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8"/>
  </p:notesMasterIdLst>
  <p:handoutMasterIdLst>
    <p:handoutMasterId r:id="rId9"/>
  </p:handoutMasterIdLst>
  <p:sldIdLst>
    <p:sldId id="349" r:id="rId3"/>
    <p:sldId id="357" r:id="rId4"/>
    <p:sldId id="359" r:id="rId5"/>
    <p:sldId id="360" r:id="rId6"/>
    <p:sldId id="361" r:id="rId7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88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 varScale="1">
        <p:scale>
          <a:sx n="102" d="100"/>
          <a:sy n="102" d="100"/>
        </p:scale>
        <p:origin x="-1256" y="-112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886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681296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A FIRST ATTEMPT TO REVIEW THE ALIGNEMENT SPECIFICATIONS FOR THE TRIPLET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590515"/>
            <a:ext cx="6805426" cy="2220354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Todesco</a:t>
            </a:r>
            <a:endParaRPr lang="en-US" sz="2000" dirty="0"/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CERN, Geneva Switzerland</a:t>
            </a:r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15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March 2016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WP2 meeting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187" y="304789"/>
            <a:ext cx="1652185" cy="59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637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alignment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6358513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VARIATION ALONG THE AXIS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One </a:t>
            </a:r>
            <a:r>
              <a:rPr lang="fr-CH" dirty="0" err="1" smtClean="0">
                <a:sym typeface="Symbol" pitchFamily="18" charset="2"/>
              </a:rPr>
              <a:t>needs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specify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length</a:t>
            </a:r>
            <a:r>
              <a:rPr lang="fr-CH" dirty="0" smtClean="0">
                <a:sym typeface="Symbol" pitchFamily="18" charset="2"/>
              </a:rPr>
              <a:t> of the </a:t>
            </a:r>
            <a:r>
              <a:rPr lang="fr-CH" dirty="0" err="1" smtClean="0">
                <a:sym typeface="Symbol" pitchFamily="18" charset="2"/>
              </a:rPr>
              <a:t>measuring</a:t>
            </a:r>
            <a:r>
              <a:rPr lang="fr-CH" dirty="0" smtClean="0">
                <a:sym typeface="Symbol" pitchFamily="18" charset="2"/>
              </a:rPr>
              <a:t> mole (</a:t>
            </a:r>
            <a:r>
              <a:rPr lang="fr-CH" dirty="0" err="1" smtClean="0">
                <a:sym typeface="Symbol" pitchFamily="18" charset="2"/>
              </a:rPr>
              <a:t>integral</a:t>
            </a:r>
            <a:r>
              <a:rPr lang="fr-CH" dirty="0" smtClean="0">
                <a:sym typeface="Symbol" pitchFamily="18" charset="2"/>
              </a:rPr>
              <a:t>) to </a:t>
            </a:r>
            <a:r>
              <a:rPr lang="fr-CH" dirty="0" err="1" smtClean="0">
                <a:sym typeface="Symbol" pitchFamily="18" charset="2"/>
              </a:rPr>
              <a:t>specify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waviness</a:t>
            </a:r>
            <a:r>
              <a:rPr lang="fr-CH" dirty="0" smtClean="0">
                <a:sym typeface="Symbol" pitchFamily="18" charset="2"/>
              </a:rPr>
              <a:t> of the</a:t>
            </a:r>
          </a:p>
          <a:p>
            <a:pPr lvl="1" eaLnBrk="1" hangingPunct="1"/>
            <a:r>
              <a:rPr lang="fr-CH" dirty="0">
                <a:sym typeface="Symbol" pitchFamily="18" charset="2"/>
              </a:rPr>
              <a:t>c</a:t>
            </a:r>
            <a:r>
              <a:rPr lang="fr-CH" dirty="0" smtClean="0">
                <a:sym typeface="Symbol" pitchFamily="18" charset="2"/>
              </a:rPr>
              <a:t>entre of the </a:t>
            </a:r>
            <a:r>
              <a:rPr lang="fr-CH" dirty="0" err="1" smtClean="0">
                <a:sym typeface="Symbol" pitchFamily="18" charset="2"/>
              </a:rPr>
              <a:t>quadrupole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direction of </a:t>
            </a:r>
            <a:r>
              <a:rPr lang="fr-CH" dirty="0" err="1" smtClean="0">
                <a:sym typeface="Symbol" pitchFamily="18" charset="2"/>
              </a:rPr>
              <a:t>field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In the LHC production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had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measuring</a:t>
            </a:r>
            <a:r>
              <a:rPr lang="fr-CH" dirty="0" smtClean="0">
                <a:sym typeface="Symbol" pitchFamily="18" charset="2"/>
              </a:rPr>
              <a:t> moles of 750 mm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I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suggest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specifying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something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similar</a:t>
            </a:r>
            <a:endParaRPr lang="fr-CH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187" y="304789"/>
            <a:ext cx="1652185" cy="5933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325" y="3810794"/>
            <a:ext cx="4023168" cy="24543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8493" y="3666426"/>
            <a:ext cx="4495395" cy="274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447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alignment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6358513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VARIATION ALONG THE AXIS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Waviness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I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set a </a:t>
            </a:r>
            <a:r>
              <a:rPr lang="fr-CH" dirty="0" err="1" smtClean="0">
                <a:sym typeface="Symbol" pitchFamily="18" charset="2"/>
              </a:rPr>
              <a:t>target</a:t>
            </a:r>
            <a:r>
              <a:rPr lang="fr-CH" dirty="0" smtClean="0">
                <a:sym typeface="Symbol" pitchFamily="18" charset="2"/>
              </a:rPr>
              <a:t> on the </a:t>
            </a:r>
            <a:r>
              <a:rPr lang="fr-CH" dirty="0" err="1" smtClean="0">
                <a:sym typeface="Symbol" pitchFamily="18" charset="2"/>
              </a:rPr>
              <a:t>peak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peak</a:t>
            </a:r>
            <a:r>
              <a:rPr lang="fr-CH" dirty="0" smtClean="0">
                <a:sym typeface="Symbol" pitchFamily="18" charset="2"/>
              </a:rPr>
              <a:t> (</a:t>
            </a:r>
            <a:r>
              <a:rPr lang="fr-CH" dirty="0" err="1" smtClean="0">
                <a:sym typeface="Symbol" pitchFamily="18" charset="2"/>
              </a:rPr>
              <a:t>better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than</a:t>
            </a:r>
            <a:r>
              <a:rPr lang="fr-CH" dirty="0" smtClean="0">
                <a:sym typeface="Symbol" pitchFamily="18" charset="2"/>
              </a:rPr>
              <a:t> on the sigma)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±0.5 mm for the centre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±2 </a:t>
            </a:r>
            <a:r>
              <a:rPr lang="fr-CH" dirty="0" err="1" smtClean="0">
                <a:sym typeface="Symbol" pitchFamily="18" charset="2"/>
              </a:rPr>
              <a:t>mrad</a:t>
            </a:r>
            <a:r>
              <a:rPr lang="fr-CH" dirty="0" smtClean="0">
                <a:sym typeface="Symbol" pitchFamily="18" charset="2"/>
              </a:rPr>
              <a:t> for the axis direction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This corresponds on a position of the </a:t>
            </a:r>
            <a:r>
              <a:rPr lang="fr-CH" dirty="0" err="1" smtClean="0">
                <a:sym typeface="Symbol" pitchFamily="18" charset="2"/>
              </a:rPr>
              <a:t>midplane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within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±0.11 mm</a:t>
            </a:r>
          </a:p>
          <a:p>
            <a:pPr lvl="1" eaLnBrk="1" hangingPunct="1"/>
            <a:endParaRPr lang="fr-CH" dirty="0">
              <a:sym typeface="Symbol" pitchFamily="18" charset="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187" y="304789"/>
            <a:ext cx="1652185" cy="5933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325" y="3810794"/>
            <a:ext cx="4023168" cy="24543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8493" y="3666426"/>
            <a:ext cx="4495395" cy="274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3832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alignment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6358513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COLD MASS FOR Q1/Q3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Case of Q2a and Q2b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</a:t>
            </a:r>
            <a:r>
              <a:rPr lang="fr-CH" dirty="0" err="1" smtClean="0">
                <a:sym typeface="Symbol" pitchFamily="18" charset="2"/>
              </a:rPr>
              <a:t>average</a:t>
            </a:r>
            <a:r>
              <a:rPr lang="fr-CH" dirty="0" smtClean="0">
                <a:sym typeface="Symbol" pitchFamily="18" charset="2"/>
              </a:rPr>
              <a:t> axis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defined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can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measured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a </a:t>
            </a:r>
            <a:r>
              <a:rPr lang="fr-CH" dirty="0" err="1" smtClean="0">
                <a:sym typeface="Symbol" pitchFamily="18" charset="2"/>
              </a:rPr>
              <a:t>stretched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wire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average</a:t>
            </a:r>
            <a:r>
              <a:rPr lang="fr-CH" dirty="0" smtClean="0">
                <a:sym typeface="Symbol" pitchFamily="18" charset="2"/>
              </a:rPr>
              <a:t> axis </a:t>
            </a:r>
            <a:r>
              <a:rPr lang="fr-CH" dirty="0" err="1" smtClean="0">
                <a:sym typeface="Symbol" pitchFamily="18" charset="2"/>
              </a:rPr>
              <a:t>will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aligned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respect to the </a:t>
            </a:r>
            <a:r>
              <a:rPr lang="fr-CH" dirty="0" err="1" smtClean="0">
                <a:sym typeface="Symbol" pitchFamily="18" charset="2"/>
              </a:rPr>
              <a:t>beam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precision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ensured</a:t>
            </a:r>
            <a:r>
              <a:rPr lang="fr-CH" dirty="0" smtClean="0">
                <a:sym typeface="Symbol" pitchFamily="18" charset="2"/>
              </a:rPr>
              <a:t> by the </a:t>
            </a:r>
            <a:r>
              <a:rPr lang="fr-CH" dirty="0" err="1" smtClean="0">
                <a:sym typeface="Symbol" pitchFamily="18" charset="2"/>
              </a:rPr>
              <a:t>geometry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colleagues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Case of Q1 /Q3: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split in </a:t>
            </a:r>
            <a:r>
              <a:rPr lang="fr-CH" dirty="0" err="1" smtClean="0">
                <a:sym typeface="Symbol" pitchFamily="18" charset="2"/>
              </a:rPr>
              <a:t>two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One </a:t>
            </a:r>
            <a:r>
              <a:rPr lang="fr-CH" dirty="0" err="1" smtClean="0">
                <a:sym typeface="Symbol" pitchFamily="18" charset="2"/>
              </a:rPr>
              <a:t>needs</a:t>
            </a:r>
            <a:r>
              <a:rPr lang="fr-CH" dirty="0" smtClean="0">
                <a:sym typeface="Symbol" pitchFamily="18" charset="2"/>
              </a:rPr>
              <a:t> a alignement </a:t>
            </a:r>
            <a:r>
              <a:rPr lang="fr-CH" dirty="0" err="1" smtClean="0">
                <a:sym typeface="Symbol" pitchFamily="18" charset="2"/>
              </a:rPr>
              <a:t>requirement</a:t>
            </a:r>
            <a:r>
              <a:rPr lang="fr-CH" dirty="0" smtClean="0">
                <a:sym typeface="Symbol" pitchFamily="18" charset="2"/>
              </a:rPr>
              <a:t> for the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in the cold mass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I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start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hypothesis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axis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respect to the </a:t>
            </a:r>
            <a:r>
              <a:rPr lang="fr-CH" dirty="0" err="1" smtClean="0">
                <a:sym typeface="Symbol" pitchFamily="18" charset="2"/>
              </a:rPr>
              <a:t>common</a:t>
            </a:r>
            <a:r>
              <a:rPr lang="fr-CH" dirty="0" smtClean="0">
                <a:sym typeface="Symbol" pitchFamily="18" charset="2"/>
              </a:rPr>
              <a:t> axis are</a:t>
            </a:r>
          </a:p>
          <a:p>
            <a:pPr lvl="3" eaLnBrk="1" hangingPunct="1"/>
            <a:r>
              <a:rPr lang="fr-CH" dirty="0" smtClean="0">
                <a:sym typeface="Symbol" pitchFamily="18" charset="2"/>
              </a:rPr>
              <a:t>±</a:t>
            </a:r>
            <a:r>
              <a:rPr lang="fr-CH" dirty="0" smtClean="0">
                <a:sym typeface="Symbol" pitchFamily="18" charset="2"/>
              </a:rPr>
              <a:t>0.5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>
                <a:sym typeface="Symbol" pitchFamily="18" charset="2"/>
              </a:rPr>
              <a:t>mm for the centre</a:t>
            </a:r>
          </a:p>
          <a:p>
            <a:pPr lvl="3" eaLnBrk="1" hangingPunct="1"/>
            <a:r>
              <a:rPr lang="fr-CH" smtClean="0">
                <a:sym typeface="Symbol" pitchFamily="18" charset="2"/>
              </a:rPr>
              <a:t>±2 </a:t>
            </a:r>
            <a:r>
              <a:rPr lang="fr-CH" dirty="0" err="1">
                <a:sym typeface="Symbol" pitchFamily="18" charset="2"/>
              </a:rPr>
              <a:t>mrad</a:t>
            </a:r>
            <a:r>
              <a:rPr lang="fr-CH" dirty="0">
                <a:sym typeface="Symbol" pitchFamily="18" charset="2"/>
              </a:rPr>
              <a:t> for the axis </a:t>
            </a:r>
            <a:r>
              <a:rPr lang="fr-CH" dirty="0" smtClean="0">
                <a:sym typeface="Symbol" pitchFamily="18" charset="2"/>
              </a:rPr>
              <a:t>direction (corresponds </a:t>
            </a:r>
            <a:r>
              <a:rPr lang="fr-CH" smtClean="0">
                <a:sym typeface="Symbol" pitchFamily="18" charset="2"/>
              </a:rPr>
              <a:t>to </a:t>
            </a:r>
            <a:r>
              <a:rPr lang="fr-CH" smtClean="0">
                <a:sym typeface="Symbol" pitchFamily="18" charset="2"/>
              </a:rPr>
              <a:t>±0.5 </a:t>
            </a:r>
            <a:r>
              <a:rPr lang="fr-CH" dirty="0">
                <a:sym typeface="Symbol" pitchFamily="18" charset="2"/>
              </a:rPr>
              <a:t>mm </a:t>
            </a:r>
            <a:r>
              <a:rPr lang="fr-CH" dirty="0" smtClean="0">
                <a:sym typeface="Symbol" pitchFamily="18" charset="2"/>
              </a:rPr>
              <a:t>in the </a:t>
            </a:r>
            <a:r>
              <a:rPr lang="fr-CH" dirty="0" err="1" smtClean="0">
                <a:sym typeface="Symbol" pitchFamily="18" charset="2"/>
              </a:rPr>
              <a:t>outer</a:t>
            </a:r>
            <a:r>
              <a:rPr lang="fr-CH" dirty="0" smtClean="0">
                <a:sym typeface="Symbol" pitchFamily="18" charset="2"/>
              </a:rPr>
              <a:t> part of the cold mass)</a:t>
            </a:r>
            <a:endParaRPr lang="fr-CH" dirty="0">
              <a:sym typeface="Symbol" pitchFamily="18" charset="2"/>
            </a:endParaRPr>
          </a:p>
          <a:p>
            <a:pPr lvl="2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187" y="304789"/>
            <a:ext cx="1652185" cy="593326"/>
          </a:xfrm>
          <a:prstGeom prst="rect">
            <a:avLst/>
          </a:prstGeom>
        </p:spPr>
      </p:pic>
      <p:sp>
        <p:nvSpPr>
          <p:cNvPr id="4" name="Can 3"/>
          <p:cNvSpPr/>
          <p:nvPr/>
        </p:nvSpPr>
        <p:spPr bwMode="auto">
          <a:xfrm rot="5400000">
            <a:off x="4995230" y="4289102"/>
            <a:ext cx="534192" cy="3616858"/>
          </a:xfrm>
          <a:prstGeom prst="ca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3576119" y="5920966"/>
            <a:ext cx="1584356" cy="2987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5323437" y="5984341"/>
            <a:ext cx="1548143" cy="148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40458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alignment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6358513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VARIATION ALONG THE AXIS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Today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there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a </a:t>
            </a:r>
            <a:r>
              <a:rPr lang="fr-CH" dirty="0" err="1" smtClean="0">
                <a:sym typeface="Symbol" pitchFamily="18" charset="2"/>
              </a:rPr>
              <a:t>draft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under</a:t>
            </a:r>
            <a:r>
              <a:rPr lang="fr-CH" dirty="0" smtClean="0">
                <a:sym typeface="Symbol" pitchFamily="18" charset="2"/>
              </a:rPr>
              <a:t> discussion </a:t>
            </a:r>
            <a:r>
              <a:rPr lang="fr-CH" dirty="0" err="1" smtClean="0">
                <a:sym typeface="Symbol" pitchFamily="18" charset="2"/>
              </a:rPr>
              <a:t>giving</a:t>
            </a:r>
            <a:endParaRPr lang="fr-CH" dirty="0" smtClean="0">
              <a:sym typeface="Symbol" pitchFamily="18" charset="2"/>
            </a:endParaRPr>
          </a:p>
          <a:p>
            <a:pPr lvl="1"/>
            <a:r>
              <a:rPr lang="en-US" dirty="0"/>
              <a:t>Offset: +/- 0.2 mm</a:t>
            </a:r>
          </a:p>
          <a:p>
            <a:pPr lvl="1"/>
            <a:r>
              <a:rPr lang="en-US" dirty="0"/>
              <a:t>Roll: +/- 0.5 </a:t>
            </a:r>
            <a:r>
              <a:rPr lang="en-US" dirty="0" err="1"/>
              <a:t>mrad</a:t>
            </a:r>
            <a:endParaRPr lang="en-US" dirty="0"/>
          </a:p>
          <a:p>
            <a:pPr lvl="1"/>
            <a:r>
              <a:rPr lang="en-US" dirty="0"/>
              <a:t>Pitch: +/- 1 </a:t>
            </a:r>
            <a:r>
              <a:rPr lang="en-US" dirty="0" err="1"/>
              <a:t>mrad</a:t>
            </a:r>
            <a:endParaRPr lang="en-US" dirty="0"/>
          </a:p>
          <a:p>
            <a:pPr lvl="1"/>
            <a:r>
              <a:rPr lang="en-US" dirty="0"/>
              <a:t>Yaw: +/- 0.5 </a:t>
            </a:r>
            <a:r>
              <a:rPr lang="en-US" dirty="0" err="1" smtClean="0"/>
              <a:t>mrad</a:t>
            </a:r>
            <a:endParaRPr lang="en-US" dirty="0" smtClean="0"/>
          </a:p>
          <a:p>
            <a:pPr lvl="2"/>
            <a:r>
              <a:rPr lang="en-US" dirty="0" smtClean="0">
                <a:sym typeface="Symbol" pitchFamily="18" charset="2"/>
              </a:rPr>
              <a:t>With a 4 m long magnet, a longitudinal (along the axis, not in the transverse plane) angle of 0.5 </a:t>
            </a:r>
            <a:r>
              <a:rPr lang="en-US" dirty="0" err="1" smtClean="0">
                <a:sym typeface="Symbol" pitchFamily="18" charset="2"/>
              </a:rPr>
              <a:t>mrad</a:t>
            </a:r>
            <a:r>
              <a:rPr lang="en-US" dirty="0" smtClean="0">
                <a:sym typeface="Symbol" pitchFamily="18" charset="2"/>
              </a:rPr>
              <a:t> can bring the end of the magnet out of 2 mm !</a:t>
            </a:r>
          </a:p>
          <a:p>
            <a:pPr lvl="1"/>
            <a:r>
              <a:rPr lang="en-US" dirty="0" smtClean="0">
                <a:sym typeface="Symbol" pitchFamily="18" charset="2"/>
              </a:rPr>
              <a:t>I am not sure these angles are the best way to express things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should</a:t>
            </a:r>
            <a:r>
              <a:rPr lang="fr-CH" dirty="0" smtClean="0">
                <a:sym typeface="Symbol" pitchFamily="18" charset="2"/>
              </a:rPr>
              <a:t> have an </a:t>
            </a:r>
            <a:r>
              <a:rPr lang="fr-CH" dirty="0" err="1" smtClean="0">
                <a:sym typeface="Symbol" pitchFamily="18" charset="2"/>
              </a:rPr>
              <a:t>iteration</a:t>
            </a:r>
            <a:r>
              <a:rPr lang="fr-CH" dirty="0" smtClean="0">
                <a:sym typeface="Symbol" pitchFamily="18" charset="2"/>
              </a:rPr>
              <a:t> on </a:t>
            </a:r>
            <a:r>
              <a:rPr lang="fr-CH" dirty="0" err="1" smtClean="0">
                <a:sym typeface="Symbol" pitchFamily="18" charset="2"/>
              </a:rPr>
              <a:t>this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On the top of the Q1/Q3 one </a:t>
            </a:r>
            <a:r>
              <a:rPr lang="fr-CH" dirty="0" err="1" smtClean="0">
                <a:sym typeface="Symbol" pitchFamily="18" charset="2"/>
              </a:rPr>
              <a:t>should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add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precision</a:t>
            </a:r>
            <a:r>
              <a:rPr lang="fr-CH" dirty="0" smtClean="0">
                <a:sym typeface="Symbol" pitchFamily="18" charset="2"/>
              </a:rPr>
              <a:t> of the </a:t>
            </a:r>
            <a:r>
              <a:rPr lang="fr-CH" dirty="0" err="1" smtClean="0">
                <a:sym typeface="Symbol" pitchFamily="18" charset="2"/>
              </a:rPr>
              <a:t>survey</a:t>
            </a:r>
            <a:r>
              <a:rPr lang="fr-CH" dirty="0" smtClean="0">
                <a:sym typeface="Symbol" pitchFamily="18" charset="2"/>
              </a:rPr>
              <a:t> (</a:t>
            </a:r>
            <a:r>
              <a:rPr lang="fr-CH" smtClean="0">
                <a:sym typeface="Symbol" pitchFamily="18" charset="2"/>
              </a:rPr>
              <a:t>capability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alignment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187" y="304789"/>
            <a:ext cx="1652185" cy="59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017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55542</TotalTime>
  <Words>367</Words>
  <Application>Microsoft Macintosh PowerPoint</Application>
  <PresentationFormat>On-screen Show (4:3)</PresentationFormat>
  <Paragraphs>45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1_Default Design</vt:lpstr>
      <vt:lpstr>Custom Design</vt:lpstr>
      <vt:lpstr>A FIRST ATTEMPT TO REVIEW THE ALIGNEMENT SPECIFICATIONS FOR THE TRIPLET</vt:lpstr>
      <vt:lpstr>VARIATION ALONG THE AXIS</vt:lpstr>
      <vt:lpstr>VARIATION ALONG THE AXIS</vt:lpstr>
      <vt:lpstr>COLD MASS FOR Q1/Q3</vt:lpstr>
      <vt:lpstr>VARIATION ALONG THE AXIS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779</cp:revision>
  <dcterms:created xsi:type="dcterms:W3CDTF">2006-07-31T18:23:56Z</dcterms:created>
  <dcterms:modified xsi:type="dcterms:W3CDTF">2016-03-15T08:47:00Z</dcterms:modified>
</cp:coreProperties>
</file>