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57" r:id="rId6"/>
    <p:sldId id="258" r:id="rId7"/>
    <p:sldId id="259" r:id="rId8"/>
    <p:sldId id="261" r:id="rId9"/>
    <p:sldId id="263" r:id="rId10"/>
    <p:sldId id="260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1" autoAdjust="0"/>
    <p:restoredTop sz="94660"/>
  </p:normalViewPr>
  <p:slideViewPr>
    <p:cSldViewPr snapToGrid="0">
      <p:cViewPr>
        <p:scale>
          <a:sx n="100" d="100"/>
          <a:sy n="100" d="100"/>
        </p:scale>
        <p:origin x="44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DDB33-35ED-43AC-B261-EDAA9C8528CA}" type="datetimeFigureOut">
              <a:rPr lang="en-GB" smtClean="0"/>
              <a:t>21/04/2016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1C41D-94E0-4BB9-92B2-3AA14D31D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617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1C41D-94E0-4BB9-92B2-3AA14D31DEB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032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1C41D-94E0-4BB9-92B2-3AA14D31DEB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36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21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34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59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375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762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50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70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10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27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7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87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Robert Maiwald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4D227AF5-0324-42D1-8934-227A276B723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247" y="461239"/>
            <a:ext cx="2361905" cy="1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7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Tower-Jazz Investigator Adapter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1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9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DUT </a:t>
            </a:r>
            <a:r>
              <a:rPr lang="en-US" dirty="0" err="1" smtClean="0"/>
              <a:t>Verbindung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PCIE-164-02-X-D-TH</a:t>
            </a:r>
          </a:p>
          <a:p>
            <a:r>
              <a:rPr lang="en-US" b="0" dirty="0" err="1" smtClean="0"/>
              <a:t>Falscher</a:t>
            </a:r>
            <a:r>
              <a:rPr lang="en-US" b="0" dirty="0" smtClean="0"/>
              <a:t> Footprint</a:t>
            </a:r>
            <a:endParaRPr lang="en-GB" b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3650153"/>
            <a:ext cx="5157787" cy="139443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PCIE-164-02-F-D-RA</a:t>
            </a:r>
          </a:p>
          <a:p>
            <a:r>
              <a:rPr lang="en-US" b="0" dirty="0" err="1" smtClean="0"/>
              <a:t>Aktualisierter</a:t>
            </a:r>
            <a:r>
              <a:rPr lang="en-US" b="0" dirty="0" smtClean="0"/>
              <a:t> Footprint</a:t>
            </a:r>
            <a:endParaRPr lang="en-GB" b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462042"/>
            <a:ext cx="5183188" cy="17706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7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IFOLs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49223"/>
            <a:ext cx="5181600" cy="170414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4 IFOLs (0:3)</a:t>
            </a:r>
          </a:p>
          <a:p>
            <a:r>
              <a:rPr lang="en-US" dirty="0" err="1" smtClean="0"/>
              <a:t>Verst</a:t>
            </a:r>
            <a:r>
              <a:rPr lang="en-GB" dirty="0" err="1" smtClean="0"/>
              <a:t>ärkung</a:t>
            </a:r>
            <a:r>
              <a:rPr lang="en-GB" dirty="0" smtClean="0"/>
              <a:t> der </a:t>
            </a:r>
            <a:r>
              <a:rPr lang="en-GB" dirty="0" err="1" smtClean="0"/>
              <a:t>Signale</a:t>
            </a:r>
            <a:r>
              <a:rPr lang="en-GB" dirty="0" smtClean="0"/>
              <a:t> des Pixels</a:t>
            </a:r>
          </a:p>
          <a:p>
            <a:r>
              <a:rPr lang="en-US" dirty="0" err="1" smtClean="0"/>
              <a:t>Spannung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den DACs (Digital-Analog-Converter)der GPAC </a:t>
            </a:r>
            <a:r>
              <a:rPr lang="en-US" dirty="0" err="1" smtClean="0"/>
              <a:t>geregelt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Strom </a:t>
            </a:r>
            <a:r>
              <a:rPr lang="en-US" dirty="0" err="1" smtClean="0"/>
              <a:t>durch</a:t>
            </a:r>
            <a:r>
              <a:rPr lang="en-US" dirty="0" smtClean="0"/>
              <a:t> die ADCs (Analog-Digital-Converter) des GPAC </a:t>
            </a:r>
            <a:r>
              <a:rPr lang="en-US" dirty="0" err="1" smtClean="0"/>
              <a:t>gemessen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43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Tower-Jazz Investigator Adapter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3311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Bedienung</a:t>
            </a:r>
            <a:r>
              <a:rPr lang="en-US" sz="2400" dirty="0" smtClean="0"/>
              <a:t> des Investigator Chips</a:t>
            </a:r>
          </a:p>
          <a:p>
            <a:r>
              <a:rPr lang="en-US" sz="2400" dirty="0" err="1" smtClean="0"/>
              <a:t>Steuerung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GPAC (General Purpose Analog Card) </a:t>
            </a:r>
            <a:r>
              <a:rPr lang="de-DE" sz="2000" dirty="0" smtClean="0">
                <a:effectLst/>
              </a:rPr>
              <a:t>über ein Multi-IO Board mit USB durch einen Computer gesteuert</a:t>
            </a:r>
            <a:endParaRPr lang="en-GB" sz="2000" dirty="0" smtClean="0"/>
          </a:p>
          <a:p>
            <a:r>
              <a:rPr lang="en-US" sz="2400" dirty="0" err="1" smtClean="0"/>
              <a:t>Auslesen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50 Output </a:t>
            </a:r>
            <a:r>
              <a:rPr lang="en-US" sz="2000" dirty="0" err="1" smtClean="0"/>
              <a:t>Signale</a:t>
            </a:r>
            <a:r>
              <a:rPr lang="en-US" sz="2000" dirty="0" smtClean="0"/>
              <a:t> von 64 </a:t>
            </a:r>
            <a:r>
              <a:rPr lang="en-US" sz="2000" dirty="0" err="1" smtClean="0"/>
              <a:t>Pixeln</a:t>
            </a:r>
            <a:r>
              <a:rPr lang="en-US" sz="2000" dirty="0" smtClean="0"/>
              <a:t> </a:t>
            </a:r>
            <a:r>
              <a:rPr lang="en-US" sz="2000" dirty="0" err="1" smtClean="0"/>
              <a:t>einer</a:t>
            </a:r>
            <a:r>
              <a:rPr lang="en-US" sz="2000" dirty="0" smtClean="0"/>
              <a:t> Matrix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42818" y="4620774"/>
            <a:ext cx="5340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MIO                   GPAC              </a:t>
            </a:r>
            <a:r>
              <a:rPr lang="en-US" dirty="0" smtClean="0"/>
              <a:t>     TJ              Investigator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694" y="2886631"/>
            <a:ext cx="5869227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53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Investigator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15189"/>
            <a:ext cx="5181600" cy="317220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Pixelsensor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134 </a:t>
            </a:r>
            <a:r>
              <a:rPr lang="en-US" dirty="0" err="1" smtClean="0"/>
              <a:t>Matrizen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jeweils</a:t>
            </a:r>
            <a:r>
              <a:rPr lang="en-US" dirty="0" smtClean="0"/>
              <a:t> 64 </a:t>
            </a:r>
            <a:r>
              <a:rPr lang="en-US" dirty="0" err="1" smtClean="0"/>
              <a:t>Pixeln</a:t>
            </a:r>
            <a:endParaRPr lang="en-US" dirty="0" smtClean="0"/>
          </a:p>
          <a:p>
            <a:r>
              <a:rPr lang="en-US" dirty="0" err="1" smtClean="0"/>
              <a:t>Pixelgr</a:t>
            </a:r>
            <a:r>
              <a:rPr lang="de-DE" dirty="0" smtClean="0">
                <a:effectLst/>
              </a:rPr>
              <a:t>ö</a:t>
            </a:r>
            <a:r>
              <a:rPr lang="en-GB" dirty="0" err="1" smtClean="0">
                <a:effectLst/>
              </a:rPr>
              <a:t>ße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zwischen</a:t>
            </a:r>
            <a:r>
              <a:rPr lang="en-GB" dirty="0" smtClean="0">
                <a:effectLst/>
              </a:rPr>
              <a:t> 20</a:t>
            </a:r>
            <a:r>
              <a:rPr lang="el-GR" dirty="0" smtClean="0">
                <a:effectLst/>
              </a:rPr>
              <a:t> μ</a:t>
            </a:r>
            <a:r>
              <a:rPr lang="en-GB" dirty="0" smtClean="0">
                <a:effectLst/>
              </a:rPr>
              <a:t>m*20</a:t>
            </a:r>
            <a:r>
              <a:rPr lang="el-GR" dirty="0" smtClean="0">
                <a:effectLst/>
              </a:rPr>
              <a:t>μ</a:t>
            </a:r>
            <a:r>
              <a:rPr lang="en-GB" dirty="0" smtClean="0">
                <a:effectLst/>
              </a:rPr>
              <a:t>m </a:t>
            </a:r>
            <a:r>
              <a:rPr lang="en-GB" dirty="0" err="1" smtClean="0">
                <a:effectLst/>
              </a:rPr>
              <a:t>bis</a:t>
            </a:r>
            <a:r>
              <a:rPr lang="en-GB" dirty="0" smtClean="0">
                <a:effectLst/>
              </a:rPr>
              <a:t> </a:t>
            </a:r>
            <a:r>
              <a:rPr lang="en-GB" dirty="0" err="1" smtClean="0">
                <a:effectLst/>
              </a:rPr>
              <a:t>zu</a:t>
            </a:r>
            <a:r>
              <a:rPr lang="en-GB" dirty="0" smtClean="0">
                <a:effectLst/>
              </a:rPr>
              <a:t> 50</a:t>
            </a:r>
            <a:r>
              <a:rPr lang="el-GR" dirty="0" smtClean="0">
                <a:effectLst/>
              </a:rPr>
              <a:t> μ</a:t>
            </a:r>
            <a:r>
              <a:rPr lang="en-GB" dirty="0" smtClean="0">
                <a:effectLst/>
              </a:rPr>
              <a:t>m*50</a:t>
            </a:r>
            <a:r>
              <a:rPr lang="el-GR" dirty="0" smtClean="0">
                <a:effectLst/>
              </a:rPr>
              <a:t> μ</a:t>
            </a:r>
            <a:r>
              <a:rPr lang="en-GB" dirty="0" smtClean="0">
                <a:effectLst/>
              </a:rPr>
              <a:t>m</a:t>
            </a:r>
          </a:p>
          <a:p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Matrizen</a:t>
            </a:r>
            <a:r>
              <a:rPr lang="en-US" dirty="0" smtClean="0"/>
              <a:t> </a:t>
            </a:r>
            <a:r>
              <a:rPr lang="en-US" dirty="0" err="1" smtClean="0"/>
              <a:t>unterschiedlich</a:t>
            </a:r>
            <a:r>
              <a:rPr lang="en-US" dirty="0" smtClean="0"/>
              <a:t>, um </a:t>
            </a:r>
            <a:r>
              <a:rPr lang="en-US" dirty="0" err="1" smtClean="0"/>
              <a:t>Auswirkungen</a:t>
            </a:r>
            <a:r>
              <a:rPr lang="en-US" dirty="0" smtClean="0"/>
              <a:t> des Designs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testen</a:t>
            </a:r>
            <a:endParaRPr lang="en-US" dirty="0" smtClean="0"/>
          </a:p>
          <a:p>
            <a:r>
              <a:rPr lang="en-US" dirty="0" err="1" smtClean="0"/>
              <a:t>Entwickelt</a:t>
            </a:r>
            <a:r>
              <a:rPr lang="en-US" dirty="0" smtClean="0"/>
              <a:t> um </a:t>
            </a:r>
            <a:r>
              <a:rPr lang="en-US" dirty="0" err="1" smtClean="0"/>
              <a:t>monolythische</a:t>
            </a:r>
            <a:r>
              <a:rPr lang="en-US" dirty="0" smtClean="0"/>
              <a:t> Pixel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testen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38249" y="2133600"/>
            <a:ext cx="3838575" cy="3276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Funktionsweise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Photon l</a:t>
            </a:r>
            <a:r>
              <a:rPr lang="de-DE" dirty="0" smtClean="0">
                <a:effectLst/>
              </a:rPr>
              <a:t>öst ein Elektron</a:t>
            </a:r>
          </a:p>
          <a:p>
            <a:r>
              <a:rPr lang="de-DE" dirty="0" smtClean="0"/>
              <a:t>Elektron l</a:t>
            </a:r>
            <a:r>
              <a:rPr lang="de-DE" dirty="0" smtClean="0">
                <a:effectLst/>
              </a:rPr>
              <a:t>öst aufgrund hoher kinetischer Energie weitere Elektronen</a:t>
            </a:r>
          </a:p>
          <a:p>
            <a:r>
              <a:rPr lang="de-DE" dirty="0" smtClean="0"/>
              <a:t>Elektronen werden vom Pixel durch das elektrische Feld angezogen</a:t>
            </a:r>
          </a:p>
          <a:p>
            <a:r>
              <a:rPr lang="de-DE" dirty="0" smtClean="0"/>
              <a:t>Im Pixel sammelt sich Ladung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2039937" y="2557462"/>
            <a:ext cx="2273299" cy="21272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>
            <a:stCxn id="7" idx="3"/>
          </p:cNvCxnSpPr>
          <p:nvPr/>
        </p:nvCxnSpPr>
        <p:spPr>
          <a:xfrm flipV="1">
            <a:off x="3324225" y="1909763"/>
            <a:ext cx="214313" cy="6477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7" idx="1"/>
          </p:cNvCxnSpPr>
          <p:nvPr/>
        </p:nvCxnSpPr>
        <p:spPr>
          <a:xfrm rot="10800000">
            <a:off x="2828926" y="1905001"/>
            <a:ext cx="200025" cy="6524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28950" y="2390775"/>
            <a:ext cx="295275" cy="3333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30400" y="1574800"/>
            <a:ext cx="279400" cy="2197100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rot="21021749">
            <a:off x="2129262" y="3717130"/>
            <a:ext cx="222250" cy="442912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238249" y="5480050"/>
            <a:ext cx="3838575" cy="25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lus 23"/>
          <p:cNvSpPr/>
          <p:nvPr/>
        </p:nvSpPr>
        <p:spPr>
          <a:xfrm>
            <a:off x="3294856" y="2236788"/>
            <a:ext cx="228600" cy="21431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Minus 24"/>
          <p:cNvSpPr/>
          <p:nvPr/>
        </p:nvSpPr>
        <p:spPr>
          <a:xfrm>
            <a:off x="5076824" y="5305425"/>
            <a:ext cx="285751" cy="20002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21" idx="6"/>
            <a:endCxn id="7" idx="2"/>
          </p:cNvCxnSpPr>
          <p:nvPr/>
        </p:nvCxnSpPr>
        <p:spPr>
          <a:xfrm flipV="1">
            <a:off x="2349944" y="2724150"/>
            <a:ext cx="826644" cy="1195832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38238" y="1729343"/>
            <a:ext cx="13303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Photon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5764" y="4719637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Silizium</a:t>
            </a:r>
            <a:endParaRPr lang="en-GB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4</a:t>
            </a:fld>
            <a:endParaRPr lang="en-GB" dirty="0"/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74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des Tower-Jazz Adapters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Output </a:t>
            </a:r>
            <a:r>
              <a:rPr lang="en-US" dirty="0" err="1" smtClean="0"/>
              <a:t>Signale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VPulse</a:t>
            </a:r>
            <a:endParaRPr lang="en-US" dirty="0" smtClean="0"/>
          </a:p>
          <a:p>
            <a:r>
              <a:rPr lang="en-US" dirty="0" smtClean="0"/>
              <a:t>DUT </a:t>
            </a:r>
            <a:r>
              <a:rPr lang="en-US" dirty="0" err="1" smtClean="0"/>
              <a:t>Verbindung</a:t>
            </a:r>
            <a:endParaRPr lang="en-US" dirty="0" smtClean="0"/>
          </a:p>
          <a:p>
            <a:r>
              <a:rPr lang="en-US" dirty="0"/>
              <a:t>IFOL setup</a:t>
            </a:r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1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V1.0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54" y="2505075"/>
            <a:ext cx="3883055" cy="36845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V2.0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54" y="2505075"/>
            <a:ext cx="4190480" cy="36845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71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50 output signals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12648525"/>
              </p:ext>
            </p:extLst>
          </p:nvPr>
        </p:nvGraphicFramePr>
        <p:xfrm>
          <a:off x="1096963" y="2582863"/>
          <a:ext cx="345745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82"/>
                <a:gridCol w="432182"/>
                <a:gridCol w="432182"/>
                <a:gridCol w="432182"/>
                <a:gridCol w="432182"/>
                <a:gridCol w="432182"/>
                <a:gridCol w="432182"/>
                <a:gridCol w="43218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25 output signals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405901867"/>
              </p:ext>
            </p:extLst>
          </p:nvPr>
        </p:nvGraphicFramePr>
        <p:xfrm>
          <a:off x="6218238" y="2582863"/>
          <a:ext cx="348847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059"/>
                <a:gridCol w="436059"/>
                <a:gridCol w="436059"/>
                <a:gridCol w="436059"/>
                <a:gridCol w="436059"/>
                <a:gridCol w="436059"/>
                <a:gridCol w="436059"/>
                <a:gridCol w="43605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ight Arrow 3"/>
          <p:cNvSpPr/>
          <p:nvPr/>
        </p:nvSpPr>
        <p:spPr>
          <a:xfrm>
            <a:off x="4841046" y="3789265"/>
            <a:ext cx="1090247" cy="55391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7</a:t>
            </a:fld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20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V1.0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28" y="2505075"/>
            <a:ext cx="2462706" cy="36845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V2.0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994" y="2505075"/>
            <a:ext cx="2683599" cy="36845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3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45735"/>
            <a:ext cx="4715533" cy="136226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83468" y="2021811"/>
            <a:ext cx="1650348" cy="4022725"/>
          </a:xfrm>
        </p:spPr>
      </p:pic>
      <p:sp>
        <p:nvSpPr>
          <p:cNvPr id="9" name="TextBox 8"/>
          <p:cNvSpPr txBox="1"/>
          <p:nvPr/>
        </p:nvSpPr>
        <p:spPr>
          <a:xfrm>
            <a:off x="5812813" y="1845735"/>
            <a:ext cx="44752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Erweiterung</a:t>
            </a:r>
            <a:r>
              <a:rPr lang="en-US" sz="2400" dirty="0" smtClean="0"/>
              <a:t> </a:t>
            </a:r>
            <a:r>
              <a:rPr lang="en-US" sz="2400" dirty="0" err="1" smtClean="0"/>
              <a:t>mit</a:t>
            </a:r>
            <a:r>
              <a:rPr lang="en-US" sz="2400" dirty="0" smtClean="0"/>
              <a:t> </a:t>
            </a:r>
            <a:r>
              <a:rPr lang="en-US" sz="2400" dirty="0" err="1" smtClean="0"/>
              <a:t>einem</a:t>
            </a:r>
            <a:r>
              <a:rPr lang="en-US" sz="2400" dirty="0" smtClean="0"/>
              <a:t> </a:t>
            </a:r>
            <a:r>
              <a:rPr lang="en-US" sz="2400" dirty="0" err="1" smtClean="0"/>
              <a:t>zus</a:t>
            </a:r>
            <a:r>
              <a:rPr lang="de-DE" sz="2400" dirty="0" smtClean="0"/>
              <a:t>ätzlichen Anschluss um VPulse extern einzustellen.</a:t>
            </a:r>
          </a:p>
          <a:p>
            <a:endParaRPr lang="de-DE" sz="2400" dirty="0"/>
          </a:p>
          <a:p>
            <a:r>
              <a:rPr lang="de-DE" sz="2400" dirty="0" smtClean="0"/>
              <a:t>Mit Vpulse lässt sich ein Hit bei Pixeln simulieren (Noch nicht getestet). 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7AF5-0324-42D1-8934-227A276B7230}" type="slidenum">
              <a:rPr lang="en-GB" smtClean="0"/>
              <a:t>9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22/04/2016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 Maiwald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55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1097</TotalTime>
  <Words>252</Words>
  <Application>Microsoft Office PowerPoint</Application>
  <PresentationFormat>Widescreen</PresentationFormat>
  <Paragraphs>83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Tower-Jazz Investigator Adapter</vt:lpstr>
      <vt:lpstr>Tower-Jazz Investigator Adapter</vt:lpstr>
      <vt:lpstr>Investigator</vt:lpstr>
      <vt:lpstr>Funktionsweise</vt:lpstr>
      <vt:lpstr>Revision des Tower-Jazz Adapters</vt:lpstr>
      <vt:lpstr>Overview</vt:lpstr>
      <vt:lpstr>Output</vt:lpstr>
      <vt:lpstr>Output</vt:lpstr>
      <vt:lpstr>VPulse</vt:lpstr>
      <vt:lpstr>DUT Verbindung</vt:lpstr>
      <vt:lpstr>IFOLs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Maiwald</dc:creator>
  <cp:lastModifiedBy>Robert Maiwald</cp:lastModifiedBy>
  <cp:revision>35</cp:revision>
  <dcterms:created xsi:type="dcterms:W3CDTF">2016-04-18T07:26:59Z</dcterms:created>
  <dcterms:modified xsi:type="dcterms:W3CDTF">2016-04-21T11:00:50Z</dcterms:modified>
</cp:coreProperties>
</file>