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58" r:id="rId4"/>
    <p:sldId id="266" r:id="rId5"/>
    <p:sldId id="263" r:id="rId6"/>
    <p:sldId id="265" r:id="rId7"/>
    <p:sldId id="267" r:id="rId8"/>
    <p:sldId id="262" r:id="rId9"/>
    <p:sldId id="264" r:id="rId10"/>
    <p:sldId id="259" r:id="rId11"/>
    <p:sldId id="268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5"/>
    <a:srgbClr val="006DD0"/>
    <a:srgbClr val="1991FF"/>
    <a:srgbClr val="7CEE88"/>
    <a:srgbClr val="CC0000"/>
    <a:srgbClr val="244894"/>
    <a:srgbClr val="A50021"/>
    <a:srgbClr val="969622"/>
    <a:srgbClr val="CC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68" autoAdjust="0"/>
    <p:restoredTop sz="96586" autoAdjust="0"/>
  </p:normalViewPr>
  <p:slideViewPr>
    <p:cSldViewPr showGuides="1">
      <p:cViewPr varScale="1">
        <p:scale>
          <a:sx n="74" d="100"/>
          <a:sy n="74" d="100"/>
        </p:scale>
        <p:origin x="1374" y="72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D6401-25DC-498F-BDC3-462E1EF5C86C}" type="datetimeFigureOut">
              <a:rPr lang="en-GB" smtClean="0"/>
              <a:pPr/>
              <a:t>21/04/2016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3C64C-9CDF-45D4-8493-0C2DE95C5D9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509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8FEC50B-22B3-44A1-A5EE-1D916924B6B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647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gif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539552" y="2679700"/>
            <a:ext cx="8607624" cy="4203700"/>
          </a:xfrm>
          <a:prstGeom prst="rect">
            <a:avLst/>
          </a:prstGeom>
          <a:solidFill>
            <a:srgbClr val="0055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de-DE" sz="3600" dirty="0">
              <a:solidFill>
                <a:srgbClr val="244894"/>
              </a:solidFill>
              <a:latin typeface="Times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1813" y="3122613"/>
            <a:ext cx="6400800" cy="1752600"/>
          </a:xfrm>
        </p:spPr>
        <p:txBody>
          <a:bodyPr/>
          <a:lstStyle>
            <a:lvl1pPr marL="0" indent="0">
              <a:defRPr sz="1800">
                <a:solidFill>
                  <a:schemeClr val="bg1"/>
                </a:solidFill>
              </a:defRPr>
            </a:lvl1pPr>
          </a:lstStyle>
          <a:p>
            <a:r>
              <a:rPr lang="de-DE"/>
              <a:t>Untertitel der Präsentation</a:t>
            </a:r>
          </a:p>
        </p:txBody>
      </p:sp>
      <p:pic>
        <p:nvPicPr>
          <p:cNvPr id="21" name="Picture 2" descr="https://upload.wikimedia.org/wikipedia/commons/thumb/7/74/CERN-Logo.svg/2000px-CERN-Logo.sv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0333"/>
            <a:ext cx="1224136" cy="1394451"/>
          </a:xfrm>
          <a:prstGeom prst="rect">
            <a:avLst/>
          </a:prstGeom>
          <a:noFill/>
        </p:spPr>
      </p:pic>
      <p:pic>
        <p:nvPicPr>
          <p:cNvPr id="81922" name="Picture 2" descr="http://www.nationalflaggen.de/media/flags/flagge-frankreich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0573" y="123443"/>
            <a:ext cx="2044055" cy="1361341"/>
          </a:xfrm>
          <a:prstGeom prst="rect">
            <a:avLst/>
          </a:prstGeom>
          <a:noFill/>
        </p:spPr>
      </p:pic>
      <p:pic>
        <p:nvPicPr>
          <p:cNvPr id="81924" name="Picture 4" descr="https://upload.wikimedia.org/wikipedia/commons/thumb/f/f3/Flag_of_Switzerland.svg/2000px-Flag_of_Switzerland.svg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6632"/>
            <a:ext cx="1368152" cy="1368152"/>
          </a:xfrm>
          <a:prstGeom prst="rect">
            <a:avLst/>
          </a:prstGeom>
          <a:noFill/>
        </p:spPr>
      </p:pic>
      <p:pic>
        <p:nvPicPr>
          <p:cNvPr id="63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88840"/>
            <a:ext cx="504056" cy="648072"/>
          </a:xfrm>
          <a:prstGeom prst="rect">
            <a:avLst/>
          </a:prstGeom>
          <a:noFill/>
        </p:spPr>
      </p:pic>
      <p:pic>
        <p:nvPicPr>
          <p:cNvPr id="64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40768"/>
            <a:ext cx="504056" cy="648072"/>
          </a:xfrm>
          <a:prstGeom prst="rect">
            <a:avLst/>
          </a:prstGeom>
          <a:noFill/>
        </p:spPr>
      </p:pic>
      <p:pic>
        <p:nvPicPr>
          <p:cNvPr id="65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92696"/>
            <a:ext cx="504056" cy="648072"/>
          </a:xfrm>
          <a:prstGeom prst="rect">
            <a:avLst/>
          </a:prstGeom>
          <a:noFill/>
        </p:spPr>
      </p:pic>
      <p:pic>
        <p:nvPicPr>
          <p:cNvPr id="66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36912"/>
            <a:ext cx="504056" cy="648072"/>
          </a:xfrm>
          <a:prstGeom prst="rect">
            <a:avLst/>
          </a:prstGeom>
          <a:noFill/>
        </p:spPr>
      </p:pic>
      <p:pic>
        <p:nvPicPr>
          <p:cNvPr id="67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504056" cy="504056"/>
          </a:xfrm>
          <a:prstGeom prst="rect">
            <a:avLst/>
          </a:prstGeom>
          <a:noFill/>
        </p:spPr>
      </p:pic>
      <p:pic>
        <p:nvPicPr>
          <p:cNvPr id="68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504056" cy="504056"/>
          </a:xfrm>
          <a:prstGeom prst="rect">
            <a:avLst/>
          </a:prstGeom>
          <a:noFill/>
        </p:spPr>
      </p:pic>
      <p:pic>
        <p:nvPicPr>
          <p:cNvPr id="69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3096"/>
            <a:ext cx="504056" cy="504056"/>
          </a:xfrm>
          <a:prstGeom prst="rect">
            <a:avLst/>
          </a:prstGeom>
          <a:noFill/>
        </p:spPr>
      </p:pic>
      <p:pic>
        <p:nvPicPr>
          <p:cNvPr id="70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97152"/>
            <a:ext cx="504056" cy="504056"/>
          </a:xfrm>
          <a:prstGeom prst="rect">
            <a:avLst/>
          </a:prstGeom>
          <a:noFill/>
        </p:spPr>
      </p:pic>
      <p:sp>
        <p:nvSpPr>
          <p:cNvPr id="74" name="Titel 73"/>
          <p:cNvSpPr>
            <a:spLocks noGrp="1"/>
          </p:cNvSpPr>
          <p:nvPr>
            <p:ph type="title"/>
          </p:nvPr>
        </p:nvSpPr>
        <p:spPr>
          <a:xfrm>
            <a:off x="531813" y="1565920"/>
            <a:ext cx="7772400" cy="1143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61113" y="838200"/>
            <a:ext cx="1943100" cy="5257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1813" y="838200"/>
            <a:ext cx="5676900" cy="52578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350">
                <a:solidFill>
                  <a:srgbClr val="0055A5"/>
                </a:solidFill>
                <a:latin typeface="+mn-lt"/>
              </a:defRPr>
            </a:lvl2pPr>
            <a:lvl3pPr>
              <a:defRPr sz="1200">
                <a:solidFill>
                  <a:srgbClr val="0055A5"/>
                </a:solidFill>
                <a:latin typeface="+mn-lt"/>
              </a:defRPr>
            </a:lvl3pPr>
            <a:lvl4pPr>
              <a:defRPr sz="1050">
                <a:solidFill>
                  <a:srgbClr val="0055A5"/>
                </a:solidFill>
                <a:latin typeface="+mn-lt"/>
              </a:defRPr>
            </a:lvl4pPr>
            <a:lvl5pPr>
              <a:defRPr sz="900">
                <a:solidFill>
                  <a:srgbClr val="0055A5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1813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94213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err="1"/>
              <a:t>Nmvb</a:t>
            </a:r>
            <a:r>
              <a:rPr lang="de-DE" dirty="0"/>
              <a:t> </a:t>
            </a:r>
            <a:r>
              <a:rPr lang="de-DE" dirty="0" err="1"/>
              <a:t>fgus</a:t>
            </a:r>
            <a:endParaRPr lang="de-DE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err="1"/>
              <a:t>vmlöKEDG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F585D-9A80-4BD3-A297-289AF853EF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2946" name="Picture 2" descr="https://upload.wikimedia.org/wikipedia/commons/thumb/7/74/CERN-Logo.svg/2000px-CERN-Logo.svg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188640"/>
            <a:ext cx="1074623" cy="1224136"/>
          </a:xfrm>
          <a:prstGeom prst="rect">
            <a:avLst/>
          </a:prstGeom>
          <a:noFill/>
        </p:spPr>
      </p:pic>
      <p:pic>
        <p:nvPicPr>
          <p:cNvPr id="82948" name="Picture 4" descr="http://ehs.fiu.edu/Programs/Radiation-Safety/Documents/safety-sign-radiation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59" y="188640"/>
            <a:ext cx="1080121" cy="1264356"/>
          </a:xfrm>
          <a:prstGeom prst="rect">
            <a:avLst/>
          </a:prstGeom>
          <a:noFill/>
        </p:spPr>
      </p:pic>
      <p:sp>
        <p:nvSpPr>
          <p:cNvPr id="35" name="Fußzeilenplatzhalter 3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82952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844824"/>
            <a:ext cx="504056" cy="648072"/>
          </a:xfrm>
          <a:prstGeom prst="rect">
            <a:avLst/>
          </a:prstGeom>
          <a:noFill/>
        </p:spPr>
      </p:pic>
      <p:pic>
        <p:nvPicPr>
          <p:cNvPr id="38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196752"/>
            <a:ext cx="504056" cy="648072"/>
          </a:xfrm>
          <a:prstGeom prst="rect">
            <a:avLst/>
          </a:prstGeom>
          <a:noFill/>
        </p:spPr>
      </p:pic>
      <p:pic>
        <p:nvPicPr>
          <p:cNvPr id="40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48680"/>
            <a:ext cx="504056" cy="648072"/>
          </a:xfrm>
          <a:prstGeom prst="rect">
            <a:avLst/>
          </a:prstGeom>
          <a:noFill/>
        </p:spPr>
      </p:pic>
      <p:pic>
        <p:nvPicPr>
          <p:cNvPr id="41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492896"/>
            <a:ext cx="504056" cy="648072"/>
          </a:xfrm>
          <a:prstGeom prst="rect">
            <a:avLst/>
          </a:prstGeom>
          <a:noFill/>
        </p:spPr>
      </p:pic>
      <p:pic>
        <p:nvPicPr>
          <p:cNvPr id="43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3645024"/>
            <a:ext cx="504056" cy="504056"/>
          </a:xfrm>
          <a:prstGeom prst="rect">
            <a:avLst/>
          </a:prstGeom>
          <a:noFill/>
        </p:spPr>
      </p:pic>
      <p:pic>
        <p:nvPicPr>
          <p:cNvPr id="44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3140968"/>
            <a:ext cx="504056" cy="504056"/>
          </a:xfrm>
          <a:prstGeom prst="rect">
            <a:avLst/>
          </a:prstGeom>
          <a:noFill/>
        </p:spPr>
      </p:pic>
      <p:pic>
        <p:nvPicPr>
          <p:cNvPr id="45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149080"/>
            <a:ext cx="504056" cy="504056"/>
          </a:xfrm>
          <a:prstGeom prst="rect">
            <a:avLst/>
          </a:prstGeom>
          <a:noFill/>
        </p:spPr>
      </p:pic>
      <p:pic>
        <p:nvPicPr>
          <p:cNvPr id="46" name="Picture 8" descr="https://physikblog18.files.wordpress.com/2016/02/physik-symbol2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653136"/>
            <a:ext cx="504056" cy="504056"/>
          </a:xfrm>
          <a:prstGeom prst="rect">
            <a:avLst/>
          </a:prstGeom>
          <a:noFill/>
        </p:spPr>
      </p:pic>
      <p:sp>
        <p:nvSpPr>
          <p:cNvPr id="47" name="Datumsplatzhalter 4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22.04.2016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rgbClr val="005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244894"/>
          </a:solidFill>
          <a:latin typeface="Arial" charset="0"/>
        </a:defRPr>
      </a:lvl9pPr>
    </p:titleStyle>
    <p:bodyStyle>
      <a:lvl1pPr marL="257175" indent="-257175" algn="l" rtl="0" eaLnBrk="0" fontAlgn="base" hangingPunct="0">
        <a:lnSpc>
          <a:spcPts val="2250"/>
        </a:lnSpc>
        <a:spcBef>
          <a:spcPct val="0"/>
        </a:spcBef>
        <a:spcAft>
          <a:spcPct val="0"/>
        </a:spcAft>
        <a:defRPr>
          <a:solidFill>
            <a:srgbClr val="0055A5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Times New Roman" pitchFamily="18" charset="0"/>
        </a:defRPr>
      </a:lvl4pPr>
      <a:lvl5pPr marL="1543050" indent="-171450" algn="l" rtl="0" eaLnBrk="0" fontAlgn="base" hangingPunct="0">
        <a:lnSpc>
          <a:spcPts val="2250"/>
        </a:lnSpc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885950" indent="-171450" algn="l" rtl="0" fontAlgn="base">
        <a:lnSpc>
          <a:spcPts val="2250"/>
        </a:lnSpc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228850" indent="-171450" algn="l" rtl="0" fontAlgn="base">
        <a:lnSpc>
          <a:spcPts val="2250"/>
        </a:lnSpc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571750" indent="-171450" algn="l" rtl="0" fontAlgn="base">
        <a:lnSpc>
          <a:spcPts val="2250"/>
        </a:lnSpc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914650" indent="-171450" algn="l" rtl="0" fontAlgn="base">
        <a:lnSpc>
          <a:spcPts val="2250"/>
        </a:lnSpc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Bogdan Zhukov &amp; Timo </a:t>
            </a:r>
            <a:r>
              <a:rPr lang="de-DE" dirty="0" err="1" smtClean="0"/>
              <a:t>Süss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Praktikum CERN 11.04 – 22.04.2016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1268760"/>
            <a:ext cx="7772400" cy="1143000"/>
          </a:xfrm>
        </p:spPr>
        <p:txBody>
          <a:bodyPr/>
          <a:lstStyle/>
          <a:p>
            <a:r>
              <a:rPr lang="de-DE" sz="13800" dirty="0" smtClean="0"/>
              <a:t>Danke!</a:t>
            </a:r>
            <a:endParaRPr lang="de-DE" sz="13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9" name="Content Placeholder 8" descr="C:\Users\bzhukov\AppData\Local\Microsoft\Windows\Temporary Internet Files\Content.Word\IMG_20160414_10131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752528" cy="2541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000" u="sng" dirty="0"/>
              <a:t>https://</a:t>
            </a:r>
            <a:r>
              <a:rPr lang="en-US" sz="1000" u="sng" dirty="0" smtClean="0"/>
              <a:t>www.google.ch/search?q=cern&amp;source=lnms&amp;tbm=isch&amp;sa=X&amp;ved=0ahUKEwjt1LGjrJrMAhXGlSwKHXrjDE0Q_AUIBygB&amp;biw=1366&amp;bih=608#imgrc=nMHiM4RNqvJRTM%3A</a:t>
            </a: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000" u="sng" dirty="0" smtClean="0"/>
              <a:t>https</a:t>
            </a:r>
            <a:r>
              <a:rPr lang="en-US" sz="1000" u="sng" dirty="0"/>
              <a:t>://</a:t>
            </a:r>
            <a:r>
              <a:rPr lang="en-US" sz="1000" u="sng" dirty="0" smtClean="0"/>
              <a:t>www.google.ch/search?q=radiation&amp;source=lnms&amp;tbm=isch&amp;sa=X&amp;ved=0ahUKEwjm9KnmrJrMAhXQKCwKHVyhAlEQ_AUIBygB&amp;biw=1366&amp;bih=608#imgrc=2vMRMM6j3bTZ1M%3A</a:t>
            </a: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1000" u="sng" dirty="0" smtClean="0"/>
              <a:t>https</a:t>
            </a:r>
            <a:r>
              <a:rPr lang="de-DE" sz="1000" u="sng" dirty="0"/>
              <a:t>://www.google.ch/imgres?imgurl=http://www.nationalflaggen.de/media/flags/flagge-frankreich.gif&amp;imgrefurl=http://www.nationalflaggen.de/flagge-frankreich.html&amp;h=333&amp;w=500&amp;tbnid=m_j3LUlELqsKOM:&amp;tbnh=133&amp;tbnw=200&amp;docid=__Z2nT0stRAAVM&amp;itg=1&amp;usg=__</a:t>
            </a:r>
            <a:r>
              <a:rPr lang="de-DE" sz="1000" u="sng" dirty="0" smtClean="0"/>
              <a:t>nvuV3cKHEvhjlQJCLy-fRMj3_9s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000" u="sng" dirty="0" smtClean="0"/>
              <a:t>https</a:t>
            </a:r>
            <a:r>
              <a:rPr lang="de-DE" sz="1000" u="sng" dirty="0"/>
              <a:t>://www.google.ch/imgres?imgurl=https://</a:t>
            </a:r>
            <a:r>
              <a:rPr lang="de-DE" sz="1000" u="sng" dirty="0" smtClean="0"/>
              <a:t>upload.wikimedia.org/wikipedia/commons/thumb/f/f3/Flag_of_Switzerland.svg/2000pxFlag_of_Switzerland.svg.png&amp;imgrefurl=https</a:t>
            </a:r>
            <a:r>
              <a:rPr lang="de-DE" sz="1000" u="sng" dirty="0"/>
              <a:t>://de.wikipedia.org/wiki/Fahne_und_Wappen_der_Schweiz&amp;h=2000&amp;w=2000&amp;tbnid=mzUcv2mseMGX5M:&amp;tbnh=186&amp;tbnw=186&amp;docid=QIOAvPHhXvVuKM&amp;itg=1&amp;usg=__</a:t>
            </a:r>
            <a:r>
              <a:rPr lang="de-DE" sz="1000" u="sng" dirty="0" smtClean="0"/>
              <a:t>u7qZqfz9f5LtOfI0p4MD9sogGgw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000" u="sng" dirty="0" smtClean="0"/>
              <a:t>https</a:t>
            </a:r>
            <a:r>
              <a:rPr lang="de-DE" sz="1000" u="sng" dirty="0"/>
              <a:t>://</a:t>
            </a:r>
            <a:r>
              <a:rPr lang="de-DE" sz="1000" u="sng" dirty="0" smtClean="0"/>
              <a:t>www.google.ch/search?q=physik&amp;biw=1366&amp;bih=608&amp;source=lnms&amp;tbm=isch&amp;sa=X&amp;ved=0ahUKEwj4n9rHrZrMAhVCsxQKHfaOCVgQ_AUIBigB#imgrc=HDU-ymNhIVhhxM%3A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917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Unser </a:t>
            </a:r>
            <a:r>
              <a:rPr lang="en-GB" dirty="0" err="1" smtClean="0"/>
              <a:t>Arbeitsplatz</a:t>
            </a:r>
            <a:r>
              <a:rPr lang="en-GB" dirty="0" smtClean="0"/>
              <a:t> - MME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85" y="1484784"/>
            <a:ext cx="5852565" cy="4320480"/>
          </a:xfrm>
        </p:spPr>
      </p:pic>
    </p:spTree>
    <p:extLst>
      <p:ext uri="{BB962C8B-B14F-4D97-AF65-F5344CB8AC3E}">
        <p14:creationId xmlns:p14="http://schemas.microsoft.com/office/powerpoint/2010/main" val="117171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Crab Cavity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spezielle </a:t>
            </a:r>
            <a:r>
              <a:rPr lang="de-DE" dirty="0"/>
              <a:t>Hohlraumresonatoren, die in Teilchenbeschleunigern </a:t>
            </a:r>
            <a:r>
              <a:rPr lang="de-DE" dirty="0" smtClean="0"/>
              <a:t>eingesetzt werden </a:t>
            </a:r>
            <a:r>
              <a:rPr lang="de-DE" dirty="0"/>
              <a:t>können, </a:t>
            </a:r>
            <a:r>
              <a:rPr lang="de-DE" dirty="0" smtClean="0"/>
              <a:t>um die </a:t>
            </a:r>
            <a:r>
              <a:rPr lang="de-DE" dirty="0"/>
              <a:t>Rate </a:t>
            </a:r>
            <a:r>
              <a:rPr lang="de-DE" dirty="0" smtClean="0"/>
              <a:t>an Teilchenkollisionen </a:t>
            </a:r>
            <a:r>
              <a:rPr lang="de-DE" dirty="0"/>
              <a:t>zu erhöhen.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3074" name="Picture 2" descr="IMG_20160420_1359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16249"/>
            <a:ext cx="57150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Probenpräparation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875" y="2751051"/>
            <a:ext cx="2239888" cy="25449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80" y="2742346"/>
            <a:ext cx="2316320" cy="25144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409" y="2774393"/>
            <a:ext cx="2304256" cy="252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0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Mikroskopie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3346199"/>
            <a:ext cx="7772400" cy="16451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772010" y="2060848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rgbClr val="0055A5"/>
                </a:solidFill>
                <a:latin typeface="+mn-lt"/>
              </a:rPr>
              <a:t>Untersuchung</a:t>
            </a:r>
            <a:r>
              <a:rPr lang="en-GB" sz="1800" dirty="0">
                <a:solidFill>
                  <a:srgbClr val="0055A5"/>
                </a:solidFill>
                <a:latin typeface="+mn-lt"/>
              </a:rPr>
              <a:t> der </a:t>
            </a:r>
            <a:r>
              <a:rPr lang="en-GB" sz="1800" dirty="0" err="1">
                <a:solidFill>
                  <a:srgbClr val="0055A5"/>
                </a:solidFill>
                <a:latin typeface="+mn-lt"/>
              </a:rPr>
              <a:t>geätzten</a:t>
            </a:r>
            <a:r>
              <a:rPr lang="en-GB" sz="1800" dirty="0">
                <a:solidFill>
                  <a:srgbClr val="0055A5"/>
                </a:solidFill>
                <a:latin typeface="+mn-lt"/>
              </a:rPr>
              <a:t> </a:t>
            </a:r>
            <a:r>
              <a:rPr lang="en-GB" sz="1800" dirty="0" err="1" smtClean="0">
                <a:solidFill>
                  <a:srgbClr val="0055A5"/>
                </a:solidFill>
                <a:latin typeface="+mn-lt"/>
              </a:rPr>
              <a:t>Schweissnaht</a:t>
            </a:r>
            <a:endParaRPr lang="en-GB" sz="1800" dirty="0" smtClean="0">
              <a:solidFill>
                <a:srgbClr val="0055A5"/>
              </a:solidFill>
              <a:latin typeface="+mn-lt"/>
            </a:endParaRPr>
          </a:p>
          <a:p>
            <a:endParaRPr lang="en-GB" sz="1800" dirty="0">
              <a:solidFill>
                <a:srgbClr val="0055A5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rgbClr val="0055A5"/>
                </a:solidFill>
                <a:latin typeface="+mn-lt"/>
              </a:rPr>
              <a:t>Abstandsmessung</a:t>
            </a:r>
            <a:endParaRPr lang="en-GB" sz="1800" dirty="0">
              <a:solidFill>
                <a:srgbClr val="0055A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258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Rasterelektronenmikroskop</a:t>
            </a:r>
            <a:r>
              <a:rPr lang="en-GB" dirty="0"/>
              <a:t>	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										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1178" y="2231212"/>
            <a:ext cx="3587629" cy="4114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Elektronenstrahl</a:t>
            </a:r>
            <a:r>
              <a:rPr lang="de-DE" dirty="0"/>
              <a:t> </a:t>
            </a:r>
            <a:r>
              <a:rPr lang="de-DE" dirty="0" smtClean="0"/>
              <a:t>wird über das abzubildende </a:t>
            </a:r>
            <a:r>
              <a:rPr lang="de-DE" dirty="0"/>
              <a:t>Objekt geführt (gerastert) 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Wechselwirkungen </a:t>
            </a:r>
            <a:r>
              <a:rPr lang="de-DE" dirty="0"/>
              <a:t>der Elektronen mit dem Objekt </a:t>
            </a:r>
            <a:endParaRPr lang="de-DE" dirty="0" smtClean="0"/>
          </a:p>
          <a:p>
            <a:pPr marL="0" indent="0"/>
            <a:r>
              <a:rPr lang="de-DE" dirty="0">
                <a:sym typeface="Wingdings" panose="05000000000000000000" pitchFamily="2" charset="2"/>
              </a:rPr>
              <a:t>	</a:t>
            </a:r>
            <a:endParaRPr lang="de-DE" dirty="0" smtClean="0">
              <a:sym typeface="Wingdings" panose="05000000000000000000" pitchFamily="2" charset="2"/>
            </a:endParaRPr>
          </a:p>
          <a:p>
            <a:pPr marL="0" indent="0"/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</a:t>
            </a:r>
            <a:r>
              <a:rPr lang="de-DE" dirty="0"/>
              <a:t>Erzeugung eines Bildes des </a:t>
            </a:r>
            <a:r>
              <a:rPr lang="de-DE" dirty="0" smtClean="0"/>
              <a:t>Objekts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12" name="Picture 11" descr="C:\Users\bzhukov\AppData\Local\Microsoft\Windows\Temporary Internet Files\Content.Word\IMG-20160420-WA00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96" y="2211674"/>
            <a:ext cx="1969543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bzhukov\AppData\Local\Microsoft\Windows\Temporary Internet Files\Content.Word\IMG-20160420-WA00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20" y="2211674"/>
            <a:ext cx="2005469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256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Rasterelektronenmikroskop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Untersuchung</a:t>
            </a:r>
            <a:r>
              <a:rPr lang="en-GB" dirty="0" smtClean="0"/>
              <a:t> </a:t>
            </a:r>
            <a:r>
              <a:rPr lang="en-GB" dirty="0"/>
              <a:t>von </a:t>
            </a:r>
            <a:r>
              <a:rPr lang="en-GB" dirty="0" err="1"/>
              <a:t>Verunreinigungen</a:t>
            </a:r>
            <a:r>
              <a:rPr lang="en-GB" dirty="0"/>
              <a:t> in </a:t>
            </a:r>
            <a:r>
              <a:rPr lang="en-GB" dirty="0" err="1"/>
              <a:t>unterschiedlich</a:t>
            </a:r>
            <a:r>
              <a:rPr lang="en-GB" dirty="0"/>
              <a:t> </a:t>
            </a:r>
            <a:r>
              <a:rPr lang="en-GB" dirty="0" err="1"/>
              <a:t>bearbeiteten</a:t>
            </a:r>
            <a:r>
              <a:rPr lang="en-GB" dirty="0"/>
              <a:t> </a:t>
            </a:r>
            <a:r>
              <a:rPr lang="en-GB" dirty="0" err="1"/>
              <a:t>Materialien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45024"/>
            <a:ext cx="3528392" cy="266033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89040"/>
            <a:ext cx="3790841" cy="230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Zugversuche</a:t>
            </a:r>
            <a:endParaRPr lang="en-GB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4400" y="1981200"/>
            <a:ext cx="5154674" cy="33119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1026" name="Picture 2" descr="IMG_20160413_1447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64" y="1562107"/>
            <a:ext cx="2471936" cy="440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8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Härtetests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22.04.2016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F585D-9A80-4BD3-A297-289AF853EFE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Bogdan Zhukov &amp; Timo Süss</a:t>
            </a:r>
            <a:endParaRPr lang="de-DE" dirty="0"/>
          </a:p>
        </p:txBody>
      </p:sp>
      <p:pic>
        <p:nvPicPr>
          <p:cNvPr id="2050" name="Picture 2" descr="IMG_20160419_1413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2132854"/>
            <a:ext cx="57150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G_20160419_1459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69" y="1590233"/>
            <a:ext cx="2410837" cy="429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8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Präsentatio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</Words>
  <Application>Microsoft Office PowerPoint</Application>
  <PresentationFormat>Bildschirmpräsentation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Times</vt:lpstr>
      <vt:lpstr>Times New Roman</vt:lpstr>
      <vt:lpstr>Wingdings</vt:lpstr>
      <vt:lpstr>Cern Präsentation</vt:lpstr>
      <vt:lpstr>Praktikum CERN 11.04 – 22.04.2016</vt:lpstr>
      <vt:lpstr>Unser Arbeitsplatz - MME</vt:lpstr>
      <vt:lpstr>Crab Cavity</vt:lpstr>
      <vt:lpstr>Probenpräparation</vt:lpstr>
      <vt:lpstr>Mikroskopie</vt:lpstr>
      <vt:lpstr>Rasterelektronenmikroskop                   </vt:lpstr>
      <vt:lpstr>Rasterelektronenmikroskop</vt:lpstr>
      <vt:lpstr>Zugversuche</vt:lpstr>
      <vt:lpstr>Härtetests</vt:lpstr>
      <vt:lpstr>Danke!</vt:lpstr>
      <vt:lpstr>Quellen</vt:lpstr>
    </vt:vector>
  </TitlesOfParts>
  <Company>IDS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KNL VDFKLÖHG</dc:title>
  <dc:creator>Dieter Schiffert</dc:creator>
  <cp:lastModifiedBy>Windows User</cp:lastModifiedBy>
  <cp:revision>480</cp:revision>
  <dcterms:created xsi:type="dcterms:W3CDTF">2004-08-18T22:53:42Z</dcterms:created>
  <dcterms:modified xsi:type="dcterms:W3CDTF">2016-04-21T18:32:47Z</dcterms:modified>
</cp:coreProperties>
</file>