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5" r:id="rId3"/>
  </p:sldMasterIdLst>
  <p:notesMasterIdLst>
    <p:notesMasterId r:id="rId14"/>
  </p:notesMasterIdLst>
  <p:sldIdLst>
    <p:sldId id="258" r:id="rId4"/>
    <p:sldId id="260" r:id="rId5"/>
    <p:sldId id="257" r:id="rId6"/>
    <p:sldId id="276" r:id="rId7"/>
    <p:sldId id="277" r:id="rId8"/>
    <p:sldId id="272" r:id="rId9"/>
    <p:sldId id="273" r:id="rId10"/>
    <p:sldId id="274" r:id="rId11"/>
    <p:sldId id="279" r:id="rId12"/>
    <p:sldId id="262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an Haslbeck" initials="F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1AD"/>
    <a:srgbClr val="247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55720" autoAdjust="0"/>
  </p:normalViewPr>
  <p:slideViewPr>
    <p:cSldViewPr snapToGrid="0">
      <p:cViewPr varScale="1">
        <p:scale>
          <a:sx n="68" d="100"/>
          <a:sy n="68" d="100"/>
        </p:scale>
        <p:origin x="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F2135-93CC-4B4D-899A-CADB28113447}" type="datetimeFigureOut">
              <a:rPr lang="de-DE" smtClean="0"/>
              <a:t>21.04.2016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CCFC7-1CEF-480F-8FC0-01B4D0B8FD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86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DATUM!!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CFC7-1CEF-480F-8FC0-01B4D0B8FD0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4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CFC7-1CEF-480F-8FC0-01B4D0B8FD0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186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Problem: Laser is 10x width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CFC7-1CEF-480F-8FC0-01B4D0B8FD0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17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Characterisiery¡ugn</a:t>
            </a:r>
            <a:r>
              <a:rPr lang="en-US" dirty="0"/>
              <a:t> pixel</a:t>
            </a:r>
          </a:p>
          <a:p>
            <a:r>
              <a:rPr lang="en-US" dirty="0" err="1"/>
              <a:t>Ionisation</a:t>
            </a:r>
            <a:r>
              <a:rPr lang="en-US" baseline="0" dirty="0"/>
              <a:t> </a:t>
            </a:r>
            <a:r>
              <a:rPr lang="en-US" baseline="0" dirty="0" err="1"/>
              <a:t>bz</a:t>
            </a:r>
            <a:r>
              <a:rPr lang="en-US" baseline="0" dirty="0"/>
              <a:t> laser</a:t>
            </a:r>
          </a:p>
          <a:p>
            <a:r>
              <a:rPr lang="en-US" dirty="0"/>
              <a:t>Measure</a:t>
            </a:r>
            <a:r>
              <a:rPr lang="en-US" baseline="0" dirty="0"/>
              <a:t> </a:t>
            </a:r>
            <a:r>
              <a:rPr lang="en-US" baseline="0" dirty="0" err="1"/>
              <a:t>bz</a:t>
            </a:r>
            <a:r>
              <a:rPr lang="en-US" baseline="0" dirty="0"/>
              <a:t> potential I diode</a:t>
            </a:r>
          </a:p>
          <a:p>
            <a:endParaRPr lang="en-US" baseline="0" dirty="0"/>
          </a:p>
          <a:p>
            <a:r>
              <a:rPr lang="en-US" baseline="0" dirty="0"/>
              <a:t>100 -&gt; 10, nee </a:t>
            </a:r>
            <a:r>
              <a:rPr lang="en-US" baseline="0" dirty="0" err="1"/>
              <a:t>dto</a:t>
            </a:r>
            <a:r>
              <a:rPr lang="en-US" baseline="0" dirty="0"/>
              <a:t> make it </a:t>
            </a:r>
            <a:r>
              <a:rPr lang="en-US" baseline="0" dirty="0" err="1"/>
              <a:t>smaler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CFC7-1CEF-480F-8FC0-01B4D0B8FD0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02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Explain what is meant with size and average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CCFC7-1CEF-480F-8FC0-01B4D0B8FD0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697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00206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2DEC-AF78-49CC-8701-20F2599139EC}" type="datetimeFigureOut">
              <a:rPr lang="de-DE" smtClean="0"/>
              <a:pPr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92505" y="6513596"/>
            <a:ext cx="1604963" cy="200025"/>
          </a:xfrm>
        </p:spPr>
        <p:txBody>
          <a:bodyPr>
            <a:noAutofit/>
          </a:bodyPr>
          <a:lstStyle>
            <a:lvl1pPr marL="0" indent="0">
              <a:buNone/>
              <a:defRPr sz="1000" baseline="0">
                <a:solidFill>
                  <a:schemeClr val="tx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dirty="0"/>
              <a:t>Source(s): </a:t>
            </a:r>
            <a:r>
              <a:rPr lang="en-GB" dirty="0" err="1"/>
              <a:t>safg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70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 descr="Fläche für Grafik"/>
          <p:cNvSpPr>
            <a:spLocks noChangeArrowheads="1"/>
          </p:cNvSpPr>
          <p:nvPr userDrawn="1"/>
        </p:nvSpPr>
        <p:spPr bwMode="auto">
          <a:xfrm>
            <a:off x="945812" y="3652288"/>
            <a:ext cx="11131876" cy="2106568"/>
          </a:xfrm>
          <a:prstGeom prst="rect">
            <a:avLst/>
          </a:prstGeom>
          <a:solidFill>
            <a:srgbClr val="D9DADB"/>
          </a:solidFill>
          <a:ln w="635" algn="ctr">
            <a:noFill/>
            <a:prstDash val="dash"/>
            <a:miter lim="800000"/>
            <a:headEnd/>
            <a:tailEnd/>
          </a:ln>
          <a:effectLst/>
        </p:spPr>
        <p:txBody>
          <a:bodyPr wrap="none" lIns="92792" tIns="46396" rIns="92792" bIns="46396" anchor="ctr"/>
          <a:lstStyle/>
          <a:p>
            <a:endParaRPr lang="de-DE" sz="1705"/>
          </a:p>
        </p:txBody>
      </p:sp>
      <p:pic>
        <p:nvPicPr>
          <p:cNvPr id="6" name="Picture 4" descr="https://upload.wikimedia.org/wikipedia/commons/thumb/7/74/CERN-Logo.svg/2000px-CERN-Logo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85" y="3652288"/>
            <a:ext cx="1842206" cy="2096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043923" y="3861794"/>
            <a:ext cx="8529377" cy="614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rgbClr val="2471BD"/>
                </a:solidFill>
              </a:defRPr>
            </a:lvl1pPr>
          </a:lstStyle>
          <a:p>
            <a:pPr lvl="0"/>
            <a:r>
              <a:rPr lang="de-DE" sz="3600" dirty="0"/>
              <a:t>Title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43923" y="5147016"/>
            <a:ext cx="2442477" cy="4485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de-DE" dirty="0"/>
              <a:t>Date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043923" y="4558364"/>
            <a:ext cx="5118123" cy="506753"/>
          </a:xfrm>
        </p:spPr>
        <p:txBody>
          <a:bodyPr>
            <a:noAutofit/>
          </a:bodyPr>
          <a:lstStyle>
            <a:lvl1pPr marL="0" indent="0">
              <a:buNone/>
              <a:defRPr sz="2400" baseline="0"/>
            </a:lvl1pPr>
            <a:lvl5pPr>
              <a:defRPr/>
            </a:lvl5pPr>
          </a:lstStyle>
          <a:p>
            <a:pPr lvl="0"/>
            <a:r>
              <a:rPr lang="de-DE" dirty="0"/>
              <a:t>Florian Haslbeck</a:t>
            </a:r>
          </a:p>
        </p:txBody>
      </p:sp>
    </p:spTree>
    <p:extLst>
      <p:ext uri="{BB962C8B-B14F-4D97-AF65-F5344CB8AC3E}">
        <p14:creationId xmlns:p14="http://schemas.microsoft.com/office/powerpoint/2010/main" val="239165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eso.org/public/archives/logos/screen/cern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85" y="1457325"/>
            <a:ext cx="4029075" cy="394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812144" y="1832534"/>
            <a:ext cx="52425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b="0" dirty="0">
                <a:solidFill>
                  <a:srgbClr val="3161AD"/>
                </a:solidFill>
              </a:rPr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249604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auto">
          <a:xfrm>
            <a:off x="955585" y="120290"/>
            <a:ext cx="11117211" cy="97856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7969" tIns="48984" rIns="97969" bIns="48984" numCol="1" rtlCol="0" anchor="ctr" anchorCtr="0" compatLnSpc="1">
            <a:prstTxWarp prst="textNoShape">
              <a:avLst/>
            </a:prstTxWarp>
          </a:bodyPr>
          <a:lstStyle/>
          <a:p>
            <a:pPr marL="180975" marR="0" indent="-180975" algn="ctr" defTabSz="9794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7173"/>
              </a:buClr>
              <a:buSzTx/>
              <a:buFont typeface="Arial Unicode MS" pitchFamily="34" charset="-128"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4" descr="https://upload.wikimedia.org/wikipedia/commons/thumb/7/74/CERN-Logo.svg/2000px-CERN-Logo.svg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290"/>
            <a:ext cx="859809" cy="978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10616821" y="514362"/>
            <a:ext cx="1338618" cy="194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42DEC-AF78-49CC-8701-20F2599139EC}" type="datetimeFigureOut">
              <a:rPr lang="de-DE" smtClean="0"/>
              <a:pPr/>
              <a:t>21.04.2016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616821" y="234061"/>
            <a:ext cx="1338618" cy="228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dirty="0"/>
              <a:t>Florian Haslbeck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71185" y="760678"/>
            <a:ext cx="497006" cy="226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8FF4E-855D-4836-A0FC-BF0BA04CBB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1114120" y="234061"/>
            <a:ext cx="8944280" cy="7673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955585" y="144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68391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1" r:id="rId2"/>
  </p:sldLayoutIdLst>
  <p:hf hdr="0"/>
  <p:txStyles>
    <p:titleStyle>
      <a:lvl1pPr algn="l" defTabSz="927771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2pPr>
      <a:lvl3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3pPr>
      <a:lvl4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4pPr>
      <a:lvl5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5pPr>
      <a:lvl6pPr marL="43306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86612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29918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732239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457200" indent="-457200" algn="l" defTabSz="927771" rtl="0" eaLnBrk="1" fontAlgn="base" hangingPunct="1">
        <a:spcBef>
          <a:spcPts val="568"/>
        </a:spcBef>
        <a:spcAft>
          <a:spcPct val="0"/>
        </a:spcAft>
        <a:buClr>
          <a:srgbClr val="2471BD"/>
        </a:buClr>
        <a:buSzPct val="80000"/>
        <a:buFont typeface="Symbol" panose="05050102010706020507" pitchFamily="18" charset="2"/>
        <a:buChar char="-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3892" indent="-342900" algn="l" defTabSz="927771" rtl="0" eaLnBrk="1" fontAlgn="base" hangingPunct="1">
        <a:spcBef>
          <a:spcPts val="284"/>
        </a:spcBef>
        <a:spcAft>
          <a:spcPct val="0"/>
        </a:spcAft>
        <a:buClr>
          <a:srgbClr val="2471BD"/>
        </a:buClr>
        <a:buSzPct val="80000"/>
        <a:buFont typeface="Symbol" panose="05050102010706020507" pitchFamily="18" charset="2"/>
        <a:buChar char="-"/>
        <a:defRPr sz="2400" baseline="0">
          <a:solidFill>
            <a:schemeClr val="tx1"/>
          </a:solidFill>
          <a:latin typeface="+mn-lt"/>
        </a:defRPr>
      </a:lvl2pPr>
      <a:lvl3pPr marL="852480" indent="-170496" algn="l" defTabSz="927771" rtl="0" eaLnBrk="1" fontAlgn="base" hangingPunct="1">
        <a:spcBef>
          <a:spcPts val="284"/>
        </a:spcBef>
        <a:spcAft>
          <a:spcPct val="0"/>
        </a:spcAft>
        <a:buClr>
          <a:schemeClr val="accent3"/>
        </a:buClr>
        <a:buSzPct val="80000"/>
        <a:buFont typeface="Arial Unicode MS" pitchFamily="34" charset="-128"/>
        <a:buChar char="■"/>
        <a:defRPr sz="1137">
          <a:solidFill>
            <a:schemeClr val="tx1"/>
          </a:solidFill>
          <a:latin typeface="+mn-lt"/>
        </a:defRPr>
      </a:lvl3pPr>
      <a:lvl4pPr marL="1193472" indent="-170496" algn="l" defTabSz="927771" rtl="0" eaLnBrk="1" fontAlgn="base" hangingPunct="1">
        <a:spcBef>
          <a:spcPts val="284"/>
        </a:spcBef>
        <a:spcAft>
          <a:spcPct val="0"/>
        </a:spcAft>
        <a:buClr>
          <a:schemeClr val="accent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4pPr>
      <a:lvl5pPr marL="1534464" indent="-171420" algn="l" defTabSz="927771" rtl="0" eaLnBrk="1" fontAlgn="base" hangingPunct="1">
        <a:spcBef>
          <a:spcPts val="284"/>
        </a:spcBef>
        <a:spcAft>
          <a:spcPct val="0"/>
        </a:spcAft>
        <a:buClr>
          <a:schemeClr val="accent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5pPr>
      <a:lvl6pPr marL="206756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6pPr>
      <a:lvl7pPr marL="250062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7pPr>
      <a:lvl8pPr marL="293368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8pPr>
      <a:lvl9pPr marL="336674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06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12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29918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223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529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59835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141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447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so.org/public/archives/logos/screen/cern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85" y="1457325"/>
            <a:ext cx="4029075" cy="394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platzhalter 6"/>
          <p:cNvSpPr txBox="1">
            <a:spLocks/>
          </p:cNvSpPr>
          <p:nvPr userDrawn="1"/>
        </p:nvSpPr>
        <p:spPr>
          <a:xfrm>
            <a:off x="5662020" y="1457325"/>
            <a:ext cx="5417688" cy="53278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rgbClr val="2471B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3161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9" name="Textplatzhalter 8"/>
          <p:cNvSpPr txBox="1">
            <a:spLocks/>
          </p:cNvSpPr>
          <p:nvPr userDrawn="1"/>
        </p:nvSpPr>
        <p:spPr>
          <a:xfrm>
            <a:off x="5662020" y="3429000"/>
            <a:ext cx="1539688" cy="43860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5662020" y="2817419"/>
            <a:ext cx="2947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Florian</a:t>
            </a:r>
            <a:r>
              <a:rPr lang="de-DE" sz="2400" baseline="0" dirty="0">
                <a:latin typeface="Arial" panose="020B0604020202020204" pitchFamily="34" charset="0"/>
                <a:cs typeface="Arial" panose="020B0604020202020204" pitchFamily="34" charset="0"/>
              </a:rPr>
              <a:t> Haslbeck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3481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auto">
          <a:xfrm>
            <a:off x="955585" y="120290"/>
            <a:ext cx="11117211" cy="978568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7969" tIns="48984" rIns="97969" bIns="48984" numCol="1" rtlCol="0" anchor="ctr" anchorCtr="0" compatLnSpc="1">
            <a:prstTxWarp prst="textNoShape">
              <a:avLst/>
            </a:prstTxWarp>
          </a:bodyPr>
          <a:lstStyle/>
          <a:p>
            <a:pPr marL="180975" marR="0" indent="-180975" algn="ctr" defTabSz="9794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7173"/>
              </a:buClr>
              <a:buSzTx/>
              <a:buFont typeface="Arial Unicode MS" pitchFamily="34" charset="-128"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4" descr="https://upload.wikimedia.org/wikipedia/commons/thumb/7/74/CERN-Logo.svg/2000px-CERN-Logo.svg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290"/>
            <a:ext cx="859809" cy="978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10616821" y="514362"/>
            <a:ext cx="1338618" cy="194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42DEC-AF78-49CC-8701-20F2599139EC}" type="datetimeFigureOut">
              <a:rPr lang="de-DE" smtClean="0"/>
              <a:pPr/>
              <a:t>21.04.2016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616821" y="234061"/>
            <a:ext cx="1338618" cy="228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dirty="0"/>
              <a:t>Florian Haslbeck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71185" y="760678"/>
            <a:ext cx="497006" cy="226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8FF4E-855D-4836-A0FC-BF0BA04CBB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itelplatzhalter 7"/>
          <p:cNvSpPr>
            <a:spLocks noGrp="1"/>
          </p:cNvSpPr>
          <p:nvPr>
            <p:ph type="title"/>
          </p:nvPr>
        </p:nvSpPr>
        <p:spPr>
          <a:xfrm>
            <a:off x="1114120" y="234061"/>
            <a:ext cx="8944280" cy="7673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955585" y="144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80142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/>
  <p:txStyles>
    <p:titleStyle>
      <a:lvl1pPr algn="l" defTabSz="927771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2pPr>
      <a:lvl3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3pPr>
      <a:lvl4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4pPr>
      <a:lvl5pPr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5pPr>
      <a:lvl6pPr marL="43306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86612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299180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732239" algn="l" defTabSz="927771" rtl="0" eaLnBrk="1" fontAlgn="base" hangingPunct="1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457200" indent="-457200" algn="l" defTabSz="927771" rtl="0" eaLnBrk="1" fontAlgn="base" hangingPunct="1">
        <a:spcBef>
          <a:spcPts val="568"/>
        </a:spcBef>
        <a:spcAft>
          <a:spcPct val="0"/>
        </a:spcAft>
        <a:buClr>
          <a:srgbClr val="2471BD"/>
        </a:buClr>
        <a:buSzPct val="80000"/>
        <a:buFont typeface="Symbol" panose="05050102010706020507" pitchFamily="18" charset="2"/>
        <a:buChar char="-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3892" indent="-342900" algn="l" defTabSz="927771" rtl="0" eaLnBrk="1" fontAlgn="base" hangingPunct="1">
        <a:spcBef>
          <a:spcPts val="284"/>
        </a:spcBef>
        <a:spcAft>
          <a:spcPct val="0"/>
        </a:spcAft>
        <a:buClr>
          <a:srgbClr val="2471BD"/>
        </a:buClr>
        <a:buSzPct val="80000"/>
        <a:buFont typeface="Symbol" panose="05050102010706020507" pitchFamily="18" charset="2"/>
        <a:buChar char="-"/>
        <a:defRPr sz="2400" baseline="0">
          <a:solidFill>
            <a:schemeClr val="tx1"/>
          </a:solidFill>
          <a:latin typeface="+mn-lt"/>
        </a:defRPr>
      </a:lvl2pPr>
      <a:lvl3pPr marL="852480" indent="-170496" algn="l" defTabSz="927771" rtl="0" eaLnBrk="1" fontAlgn="base" hangingPunct="1">
        <a:spcBef>
          <a:spcPts val="284"/>
        </a:spcBef>
        <a:spcAft>
          <a:spcPct val="0"/>
        </a:spcAft>
        <a:buClr>
          <a:schemeClr val="accent3"/>
        </a:buClr>
        <a:buSzPct val="80000"/>
        <a:buFont typeface="Arial Unicode MS" pitchFamily="34" charset="-128"/>
        <a:buChar char="■"/>
        <a:defRPr sz="1137">
          <a:solidFill>
            <a:schemeClr val="tx1"/>
          </a:solidFill>
          <a:latin typeface="+mn-lt"/>
        </a:defRPr>
      </a:lvl3pPr>
      <a:lvl4pPr marL="1193472" indent="-170496" algn="l" defTabSz="927771" rtl="0" eaLnBrk="1" fontAlgn="base" hangingPunct="1">
        <a:spcBef>
          <a:spcPts val="284"/>
        </a:spcBef>
        <a:spcAft>
          <a:spcPct val="0"/>
        </a:spcAft>
        <a:buClr>
          <a:schemeClr val="accent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4pPr>
      <a:lvl5pPr marL="1534464" indent="-171420" algn="l" defTabSz="927771" rtl="0" eaLnBrk="1" fontAlgn="base" hangingPunct="1">
        <a:spcBef>
          <a:spcPts val="284"/>
        </a:spcBef>
        <a:spcAft>
          <a:spcPct val="0"/>
        </a:spcAft>
        <a:buClr>
          <a:schemeClr val="accent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5pPr>
      <a:lvl6pPr marL="206756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6pPr>
      <a:lvl7pPr marL="250062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7pPr>
      <a:lvl8pPr marL="293368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8pPr>
      <a:lvl9pPr marL="3366740" indent="-171420" algn="l" defTabSz="927771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 Unicode MS" pitchFamily="34" charset="-128"/>
        <a:buChar char="–"/>
        <a:defRPr sz="1137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06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12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299180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223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529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59835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141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4479" algn="l" defTabSz="866120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ds.cern.ch/images/CERN-GE-0803014-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2919233" y="3736749"/>
            <a:ext cx="8529377" cy="614671"/>
          </a:xfrm>
        </p:spPr>
        <p:txBody>
          <a:bodyPr>
            <a:noAutofit/>
          </a:bodyPr>
          <a:lstStyle/>
          <a:p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ITK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955435" y="5291703"/>
            <a:ext cx="2442477" cy="44856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April 22th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933083" y="4799570"/>
            <a:ext cx="5118123" cy="506753"/>
          </a:xfrm>
        </p:spPr>
        <p:txBody>
          <a:bodyPr/>
          <a:lstStyle/>
          <a:p>
            <a:r>
              <a:rPr lang="de-DE" dirty="0"/>
              <a:t>Florian Haslbeck</a:t>
            </a:r>
          </a:p>
        </p:txBody>
      </p:sp>
    </p:spTree>
    <p:extLst>
      <p:ext uri="{BB962C8B-B14F-4D97-AF65-F5344CB8AC3E}">
        <p14:creationId xmlns:p14="http://schemas.microsoft.com/office/powerpoint/2010/main" val="139312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002060"/>
                </a:solidFill>
              </a:rPr>
              <a:t>Conclusion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D28D-A83A-42C2-93B3-73736DEE7EC1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10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feld 12"/>
          <p:cNvSpPr txBox="1"/>
          <p:nvPr/>
        </p:nvSpPr>
        <p:spPr>
          <a:xfrm>
            <a:off x="994986" y="1299743"/>
            <a:ext cx="10960453" cy="5078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Symbol" panose="05050102010706020507" pitchFamily="18" charset="2"/>
              <a:buChar char="-"/>
            </a:pPr>
            <a:r>
              <a:rPr lang="en-GB" sz="3600" dirty="0">
                <a:solidFill>
                  <a:srgbClr val="002060"/>
                </a:solidFill>
              </a:rPr>
              <a:t>Aim:	1. more pictures per second</a:t>
            </a:r>
            <a:endParaRPr lang="de-DE" sz="3600" dirty="0">
              <a:solidFill>
                <a:srgbClr val="002060"/>
              </a:solidFill>
            </a:endParaRPr>
          </a:p>
          <a:p>
            <a:r>
              <a:rPr lang="en-GB" sz="3600" dirty="0">
                <a:solidFill>
                  <a:srgbClr val="002060"/>
                </a:solidFill>
              </a:rPr>
              <a:t>		2. higher resolution</a:t>
            </a:r>
            <a:endParaRPr lang="de-DE" sz="3600" dirty="0">
              <a:solidFill>
                <a:srgbClr val="002060"/>
              </a:solidFill>
            </a:endParaRPr>
          </a:p>
          <a:p>
            <a:r>
              <a:rPr lang="en-GB" sz="3600" dirty="0">
                <a:solidFill>
                  <a:srgbClr val="002060"/>
                </a:solidFill>
              </a:rPr>
              <a:t>		3. higher radiation resistance</a:t>
            </a:r>
            <a:endParaRPr lang="de-DE" sz="3600" dirty="0">
              <a:solidFill>
                <a:srgbClr val="002060"/>
              </a:solidFill>
            </a:endParaRPr>
          </a:p>
          <a:p>
            <a:pPr marL="571500" indent="-57150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GB" sz="3600" dirty="0">
                <a:solidFill>
                  <a:srgbClr val="002060"/>
                </a:solidFill>
              </a:rPr>
              <a:t>Determination of the beam’s width</a:t>
            </a:r>
            <a:br>
              <a:rPr lang="en-GB" sz="3600" dirty="0">
                <a:solidFill>
                  <a:srgbClr val="002060"/>
                </a:solidFill>
              </a:rPr>
            </a:br>
            <a:r>
              <a:rPr lang="en-GB" sz="3600" dirty="0">
                <a:solidFill>
                  <a:srgbClr val="002060"/>
                </a:solidFill>
              </a:rPr>
              <a:t>by the Knife Edge Method</a:t>
            </a:r>
          </a:p>
          <a:p>
            <a:pPr marL="571500" indent="-57150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GB" sz="3600" dirty="0">
                <a:solidFill>
                  <a:srgbClr val="002060"/>
                </a:solidFill>
              </a:rPr>
              <a:t>Implementation of a Low Pass Filter</a:t>
            </a:r>
          </a:p>
          <a:p>
            <a:pPr marL="571500" indent="-57150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en-GB" sz="3600" dirty="0">
                <a:solidFill>
                  <a:srgbClr val="002060"/>
                </a:solidFill>
              </a:rPr>
              <a:t>Best result by using the average of many events</a:t>
            </a:r>
          </a:p>
        </p:txBody>
      </p:sp>
    </p:spTree>
    <p:extLst>
      <p:ext uri="{BB962C8B-B14F-4D97-AF65-F5344CB8AC3E}">
        <p14:creationId xmlns:p14="http://schemas.microsoft.com/office/powerpoint/2010/main" val="295229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4119" y="234061"/>
            <a:ext cx="9357235" cy="753009"/>
          </a:xfrm>
        </p:spPr>
        <p:txBody>
          <a:bodyPr/>
          <a:lstStyle/>
          <a:p>
            <a:r>
              <a:rPr lang="en-GB" sz="4000" dirty="0">
                <a:solidFill>
                  <a:srgbClr val="002060"/>
                </a:solidFill>
              </a:rPr>
              <a:t>The ATLAS Experiment – Inner Detector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D89D-39A2-4244-8C2A-5BACD32973BF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2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434" y="1352243"/>
            <a:ext cx="5370751" cy="358050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104055" y="1385205"/>
            <a:ext cx="3968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3161AD"/>
              </a:buClr>
              <a:buFont typeface="Symbol" panose="05050102010706020507" pitchFamily="18" charset="2"/>
              <a:buChar char="-"/>
            </a:pPr>
            <a:r>
              <a:rPr lang="en-GB" sz="2800" dirty="0"/>
              <a:t>Inner Detector (ITK)</a:t>
            </a:r>
          </a:p>
          <a:p>
            <a:pPr marL="800100" lvl="1" indent="-342900">
              <a:buClr>
                <a:srgbClr val="3161AD"/>
              </a:buClr>
              <a:buAutoNum type="arabicPeriod"/>
            </a:pPr>
            <a:r>
              <a:rPr lang="en-GB" sz="2800" dirty="0"/>
              <a:t>Pixel Detector</a:t>
            </a:r>
          </a:p>
          <a:p>
            <a:pPr marL="800100" lvl="1" indent="-342900">
              <a:buClr>
                <a:srgbClr val="3161AD"/>
              </a:buClr>
              <a:buAutoNum type="arabicPeriod"/>
            </a:pPr>
            <a:r>
              <a:rPr lang="en-GB" sz="2800" dirty="0"/>
              <a:t>Semiconductor</a:t>
            </a:r>
            <a:br>
              <a:rPr lang="en-GB" sz="2800" dirty="0"/>
            </a:br>
            <a:r>
              <a:rPr lang="en-GB" sz="2800" dirty="0"/>
              <a:t>Tracker</a:t>
            </a:r>
          </a:p>
          <a:p>
            <a:pPr marL="800100" lvl="1" indent="-342900">
              <a:buClr>
                <a:srgbClr val="3161AD"/>
              </a:buClr>
              <a:buAutoNum type="arabicPeriod"/>
            </a:pPr>
            <a:r>
              <a:rPr lang="en-GB" sz="2800" dirty="0"/>
              <a:t>Transition Radiation</a:t>
            </a:r>
            <a:br>
              <a:rPr lang="en-GB" sz="2800" dirty="0"/>
            </a:br>
            <a:r>
              <a:rPr lang="en-GB" sz="2800" dirty="0"/>
              <a:t>Tracker</a:t>
            </a:r>
          </a:p>
          <a:p>
            <a:pPr lvl="1">
              <a:buClr>
                <a:srgbClr val="3161AD"/>
              </a:buClr>
            </a:pPr>
            <a:endParaRPr lang="en-GB" sz="2800" dirty="0"/>
          </a:p>
        </p:txBody>
      </p:sp>
      <p:sp>
        <p:nvSpPr>
          <p:cNvPr id="11" name="AutoShape 10" descr="http://cds.cern.ch/images/CERN-GE-0803014-01/file?size=medium">
            <a:hlinkClick r:id="rId4" tooltip="View on CDS"/>
          </p:cNvPr>
          <p:cNvSpPr>
            <a:spLocks noChangeAspect="1" noChangeArrowheads="1"/>
          </p:cNvSpPr>
          <p:nvPr/>
        </p:nvSpPr>
        <p:spPr bwMode="auto">
          <a:xfrm>
            <a:off x="155575" y="-8429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6736791" y="4854553"/>
            <a:ext cx="4396664" cy="315847"/>
          </a:xfrm>
        </p:spPr>
        <p:txBody>
          <a:bodyPr/>
          <a:lstStyle/>
          <a:p>
            <a:r>
              <a:rPr lang="en-GB" dirty="0"/>
              <a:t>Source: http://atlas.cern/discover/detector/inner-detector:  16/04/18, 11:38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689569" y="5170400"/>
            <a:ext cx="6206334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rgbClr val="002060"/>
                </a:solidFill>
              </a:rPr>
              <a:t>Aim: 	1. more pictures per second</a:t>
            </a:r>
            <a:endParaRPr lang="de-DE" sz="3000" dirty="0">
              <a:solidFill>
                <a:srgbClr val="002060"/>
              </a:solidFill>
            </a:endParaRPr>
          </a:p>
          <a:p>
            <a:r>
              <a:rPr lang="en-GB" sz="3000" dirty="0">
                <a:solidFill>
                  <a:srgbClr val="002060"/>
                </a:solidFill>
              </a:rPr>
              <a:t>	2. higher resolution</a:t>
            </a:r>
            <a:endParaRPr lang="de-DE" sz="3000" dirty="0">
              <a:solidFill>
                <a:srgbClr val="002060"/>
              </a:solidFill>
            </a:endParaRPr>
          </a:p>
          <a:p>
            <a:r>
              <a:rPr lang="en-GB" sz="3000" dirty="0">
                <a:solidFill>
                  <a:srgbClr val="002060"/>
                </a:solidFill>
              </a:rPr>
              <a:t>	3. higher radiation resistance</a:t>
            </a:r>
            <a:endParaRPr lang="de-DE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0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>
                <a:solidFill>
                  <a:srgbClr val="002060"/>
                </a:solidFill>
                <a:ea typeface="+mn-ea"/>
                <a:cs typeface="Arial" panose="020B0604020202020204" pitchFamily="34" charset="0"/>
              </a:rPr>
              <a:t>TCT </a:t>
            </a:r>
            <a:r>
              <a:rPr lang="de-DE" sz="4400" dirty="0" err="1">
                <a:solidFill>
                  <a:srgbClr val="002060"/>
                </a:solidFill>
              </a:rPr>
              <a:t>Measurements</a:t>
            </a:r>
            <a:endParaRPr lang="de-DE" sz="4400" dirty="0">
              <a:solidFill>
                <a:srgbClr val="002060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61F5-461E-4DDD-8519-E82862C28CD1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3</a:t>
            </a:fld>
            <a:endParaRPr lang="de-DE" dirty="0"/>
          </a:p>
        </p:txBody>
      </p:sp>
      <p:pic>
        <p:nvPicPr>
          <p:cNvPr id="6" name="Picture 5" descr="monolithic-pixe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4443" b="4007"/>
          <a:stretch/>
        </p:blipFill>
        <p:spPr>
          <a:xfrm>
            <a:off x="841406" y="1347537"/>
            <a:ext cx="8763488" cy="5037221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2566739" y="3936712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Ionisation</a:t>
            </a:r>
          </a:p>
        </p:txBody>
      </p:sp>
      <p:sp>
        <p:nvSpPr>
          <p:cNvPr id="26" name="Textfeld 25"/>
          <p:cNvSpPr txBox="1">
            <a:spLocks/>
          </p:cNvSpPr>
          <p:nvPr/>
        </p:nvSpPr>
        <p:spPr>
          <a:xfrm>
            <a:off x="9579701" y="2801512"/>
            <a:ext cx="144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GB" sz="4800" dirty="0"/>
              <a:t>V</a:t>
            </a:r>
          </a:p>
        </p:txBody>
      </p:sp>
      <p:cxnSp>
        <p:nvCxnSpPr>
          <p:cNvPr id="49" name="Gerader Verbinder 48"/>
          <p:cNvCxnSpPr>
            <a:stCxn id="26" idx="0"/>
          </p:cNvCxnSpPr>
          <p:nvPr/>
        </p:nvCxnSpPr>
        <p:spPr bwMode="auto">
          <a:xfrm flipV="1">
            <a:off x="10299701" y="1285360"/>
            <a:ext cx="0" cy="15161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Gerader Verbinder 50"/>
          <p:cNvCxnSpPr/>
          <p:nvPr/>
        </p:nvCxnSpPr>
        <p:spPr bwMode="auto">
          <a:xfrm>
            <a:off x="4716381" y="1285360"/>
            <a:ext cx="55833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Gerader Verbinder 53"/>
          <p:cNvCxnSpPr/>
          <p:nvPr/>
        </p:nvCxnSpPr>
        <p:spPr bwMode="auto">
          <a:xfrm flipV="1">
            <a:off x="4716381" y="1285360"/>
            <a:ext cx="0" cy="3509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Gerader Verbinder 56"/>
          <p:cNvCxnSpPr/>
          <p:nvPr/>
        </p:nvCxnSpPr>
        <p:spPr bwMode="auto">
          <a:xfrm flipV="1">
            <a:off x="10307735" y="4241513"/>
            <a:ext cx="655" cy="17421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Gerader Verbinder 60"/>
          <p:cNvCxnSpPr/>
          <p:nvPr/>
        </p:nvCxnSpPr>
        <p:spPr bwMode="auto">
          <a:xfrm flipV="1">
            <a:off x="4716381" y="5871413"/>
            <a:ext cx="0" cy="112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Gerader Verbinder 63"/>
          <p:cNvCxnSpPr/>
          <p:nvPr/>
        </p:nvCxnSpPr>
        <p:spPr bwMode="auto">
          <a:xfrm flipV="1">
            <a:off x="4716381" y="5983704"/>
            <a:ext cx="5591572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feld 68"/>
          <p:cNvSpPr txBox="1"/>
          <p:nvPr/>
        </p:nvSpPr>
        <p:spPr>
          <a:xfrm>
            <a:off x="8507285" y="4297610"/>
            <a:ext cx="1836822" cy="606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Potential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10713536" y="1557079"/>
            <a:ext cx="1429243" cy="4224929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txBody>
          <a:bodyPr vert="wordArtVert" wrap="square" rtlCol="0">
            <a:spAutoFit/>
          </a:bodyPr>
          <a:lstStyle/>
          <a:p>
            <a:r>
              <a:rPr lang="en-GB" sz="3200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28302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>
                <a:solidFill>
                  <a:srgbClr val="002060"/>
                </a:solidFill>
                <a:ea typeface="+mn-ea"/>
                <a:cs typeface="Arial" panose="020B0604020202020204" pitchFamily="34" charset="0"/>
              </a:rPr>
              <a:t>TCT </a:t>
            </a:r>
            <a:r>
              <a:rPr lang="de-DE" sz="4400" dirty="0">
                <a:solidFill>
                  <a:srgbClr val="002060"/>
                </a:solidFill>
              </a:rPr>
              <a:t>Measurement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61F5-461E-4DDD-8519-E82862C28CD1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4</a:t>
            </a:fld>
            <a:endParaRPr lang="de-DE" dirty="0"/>
          </a:p>
        </p:txBody>
      </p:sp>
      <p:grpSp>
        <p:nvGrpSpPr>
          <p:cNvPr id="38" name="Gruppieren 37"/>
          <p:cNvGrpSpPr/>
          <p:nvPr/>
        </p:nvGrpSpPr>
        <p:grpSpPr>
          <a:xfrm>
            <a:off x="1114109" y="1364125"/>
            <a:ext cx="10416408" cy="4657872"/>
            <a:chOff x="1114109" y="1701007"/>
            <a:chExt cx="10416408" cy="4657872"/>
          </a:xfrm>
        </p:grpSpPr>
        <p:cxnSp>
          <p:nvCxnSpPr>
            <p:cNvPr id="7" name="Straight Arrow Connector 12"/>
            <p:cNvCxnSpPr/>
            <p:nvPr/>
          </p:nvCxnSpPr>
          <p:spPr bwMode="auto">
            <a:xfrm>
              <a:off x="3703695" y="2270791"/>
              <a:ext cx="154159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50"/>
            <p:cNvSpPr txBox="1"/>
            <p:nvPr/>
          </p:nvSpPr>
          <p:spPr>
            <a:xfrm>
              <a:off x="5956198" y="2823938"/>
              <a:ext cx="15456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Readout</a:t>
              </a:r>
            </a:p>
          </p:txBody>
        </p:sp>
        <p:cxnSp>
          <p:nvCxnSpPr>
            <p:cNvPr id="10" name="Straight Arrow Connector 12"/>
            <p:cNvCxnSpPr/>
            <p:nvPr/>
          </p:nvCxnSpPr>
          <p:spPr bwMode="auto">
            <a:xfrm>
              <a:off x="8037256" y="2270790"/>
              <a:ext cx="1242651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50"/>
            <p:cNvSpPr txBox="1"/>
            <p:nvPr/>
          </p:nvSpPr>
          <p:spPr>
            <a:xfrm>
              <a:off x="3791848" y="1701007"/>
              <a:ext cx="13126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Trigger</a:t>
              </a:r>
            </a:p>
          </p:txBody>
        </p:sp>
        <p:sp>
          <p:nvSpPr>
            <p:cNvPr id="13" name="TextBox 50"/>
            <p:cNvSpPr txBox="1"/>
            <p:nvPr/>
          </p:nvSpPr>
          <p:spPr>
            <a:xfrm>
              <a:off x="2279002" y="3474896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Hit</a:t>
              </a:r>
            </a:p>
          </p:txBody>
        </p:sp>
        <p:sp>
          <p:nvSpPr>
            <p:cNvPr id="15" name="TextBox 50"/>
            <p:cNvSpPr txBox="1"/>
            <p:nvPr/>
          </p:nvSpPr>
          <p:spPr>
            <a:xfrm>
              <a:off x="3431459" y="2360943"/>
              <a:ext cx="2024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 ns delay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1200421" y="4841694"/>
              <a:ext cx="1827393" cy="1015663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DUT</a:t>
              </a:r>
            </a:p>
          </p:txBody>
        </p:sp>
        <p:sp>
          <p:nvSpPr>
            <p:cNvPr id="17" name="TextBox 50"/>
            <p:cNvSpPr txBox="1"/>
            <p:nvPr/>
          </p:nvSpPr>
          <p:spPr>
            <a:xfrm>
              <a:off x="6852316" y="370715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</a:p>
          </p:txBody>
        </p:sp>
        <p:cxnSp>
          <p:nvCxnSpPr>
            <p:cNvPr id="18" name="Straight Arrow Connector 12"/>
            <p:cNvCxnSpPr/>
            <p:nvPr/>
          </p:nvCxnSpPr>
          <p:spPr bwMode="auto">
            <a:xfrm>
              <a:off x="3463942" y="5338016"/>
              <a:ext cx="154159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2"/>
            <p:cNvCxnSpPr/>
            <p:nvPr/>
          </p:nvCxnSpPr>
          <p:spPr bwMode="auto">
            <a:xfrm>
              <a:off x="2114117" y="3056016"/>
              <a:ext cx="1" cy="1480031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TextBox 16"/>
            <p:cNvSpPr txBox="1"/>
            <p:nvPr/>
          </p:nvSpPr>
          <p:spPr>
            <a:xfrm>
              <a:off x="1114109" y="1827039"/>
              <a:ext cx="1958412" cy="92333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54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Laser</a:t>
              </a:r>
            </a:p>
          </p:txBody>
        </p:sp>
        <p:sp>
          <p:nvSpPr>
            <p:cNvPr id="22" name="TextBox 16"/>
            <p:cNvSpPr txBox="1"/>
            <p:nvPr/>
          </p:nvSpPr>
          <p:spPr>
            <a:xfrm>
              <a:off x="5815310" y="1762960"/>
              <a:ext cx="1827393" cy="1015663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DRS</a:t>
              </a:r>
            </a:p>
          </p:txBody>
        </p:sp>
        <p:sp>
          <p:nvSpPr>
            <p:cNvPr id="23" name="TextBox 50"/>
            <p:cNvSpPr txBox="1"/>
            <p:nvPr/>
          </p:nvSpPr>
          <p:spPr>
            <a:xfrm>
              <a:off x="1530500" y="5835659"/>
              <a:ext cx="1125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Diode</a:t>
              </a:r>
            </a:p>
          </p:txBody>
        </p:sp>
        <p:sp>
          <p:nvSpPr>
            <p:cNvPr id="24" name="TextBox 16"/>
            <p:cNvSpPr txBox="1"/>
            <p:nvPr/>
          </p:nvSpPr>
          <p:spPr>
            <a:xfrm>
              <a:off x="5441662" y="4887235"/>
              <a:ext cx="2573957" cy="830997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Amplifier</a:t>
              </a:r>
            </a:p>
          </p:txBody>
        </p:sp>
        <p:sp>
          <p:nvSpPr>
            <p:cNvPr id="25" name="TextBox 50"/>
            <p:cNvSpPr txBox="1"/>
            <p:nvPr/>
          </p:nvSpPr>
          <p:spPr>
            <a:xfrm>
              <a:off x="3582373" y="4779514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</a:p>
          </p:txBody>
        </p:sp>
        <p:cxnSp>
          <p:nvCxnSpPr>
            <p:cNvPr id="29" name="Straight Arrow Connector 12"/>
            <p:cNvCxnSpPr/>
            <p:nvPr/>
          </p:nvCxnSpPr>
          <p:spPr bwMode="auto">
            <a:xfrm flipV="1">
              <a:off x="6728640" y="3392474"/>
              <a:ext cx="366" cy="1150029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TextBox 16"/>
            <p:cNvSpPr txBox="1"/>
            <p:nvPr/>
          </p:nvSpPr>
          <p:spPr>
            <a:xfrm>
              <a:off x="9703124" y="1762959"/>
              <a:ext cx="1827393" cy="1015663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</a:p>
          </p:txBody>
        </p:sp>
      </p:grpSp>
      <p:sp>
        <p:nvSpPr>
          <p:cNvPr id="35" name="Rechteck 34"/>
          <p:cNvSpPr/>
          <p:nvPr/>
        </p:nvSpPr>
        <p:spPr>
          <a:xfrm>
            <a:off x="563728" y="3024136"/>
            <a:ext cx="1529586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 nm</a:t>
            </a:r>
            <a:br>
              <a:rPr lang="en-GB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nm</a:t>
            </a:r>
            <a:endParaRPr lang="de-DE" sz="2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15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Knife Edge Method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B24-C9C2-4A8D-A396-2AAC1C6951A9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5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imagebank.osa.org/getImage.xqy?img=M3cubGFyZ2Usb2UtMjEtMjEtMjUwNjktZzAwM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38"/>
          <a:stretch/>
        </p:blipFill>
        <p:spPr bwMode="auto">
          <a:xfrm>
            <a:off x="6552945" y="1804004"/>
            <a:ext cx="5402494" cy="2747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10616821" y="3150649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Diode</a:t>
            </a:r>
          </a:p>
        </p:txBody>
      </p:sp>
      <p:sp>
        <p:nvSpPr>
          <p:cNvPr id="8" name="Rechteck 7"/>
          <p:cNvSpPr/>
          <p:nvPr/>
        </p:nvSpPr>
        <p:spPr>
          <a:xfrm>
            <a:off x="978702" y="1180878"/>
            <a:ext cx="5574243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GB" sz="2800" dirty="0"/>
              <a:t>Knife Edge Method</a:t>
            </a:r>
          </a:p>
          <a:p>
            <a:pPr marL="457200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en-GB" sz="2800" dirty="0"/>
              <a:t>aim</a:t>
            </a:r>
            <a:r>
              <a:rPr lang="de-DE" sz="2800" dirty="0"/>
              <a:t>:	</a:t>
            </a:r>
            <a:r>
              <a:rPr lang="de-DE" sz="2800" dirty="0" err="1"/>
              <a:t>determination</a:t>
            </a:r>
            <a:r>
              <a:rPr lang="de-DE" sz="2800" dirty="0"/>
              <a:t> of </a:t>
            </a:r>
            <a:r>
              <a:rPr lang="de-DE" sz="2800" dirty="0" err="1"/>
              <a:t>the</a:t>
            </a:r>
            <a:r>
              <a:rPr lang="de-DE" sz="2800" dirty="0"/>
              <a:t> 		</a:t>
            </a:r>
            <a:r>
              <a:rPr lang="de-DE" sz="2800" dirty="0" err="1"/>
              <a:t>beam‘s</a:t>
            </a:r>
            <a:r>
              <a:rPr lang="de-DE" sz="2800" dirty="0"/>
              <a:t> </a:t>
            </a:r>
            <a:r>
              <a:rPr lang="de-DE" sz="2800" dirty="0" err="1"/>
              <a:t>width</a:t>
            </a:r>
            <a:endParaRPr lang="de-DE" sz="2800" dirty="0"/>
          </a:p>
          <a:p>
            <a:pPr marL="457200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de-DE" sz="2800" dirty="0" err="1"/>
              <a:t>need</a:t>
            </a:r>
            <a:r>
              <a:rPr lang="de-DE" sz="2800" dirty="0"/>
              <a:t>:	6 - 10 </a:t>
            </a:r>
            <a:r>
              <a:rPr lang="el-GR" sz="2800" dirty="0"/>
              <a:t>μ</a:t>
            </a:r>
            <a:r>
              <a:rPr lang="de-DE" sz="2800" dirty="0"/>
              <a:t>m</a:t>
            </a:r>
            <a:br>
              <a:rPr lang="de-DE" sz="2800" dirty="0"/>
            </a:br>
            <a:r>
              <a:rPr lang="de-DE" sz="2800" dirty="0"/>
              <a:t>		but in lab: &gt; 100 </a:t>
            </a:r>
            <a:r>
              <a:rPr lang="el-GR" sz="2800" dirty="0"/>
              <a:t>μ</a:t>
            </a:r>
            <a:r>
              <a:rPr lang="de-DE" sz="2800" dirty="0"/>
              <a:t>m</a:t>
            </a:r>
            <a:br>
              <a:rPr lang="de-DE" sz="2800" dirty="0"/>
            </a:br>
            <a:endParaRPr lang="de-DE" sz="2800" dirty="0"/>
          </a:p>
          <a:p>
            <a:pPr marL="457200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de-DE" sz="2800" dirty="0"/>
              <a:t>TCT Measurement</a:t>
            </a:r>
          </a:p>
          <a:p>
            <a:pPr marL="914400" lvl="1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de-DE" sz="2800" dirty="0" err="1"/>
              <a:t>Voltage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Surface Scan </a:t>
            </a:r>
            <a:r>
              <a:rPr lang="de-DE" sz="2800" dirty="0" err="1"/>
              <a:t>with</a:t>
            </a:r>
            <a:r>
              <a:rPr lang="de-DE" sz="2800" dirty="0"/>
              <a:t> an IR Laser</a:t>
            </a:r>
          </a:p>
          <a:p>
            <a:pPr marL="914400" lvl="1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de-DE" sz="2800" dirty="0" err="1"/>
              <a:t>controlled</a:t>
            </a:r>
            <a:r>
              <a:rPr lang="de-DE" sz="2800" dirty="0"/>
              <a:t> </a:t>
            </a:r>
            <a:r>
              <a:rPr lang="de-DE" sz="2800" dirty="0" err="1"/>
              <a:t>by</a:t>
            </a:r>
            <a:r>
              <a:rPr lang="de-DE" sz="2800" dirty="0"/>
              <a:t> </a:t>
            </a:r>
            <a:r>
              <a:rPr lang="de-DE" sz="2800" dirty="0" err="1"/>
              <a:t>python</a:t>
            </a:r>
            <a:endParaRPr lang="de-DE" sz="2800" dirty="0"/>
          </a:p>
          <a:p>
            <a:pPr marL="914400" lvl="1" indent="-457200"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de-DE" sz="2800" dirty="0"/>
              <a:t>fit </a:t>
            </a:r>
            <a:r>
              <a:rPr lang="de-DE" sz="2800" dirty="0" err="1"/>
              <a:t>data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function</a:t>
            </a:r>
            <a:r>
              <a:rPr lang="de-DE" sz="2800" dirty="0"/>
              <a:t> P(X)</a:t>
            </a:r>
          </a:p>
        </p:txBody>
      </p:sp>
      <p:pic>
        <p:nvPicPr>
          <p:cNvPr id="11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666" y="4986553"/>
            <a:ext cx="4396022" cy="98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Knife Edge Method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0D11-085B-438C-8C69-E8B1FC4D6CE8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6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955585" y="1294941"/>
            <a:ext cx="4819573" cy="2426827"/>
          </a:xfrm>
          <a:prstGeom prst="rect">
            <a:avLst/>
          </a:prstGeom>
        </p:spPr>
        <p:txBody>
          <a:bodyPr/>
          <a:lstStyle>
            <a:lvl1pPr marL="457200" indent="-457200" algn="l" defTabSz="927771" rtl="0" eaLnBrk="1" fontAlgn="base" hangingPunct="1">
              <a:spcBef>
                <a:spcPts val="568"/>
              </a:spcBef>
              <a:spcAft>
                <a:spcPct val="0"/>
              </a:spcAft>
              <a:buClr>
                <a:srgbClr val="2471BD"/>
              </a:buClr>
              <a:buSzPct val="80000"/>
              <a:buFont typeface="Symbol" panose="05050102010706020507" pitchFamily="18" charset="2"/>
              <a:buChar char="-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3892" indent="-342900" algn="l" defTabSz="927771" rtl="0" eaLnBrk="1" fontAlgn="base" hangingPunct="1">
              <a:spcBef>
                <a:spcPts val="284"/>
              </a:spcBef>
              <a:spcAft>
                <a:spcPct val="0"/>
              </a:spcAft>
              <a:buClr>
                <a:srgbClr val="2471BD"/>
              </a:buClr>
              <a:buSzPct val="80000"/>
              <a:buFont typeface="Symbol" panose="05050102010706020507" pitchFamily="18" charset="2"/>
              <a:buChar char="-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852480" indent="-170496" algn="l" defTabSz="927771" rtl="0" eaLnBrk="1" fontAlgn="base" hangingPunct="1">
              <a:spcBef>
                <a:spcPts val="284"/>
              </a:spcBef>
              <a:spcAft>
                <a:spcPct val="0"/>
              </a:spcAft>
              <a:buClr>
                <a:schemeClr val="accent3"/>
              </a:buClr>
              <a:buSzPct val="80000"/>
              <a:buFont typeface="Arial Unicode MS" pitchFamily="34" charset="-128"/>
              <a:buChar char="■"/>
              <a:defRPr sz="1137">
                <a:solidFill>
                  <a:schemeClr val="tx1"/>
                </a:solidFill>
                <a:latin typeface="+mn-lt"/>
              </a:defRPr>
            </a:lvl3pPr>
            <a:lvl4pPr marL="1193472" indent="-170496" algn="l" defTabSz="927771" rtl="0" eaLnBrk="1" fontAlgn="base" hangingPunct="1">
              <a:spcBef>
                <a:spcPts val="284"/>
              </a:spcBef>
              <a:spcAft>
                <a:spcPct val="0"/>
              </a:spcAft>
              <a:buClr>
                <a:schemeClr val="accent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4pPr>
            <a:lvl5pPr marL="1534464" indent="-171420" algn="l" defTabSz="927771" rtl="0" eaLnBrk="1" fontAlgn="base" hangingPunct="1">
              <a:spcBef>
                <a:spcPts val="284"/>
              </a:spcBef>
              <a:spcAft>
                <a:spcPct val="0"/>
              </a:spcAft>
              <a:buClr>
                <a:schemeClr val="accent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5pPr>
            <a:lvl6pPr marL="2067560" indent="-171420" algn="l" defTabSz="927771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6pPr>
            <a:lvl7pPr marL="2500620" indent="-171420" algn="l" defTabSz="927771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7pPr>
            <a:lvl8pPr marL="2933680" indent="-171420" algn="l" defTabSz="927771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8pPr>
            <a:lvl9pPr marL="3366740" indent="-171420" algn="l" defTabSz="927771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 Unicode MS" pitchFamily="34" charset="-128"/>
              <a:buChar char="–"/>
              <a:defRPr sz="1137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de-DE" kern="0" dirty="0"/>
              <a:t>Scanning </a:t>
            </a:r>
            <a:r>
              <a:rPr lang="de-DE" kern="0" dirty="0" err="1"/>
              <a:t>with</a:t>
            </a:r>
            <a:r>
              <a:rPr lang="de-DE" kern="0" dirty="0"/>
              <a:t> </a:t>
            </a:r>
            <a:r>
              <a:rPr lang="de-DE" kern="0" dirty="0" err="1"/>
              <a:t>fixed</a:t>
            </a:r>
            <a:r>
              <a:rPr lang="de-DE" kern="0" dirty="0"/>
              <a:t> </a:t>
            </a:r>
            <a:r>
              <a:rPr lang="de-DE" kern="0" dirty="0" err="1"/>
              <a:t>intensity</a:t>
            </a:r>
            <a:endParaRPr lang="de-DE" kern="0" dirty="0"/>
          </a:p>
          <a:p>
            <a:pPr>
              <a:lnSpc>
                <a:spcPct val="150000"/>
              </a:lnSpc>
            </a:pPr>
            <a:r>
              <a:rPr lang="de-DE" kern="0" dirty="0"/>
              <a:t>Variable </a:t>
            </a:r>
            <a:r>
              <a:rPr lang="de-DE" kern="0" dirty="0" err="1"/>
              <a:t>test</a:t>
            </a:r>
            <a:r>
              <a:rPr lang="de-DE" kern="0" dirty="0"/>
              <a:t> </a:t>
            </a:r>
            <a:r>
              <a:rPr lang="de-DE" kern="0" dirty="0" err="1"/>
              <a:t>conditions</a:t>
            </a:r>
            <a:r>
              <a:rPr lang="de-DE" kern="0" dirty="0"/>
              <a:t>:</a:t>
            </a:r>
          </a:p>
          <a:p>
            <a:pPr marL="798192" lvl="1" indent="-457200">
              <a:lnSpc>
                <a:spcPct val="150000"/>
              </a:lnSpc>
              <a:buClr>
                <a:srgbClr val="002060"/>
              </a:buClr>
              <a:buFont typeface="+mj-lt"/>
              <a:buAutoNum type="arabicPeriod"/>
            </a:pPr>
            <a:r>
              <a:rPr lang="de-DE" sz="2800" kern="0" dirty="0" err="1"/>
              <a:t>aperture</a:t>
            </a:r>
            <a:r>
              <a:rPr lang="de-DE" sz="2800" kern="0" dirty="0"/>
              <a:t>:	0 – 6 mm</a:t>
            </a:r>
          </a:p>
          <a:p>
            <a:pPr marL="798192" lvl="1" indent="-457200">
              <a:lnSpc>
                <a:spcPct val="150000"/>
              </a:lnSpc>
              <a:buClr>
                <a:srgbClr val="002060"/>
              </a:buClr>
              <a:buFont typeface="+mj-lt"/>
              <a:buAutoNum type="arabicPeriod"/>
            </a:pPr>
            <a:r>
              <a:rPr lang="de-DE" sz="2800" kern="0" dirty="0" err="1"/>
              <a:t>voltage</a:t>
            </a:r>
            <a:r>
              <a:rPr lang="de-DE" sz="2800" kern="0" dirty="0"/>
              <a:t> :	150 - 250V</a:t>
            </a:r>
          </a:p>
          <a:p>
            <a:pPr marL="798192" lvl="1" indent="-457200">
              <a:lnSpc>
                <a:spcPct val="150000"/>
              </a:lnSpc>
              <a:buClr>
                <a:srgbClr val="002060"/>
              </a:buClr>
              <a:buFont typeface="+mj-lt"/>
              <a:buAutoNum type="arabicPeriod"/>
            </a:pPr>
            <a:r>
              <a:rPr lang="de-DE" sz="2800" kern="0" dirty="0"/>
              <a:t>x </a:t>
            </a:r>
            <a:r>
              <a:rPr lang="de-DE" sz="2800" kern="0" dirty="0" err="1"/>
              <a:t>and</a:t>
            </a:r>
            <a:r>
              <a:rPr lang="de-DE" sz="2800" kern="0" dirty="0"/>
              <a:t> z </a:t>
            </a:r>
            <a:r>
              <a:rPr lang="de-DE" sz="2800" kern="0" dirty="0" err="1"/>
              <a:t>coordinates</a:t>
            </a:r>
            <a:endParaRPr lang="de-DE" sz="2800" kern="0" dirty="0"/>
          </a:p>
          <a:p>
            <a:pPr marL="798192" lvl="1" indent="-457200">
              <a:lnSpc>
                <a:spcPct val="150000"/>
              </a:lnSpc>
              <a:buClr>
                <a:srgbClr val="002060"/>
              </a:buClr>
              <a:buFont typeface="+mj-lt"/>
              <a:buAutoNum type="arabicPeriod"/>
            </a:pPr>
            <a:endParaRPr lang="de-DE" sz="2800" kern="0" dirty="0"/>
          </a:p>
          <a:p>
            <a:pPr marL="798192" lvl="1" indent="-457200">
              <a:lnSpc>
                <a:spcPct val="150000"/>
              </a:lnSpc>
              <a:buClr>
                <a:srgbClr val="002060"/>
              </a:buClr>
              <a:buFont typeface="+mj-lt"/>
              <a:buAutoNum type="arabicPeriod"/>
            </a:pPr>
            <a:endParaRPr lang="de-DE" sz="2800" kern="0" dirty="0"/>
          </a:p>
          <a:p>
            <a:pPr marL="340992" lvl="1" indent="0">
              <a:buClr>
                <a:srgbClr val="002060"/>
              </a:buClr>
              <a:buNone/>
            </a:pPr>
            <a:endParaRPr lang="de-DE" sz="2800" kern="0" dirty="0"/>
          </a:p>
        </p:txBody>
      </p:sp>
      <p:pic>
        <p:nvPicPr>
          <p:cNvPr id="11" name="Picture 10" descr="profile_5c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9" t="7679" r="3453" b="4574"/>
          <a:stretch/>
        </p:blipFill>
        <p:spPr>
          <a:xfrm>
            <a:off x="6792006" y="1182469"/>
            <a:ext cx="5176185" cy="50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2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Pass Filter Implementation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82A7-5EAA-4621-9656-0843D4EE9EAD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7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7944343" y="1459399"/>
            <a:ext cx="37396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en-GB" sz="2800" dirty="0"/>
              <a:t>Low Pass Filter: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en-GB" sz="2800" dirty="0"/>
              <a:t>aim</a:t>
            </a:r>
            <a:r>
              <a:rPr lang="de-DE" sz="2800" dirty="0"/>
              <a:t>: </a:t>
            </a:r>
            <a:r>
              <a:rPr lang="de-DE" sz="2800" dirty="0" err="1"/>
              <a:t>reduction</a:t>
            </a:r>
            <a:br>
              <a:rPr lang="de-DE" sz="2800" dirty="0"/>
            </a:br>
            <a:r>
              <a:rPr lang="de-DE" sz="2800" dirty="0"/>
              <a:t>of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noise</a:t>
            </a:r>
            <a:endParaRPr lang="de-DE" sz="2800" dirty="0"/>
          </a:p>
          <a:p>
            <a:pPr marL="457200" indent="-457200">
              <a:lnSpc>
                <a:spcPct val="150000"/>
              </a:lnSpc>
              <a:buClr>
                <a:srgbClr val="002060"/>
              </a:buClr>
              <a:buFont typeface="Symbol" panose="05050102010706020507" pitchFamily="18" charset="2"/>
              <a:buChar char="-"/>
            </a:pPr>
            <a:r>
              <a:rPr lang="en-US" sz="2800" dirty="0"/>
              <a:t>moving average</a:t>
            </a:r>
            <a:endParaRPr lang="de-DE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504" t="6267" r="12408" b="4744"/>
          <a:stretch/>
        </p:blipFill>
        <p:spPr>
          <a:xfrm>
            <a:off x="953720" y="1190017"/>
            <a:ext cx="6753366" cy="518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1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/>
          <a:srcRect l="33231" t="23739" r="15255" b="13982"/>
          <a:stretch/>
        </p:blipFill>
        <p:spPr>
          <a:xfrm>
            <a:off x="672962" y="1327409"/>
            <a:ext cx="5776246" cy="39261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Pass Filter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25CB-ADFD-410F-8144-754E1B26F623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8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Rechteck 15"/>
          <p:cNvSpPr/>
          <p:nvPr/>
        </p:nvSpPr>
        <p:spPr>
          <a:xfrm>
            <a:off x="2436456" y="5447686"/>
            <a:ext cx="79936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de-DE" sz="2800" dirty="0"/>
              <a:t>1. Signal = (</a:t>
            </a:r>
            <a:r>
              <a:rPr lang="de-DE" sz="2800" dirty="0" err="1"/>
              <a:t>signal</a:t>
            </a:r>
            <a:r>
              <a:rPr lang="de-DE" sz="2800" dirty="0"/>
              <a:t> + </a:t>
            </a:r>
            <a:r>
              <a:rPr lang="de-DE" sz="2800" dirty="0" err="1"/>
              <a:t>background</a:t>
            </a:r>
            <a:r>
              <a:rPr lang="de-DE" sz="2800" dirty="0"/>
              <a:t> ) – </a:t>
            </a:r>
            <a:r>
              <a:rPr lang="de-DE" sz="2800" dirty="0" err="1"/>
              <a:t>backround</a:t>
            </a:r>
            <a:endParaRPr lang="de-DE" sz="2800" dirty="0"/>
          </a:p>
          <a:p>
            <a:pPr>
              <a:buClr>
                <a:srgbClr val="002060"/>
              </a:buClr>
            </a:pPr>
            <a:r>
              <a:rPr lang="de-DE" sz="2800" dirty="0"/>
              <a:t>2. </a:t>
            </a:r>
            <a:r>
              <a:rPr lang="de-DE" sz="2800" dirty="0" err="1"/>
              <a:t>Significance</a:t>
            </a:r>
            <a:r>
              <a:rPr lang="de-DE" sz="2800" dirty="0"/>
              <a:t> = </a:t>
            </a:r>
            <a:r>
              <a:rPr lang="de-DE" sz="2800" dirty="0" err="1"/>
              <a:t>signal</a:t>
            </a:r>
            <a:r>
              <a:rPr lang="de-DE" sz="2800" dirty="0"/>
              <a:t> / </a:t>
            </a:r>
            <a:r>
              <a:rPr lang="de-DE" sz="2800" dirty="0" err="1"/>
              <a:t>sqrt</a:t>
            </a:r>
            <a:r>
              <a:rPr lang="de-DE" sz="2800" dirty="0"/>
              <a:t>(</a:t>
            </a:r>
            <a:r>
              <a:rPr lang="de-DE" sz="2800" dirty="0" err="1"/>
              <a:t>backround</a:t>
            </a:r>
            <a:r>
              <a:rPr lang="de-DE" sz="2800" dirty="0"/>
              <a:t>)</a:t>
            </a:r>
            <a:endParaRPr lang="de-DE" sz="2800" dirty="0">
              <a:ea typeface="Cambria Math" panose="02040503050406030204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4214" y="1457318"/>
            <a:ext cx="882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signal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92505" y="4625632"/>
            <a:ext cx="2243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numbers of samples to average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/>
          <a:srcRect l="33246" t="22275" r="15620" b="15323"/>
          <a:stretch/>
        </p:blipFill>
        <p:spPr>
          <a:xfrm>
            <a:off x="6499105" y="1153494"/>
            <a:ext cx="5692895" cy="3906006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6467956" y="1347587"/>
            <a:ext cx="882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signal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087319" y="4736334"/>
            <a:ext cx="1361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integration size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0663933" y="4643799"/>
            <a:ext cx="1361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integration size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449208" y="4294509"/>
            <a:ext cx="2243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numbers of </a:t>
            </a:r>
          </a:p>
          <a:p>
            <a:r>
              <a:rPr lang="en-GB" sz="1200" dirty="0"/>
              <a:t>samples to average</a:t>
            </a:r>
          </a:p>
        </p:txBody>
      </p:sp>
    </p:spTree>
    <p:extLst>
      <p:ext uri="{BB962C8B-B14F-4D97-AF65-F5344CB8AC3E}">
        <p14:creationId xmlns:p14="http://schemas.microsoft.com/office/powerpoint/2010/main" val="189955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Average over many events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3D8A-294B-4915-9356-C2119E3DD70D}" type="datetime1">
              <a:rPr lang="de-DE" smtClean="0"/>
              <a:t>21.04.2016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/>
              <a:t>Florian Haslbeck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FF4E-855D-4836-A0FC-BF0BA04CBBDC}" type="slidenum">
              <a:rPr lang="de-DE" smtClean="0"/>
              <a:t>9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534" y="1312859"/>
            <a:ext cx="4949066" cy="3569402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65" y="1200990"/>
            <a:ext cx="5119291" cy="3652895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777621" y="5143961"/>
            <a:ext cx="8839200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3000">
                <a:solidFill>
                  <a:srgbClr val="002060"/>
                </a:solidFill>
              </a:defRPr>
            </a:lvl1pPr>
          </a:lstStyle>
          <a:p>
            <a:r>
              <a:rPr lang="en-GB" dirty="0"/>
              <a:t>average of many events: 	1. Identify the peaks</a:t>
            </a:r>
          </a:p>
          <a:p>
            <a:r>
              <a:rPr lang="en-GB" dirty="0"/>
              <a:t>					2. No noise</a:t>
            </a:r>
          </a:p>
          <a:p>
            <a:pPr algn="ctr"/>
            <a:r>
              <a:rPr lang="en-GB" sz="3600" dirty="0"/>
              <a:t>→ almost a perfect result</a:t>
            </a:r>
          </a:p>
        </p:txBody>
      </p:sp>
    </p:spTree>
    <p:extLst>
      <p:ext uri="{BB962C8B-B14F-4D97-AF65-F5344CB8AC3E}">
        <p14:creationId xmlns:p14="http://schemas.microsoft.com/office/powerpoint/2010/main" val="3475735835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PT - Copy">
  <a:themeElements>
    <a:clrScheme name="Benutzerdefiniert 4">
      <a:dk1>
        <a:srgbClr val="000000"/>
      </a:dk1>
      <a:lt1>
        <a:srgbClr val="FFFFFF"/>
      </a:lt1>
      <a:dk2>
        <a:srgbClr val="000000"/>
      </a:dk2>
      <a:lt2>
        <a:srgbClr val="707173"/>
      </a:lt2>
      <a:accent1>
        <a:srgbClr val="B1B3B4"/>
      </a:accent1>
      <a:accent2>
        <a:srgbClr val="D9DADB"/>
      </a:accent2>
      <a:accent3>
        <a:srgbClr val="FFFFFF"/>
      </a:accent3>
      <a:accent4>
        <a:srgbClr val="000000"/>
      </a:accent4>
      <a:accent5>
        <a:srgbClr val="D5D6D6"/>
      </a:accent5>
      <a:accent6>
        <a:srgbClr val="C4C5C6"/>
      </a:accent6>
      <a:hlink>
        <a:srgbClr val="2E4696"/>
      </a:hlink>
      <a:folHlink>
        <a:srgbClr val="B1003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7969" tIns="48984" rIns="97969" bIns="48984" numCol="1" anchor="ctr" anchorCtr="0" compatLnSpc="1">
        <a:prstTxWarp prst="textNoShape">
          <a:avLst/>
        </a:prstTxWarp>
      </a:bodyPr>
      <a:lstStyle>
        <a:defPPr marL="180975" marR="0" indent="-180975" algn="ctr" defTabSz="9794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707173"/>
          </a:buClr>
          <a:buSzTx/>
          <a:buFont typeface="Arial Unicode MS" pitchFamily="34" charset="-128"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7969" tIns="48984" rIns="97969" bIns="48984" numCol="1" anchor="ctr" anchorCtr="0" compatLnSpc="1">
        <a:prstTxWarp prst="textNoShape">
          <a:avLst/>
        </a:prstTxWarp>
      </a:bodyPr>
      <a:lstStyle>
        <a:defPPr marL="180975" marR="0" indent="-180975" algn="ctr" defTabSz="9794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707173"/>
          </a:buClr>
          <a:buSzTx/>
          <a:buFont typeface="Arial Unicode MS" pitchFamily="34" charset="-128"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ag-quer 1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B1003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ag-quer 2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009D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ag-quer 3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0059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Vorlage PPT - Copy">
  <a:themeElements>
    <a:clrScheme name="Benutzerdefiniert 4">
      <a:dk1>
        <a:srgbClr val="000000"/>
      </a:dk1>
      <a:lt1>
        <a:srgbClr val="FFFFFF"/>
      </a:lt1>
      <a:dk2>
        <a:srgbClr val="000000"/>
      </a:dk2>
      <a:lt2>
        <a:srgbClr val="707173"/>
      </a:lt2>
      <a:accent1>
        <a:srgbClr val="B1B3B4"/>
      </a:accent1>
      <a:accent2>
        <a:srgbClr val="D9DADB"/>
      </a:accent2>
      <a:accent3>
        <a:srgbClr val="FFFFFF"/>
      </a:accent3>
      <a:accent4>
        <a:srgbClr val="000000"/>
      </a:accent4>
      <a:accent5>
        <a:srgbClr val="D5D6D6"/>
      </a:accent5>
      <a:accent6>
        <a:srgbClr val="C4C5C6"/>
      </a:accent6>
      <a:hlink>
        <a:srgbClr val="2E4696"/>
      </a:hlink>
      <a:folHlink>
        <a:srgbClr val="B1003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7969" tIns="48984" rIns="97969" bIns="48984" numCol="1" anchor="ctr" anchorCtr="0" compatLnSpc="1">
        <a:prstTxWarp prst="textNoShape">
          <a:avLst/>
        </a:prstTxWarp>
      </a:bodyPr>
      <a:lstStyle>
        <a:defPPr marL="180975" marR="0" indent="-180975" algn="ctr" defTabSz="9794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707173"/>
          </a:buClr>
          <a:buSzTx/>
          <a:buFont typeface="Arial Unicode MS" pitchFamily="34" charset="-128"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7969" tIns="48984" rIns="97969" bIns="48984" numCol="1" anchor="ctr" anchorCtr="0" compatLnSpc="1">
        <a:prstTxWarp prst="textNoShape">
          <a:avLst/>
        </a:prstTxWarp>
      </a:bodyPr>
      <a:lstStyle>
        <a:defPPr marL="180975" marR="0" indent="-180975" algn="ctr" defTabSz="9794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707173"/>
          </a:buClr>
          <a:buSzTx/>
          <a:buFont typeface="Arial Unicode MS" pitchFamily="34" charset="-128"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ag-quer 1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B1003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ag-quer 2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009D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ag-quer 3">
        <a:dk1>
          <a:srgbClr val="000000"/>
        </a:dk1>
        <a:lt1>
          <a:srgbClr val="FFFFFF"/>
        </a:lt1>
        <a:dk2>
          <a:srgbClr val="000000"/>
        </a:dk2>
        <a:lt2>
          <a:srgbClr val="707173"/>
        </a:lt2>
        <a:accent1>
          <a:srgbClr val="B1B3B4"/>
        </a:accent1>
        <a:accent2>
          <a:srgbClr val="D9DADB"/>
        </a:accent2>
        <a:accent3>
          <a:srgbClr val="FFFFFF"/>
        </a:accent3>
        <a:accent4>
          <a:srgbClr val="000000"/>
        </a:accent4>
        <a:accent5>
          <a:srgbClr val="D5D6D6"/>
        </a:accent5>
        <a:accent6>
          <a:srgbClr val="C4C5C6"/>
        </a:accent6>
        <a:hlink>
          <a:srgbClr val="2E4696"/>
        </a:hlink>
        <a:folHlink>
          <a:srgbClr val="0059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Breitbild</PresentationFormat>
  <Paragraphs>112</Paragraphs>
  <Slides>10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 Unicode MS</vt:lpstr>
      <vt:lpstr>Arial</vt:lpstr>
      <vt:lpstr>Calibri</vt:lpstr>
      <vt:lpstr>Cambria Math</vt:lpstr>
      <vt:lpstr>Symbol</vt:lpstr>
      <vt:lpstr>Vorlage PPT - Copy</vt:lpstr>
      <vt:lpstr>Benutzerdefiniertes Design</vt:lpstr>
      <vt:lpstr>1_Vorlage PPT - Copy</vt:lpstr>
      <vt:lpstr>PowerPoint-Präsentation</vt:lpstr>
      <vt:lpstr>The ATLAS Experiment – Inner Detector</vt:lpstr>
      <vt:lpstr>TCT Measurements</vt:lpstr>
      <vt:lpstr>TCT Measurement</vt:lpstr>
      <vt:lpstr>Knife Edge Method</vt:lpstr>
      <vt:lpstr>Knife Edge Method</vt:lpstr>
      <vt:lpstr>Low Pass Filter Implementation</vt:lpstr>
      <vt:lpstr>Low Pass Filter</vt:lpstr>
      <vt:lpstr>Average over many events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 Haslbeck</dc:creator>
  <cp:lastModifiedBy>Florian Haslbeck</cp:lastModifiedBy>
  <cp:revision>48</cp:revision>
  <dcterms:created xsi:type="dcterms:W3CDTF">2016-04-12T15:44:35Z</dcterms:created>
  <dcterms:modified xsi:type="dcterms:W3CDTF">2016-04-21T19:50:11Z</dcterms:modified>
</cp:coreProperties>
</file>