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92" r:id="rId3"/>
    <p:sldId id="310" r:id="rId4"/>
    <p:sldId id="286" r:id="rId5"/>
    <p:sldId id="312" r:id="rId6"/>
    <p:sldId id="334" r:id="rId7"/>
    <p:sldId id="311" r:id="rId8"/>
    <p:sldId id="335" r:id="rId9"/>
    <p:sldId id="336" r:id="rId10"/>
    <p:sldId id="337" r:id="rId11"/>
    <p:sldId id="331" r:id="rId12"/>
    <p:sldId id="330" r:id="rId13"/>
    <p:sldId id="333" r:id="rId14"/>
    <p:sldId id="27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7F00"/>
    <a:srgbClr val="008040"/>
    <a:srgbClr val="00FF00"/>
    <a:srgbClr val="0D3365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5" autoAdjust="0"/>
    <p:restoredTop sz="94660" autoAdjust="0"/>
  </p:normalViewPr>
  <p:slideViewPr>
    <p:cSldViewPr snapToGrid="0">
      <p:cViewPr varScale="1">
        <p:scale>
          <a:sx n="57" d="100"/>
          <a:sy n="57" d="100"/>
        </p:scale>
        <p:origin x="-188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57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2B647-72BB-B14A-8EE3-27A474BA17AA}" type="datetimeFigureOut">
              <a:rPr lang="en-US" smtClean="0"/>
              <a:t>11/01/16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FD4F2-4823-9649-9595-4D7655AA4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420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37F20-3869-4962-8CA5-5AA8FC03CAF0}" type="datetimeFigureOut">
              <a:rPr lang="en-GB" smtClean="0"/>
              <a:t>11/01/16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3E2B4-9EE1-4861-AD4A-541A86DCF8A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01501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3E2B4-9EE1-4861-AD4A-541A86DCF8A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898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1122363"/>
            <a:ext cx="8058151" cy="2387600"/>
          </a:xfrm>
        </p:spPr>
        <p:txBody>
          <a:bodyPr anchor="b">
            <a:normAutofit/>
          </a:bodyPr>
          <a:lstStyle>
            <a:lvl1pPr algn="ctr">
              <a:defRPr sz="4800">
                <a:latin typeface="Century Gothic" panose="020B0502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54704"/>
            <a:ext cx="7143751" cy="2246496"/>
          </a:xfrm>
        </p:spPr>
        <p:txBody>
          <a:bodyPr/>
          <a:lstStyle>
            <a:lvl1pPr marL="0" indent="0" algn="ctr">
              <a:buNone/>
              <a:defRPr sz="2400"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11/01/2016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Beam Instrumentation  |  SPS Crab test day |  T. Lefevre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E6EA8FF-7E2D-4E7D-A15C-2476DB73CFB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628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939798"/>
            <a:ext cx="8172451" cy="557620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11/01/2016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Instrumentation  |  SPS Crab test day |  T. Lefevre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2D9C-63E7-4865-A895-9BDDCED1F048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28650" y="182167"/>
            <a:ext cx="8172450" cy="5746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26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1479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82167"/>
            <a:ext cx="8172450" cy="5746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49" y="939799"/>
            <a:ext cx="8172451" cy="557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85750" cy="6858000"/>
          </a:xfrm>
          <a:prstGeom prst="rect">
            <a:avLst/>
          </a:prstGeom>
          <a:gradFill flip="none" rotWithShape="1">
            <a:gsLst>
              <a:gs pos="0">
                <a:srgbClr val="0D3365"/>
              </a:gs>
              <a:gs pos="100000">
                <a:srgbClr val="10428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2645223" y="3585023"/>
            <a:ext cx="5576198" cy="2857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smtClean="0"/>
              <a:t>Beam Instrumentation  |  SPS Crab test day |  T. Lefevre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327420" y="326629"/>
            <a:ext cx="940593" cy="2857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 smtClean="0"/>
              <a:t>11/01/2016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25427" y="6515997"/>
            <a:ext cx="536604" cy="3420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8E6EA8FF-7E2D-4E7D-A15C-2476DB73CFB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6767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5" r:id="rId2"/>
    <p:sldLayoutId id="2147483676" r:id="rId3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624523"/>
            <a:ext cx="8058151" cy="2387600"/>
          </a:xfrm>
        </p:spPr>
        <p:txBody>
          <a:bodyPr anchor="ctr">
            <a:normAutofit/>
          </a:bodyPr>
          <a:lstStyle/>
          <a:p>
            <a:r>
              <a:rPr lang="en-GB" sz="4000" dirty="0" smtClean="0">
                <a:latin typeface="+mj-lt"/>
                <a:cs typeface="Comic Sans MS"/>
              </a:rPr>
              <a:t>Beam Instrumentation</a:t>
            </a:r>
            <a:endParaRPr lang="en-GB" sz="4000" dirty="0">
              <a:latin typeface="+mj-lt"/>
              <a:cs typeface="Comic Sans M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1" y="3195060"/>
            <a:ext cx="6566592" cy="2284199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T. Lefevre </a:t>
            </a:r>
            <a:r>
              <a:rPr lang="en-GB" dirty="0"/>
              <a:t>(BE-BI</a:t>
            </a:r>
            <a:r>
              <a:rPr lang="en-GB" dirty="0" smtClean="0"/>
              <a:t>)</a:t>
            </a:r>
          </a:p>
          <a:p>
            <a:pPr algn="l"/>
            <a:endParaRPr lang="en-GB" sz="1600" dirty="0" smtClean="0"/>
          </a:p>
          <a:p>
            <a:pPr algn="l"/>
            <a:r>
              <a:rPr lang="en-GB" sz="1600" dirty="0" smtClean="0"/>
              <a:t>M. Barros Marin, C. </a:t>
            </a:r>
            <a:r>
              <a:rPr lang="en-GB" sz="1600" dirty="0" err="1" smtClean="0"/>
              <a:t>Boccard</a:t>
            </a:r>
            <a:r>
              <a:rPr lang="en-GB" sz="1600" dirty="0" smtClean="0"/>
              <a:t>, A. </a:t>
            </a:r>
            <a:r>
              <a:rPr lang="en-GB" sz="1600" dirty="0" err="1" smtClean="0"/>
              <a:t>Boccardi</a:t>
            </a:r>
            <a:r>
              <a:rPr lang="en-GB" sz="1600" dirty="0" smtClean="0"/>
              <a:t>, B. </a:t>
            </a:r>
            <a:r>
              <a:rPr lang="en-GB" sz="1600" dirty="0" err="1" smtClean="0"/>
              <a:t>Dehning</a:t>
            </a:r>
            <a:r>
              <a:rPr lang="en-GB" sz="1600" dirty="0" smtClean="0"/>
              <a:t>, J. Emery, </a:t>
            </a:r>
          </a:p>
          <a:p>
            <a:pPr algn="l"/>
            <a:r>
              <a:rPr lang="en-GB" sz="1600" dirty="0" smtClean="0"/>
              <a:t>M. </a:t>
            </a:r>
            <a:r>
              <a:rPr lang="en-GB" sz="1600" dirty="0" err="1" smtClean="0"/>
              <a:t>Gasior</a:t>
            </a:r>
            <a:r>
              <a:rPr lang="en-GB" sz="1600" dirty="0" smtClean="0"/>
              <a:t>, R. Jones, T. </a:t>
            </a:r>
            <a:r>
              <a:rPr lang="en-GB" sz="1600" dirty="0" err="1" smtClean="0"/>
              <a:t>Levens</a:t>
            </a:r>
            <a:r>
              <a:rPr lang="en-GB" sz="1600" dirty="0" smtClean="0"/>
              <a:t>, J. </a:t>
            </a:r>
            <a:r>
              <a:rPr lang="en-GB" sz="1600" dirty="0" err="1" smtClean="0"/>
              <a:t>Olexa</a:t>
            </a:r>
            <a:r>
              <a:rPr lang="en-GB" sz="1600" dirty="0" smtClean="0"/>
              <a:t>, E. </a:t>
            </a:r>
            <a:r>
              <a:rPr lang="en-GB" sz="1600" dirty="0" err="1" smtClean="0"/>
              <a:t>Piselli</a:t>
            </a:r>
            <a:r>
              <a:rPr lang="en-GB" sz="1600" dirty="0" smtClean="0"/>
              <a:t>, J. Storey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11/01/2016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Instrumentation  |  SPS Crab test day |  T. Lefevre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EA8FF-7E2D-4E7D-A15C-2476DB73CFBD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1" y="6033136"/>
            <a:ext cx="706025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71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11/01/2016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Instrumentation  |  SPS Crab test day |  T. Lefevre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2D9C-63E7-4865-A895-9BDDCED1F048}" type="slidenum">
              <a:rPr lang="en-GB" smtClean="0"/>
              <a:t>10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182167"/>
            <a:ext cx="8172450" cy="574672"/>
          </a:xfrm>
        </p:spPr>
        <p:txBody>
          <a:bodyPr>
            <a:noAutofit/>
          </a:bodyPr>
          <a:lstStyle/>
          <a:p>
            <a:r>
              <a:rPr lang="en-US" sz="2800" dirty="0" smtClean="0"/>
              <a:t>Wire scanner intensity limits and measurements errors  </a:t>
            </a:r>
            <a:endParaRPr lang="en-US" sz="2800" dirty="0"/>
          </a:p>
        </p:txBody>
      </p:sp>
      <p:graphicFrame>
        <p:nvGraphicFramePr>
          <p:cNvPr id="8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7766649"/>
              </p:ext>
            </p:extLst>
          </p:nvPr>
        </p:nvGraphicFramePr>
        <p:xfrm>
          <a:off x="627395" y="1958569"/>
          <a:ext cx="8129453" cy="36342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66973"/>
                <a:gridCol w="1344946"/>
                <a:gridCol w="1344946"/>
                <a:gridCol w="1972588"/>
              </a:tblGrid>
              <a:tr h="762330">
                <a:tc>
                  <a:txBody>
                    <a:bodyPr/>
                    <a:lstStyle/>
                    <a:p>
                      <a:pPr lvl="0" algn="ctr" fontAlgn="b">
                        <a:lnSpc>
                          <a:spcPct val="110000"/>
                        </a:lnSpc>
                      </a:pPr>
                      <a:r>
                        <a:rPr lang="en-US" sz="14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Scanners</a:t>
                      </a:r>
                    </a:p>
                    <a:p>
                      <a:pPr lvl="0" algn="ctr" fontAlgn="b">
                        <a:lnSpc>
                          <a:spcPct val="110000"/>
                        </a:lnSpc>
                      </a:pP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fontAlgn="b">
                        <a:lnSpc>
                          <a:spcPct val="110000"/>
                        </a:lnSpc>
                      </a:pPr>
                      <a:r>
                        <a:rPr lang="en-US" sz="14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Linear</a:t>
                      </a:r>
                    </a:p>
                    <a:p>
                      <a:pPr lvl="0" algn="ctr" fontAlgn="b">
                        <a:lnSpc>
                          <a:spcPct val="110000"/>
                        </a:lnSpc>
                      </a:pP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fontAlgn="b">
                        <a:lnSpc>
                          <a:spcPct val="110000"/>
                        </a:lnSpc>
                      </a:pPr>
                      <a:r>
                        <a:rPr lang="en-US" sz="14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Rotational </a:t>
                      </a:r>
                    </a:p>
                    <a:p>
                      <a:pPr lvl="0" algn="ctr" fontAlgn="b">
                        <a:lnSpc>
                          <a:spcPct val="110000"/>
                        </a:lnSpc>
                      </a:pP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fontAlgn="b">
                        <a:lnSpc>
                          <a:spcPct val="110000"/>
                        </a:lnSpc>
                      </a:pPr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New rotational </a:t>
                      </a:r>
                      <a:endParaRPr lang="en-US" sz="1400" u="none" strike="noStrike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lvl="0" algn="ctr" fontAlgn="b">
                        <a:lnSpc>
                          <a:spcPct val="110000"/>
                        </a:lnSpc>
                      </a:pPr>
                      <a:r>
                        <a:rPr lang="en-US" sz="14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517 vertical</a:t>
                      </a:r>
                    </a:p>
                    <a:p>
                      <a:pPr lvl="0" algn="ctr" fontAlgn="b">
                        <a:lnSpc>
                          <a:spcPct val="110000"/>
                        </a:lnSpc>
                      </a:pP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8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863">
                <a:tc>
                  <a:txBody>
                    <a:bodyPr/>
                    <a:lstStyle/>
                    <a:p>
                      <a:pPr lvl="0" algn="l" fontAlgn="b"/>
                      <a:r>
                        <a:rPr lang="pt-BR" sz="1400" u="none" strike="noStrike" dirty="0" smtClean="0">
                          <a:effectLst/>
                        </a:rPr>
                        <a:t>  </a:t>
                      </a:r>
                      <a:r>
                        <a:rPr lang="pt-BR" sz="1400" u="none" strike="noStrike" dirty="0" err="1" smtClean="0">
                          <a:effectLst/>
                        </a:rPr>
                        <a:t>Intensity</a:t>
                      </a:r>
                      <a:r>
                        <a:rPr lang="pt-BR" sz="1400" u="none" strike="noStrike" dirty="0" smtClean="0">
                          <a:effectLst/>
                        </a:rPr>
                        <a:t> </a:t>
                      </a:r>
                      <a:r>
                        <a:rPr lang="pt-BR" sz="1400" u="none" strike="noStrike" dirty="0" err="1">
                          <a:effectLst/>
                        </a:rPr>
                        <a:t>limit</a:t>
                      </a:r>
                      <a:r>
                        <a:rPr lang="pt-BR" sz="1400" u="none" strike="noStrike" dirty="0">
                          <a:effectLst/>
                        </a:rPr>
                        <a:t> </a:t>
                      </a:r>
                      <a:r>
                        <a:rPr lang="pt-BR" sz="1400" u="none" strike="noStrike" dirty="0" err="1">
                          <a:effectLst/>
                        </a:rPr>
                        <a:t>max</a:t>
                      </a:r>
                      <a:r>
                        <a:rPr lang="pt-BR" sz="1400" u="none" strike="noStrike" dirty="0">
                          <a:effectLst/>
                        </a:rPr>
                        <a:t>: E=26 GeV, </a:t>
                      </a:r>
                      <a:r>
                        <a:rPr lang="pt-BR" sz="1400" u="none" strike="noStrike" dirty="0" smtClean="0">
                          <a:effectLst/>
                        </a:rPr>
                        <a:t>   </a:t>
                      </a:r>
                      <a:r>
                        <a:rPr lang="pt-BR" sz="1400" u="none" strike="noStrike" baseline="0" dirty="0" smtClean="0">
                          <a:effectLst/>
                        </a:rPr>
                        <a:t> </a:t>
                      </a:r>
                    </a:p>
                    <a:p>
                      <a:pPr lvl="0" algn="l" fontAlgn="b"/>
                      <a:r>
                        <a:rPr lang="pt-BR" sz="1400" u="none" strike="noStrike" baseline="0" dirty="0" smtClean="0">
                          <a:effectLst/>
                        </a:rPr>
                        <a:t>  </a:t>
                      </a:r>
                      <a:r>
                        <a:rPr lang="pt-BR" sz="1400" u="none" strike="noStrike" dirty="0" err="1" smtClean="0">
                          <a:effectLst/>
                        </a:rPr>
                        <a:t>emittance</a:t>
                      </a:r>
                      <a:r>
                        <a:rPr lang="pt-BR" sz="1400" u="none" strike="noStrike" dirty="0">
                          <a:effectLst/>
                        </a:rPr>
                        <a:t>= 1um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3.60E+</a:t>
                      </a:r>
                      <a:r>
                        <a:rPr lang="en-US" sz="1400" u="none" strike="noStrike" dirty="0" smtClean="0">
                          <a:effectLst/>
                        </a:rPr>
                        <a:t>12</a:t>
                      </a:r>
                    </a:p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2.40E+</a:t>
                      </a:r>
                      <a:r>
                        <a:rPr lang="en-US" sz="1400" u="none" strike="noStrike" dirty="0" smtClean="0">
                          <a:effectLst/>
                        </a:rPr>
                        <a:t>13</a:t>
                      </a:r>
                    </a:p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1.50E+</a:t>
                      </a:r>
                      <a:r>
                        <a:rPr lang="en-US" sz="1400" u="none" strike="noStrike" dirty="0" smtClean="0">
                          <a:effectLst/>
                        </a:rPr>
                        <a:t>14</a:t>
                      </a:r>
                    </a:p>
                    <a:p>
                      <a:pPr algn="ctr" fontAlgn="b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863">
                <a:tc>
                  <a:txBody>
                    <a:bodyPr/>
                    <a:lstStyle/>
                    <a:p>
                      <a:pPr lvl="0" algn="l" fontAlgn="b"/>
                      <a:r>
                        <a:rPr lang="pt-BR" sz="1400" u="none" strike="noStrike" dirty="0" smtClean="0">
                          <a:effectLst/>
                        </a:rPr>
                        <a:t>  </a:t>
                      </a:r>
                      <a:r>
                        <a:rPr lang="pt-BR" sz="1400" u="none" strike="noStrike" dirty="0" err="1" smtClean="0">
                          <a:effectLst/>
                        </a:rPr>
                        <a:t>Intensity</a:t>
                      </a:r>
                      <a:r>
                        <a:rPr lang="pt-BR" sz="1400" u="none" strike="noStrike" dirty="0" smtClean="0">
                          <a:effectLst/>
                        </a:rPr>
                        <a:t> </a:t>
                      </a:r>
                      <a:r>
                        <a:rPr lang="pt-BR" sz="1400" u="none" strike="noStrike" dirty="0" err="1">
                          <a:effectLst/>
                        </a:rPr>
                        <a:t>limit</a:t>
                      </a:r>
                      <a:r>
                        <a:rPr lang="pt-BR" sz="1400" u="none" strike="noStrike" dirty="0">
                          <a:effectLst/>
                        </a:rPr>
                        <a:t> </a:t>
                      </a:r>
                      <a:r>
                        <a:rPr lang="pt-BR" sz="1400" u="none" strike="noStrike" dirty="0" err="1">
                          <a:effectLst/>
                        </a:rPr>
                        <a:t>max</a:t>
                      </a:r>
                      <a:r>
                        <a:rPr lang="pt-BR" sz="1400" u="none" strike="noStrike" dirty="0">
                          <a:effectLst/>
                        </a:rPr>
                        <a:t>: E=270 GeV, </a:t>
                      </a:r>
                      <a:endParaRPr lang="pt-BR" sz="1400" u="none" strike="noStrike" dirty="0" smtClean="0">
                        <a:effectLst/>
                      </a:endParaRPr>
                    </a:p>
                    <a:p>
                      <a:pPr lvl="0" algn="l" fontAlgn="b"/>
                      <a:r>
                        <a:rPr lang="pt-BR" sz="1400" u="none" strike="noStrike" dirty="0" smtClean="0">
                          <a:effectLst/>
                        </a:rPr>
                        <a:t>  </a:t>
                      </a:r>
                      <a:r>
                        <a:rPr lang="pt-BR" sz="1400" u="none" strike="noStrike" dirty="0" err="1" smtClean="0">
                          <a:effectLst/>
                        </a:rPr>
                        <a:t>emittance</a:t>
                      </a:r>
                      <a:r>
                        <a:rPr lang="pt-BR" sz="1400" u="none" strike="noStrike" dirty="0">
                          <a:effectLst/>
                        </a:rPr>
                        <a:t>= 1um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1.10E+</a:t>
                      </a:r>
                      <a:r>
                        <a:rPr lang="en-US" sz="1400" u="none" strike="noStrike" dirty="0" smtClean="0">
                          <a:effectLst/>
                        </a:rPr>
                        <a:t>12</a:t>
                      </a:r>
                    </a:p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7.30E+</a:t>
                      </a:r>
                      <a:r>
                        <a:rPr lang="en-US" sz="1400" u="none" strike="noStrike" dirty="0" smtClean="0">
                          <a:effectLst/>
                        </a:rPr>
                        <a:t>12</a:t>
                      </a:r>
                    </a:p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4.50E+</a:t>
                      </a:r>
                      <a:r>
                        <a:rPr lang="en-US" sz="1400" u="none" strike="noStrike" dirty="0" smtClean="0">
                          <a:effectLst/>
                        </a:rPr>
                        <a:t>13</a:t>
                      </a:r>
                    </a:p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88">
                <a:tc>
                  <a:txBody>
                    <a:bodyPr/>
                    <a:lstStyle/>
                    <a:p>
                      <a:pPr lvl="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027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1400" u="none" strike="noStrike" dirty="0" smtClean="0">
                          <a:effectLst/>
                        </a:rPr>
                        <a:t> Statistical </a:t>
                      </a:r>
                      <a:r>
                        <a:rPr lang="en-US" sz="1400" u="none" strike="noStrike" dirty="0">
                          <a:effectLst/>
                        </a:rPr>
                        <a:t>error (single scan, beam size</a:t>
                      </a:r>
                      <a:r>
                        <a:rPr lang="en-US" sz="1400" u="none" strike="noStrike" dirty="0" smtClean="0">
                          <a:effectLst/>
                        </a:rPr>
                        <a:t>)</a:t>
                      </a:r>
                    </a:p>
                    <a:p>
                      <a:pPr lvl="0" algn="l" fontAlgn="b"/>
                      <a:r>
                        <a:rPr lang="en-US" sz="1400" u="none" strike="noStrike" dirty="0" smtClean="0">
                          <a:effectLst/>
                        </a:rPr>
                        <a:t>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40 to 100 </a:t>
                      </a:r>
                      <a:r>
                        <a:rPr lang="en-US" sz="1400" u="none" strike="noStrike" dirty="0" smtClean="0">
                          <a:effectLst/>
                        </a:rPr>
                        <a:t>um</a:t>
                      </a:r>
                    </a:p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40 to 100 </a:t>
                      </a:r>
                      <a:r>
                        <a:rPr lang="en-US" sz="1400" u="none" strike="noStrike" dirty="0" smtClean="0">
                          <a:effectLst/>
                        </a:rPr>
                        <a:t>um</a:t>
                      </a:r>
                    </a:p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similar to </a:t>
                      </a:r>
                      <a:r>
                        <a:rPr lang="en-US" sz="1400" u="none" strike="noStrike" dirty="0" smtClean="0">
                          <a:effectLst/>
                        </a:rPr>
                        <a:t>linear</a:t>
                      </a:r>
                    </a:p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88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1400" u="none" strike="noStrike" baseline="0" dirty="0">
                          <a:effectLst/>
                        </a:rPr>
                        <a:t> 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R</a:t>
                      </a:r>
                      <a:r>
                        <a:rPr lang="en-US" sz="1400" u="none" strike="noStrike" dirty="0" smtClean="0">
                          <a:effectLst/>
                        </a:rPr>
                        <a:t>epeatability </a:t>
                      </a:r>
                      <a:r>
                        <a:rPr lang="en-US" sz="1400" u="none" strike="noStrike" dirty="0">
                          <a:effectLst/>
                        </a:rPr>
                        <a:t>(single scan, beam size) </a:t>
                      </a:r>
                      <a:endParaRPr lang="en-US" sz="1400" u="none" strike="noStrike" dirty="0" smtClean="0">
                        <a:effectLst/>
                      </a:endParaRPr>
                    </a:p>
                    <a:p>
                      <a:pPr lvl="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14 </a:t>
                      </a:r>
                      <a:r>
                        <a:rPr lang="en-US" sz="1400" u="none" strike="noStrike" dirty="0" smtClean="0">
                          <a:effectLst/>
                        </a:rPr>
                        <a:t>um</a:t>
                      </a:r>
                    </a:p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70 um</a:t>
                      </a:r>
                    </a:p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similar to </a:t>
                      </a:r>
                      <a:r>
                        <a:rPr lang="en-US" sz="1400" u="none" strike="noStrike" dirty="0" smtClean="0">
                          <a:effectLst/>
                        </a:rPr>
                        <a:t>linear</a:t>
                      </a:r>
                    </a:p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88">
                <a:tc>
                  <a:txBody>
                    <a:bodyPr/>
                    <a:lstStyle/>
                    <a:p>
                      <a:pPr lvl="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88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1400" u="none" strike="noStrike" dirty="0" smtClean="0">
                          <a:effectLst/>
                        </a:rPr>
                        <a:t> Maximum number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of </a:t>
                      </a:r>
                      <a:r>
                        <a:rPr lang="en-US" sz="1400" u="none" strike="noStrike" dirty="0" smtClean="0">
                          <a:effectLst/>
                        </a:rPr>
                        <a:t>scans </a:t>
                      </a:r>
                      <a:r>
                        <a:rPr lang="en-US" sz="1400" u="none" strike="noStrike" dirty="0">
                          <a:effectLst/>
                        </a:rPr>
                        <a:t>per year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40000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10000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more as all others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707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1514" b="1514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11/01/2016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Instrumentation  |  SPS Crab test day |  T. Lefevre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2D9C-63E7-4865-A895-9BDDCED1F048}" type="slidenum">
              <a:rPr lang="en-GB" smtClean="0"/>
              <a:t>11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86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49" y="939798"/>
            <a:ext cx="8172451" cy="591820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Assumptions:</a:t>
            </a:r>
          </a:p>
          <a:p>
            <a:pPr lvl="1"/>
            <a:r>
              <a:rPr lang="en-US" dirty="0" err="1" smtClean="0"/>
              <a:t>Emittance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1um</a:t>
            </a:r>
          </a:p>
          <a:p>
            <a:pPr lvl="1"/>
            <a:r>
              <a:rPr lang="en-US" dirty="0" smtClean="0"/>
              <a:t>Point </a:t>
            </a:r>
            <a:r>
              <a:rPr lang="en-US" dirty="0"/>
              <a:t>Spread P = 400um +/- 100um </a:t>
            </a:r>
            <a:r>
              <a:rPr lang="en-US" dirty="0" smtClean="0"/>
              <a:t>(based on measurements in 2013)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Expected performance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Re-commissioning of the BGI foreseen in 2016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Reliable operation of BGI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MCP gain calibration (weighting factors)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Understand PSF and resolution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11/01/2016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Beam Instrumentation  |  SPS Crab test day |  T. Lefevre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2D9C-63E7-4865-A895-9BDDCED1F048}" type="slidenum">
              <a:rPr lang="en-GB" smtClean="0"/>
              <a:t>12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BGI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140847"/>
              </p:ext>
            </p:extLst>
          </p:nvPr>
        </p:nvGraphicFramePr>
        <p:xfrm>
          <a:off x="1470081" y="3935892"/>
          <a:ext cx="663294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0982"/>
                <a:gridCol w="2210982"/>
                <a:gridCol w="221098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Energy  (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Beam width 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Relative error (%)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4041" y="1738406"/>
            <a:ext cx="2285253" cy="169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51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21" y="939798"/>
            <a:ext cx="8515351" cy="5576201"/>
          </a:xfrm>
        </p:spPr>
        <p:txBody>
          <a:bodyPr/>
          <a:lstStyle/>
          <a:p>
            <a:r>
              <a:rPr lang="en-US" b="1" dirty="0" smtClean="0"/>
              <a:t>BPM</a:t>
            </a:r>
          </a:p>
          <a:p>
            <a:pPr lvl="1"/>
            <a:r>
              <a:rPr lang="en-US" dirty="0" smtClean="0"/>
              <a:t>Possibly new MOPOS (</a:t>
            </a:r>
            <a:r>
              <a:rPr lang="en-US" dirty="0" smtClean="0"/>
              <a:t>including </a:t>
            </a:r>
            <a:r>
              <a:rPr lang="en-US" dirty="0" smtClean="0"/>
              <a:t>DOROS) for few selected BPMs in BA6</a:t>
            </a:r>
          </a:p>
          <a:p>
            <a:pPr lvl="1"/>
            <a:r>
              <a:rPr lang="en-US" dirty="0" smtClean="0"/>
              <a:t>New BPMs around the crab – To be decided </a:t>
            </a:r>
            <a:r>
              <a:rPr lang="en-US" dirty="0" smtClean="0"/>
              <a:t>as soon as possible</a:t>
            </a:r>
            <a:endParaRPr lang="en-US" dirty="0" smtClean="0"/>
          </a:p>
          <a:p>
            <a:r>
              <a:rPr lang="en-US" b="1" dirty="0" smtClean="0"/>
              <a:t>HT</a:t>
            </a:r>
          </a:p>
          <a:p>
            <a:pPr lvl="1"/>
            <a:r>
              <a:rPr lang="en-US" dirty="0" smtClean="0"/>
              <a:t>Would work without major modifications if phase advance OK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ew EO-Pick-up and MIM under-development – possibly available by 2018</a:t>
            </a:r>
            <a:endParaRPr lang="en-US" b="1" dirty="0" smtClean="0"/>
          </a:p>
          <a:p>
            <a:r>
              <a:rPr lang="en-US" b="1" dirty="0" smtClean="0"/>
              <a:t>WS</a:t>
            </a:r>
            <a:r>
              <a:rPr lang="en-US" dirty="0" smtClean="0"/>
              <a:t> would work as baseline instrument for </a:t>
            </a:r>
            <a:r>
              <a:rPr lang="en-US" dirty="0" err="1" smtClean="0"/>
              <a:t>emittance</a:t>
            </a:r>
            <a:r>
              <a:rPr lang="en-US" dirty="0" smtClean="0"/>
              <a:t> measurements</a:t>
            </a:r>
          </a:p>
          <a:p>
            <a:r>
              <a:rPr lang="en-US" b="1" dirty="0" smtClean="0"/>
              <a:t>BGI</a:t>
            </a:r>
            <a:r>
              <a:rPr lang="en-US" dirty="0" smtClean="0"/>
              <a:t> needs to be re-commissioned but would ultimately be the device for continuous </a:t>
            </a:r>
            <a:r>
              <a:rPr lang="en-US" dirty="0" err="1" smtClean="0"/>
              <a:t>emittance</a:t>
            </a:r>
            <a:r>
              <a:rPr lang="en-US" dirty="0" smtClean="0"/>
              <a:t> monitoring</a:t>
            </a:r>
          </a:p>
          <a:p>
            <a:r>
              <a:rPr lang="en-US" dirty="0"/>
              <a:t> </a:t>
            </a:r>
            <a:r>
              <a:rPr lang="en-US" dirty="0" smtClean="0"/>
              <a:t>Do we need</a:t>
            </a:r>
            <a:r>
              <a:rPr lang="en-US" dirty="0" smtClean="0"/>
              <a:t> </a:t>
            </a:r>
            <a:r>
              <a:rPr lang="en-US" b="1" dirty="0" smtClean="0"/>
              <a:t>extra </a:t>
            </a:r>
            <a:r>
              <a:rPr lang="en-US" b="1" smtClean="0"/>
              <a:t>BLMs </a:t>
            </a:r>
            <a:r>
              <a:rPr lang="en-US" smtClean="0"/>
              <a:t>around </a:t>
            </a:r>
            <a:r>
              <a:rPr lang="en-US" dirty="0" smtClean="0"/>
              <a:t>the crab-cavity 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11/01/2016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Instrumentation  |  SPS Crab test day |  T. Lefevre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2D9C-63E7-4865-A895-9BDDCED1F048}" type="slidenum">
              <a:rPr lang="en-GB" smtClean="0"/>
              <a:t>13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16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498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55975" y="1493322"/>
            <a:ext cx="7294034" cy="4774524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 smtClean="0"/>
              <a:t>Beam position monitor</a:t>
            </a:r>
          </a:p>
          <a:p>
            <a:pPr lvl="1"/>
            <a:r>
              <a:rPr lang="en-GB" dirty="0" smtClean="0"/>
              <a:t>Resolution of the current BPM orbit/trajectory mode</a:t>
            </a:r>
          </a:p>
          <a:p>
            <a:pPr lvl="1"/>
            <a:r>
              <a:rPr lang="en-GB" dirty="0" smtClean="0"/>
              <a:t>Need for extra BPMs around the cavity ?</a:t>
            </a:r>
          </a:p>
          <a:p>
            <a:endParaRPr lang="en-GB" dirty="0"/>
          </a:p>
          <a:p>
            <a:r>
              <a:rPr lang="en-GB" b="1" dirty="0" smtClean="0"/>
              <a:t>Head-tail monitor</a:t>
            </a:r>
          </a:p>
          <a:p>
            <a:pPr lvl="1"/>
            <a:r>
              <a:rPr lang="en-GB" dirty="0" smtClean="0"/>
              <a:t>Tool for measuring crabbing</a:t>
            </a:r>
          </a:p>
          <a:p>
            <a:pPr lvl="1"/>
            <a:r>
              <a:rPr lang="en-GB" dirty="0" smtClean="0"/>
              <a:t>Status and plans</a:t>
            </a:r>
            <a:endParaRPr lang="en-GB" dirty="0"/>
          </a:p>
          <a:p>
            <a:endParaRPr lang="en-GB" sz="2400" dirty="0"/>
          </a:p>
          <a:p>
            <a:r>
              <a:rPr lang="en-GB" b="1" dirty="0" err="1" smtClean="0"/>
              <a:t>Emittance</a:t>
            </a:r>
            <a:r>
              <a:rPr lang="en-GB" b="1" dirty="0" smtClean="0"/>
              <a:t> monitoring</a:t>
            </a:r>
          </a:p>
          <a:p>
            <a:pPr lvl="1"/>
            <a:r>
              <a:rPr lang="en-GB" dirty="0" smtClean="0"/>
              <a:t>Wire scanner</a:t>
            </a:r>
          </a:p>
          <a:p>
            <a:pPr lvl="1"/>
            <a:r>
              <a:rPr lang="en-GB" dirty="0" smtClean="0"/>
              <a:t>BGI</a:t>
            </a:r>
          </a:p>
          <a:p>
            <a:pPr lvl="1"/>
            <a:r>
              <a:rPr lang="en-GB" dirty="0" smtClean="0"/>
              <a:t>No sync. Light if operation foreseen below 350GeV</a:t>
            </a:r>
          </a:p>
          <a:p>
            <a:endParaRPr lang="en-GB" dirty="0" smtClean="0"/>
          </a:p>
          <a:p>
            <a:r>
              <a:rPr lang="en-GB" i="1" dirty="0" smtClean="0"/>
              <a:t>Beam loss monitoring</a:t>
            </a:r>
          </a:p>
          <a:p>
            <a:pPr lvl="1"/>
            <a:r>
              <a:rPr lang="en-GB" i="1" dirty="0" smtClean="0"/>
              <a:t>Any need for add. BLM for cavity protection system ?</a:t>
            </a:r>
            <a:endParaRPr lang="en-GB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11/01/2016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Instrumentation  |  SPS Crab test day |  T. Lefevre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2D9C-63E7-4865-A895-9BDDCED1F048}" type="slidenum">
              <a:rPr lang="en-GB" smtClean="0"/>
              <a:t>2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5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MOPOS electronic being developed</a:t>
            </a:r>
          </a:p>
          <a:p>
            <a:pPr lvl="1"/>
            <a:r>
              <a:rPr lang="en-US" dirty="0" smtClean="0"/>
              <a:t>Based on </a:t>
            </a:r>
            <a:r>
              <a:rPr lang="en-US" dirty="0" err="1" smtClean="0"/>
              <a:t>LogAmp</a:t>
            </a:r>
            <a:r>
              <a:rPr lang="en-US" dirty="0" smtClean="0"/>
              <a:t> and rad-hard digital FE (GEFE)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Resolution </a:t>
            </a:r>
            <a:r>
              <a:rPr lang="en-US" dirty="0"/>
              <a:t>over ±15mm aperture, for large intensity beams (&gt;2.10</a:t>
            </a:r>
            <a:r>
              <a:rPr lang="en-US" baseline="30000" dirty="0"/>
              <a:t>10</a:t>
            </a:r>
            <a:r>
              <a:rPr lang="en-US" dirty="0"/>
              <a:t> p):</a:t>
            </a:r>
          </a:p>
          <a:p>
            <a:pPr lvl="2"/>
            <a:r>
              <a:rPr lang="en-US" dirty="0"/>
              <a:t>Orbit mode: 0.1 </a:t>
            </a:r>
            <a:r>
              <a:rPr lang="en-US" dirty="0" smtClean="0"/>
              <a:t>mm</a:t>
            </a:r>
          </a:p>
          <a:p>
            <a:pPr lvl="2"/>
            <a:r>
              <a:rPr lang="en-US" dirty="0" smtClean="0"/>
              <a:t>Trajectory </a:t>
            </a:r>
            <a:r>
              <a:rPr lang="en-US" dirty="0"/>
              <a:t>mode: 0.4 </a:t>
            </a:r>
            <a:r>
              <a:rPr lang="en-US" dirty="0" smtClean="0"/>
              <a:t>mm</a:t>
            </a:r>
          </a:p>
          <a:p>
            <a:pPr lvl="2"/>
            <a:r>
              <a:rPr lang="en-US" dirty="0" smtClean="0"/>
              <a:t>Batch by batch measurements possible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Will also include a DOROS acquisition channel</a:t>
            </a:r>
          </a:p>
          <a:p>
            <a:endParaRPr lang="en-US" dirty="0" smtClean="0"/>
          </a:p>
          <a:p>
            <a:r>
              <a:rPr lang="en-US" dirty="0" smtClean="0"/>
              <a:t>Installation foreseen for LS2 but the fiber infrastructure is installed already in BA6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11/01/2016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Instrumentation  |  SPS Crab test day |  T. Lefevre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2D9C-63E7-4865-A895-9BDDCED1F048}" type="slidenum">
              <a:rPr lang="en-GB" smtClean="0"/>
              <a:t>3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BPM in SPS – new MOPOS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958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Possible pick-ups</a:t>
            </a:r>
            <a:endParaRPr lang="en-US" b="1" dirty="0"/>
          </a:p>
          <a:p>
            <a:r>
              <a:rPr lang="en-US" sz="2000" dirty="0" smtClean="0"/>
              <a:t>SPS </a:t>
            </a:r>
            <a:r>
              <a:rPr lang="en-US" sz="2000" dirty="0"/>
              <a:t>BPM design: conical flange </a:t>
            </a:r>
            <a:endParaRPr lang="en-US" sz="2000" dirty="0" smtClean="0"/>
          </a:p>
          <a:p>
            <a:pPr lvl="1"/>
            <a:r>
              <a:rPr lang="en-US" sz="1600" dirty="0" smtClean="0"/>
              <a:t>BPCN </a:t>
            </a:r>
            <a:r>
              <a:rPr lang="en-US" sz="1600" dirty="0"/>
              <a:t>- Ø80mm, 180mm long strip-line, possibly spares</a:t>
            </a:r>
            <a:r>
              <a:rPr lang="en-US" sz="1600" b="1" i="1" dirty="0"/>
              <a:t>, </a:t>
            </a:r>
            <a:r>
              <a:rPr lang="en-US" sz="1600" b="1" i="1" dirty="0" err="1"/>
              <a:t>Zt</a:t>
            </a:r>
            <a:r>
              <a:rPr lang="en-US" sz="1600" b="1" i="1" dirty="0"/>
              <a:t>=6ohms </a:t>
            </a:r>
          </a:p>
          <a:p>
            <a:endParaRPr lang="en-US" sz="2000" dirty="0" smtClean="0"/>
          </a:p>
          <a:p>
            <a:r>
              <a:rPr lang="en-US" sz="2000" dirty="0" smtClean="0"/>
              <a:t>LHC </a:t>
            </a:r>
            <a:r>
              <a:rPr lang="en-US" sz="2000" dirty="0"/>
              <a:t>BPM design : CF and </a:t>
            </a:r>
            <a:r>
              <a:rPr lang="en-US" sz="2000" dirty="0" err="1"/>
              <a:t>helicoflex</a:t>
            </a:r>
            <a:r>
              <a:rPr lang="en-US" sz="2000" dirty="0"/>
              <a:t> so no bake-out above 180C. </a:t>
            </a:r>
          </a:p>
          <a:p>
            <a:pPr lvl="1"/>
            <a:r>
              <a:rPr lang="en-US" sz="1600" dirty="0" smtClean="0"/>
              <a:t>BPMWI</a:t>
            </a:r>
            <a:r>
              <a:rPr lang="en-US" sz="1600" dirty="0"/>
              <a:t>, </a:t>
            </a:r>
            <a:r>
              <a:rPr lang="en-US" sz="1600" dirty="0" smtClean="0"/>
              <a:t>Ø80mm</a:t>
            </a:r>
            <a:r>
              <a:rPr lang="en-US" sz="1600" dirty="0"/>
              <a:t>, </a:t>
            </a:r>
            <a:r>
              <a:rPr lang="en-US" sz="1600" dirty="0" smtClean="0"/>
              <a:t>enlarged Button 40mm</a:t>
            </a:r>
            <a:r>
              <a:rPr lang="en-US" sz="1600" b="1" i="1" dirty="0" smtClean="0"/>
              <a:t>, </a:t>
            </a:r>
            <a:r>
              <a:rPr lang="en-US" sz="1600" b="1" i="1" dirty="0" err="1"/>
              <a:t>Zt</a:t>
            </a:r>
            <a:r>
              <a:rPr lang="en-US" sz="1600" b="1" i="1" dirty="0"/>
              <a:t>=1.1ohm</a:t>
            </a:r>
            <a:r>
              <a:rPr lang="en-US" sz="1600" dirty="0"/>
              <a:t>, </a:t>
            </a:r>
            <a:r>
              <a:rPr lang="en-US" sz="1600" b="1" i="1" dirty="0"/>
              <a:t>body and button </a:t>
            </a:r>
            <a:r>
              <a:rPr lang="en-US" sz="1600" b="1" i="1" dirty="0" smtClean="0"/>
              <a:t>existing</a:t>
            </a:r>
            <a:endParaRPr lang="en-US" sz="1600" b="1" i="1" dirty="0"/>
          </a:p>
          <a:p>
            <a:pPr lvl="1"/>
            <a:r>
              <a:rPr lang="en-US" sz="1600" dirty="0" smtClean="0"/>
              <a:t>BPMSX</a:t>
            </a:r>
            <a:r>
              <a:rPr lang="en-US" sz="1600" dirty="0"/>
              <a:t>, 81mm, 120mm strip-</a:t>
            </a:r>
            <a:r>
              <a:rPr lang="en-US" sz="1600" dirty="0" err="1"/>
              <a:t>lne</a:t>
            </a:r>
            <a:r>
              <a:rPr lang="en-US" sz="1600" dirty="0"/>
              <a:t>, </a:t>
            </a:r>
            <a:r>
              <a:rPr lang="en-US" sz="1600" b="1" i="1" dirty="0" err="1"/>
              <a:t>Zt</a:t>
            </a:r>
            <a:r>
              <a:rPr lang="en-US" sz="1600" b="1" i="1" dirty="0"/>
              <a:t>=4ohms</a:t>
            </a:r>
            <a:r>
              <a:rPr lang="en-US" sz="1600" dirty="0"/>
              <a:t>, </a:t>
            </a:r>
            <a:r>
              <a:rPr lang="en-US" sz="1600" b="1" i="1" dirty="0"/>
              <a:t>body and </a:t>
            </a:r>
            <a:r>
              <a:rPr lang="en-US" sz="1600" b="1" i="1" dirty="0" err="1"/>
              <a:t>feedthrough</a:t>
            </a:r>
            <a:r>
              <a:rPr lang="en-US" sz="1600" b="1" i="1" dirty="0"/>
              <a:t> but no electrode </a:t>
            </a:r>
          </a:p>
          <a:p>
            <a:endParaRPr lang="en-US" sz="2000" dirty="0" smtClean="0"/>
          </a:p>
          <a:p>
            <a:r>
              <a:rPr lang="en-US" sz="2000" dirty="0" smtClean="0"/>
              <a:t>SLAC </a:t>
            </a:r>
            <a:r>
              <a:rPr lang="en-US" sz="2000" dirty="0"/>
              <a:t>collimator: Conical flange, Ø80mm, enlarged </a:t>
            </a:r>
            <a:r>
              <a:rPr lang="en-US" sz="2000" dirty="0" smtClean="0"/>
              <a:t>buttons, </a:t>
            </a:r>
            <a:r>
              <a:rPr lang="en-US" sz="2000" dirty="0" err="1"/>
              <a:t>helicoflex</a:t>
            </a:r>
            <a:r>
              <a:rPr lang="en-US" sz="2000" dirty="0"/>
              <a:t> so no bake-out above 180C 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…..  Decision as soon as possible since in most cases it involves </a:t>
            </a:r>
            <a:r>
              <a:rPr lang="en-GB" sz="2000" dirty="0" smtClean="0"/>
              <a:t>manufacturing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11/01/2016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Beam Instrumentation  |  SPS </a:t>
            </a:r>
            <a:r>
              <a:rPr lang="en-US" dirty="0" err="1"/>
              <a:t>Ø</a:t>
            </a:r>
            <a:r>
              <a:rPr lang="en-GB" dirty="0" smtClean="0"/>
              <a:t>Crab test day |  T. Lefevre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2D9C-63E7-4865-A895-9BDDCED1F048}" type="slidenum">
              <a:rPr lang="en-GB" smtClean="0"/>
              <a:t>4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BPMs around the crab cavities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467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11/01/2016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Instrumentation  |  SPS Crab test day |  T. Lefevre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2D9C-63E7-4865-A895-9BDDCED1F048}" type="slidenum">
              <a:rPr lang="en-GB" smtClean="0"/>
              <a:t>5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Head-tail monitor</a:t>
            </a:r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628649" y="939798"/>
            <a:ext cx="8172451" cy="59182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Acquisition of BPM sum/delta signals</a:t>
            </a:r>
            <a:br>
              <a:rPr lang="en-GB" b="1" dirty="0" smtClean="0"/>
            </a:br>
            <a:r>
              <a:rPr lang="en-GB" b="1" dirty="0" smtClean="0"/>
              <a:t>with fast Digitizer (10GSPS)</a:t>
            </a:r>
          </a:p>
          <a:p>
            <a:pPr marL="0" indent="0">
              <a:buNone/>
            </a:pPr>
            <a:r>
              <a:rPr lang="en-GB" sz="2000" dirty="0" smtClean="0"/>
              <a:t>“Features”</a:t>
            </a:r>
          </a:p>
          <a:p>
            <a:r>
              <a:rPr lang="en-GB" sz="2000" dirty="0" smtClean="0"/>
              <a:t>Limited resolution – 100um</a:t>
            </a:r>
          </a:p>
          <a:p>
            <a:r>
              <a:rPr lang="en-GB" sz="2000" dirty="0"/>
              <a:t>L</a:t>
            </a:r>
            <a:r>
              <a:rPr lang="en-GB" sz="2000" dirty="0" smtClean="0"/>
              <a:t>ong acquisition length possible</a:t>
            </a:r>
          </a:p>
          <a:p>
            <a:pPr marL="0" indent="0">
              <a:buNone/>
            </a:pPr>
            <a:r>
              <a:rPr lang="en-GB" sz="2000" dirty="0" smtClean="0"/>
              <a:t>(1.6 second) </a:t>
            </a:r>
          </a:p>
          <a:p>
            <a:r>
              <a:rPr lang="en-GB" sz="2000" dirty="0" smtClean="0"/>
              <a:t>Slow readout speed</a:t>
            </a:r>
          </a:p>
          <a:p>
            <a:r>
              <a:rPr lang="en-GB" sz="2000" dirty="0" smtClean="0"/>
              <a:t>Large file size 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835135"/>
            <a:ext cx="3997406" cy="3822904"/>
          </a:xfrm>
          <a:prstGeom prst="rect">
            <a:avLst/>
          </a:prstGeom>
        </p:spPr>
      </p:pic>
      <p:pic>
        <p:nvPicPr>
          <p:cNvPr id="9" name="Content Placehold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5" t="13060" r="2213" b="10148"/>
          <a:stretch/>
        </p:blipFill>
        <p:spPr>
          <a:xfrm>
            <a:off x="647473" y="4096745"/>
            <a:ext cx="3934644" cy="2614944"/>
          </a:xfrm>
          <a:prstGeom prst="rect">
            <a:avLst/>
          </a:prstGeom>
        </p:spPr>
      </p:pic>
      <p:pic>
        <p:nvPicPr>
          <p:cNvPr id="10" name="Picture 9" descr="SPS_CABLE_TRAY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61" r="38153" b="14731"/>
          <a:stretch/>
        </p:blipFill>
        <p:spPr>
          <a:xfrm>
            <a:off x="5156332" y="4781610"/>
            <a:ext cx="3348047" cy="198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56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11/01/2016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Instrumentation  |  SPS Crab test day |  T. Lefevre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2D9C-63E7-4865-A895-9BDDCED1F048}" type="slidenum">
              <a:rPr lang="en-GB" smtClean="0"/>
              <a:t>6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Head-tail monitor</a:t>
            </a:r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628649" y="939798"/>
            <a:ext cx="8172451" cy="59182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Potential for crabbing measurements</a:t>
            </a:r>
          </a:p>
          <a:p>
            <a:r>
              <a:rPr lang="en-US" sz="2000" dirty="0" smtClean="0"/>
              <a:t>Phase </a:t>
            </a:r>
            <a:r>
              <a:rPr lang="en-US" sz="2000" dirty="0"/>
              <a:t>advance being looked at by </a:t>
            </a:r>
            <a:r>
              <a:rPr lang="en-US" sz="2000" dirty="0" smtClean="0"/>
              <a:t>ABP</a:t>
            </a:r>
          </a:p>
          <a:p>
            <a:pPr lvl="1"/>
            <a:r>
              <a:rPr lang="en-US" sz="1800" dirty="0" smtClean="0"/>
              <a:t>Hope the pick-up is located at position with an adequate phase advance..</a:t>
            </a:r>
          </a:p>
          <a:p>
            <a:r>
              <a:rPr lang="en-US" sz="2000" dirty="0" smtClean="0"/>
              <a:t>Current HT </a:t>
            </a:r>
            <a:r>
              <a:rPr lang="en-US" sz="2000" dirty="0"/>
              <a:t>needs to be adapted to match the input </a:t>
            </a:r>
            <a:r>
              <a:rPr lang="en-US" sz="2000" dirty="0" smtClean="0"/>
              <a:t>voltage (to cope with lower intensity bunches) </a:t>
            </a:r>
            <a:r>
              <a:rPr lang="en-US" sz="2000" dirty="0"/>
              <a:t>with switchable attenuators 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 smtClean="0"/>
              <a:t>Foreseen upgrade and on-going developments</a:t>
            </a:r>
          </a:p>
          <a:p>
            <a:r>
              <a:rPr lang="en-US" sz="2000" dirty="0" smtClean="0"/>
              <a:t>Required beam tests in 2016</a:t>
            </a:r>
          </a:p>
          <a:p>
            <a:pPr lvl="1"/>
            <a:r>
              <a:rPr lang="en-US" sz="1600" dirty="0" smtClean="0"/>
              <a:t>Measure more precisely the resolution of the system (using </a:t>
            </a:r>
            <a:r>
              <a:rPr lang="en-US" sz="1600" dirty="0"/>
              <a:t>bumps or K-</a:t>
            </a:r>
            <a:r>
              <a:rPr lang="en-US" sz="1600" dirty="0" smtClean="0"/>
              <a:t>modulation)</a:t>
            </a:r>
            <a:endParaRPr lang="en-GB" sz="2000" dirty="0" smtClean="0"/>
          </a:p>
          <a:p>
            <a:r>
              <a:rPr lang="en-GB" sz="2000" dirty="0" smtClean="0"/>
              <a:t>Software upgrades already planned for 2016</a:t>
            </a:r>
          </a:p>
          <a:p>
            <a:pPr lvl="1"/>
            <a:r>
              <a:rPr lang="en-GB" sz="1800" dirty="0" smtClean="0"/>
              <a:t>New FESA3 class optimised for instability measurements</a:t>
            </a:r>
          </a:p>
          <a:p>
            <a:pPr lvl="1"/>
            <a:r>
              <a:rPr lang="en-GB" sz="1800" dirty="0" smtClean="0"/>
              <a:t>Post-processing (data reduction) done on window machine controlling the digitizers</a:t>
            </a:r>
          </a:p>
        </p:txBody>
      </p:sp>
    </p:spTree>
    <p:extLst>
      <p:ext uri="{BB962C8B-B14F-4D97-AF65-F5344CB8AC3E}">
        <p14:creationId xmlns:p14="http://schemas.microsoft.com/office/powerpoint/2010/main" val="2402522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49" y="939798"/>
            <a:ext cx="8351021" cy="3628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On-going developments (LHC or HL-LHC driven)</a:t>
            </a:r>
            <a:endParaRPr lang="en-GB" b="1" dirty="0"/>
          </a:p>
          <a:p>
            <a:r>
              <a:rPr lang="en-GB" dirty="0"/>
              <a:t>Higher </a:t>
            </a:r>
            <a:r>
              <a:rPr lang="en-GB" dirty="0" smtClean="0"/>
              <a:t>sensitivities </a:t>
            </a:r>
            <a:r>
              <a:rPr lang="en-GB" dirty="0"/>
              <a:t>with a Multi-band instability </a:t>
            </a:r>
            <a:r>
              <a:rPr lang="en-GB" dirty="0" smtClean="0"/>
              <a:t>Monitor</a:t>
            </a:r>
          </a:p>
          <a:p>
            <a:pPr lvl="1"/>
            <a:r>
              <a:rPr lang="en-GB" dirty="0" smtClean="0"/>
              <a:t>Looks </a:t>
            </a:r>
            <a:r>
              <a:rPr lang="en-GB" dirty="0"/>
              <a:t>at different frequency components of BPM signal using RF filter </a:t>
            </a:r>
            <a:r>
              <a:rPr lang="en-GB" dirty="0" smtClean="0"/>
              <a:t>bank.</a:t>
            </a:r>
          </a:p>
          <a:p>
            <a:pPr lvl="1"/>
            <a:r>
              <a:rPr lang="en-GB" dirty="0" smtClean="0"/>
              <a:t>From </a:t>
            </a:r>
            <a:r>
              <a:rPr lang="en-GB" dirty="0"/>
              <a:t>the relative power in the bands can determine mode number</a:t>
            </a:r>
            <a:r>
              <a:rPr lang="en-GB" dirty="0" smtClean="0"/>
              <a:t>.</a:t>
            </a:r>
            <a:endParaRPr lang="is-IS" dirty="0" smtClean="0"/>
          </a:p>
          <a:p>
            <a:pPr lvl="1"/>
            <a:r>
              <a:rPr lang="is-IS" dirty="0" smtClean="0"/>
              <a:t>Diode </a:t>
            </a:r>
            <a:r>
              <a:rPr lang="is-IS" dirty="0"/>
              <a:t>detectors &amp; 24-bit </a:t>
            </a:r>
            <a:r>
              <a:rPr lang="is-IS" dirty="0" smtClean="0"/>
              <a:t>ADCs</a:t>
            </a:r>
          </a:p>
          <a:p>
            <a:pPr lvl="1"/>
            <a:r>
              <a:rPr lang="is-IS" dirty="0" smtClean="0"/>
              <a:t>Sensitive </a:t>
            </a:r>
            <a:r>
              <a:rPr lang="is-IS" dirty="0"/>
              <a:t>but not bunch-by-</a:t>
            </a:r>
            <a:r>
              <a:rPr lang="is-IS" dirty="0" smtClean="0"/>
              <a:t>bunch</a:t>
            </a:r>
            <a:endParaRPr lang="is-I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11/01/2016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Instrumentation  |  SPS Crab test day |  T. Lefevre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2D9C-63E7-4865-A895-9BDDCED1F048}" type="slidenum">
              <a:rPr lang="en-GB" smtClean="0"/>
              <a:t>7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Head-tail monitor</a:t>
            </a:r>
            <a:endParaRPr lang="en-US" dirty="0"/>
          </a:p>
        </p:txBody>
      </p:sp>
      <p:pic>
        <p:nvPicPr>
          <p:cNvPr id="8" name="Picture 7" descr="IMG_2556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37" b="12239"/>
          <a:stretch/>
        </p:blipFill>
        <p:spPr>
          <a:xfrm>
            <a:off x="1053133" y="4031415"/>
            <a:ext cx="2846227" cy="2581461"/>
          </a:xfrm>
          <a:prstGeom prst="rect">
            <a:avLst/>
          </a:prstGeom>
        </p:spPr>
      </p:pic>
      <p:pic>
        <p:nvPicPr>
          <p:cNvPr id="9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531" y="3775648"/>
            <a:ext cx="3882574" cy="291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78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49" y="939798"/>
            <a:ext cx="8515351" cy="5576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On-going developments (LHC or HL-LHC driven)</a:t>
            </a:r>
            <a:endParaRPr lang="en-GB" b="1" dirty="0"/>
          </a:p>
          <a:p>
            <a:r>
              <a:rPr lang="en-GB" dirty="0" smtClean="0"/>
              <a:t>Faster time response with EO-BPM</a:t>
            </a:r>
          </a:p>
          <a:p>
            <a:pPr marL="742950" lvl="1" indent="-285750"/>
            <a:r>
              <a:rPr lang="en-GB" dirty="0"/>
              <a:t>A fibre-coupled design with laser and detectors housed 160 m away from accelerator tunnel.</a:t>
            </a:r>
          </a:p>
          <a:p>
            <a:pPr marL="742950" lvl="1" indent="-285750"/>
            <a:r>
              <a:rPr lang="en-GB" dirty="0"/>
              <a:t>Incoming light is collimated by </a:t>
            </a:r>
            <a:r>
              <a:rPr lang="en-GB" dirty="0" smtClean="0"/>
              <a:t>a </a:t>
            </a:r>
            <a:r>
              <a:rPr lang="en-GB" dirty="0"/>
              <a:t>lens and polarized before entering the crystal.</a:t>
            </a:r>
          </a:p>
          <a:p>
            <a:pPr marL="742950" lvl="1" indent="-285750"/>
            <a:r>
              <a:rPr lang="en-GB" dirty="0"/>
              <a:t>The electric field of passing bunch at the crystal induces a rotation in the polarization, by the linear </a:t>
            </a:r>
            <a:r>
              <a:rPr lang="en-GB" dirty="0" err="1"/>
              <a:t>Pockels</a:t>
            </a:r>
            <a:r>
              <a:rPr lang="en-GB" dirty="0"/>
              <a:t> electro-optic effect.</a:t>
            </a:r>
          </a:p>
          <a:p>
            <a:pPr marL="742950" lvl="1" indent="-285750"/>
            <a:r>
              <a:rPr lang="en-GB" dirty="0"/>
              <a:t>Light emerging from the crystal passes through an analyser and is then fibre-coupled to the distant </a:t>
            </a:r>
            <a:r>
              <a:rPr lang="en-GB" dirty="0" err="1"/>
              <a:t>photodetector</a:t>
            </a:r>
            <a:r>
              <a:rPr lang="en-GB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11/01/2016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Beam Instrumentation  |  SPS Crab test day |  T. Lefevre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2D9C-63E7-4865-A895-9BDDCED1F048}" type="slidenum">
              <a:rPr lang="en-GB" smtClean="0"/>
              <a:t>8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Head-tail monitor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73310" y="4576019"/>
            <a:ext cx="1709793" cy="2281981"/>
            <a:chOff x="5477763" y="2721548"/>
            <a:chExt cx="3513642" cy="4040688"/>
          </a:xfrm>
        </p:grpSpPr>
        <p:pic>
          <p:nvPicPr>
            <p:cNvPr id="11" name="Picture 10" descr="EOBPMconcept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7763" y="2721548"/>
              <a:ext cx="3513642" cy="4040688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5477763" y="2768599"/>
              <a:ext cx="577214" cy="539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369976" y="4747825"/>
            <a:ext cx="3607933" cy="2110175"/>
            <a:chOff x="5369976" y="4747825"/>
            <a:chExt cx="3607933" cy="2110175"/>
          </a:xfrm>
        </p:grpSpPr>
        <p:pic>
          <p:nvPicPr>
            <p:cNvPr id="14" name="84964626-D442-4C58-859F-238FC45AA495" descr="62220841-5155-4575-9012-AFAE0BCB871E@cern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161" t="12782" b="17355"/>
            <a:stretch/>
          </p:blipFill>
          <p:spPr bwMode="auto">
            <a:xfrm>
              <a:off x="5369976" y="4747825"/>
              <a:ext cx="3607933" cy="211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" name="Straight Arrow Connector 14"/>
            <p:cNvCxnSpPr>
              <a:stCxn id="17" idx="2"/>
            </p:cNvCxnSpPr>
            <p:nvPr/>
          </p:nvCxnSpPr>
          <p:spPr>
            <a:xfrm>
              <a:off x="5997101" y="5038938"/>
              <a:ext cx="26500" cy="37567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8" idx="2"/>
            </p:cNvCxnSpPr>
            <p:nvPr/>
          </p:nvCxnSpPr>
          <p:spPr>
            <a:xfrm flipH="1">
              <a:off x="6710836" y="5038938"/>
              <a:ext cx="426810" cy="49486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611033" y="4792717"/>
              <a:ext cx="772135" cy="24622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rgbClr val="FF0000"/>
                  </a:solidFill>
                </a:rPr>
                <a:t>EO-BPM</a:t>
              </a:r>
              <a:endParaRPr lang="en-GB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707842" y="4792717"/>
              <a:ext cx="859608" cy="24622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rgbClr val="FF0000"/>
                  </a:solidFill>
                </a:rPr>
                <a:t>BPCL.421</a:t>
              </a:r>
              <a:endParaRPr lang="en-GB" sz="1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414103" y="4821791"/>
            <a:ext cx="2666208" cy="1752084"/>
            <a:chOff x="880109" y="870723"/>
            <a:chExt cx="3143250" cy="1742938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51"/>
            <a:stretch/>
          </p:blipFill>
          <p:spPr>
            <a:xfrm>
              <a:off x="880109" y="870723"/>
              <a:ext cx="3143250" cy="1742938"/>
            </a:xfrm>
            <a:prstGeom prst="rect">
              <a:avLst/>
            </a:prstGeom>
          </p:spPr>
        </p:pic>
        <p:cxnSp>
          <p:nvCxnSpPr>
            <p:cNvPr id="21" name="Straight Connector 20"/>
            <p:cNvCxnSpPr/>
            <p:nvPr/>
          </p:nvCxnSpPr>
          <p:spPr>
            <a:xfrm>
              <a:off x="2333625" y="1131579"/>
              <a:ext cx="0" cy="120015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597150" y="1028437"/>
              <a:ext cx="0" cy="1303290"/>
            </a:xfrm>
            <a:prstGeom prst="line">
              <a:avLst/>
            </a:prstGeom>
            <a:ln w="28575" cmpd="sng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333625" y="2329348"/>
              <a:ext cx="263525" cy="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8836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11/01/2016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Instrumentation  |  SPS Crab test day |  T. Lefevre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2D9C-63E7-4865-A895-9BDDCED1F048}" type="slidenum">
              <a:rPr lang="en-GB" smtClean="0"/>
              <a:t>9</a:t>
            </a:fld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en-US" sz="3600" dirty="0" smtClean="0"/>
              <a:t>Comparisons of different SPS wire scanners</a:t>
            </a:r>
            <a:endParaRPr lang="en-US" sz="3600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51520" y="4797153"/>
            <a:ext cx="4104456" cy="1080120"/>
          </a:xfrm>
        </p:spPr>
        <p:txBody>
          <a:bodyPr>
            <a:normAutofit fontScale="77500" lnSpcReduction="20000"/>
          </a:bodyPr>
          <a:lstStyle/>
          <a:p>
            <a:r>
              <a:rPr lang="en-US" sz="2000" dirty="0" smtClean="0"/>
              <a:t>Emittance measurement </a:t>
            </a:r>
            <a:r>
              <a:rPr lang="en-US" sz="2000" dirty="0" smtClean="0">
                <a:solidFill>
                  <a:srgbClr val="0070C0"/>
                </a:solidFill>
              </a:rPr>
              <a:t>repeatability </a:t>
            </a:r>
            <a:r>
              <a:rPr lang="en-US" sz="2000" dirty="0" smtClean="0"/>
              <a:t>estimated by error bars, horizontal plane </a:t>
            </a:r>
          </a:p>
          <a:p>
            <a:pPr lvl="1"/>
            <a:r>
              <a:rPr lang="en-US" sz="1600" dirty="0" smtClean="0"/>
              <a:t>Relative error few % with a 1 um beam </a:t>
            </a:r>
          </a:p>
          <a:p>
            <a:pPr lvl="1"/>
            <a:r>
              <a:rPr lang="en-US" sz="1600" dirty="0" smtClean="0"/>
              <a:t>Vertical plane smaller errors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320" y="1511708"/>
            <a:ext cx="2989655" cy="4221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403920" y="1515334"/>
            <a:ext cx="5010620" cy="28581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Linear scanner accuracy established be comparison of two linear scanners (optical ruler) </a:t>
            </a:r>
          </a:p>
          <a:p>
            <a:r>
              <a:rPr lang="en-US" sz="2000" dirty="0" smtClean="0"/>
              <a:t>Measurements over several hours</a:t>
            </a:r>
          </a:p>
          <a:p>
            <a:r>
              <a:rPr lang="en-US" sz="2000" dirty="0" smtClean="0"/>
              <a:t>Intensity 3E10 protons (TOTEM  beam, one bunch)</a:t>
            </a:r>
          </a:p>
          <a:p>
            <a:r>
              <a:rPr lang="en-US" sz="2000" dirty="0" smtClean="0"/>
              <a:t>Low dispersion scanners compared</a:t>
            </a:r>
          </a:p>
          <a:p>
            <a:r>
              <a:rPr lang="en-US" sz="2000" dirty="0" smtClean="0"/>
              <a:t>Emittance smaller &lt; 1 um at 26 GeV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7380312" y="6381328"/>
            <a:ext cx="1611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Thesis: F. </a:t>
            </a:r>
            <a:r>
              <a:rPr lang="en-US" sz="1400" dirty="0" err="1" smtClean="0"/>
              <a:t>Roncarolo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033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8734</TotalTime>
  <Words>1166</Words>
  <Application>Microsoft Macintosh PowerPoint</Application>
  <PresentationFormat>On-screen Show (4:3)</PresentationFormat>
  <Paragraphs>197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Beam Instrumentation</vt:lpstr>
      <vt:lpstr>Outline</vt:lpstr>
      <vt:lpstr>BPM in SPS – new MOPOS</vt:lpstr>
      <vt:lpstr>New BPMs around the crab cavities ?</vt:lpstr>
      <vt:lpstr>SPS Head-tail monitor</vt:lpstr>
      <vt:lpstr>SPS Head-tail monitor</vt:lpstr>
      <vt:lpstr>SPS Head-tail monitor</vt:lpstr>
      <vt:lpstr>SPS Head-tail monitor</vt:lpstr>
      <vt:lpstr>Comparisons of different SPS wire scanners</vt:lpstr>
      <vt:lpstr>Wire scanner intensity limits and measurements errors  </vt:lpstr>
      <vt:lpstr>BGI</vt:lpstr>
      <vt:lpstr>BGI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Levens</dc:creator>
  <cp:lastModifiedBy>Thibaut Lefevre</cp:lastModifiedBy>
  <cp:revision>1372</cp:revision>
  <dcterms:created xsi:type="dcterms:W3CDTF">2015-10-25T11:39:03Z</dcterms:created>
  <dcterms:modified xsi:type="dcterms:W3CDTF">2016-01-11T13:11:14Z</dcterms:modified>
</cp:coreProperties>
</file>