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7" r:id="rId2"/>
    <p:sldId id="367" r:id="rId3"/>
    <p:sldId id="374" r:id="rId4"/>
    <p:sldId id="385" r:id="rId5"/>
    <p:sldId id="396" r:id="rId6"/>
    <p:sldId id="386" r:id="rId7"/>
    <p:sldId id="398" r:id="rId8"/>
    <p:sldId id="388" r:id="rId9"/>
    <p:sldId id="395" r:id="rId10"/>
    <p:sldId id="397" r:id="rId11"/>
    <p:sldId id="390" r:id="rId12"/>
    <p:sldId id="391" r:id="rId13"/>
    <p:sldId id="387" r:id="rId14"/>
    <p:sldId id="401" r:id="rId15"/>
    <p:sldId id="400" r:id="rId16"/>
    <p:sldId id="383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00"/>
    <a:srgbClr val="0000FF"/>
    <a:srgbClr val="33CC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129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-356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7EE3D63-3736-4C4E-AB04-209697AA3F1D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CE7A913-AEED-C94E-9E4F-30339776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3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09D5EA84-FFB4-084B-AE60-80C7C8044CD1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7D6CC36-56F3-6D4F-901D-D35474FA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7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07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22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86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28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271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33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550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1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31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47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0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1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9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82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54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87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274010" y="6362377"/>
            <a:ext cx="1154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5200" y="6356350"/>
            <a:ext cx="4573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356" y="993422"/>
            <a:ext cx="8226854" cy="2397702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SPS Transverse Damper</a:t>
            </a:r>
            <a:br>
              <a:rPr lang="en-US" sz="3500" dirty="0" smtClean="0"/>
            </a:br>
            <a:r>
              <a:rPr lang="en-US" sz="3500" dirty="0" smtClean="0"/>
              <a:t>with Crab Cavities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8355" y="3391124"/>
            <a:ext cx="8365133" cy="249120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/>
                <a:cs typeface="Arial"/>
              </a:rPr>
              <a:t>G. </a:t>
            </a:r>
            <a:r>
              <a:rPr lang="en-US" dirty="0" smtClean="0">
                <a:latin typeface="Arial"/>
                <a:cs typeface="Arial"/>
              </a:rPr>
              <a:t>Kotzian, W. Hofle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Arial"/>
                <a:cs typeface="Arial"/>
              </a:rPr>
              <a:t>BE-RF-FB, 11. January 2016			                  </a:t>
            </a:r>
            <a:r>
              <a:rPr lang="en-GB" dirty="0" smtClean="0"/>
              <a:t>Crab </a:t>
            </a:r>
            <a:r>
              <a:rPr lang="en-GB" dirty="0"/>
              <a:t>Cavity SPS Tests Day </a:t>
            </a:r>
            <a:r>
              <a:rPr lang="en-GB" dirty="0" smtClean="0"/>
              <a:t>I</a:t>
            </a:r>
            <a:endParaRPr lang="en-US" dirty="0" smtClean="0">
              <a:cs typeface="Arial"/>
            </a:endParaRPr>
          </a:p>
          <a:p>
            <a:pPr algn="r"/>
            <a:r>
              <a:rPr lang="en-GB" u="sng" dirty="0" smtClean="0"/>
              <a:t>https://indico.cern.ch/event/463435/</a:t>
            </a:r>
            <a:endParaRPr lang="en-GB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68815" y="6356350"/>
            <a:ext cx="3109541" cy="365125"/>
          </a:xfrm>
        </p:spPr>
        <p:txBody>
          <a:bodyPr/>
          <a:lstStyle/>
          <a:p>
            <a:r>
              <a:rPr lang="en-GB" dirty="0" smtClean="0"/>
              <a:t>Damper with Crab Cavities - Gerd Kotzian</a:t>
            </a:r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1524000" y="2561566"/>
            <a:ext cx="7620000" cy="2323876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605" y="953572"/>
            <a:ext cx="67437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7"/>
            <a:ext cx="8226854" cy="528507"/>
          </a:xfrm>
        </p:spPr>
        <p:txBody>
          <a:bodyPr/>
          <a:lstStyle/>
          <a:p>
            <a:r>
              <a:rPr lang="en-US" dirty="0" smtClean="0"/>
              <a:t>Beam Diagnostics Potential (3)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6200" y="566405"/>
            <a:ext cx="8524875" cy="4907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600" indent="-277200" algn="l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spcBef>
                <a:spcPts val="0"/>
              </a:spcBef>
              <a:buFont typeface="Courier New"/>
              <a:buNone/>
            </a:pPr>
            <a:r>
              <a:rPr lang="en-US" sz="1600" b="1" dirty="0" smtClean="0"/>
              <a:t>Visualization of bunch motion:</a:t>
            </a:r>
          </a:p>
          <a:p>
            <a:pPr>
              <a:spcBef>
                <a:spcPts val="1200"/>
              </a:spcBef>
            </a:pPr>
            <a:r>
              <a:rPr lang="en-GB" sz="1400" dirty="0"/>
              <a:t>Rapid identification of</a:t>
            </a:r>
          </a:p>
          <a:p>
            <a:pPr lvl="1"/>
            <a:r>
              <a:rPr lang="en-GB" sz="1400" dirty="0"/>
              <a:t>quiet bunches</a:t>
            </a:r>
          </a:p>
          <a:p>
            <a:pPr lvl="1"/>
            <a:r>
              <a:rPr lang="en-GB" sz="1400" dirty="0"/>
              <a:t>bunches with transverse </a:t>
            </a:r>
            <a:r>
              <a:rPr lang="en-GB" sz="1400" dirty="0" err="1"/>
              <a:t>center</a:t>
            </a:r>
            <a:r>
              <a:rPr lang="en-GB" sz="1400" dirty="0"/>
              <a:t> of mass motion</a:t>
            </a:r>
          </a:p>
          <a:p>
            <a:pPr lvl="1"/>
            <a:r>
              <a:rPr lang="en-GB" sz="1400" dirty="0"/>
              <a:t>bunches with head tail motion</a:t>
            </a:r>
          </a:p>
          <a:p>
            <a:pPr lvl="1"/>
            <a:r>
              <a:rPr lang="en-GB" sz="1400" dirty="0"/>
              <a:t>bunches with combination </a:t>
            </a:r>
            <a:r>
              <a:rPr lang="en-GB" sz="1400" dirty="0" smtClean="0"/>
              <a:t>of </a:t>
            </a:r>
            <a:br>
              <a:rPr lang="en-GB" sz="1400" dirty="0" smtClean="0"/>
            </a:br>
            <a:r>
              <a:rPr lang="en-GB" sz="1400" dirty="0" err="1" smtClean="0"/>
              <a:t>center</a:t>
            </a:r>
            <a:r>
              <a:rPr lang="en-GB" sz="1400" dirty="0" smtClean="0"/>
              <a:t> </a:t>
            </a:r>
            <a:r>
              <a:rPr lang="en-GB" sz="1400" dirty="0"/>
              <a:t>of mass and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err="1" smtClean="0"/>
              <a:t>headtail</a:t>
            </a:r>
            <a:r>
              <a:rPr lang="en-GB" sz="1400" dirty="0" smtClean="0"/>
              <a:t> </a:t>
            </a:r>
            <a:r>
              <a:rPr lang="en-GB" sz="1400" dirty="0"/>
              <a:t>motion with </a:t>
            </a:r>
            <a:r>
              <a:rPr lang="en-GB" sz="1400" dirty="0" smtClean="0"/>
              <a:t>correlation</a:t>
            </a:r>
          </a:p>
          <a:p>
            <a:pPr lvl="1"/>
            <a:endParaRPr lang="en-US" sz="1400" dirty="0" smtClean="0"/>
          </a:p>
          <a:p>
            <a:pPr marL="356400" lvl="1" indent="0">
              <a:buNone/>
            </a:pPr>
            <a:r>
              <a:rPr lang="en-US" sz="1400" i="1" dirty="0" smtClean="0">
                <a:sym typeface="Wingdings" panose="05000000000000000000" pitchFamily="2" charset="2"/>
              </a:rPr>
              <a:t> </a:t>
            </a:r>
            <a:r>
              <a:rPr lang="en-US" sz="1400" i="1" dirty="0" smtClean="0"/>
              <a:t>To be implemented</a:t>
            </a:r>
          </a:p>
          <a:p>
            <a:pPr lvl="1"/>
            <a:endParaRPr lang="en-US" sz="14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7398202" y="736576"/>
            <a:ext cx="1288598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case shown</a:t>
            </a:r>
            <a:r>
              <a:rPr lang="en-US" sz="1200" b="1" dirty="0">
                <a:solidFill>
                  <a:srgbClr val="C00000"/>
                </a:solidFill>
              </a:rPr>
              <a:t>: </a:t>
            </a:r>
            <a:endParaRPr lang="en-US" sz="12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LHC ADT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0170" y="5417178"/>
            <a:ext cx="3157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W. Hofle,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“PERFORMANCE OF UPGRADED SPS DAMPER IN VIEW OF CRAB CAVITY TESTS COMPLEMENTARY TO HIGH BANDWIDTH TRANSVERSE FEEDBACK”, 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at 4th Joint </a:t>
            </a:r>
            <a:r>
              <a:rPr lang="en-GB" sz="800" dirty="0" err="1">
                <a:solidFill>
                  <a:srgbClr val="4D4D4D">
                    <a:lumMod val="60000"/>
                    <a:lumOff val="40000"/>
                  </a:srgbClr>
                </a:solidFill>
              </a:rPr>
              <a:t>HiLumi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LHC-LARP Annual Meeting 2014, Nov. 17-21, 2014.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255041" y="752770"/>
            <a:ext cx="1683649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</a:rPr>
              <a:t>Work in progress</a:t>
            </a:r>
            <a:endParaRPr lang="en-GB" sz="1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68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04"/>
            <a:ext cx="8226854" cy="528507"/>
          </a:xfrm>
        </p:spPr>
        <p:txBody>
          <a:bodyPr/>
          <a:lstStyle/>
          <a:p>
            <a:r>
              <a:rPr lang="en-US" dirty="0" smtClean="0"/>
              <a:t>Beam Diagnostics Potential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68911"/>
            <a:ext cx="8524875" cy="5424117"/>
          </a:xfrm>
        </p:spPr>
        <p:txBody>
          <a:bodyPr/>
          <a:lstStyle/>
          <a:p>
            <a:pPr marL="36000" indent="0">
              <a:buNone/>
            </a:pPr>
            <a:r>
              <a:rPr lang="en-US" sz="1600" b="1" dirty="0" smtClean="0"/>
              <a:t>Transverse BQM: Description</a:t>
            </a:r>
          </a:p>
          <a:p>
            <a:pPr lvl="1"/>
            <a:r>
              <a:rPr lang="en-US" sz="1400" dirty="0" smtClean="0"/>
              <a:t>10 bit resolution, 8 GSPS sampling rate</a:t>
            </a:r>
          </a:p>
          <a:p>
            <a:pPr lvl="1"/>
            <a:r>
              <a:rPr lang="en-US" sz="1400" dirty="0" smtClean="0"/>
              <a:t>Uses exponentially tapered </a:t>
            </a:r>
            <a:r>
              <a:rPr lang="en-US" sz="1400" dirty="0" err="1" smtClean="0"/>
              <a:t>stripline</a:t>
            </a:r>
            <a:endParaRPr lang="en-US" sz="1400" dirty="0" smtClean="0"/>
          </a:p>
          <a:p>
            <a:pPr lvl="1"/>
            <a:r>
              <a:rPr lang="en-US" sz="1400" dirty="0" smtClean="0"/>
              <a:t>approx. 32 </a:t>
            </a:r>
            <a:r>
              <a:rPr lang="en-US" sz="1400" dirty="0" err="1" smtClean="0"/>
              <a:t>MSamples</a:t>
            </a:r>
            <a:r>
              <a:rPr lang="en-US" sz="1400" dirty="0" smtClean="0"/>
              <a:t> usable memory == max. 4k turns</a:t>
            </a:r>
          </a:p>
          <a:p>
            <a:pPr lvl="1"/>
            <a:r>
              <a:rPr lang="en-US" sz="1400" dirty="0" smtClean="0"/>
              <a:t>GUI and logging application in operation (UI developed by F. </a:t>
            </a:r>
            <a:r>
              <a:rPr lang="en-US" sz="1400" dirty="0" err="1" smtClean="0"/>
              <a:t>Foulin</a:t>
            </a:r>
            <a:r>
              <a:rPr lang="en-US" sz="1400" dirty="0" smtClean="0"/>
              <a:t>, FESA support by G. </a:t>
            </a:r>
            <a:r>
              <a:rPr lang="en-US" sz="1400" dirty="0" err="1" smtClean="0"/>
              <a:t>Papotti</a:t>
            </a:r>
            <a:r>
              <a:rPr lang="en-US" sz="1400" dirty="0" smtClean="0"/>
              <a:t>)</a:t>
            </a:r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2672"/>
          <a:stretch/>
        </p:blipFill>
        <p:spPr>
          <a:xfrm>
            <a:off x="1916637" y="2171700"/>
            <a:ext cx="4915683" cy="3952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5928" y="5847576"/>
            <a:ext cx="1702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Courtesy T. </a:t>
            </a:r>
            <a:r>
              <a:rPr lang="en-US" sz="1200" dirty="0" err="1" smtClean="0">
                <a:solidFill>
                  <a:srgbClr val="000000"/>
                </a:solidFill>
              </a:rPr>
              <a:t>Mastoridis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67872" y="5555188"/>
            <a:ext cx="23761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T. </a:t>
            </a:r>
            <a:r>
              <a:rPr lang="en-GB" sz="800" dirty="0" err="1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Mastoridis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“BEAM DIAGNOSTICS TOOLS FOR CRAB-CAVITY TESTS IN THE SPS”, at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4th Joint </a:t>
            </a:r>
            <a:r>
              <a:rPr lang="en-GB" sz="800" dirty="0" err="1">
                <a:solidFill>
                  <a:srgbClr val="4D4D4D">
                    <a:lumMod val="60000"/>
                    <a:lumOff val="40000"/>
                  </a:srgbClr>
                </a:solidFill>
              </a:rPr>
              <a:t>HiLumi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LHC-LARP Annual 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Meeting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2014, Nov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. 17-21,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2014.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94707" y="928141"/>
            <a:ext cx="1683649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In Operation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90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04"/>
            <a:ext cx="8226854" cy="528507"/>
          </a:xfrm>
        </p:spPr>
        <p:txBody>
          <a:bodyPr/>
          <a:lstStyle/>
          <a:p>
            <a:r>
              <a:rPr lang="en-US" dirty="0" smtClean="0"/>
              <a:t>Beam Diagnostics Potential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68911"/>
            <a:ext cx="8226855" cy="5424117"/>
          </a:xfrm>
        </p:spPr>
        <p:txBody>
          <a:bodyPr/>
          <a:lstStyle/>
          <a:p>
            <a:pPr marL="36000" indent="0">
              <a:buNone/>
            </a:pPr>
            <a:r>
              <a:rPr lang="en-US" sz="1600" b="1" dirty="0" smtClean="0"/>
              <a:t>Wideband Transverse Feedback: Present Status</a:t>
            </a:r>
          </a:p>
          <a:p>
            <a:pPr lvl="1"/>
            <a:r>
              <a:rPr lang="en-US" sz="1400" dirty="0"/>
              <a:t>This systems primary purpose is active feedback, currently demonstrated for single bunch </a:t>
            </a:r>
            <a:r>
              <a:rPr lang="en-US" sz="1400" dirty="0" smtClean="0"/>
              <a:t>operation.</a:t>
            </a:r>
            <a:endParaRPr lang="en-US" sz="1400" dirty="0"/>
          </a:p>
          <a:p>
            <a:pPr lvl="1"/>
            <a:r>
              <a:rPr lang="en-US" sz="1400" dirty="0" smtClean="0"/>
              <a:t>8 bit resolution, 4 GSPS sampling rate (uses </a:t>
            </a:r>
            <a:r>
              <a:rPr lang="en-US" sz="1400" dirty="0"/>
              <a:t>exponentially tapered </a:t>
            </a:r>
            <a:r>
              <a:rPr lang="en-US" sz="1400" dirty="0" err="1" smtClean="0"/>
              <a:t>stripline</a:t>
            </a:r>
            <a:r>
              <a:rPr lang="en-US" sz="1400" dirty="0" smtClean="0"/>
              <a:t> BPW), could allow for data compression/reduction at the source (e.g. by suppressing useless zero samples)</a:t>
            </a:r>
          </a:p>
          <a:p>
            <a:pPr lvl="1"/>
            <a:r>
              <a:rPr lang="en-US" sz="1400" dirty="0" smtClean="0"/>
              <a:t>Synchronized to RF clock</a:t>
            </a:r>
          </a:p>
          <a:p>
            <a:pPr lvl="1"/>
            <a:r>
              <a:rPr lang="en-US" sz="1400" dirty="0" smtClean="0"/>
              <a:t>Data processing and analysis software ready</a:t>
            </a:r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9678"/>
          <a:stretch/>
        </p:blipFill>
        <p:spPr>
          <a:xfrm>
            <a:off x="133351" y="2524842"/>
            <a:ext cx="5658428" cy="36443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91778" y="2524842"/>
            <a:ext cx="3540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Supported by LIU &amp; US-LARP for 2016, </a:t>
            </a:r>
            <a:br>
              <a:rPr lang="en-US" sz="1400" dirty="0"/>
            </a:br>
            <a:r>
              <a:rPr lang="en-US" sz="1400" dirty="0"/>
              <a:t>but decision for full implementation </a:t>
            </a:r>
            <a:br>
              <a:rPr lang="en-US" sz="1400" dirty="0"/>
            </a:br>
            <a:r>
              <a:rPr lang="en-US" sz="1400" dirty="0"/>
              <a:t>not taken before Sept. 2016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1778" y="5674544"/>
            <a:ext cx="3285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J.D. Fox,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“WIDEBAND FEEDBACK SYSTEMS CM23 PROGRESS AND PLANS”, at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4th Joint </a:t>
            </a:r>
            <a:r>
              <a:rPr lang="en-GB" sz="800" dirty="0" err="1">
                <a:solidFill>
                  <a:srgbClr val="4D4D4D">
                    <a:lumMod val="60000"/>
                    <a:lumOff val="40000"/>
                  </a:srgbClr>
                </a:solidFill>
              </a:rPr>
              <a:t>HiLumi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LHC-LARP Annual 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Meeting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2014, Nov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. 17-21,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2014.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778" y="529893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Courtesy J. Fox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92983" y="3865719"/>
            <a:ext cx="1885373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B050"/>
                </a:solidFill>
              </a:rPr>
              <a:t>Data Processing and Analysis Software ready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for MDs – before CC Installation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14400"/>
            <a:ext cx="8419381" cy="5078628"/>
          </a:xfrm>
        </p:spPr>
        <p:txBody>
          <a:bodyPr>
            <a:normAutofit/>
          </a:bodyPr>
          <a:lstStyle/>
          <a:p>
            <a:pPr marL="378900" indent="-342900">
              <a:buFont typeface="+mj-lt"/>
              <a:buAutoNum type="alphaLcParenR"/>
            </a:pPr>
            <a:r>
              <a:rPr lang="en-US" sz="1600" dirty="0" smtClean="0"/>
              <a:t>Can we </a:t>
            </a:r>
            <a:r>
              <a:rPr lang="en-US" sz="1600" b="1" dirty="0" smtClean="0">
                <a:solidFill>
                  <a:srgbClr val="00B050"/>
                </a:solidFill>
              </a:rPr>
              <a:t>generate a test pattern </a:t>
            </a:r>
            <a:r>
              <a:rPr lang="en-US" sz="1600" dirty="0" smtClean="0"/>
              <a:t>similar to what is expected with active crabbing?</a:t>
            </a:r>
          </a:p>
          <a:p>
            <a:pPr lvl="1"/>
            <a:r>
              <a:rPr lang="en-US" sz="1400" dirty="0" smtClean="0"/>
              <a:t>Driven transverse excitation, CW 400.79 MHz (bunch synchronous)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Use  wideband kickers in BA3 (BW up to 700 MHz)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Implement </a:t>
            </a:r>
            <a:r>
              <a:rPr lang="en-US" sz="1400" u="sng" dirty="0" smtClean="0">
                <a:sym typeface="Wingdings" panose="05000000000000000000" pitchFamily="2" charset="2"/>
              </a:rPr>
              <a:t>remote control interface</a:t>
            </a:r>
          </a:p>
          <a:p>
            <a:pPr lvl="2"/>
            <a:r>
              <a:rPr lang="en-US" sz="1200" dirty="0" smtClean="0">
                <a:sym typeface="Wingdings" panose="05000000000000000000" pitchFamily="2" charset="2"/>
              </a:rPr>
              <a:t>enable/disable excitation (timing)</a:t>
            </a:r>
          </a:p>
          <a:p>
            <a:pPr lvl="2"/>
            <a:r>
              <a:rPr lang="en-US" sz="1200" dirty="0">
                <a:sym typeface="Wingdings" panose="05000000000000000000" pitchFamily="2" charset="2"/>
              </a:rPr>
              <a:t>a</a:t>
            </a:r>
            <a:r>
              <a:rPr lang="en-US" sz="1200" dirty="0" smtClean="0">
                <a:sym typeface="Wingdings" panose="05000000000000000000" pitchFamily="2" charset="2"/>
              </a:rPr>
              <a:t>djust drive level and RF phasing</a:t>
            </a:r>
          </a:p>
          <a:p>
            <a:pPr lvl="2"/>
            <a:r>
              <a:rPr lang="en-US" sz="1200" dirty="0" smtClean="0">
                <a:sym typeface="Wingdings" panose="05000000000000000000" pitchFamily="2" charset="2"/>
              </a:rPr>
              <a:t>drive modulation</a:t>
            </a:r>
            <a:r>
              <a:rPr lang="en-US" sz="1200" dirty="0">
                <a:sym typeface="Wingdings" panose="05000000000000000000" pitchFamily="2" charset="2"/>
              </a:rPr>
              <a:t> </a:t>
            </a:r>
            <a:r>
              <a:rPr lang="en-US" sz="1200" dirty="0" smtClean="0">
                <a:sym typeface="Wingdings" panose="05000000000000000000" pitchFamily="2" charset="2"/>
              </a:rPr>
              <a:t>(AM, PM)</a:t>
            </a:r>
          </a:p>
          <a:p>
            <a:pPr marL="36000" indent="0">
              <a:buNone/>
            </a:pPr>
            <a:r>
              <a:rPr lang="en-GB" sz="1400" dirty="0"/>
              <a:t>Two </a:t>
            </a:r>
            <a:r>
              <a:rPr lang="en-GB" sz="1400" b="1" dirty="0" smtClean="0">
                <a:solidFill>
                  <a:srgbClr val="00B050"/>
                </a:solidFill>
              </a:rPr>
              <a:t>new </a:t>
            </a:r>
            <a:r>
              <a:rPr lang="en-GB" sz="1400" b="1" dirty="0" err="1" smtClean="0">
                <a:solidFill>
                  <a:srgbClr val="00B050"/>
                </a:solidFill>
              </a:rPr>
              <a:t>stripline</a:t>
            </a:r>
            <a:r>
              <a:rPr lang="en-GB" sz="1400" b="1" dirty="0" smtClean="0">
                <a:solidFill>
                  <a:srgbClr val="00B050"/>
                </a:solidFill>
              </a:rPr>
              <a:t> kickers installed </a:t>
            </a:r>
            <a:r>
              <a:rPr lang="en-GB" sz="1400" dirty="0" smtClean="0"/>
              <a:t>and </a:t>
            </a:r>
            <a:r>
              <a:rPr lang="en-GB" sz="1400" dirty="0"/>
              <a:t>available now (2016</a:t>
            </a:r>
            <a:r>
              <a:rPr lang="en-GB" sz="1400" dirty="0" smtClean="0"/>
              <a:t>):</a:t>
            </a:r>
            <a:endParaRPr lang="en-GB" sz="1400" dirty="0"/>
          </a:p>
          <a:p>
            <a:pPr marL="36000" indent="0">
              <a:buNone/>
            </a:pPr>
            <a:endParaRPr lang="en-US" sz="1400" dirty="0" smtClean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5277959"/>
                  </p:ext>
                </p:extLst>
              </p:nvPr>
            </p:nvGraphicFramePr>
            <p:xfrm>
              <a:off x="1133475" y="3351684"/>
              <a:ext cx="6096000" cy="2595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71725"/>
                    <a:gridCol w="1692275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 smtClean="0">
                              <a:solidFill>
                                <a:srgbClr val="000000"/>
                              </a:solidFill>
                            </a:rPr>
                            <a:t>Units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 smtClean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>
                              <a:solidFill>
                                <a:srgbClr val="000000"/>
                              </a:solidFill>
                            </a:rPr>
                            <a:t>Stripline</a:t>
                          </a:r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length, per kicker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cm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10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length (2x)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cm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Bandwidth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MHz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700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Max. Drive</a:t>
                          </a:r>
                          <a:r>
                            <a:rPr lang="en-US" sz="1200" baseline="0" dirty="0" smtClean="0">
                              <a:solidFill>
                                <a:srgbClr val="000000"/>
                              </a:solidFill>
                            </a:rPr>
                            <a:t> Signal (solid state)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W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 x 250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Transverse Voltage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2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2.8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Kick strength @ 26 GeV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solidFill>
                                <a:srgbClr val="000000"/>
                              </a:solidFill>
                            </a:rPr>
                            <a:t>nrad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GB" sz="1200" dirty="0" smtClean="0">
                              <a:solidFill>
                                <a:srgbClr val="000000"/>
                              </a:solidFill>
                            </a:rPr>
                            <a:t> 100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5277959"/>
                  </p:ext>
                </p:extLst>
              </p:nvPr>
            </p:nvGraphicFramePr>
            <p:xfrm>
              <a:off x="1133475" y="3351684"/>
              <a:ext cx="6096000" cy="2595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71725"/>
                    <a:gridCol w="1692275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 smtClean="0">
                              <a:solidFill>
                                <a:srgbClr val="000000"/>
                              </a:solidFill>
                            </a:rPr>
                            <a:t>Units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 smtClean="0">
                              <a:solidFill>
                                <a:srgbClr val="000000"/>
                              </a:solidFill>
                            </a:rPr>
                            <a:t>Value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err="1" smtClean="0">
                              <a:solidFill>
                                <a:srgbClr val="000000"/>
                              </a:solidFill>
                            </a:rPr>
                            <a:t>Stripline</a:t>
                          </a:r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length, per kicker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cm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10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length (2x)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cm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Bandwidth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MHz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700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Max. Drive</a:t>
                          </a:r>
                          <a:r>
                            <a:rPr lang="en-US" sz="1200" baseline="0" dirty="0" smtClean="0">
                              <a:solidFill>
                                <a:srgbClr val="000000"/>
                              </a:solidFill>
                            </a:rPr>
                            <a:t> Signal (solid state)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W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 x 250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Transverse Voltage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40288" t="-501639" r="-12122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2.8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solidFill>
                                <a:srgbClr val="000000"/>
                              </a:solidFill>
                            </a:rPr>
                            <a:t>Total Kick strength @ 26 GeV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solidFill>
                                <a:srgbClr val="000000"/>
                              </a:solidFill>
                            </a:rPr>
                            <a:t>nrad</a:t>
                          </a:r>
                          <a:endParaRPr lang="en-GB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0000" t="-601639" r="-898" b="-327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Rectangle 10"/>
          <p:cNvSpPr/>
          <p:nvPr/>
        </p:nvSpPr>
        <p:spPr>
          <a:xfrm>
            <a:off x="5368633" y="2018815"/>
            <a:ext cx="3613441" cy="738664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T</a:t>
            </a:r>
            <a:r>
              <a:rPr lang="en-GB" sz="1400" dirty="0" smtClean="0"/>
              <a:t>wo </a:t>
            </a:r>
            <a:r>
              <a:rPr lang="en-GB" sz="1400" dirty="0" err="1"/>
              <a:t>striplines</a:t>
            </a:r>
            <a:r>
              <a:rPr lang="en-GB" sz="1400" dirty="0"/>
              <a:t> at 55 GeV: </a:t>
            </a:r>
            <a:r>
              <a:rPr lang="en-GB" sz="1400" dirty="0" smtClean="0"/>
              <a:t>51 </a:t>
            </a:r>
            <a:r>
              <a:rPr lang="en-GB" sz="1400" dirty="0" err="1"/>
              <a:t>nrad</a:t>
            </a:r>
            <a:r>
              <a:rPr lang="en-GB" sz="1400" dirty="0"/>
              <a:t>,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sufficient </a:t>
            </a:r>
            <a:r>
              <a:rPr lang="en-GB" sz="1400" dirty="0"/>
              <a:t>to </a:t>
            </a:r>
            <a:r>
              <a:rPr lang="en-GB" sz="1400" b="1" dirty="0">
                <a:solidFill>
                  <a:srgbClr val="FFC000"/>
                </a:solidFill>
              </a:rPr>
              <a:t>do head-tail with +/- </a:t>
            </a:r>
            <a:r>
              <a:rPr lang="en-GB" sz="1400" b="1" dirty="0" smtClean="0">
                <a:solidFill>
                  <a:srgbClr val="FFC000"/>
                </a:solidFill>
              </a:rPr>
              <a:t>51 </a:t>
            </a:r>
            <a:r>
              <a:rPr lang="en-GB" sz="1400" b="1" dirty="0" err="1" smtClean="0">
                <a:solidFill>
                  <a:srgbClr val="FFC000"/>
                </a:solidFill>
              </a:rPr>
              <a:t>nrad</a:t>
            </a:r>
            <a:r>
              <a:rPr lang="en-GB" sz="1400" b="1" dirty="0" smtClean="0">
                <a:solidFill>
                  <a:srgbClr val="FFC000"/>
                </a:solidFill>
              </a:rPr>
              <a:t>,</a:t>
            </a:r>
            <a:endParaRPr lang="en-GB" sz="1400" b="1" dirty="0">
              <a:solidFill>
                <a:srgbClr val="FFC000"/>
              </a:solidFill>
            </a:endParaRPr>
          </a:p>
          <a:p>
            <a:r>
              <a:rPr lang="en-GB" sz="1400" b="1" dirty="0">
                <a:solidFill>
                  <a:srgbClr val="FFC000"/>
                </a:solidFill>
              </a:rPr>
              <a:t>measure</a:t>
            </a:r>
            <a:r>
              <a:rPr lang="en-GB" sz="1400" dirty="0">
                <a:solidFill>
                  <a:srgbClr val="FFC000"/>
                </a:solidFill>
              </a:rPr>
              <a:t> </a:t>
            </a:r>
            <a:r>
              <a:rPr lang="en-GB" sz="1400" dirty="0">
                <a:solidFill>
                  <a:schemeClr val="tx2"/>
                </a:solidFill>
              </a:rPr>
              <a:t>this quantitatively </a:t>
            </a:r>
            <a:r>
              <a:rPr lang="en-GB" sz="1400" b="1" dirty="0">
                <a:solidFill>
                  <a:srgbClr val="FFC000"/>
                </a:solidFill>
              </a:rPr>
              <a:t>in 2016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2900" y="4361083"/>
            <a:ext cx="183165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</a:rPr>
              <a:t>NB: </a:t>
            </a:r>
            <a:r>
              <a:rPr lang="en-GB" sz="1050" dirty="0" smtClean="0">
                <a:solidFill>
                  <a:schemeClr val="tx2"/>
                </a:solidFill>
              </a:rPr>
              <a:t>no </a:t>
            </a:r>
            <a:r>
              <a:rPr lang="en-GB" sz="1050" dirty="0">
                <a:solidFill>
                  <a:schemeClr val="tx2"/>
                </a:solidFill>
              </a:rPr>
              <a:t>advantage for </a:t>
            </a:r>
            <a:r>
              <a:rPr lang="en-GB" sz="1050" dirty="0" smtClean="0">
                <a:solidFill>
                  <a:schemeClr val="tx2"/>
                </a:solidFill>
              </a:rPr>
              <a:t>crab cavity tests (</a:t>
            </a:r>
            <a:r>
              <a:rPr lang="en-GB" sz="1050" dirty="0">
                <a:solidFill>
                  <a:schemeClr val="tx2"/>
                </a:solidFill>
              </a:rPr>
              <a:t>400 MHz) of </a:t>
            </a:r>
            <a:r>
              <a:rPr lang="en-GB" sz="1050" dirty="0" err="1" smtClean="0">
                <a:solidFill>
                  <a:schemeClr val="tx2"/>
                </a:solidFill>
              </a:rPr>
              <a:t>slotline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7038975" y="4562475"/>
            <a:ext cx="333925" cy="200025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60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for MDs – before CC Installation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14400"/>
            <a:ext cx="8419381" cy="5078628"/>
          </a:xfrm>
        </p:spPr>
        <p:txBody>
          <a:bodyPr>
            <a:normAutofit/>
          </a:bodyPr>
          <a:lstStyle/>
          <a:p>
            <a:pPr marL="378900" indent="-342900">
              <a:buFont typeface="+mj-lt"/>
              <a:buAutoNum type="alphaLcParenR" startAt="2"/>
            </a:pPr>
            <a:r>
              <a:rPr lang="en-US" sz="1600" dirty="0" smtClean="0"/>
              <a:t>Can we </a:t>
            </a:r>
            <a:r>
              <a:rPr lang="en-US" sz="1600" b="1" dirty="0" smtClean="0">
                <a:solidFill>
                  <a:srgbClr val="00B050"/>
                </a:solidFill>
              </a:rPr>
              <a:t>detect &amp; resolve </a:t>
            </a:r>
            <a:r>
              <a:rPr lang="en-US" sz="1600" dirty="0" smtClean="0"/>
              <a:t>this excitation </a:t>
            </a:r>
            <a:r>
              <a:rPr lang="en-US" sz="1600" b="1" dirty="0" smtClean="0">
                <a:solidFill>
                  <a:srgbClr val="00B050"/>
                </a:solidFill>
              </a:rPr>
              <a:t>with our current instruments</a:t>
            </a:r>
            <a:r>
              <a:rPr lang="en-US" sz="1600" dirty="0" smtClean="0"/>
              <a:t>?</a:t>
            </a:r>
          </a:p>
          <a:p>
            <a:pPr lvl="1"/>
            <a:r>
              <a:rPr lang="en-US" sz="1400" dirty="0" smtClean="0"/>
              <a:t>SPS Damper [even &amp; odd modes] </a:t>
            </a:r>
            <a:r>
              <a:rPr lang="en-US" sz="1400" dirty="0" smtClean="0">
                <a:sym typeface="Wingdings" panose="05000000000000000000" pitchFamily="2" charset="2"/>
              </a:rPr>
              <a:t> quantify </a:t>
            </a:r>
            <a:r>
              <a:rPr lang="en-US" sz="1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Damper sensitivity to intra-bunch motion</a:t>
            </a:r>
            <a:endParaRPr lang="en-US" sz="1400" b="1" dirty="0" smtClean="0">
              <a:solidFill>
                <a:srgbClr val="00B0F0"/>
              </a:solidFill>
            </a:endParaRPr>
          </a:p>
          <a:p>
            <a:pPr lvl="1"/>
            <a:r>
              <a:rPr lang="en-US" sz="1400" dirty="0" smtClean="0"/>
              <a:t>Prepare Transverse </a:t>
            </a:r>
            <a:r>
              <a:rPr lang="en-US" sz="1400" dirty="0"/>
              <a:t>BQM, Transverse Wideband </a:t>
            </a:r>
            <a:r>
              <a:rPr lang="en-US" sz="1400" dirty="0" smtClean="0"/>
              <a:t>Feedback for diagnostics</a:t>
            </a:r>
            <a:endParaRPr lang="en-US" sz="1400" dirty="0"/>
          </a:p>
          <a:p>
            <a:pPr lvl="1"/>
            <a:r>
              <a:rPr lang="en-US" sz="1400" dirty="0" smtClean="0"/>
              <a:t>Use Head Tail Monitor from BI group</a:t>
            </a:r>
          </a:p>
          <a:p>
            <a:pPr lvl="1"/>
            <a:r>
              <a:rPr lang="en-US" sz="1400" dirty="0" smtClean="0"/>
              <a:t>Test Multiband Instability Monitor (MIM)</a:t>
            </a:r>
          </a:p>
          <a:p>
            <a:pPr lvl="1"/>
            <a:r>
              <a:rPr lang="en-US" sz="1400" dirty="0" smtClean="0"/>
              <a:t>etc.</a:t>
            </a:r>
          </a:p>
          <a:p>
            <a:pPr marL="378900" indent="-342900">
              <a:buFont typeface="+mj-lt"/>
              <a:buAutoNum type="alphaLcParenR" startAt="2"/>
            </a:pPr>
            <a:r>
              <a:rPr lang="en-US" sz="1600" dirty="0" smtClean="0"/>
              <a:t>Enable CW 400 MHz </a:t>
            </a:r>
            <a:r>
              <a:rPr lang="en-US" sz="1600" b="1" dirty="0" smtClean="0">
                <a:solidFill>
                  <a:srgbClr val="00B050"/>
                </a:solidFill>
              </a:rPr>
              <a:t>excitation during injection + damping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W</a:t>
            </a:r>
            <a:r>
              <a:rPr lang="en-US" sz="1400" dirty="0" smtClean="0">
                <a:sym typeface="Wingdings" panose="05000000000000000000" pitchFamily="2" charset="2"/>
              </a:rPr>
              <a:t>ideband </a:t>
            </a:r>
            <a:r>
              <a:rPr lang="en-US" sz="1400" dirty="0">
                <a:sym typeface="Wingdings" panose="05000000000000000000" pitchFamily="2" charset="2"/>
              </a:rPr>
              <a:t>kickers in </a:t>
            </a:r>
            <a:r>
              <a:rPr lang="en-US" sz="1400" dirty="0" smtClean="0">
                <a:sym typeface="Wingdings" panose="05000000000000000000" pitchFamily="2" charset="2"/>
              </a:rPr>
              <a:t>BA3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Single bunch, multiple bunches </a:t>
            </a:r>
            <a:endParaRPr lang="en-US" sz="1400" dirty="0" smtClean="0"/>
          </a:p>
          <a:p>
            <a:pPr lvl="1"/>
            <a:r>
              <a:rPr lang="en-US" sz="1400" b="1" dirty="0" smtClean="0">
                <a:solidFill>
                  <a:srgbClr val="00B0F0"/>
                </a:solidFill>
              </a:rPr>
              <a:t>Evaluate impact on injection damping </a:t>
            </a:r>
            <a:r>
              <a:rPr lang="en-US" sz="1400" dirty="0" smtClean="0"/>
              <a:t>(if any …) </a:t>
            </a:r>
            <a:r>
              <a:rPr lang="en-US" sz="1400" i="1" dirty="0" smtClean="0">
                <a:sym typeface="Wingdings" panose="05000000000000000000" pitchFamily="2" charset="2"/>
              </a:rPr>
              <a:t> develop adequate metric</a:t>
            </a:r>
            <a:r>
              <a:rPr lang="en-US" sz="1400" dirty="0" smtClean="0">
                <a:sym typeface="Wingdings" panose="05000000000000000000" pitchFamily="2" charset="2"/>
              </a:rPr>
              <a:t>.</a:t>
            </a:r>
          </a:p>
          <a:p>
            <a:pPr marL="378900" indent="-342900">
              <a:buFont typeface="+mj-lt"/>
              <a:buAutoNum type="alphaLcParenR" startAt="4"/>
            </a:pPr>
            <a:r>
              <a:rPr lang="en-US" sz="1600" dirty="0"/>
              <a:t>Enable CW 400 MHz </a:t>
            </a:r>
            <a:r>
              <a:rPr lang="en-US" sz="1600" b="1" dirty="0" smtClean="0">
                <a:solidFill>
                  <a:srgbClr val="00B050"/>
                </a:solidFill>
              </a:rPr>
              <a:t>excitation during flat bottom + damping</a:t>
            </a:r>
            <a:endParaRPr lang="en-US" sz="1600" dirty="0" smtClean="0"/>
          </a:p>
          <a:p>
            <a:pPr lvl="1"/>
            <a:r>
              <a:rPr lang="en-GB" sz="1400" dirty="0" smtClean="0"/>
              <a:t>High intensity beams up to 4x72 trains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Modulated </a:t>
            </a:r>
            <a:r>
              <a:rPr lang="en-US" sz="1400" dirty="0">
                <a:sym typeface="Wingdings" panose="05000000000000000000" pitchFamily="2" charset="2"/>
              </a:rPr>
              <a:t>CW drive (AM, PM) and</a:t>
            </a:r>
          </a:p>
          <a:p>
            <a:pPr lvl="1"/>
            <a:r>
              <a:rPr lang="en-US" sz="1400" b="1" dirty="0">
                <a:solidFill>
                  <a:srgbClr val="00B0F0"/>
                </a:solidFill>
              </a:rPr>
              <a:t>Evaluate impact on coupled bunch instabilities </a:t>
            </a:r>
            <a:r>
              <a:rPr lang="en-US" sz="1400" dirty="0"/>
              <a:t>(if any …) </a:t>
            </a:r>
            <a:r>
              <a:rPr lang="en-US" sz="1400" i="1" dirty="0">
                <a:sym typeface="Wingdings" panose="05000000000000000000" pitchFamily="2" charset="2"/>
              </a:rPr>
              <a:t> metric?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01453" y="5713023"/>
            <a:ext cx="1965617" cy="307777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Mid-Term plan (2017)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for MDs – with CCs in Place (2018)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3974"/>
            <a:ext cx="8419381" cy="4669053"/>
          </a:xfrm>
        </p:spPr>
        <p:txBody>
          <a:bodyPr>
            <a:normAutofit/>
          </a:bodyPr>
          <a:lstStyle/>
          <a:p>
            <a:pPr marL="36000" indent="0">
              <a:buNone/>
            </a:pPr>
            <a:r>
              <a:rPr lang="en-US" sz="1400" dirty="0" smtClean="0"/>
              <a:t>Assess overall </a:t>
            </a:r>
            <a:r>
              <a:rPr lang="en-US" sz="1400" b="1" dirty="0" smtClean="0">
                <a:solidFill>
                  <a:srgbClr val="00B0F0"/>
                </a:solidFill>
              </a:rPr>
              <a:t>behavior of damper - CC interaction</a:t>
            </a:r>
            <a:r>
              <a:rPr lang="en-US" sz="1400" dirty="0" smtClean="0"/>
              <a:t>:</a:t>
            </a:r>
          </a:p>
          <a:p>
            <a:pPr marL="378900" indent="-342900">
              <a:buFont typeface="+mj-lt"/>
              <a:buAutoNum type="alphaLcParenR" startAt="5"/>
            </a:pPr>
            <a:r>
              <a:rPr lang="en-US" sz="1400" dirty="0" smtClean="0"/>
              <a:t>CC and TFB </a:t>
            </a:r>
            <a:r>
              <a:rPr lang="en-US" sz="1400" b="1" dirty="0" smtClean="0">
                <a:solidFill>
                  <a:srgbClr val="00B050"/>
                </a:solidFill>
              </a:rPr>
              <a:t>during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injection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>
                <a:sym typeface="Wingdings" panose="05000000000000000000" pitchFamily="2" charset="2"/>
              </a:rPr>
              <a:t> compare results against vs. CC and with driven excitation</a:t>
            </a:r>
            <a:endParaRPr lang="en-US" sz="1400" dirty="0" smtClean="0"/>
          </a:p>
          <a:p>
            <a:pPr marL="378900" indent="-342900">
              <a:buFont typeface="+mj-lt"/>
              <a:buAutoNum type="alphaLcParenR" startAt="5"/>
            </a:pPr>
            <a:r>
              <a:rPr lang="en-US" sz="1400" dirty="0" smtClean="0"/>
              <a:t>CC and TFB </a:t>
            </a:r>
            <a:r>
              <a:rPr lang="en-US" sz="1400" b="1" dirty="0" smtClean="0">
                <a:solidFill>
                  <a:srgbClr val="00B050"/>
                </a:solidFill>
              </a:rPr>
              <a:t>throughout the cycle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>
                <a:sym typeface="Wingdings" panose="05000000000000000000" pitchFamily="2" charset="2"/>
              </a:rPr>
              <a:t> compare results against </a:t>
            </a:r>
            <a:r>
              <a:rPr lang="en-US" sz="1400" dirty="0" smtClean="0">
                <a:sym typeface="Wingdings" panose="05000000000000000000" pitchFamily="2" charset="2"/>
              </a:rPr>
              <a:t>vs. CC and with driven excitation</a:t>
            </a:r>
            <a:endParaRPr lang="en-US" sz="1400" dirty="0" smtClean="0"/>
          </a:p>
          <a:p>
            <a:pPr marL="36000" indent="0">
              <a:buNone/>
            </a:pPr>
            <a:endParaRPr lang="en-US" sz="1400" dirty="0" smtClean="0"/>
          </a:p>
          <a:p>
            <a:pPr marL="36000" indent="0">
              <a:buNone/>
            </a:pPr>
            <a:r>
              <a:rPr lang="en-US" sz="1400" dirty="0" smtClean="0"/>
              <a:t>Furthermore / optionally: </a:t>
            </a:r>
          </a:p>
          <a:p>
            <a:pPr marL="378900" indent="-342900">
              <a:buFont typeface="+mj-lt"/>
              <a:buAutoNum type="alphaLcParenR" startAt="7"/>
            </a:pPr>
            <a:r>
              <a:rPr lang="en-US" sz="1400" dirty="0" smtClean="0"/>
              <a:t>Examine CC behavior at the presence of external transvers perturbation signals</a:t>
            </a:r>
            <a:br>
              <a:rPr lang="en-US" sz="1400" dirty="0" smtClean="0"/>
            </a:b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ym typeface="Wingdings" panose="05000000000000000000" pitchFamily="2" charset="2"/>
              </a:rPr>
              <a:t>inject test patterns (CW, modulated AM/PM)</a:t>
            </a:r>
            <a:endParaRPr lang="en-US" sz="1400" dirty="0"/>
          </a:p>
          <a:p>
            <a:pPr marL="378900" indent="-342900">
              <a:buFont typeface="+mj-lt"/>
              <a:buAutoNum type="alphaLcParenR" startAt="7"/>
            </a:pP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9754" y="3009900"/>
            <a:ext cx="1056697" cy="307777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… in 2018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77442" y="6356350"/>
            <a:ext cx="3100914" cy="365125"/>
          </a:xfrm>
        </p:spPr>
        <p:txBody>
          <a:bodyPr/>
          <a:lstStyle/>
          <a:p>
            <a:r>
              <a:rPr lang="en-GB" dirty="0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93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3" name="Straight Arrow Connector 392"/>
          <p:cNvCxnSpPr/>
          <p:nvPr/>
        </p:nvCxnSpPr>
        <p:spPr>
          <a:xfrm>
            <a:off x="150946" y="2692654"/>
            <a:ext cx="8628566" cy="0"/>
          </a:xfrm>
          <a:prstGeom prst="straightConnector1">
            <a:avLst/>
          </a:prstGeom>
          <a:ln w="12700">
            <a:solidFill>
              <a:srgbClr val="000000"/>
            </a:solidFill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8" name="Freeform 337"/>
          <p:cNvSpPr/>
          <p:nvPr/>
        </p:nvSpPr>
        <p:spPr>
          <a:xfrm>
            <a:off x="250371" y="2296598"/>
            <a:ext cx="8240486" cy="795339"/>
          </a:xfrm>
          <a:custGeom>
            <a:avLst/>
            <a:gdLst>
              <a:gd name="connsiteX0" fmla="*/ 0 w 5932714"/>
              <a:gd name="connsiteY0" fmla="*/ 392243 h 795409"/>
              <a:gd name="connsiteX1" fmla="*/ 718457 w 5932714"/>
              <a:gd name="connsiteY1" fmla="*/ 109215 h 795409"/>
              <a:gd name="connsiteX2" fmla="*/ 1426028 w 5932714"/>
              <a:gd name="connsiteY2" fmla="*/ 358 h 795409"/>
              <a:gd name="connsiteX3" fmla="*/ 2144485 w 5932714"/>
              <a:gd name="connsiteY3" fmla="*/ 87443 h 795409"/>
              <a:gd name="connsiteX4" fmla="*/ 2862943 w 5932714"/>
              <a:gd name="connsiteY4" fmla="*/ 403129 h 795409"/>
              <a:gd name="connsiteX5" fmla="*/ 3559628 w 5932714"/>
              <a:gd name="connsiteY5" fmla="*/ 599072 h 795409"/>
              <a:gd name="connsiteX6" fmla="*/ 4234543 w 5932714"/>
              <a:gd name="connsiteY6" fmla="*/ 795015 h 795409"/>
              <a:gd name="connsiteX7" fmla="*/ 4974771 w 5932714"/>
              <a:gd name="connsiteY7" fmla="*/ 642615 h 795409"/>
              <a:gd name="connsiteX8" fmla="*/ 5649685 w 5932714"/>
              <a:gd name="connsiteY8" fmla="*/ 403129 h 795409"/>
              <a:gd name="connsiteX9" fmla="*/ 5932714 w 5932714"/>
              <a:gd name="connsiteY9" fmla="*/ 218072 h 795409"/>
              <a:gd name="connsiteX0" fmla="*/ 53219 w 5985933"/>
              <a:gd name="connsiteY0" fmla="*/ 392243 h 795409"/>
              <a:gd name="connsiteX1" fmla="*/ 53219 w 5985933"/>
              <a:gd name="connsiteY1" fmla="*/ 381358 h 795409"/>
              <a:gd name="connsiteX2" fmla="*/ 771676 w 5985933"/>
              <a:gd name="connsiteY2" fmla="*/ 109215 h 795409"/>
              <a:gd name="connsiteX3" fmla="*/ 1479247 w 5985933"/>
              <a:gd name="connsiteY3" fmla="*/ 358 h 795409"/>
              <a:gd name="connsiteX4" fmla="*/ 2197704 w 5985933"/>
              <a:gd name="connsiteY4" fmla="*/ 87443 h 795409"/>
              <a:gd name="connsiteX5" fmla="*/ 2916162 w 5985933"/>
              <a:gd name="connsiteY5" fmla="*/ 403129 h 795409"/>
              <a:gd name="connsiteX6" fmla="*/ 3612847 w 5985933"/>
              <a:gd name="connsiteY6" fmla="*/ 599072 h 795409"/>
              <a:gd name="connsiteX7" fmla="*/ 4287762 w 5985933"/>
              <a:gd name="connsiteY7" fmla="*/ 795015 h 795409"/>
              <a:gd name="connsiteX8" fmla="*/ 5027990 w 5985933"/>
              <a:gd name="connsiteY8" fmla="*/ 642615 h 795409"/>
              <a:gd name="connsiteX9" fmla="*/ 5702904 w 5985933"/>
              <a:gd name="connsiteY9" fmla="*/ 403129 h 795409"/>
              <a:gd name="connsiteX10" fmla="*/ 5985933 w 5985933"/>
              <a:gd name="connsiteY10" fmla="*/ 218072 h 795409"/>
              <a:gd name="connsiteX0" fmla="*/ 0 w 5932714"/>
              <a:gd name="connsiteY0" fmla="*/ 392243 h 795409"/>
              <a:gd name="connsiteX1" fmla="*/ 283028 w 5932714"/>
              <a:gd name="connsiteY1" fmla="*/ 664387 h 795409"/>
              <a:gd name="connsiteX2" fmla="*/ 718457 w 5932714"/>
              <a:gd name="connsiteY2" fmla="*/ 109215 h 795409"/>
              <a:gd name="connsiteX3" fmla="*/ 1426028 w 5932714"/>
              <a:gd name="connsiteY3" fmla="*/ 358 h 795409"/>
              <a:gd name="connsiteX4" fmla="*/ 2144485 w 5932714"/>
              <a:gd name="connsiteY4" fmla="*/ 87443 h 795409"/>
              <a:gd name="connsiteX5" fmla="*/ 2862943 w 5932714"/>
              <a:gd name="connsiteY5" fmla="*/ 403129 h 795409"/>
              <a:gd name="connsiteX6" fmla="*/ 3559628 w 5932714"/>
              <a:gd name="connsiteY6" fmla="*/ 599072 h 795409"/>
              <a:gd name="connsiteX7" fmla="*/ 4234543 w 5932714"/>
              <a:gd name="connsiteY7" fmla="*/ 795015 h 795409"/>
              <a:gd name="connsiteX8" fmla="*/ 4974771 w 5932714"/>
              <a:gd name="connsiteY8" fmla="*/ 642615 h 795409"/>
              <a:gd name="connsiteX9" fmla="*/ 5649685 w 5932714"/>
              <a:gd name="connsiteY9" fmla="*/ 403129 h 795409"/>
              <a:gd name="connsiteX10" fmla="*/ 5932714 w 5932714"/>
              <a:gd name="connsiteY10" fmla="*/ 218072 h 795409"/>
              <a:gd name="connsiteX0" fmla="*/ 0 w 7217229"/>
              <a:gd name="connsiteY0" fmla="*/ 522872 h 795409"/>
              <a:gd name="connsiteX1" fmla="*/ 1567543 w 7217229"/>
              <a:gd name="connsiteY1" fmla="*/ 664387 h 795409"/>
              <a:gd name="connsiteX2" fmla="*/ 2002972 w 7217229"/>
              <a:gd name="connsiteY2" fmla="*/ 109215 h 795409"/>
              <a:gd name="connsiteX3" fmla="*/ 2710543 w 7217229"/>
              <a:gd name="connsiteY3" fmla="*/ 358 h 795409"/>
              <a:gd name="connsiteX4" fmla="*/ 3429000 w 7217229"/>
              <a:gd name="connsiteY4" fmla="*/ 87443 h 795409"/>
              <a:gd name="connsiteX5" fmla="*/ 4147458 w 7217229"/>
              <a:gd name="connsiteY5" fmla="*/ 403129 h 795409"/>
              <a:gd name="connsiteX6" fmla="*/ 4844143 w 7217229"/>
              <a:gd name="connsiteY6" fmla="*/ 599072 h 795409"/>
              <a:gd name="connsiteX7" fmla="*/ 5519058 w 7217229"/>
              <a:gd name="connsiteY7" fmla="*/ 795015 h 795409"/>
              <a:gd name="connsiteX8" fmla="*/ 6259286 w 7217229"/>
              <a:gd name="connsiteY8" fmla="*/ 642615 h 795409"/>
              <a:gd name="connsiteX9" fmla="*/ 6934200 w 7217229"/>
              <a:gd name="connsiteY9" fmla="*/ 403129 h 795409"/>
              <a:gd name="connsiteX10" fmla="*/ 7217229 w 7217229"/>
              <a:gd name="connsiteY10" fmla="*/ 218072 h 795409"/>
              <a:gd name="connsiteX0" fmla="*/ 0 w 7217229"/>
              <a:gd name="connsiteY0" fmla="*/ 522872 h 795409"/>
              <a:gd name="connsiteX1" fmla="*/ 1338943 w 7217229"/>
              <a:gd name="connsiteY1" fmla="*/ 370473 h 795409"/>
              <a:gd name="connsiteX2" fmla="*/ 2002972 w 7217229"/>
              <a:gd name="connsiteY2" fmla="*/ 109215 h 795409"/>
              <a:gd name="connsiteX3" fmla="*/ 2710543 w 7217229"/>
              <a:gd name="connsiteY3" fmla="*/ 358 h 795409"/>
              <a:gd name="connsiteX4" fmla="*/ 3429000 w 7217229"/>
              <a:gd name="connsiteY4" fmla="*/ 87443 h 795409"/>
              <a:gd name="connsiteX5" fmla="*/ 4147458 w 7217229"/>
              <a:gd name="connsiteY5" fmla="*/ 403129 h 795409"/>
              <a:gd name="connsiteX6" fmla="*/ 4844143 w 7217229"/>
              <a:gd name="connsiteY6" fmla="*/ 599072 h 795409"/>
              <a:gd name="connsiteX7" fmla="*/ 5519058 w 7217229"/>
              <a:gd name="connsiteY7" fmla="*/ 795015 h 795409"/>
              <a:gd name="connsiteX8" fmla="*/ 6259286 w 7217229"/>
              <a:gd name="connsiteY8" fmla="*/ 642615 h 795409"/>
              <a:gd name="connsiteX9" fmla="*/ 6934200 w 7217229"/>
              <a:gd name="connsiteY9" fmla="*/ 403129 h 795409"/>
              <a:gd name="connsiteX10" fmla="*/ 7217229 w 7217229"/>
              <a:gd name="connsiteY10" fmla="*/ 218072 h 795409"/>
              <a:gd name="connsiteX0" fmla="*/ 0 w 7217229"/>
              <a:gd name="connsiteY0" fmla="*/ 522872 h 795409"/>
              <a:gd name="connsiteX1" fmla="*/ 1338943 w 7217229"/>
              <a:gd name="connsiteY1" fmla="*/ 370473 h 795409"/>
              <a:gd name="connsiteX2" fmla="*/ 2002972 w 7217229"/>
              <a:gd name="connsiteY2" fmla="*/ 109215 h 795409"/>
              <a:gd name="connsiteX3" fmla="*/ 2710543 w 7217229"/>
              <a:gd name="connsiteY3" fmla="*/ 358 h 795409"/>
              <a:gd name="connsiteX4" fmla="*/ 3429000 w 7217229"/>
              <a:gd name="connsiteY4" fmla="*/ 87443 h 795409"/>
              <a:gd name="connsiteX5" fmla="*/ 4147458 w 7217229"/>
              <a:gd name="connsiteY5" fmla="*/ 403129 h 795409"/>
              <a:gd name="connsiteX6" fmla="*/ 4844143 w 7217229"/>
              <a:gd name="connsiteY6" fmla="*/ 599072 h 795409"/>
              <a:gd name="connsiteX7" fmla="*/ 5519058 w 7217229"/>
              <a:gd name="connsiteY7" fmla="*/ 795015 h 795409"/>
              <a:gd name="connsiteX8" fmla="*/ 6259286 w 7217229"/>
              <a:gd name="connsiteY8" fmla="*/ 642615 h 795409"/>
              <a:gd name="connsiteX9" fmla="*/ 6934200 w 7217229"/>
              <a:gd name="connsiteY9" fmla="*/ 403129 h 795409"/>
              <a:gd name="connsiteX10" fmla="*/ 7217229 w 7217229"/>
              <a:gd name="connsiteY10" fmla="*/ 218072 h 795409"/>
              <a:gd name="connsiteX0" fmla="*/ 0 w 7217229"/>
              <a:gd name="connsiteY0" fmla="*/ 522872 h 795409"/>
              <a:gd name="connsiteX1" fmla="*/ 1338943 w 7217229"/>
              <a:gd name="connsiteY1" fmla="*/ 370473 h 795409"/>
              <a:gd name="connsiteX2" fmla="*/ 2002972 w 7217229"/>
              <a:gd name="connsiteY2" fmla="*/ 109215 h 795409"/>
              <a:gd name="connsiteX3" fmla="*/ 2710543 w 7217229"/>
              <a:gd name="connsiteY3" fmla="*/ 358 h 795409"/>
              <a:gd name="connsiteX4" fmla="*/ 3429000 w 7217229"/>
              <a:gd name="connsiteY4" fmla="*/ 87443 h 795409"/>
              <a:gd name="connsiteX5" fmla="*/ 4147458 w 7217229"/>
              <a:gd name="connsiteY5" fmla="*/ 403129 h 795409"/>
              <a:gd name="connsiteX6" fmla="*/ 4844143 w 7217229"/>
              <a:gd name="connsiteY6" fmla="*/ 599072 h 795409"/>
              <a:gd name="connsiteX7" fmla="*/ 5519058 w 7217229"/>
              <a:gd name="connsiteY7" fmla="*/ 795015 h 795409"/>
              <a:gd name="connsiteX8" fmla="*/ 6259286 w 7217229"/>
              <a:gd name="connsiteY8" fmla="*/ 642615 h 795409"/>
              <a:gd name="connsiteX9" fmla="*/ 6934200 w 7217229"/>
              <a:gd name="connsiteY9" fmla="*/ 403129 h 795409"/>
              <a:gd name="connsiteX10" fmla="*/ 7217229 w 7217229"/>
              <a:gd name="connsiteY10" fmla="*/ 218072 h 795409"/>
              <a:gd name="connsiteX0" fmla="*/ 0 w 8240486"/>
              <a:gd name="connsiteY0" fmla="*/ 522872 h 795409"/>
              <a:gd name="connsiteX1" fmla="*/ 1338943 w 8240486"/>
              <a:gd name="connsiteY1" fmla="*/ 370473 h 795409"/>
              <a:gd name="connsiteX2" fmla="*/ 2002972 w 8240486"/>
              <a:gd name="connsiteY2" fmla="*/ 109215 h 795409"/>
              <a:gd name="connsiteX3" fmla="*/ 2710543 w 8240486"/>
              <a:gd name="connsiteY3" fmla="*/ 358 h 795409"/>
              <a:gd name="connsiteX4" fmla="*/ 3429000 w 8240486"/>
              <a:gd name="connsiteY4" fmla="*/ 87443 h 795409"/>
              <a:gd name="connsiteX5" fmla="*/ 4147458 w 8240486"/>
              <a:gd name="connsiteY5" fmla="*/ 403129 h 795409"/>
              <a:gd name="connsiteX6" fmla="*/ 4844143 w 8240486"/>
              <a:gd name="connsiteY6" fmla="*/ 599072 h 795409"/>
              <a:gd name="connsiteX7" fmla="*/ 5519058 w 8240486"/>
              <a:gd name="connsiteY7" fmla="*/ 795015 h 795409"/>
              <a:gd name="connsiteX8" fmla="*/ 6259286 w 8240486"/>
              <a:gd name="connsiteY8" fmla="*/ 642615 h 795409"/>
              <a:gd name="connsiteX9" fmla="*/ 6934200 w 8240486"/>
              <a:gd name="connsiteY9" fmla="*/ 403129 h 795409"/>
              <a:gd name="connsiteX10" fmla="*/ 8240486 w 8240486"/>
              <a:gd name="connsiteY10" fmla="*/ 163643 h 795409"/>
              <a:gd name="connsiteX0" fmla="*/ 0 w 8240486"/>
              <a:gd name="connsiteY0" fmla="*/ 522872 h 795409"/>
              <a:gd name="connsiteX1" fmla="*/ 1338943 w 8240486"/>
              <a:gd name="connsiteY1" fmla="*/ 370473 h 795409"/>
              <a:gd name="connsiteX2" fmla="*/ 2002972 w 8240486"/>
              <a:gd name="connsiteY2" fmla="*/ 109215 h 795409"/>
              <a:gd name="connsiteX3" fmla="*/ 2710543 w 8240486"/>
              <a:gd name="connsiteY3" fmla="*/ 358 h 795409"/>
              <a:gd name="connsiteX4" fmla="*/ 3429000 w 8240486"/>
              <a:gd name="connsiteY4" fmla="*/ 87443 h 795409"/>
              <a:gd name="connsiteX5" fmla="*/ 4147458 w 8240486"/>
              <a:gd name="connsiteY5" fmla="*/ 403129 h 795409"/>
              <a:gd name="connsiteX6" fmla="*/ 4844143 w 8240486"/>
              <a:gd name="connsiteY6" fmla="*/ 599072 h 795409"/>
              <a:gd name="connsiteX7" fmla="*/ 5519058 w 8240486"/>
              <a:gd name="connsiteY7" fmla="*/ 795015 h 795409"/>
              <a:gd name="connsiteX8" fmla="*/ 6259286 w 8240486"/>
              <a:gd name="connsiteY8" fmla="*/ 642615 h 795409"/>
              <a:gd name="connsiteX9" fmla="*/ 6934200 w 8240486"/>
              <a:gd name="connsiteY9" fmla="*/ 403129 h 795409"/>
              <a:gd name="connsiteX10" fmla="*/ 8240486 w 8240486"/>
              <a:gd name="connsiteY10" fmla="*/ 163643 h 795409"/>
              <a:gd name="connsiteX0" fmla="*/ 0 w 8240486"/>
              <a:gd name="connsiteY0" fmla="*/ 522872 h 795409"/>
              <a:gd name="connsiteX1" fmla="*/ 1338943 w 8240486"/>
              <a:gd name="connsiteY1" fmla="*/ 370473 h 795409"/>
              <a:gd name="connsiteX2" fmla="*/ 2002972 w 8240486"/>
              <a:gd name="connsiteY2" fmla="*/ 109215 h 795409"/>
              <a:gd name="connsiteX3" fmla="*/ 2710543 w 8240486"/>
              <a:gd name="connsiteY3" fmla="*/ 358 h 795409"/>
              <a:gd name="connsiteX4" fmla="*/ 3429000 w 8240486"/>
              <a:gd name="connsiteY4" fmla="*/ 87443 h 795409"/>
              <a:gd name="connsiteX5" fmla="*/ 4147458 w 8240486"/>
              <a:gd name="connsiteY5" fmla="*/ 403129 h 795409"/>
              <a:gd name="connsiteX6" fmla="*/ 4844143 w 8240486"/>
              <a:gd name="connsiteY6" fmla="*/ 599072 h 795409"/>
              <a:gd name="connsiteX7" fmla="*/ 5519058 w 8240486"/>
              <a:gd name="connsiteY7" fmla="*/ 795015 h 795409"/>
              <a:gd name="connsiteX8" fmla="*/ 6259286 w 8240486"/>
              <a:gd name="connsiteY8" fmla="*/ 642615 h 795409"/>
              <a:gd name="connsiteX9" fmla="*/ 6934200 w 8240486"/>
              <a:gd name="connsiteY9" fmla="*/ 403129 h 795409"/>
              <a:gd name="connsiteX10" fmla="*/ 8240486 w 8240486"/>
              <a:gd name="connsiteY10" fmla="*/ 163643 h 795409"/>
              <a:gd name="connsiteX0" fmla="*/ 0 w 8240486"/>
              <a:gd name="connsiteY0" fmla="*/ 522872 h 795087"/>
              <a:gd name="connsiteX1" fmla="*/ 1338943 w 8240486"/>
              <a:gd name="connsiteY1" fmla="*/ 370473 h 795087"/>
              <a:gd name="connsiteX2" fmla="*/ 2002972 w 8240486"/>
              <a:gd name="connsiteY2" fmla="*/ 109215 h 795087"/>
              <a:gd name="connsiteX3" fmla="*/ 2710543 w 8240486"/>
              <a:gd name="connsiteY3" fmla="*/ 358 h 795087"/>
              <a:gd name="connsiteX4" fmla="*/ 3429000 w 8240486"/>
              <a:gd name="connsiteY4" fmla="*/ 87443 h 795087"/>
              <a:gd name="connsiteX5" fmla="*/ 4147458 w 8240486"/>
              <a:gd name="connsiteY5" fmla="*/ 403129 h 795087"/>
              <a:gd name="connsiteX6" fmla="*/ 4844143 w 8240486"/>
              <a:gd name="connsiteY6" fmla="*/ 599072 h 795087"/>
              <a:gd name="connsiteX7" fmla="*/ 5519058 w 8240486"/>
              <a:gd name="connsiteY7" fmla="*/ 795015 h 795087"/>
              <a:gd name="connsiteX8" fmla="*/ 6259286 w 8240486"/>
              <a:gd name="connsiteY8" fmla="*/ 642615 h 795087"/>
              <a:gd name="connsiteX9" fmla="*/ 6934200 w 8240486"/>
              <a:gd name="connsiteY9" fmla="*/ 403129 h 795087"/>
              <a:gd name="connsiteX10" fmla="*/ 8240486 w 8240486"/>
              <a:gd name="connsiteY10" fmla="*/ 163643 h 795087"/>
              <a:gd name="connsiteX0" fmla="*/ 0 w 8240486"/>
              <a:gd name="connsiteY0" fmla="*/ 522802 h 795021"/>
              <a:gd name="connsiteX1" fmla="*/ 1338943 w 8240486"/>
              <a:gd name="connsiteY1" fmla="*/ 370403 h 795021"/>
              <a:gd name="connsiteX2" fmla="*/ 2002972 w 8240486"/>
              <a:gd name="connsiteY2" fmla="*/ 109145 h 795021"/>
              <a:gd name="connsiteX3" fmla="*/ 2710543 w 8240486"/>
              <a:gd name="connsiteY3" fmla="*/ 288 h 795021"/>
              <a:gd name="connsiteX4" fmla="*/ 3429000 w 8240486"/>
              <a:gd name="connsiteY4" fmla="*/ 87373 h 795021"/>
              <a:gd name="connsiteX5" fmla="*/ 4147458 w 8240486"/>
              <a:gd name="connsiteY5" fmla="*/ 359516 h 795021"/>
              <a:gd name="connsiteX6" fmla="*/ 4844143 w 8240486"/>
              <a:gd name="connsiteY6" fmla="*/ 599002 h 795021"/>
              <a:gd name="connsiteX7" fmla="*/ 5519058 w 8240486"/>
              <a:gd name="connsiteY7" fmla="*/ 794945 h 795021"/>
              <a:gd name="connsiteX8" fmla="*/ 6259286 w 8240486"/>
              <a:gd name="connsiteY8" fmla="*/ 642545 h 795021"/>
              <a:gd name="connsiteX9" fmla="*/ 6934200 w 8240486"/>
              <a:gd name="connsiteY9" fmla="*/ 403059 h 795021"/>
              <a:gd name="connsiteX10" fmla="*/ 8240486 w 8240486"/>
              <a:gd name="connsiteY10" fmla="*/ 163573 h 795021"/>
              <a:gd name="connsiteX0" fmla="*/ 0 w 8240486"/>
              <a:gd name="connsiteY0" fmla="*/ 522802 h 795339"/>
              <a:gd name="connsiteX1" fmla="*/ 1338943 w 8240486"/>
              <a:gd name="connsiteY1" fmla="*/ 370403 h 795339"/>
              <a:gd name="connsiteX2" fmla="*/ 2002972 w 8240486"/>
              <a:gd name="connsiteY2" fmla="*/ 109145 h 795339"/>
              <a:gd name="connsiteX3" fmla="*/ 2710543 w 8240486"/>
              <a:gd name="connsiteY3" fmla="*/ 288 h 795339"/>
              <a:gd name="connsiteX4" fmla="*/ 3429000 w 8240486"/>
              <a:gd name="connsiteY4" fmla="*/ 87373 h 795339"/>
              <a:gd name="connsiteX5" fmla="*/ 4147458 w 8240486"/>
              <a:gd name="connsiteY5" fmla="*/ 359516 h 795339"/>
              <a:gd name="connsiteX6" fmla="*/ 4789715 w 8240486"/>
              <a:gd name="connsiteY6" fmla="*/ 599002 h 795339"/>
              <a:gd name="connsiteX7" fmla="*/ 5519058 w 8240486"/>
              <a:gd name="connsiteY7" fmla="*/ 794945 h 795339"/>
              <a:gd name="connsiteX8" fmla="*/ 6259286 w 8240486"/>
              <a:gd name="connsiteY8" fmla="*/ 642545 h 795339"/>
              <a:gd name="connsiteX9" fmla="*/ 6934200 w 8240486"/>
              <a:gd name="connsiteY9" fmla="*/ 403059 h 795339"/>
              <a:gd name="connsiteX10" fmla="*/ 8240486 w 8240486"/>
              <a:gd name="connsiteY10" fmla="*/ 163573 h 79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40486" h="795339">
                <a:moveTo>
                  <a:pt x="0" y="522802"/>
                </a:moveTo>
                <a:cubicBezTo>
                  <a:pt x="0" y="520988"/>
                  <a:pt x="881743" y="580859"/>
                  <a:pt x="1338943" y="370403"/>
                </a:cubicBezTo>
                <a:cubicBezTo>
                  <a:pt x="1458686" y="323232"/>
                  <a:pt x="1774372" y="170831"/>
                  <a:pt x="2002972" y="109145"/>
                </a:cubicBezTo>
                <a:cubicBezTo>
                  <a:pt x="2231572" y="47459"/>
                  <a:pt x="2472872" y="3917"/>
                  <a:pt x="2710543" y="288"/>
                </a:cubicBezTo>
                <a:cubicBezTo>
                  <a:pt x="2948214" y="-3341"/>
                  <a:pt x="3189514" y="27502"/>
                  <a:pt x="3429000" y="87373"/>
                </a:cubicBezTo>
                <a:cubicBezTo>
                  <a:pt x="3668486" y="147244"/>
                  <a:pt x="3920672" y="274245"/>
                  <a:pt x="4147458" y="359516"/>
                </a:cubicBezTo>
                <a:cubicBezTo>
                  <a:pt x="4374244" y="444788"/>
                  <a:pt x="4561115" y="526430"/>
                  <a:pt x="4789715" y="599002"/>
                </a:cubicBezTo>
                <a:cubicBezTo>
                  <a:pt x="5018315" y="671574"/>
                  <a:pt x="5274130" y="787688"/>
                  <a:pt x="5519058" y="794945"/>
                </a:cubicBezTo>
                <a:cubicBezTo>
                  <a:pt x="5763986" y="802202"/>
                  <a:pt x="6023429" y="707859"/>
                  <a:pt x="6259286" y="642545"/>
                </a:cubicBezTo>
                <a:cubicBezTo>
                  <a:pt x="6495143" y="577231"/>
                  <a:pt x="6560457" y="569974"/>
                  <a:pt x="6934200" y="403059"/>
                </a:cubicBezTo>
                <a:cubicBezTo>
                  <a:pt x="7307943" y="236144"/>
                  <a:pt x="7950200" y="198952"/>
                  <a:pt x="8240486" y="163573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dash"/>
            <a:tailEnd type="none"/>
          </a:ln>
          <a:effectLst/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/>
          <p:cNvSpPr/>
          <p:nvPr/>
        </p:nvSpPr>
        <p:spPr>
          <a:xfrm>
            <a:off x="7509165" y="2361700"/>
            <a:ext cx="693617" cy="647165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Kicker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Transverse Feedback </a:t>
            </a:r>
            <a:r>
              <a:rPr lang="en-US" dirty="0" smtClean="0"/>
              <a:t>Systems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928887"/>
          </a:xfrm>
        </p:spPr>
        <p:txBody>
          <a:bodyPr>
            <a:normAutofit/>
          </a:bodyPr>
          <a:lstStyle/>
          <a:p>
            <a:pPr marL="36000" indent="0">
              <a:buNone/>
            </a:pPr>
            <a:r>
              <a:rPr lang="en-GB" sz="1600" dirty="0"/>
              <a:t>The transverse </a:t>
            </a:r>
            <a:r>
              <a:rPr lang="en-GB" sz="1600" dirty="0" smtClean="0"/>
              <a:t>dampers [</a:t>
            </a:r>
            <a:r>
              <a:rPr lang="en-GB" sz="1600" b="1" dirty="0" smtClean="0">
                <a:solidFill>
                  <a:srgbClr val="00B050"/>
                </a:solidFill>
              </a:rPr>
              <a:t>SPS Damper</a:t>
            </a:r>
            <a:r>
              <a:rPr lang="en-GB" sz="1600" dirty="0" smtClean="0"/>
              <a:t>, </a:t>
            </a:r>
            <a:r>
              <a:rPr lang="en-GB" sz="1600" b="1" dirty="0" smtClean="0">
                <a:solidFill>
                  <a:srgbClr val="00B0F0"/>
                </a:solidFill>
              </a:rPr>
              <a:t>Wideband FB</a:t>
            </a:r>
            <a:r>
              <a:rPr lang="en-GB" sz="1600" dirty="0" smtClean="0"/>
              <a:t>] are feedback systems: they measure transverse oscillations [SPS Damper: </a:t>
            </a:r>
            <a:r>
              <a:rPr lang="en-GB" sz="1600" b="1" dirty="0" smtClean="0">
                <a:solidFill>
                  <a:srgbClr val="00B050"/>
                </a:solidFill>
              </a:rPr>
              <a:t>bunch-by-bunch</a:t>
            </a:r>
            <a:r>
              <a:rPr lang="en-GB" sz="1600" dirty="0" smtClean="0"/>
              <a:t>, Wideband FB: </a:t>
            </a:r>
            <a:r>
              <a:rPr lang="en-GB" sz="1600" b="1" dirty="0" smtClean="0">
                <a:solidFill>
                  <a:srgbClr val="00B0F0"/>
                </a:solidFill>
              </a:rPr>
              <a:t>slice-by-slice</a:t>
            </a:r>
            <a:r>
              <a:rPr lang="en-GB" sz="1600" dirty="0" smtClean="0"/>
              <a:t>] and damp </a:t>
            </a:r>
            <a:r>
              <a:rPr lang="en-GB" sz="1600" dirty="0"/>
              <a:t>them by fast electrostatic </a:t>
            </a:r>
            <a:r>
              <a:rPr lang="en-GB" sz="1600" dirty="0" smtClean="0"/>
              <a:t>kickers.</a:t>
            </a:r>
            <a:endParaRPr lang="en-GB" sz="1600" dirty="0"/>
          </a:p>
          <a:p>
            <a:pPr marL="36000" indent="0">
              <a:buNone/>
            </a:pPr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64" name="Rectangle 163"/>
          <p:cNvSpPr/>
          <p:nvPr/>
        </p:nvSpPr>
        <p:spPr>
          <a:xfrm>
            <a:off x="1977483" y="3860096"/>
            <a:ext cx="3305906" cy="858463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15875" cap="flat" cmpd="sng" algn="ctr">
            <a:solidFill>
              <a:sysClr val="windowText" lastClr="000000"/>
            </a:solidFill>
            <a:prstDash val="sysDash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1029590" y="3961261"/>
            <a:ext cx="693617" cy="647165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Analog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Front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5776900" y="3958852"/>
            <a:ext cx="693617" cy="647166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0" dirty="0" smtClean="0">
                <a:solidFill>
                  <a:prstClr val="black"/>
                </a:solidFill>
                <a:latin typeface="Calibri"/>
              </a:rPr>
              <a:t>SUM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3052016" y="3961261"/>
            <a:ext cx="1162361" cy="6471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Signal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Processing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408969" y="2361702"/>
            <a:ext cx="693617" cy="647165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BPM</a:t>
            </a:r>
          </a:p>
        </p:txBody>
      </p:sp>
      <p:cxnSp>
        <p:nvCxnSpPr>
          <p:cNvPr id="171" name="Elbow Connector 170"/>
          <p:cNvCxnSpPr>
            <a:stCxn id="169" idx="2"/>
            <a:endCxn id="166" idx="1"/>
          </p:cNvCxnSpPr>
          <p:nvPr/>
        </p:nvCxnSpPr>
        <p:spPr>
          <a:xfrm rot="16200000" flipH="1">
            <a:off x="254696" y="3509949"/>
            <a:ext cx="1275977" cy="273812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cxnSp>
        <p:nvCxnSpPr>
          <p:cNvPr id="172" name="Straight Arrow Connector 171"/>
          <p:cNvCxnSpPr/>
          <p:nvPr/>
        </p:nvCxnSpPr>
        <p:spPr>
          <a:xfrm flipV="1">
            <a:off x="1731751" y="4284845"/>
            <a:ext cx="347220" cy="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173" name="Elbow Connector 172"/>
          <p:cNvCxnSpPr>
            <a:stCxn id="176" idx="0"/>
            <a:endCxn id="170" idx="2"/>
          </p:cNvCxnSpPr>
          <p:nvPr/>
        </p:nvCxnSpPr>
        <p:spPr>
          <a:xfrm flipV="1">
            <a:off x="7429281" y="3008865"/>
            <a:ext cx="426693" cy="1275951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cxnSp>
        <p:nvCxnSpPr>
          <p:cNvPr id="174" name="Straight Connector 173"/>
          <p:cNvCxnSpPr/>
          <p:nvPr/>
        </p:nvCxnSpPr>
        <p:spPr>
          <a:xfrm flipV="1">
            <a:off x="5219776" y="4277019"/>
            <a:ext cx="545241" cy="3940"/>
          </a:xfrm>
          <a:prstGeom prst="line">
            <a:avLst/>
          </a:prstGeom>
          <a:noFill/>
          <a:ln w="12700" cap="rnd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cxnSp>
        <p:nvCxnSpPr>
          <p:cNvPr id="175" name="Straight Arrow Connector 174"/>
          <p:cNvCxnSpPr>
            <a:stCxn id="167" idx="3"/>
            <a:endCxn id="176" idx="3"/>
          </p:cNvCxnSpPr>
          <p:nvPr/>
        </p:nvCxnSpPr>
        <p:spPr>
          <a:xfrm>
            <a:off x="6470517" y="4282435"/>
            <a:ext cx="313188" cy="23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sp>
        <p:nvSpPr>
          <p:cNvPr id="176" name="Isosceles Triangle 175"/>
          <p:cNvSpPr/>
          <p:nvPr/>
        </p:nvSpPr>
        <p:spPr>
          <a:xfrm rot="5400000">
            <a:off x="6681773" y="3962028"/>
            <a:ext cx="849440" cy="645576"/>
          </a:xfrm>
          <a:prstGeom prst="triangl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vert270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752231" y="4076964"/>
            <a:ext cx="65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000" dirty="0" smtClean="0">
                <a:solidFill>
                  <a:prstClr val="white"/>
                </a:solidFill>
                <a:latin typeface="Calibri"/>
              </a:rPr>
              <a:t>Power Amp</a:t>
            </a:r>
            <a:endParaRPr lang="en-GB" sz="10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8" name="Rounded Rectangle 173"/>
          <p:cNvSpPr/>
          <p:nvPr/>
        </p:nvSpPr>
        <p:spPr>
          <a:xfrm>
            <a:off x="892683" y="2812968"/>
            <a:ext cx="6749944" cy="933259"/>
          </a:xfrm>
          <a:custGeom>
            <a:avLst/>
            <a:gdLst>
              <a:gd name="connsiteX0" fmla="*/ 0 w 6150937"/>
              <a:gd name="connsiteY0" fmla="*/ 358088 h 1657815"/>
              <a:gd name="connsiteX1" fmla="*/ 358088 w 6150937"/>
              <a:gd name="connsiteY1" fmla="*/ 0 h 1657815"/>
              <a:gd name="connsiteX2" fmla="*/ 5792849 w 6150937"/>
              <a:gd name="connsiteY2" fmla="*/ 0 h 1657815"/>
              <a:gd name="connsiteX3" fmla="*/ 6150937 w 6150937"/>
              <a:gd name="connsiteY3" fmla="*/ 358088 h 1657815"/>
              <a:gd name="connsiteX4" fmla="*/ 6150937 w 6150937"/>
              <a:gd name="connsiteY4" fmla="*/ 1299727 h 1657815"/>
              <a:gd name="connsiteX5" fmla="*/ 5792849 w 6150937"/>
              <a:gd name="connsiteY5" fmla="*/ 1657815 h 1657815"/>
              <a:gd name="connsiteX6" fmla="*/ 358088 w 6150937"/>
              <a:gd name="connsiteY6" fmla="*/ 1657815 h 1657815"/>
              <a:gd name="connsiteX7" fmla="*/ 0 w 6150937"/>
              <a:gd name="connsiteY7" fmla="*/ 1299727 h 1657815"/>
              <a:gd name="connsiteX8" fmla="*/ 0 w 6150937"/>
              <a:gd name="connsiteY8" fmla="*/ 358088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8" fmla="*/ 449528 w 6150937"/>
              <a:gd name="connsiteY8" fmla="*/ 91440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0" fmla="*/ 5792849 w 6150937"/>
              <a:gd name="connsiteY0" fmla="*/ 0 h 1657815"/>
              <a:gd name="connsiteX1" fmla="*/ 6150937 w 6150937"/>
              <a:gd name="connsiteY1" fmla="*/ 358088 h 1657815"/>
              <a:gd name="connsiteX2" fmla="*/ 6150937 w 6150937"/>
              <a:gd name="connsiteY2" fmla="*/ 1299727 h 1657815"/>
              <a:gd name="connsiteX3" fmla="*/ 5792849 w 6150937"/>
              <a:gd name="connsiteY3" fmla="*/ 1657815 h 1657815"/>
              <a:gd name="connsiteX4" fmla="*/ 358088 w 6150937"/>
              <a:gd name="connsiteY4" fmla="*/ 1657815 h 1657815"/>
              <a:gd name="connsiteX5" fmla="*/ 0 w 6150937"/>
              <a:gd name="connsiteY5" fmla="*/ 1299727 h 1657815"/>
              <a:gd name="connsiteX6" fmla="*/ 0 w 6150937"/>
              <a:gd name="connsiteY6" fmla="*/ 358088 h 1657815"/>
              <a:gd name="connsiteX0" fmla="*/ 6150937 w 6150937"/>
              <a:gd name="connsiteY0" fmla="*/ 0 h 1299727"/>
              <a:gd name="connsiteX1" fmla="*/ 6150937 w 6150937"/>
              <a:gd name="connsiteY1" fmla="*/ 941639 h 1299727"/>
              <a:gd name="connsiteX2" fmla="*/ 5792849 w 6150937"/>
              <a:gd name="connsiteY2" fmla="*/ 1299727 h 1299727"/>
              <a:gd name="connsiteX3" fmla="*/ 358088 w 6150937"/>
              <a:gd name="connsiteY3" fmla="*/ 1299727 h 1299727"/>
              <a:gd name="connsiteX4" fmla="*/ 0 w 6150937"/>
              <a:gd name="connsiteY4" fmla="*/ 941639 h 1299727"/>
              <a:gd name="connsiteX5" fmla="*/ 0 w 6150937"/>
              <a:gd name="connsiteY5" fmla="*/ 0 h 129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0937" h="1299727">
                <a:moveTo>
                  <a:pt x="6150937" y="0"/>
                </a:moveTo>
                <a:lnTo>
                  <a:pt x="6150937" y="941639"/>
                </a:lnTo>
                <a:cubicBezTo>
                  <a:pt x="6150937" y="1139406"/>
                  <a:pt x="5990616" y="1299727"/>
                  <a:pt x="5792849" y="1299727"/>
                </a:cubicBezTo>
                <a:lnTo>
                  <a:pt x="358088" y="1299727"/>
                </a:lnTo>
                <a:cubicBezTo>
                  <a:pt x="160321" y="1299727"/>
                  <a:pt x="0" y="1139406"/>
                  <a:pt x="0" y="941639"/>
                </a:cubicBez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9" name="Pentagon 178"/>
          <p:cNvSpPr/>
          <p:nvPr/>
        </p:nvSpPr>
        <p:spPr>
          <a:xfrm flipH="1">
            <a:off x="2070427" y="4065618"/>
            <a:ext cx="743368" cy="438449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ADC</a:t>
            </a:r>
          </a:p>
        </p:txBody>
      </p:sp>
      <p:sp>
        <p:nvSpPr>
          <p:cNvPr id="180" name="Pentagon 179"/>
          <p:cNvSpPr/>
          <p:nvPr/>
        </p:nvSpPr>
        <p:spPr>
          <a:xfrm>
            <a:off x="4452598" y="4061734"/>
            <a:ext cx="743368" cy="438449"/>
          </a:xfrm>
          <a:prstGeom prst="homePlat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DAC</a:t>
            </a:r>
          </a:p>
        </p:txBody>
      </p:sp>
      <p:sp>
        <p:nvSpPr>
          <p:cNvPr id="181" name="Right Arrow 180"/>
          <p:cNvSpPr/>
          <p:nvPr/>
        </p:nvSpPr>
        <p:spPr>
          <a:xfrm>
            <a:off x="2813795" y="4249626"/>
            <a:ext cx="238221" cy="77532"/>
          </a:xfrm>
          <a:prstGeom prst="rightArrow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2" name="Right Arrow 181"/>
          <p:cNvSpPr/>
          <p:nvPr/>
        </p:nvSpPr>
        <p:spPr>
          <a:xfrm>
            <a:off x="4214377" y="4242192"/>
            <a:ext cx="238221" cy="77532"/>
          </a:xfrm>
          <a:prstGeom prst="rightArrow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Oval 182"/>
          <p:cNvSpPr/>
          <p:nvPr/>
        </p:nvSpPr>
        <p:spPr>
          <a:xfrm>
            <a:off x="1308355" y="2589155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1168745" y="2762664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5ns Bunches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06393" y="3153060"/>
            <a:ext cx="4411229" cy="5232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57200"/>
            <a:r>
              <a:rPr lang="en-GB" sz="2800" b="1" i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Active closed loop feedback</a:t>
            </a:r>
            <a:endParaRPr lang="en-GB" sz="2800" b="1" i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</p:txBody>
      </p:sp>
      <p:grpSp>
        <p:nvGrpSpPr>
          <p:cNvPr id="186" name="Group 185"/>
          <p:cNvGrpSpPr/>
          <p:nvPr/>
        </p:nvGrpSpPr>
        <p:grpSpPr>
          <a:xfrm>
            <a:off x="2668652" y="5146401"/>
            <a:ext cx="503653" cy="459436"/>
            <a:chOff x="1109147" y="5927799"/>
            <a:chExt cx="503653" cy="459436"/>
          </a:xfrm>
        </p:grpSpPr>
        <p:cxnSp>
          <p:nvCxnSpPr>
            <p:cNvPr id="187" name="Straight Connector 186"/>
            <p:cNvCxnSpPr/>
            <p:nvPr/>
          </p:nvCxnSpPr>
          <p:spPr>
            <a:xfrm>
              <a:off x="124704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>
            <a:xfrm>
              <a:off x="118989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>
            <a:xfrm>
              <a:off x="130419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>
            <a:xfrm>
              <a:off x="136134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>
            <a:xfrm>
              <a:off x="141849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2" name="Straight Connector 191"/>
            <p:cNvCxnSpPr/>
            <p:nvPr/>
          </p:nvCxnSpPr>
          <p:spPr>
            <a:xfrm>
              <a:off x="147564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3" name="Straight Connector 192"/>
            <p:cNvCxnSpPr/>
            <p:nvPr/>
          </p:nvCxnSpPr>
          <p:spPr>
            <a:xfrm>
              <a:off x="153279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4" name="Straight Connector 193"/>
            <p:cNvCxnSpPr/>
            <p:nvPr/>
          </p:nvCxnSpPr>
          <p:spPr>
            <a:xfrm>
              <a:off x="1589941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5" name="Straight Connector 194"/>
            <p:cNvCxnSpPr/>
            <p:nvPr/>
          </p:nvCxnSpPr>
          <p:spPr>
            <a:xfrm>
              <a:off x="1132007" y="5948064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>
            <a:xfrm>
              <a:off x="1110575" y="6150047"/>
              <a:ext cx="501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none"/>
            </a:ln>
            <a:effectLst/>
          </p:spPr>
        </p:cxnSp>
        <p:sp>
          <p:nvSpPr>
            <p:cNvPr id="197" name="Oval 196"/>
            <p:cNvSpPr/>
            <p:nvPr/>
          </p:nvSpPr>
          <p:spPr>
            <a:xfrm>
              <a:off x="1109147" y="612859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1167031" y="596427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1220587" y="592779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1281331" y="600046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13384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1395631" y="626071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1452781" y="634151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1509931" y="630842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15670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6" name="Straight Connector 205"/>
            <p:cNvCxnSpPr>
              <a:endCxn id="198" idx="4"/>
            </p:cNvCxnSpPr>
            <p:nvPr/>
          </p:nvCxnSpPr>
          <p:spPr>
            <a:xfrm flipV="1">
              <a:off x="1189891" y="6009993"/>
              <a:ext cx="0" cy="140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07" name="Straight Connector 206"/>
            <p:cNvCxnSpPr>
              <a:stCxn id="203" idx="0"/>
            </p:cNvCxnSpPr>
            <p:nvPr/>
          </p:nvCxnSpPr>
          <p:spPr>
            <a:xfrm flipV="1">
              <a:off x="1475641" y="6150048"/>
              <a:ext cx="1648" cy="19146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08" name="Straight Connector 207"/>
            <p:cNvCxnSpPr>
              <a:endCxn id="200" idx="4"/>
            </p:cNvCxnSpPr>
            <p:nvPr/>
          </p:nvCxnSpPr>
          <p:spPr>
            <a:xfrm flipV="1">
              <a:off x="1304191" y="6046188"/>
              <a:ext cx="0" cy="10526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09" name="Straight Connector 208"/>
            <p:cNvCxnSpPr/>
            <p:nvPr/>
          </p:nvCxnSpPr>
          <p:spPr>
            <a:xfrm flipV="1">
              <a:off x="1418491" y="6150047"/>
              <a:ext cx="0" cy="11003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10" name="Straight Connector 209"/>
            <p:cNvCxnSpPr>
              <a:stCxn id="204" idx="0"/>
            </p:cNvCxnSpPr>
            <p:nvPr/>
          </p:nvCxnSpPr>
          <p:spPr>
            <a:xfrm flipV="1">
              <a:off x="1532791" y="6152603"/>
              <a:ext cx="0" cy="15582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11" name="Straight Connector 210"/>
            <p:cNvCxnSpPr>
              <a:endCxn id="199" idx="4"/>
            </p:cNvCxnSpPr>
            <p:nvPr/>
          </p:nvCxnSpPr>
          <p:spPr>
            <a:xfrm flipV="1">
              <a:off x="1242712" y="5973518"/>
              <a:ext cx="735" cy="17653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</p:grpSp>
      <p:cxnSp>
        <p:nvCxnSpPr>
          <p:cNvPr id="212" name="Straight Connector 211"/>
          <p:cNvCxnSpPr/>
          <p:nvPr/>
        </p:nvCxnSpPr>
        <p:spPr>
          <a:xfrm flipV="1">
            <a:off x="2923386" y="4377877"/>
            <a:ext cx="0" cy="73579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225" name="Straight Connector 224"/>
          <p:cNvCxnSpPr/>
          <p:nvPr/>
        </p:nvCxnSpPr>
        <p:spPr>
          <a:xfrm flipV="1">
            <a:off x="770863" y="4377877"/>
            <a:ext cx="0" cy="73579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grpSp>
        <p:nvGrpSpPr>
          <p:cNvPr id="226" name="Group 225"/>
          <p:cNvGrpSpPr/>
          <p:nvPr/>
        </p:nvGrpSpPr>
        <p:grpSpPr>
          <a:xfrm>
            <a:off x="1595487" y="5163049"/>
            <a:ext cx="501531" cy="421100"/>
            <a:chOff x="513575" y="5370650"/>
            <a:chExt cx="501531" cy="421100"/>
          </a:xfrm>
        </p:grpSpPr>
        <p:cxnSp>
          <p:nvCxnSpPr>
            <p:cNvPr id="227" name="Straight Connector 226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28" name="Straight Connector 227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29" name="Straight Connector 228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0" name="Straight Connector 229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1" name="Straight Connector 230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2" name="Straight Connector 231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3" name="Straight Connector 232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4" name="Straight Connector 233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5" name="Straight Connector 234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36" name="Straight Connector 235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none"/>
            </a:ln>
            <a:effectLst/>
          </p:spPr>
        </p:cxnSp>
        <p:sp>
          <p:nvSpPr>
            <p:cNvPr id="237" name="Freeform 236"/>
            <p:cNvSpPr/>
            <p:nvPr/>
          </p:nvSpPr>
          <p:spPr>
            <a:xfrm>
              <a:off x="534094" y="5370650"/>
              <a:ext cx="457200" cy="42110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6350" cap="flat" cmpd="sng" algn="ctr">
              <a:solidFill>
                <a:sysClr val="windowText" lastClr="00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238" name="Straight Connector 237"/>
          <p:cNvCxnSpPr/>
          <p:nvPr/>
        </p:nvCxnSpPr>
        <p:spPr>
          <a:xfrm flipV="1">
            <a:off x="1849769" y="4377877"/>
            <a:ext cx="0" cy="73579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239" name="Straight Connector 238"/>
          <p:cNvCxnSpPr/>
          <p:nvPr/>
        </p:nvCxnSpPr>
        <p:spPr>
          <a:xfrm flipV="1">
            <a:off x="4325867" y="4377877"/>
            <a:ext cx="0" cy="73579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grpSp>
        <p:nvGrpSpPr>
          <p:cNvPr id="240" name="Group 239"/>
          <p:cNvGrpSpPr/>
          <p:nvPr/>
        </p:nvGrpSpPr>
        <p:grpSpPr>
          <a:xfrm>
            <a:off x="4083297" y="5138781"/>
            <a:ext cx="502219" cy="459436"/>
            <a:chOff x="4136637" y="5645814"/>
            <a:chExt cx="502219" cy="459436"/>
          </a:xfrm>
        </p:grpSpPr>
        <p:cxnSp>
          <p:nvCxnSpPr>
            <p:cNvPr id="241" name="Straight Connector 240"/>
            <p:cNvCxnSpPr/>
            <p:nvPr/>
          </p:nvCxnSpPr>
          <p:spPr>
            <a:xfrm flipV="1">
              <a:off x="421664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2" name="Straight Connector 241"/>
            <p:cNvCxnSpPr/>
            <p:nvPr/>
          </p:nvCxnSpPr>
          <p:spPr>
            <a:xfrm flipV="1">
              <a:off x="415949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3" name="Straight Connector 242"/>
            <p:cNvCxnSpPr/>
            <p:nvPr/>
          </p:nvCxnSpPr>
          <p:spPr>
            <a:xfrm flipV="1">
              <a:off x="427379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4" name="Straight Connector 243"/>
            <p:cNvCxnSpPr/>
            <p:nvPr/>
          </p:nvCxnSpPr>
          <p:spPr>
            <a:xfrm flipV="1">
              <a:off x="433094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>
            <a:xfrm flipV="1">
              <a:off x="438809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>
            <a:xfrm flipV="1">
              <a:off x="444524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>
            <a:xfrm flipV="1">
              <a:off x="450239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8" name="Straight Connector 247"/>
            <p:cNvCxnSpPr/>
            <p:nvPr/>
          </p:nvCxnSpPr>
          <p:spPr>
            <a:xfrm flipV="1">
              <a:off x="4559547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249" name="Straight Connector 248"/>
            <p:cNvCxnSpPr/>
            <p:nvPr/>
          </p:nvCxnSpPr>
          <p:spPr>
            <a:xfrm flipV="1">
              <a:off x="4137325" y="5883002"/>
              <a:ext cx="501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none"/>
            </a:ln>
            <a:effectLst/>
          </p:spPr>
        </p:cxnSp>
        <p:sp>
          <p:nvSpPr>
            <p:cNvPr id="250" name="Oval 249"/>
            <p:cNvSpPr/>
            <p:nvPr/>
          </p:nvSpPr>
          <p:spPr>
            <a:xfrm flipV="1">
              <a:off x="4136637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1" name="Oval 250"/>
            <p:cNvSpPr/>
            <p:nvPr/>
          </p:nvSpPr>
          <p:spPr>
            <a:xfrm flipV="1">
              <a:off x="4190193" y="605953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Oval 251"/>
            <p:cNvSpPr/>
            <p:nvPr/>
          </p:nvSpPr>
          <p:spPr>
            <a:xfrm flipV="1">
              <a:off x="4250937" y="598686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3" name="Oval 252"/>
            <p:cNvSpPr/>
            <p:nvPr/>
          </p:nvSpPr>
          <p:spPr>
            <a:xfrm flipV="1">
              <a:off x="4308087" y="585758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 flipV="1">
              <a:off x="4365237" y="572661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 flipV="1">
              <a:off x="4422387" y="564581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Oval 255"/>
            <p:cNvSpPr/>
            <p:nvPr/>
          </p:nvSpPr>
          <p:spPr>
            <a:xfrm flipV="1">
              <a:off x="4479537" y="567890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 flipV="1">
              <a:off x="4539068" y="582901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8" name="Straight Connector 257"/>
            <p:cNvCxnSpPr>
              <a:endCxn id="250" idx="4"/>
            </p:cNvCxnSpPr>
            <p:nvPr/>
          </p:nvCxnSpPr>
          <p:spPr>
            <a:xfrm>
              <a:off x="4159497" y="5883001"/>
              <a:ext cx="0" cy="140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59" name="Straight Connector 258"/>
            <p:cNvCxnSpPr>
              <a:stCxn id="255" idx="0"/>
            </p:cNvCxnSpPr>
            <p:nvPr/>
          </p:nvCxnSpPr>
          <p:spPr>
            <a:xfrm>
              <a:off x="4445247" y="5691533"/>
              <a:ext cx="1648" cy="19146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0" name="Straight Connector 259"/>
            <p:cNvCxnSpPr>
              <a:stCxn id="257" idx="0"/>
            </p:cNvCxnSpPr>
            <p:nvPr/>
          </p:nvCxnSpPr>
          <p:spPr>
            <a:xfrm>
              <a:off x="4561928" y="5874730"/>
              <a:ext cx="0" cy="827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>
            <a:xfrm>
              <a:off x="4388097" y="5772970"/>
              <a:ext cx="0" cy="11003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2" name="Straight Connector 261"/>
            <p:cNvCxnSpPr>
              <a:stCxn id="256" idx="0"/>
            </p:cNvCxnSpPr>
            <p:nvPr/>
          </p:nvCxnSpPr>
          <p:spPr>
            <a:xfrm>
              <a:off x="4502397" y="5724622"/>
              <a:ext cx="0" cy="15582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3" name="Straight Connector 262"/>
            <p:cNvCxnSpPr/>
            <p:nvPr/>
          </p:nvCxnSpPr>
          <p:spPr>
            <a:xfrm flipH="1">
              <a:off x="4213053" y="5886152"/>
              <a:ext cx="1213" cy="17337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>
            <a:xfrm flipV="1">
              <a:off x="4614503" y="56686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sp>
          <p:nvSpPr>
            <p:cNvPr id="265" name="Oval 264"/>
            <p:cNvSpPr/>
            <p:nvPr/>
          </p:nvSpPr>
          <p:spPr>
            <a:xfrm flipV="1">
              <a:off x="4591643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6" name="Straight Connector 265"/>
            <p:cNvCxnSpPr>
              <a:endCxn id="265" idx="4"/>
            </p:cNvCxnSpPr>
            <p:nvPr/>
          </p:nvCxnSpPr>
          <p:spPr>
            <a:xfrm>
              <a:off x="4614503" y="5883001"/>
              <a:ext cx="0" cy="140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267" name="Straight Connector 266"/>
            <p:cNvCxnSpPr>
              <a:endCxn id="252" idx="4"/>
            </p:cNvCxnSpPr>
            <p:nvPr/>
          </p:nvCxnSpPr>
          <p:spPr>
            <a:xfrm>
              <a:off x="4273797" y="5886152"/>
              <a:ext cx="0" cy="10070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none"/>
            </a:ln>
            <a:effectLst/>
          </p:spPr>
        </p:cxnSp>
      </p:grpSp>
      <p:cxnSp>
        <p:nvCxnSpPr>
          <p:cNvPr id="268" name="Straight Connector 267"/>
          <p:cNvCxnSpPr/>
          <p:nvPr/>
        </p:nvCxnSpPr>
        <p:spPr>
          <a:xfrm flipV="1">
            <a:off x="5443871" y="4377877"/>
            <a:ext cx="0" cy="73579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283" name="Straight Connector 282"/>
          <p:cNvCxnSpPr/>
          <p:nvPr/>
        </p:nvCxnSpPr>
        <p:spPr>
          <a:xfrm flipV="1">
            <a:off x="767903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4" name="Straight Connector 283"/>
          <p:cNvCxnSpPr/>
          <p:nvPr/>
        </p:nvCxnSpPr>
        <p:spPr>
          <a:xfrm flipV="1">
            <a:off x="762188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5" name="Straight Connector 284"/>
          <p:cNvCxnSpPr/>
          <p:nvPr/>
        </p:nvCxnSpPr>
        <p:spPr>
          <a:xfrm flipV="1">
            <a:off x="773618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6" name="Straight Connector 285"/>
          <p:cNvCxnSpPr/>
          <p:nvPr/>
        </p:nvCxnSpPr>
        <p:spPr>
          <a:xfrm flipV="1">
            <a:off x="779333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7" name="Straight Connector 286"/>
          <p:cNvCxnSpPr/>
          <p:nvPr/>
        </p:nvCxnSpPr>
        <p:spPr>
          <a:xfrm flipV="1">
            <a:off x="785048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8" name="Straight Connector 287"/>
          <p:cNvCxnSpPr/>
          <p:nvPr/>
        </p:nvCxnSpPr>
        <p:spPr>
          <a:xfrm flipV="1">
            <a:off x="790763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89" name="Straight Connector 288"/>
          <p:cNvCxnSpPr/>
          <p:nvPr/>
        </p:nvCxnSpPr>
        <p:spPr>
          <a:xfrm flipV="1">
            <a:off x="796478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90" name="Straight Connector 289"/>
          <p:cNvCxnSpPr/>
          <p:nvPr/>
        </p:nvCxnSpPr>
        <p:spPr>
          <a:xfrm flipV="1">
            <a:off x="8021933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91" name="Straight Connector 290"/>
          <p:cNvCxnSpPr/>
          <p:nvPr/>
        </p:nvCxnSpPr>
        <p:spPr>
          <a:xfrm flipV="1">
            <a:off x="7599711" y="5375969"/>
            <a:ext cx="50153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tailEnd type="none"/>
          </a:ln>
          <a:effectLst/>
        </p:spPr>
      </p:cxnSp>
      <p:cxnSp>
        <p:nvCxnSpPr>
          <p:cNvPr id="292" name="Straight Connector 291"/>
          <p:cNvCxnSpPr/>
          <p:nvPr/>
        </p:nvCxnSpPr>
        <p:spPr>
          <a:xfrm flipV="1">
            <a:off x="8076889" y="5161640"/>
            <a:ext cx="0" cy="41631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tailEnd type="none"/>
          </a:ln>
          <a:effectLst/>
        </p:spPr>
      </p:cxnSp>
      <p:cxnSp>
        <p:nvCxnSpPr>
          <p:cNvPr id="293" name="Straight Connector 292"/>
          <p:cNvCxnSpPr/>
          <p:nvPr/>
        </p:nvCxnSpPr>
        <p:spPr>
          <a:xfrm flipV="1">
            <a:off x="7850476" y="4377878"/>
            <a:ext cx="5497" cy="47956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ysDash"/>
            <a:headEnd type="oval"/>
            <a:tailEnd type="oval"/>
          </a:ln>
          <a:effectLst/>
        </p:spPr>
      </p:cxnSp>
      <p:sp>
        <p:nvSpPr>
          <p:cNvPr id="294" name="TextBox 293"/>
          <p:cNvSpPr txBox="1"/>
          <p:nvPr/>
        </p:nvSpPr>
        <p:spPr>
          <a:xfrm>
            <a:off x="400150" y="5610012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transverse </a:t>
            </a:r>
          </a:p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position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1422408" y="5633451"/>
            <a:ext cx="854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pre-processed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2628938" y="560954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sampled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position</a:t>
            </a:r>
          </a:p>
        </p:txBody>
      </p:sp>
      <p:sp>
        <p:nvSpPr>
          <p:cNvPr id="297" name="TextBox 296"/>
          <p:cNvSpPr txBox="1"/>
          <p:nvPr/>
        </p:nvSpPr>
        <p:spPr>
          <a:xfrm>
            <a:off x="3894083" y="5609544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calculated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correction data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5148792" y="5609544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correction</a:t>
            </a:r>
          </a:p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signal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grpSp>
        <p:nvGrpSpPr>
          <p:cNvPr id="300" name="Group 299"/>
          <p:cNvGrpSpPr/>
          <p:nvPr/>
        </p:nvGrpSpPr>
        <p:grpSpPr>
          <a:xfrm>
            <a:off x="5192212" y="5161640"/>
            <a:ext cx="622262" cy="416312"/>
            <a:chOff x="6280255" y="5630573"/>
            <a:chExt cx="622262" cy="416312"/>
          </a:xfrm>
        </p:grpSpPr>
        <p:cxnSp>
          <p:nvCxnSpPr>
            <p:cNvPr id="301" name="Straight Connector 300"/>
            <p:cNvCxnSpPr/>
            <p:nvPr/>
          </p:nvCxnSpPr>
          <p:spPr>
            <a:xfrm flipV="1">
              <a:off x="640704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2" name="Straight Connector 301"/>
            <p:cNvCxnSpPr/>
            <p:nvPr/>
          </p:nvCxnSpPr>
          <p:spPr>
            <a:xfrm flipV="1">
              <a:off x="634989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3" name="Straight Connector 302"/>
            <p:cNvCxnSpPr/>
            <p:nvPr/>
          </p:nvCxnSpPr>
          <p:spPr>
            <a:xfrm flipV="1">
              <a:off x="646419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4" name="Straight Connector 303"/>
            <p:cNvCxnSpPr/>
            <p:nvPr/>
          </p:nvCxnSpPr>
          <p:spPr>
            <a:xfrm flipV="1">
              <a:off x="652134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5" name="Straight Connector 304"/>
            <p:cNvCxnSpPr/>
            <p:nvPr/>
          </p:nvCxnSpPr>
          <p:spPr>
            <a:xfrm flipV="1">
              <a:off x="657849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6" name="Straight Connector 305"/>
            <p:cNvCxnSpPr/>
            <p:nvPr/>
          </p:nvCxnSpPr>
          <p:spPr>
            <a:xfrm flipV="1">
              <a:off x="663564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7" name="Straight Connector 306"/>
            <p:cNvCxnSpPr/>
            <p:nvPr/>
          </p:nvCxnSpPr>
          <p:spPr>
            <a:xfrm flipV="1">
              <a:off x="669279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8" name="Straight Connector 307"/>
            <p:cNvCxnSpPr/>
            <p:nvPr/>
          </p:nvCxnSpPr>
          <p:spPr>
            <a:xfrm flipV="1">
              <a:off x="6749941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cxnSp>
          <p:nvCxnSpPr>
            <p:cNvPr id="309" name="Straight Connector 308"/>
            <p:cNvCxnSpPr/>
            <p:nvPr/>
          </p:nvCxnSpPr>
          <p:spPr>
            <a:xfrm flipV="1">
              <a:off x="6327719" y="5844902"/>
              <a:ext cx="501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310" name="Straight Connector 309"/>
            <p:cNvCxnSpPr/>
            <p:nvPr/>
          </p:nvCxnSpPr>
          <p:spPr>
            <a:xfrm flipV="1">
              <a:off x="6804897" y="5630573"/>
              <a:ext cx="0" cy="4163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ot"/>
              <a:tailEnd type="none"/>
            </a:ln>
            <a:effectLst/>
          </p:spPr>
        </p:cxnSp>
        <p:grpSp>
          <p:nvGrpSpPr>
            <p:cNvPr id="311" name="Group 310"/>
            <p:cNvGrpSpPr/>
            <p:nvPr/>
          </p:nvGrpSpPr>
          <p:grpSpPr>
            <a:xfrm>
              <a:off x="6280255" y="5728024"/>
              <a:ext cx="622262" cy="273180"/>
              <a:chOff x="6280255" y="5728024"/>
              <a:chExt cx="622262" cy="273180"/>
            </a:xfrm>
          </p:grpSpPr>
          <p:sp>
            <p:nvSpPr>
              <p:cNvPr id="312" name="Freeform 311"/>
              <p:cNvSpPr/>
              <p:nvPr/>
            </p:nvSpPr>
            <p:spPr>
              <a:xfrm rot="20539392" flipV="1">
                <a:off x="6280255" y="5728024"/>
                <a:ext cx="476418" cy="27318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  <a:gd name="connsiteX0" fmla="*/ 0 w 467440"/>
                  <a:gd name="connsiteY0" fmla="*/ 350196 h 422439"/>
                  <a:gd name="connsiteX1" fmla="*/ 129302 w 467440"/>
                  <a:gd name="connsiteY1" fmla="*/ 256 h 422439"/>
                  <a:gd name="connsiteX2" fmla="*/ 357902 w 467440"/>
                  <a:gd name="connsiteY2" fmla="*/ 416975 h 422439"/>
                  <a:gd name="connsiteX3" fmla="*/ 467440 w 467440"/>
                  <a:gd name="connsiteY3" fmla="*/ 200281 h 42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440" h="422439">
                    <a:moveTo>
                      <a:pt x="0" y="350196"/>
                    </a:moveTo>
                    <a:cubicBezTo>
                      <a:pt x="86632" y="346473"/>
                      <a:pt x="69652" y="-10874"/>
                      <a:pt x="129302" y="256"/>
                    </a:cubicBezTo>
                    <a:cubicBezTo>
                      <a:pt x="188952" y="11386"/>
                      <a:pt x="301546" y="383638"/>
                      <a:pt x="357902" y="416975"/>
                    </a:cubicBezTo>
                    <a:cubicBezTo>
                      <a:pt x="414258" y="450312"/>
                      <a:pt x="440849" y="325296"/>
                      <a:pt x="467440" y="200281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3" name="Freeform 312"/>
              <p:cNvSpPr/>
              <p:nvPr/>
            </p:nvSpPr>
            <p:spPr>
              <a:xfrm rot="20539392" flipV="1">
                <a:off x="6758320" y="5773389"/>
                <a:ext cx="144197" cy="96264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  <a:gd name="connsiteX0" fmla="*/ 0 w 102708"/>
                  <a:gd name="connsiteY0" fmla="*/ 190871 h 190871"/>
                  <a:gd name="connsiteX1" fmla="*/ 102708 w 102708"/>
                  <a:gd name="connsiteY1" fmla="*/ 0 h 190871"/>
                  <a:gd name="connsiteX0" fmla="*/ 0 w 117899"/>
                  <a:gd name="connsiteY0" fmla="*/ 152125 h 152125"/>
                  <a:gd name="connsiteX1" fmla="*/ 117899 w 117899"/>
                  <a:gd name="connsiteY1" fmla="*/ 0 h 152125"/>
                  <a:gd name="connsiteX0" fmla="*/ 0 w 117899"/>
                  <a:gd name="connsiteY0" fmla="*/ 155996 h 155996"/>
                  <a:gd name="connsiteX1" fmla="*/ 117899 w 117899"/>
                  <a:gd name="connsiteY1" fmla="*/ 3871 h 155996"/>
                  <a:gd name="connsiteX0" fmla="*/ 0 w 141480"/>
                  <a:gd name="connsiteY0" fmla="*/ 148923 h 148923"/>
                  <a:gd name="connsiteX1" fmla="*/ 141480 w 141480"/>
                  <a:gd name="connsiteY1" fmla="*/ 4277 h 148923"/>
                  <a:gd name="connsiteX0" fmla="*/ 0 w 141480"/>
                  <a:gd name="connsiteY0" fmla="*/ 148861 h 148861"/>
                  <a:gd name="connsiteX1" fmla="*/ 141480 w 141480"/>
                  <a:gd name="connsiteY1" fmla="*/ 4215 h 1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1480" h="148861">
                    <a:moveTo>
                      <a:pt x="0" y="148861"/>
                    </a:moveTo>
                    <a:cubicBezTo>
                      <a:pt x="30559" y="29798"/>
                      <a:pt x="30034" y="-14760"/>
                      <a:pt x="141480" y="4215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5" name="TextBox 314"/>
          <p:cNvSpPr txBox="1"/>
          <p:nvPr/>
        </p:nvSpPr>
        <p:spPr>
          <a:xfrm>
            <a:off x="7667603" y="5632627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drive signal</a:t>
            </a:r>
          </a:p>
        </p:txBody>
      </p:sp>
      <p:grpSp>
        <p:nvGrpSpPr>
          <p:cNvPr id="316" name="Group 315"/>
          <p:cNvGrpSpPr/>
          <p:nvPr/>
        </p:nvGrpSpPr>
        <p:grpSpPr>
          <a:xfrm>
            <a:off x="7509165" y="5009847"/>
            <a:ext cx="746503" cy="713184"/>
            <a:chOff x="7509165" y="5478780"/>
            <a:chExt cx="746503" cy="713184"/>
          </a:xfrm>
        </p:grpSpPr>
        <p:sp>
          <p:nvSpPr>
            <p:cNvPr id="317" name="Freeform 316"/>
            <p:cNvSpPr/>
            <p:nvPr/>
          </p:nvSpPr>
          <p:spPr>
            <a:xfrm flipV="1">
              <a:off x="7509165" y="5478780"/>
              <a:ext cx="511225" cy="7131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510937"/>
                <a:gd name="connsiteY0" fmla="*/ 208849 h 428626"/>
                <a:gd name="connsiteX1" fmla="*/ 172799 w 510937"/>
                <a:gd name="connsiteY1" fmla="*/ 6443 h 428626"/>
                <a:gd name="connsiteX2" fmla="*/ 401399 w 510937"/>
                <a:gd name="connsiteY2" fmla="*/ 423162 h 428626"/>
                <a:gd name="connsiteX3" fmla="*/ 510937 w 510937"/>
                <a:gd name="connsiteY3" fmla="*/ 206468 h 428626"/>
                <a:gd name="connsiteX0" fmla="*/ 0 w 510937"/>
                <a:gd name="connsiteY0" fmla="*/ 206077 h 425854"/>
                <a:gd name="connsiteX1" fmla="*/ 172799 w 510937"/>
                <a:gd name="connsiteY1" fmla="*/ 3671 h 425854"/>
                <a:gd name="connsiteX2" fmla="*/ 401399 w 510937"/>
                <a:gd name="connsiteY2" fmla="*/ 420390 h 425854"/>
                <a:gd name="connsiteX3" fmla="*/ 510937 w 510937"/>
                <a:gd name="connsiteY3" fmla="*/ 203696 h 425854"/>
                <a:gd name="connsiteX0" fmla="*/ 0 w 501591"/>
                <a:gd name="connsiteY0" fmla="*/ 197276 h 426280"/>
                <a:gd name="connsiteX1" fmla="*/ 163453 w 501591"/>
                <a:gd name="connsiteY1" fmla="*/ 4097 h 426280"/>
                <a:gd name="connsiteX2" fmla="*/ 392053 w 501591"/>
                <a:gd name="connsiteY2" fmla="*/ 420816 h 426280"/>
                <a:gd name="connsiteX3" fmla="*/ 501591 w 501591"/>
                <a:gd name="connsiteY3" fmla="*/ 204122 h 426280"/>
                <a:gd name="connsiteX0" fmla="*/ 0 w 501591"/>
                <a:gd name="connsiteY0" fmla="*/ 197313 h 426317"/>
                <a:gd name="connsiteX1" fmla="*/ 163453 w 501591"/>
                <a:gd name="connsiteY1" fmla="*/ 4134 h 426317"/>
                <a:gd name="connsiteX2" fmla="*/ 392053 w 501591"/>
                <a:gd name="connsiteY2" fmla="*/ 420853 h 426317"/>
                <a:gd name="connsiteX3" fmla="*/ 501591 w 501591"/>
                <a:gd name="connsiteY3" fmla="*/ 204159 h 42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91" h="426317">
                  <a:moveTo>
                    <a:pt x="0" y="197313"/>
                  </a:moveTo>
                  <a:cubicBezTo>
                    <a:pt x="86632" y="193590"/>
                    <a:pt x="98111" y="-33123"/>
                    <a:pt x="163453" y="4134"/>
                  </a:cubicBezTo>
                  <a:cubicBezTo>
                    <a:pt x="228795" y="41391"/>
                    <a:pt x="335697" y="387516"/>
                    <a:pt x="392053" y="420853"/>
                  </a:cubicBezTo>
                  <a:cubicBezTo>
                    <a:pt x="448409" y="454190"/>
                    <a:pt x="475000" y="329174"/>
                    <a:pt x="501591" y="204159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8" name="Freeform 317"/>
            <p:cNvSpPr/>
            <p:nvPr/>
          </p:nvSpPr>
          <p:spPr>
            <a:xfrm flipV="1">
              <a:off x="8020392" y="5846442"/>
              <a:ext cx="235276" cy="10231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347662"/>
                <a:gd name="connsiteY0" fmla="*/ 208849 h 423162"/>
                <a:gd name="connsiteX1" fmla="*/ 119062 w 347662"/>
                <a:gd name="connsiteY1" fmla="*/ 6443 h 423162"/>
                <a:gd name="connsiteX2" fmla="*/ 347662 w 347662"/>
                <a:gd name="connsiteY2" fmla="*/ 423162 h 423162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63553"/>
                <a:gd name="connsiteY0" fmla="*/ 202408 h 204496"/>
                <a:gd name="connsiteX1" fmla="*/ 119062 w 263553"/>
                <a:gd name="connsiteY1" fmla="*/ 2 h 204496"/>
                <a:gd name="connsiteX2" fmla="*/ 263553 w 263553"/>
                <a:gd name="connsiteY2" fmla="*/ 204495 h 204496"/>
                <a:gd name="connsiteX0" fmla="*/ 0 w 263553"/>
                <a:gd name="connsiteY0" fmla="*/ 202408 h 204495"/>
                <a:gd name="connsiteX1" fmla="*/ 119062 w 263553"/>
                <a:gd name="connsiteY1" fmla="*/ 2 h 204495"/>
                <a:gd name="connsiteX2" fmla="*/ 263553 w 263553"/>
                <a:gd name="connsiteY2" fmla="*/ 204495 h 204495"/>
                <a:gd name="connsiteX0" fmla="*/ 0 w 263553"/>
                <a:gd name="connsiteY0" fmla="*/ 190873 h 192960"/>
                <a:gd name="connsiteX1" fmla="*/ 102708 w 263553"/>
                <a:gd name="connsiteY1" fmla="*/ 2 h 192960"/>
                <a:gd name="connsiteX2" fmla="*/ 263553 w 263553"/>
                <a:gd name="connsiteY2" fmla="*/ 192960 h 192960"/>
                <a:gd name="connsiteX0" fmla="*/ 0 w 263553"/>
                <a:gd name="connsiteY0" fmla="*/ 190939 h 193026"/>
                <a:gd name="connsiteX1" fmla="*/ 102708 w 263553"/>
                <a:gd name="connsiteY1" fmla="*/ 68 h 193026"/>
                <a:gd name="connsiteX2" fmla="*/ 263553 w 263553"/>
                <a:gd name="connsiteY2" fmla="*/ 193026 h 193026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30843"/>
                <a:gd name="connsiteY0" fmla="*/ 190899 h 190899"/>
                <a:gd name="connsiteX1" fmla="*/ 102708 w 230843"/>
                <a:gd name="connsiteY1" fmla="*/ 28 h 190899"/>
                <a:gd name="connsiteX2" fmla="*/ 230843 w 230843"/>
                <a:gd name="connsiteY2" fmla="*/ 176837 h 190899"/>
                <a:gd name="connsiteX0" fmla="*/ 0 w 230843"/>
                <a:gd name="connsiteY0" fmla="*/ 190897 h 190897"/>
                <a:gd name="connsiteX1" fmla="*/ 102708 w 230843"/>
                <a:gd name="connsiteY1" fmla="*/ 26 h 190897"/>
                <a:gd name="connsiteX2" fmla="*/ 230843 w 230843"/>
                <a:gd name="connsiteY2" fmla="*/ 176835 h 190897"/>
                <a:gd name="connsiteX0" fmla="*/ 0 w 230843"/>
                <a:gd name="connsiteY0" fmla="*/ 190896 h 190896"/>
                <a:gd name="connsiteX1" fmla="*/ 102708 w 230843"/>
                <a:gd name="connsiteY1" fmla="*/ 25 h 190896"/>
                <a:gd name="connsiteX2" fmla="*/ 230843 w 230843"/>
                <a:gd name="connsiteY2" fmla="*/ 176834 h 1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" h="190896">
                  <a:moveTo>
                    <a:pt x="0" y="190896"/>
                  </a:moveTo>
                  <a:cubicBezTo>
                    <a:pt x="30559" y="71833"/>
                    <a:pt x="64234" y="2369"/>
                    <a:pt x="102708" y="25"/>
                  </a:cubicBezTo>
                  <a:cubicBezTo>
                    <a:pt x="141182" y="-2319"/>
                    <a:pt x="181498" y="164258"/>
                    <a:pt x="230843" y="176834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9" name="Oval 318"/>
          <p:cNvSpPr/>
          <p:nvPr/>
        </p:nvSpPr>
        <p:spPr>
          <a:xfrm>
            <a:off x="5492625" y="3003363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0" name="Oval 319"/>
          <p:cNvSpPr/>
          <p:nvPr/>
        </p:nvSpPr>
        <p:spPr>
          <a:xfrm>
            <a:off x="6248062" y="2875619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1" name="Oval 320"/>
          <p:cNvSpPr/>
          <p:nvPr/>
        </p:nvSpPr>
        <p:spPr>
          <a:xfrm>
            <a:off x="6916410" y="2624588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2" name="Oval 321"/>
          <p:cNvSpPr/>
          <p:nvPr/>
        </p:nvSpPr>
        <p:spPr>
          <a:xfrm>
            <a:off x="4780732" y="2809819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3" name="Oval 322"/>
          <p:cNvSpPr/>
          <p:nvPr/>
        </p:nvSpPr>
        <p:spPr>
          <a:xfrm>
            <a:off x="4112383" y="2548262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4" name="Oval 323"/>
          <p:cNvSpPr/>
          <p:nvPr/>
        </p:nvSpPr>
        <p:spPr>
          <a:xfrm>
            <a:off x="3411376" y="2298033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5" name="Oval 324"/>
          <p:cNvSpPr/>
          <p:nvPr/>
        </p:nvSpPr>
        <p:spPr>
          <a:xfrm>
            <a:off x="2666825" y="2221416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6" name="Oval 325"/>
          <p:cNvSpPr/>
          <p:nvPr/>
        </p:nvSpPr>
        <p:spPr>
          <a:xfrm>
            <a:off x="1976704" y="2340718"/>
            <a:ext cx="506782" cy="159972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69" name="Group 368"/>
          <p:cNvGrpSpPr/>
          <p:nvPr/>
        </p:nvGrpSpPr>
        <p:grpSpPr>
          <a:xfrm>
            <a:off x="516581" y="5163049"/>
            <a:ext cx="501531" cy="416312"/>
            <a:chOff x="516581" y="5163049"/>
            <a:chExt cx="501531" cy="416312"/>
          </a:xfrm>
        </p:grpSpPr>
        <p:grpSp>
          <p:nvGrpSpPr>
            <p:cNvPr id="213" name="Group 212"/>
            <p:cNvGrpSpPr/>
            <p:nvPr/>
          </p:nvGrpSpPr>
          <p:grpSpPr>
            <a:xfrm>
              <a:off x="516581" y="5163049"/>
              <a:ext cx="501531" cy="416312"/>
              <a:chOff x="513575" y="5370650"/>
              <a:chExt cx="501531" cy="416312"/>
            </a:xfrm>
          </p:grpSpPr>
          <p:cxnSp>
            <p:nvCxnSpPr>
              <p:cNvPr id="214" name="Straight Connector 213"/>
              <p:cNvCxnSpPr/>
              <p:nvPr/>
            </p:nvCxnSpPr>
            <p:spPr>
              <a:xfrm>
                <a:off x="65004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59289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70719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76434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82149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19" name="Straight Connector 218"/>
              <p:cNvCxnSpPr/>
              <p:nvPr/>
            </p:nvCxnSpPr>
            <p:spPr>
              <a:xfrm>
                <a:off x="87864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93579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992941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22" name="Straight Connector 221"/>
              <p:cNvCxnSpPr/>
              <p:nvPr/>
            </p:nvCxnSpPr>
            <p:spPr>
              <a:xfrm>
                <a:off x="535007" y="5370650"/>
                <a:ext cx="0" cy="4163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tailEnd type="none"/>
              </a:ln>
              <a:effectLst/>
            </p:spPr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513575" y="5572633"/>
                <a:ext cx="501531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tailEnd type="none"/>
              </a:ln>
              <a:effectLst/>
            </p:spPr>
          </p:cxnSp>
          <p:sp>
            <p:nvSpPr>
              <p:cNvPr id="224" name="Freeform 223"/>
              <p:cNvSpPr/>
              <p:nvPr/>
            </p:nvSpPr>
            <p:spPr>
              <a:xfrm>
                <a:off x="534094" y="5400809"/>
                <a:ext cx="457200" cy="35929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7200" h="428626">
                    <a:moveTo>
                      <a:pt x="0" y="208849"/>
                    </a:moveTo>
                    <a:cubicBezTo>
                      <a:pt x="30559" y="89786"/>
                      <a:pt x="61118" y="-29276"/>
                      <a:pt x="119062" y="6443"/>
                    </a:cubicBezTo>
                    <a:cubicBezTo>
                      <a:pt x="177006" y="42162"/>
                      <a:pt x="291306" y="389825"/>
                      <a:pt x="347662" y="423162"/>
                    </a:cubicBezTo>
                    <a:cubicBezTo>
                      <a:pt x="404018" y="456499"/>
                      <a:pt x="430609" y="331483"/>
                      <a:pt x="457200" y="206468"/>
                    </a:cubicBezTo>
                  </a:path>
                </a:pathLst>
              </a:custGeom>
              <a:noFill/>
              <a:ln w="6350" cap="flat" cmpd="sng" algn="ctr">
                <a:solidFill>
                  <a:sysClr val="windowText" lastClr="00000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63" name="Freeform 362"/>
            <p:cNvSpPr/>
            <p:nvPr/>
          </p:nvSpPr>
          <p:spPr>
            <a:xfrm>
              <a:off x="579918" y="5246341"/>
              <a:ext cx="45719" cy="2422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4" name="Freeform 363"/>
            <p:cNvSpPr/>
            <p:nvPr/>
          </p:nvSpPr>
          <p:spPr>
            <a:xfrm>
              <a:off x="640209" y="5193208"/>
              <a:ext cx="45719" cy="35929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5" name="Freeform 364"/>
            <p:cNvSpPr/>
            <p:nvPr/>
          </p:nvSpPr>
          <p:spPr>
            <a:xfrm>
              <a:off x="698987" y="5259856"/>
              <a:ext cx="45719" cy="21653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6" name="Freeform 365"/>
            <p:cNvSpPr/>
            <p:nvPr/>
          </p:nvSpPr>
          <p:spPr>
            <a:xfrm flipV="1">
              <a:off x="814226" y="5248644"/>
              <a:ext cx="45719" cy="21653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7" name="Freeform 366"/>
            <p:cNvSpPr/>
            <p:nvPr/>
          </p:nvSpPr>
          <p:spPr>
            <a:xfrm flipV="1">
              <a:off x="868559" y="5179693"/>
              <a:ext cx="45719" cy="35929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8" name="Freeform 367"/>
            <p:cNvSpPr/>
            <p:nvPr/>
          </p:nvSpPr>
          <p:spPr>
            <a:xfrm flipV="1">
              <a:off x="930316" y="5219657"/>
              <a:ext cx="46313" cy="289496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70" name="Freeform 369"/>
          <p:cNvSpPr/>
          <p:nvPr/>
        </p:nvSpPr>
        <p:spPr>
          <a:xfrm>
            <a:off x="1655773" y="5217589"/>
            <a:ext cx="36190" cy="146230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18" h="207535">
                <a:moveTo>
                  <a:pt x="0" y="207535"/>
                </a:moveTo>
                <a:cubicBezTo>
                  <a:pt x="3889" y="-724"/>
                  <a:pt x="58686" y="200"/>
                  <a:pt x="84604" y="2"/>
                </a:cubicBezTo>
                <a:cubicBezTo>
                  <a:pt x="110522" y="-196"/>
                  <a:pt x="156303" y="9672"/>
                  <a:pt x="155509" y="206344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3" name="Freeform 372"/>
          <p:cNvSpPr/>
          <p:nvPr/>
        </p:nvSpPr>
        <p:spPr>
          <a:xfrm>
            <a:off x="1770537" y="5249693"/>
            <a:ext cx="36190" cy="114407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  <a:gd name="connsiteX0" fmla="*/ 0 w 155518"/>
              <a:gd name="connsiteY0" fmla="*/ 162371 h 162371"/>
              <a:gd name="connsiteX1" fmla="*/ 84605 w 155518"/>
              <a:gd name="connsiteY1" fmla="*/ 5531 h 162371"/>
              <a:gd name="connsiteX2" fmla="*/ 155509 w 155518"/>
              <a:gd name="connsiteY2" fmla="*/ 161180 h 16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18" h="162371">
                <a:moveTo>
                  <a:pt x="0" y="162371"/>
                </a:moveTo>
                <a:cubicBezTo>
                  <a:pt x="3889" y="-45888"/>
                  <a:pt x="58687" y="5729"/>
                  <a:pt x="84605" y="5531"/>
                </a:cubicBezTo>
                <a:cubicBezTo>
                  <a:pt x="110523" y="5333"/>
                  <a:pt x="156303" y="-35492"/>
                  <a:pt x="155509" y="161180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4" name="Freeform 373"/>
          <p:cNvSpPr/>
          <p:nvPr/>
        </p:nvSpPr>
        <p:spPr>
          <a:xfrm>
            <a:off x="1707958" y="5167347"/>
            <a:ext cx="45719" cy="198617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  <a:gd name="connsiteX0" fmla="*/ 0 w 155518"/>
              <a:gd name="connsiteY0" fmla="*/ 281885 h 281885"/>
              <a:gd name="connsiteX1" fmla="*/ 74373 w 155518"/>
              <a:gd name="connsiteY1" fmla="*/ 0 h 281885"/>
              <a:gd name="connsiteX2" fmla="*/ 155509 w 155518"/>
              <a:gd name="connsiteY2" fmla="*/ 280694 h 281885"/>
              <a:gd name="connsiteX0" fmla="*/ 0 w 155538"/>
              <a:gd name="connsiteY0" fmla="*/ 281885 h 281885"/>
              <a:gd name="connsiteX1" fmla="*/ 74373 w 155538"/>
              <a:gd name="connsiteY1" fmla="*/ 0 h 281885"/>
              <a:gd name="connsiteX2" fmla="*/ 155509 w 155538"/>
              <a:gd name="connsiteY2" fmla="*/ 280694 h 281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38" h="281885">
                <a:moveTo>
                  <a:pt x="0" y="281885"/>
                </a:moveTo>
                <a:cubicBezTo>
                  <a:pt x="3889" y="73626"/>
                  <a:pt x="7957" y="199"/>
                  <a:pt x="74373" y="0"/>
                </a:cubicBezTo>
                <a:cubicBezTo>
                  <a:pt x="140789" y="-199"/>
                  <a:pt x="156303" y="84022"/>
                  <a:pt x="155509" y="280694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0" name="Freeform 389"/>
          <p:cNvSpPr/>
          <p:nvPr/>
        </p:nvSpPr>
        <p:spPr>
          <a:xfrm flipV="1">
            <a:off x="1887849" y="5366663"/>
            <a:ext cx="36190" cy="118047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  <a:gd name="connsiteX0" fmla="*/ 0 w 155518"/>
              <a:gd name="connsiteY0" fmla="*/ 167537 h 167537"/>
              <a:gd name="connsiteX1" fmla="*/ 64137 w 155518"/>
              <a:gd name="connsiteY1" fmla="*/ 3937 h 167537"/>
              <a:gd name="connsiteX2" fmla="*/ 155509 w 155518"/>
              <a:gd name="connsiteY2" fmla="*/ 166346 h 16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18" h="167537">
                <a:moveTo>
                  <a:pt x="0" y="167537"/>
                </a:moveTo>
                <a:cubicBezTo>
                  <a:pt x="3889" y="-40722"/>
                  <a:pt x="38219" y="4135"/>
                  <a:pt x="64137" y="3937"/>
                </a:cubicBezTo>
                <a:cubicBezTo>
                  <a:pt x="90055" y="3739"/>
                  <a:pt x="156303" y="-30326"/>
                  <a:pt x="155509" y="166346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1" name="Freeform 390"/>
          <p:cNvSpPr/>
          <p:nvPr/>
        </p:nvSpPr>
        <p:spPr>
          <a:xfrm flipV="1">
            <a:off x="2000232" y="5370201"/>
            <a:ext cx="36190" cy="181947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  <a:gd name="connsiteX0" fmla="*/ 0 w 155518"/>
              <a:gd name="connsiteY0" fmla="*/ 162371 h 162371"/>
              <a:gd name="connsiteX1" fmla="*/ 84605 w 155518"/>
              <a:gd name="connsiteY1" fmla="*/ 5531 h 162371"/>
              <a:gd name="connsiteX2" fmla="*/ 155509 w 155518"/>
              <a:gd name="connsiteY2" fmla="*/ 161180 h 162371"/>
              <a:gd name="connsiteX0" fmla="*/ 0 w 155518"/>
              <a:gd name="connsiteY0" fmla="*/ 258226 h 258226"/>
              <a:gd name="connsiteX1" fmla="*/ 74373 w 155518"/>
              <a:gd name="connsiteY1" fmla="*/ 0 h 258226"/>
              <a:gd name="connsiteX2" fmla="*/ 155509 w 155518"/>
              <a:gd name="connsiteY2" fmla="*/ 257035 h 25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18" h="258226">
                <a:moveTo>
                  <a:pt x="0" y="258226"/>
                </a:moveTo>
                <a:cubicBezTo>
                  <a:pt x="3889" y="49967"/>
                  <a:pt x="48455" y="198"/>
                  <a:pt x="74373" y="0"/>
                </a:cubicBezTo>
                <a:cubicBezTo>
                  <a:pt x="100291" y="-198"/>
                  <a:pt x="156303" y="60363"/>
                  <a:pt x="155509" y="257035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2" name="Freeform 391"/>
          <p:cNvSpPr/>
          <p:nvPr/>
        </p:nvSpPr>
        <p:spPr>
          <a:xfrm flipV="1">
            <a:off x="1937653" y="5366432"/>
            <a:ext cx="45719" cy="198617"/>
          </a:xfrm>
          <a:custGeom>
            <a:avLst/>
            <a:gdLst>
              <a:gd name="connsiteX0" fmla="*/ 0 w 457200"/>
              <a:gd name="connsiteY0" fmla="*/ 208849 h 428626"/>
              <a:gd name="connsiteX1" fmla="*/ 119062 w 457200"/>
              <a:gd name="connsiteY1" fmla="*/ 6443 h 428626"/>
              <a:gd name="connsiteX2" fmla="*/ 347662 w 457200"/>
              <a:gd name="connsiteY2" fmla="*/ 423162 h 428626"/>
              <a:gd name="connsiteX3" fmla="*/ 457200 w 457200"/>
              <a:gd name="connsiteY3" fmla="*/ 206468 h 428626"/>
              <a:gd name="connsiteX0" fmla="*/ 0 w 347662"/>
              <a:gd name="connsiteY0" fmla="*/ 208849 h 423162"/>
              <a:gd name="connsiteX1" fmla="*/ 119062 w 347662"/>
              <a:gd name="connsiteY1" fmla="*/ 6443 h 423162"/>
              <a:gd name="connsiteX2" fmla="*/ 347662 w 347662"/>
              <a:gd name="connsiteY2" fmla="*/ 423162 h 423162"/>
              <a:gd name="connsiteX0" fmla="*/ 0 w 218122"/>
              <a:gd name="connsiteY0" fmla="*/ 202434 h 202434"/>
              <a:gd name="connsiteX1" fmla="*/ 119062 w 218122"/>
              <a:gd name="connsiteY1" fmla="*/ 28 h 202434"/>
              <a:gd name="connsiteX2" fmla="*/ 218122 w 218122"/>
              <a:gd name="connsiteY2" fmla="*/ 187940 h 202434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2"/>
              <a:gd name="connsiteY0" fmla="*/ 202442 h 202442"/>
              <a:gd name="connsiteX1" fmla="*/ 119062 w 218122"/>
              <a:gd name="connsiteY1" fmla="*/ 36 h 202442"/>
              <a:gd name="connsiteX2" fmla="*/ 218122 w 218122"/>
              <a:gd name="connsiteY2" fmla="*/ 187948 h 202442"/>
              <a:gd name="connsiteX0" fmla="*/ 0 w 218129"/>
              <a:gd name="connsiteY0" fmla="*/ 202453 h 202453"/>
              <a:gd name="connsiteX1" fmla="*/ 119062 w 218129"/>
              <a:gd name="connsiteY1" fmla="*/ 47 h 202453"/>
              <a:gd name="connsiteX2" fmla="*/ 218122 w 218129"/>
              <a:gd name="connsiteY2" fmla="*/ 187959 h 202453"/>
              <a:gd name="connsiteX0" fmla="*/ 0 w 218134"/>
              <a:gd name="connsiteY0" fmla="*/ 202453 h 202453"/>
              <a:gd name="connsiteX1" fmla="*/ 119062 w 218134"/>
              <a:gd name="connsiteY1" fmla="*/ 47 h 202453"/>
              <a:gd name="connsiteX2" fmla="*/ 218122 w 218134"/>
              <a:gd name="connsiteY2" fmla="*/ 187959 h 202453"/>
              <a:gd name="connsiteX0" fmla="*/ 0 w 199951"/>
              <a:gd name="connsiteY0" fmla="*/ 202409 h 202409"/>
              <a:gd name="connsiteX1" fmla="*/ 119062 w 199951"/>
              <a:gd name="connsiteY1" fmla="*/ 3 h 202409"/>
              <a:gd name="connsiteX2" fmla="*/ 199941 w 199951"/>
              <a:gd name="connsiteY2" fmla="*/ 198654 h 202409"/>
              <a:gd name="connsiteX0" fmla="*/ 0 w 199950"/>
              <a:gd name="connsiteY0" fmla="*/ 202728 h 211790"/>
              <a:gd name="connsiteX1" fmla="*/ 119062 w 199950"/>
              <a:gd name="connsiteY1" fmla="*/ 322 h 211790"/>
              <a:gd name="connsiteX2" fmla="*/ 199941 w 199950"/>
              <a:gd name="connsiteY2" fmla="*/ 211790 h 211790"/>
              <a:gd name="connsiteX0" fmla="*/ 0 w 199950"/>
              <a:gd name="connsiteY0" fmla="*/ 207602 h 211537"/>
              <a:gd name="connsiteX1" fmla="*/ 119062 w 199950"/>
              <a:gd name="connsiteY1" fmla="*/ 69 h 211537"/>
              <a:gd name="connsiteX2" fmla="*/ 199941 w 199950"/>
              <a:gd name="connsiteY2" fmla="*/ 211537 h 211537"/>
              <a:gd name="connsiteX0" fmla="*/ 0 w 196452"/>
              <a:gd name="connsiteY0" fmla="*/ 207550 h 208923"/>
              <a:gd name="connsiteX1" fmla="*/ 119062 w 196452"/>
              <a:gd name="connsiteY1" fmla="*/ 17 h 208923"/>
              <a:gd name="connsiteX2" fmla="*/ 196442 w 196452"/>
              <a:gd name="connsiteY2" fmla="*/ 208922 h 208923"/>
              <a:gd name="connsiteX0" fmla="*/ 0 w 196452"/>
              <a:gd name="connsiteY0" fmla="*/ 207534 h 207534"/>
              <a:gd name="connsiteX1" fmla="*/ 119062 w 196452"/>
              <a:gd name="connsiteY1" fmla="*/ 1 h 207534"/>
              <a:gd name="connsiteX2" fmla="*/ 196442 w 196452"/>
              <a:gd name="connsiteY2" fmla="*/ 206343 h 207534"/>
              <a:gd name="connsiteX0" fmla="*/ 0 w 196449"/>
              <a:gd name="connsiteY0" fmla="*/ 207534 h 207534"/>
              <a:gd name="connsiteX1" fmla="*/ 105068 w 196449"/>
              <a:gd name="connsiteY1" fmla="*/ 1 h 207534"/>
              <a:gd name="connsiteX2" fmla="*/ 196442 w 196449"/>
              <a:gd name="connsiteY2" fmla="*/ 206343 h 207534"/>
              <a:gd name="connsiteX0" fmla="*/ 0 w 196467"/>
              <a:gd name="connsiteY0" fmla="*/ 207534 h 207534"/>
              <a:gd name="connsiteX1" fmla="*/ 105068 w 196467"/>
              <a:gd name="connsiteY1" fmla="*/ 1 h 207534"/>
              <a:gd name="connsiteX2" fmla="*/ 196442 w 196467"/>
              <a:gd name="connsiteY2" fmla="*/ 206343 h 207534"/>
              <a:gd name="connsiteX0" fmla="*/ 0 w 196467"/>
              <a:gd name="connsiteY0" fmla="*/ 207535 h 207535"/>
              <a:gd name="connsiteX1" fmla="*/ 105068 w 196467"/>
              <a:gd name="connsiteY1" fmla="*/ 2 h 207535"/>
              <a:gd name="connsiteX2" fmla="*/ 196442 w 196467"/>
              <a:gd name="connsiteY2" fmla="*/ 206344 h 207535"/>
              <a:gd name="connsiteX0" fmla="*/ 0 w 175982"/>
              <a:gd name="connsiteY0" fmla="*/ 207535 h 207535"/>
              <a:gd name="connsiteX1" fmla="*/ 105068 w 175982"/>
              <a:gd name="connsiteY1" fmla="*/ 2 h 207535"/>
              <a:gd name="connsiteX2" fmla="*/ 175973 w 175982"/>
              <a:gd name="connsiteY2" fmla="*/ 206344 h 207535"/>
              <a:gd name="connsiteX0" fmla="*/ 0 w 155518"/>
              <a:gd name="connsiteY0" fmla="*/ 207535 h 207535"/>
              <a:gd name="connsiteX1" fmla="*/ 84604 w 155518"/>
              <a:gd name="connsiteY1" fmla="*/ 2 h 207535"/>
              <a:gd name="connsiteX2" fmla="*/ 155509 w 155518"/>
              <a:gd name="connsiteY2" fmla="*/ 206344 h 207535"/>
              <a:gd name="connsiteX0" fmla="*/ 0 w 155518"/>
              <a:gd name="connsiteY0" fmla="*/ 281885 h 281885"/>
              <a:gd name="connsiteX1" fmla="*/ 74373 w 155518"/>
              <a:gd name="connsiteY1" fmla="*/ 0 h 281885"/>
              <a:gd name="connsiteX2" fmla="*/ 155509 w 155518"/>
              <a:gd name="connsiteY2" fmla="*/ 280694 h 281885"/>
              <a:gd name="connsiteX0" fmla="*/ 0 w 155538"/>
              <a:gd name="connsiteY0" fmla="*/ 281885 h 281885"/>
              <a:gd name="connsiteX1" fmla="*/ 74373 w 155538"/>
              <a:gd name="connsiteY1" fmla="*/ 0 h 281885"/>
              <a:gd name="connsiteX2" fmla="*/ 155509 w 155538"/>
              <a:gd name="connsiteY2" fmla="*/ 280694 h 281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38" h="281885">
                <a:moveTo>
                  <a:pt x="0" y="281885"/>
                </a:moveTo>
                <a:cubicBezTo>
                  <a:pt x="3889" y="73626"/>
                  <a:pt x="7957" y="199"/>
                  <a:pt x="74373" y="0"/>
                </a:cubicBezTo>
                <a:cubicBezTo>
                  <a:pt x="140789" y="-199"/>
                  <a:pt x="156303" y="84022"/>
                  <a:pt x="155509" y="280694"/>
                </a:cubicBez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6" name="Straight Connector 395"/>
          <p:cNvCxnSpPr/>
          <p:nvPr/>
        </p:nvCxnSpPr>
        <p:spPr>
          <a:xfrm>
            <a:off x="5561633" y="4087848"/>
            <a:ext cx="198014" cy="0"/>
          </a:xfrm>
          <a:prstGeom prst="line">
            <a:avLst/>
          </a:prstGeom>
          <a:noFill/>
          <a:ln w="12700" cap="rnd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cxnSp>
        <p:nvCxnSpPr>
          <p:cNvPr id="398" name="Straight Connector 397"/>
          <p:cNvCxnSpPr/>
          <p:nvPr/>
        </p:nvCxnSpPr>
        <p:spPr>
          <a:xfrm>
            <a:off x="5561633" y="4450122"/>
            <a:ext cx="198014" cy="0"/>
          </a:xfrm>
          <a:prstGeom prst="line">
            <a:avLst/>
          </a:prstGeom>
          <a:noFill/>
          <a:ln w="12700" cap="rnd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sp>
        <p:nvSpPr>
          <p:cNvPr id="406" name="TextBox 405"/>
          <p:cNvSpPr txBox="1"/>
          <p:nvPr/>
        </p:nvSpPr>
        <p:spPr>
          <a:xfrm>
            <a:off x="5341838" y="3904975"/>
            <a:ext cx="3866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sz="9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BBQ</a:t>
            </a:r>
            <a:endParaRPr lang="en-GB" sz="9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88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" indent="0">
              <a:buNone/>
            </a:pPr>
            <a:r>
              <a:rPr lang="en-US" b="1" dirty="0" smtClean="0"/>
              <a:t>Objective:</a:t>
            </a:r>
          </a:p>
          <a:p>
            <a:pPr marL="36000" indent="0">
              <a:buNone/>
            </a:pPr>
            <a:r>
              <a:rPr lang="en-US" dirty="0" smtClean="0"/>
              <a:t>	</a:t>
            </a:r>
            <a:r>
              <a:rPr lang="en-US" i="1" dirty="0" smtClean="0"/>
              <a:t>Illustrate operational modes of the SPS Transverse Damper,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	</a:t>
            </a:r>
            <a:r>
              <a:rPr lang="en-US" i="1" dirty="0" smtClean="0"/>
              <a:t>estimate the c</a:t>
            </a:r>
            <a:r>
              <a:rPr lang="en-US" i="1" dirty="0" smtClean="0"/>
              <a:t>o-existence of damper and crab cavities (CC),</a:t>
            </a:r>
            <a:br>
              <a:rPr lang="en-US" i="1" dirty="0" smtClean="0"/>
            </a:br>
            <a:r>
              <a:rPr lang="en-US" i="1" dirty="0" smtClean="0"/>
              <a:t>	address MD studies and potential diagnostics.</a:t>
            </a:r>
          </a:p>
          <a:p>
            <a:pPr marL="36000" indent="0">
              <a:buNone/>
            </a:pPr>
            <a:endParaRPr lang="en-US" i="1" dirty="0" smtClean="0"/>
          </a:p>
          <a:p>
            <a:endParaRPr lang="en-US" dirty="0" smtClean="0"/>
          </a:p>
          <a:p>
            <a:pPr marL="36000" indent="0">
              <a:buNone/>
            </a:pPr>
            <a:r>
              <a:rPr lang="en-US" b="1" dirty="0" smtClean="0"/>
              <a:t>Structure:</a:t>
            </a:r>
          </a:p>
          <a:p>
            <a:r>
              <a:rPr lang="en-US" dirty="0" smtClean="0"/>
              <a:t>SPS Damper Operating Modes</a:t>
            </a:r>
          </a:p>
          <a:p>
            <a:r>
              <a:rPr lang="en-US" dirty="0" smtClean="0"/>
              <a:t>CC-Damper </a:t>
            </a:r>
            <a:r>
              <a:rPr lang="en-US" dirty="0"/>
              <a:t>Interaction Scenarios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Proposal </a:t>
            </a:r>
            <a:r>
              <a:rPr lang="en-US" dirty="0"/>
              <a:t>for MD studies</a:t>
            </a:r>
          </a:p>
          <a:p>
            <a:r>
              <a:rPr lang="en-US" dirty="0" smtClean="0"/>
              <a:t>Beam Diagnostics Potential</a:t>
            </a:r>
          </a:p>
          <a:p>
            <a:pPr marL="36000" indent="0">
              <a:buNone/>
            </a:pP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6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Damper Operating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815933"/>
            <a:ext cx="8226854" cy="5078628"/>
          </a:xfrm>
        </p:spPr>
        <p:txBody>
          <a:bodyPr>
            <a:noAutofit/>
          </a:bodyPr>
          <a:lstStyle/>
          <a:p>
            <a:pPr marL="378900" indent="-342900">
              <a:buFont typeface="+mj-lt"/>
              <a:buAutoNum type="alphaUcPeriod"/>
            </a:pPr>
            <a:r>
              <a:rPr lang="en-GB" sz="1600" dirty="0" smtClean="0"/>
              <a:t>Damping </a:t>
            </a:r>
            <a:r>
              <a:rPr lang="en-GB" sz="1600" dirty="0"/>
              <a:t>of </a:t>
            </a:r>
            <a:r>
              <a:rPr lang="en-GB" sz="1600" dirty="0">
                <a:solidFill>
                  <a:schemeClr val="tx2"/>
                </a:solidFill>
              </a:rPr>
              <a:t>injection errors </a:t>
            </a:r>
            <a:r>
              <a:rPr lang="en-GB" sz="1600" dirty="0" smtClean="0"/>
              <a:t>a.k.a. </a:t>
            </a:r>
            <a:r>
              <a:rPr lang="en-GB" sz="1600" b="1" i="1" dirty="0" smtClean="0">
                <a:solidFill>
                  <a:srgbClr val="00B050"/>
                </a:solidFill>
              </a:rPr>
              <a:t>Injection Damping</a:t>
            </a:r>
          </a:p>
          <a:p>
            <a:pPr lvl="1"/>
            <a:r>
              <a:rPr lang="en-GB" sz="1400" b="1" dirty="0">
                <a:solidFill>
                  <a:srgbClr val="00B050"/>
                </a:solidFill>
              </a:rPr>
              <a:t>handles large injection errors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/>
              <a:t>of the order of several </a:t>
            </a:r>
            <a:r>
              <a:rPr lang="en-GB" sz="1400" dirty="0" smtClean="0"/>
              <a:t>mm</a:t>
            </a:r>
          </a:p>
          <a:p>
            <a:pPr lvl="1"/>
            <a:r>
              <a:rPr lang="en-US" sz="1400" dirty="0" smtClean="0"/>
              <a:t>Fully independent systems in the </a:t>
            </a:r>
            <a:r>
              <a:rPr lang="en-US" sz="1400" b="1" dirty="0" smtClean="0">
                <a:solidFill>
                  <a:srgbClr val="00B050"/>
                </a:solidFill>
              </a:rPr>
              <a:t>horizontal and vertical plane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378900" indent="-342900">
              <a:buFont typeface="+mj-lt"/>
              <a:buAutoNum type="alphaUcPeriod"/>
            </a:pPr>
            <a:r>
              <a:rPr lang="en-GB" sz="1600" dirty="0" smtClean="0">
                <a:solidFill>
                  <a:srgbClr val="00B050"/>
                </a:solidFill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</a:rPr>
              <a:t>Cure</a:t>
            </a:r>
            <a:r>
              <a:rPr lang="en-GB" sz="1600" dirty="0" smtClean="0"/>
              <a:t> of resistive wall impedance driven </a:t>
            </a:r>
            <a:r>
              <a:rPr lang="en-GB" sz="1600" b="1" dirty="0" smtClean="0">
                <a:solidFill>
                  <a:srgbClr val="00B050"/>
                </a:solidFill>
              </a:rPr>
              <a:t>coupled bunch instability </a:t>
            </a:r>
            <a:endParaRPr lang="en-GB" sz="1600" dirty="0" smtClean="0">
              <a:solidFill>
                <a:srgbClr val="00B050"/>
              </a:solidFill>
            </a:endParaRPr>
          </a:p>
          <a:p>
            <a:pPr lvl="1"/>
            <a:r>
              <a:rPr lang="en-GB" sz="1400" dirty="0" smtClean="0"/>
              <a:t>threshold ~5x10</a:t>
            </a:r>
            <a:r>
              <a:rPr lang="en-GB" sz="1400" baseline="30000" dirty="0" smtClean="0"/>
              <a:t>12</a:t>
            </a:r>
            <a:r>
              <a:rPr lang="en-GB" sz="1400" dirty="0" smtClean="0"/>
              <a:t> protons total intensity</a:t>
            </a:r>
          </a:p>
          <a:p>
            <a:pPr lvl="1"/>
            <a:r>
              <a:rPr lang="en-GB" sz="1400" b="1" dirty="0" smtClean="0">
                <a:solidFill>
                  <a:srgbClr val="00B050"/>
                </a:solidFill>
              </a:rPr>
              <a:t>between </a:t>
            </a:r>
            <a:r>
              <a:rPr lang="en-GB" sz="1400" b="1" dirty="0">
                <a:solidFill>
                  <a:srgbClr val="00B050"/>
                </a:solidFill>
              </a:rPr>
              <a:t>lowest </a:t>
            </a:r>
            <a:r>
              <a:rPr lang="en-GB" sz="1400" b="1" dirty="0" err="1">
                <a:solidFill>
                  <a:srgbClr val="00B050"/>
                </a:solidFill>
              </a:rPr>
              <a:t>betatron</a:t>
            </a:r>
            <a:r>
              <a:rPr lang="en-GB" sz="1400" b="1" dirty="0">
                <a:solidFill>
                  <a:srgbClr val="00B050"/>
                </a:solidFill>
              </a:rPr>
              <a:t> frequency and </a:t>
            </a:r>
            <a:r>
              <a:rPr lang="en-GB" sz="1400" b="1" dirty="0" smtClean="0">
                <a:solidFill>
                  <a:srgbClr val="00B050"/>
                </a:solidFill>
              </a:rPr>
              <a:t>20 </a:t>
            </a:r>
            <a:r>
              <a:rPr lang="en-GB" sz="1400" b="1" dirty="0">
                <a:solidFill>
                  <a:srgbClr val="00B050"/>
                </a:solidFill>
              </a:rPr>
              <a:t>MHz </a:t>
            </a:r>
            <a:r>
              <a:rPr lang="en-GB" sz="1400" dirty="0" smtClean="0"/>
              <a:t>to </a:t>
            </a:r>
            <a:r>
              <a:rPr lang="en-GB" sz="1400" dirty="0"/>
              <a:t>damp all possible coupled bunch modes </a:t>
            </a:r>
            <a:r>
              <a:rPr lang="en-GB" sz="1400" dirty="0" smtClean="0"/>
              <a:t>at </a:t>
            </a:r>
            <a:r>
              <a:rPr lang="en-GB" sz="1400" dirty="0"/>
              <a:t>25 ns bunch </a:t>
            </a:r>
            <a:r>
              <a:rPr lang="en-GB" sz="1400" dirty="0" smtClean="0"/>
              <a:t>spacing</a:t>
            </a:r>
          </a:p>
          <a:p>
            <a:pPr lvl="1"/>
            <a:r>
              <a:rPr lang="en-GB" sz="1400" b="1" dirty="0">
                <a:solidFill>
                  <a:srgbClr val="00B050"/>
                </a:solidFill>
              </a:rPr>
              <a:t>individual bunch </a:t>
            </a:r>
            <a:r>
              <a:rPr lang="en-GB" sz="1400" b="1" dirty="0" smtClean="0">
                <a:solidFill>
                  <a:srgbClr val="00B050"/>
                </a:solidFill>
              </a:rPr>
              <a:t>damping</a:t>
            </a:r>
            <a:r>
              <a:rPr lang="en-GB" sz="1400" dirty="0" smtClean="0"/>
              <a:t> (sampling synchronous </a:t>
            </a:r>
            <a:r>
              <a:rPr lang="en-GB" sz="1400" dirty="0"/>
              <a:t>with </a:t>
            </a:r>
            <a:r>
              <a:rPr lang="en-GB" sz="1400" dirty="0" smtClean="0"/>
              <a:t>bunches)  </a:t>
            </a:r>
          </a:p>
          <a:p>
            <a:pPr marL="356400" lvl="1" indent="0">
              <a:buNone/>
            </a:pPr>
            <a:endParaRPr lang="en-US" sz="1400" dirty="0" smtClean="0"/>
          </a:p>
          <a:p>
            <a:pPr marL="356400" lvl="1" indent="0">
              <a:buNone/>
            </a:pPr>
            <a:endParaRPr lang="en-US" sz="1400" dirty="0" smtClean="0"/>
          </a:p>
          <a:p>
            <a:pPr marL="356400" lvl="1" indent="0">
              <a:buNone/>
            </a:pPr>
            <a:r>
              <a:rPr lang="en-US" sz="1400" b="1" u="sng" dirty="0" smtClean="0"/>
              <a:t>Boundary condition:</a:t>
            </a:r>
            <a:endParaRPr lang="en-US" sz="1400" b="1" u="sng" dirty="0"/>
          </a:p>
          <a:p>
            <a:pPr marL="378900" indent="-342900">
              <a:spcBef>
                <a:spcPts val="1200"/>
              </a:spcBef>
              <a:buFont typeface="+mj-lt"/>
              <a:buAutoNum type="alphaUcPeriod"/>
            </a:pP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Counteract </a:t>
            </a:r>
            <a:r>
              <a:rPr lang="en-US" sz="1600" dirty="0" smtClean="0"/>
              <a:t>transverse emittance </a:t>
            </a:r>
            <a:r>
              <a:rPr lang="en-US" sz="1600" b="1" dirty="0" smtClean="0">
                <a:solidFill>
                  <a:srgbClr val="00B050"/>
                </a:solidFill>
              </a:rPr>
              <a:t>blow-up</a:t>
            </a:r>
          </a:p>
          <a:p>
            <a:pPr lvl="1"/>
            <a:r>
              <a:rPr lang="en-US" sz="1400" dirty="0" smtClean="0"/>
              <a:t>preventing non-</a:t>
            </a:r>
            <a:r>
              <a:rPr lang="en-US" sz="1400" dirty="0" err="1" smtClean="0"/>
              <a:t>linearities</a:t>
            </a:r>
            <a:r>
              <a:rPr lang="en-US" sz="1400" dirty="0" smtClean="0"/>
              <a:t> from shredding bunches into filaments </a:t>
            </a:r>
            <a:endParaRPr lang="en-US" sz="1400" dirty="0"/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Injection damping: </a:t>
            </a:r>
            <a:r>
              <a:rPr lang="en-US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f</a:t>
            </a:r>
            <a:r>
              <a:rPr lang="en-US" sz="1400" b="1" dirty="0" smtClean="0">
                <a:solidFill>
                  <a:srgbClr val="00B050"/>
                </a:solidFill>
              </a:rPr>
              <a:t>eedback action</a:t>
            </a:r>
            <a:r>
              <a:rPr lang="en-US" sz="1400" dirty="0" smtClean="0"/>
              <a:t> must be </a:t>
            </a:r>
            <a:r>
              <a:rPr lang="en-US" sz="1400" b="1" dirty="0" smtClean="0">
                <a:solidFill>
                  <a:srgbClr val="00B050"/>
                </a:solidFill>
              </a:rPr>
              <a:t>sufficiently fast </a:t>
            </a:r>
            <a:r>
              <a:rPr lang="en-US" sz="1400" dirty="0" smtClean="0">
                <a:solidFill>
                  <a:schemeClr val="tx2"/>
                </a:solidFill>
              </a:rPr>
              <a:t>(kick strength)</a:t>
            </a:r>
          </a:p>
          <a:p>
            <a:pPr lvl="1"/>
            <a:r>
              <a:rPr lang="en-US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Low instability detection threshold</a:t>
            </a:r>
            <a:r>
              <a:rPr lang="en-US" sz="1400" dirty="0" smtClean="0">
                <a:sym typeface="Wingdings" panose="05000000000000000000" pitchFamily="2" charset="2"/>
              </a:rPr>
              <a:t>, to work immediately against arising instabilities at the very onset (</a:t>
            </a:r>
            <a:r>
              <a:rPr lang="en-US" sz="1400" i="1" dirty="0" smtClean="0">
                <a:sym typeface="Wingdings" panose="05000000000000000000" pitchFamily="2" charset="2"/>
              </a:rPr>
              <a:t>position sensitivity/detection resolution</a:t>
            </a:r>
            <a:r>
              <a:rPr lang="en-US" sz="1400" dirty="0" smtClean="0">
                <a:sym typeface="Wingdings" panose="05000000000000000000" pitchFamily="2" charset="2"/>
              </a:rPr>
              <a:t>)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81150" y="3491389"/>
            <a:ext cx="5467349" cy="33855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/>
                </a:solidFill>
              </a:rPr>
              <a:t>QUESTION: How much </a:t>
            </a:r>
            <a:r>
              <a:rPr lang="en-US" sz="1600" b="1" i="1" dirty="0" smtClean="0">
                <a:solidFill>
                  <a:srgbClr val="FFC000"/>
                </a:solidFill>
              </a:rPr>
              <a:t>impact of CC </a:t>
            </a:r>
            <a:r>
              <a:rPr lang="en-US" sz="1600" b="1" i="1" dirty="0" smtClean="0">
                <a:solidFill>
                  <a:schemeClr val="tx2"/>
                </a:solidFill>
              </a:rPr>
              <a:t>to be expected?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850" y="5894561"/>
            <a:ext cx="539115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tx2"/>
                </a:solidFill>
              </a:rPr>
              <a:t>… challenging to benchmark </a:t>
            </a:r>
            <a:r>
              <a:rPr lang="en-US" sz="1200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see studies by R. </a:t>
            </a:r>
            <a:r>
              <a:rPr lang="en-US" sz="1200" i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Calaga</a:t>
            </a:r>
            <a:r>
              <a:rPr lang="en-US" sz="1200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[1]</a:t>
            </a:r>
            <a:endParaRPr lang="en-US" sz="1200" i="1" dirty="0" smtClean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6000476" y="3028036"/>
            <a:ext cx="59484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[1] </a:t>
            </a:r>
            <a:r>
              <a:rPr lang="en-GB" sz="800" dirty="0" err="1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H</a:t>
            </a:r>
            <a:r>
              <a:rPr lang="en-GB" sz="800" dirty="0" err="1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.Bartosik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 et.al.,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“SPS CC TEST: ANALYSIS OF PAST MEASUREMENTS AND OUTLOOK TO FUTURE CAMPAIGNS INCLUDING THE REQUIRED INSTRUMENTATION”, at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4th Joint </a:t>
            </a:r>
            <a:r>
              <a:rPr lang="en-GB" sz="800" dirty="0" err="1">
                <a:solidFill>
                  <a:srgbClr val="4D4D4D">
                    <a:lumMod val="60000"/>
                    <a:lumOff val="40000"/>
                  </a:srgbClr>
                </a:solidFill>
              </a:rPr>
              <a:t>HiLumi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LHC-LARP Annual 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Meeting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2014, Nov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. 17-21,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2014.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29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7884" y="35581"/>
            <a:ext cx="3904008" cy="929913"/>
          </a:xfrm>
        </p:spPr>
        <p:txBody>
          <a:bodyPr>
            <a:normAutofit/>
          </a:bodyPr>
          <a:lstStyle/>
          <a:p>
            <a:r>
              <a:rPr lang="en-US" dirty="0" smtClean="0"/>
              <a:t>Examples: Damper Performance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http://elogbook.cern.ch/eLogbook/attach_reader?attach_id=13887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61056"/>
            <a:ext cx="4854509" cy="295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22321" y="462462"/>
            <a:ext cx="27235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Logbook: [Monday 27-Oct-2014, 23:15]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51768" y="2143294"/>
            <a:ext cx="148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VERTICAL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38932" y="139990"/>
            <a:ext cx="831332" cy="210304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8192" y="407750"/>
            <a:ext cx="941146" cy="0"/>
          </a:xfrm>
          <a:prstGeom prst="line">
            <a:avLst/>
          </a:prstGeom>
          <a:noFill/>
          <a:ln w="19050" cap="rnd" cmpd="sng" algn="ctr">
            <a:solidFill>
              <a:srgbClr val="000000"/>
            </a:solidFill>
            <a:prstDash val="solid"/>
            <a:headEnd type="diamond" w="med" len="med"/>
            <a:tailEnd type="diamond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538876" y="150397"/>
            <a:ext cx="6197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1 </a:t>
            </a:r>
            <a:r>
              <a:rPr lang="en-GB" sz="1100" dirty="0" err="1" smtClean="0">
                <a:solidFill>
                  <a:srgbClr val="000000"/>
                </a:solidFill>
              </a:rPr>
              <a:t>ms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1199" y="2193877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approx. 0.7 </a:t>
            </a:r>
            <a:r>
              <a:rPr lang="en-GB" sz="1200" dirty="0" err="1" smtClean="0">
                <a:solidFill>
                  <a:srgbClr val="0070C0"/>
                </a:solidFill>
              </a:rPr>
              <a:t>ms</a:t>
            </a:r>
            <a:endParaRPr lang="en-GB" sz="1200" dirty="0">
              <a:solidFill>
                <a:srgbClr val="0070C0"/>
              </a:solidFill>
            </a:endParaRPr>
          </a:p>
        </p:txBody>
      </p:sp>
      <p:pic>
        <p:nvPicPr>
          <p:cNvPr id="16" name="Picture 4" descr="http://elogbook.cern.ch/eLogbook/attach_reader?attach_id=140357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043795"/>
            <a:ext cx="9028392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100868" y="3907891"/>
            <a:ext cx="4968552" cy="2592288"/>
            <a:chOff x="2100868" y="2852936"/>
            <a:chExt cx="4968552" cy="345638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2100868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245376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352228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496736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651628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96136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924912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069420" y="2852936"/>
              <a:ext cx="0" cy="3456384"/>
            </a:xfrm>
            <a:prstGeom prst="line">
              <a:avLst/>
            </a:prstGeom>
            <a:ln w="1270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2167085" y="6127915"/>
            <a:ext cx="110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1</a:t>
            </a:r>
            <a:r>
              <a:rPr lang="en-GB" sz="1400" baseline="30000" dirty="0" smtClean="0">
                <a:solidFill>
                  <a:srgbClr val="000000"/>
                </a:solidFill>
              </a:rPr>
              <a:t>st</a:t>
            </a:r>
            <a:r>
              <a:rPr lang="en-GB" sz="1400" dirty="0" smtClean="0">
                <a:solidFill>
                  <a:srgbClr val="000000"/>
                </a:solidFill>
              </a:rPr>
              <a:t> batch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94082" y="6127915"/>
            <a:ext cx="110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2</a:t>
            </a:r>
            <a:r>
              <a:rPr lang="en-GB" sz="1400" baseline="30000" dirty="0" smtClean="0">
                <a:solidFill>
                  <a:srgbClr val="000000"/>
                </a:solidFill>
              </a:rPr>
              <a:t>st</a:t>
            </a:r>
            <a:r>
              <a:rPr lang="en-GB" sz="1400" dirty="0" smtClean="0">
                <a:solidFill>
                  <a:srgbClr val="000000"/>
                </a:solidFill>
              </a:rPr>
              <a:t> batch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2142" y="6127915"/>
            <a:ext cx="110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3</a:t>
            </a:r>
            <a:r>
              <a:rPr lang="en-GB" sz="1400" baseline="30000" dirty="0" smtClean="0">
                <a:solidFill>
                  <a:srgbClr val="000000"/>
                </a:solidFill>
              </a:rPr>
              <a:t>rd</a:t>
            </a:r>
            <a:r>
              <a:rPr lang="en-GB" sz="1400" dirty="0" smtClean="0">
                <a:solidFill>
                  <a:srgbClr val="000000"/>
                </a:solidFill>
              </a:rPr>
              <a:t> batch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24911" y="6127915"/>
            <a:ext cx="110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4</a:t>
            </a:r>
            <a:r>
              <a:rPr lang="en-GB" sz="1400" baseline="30000" dirty="0" smtClean="0">
                <a:solidFill>
                  <a:srgbClr val="000000"/>
                </a:solidFill>
              </a:rPr>
              <a:t>th</a:t>
            </a:r>
            <a:r>
              <a:rPr lang="en-GB" sz="1400" dirty="0" smtClean="0">
                <a:solidFill>
                  <a:srgbClr val="000000"/>
                </a:solidFill>
              </a:rPr>
              <a:t>  batch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110138" y="4448127"/>
            <a:ext cx="18543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in the last injected batch</a:t>
            </a:r>
          </a:p>
          <a:p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(+1</a:t>
            </a:r>
            <a:r>
              <a:rPr lang="en-GB" sz="1400" i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order roll-off </a:t>
            </a:r>
          </a:p>
          <a:p>
            <a:r>
              <a:rPr lang="en-GB" sz="14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damper gain)</a:t>
            </a:r>
            <a:endParaRPr lang="en-GB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6362" y="3882364"/>
            <a:ext cx="170251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HORIZONTAL</a:t>
            </a:r>
          </a:p>
          <a:p>
            <a:r>
              <a:rPr lang="en-GB" sz="1100" dirty="0">
                <a:solidFill>
                  <a:srgbClr val="000000"/>
                </a:solidFill>
              </a:rPr>
              <a:t>[10-Dec-2014, 10:45]</a:t>
            </a:r>
          </a:p>
          <a:p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72916" y="1463396"/>
            <a:ext cx="36710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 much </a:t>
            </a:r>
            <a:r>
              <a:rPr lang="en-US" sz="1400" b="1" dirty="0" smtClean="0">
                <a:solidFill>
                  <a:srgbClr val="00B050"/>
                </a:solidFill>
              </a:rPr>
              <a:t>impact of CC </a:t>
            </a:r>
            <a:r>
              <a:rPr lang="en-US" sz="1400" dirty="0" smtClean="0"/>
              <a:t>to be expected?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Injection damping </a:t>
            </a:r>
            <a:br>
              <a:rPr lang="en-US" sz="1400" dirty="0" smtClean="0"/>
            </a:br>
            <a:r>
              <a:rPr lang="en-US" sz="1400" dirty="0" smtClean="0"/>
              <a:t>   </a:t>
            </a: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/>
              <a:t>better than 1ms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Counteract coupled bunch instabilities,</a:t>
            </a:r>
            <a:br>
              <a:rPr lang="en-US" sz="1400" dirty="0" smtClean="0"/>
            </a:br>
            <a:r>
              <a:rPr lang="en-US" sz="1400" dirty="0" smtClean="0"/>
              <a:t>  </a:t>
            </a: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/>
              <a:t>up to highest mode at 25 ns spacing </a:t>
            </a:r>
            <a:endParaRPr lang="en-GB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5076826" y="1695450"/>
            <a:ext cx="396090" cy="132833"/>
          </a:xfrm>
          <a:prstGeom prst="straightConnector1">
            <a:avLst/>
          </a:prstGeom>
          <a:noFill/>
          <a:ln w="28575" cap="rnd" cmpd="sng" algn="ctr">
            <a:solidFill>
              <a:srgbClr val="00B050"/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>
            <a:off x="5637483" y="2470876"/>
            <a:ext cx="526287" cy="1643441"/>
          </a:xfrm>
          <a:prstGeom prst="straightConnector1">
            <a:avLst/>
          </a:prstGeom>
          <a:noFill/>
          <a:ln w="28575" cap="rnd" cmpd="sng" algn="ctr">
            <a:solidFill>
              <a:srgbClr val="00B050"/>
            </a:solidFill>
            <a:prstDash val="solid"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1556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Damper-CC Interaction Scenarios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" indent="0">
              <a:buNone/>
            </a:pPr>
            <a:r>
              <a:rPr lang="en-US" sz="1600" u="sng" dirty="0" smtClean="0">
                <a:solidFill>
                  <a:schemeClr val="tx2"/>
                </a:solidFill>
              </a:rPr>
              <a:t>(1) Damper in </a:t>
            </a:r>
            <a:r>
              <a:rPr lang="en-US" sz="1600" b="1" u="sng" dirty="0" smtClean="0">
                <a:solidFill>
                  <a:srgbClr val="7030A0"/>
                </a:solidFill>
              </a:rPr>
              <a:t>Passive Mode:</a:t>
            </a:r>
          </a:p>
          <a:p>
            <a:pPr lvl="1">
              <a:spcBef>
                <a:spcPts val="1200"/>
              </a:spcBef>
            </a:pPr>
            <a:r>
              <a:rPr lang="en-US" sz="1400" b="1" dirty="0">
                <a:solidFill>
                  <a:srgbClr val="7030A0"/>
                </a:solidFill>
              </a:rPr>
              <a:t>Open loop, no </a:t>
            </a:r>
            <a:r>
              <a:rPr lang="en-US" sz="1400" b="1" dirty="0" smtClean="0">
                <a:solidFill>
                  <a:srgbClr val="7030A0"/>
                </a:solidFill>
              </a:rPr>
              <a:t>active excitation </a:t>
            </a:r>
            <a:r>
              <a:rPr lang="en-US" sz="1400" dirty="0"/>
              <a:t>from TFB</a:t>
            </a:r>
          </a:p>
          <a:p>
            <a:pPr lvl="1"/>
            <a:r>
              <a:rPr lang="en-US" sz="1400" dirty="0" smtClean="0"/>
              <a:t>Use damper for passive diagnostics and monitoring (</a:t>
            </a:r>
            <a:r>
              <a:rPr lang="en-US" sz="1400" i="1" dirty="0" smtClean="0"/>
              <a:t>see following slides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Survey </a:t>
            </a:r>
            <a:r>
              <a:rPr lang="en-US" sz="1400" b="1" dirty="0" smtClean="0">
                <a:solidFill>
                  <a:srgbClr val="7030A0"/>
                </a:solidFill>
              </a:rPr>
              <a:t>visibility</a:t>
            </a:r>
            <a:r>
              <a:rPr lang="en-US" sz="1400" dirty="0" smtClean="0"/>
              <a:t> </a:t>
            </a:r>
            <a:r>
              <a:rPr lang="en-US" sz="1400" b="1" dirty="0" smtClean="0">
                <a:solidFill>
                  <a:srgbClr val="7030A0"/>
                </a:solidFill>
              </a:rPr>
              <a:t>of CC activity, </a:t>
            </a:r>
            <a:r>
              <a:rPr lang="en-US" sz="1400" dirty="0" smtClean="0">
                <a:solidFill>
                  <a:schemeClr val="tx2"/>
                </a:solidFill>
              </a:rPr>
              <a:t>to</a:t>
            </a:r>
            <a:r>
              <a:rPr lang="en-US" sz="1400" b="1" dirty="0" smtClean="0">
                <a:solidFill>
                  <a:srgbClr val="7030A0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evaluate </a:t>
            </a:r>
          </a:p>
          <a:p>
            <a:pPr lvl="2"/>
            <a:r>
              <a:rPr lang="en-US" sz="1300" dirty="0" smtClean="0">
                <a:solidFill>
                  <a:schemeClr val="tx2"/>
                </a:solidFill>
              </a:rPr>
              <a:t>Effect of </a:t>
            </a:r>
            <a:r>
              <a:rPr lang="en-US" sz="1300" b="1" dirty="0" smtClean="0">
                <a:solidFill>
                  <a:srgbClr val="00B050"/>
                </a:solidFill>
              </a:rPr>
              <a:t>CC during Injection Transients </a:t>
            </a:r>
            <a:r>
              <a:rPr lang="en-US" sz="1300" dirty="0" smtClean="0">
                <a:solidFill>
                  <a:schemeClr val="tx2"/>
                </a:solidFill>
              </a:rPr>
              <a:t>(several mm injection errors)?</a:t>
            </a:r>
          </a:p>
          <a:p>
            <a:pPr lvl="2"/>
            <a:r>
              <a:rPr lang="en-US" sz="1300" dirty="0" smtClean="0">
                <a:solidFill>
                  <a:schemeClr val="tx2"/>
                </a:solidFill>
              </a:rPr>
              <a:t>Impact of </a:t>
            </a:r>
            <a:r>
              <a:rPr lang="en-US" sz="1300" b="1" dirty="0" smtClean="0">
                <a:solidFill>
                  <a:srgbClr val="00B050"/>
                </a:solidFill>
              </a:rPr>
              <a:t>CC on coupled bunch instabilities</a:t>
            </a:r>
            <a:r>
              <a:rPr lang="en-US" sz="1300" dirty="0" smtClean="0">
                <a:solidFill>
                  <a:schemeClr val="tx2"/>
                </a:solidFill>
              </a:rPr>
              <a:t>?</a:t>
            </a:r>
          </a:p>
          <a:p>
            <a:pPr lvl="1"/>
            <a:r>
              <a:rPr lang="en-US" sz="1400" dirty="0" smtClean="0">
                <a:solidFill>
                  <a:schemeClr val="tx2"/>
                </a:solidFill>
              </a:rPr>
              <a:t>Results </a:t>
            </a:r>
            <a:r>
              <a:rPr lang="en-US" sz="1400" b="1" dirty="0" smtClean="0">
                <a:solidFill>
                  <a:srgbClr val="7030A0"/>
                </a:solidFill>
              </a:rPr>
              <a:t>valuable for benchmarking CC-TFB interaction</a:t>
            </a:r>
          </a:p>
          <a:p>
            <a:pPr marL="356400" lvl="1" indent="0">
              <a:buNone/>
            </a:pPr>
            <a:endParaRPr lang="en-US" sz="1400" b="1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356400" lvl="1" indent="0">
              <a:buNone/>
            </a:pPr>
            <a:endParaRPr lang="en-US" sz="1400" b="1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356400" lvl="1" indent="0">
              <a:buNone/>
            </a:pPr>
            <a:endParaRPr lang="en-US" sz="1400" b="1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36000" indent="0">
              <a:buNone/>
            </a:pPr>
            <a:r>
              <a:rPr lang="en-US" sz="1600" b="1" u="sng" dirty="0" smtClean="0">
                <a:solidFill>
                  <a:schemeClr val="tx2"/>
                </a:solidFill>
                <a:sym typeface="Wingdings" panose="05000000000000000000" pitchFamily="2" charset="2"/>
              </a:rPr>
              <a:t>Damper diagnostics potential and monitoring tools</a:t>
            </a:r>
            <a:r>
              <a:rPr lang="en-US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sym typeface="Wingdings" panose="05000000000000000000" pitchFamily="2" charset="2"/>
              </a:rPr>
              <a:t>  </a:t>
            </a:r>
            <a:r>
              <a:rPr lang="en-US" sz="1200" dirty="0" smtClean="0">
                <a:solidFill>
                  <a:schemeClr val="tx2"/>
                </a:solidFill>
                <a:sym typeface="Wingdings" panose="05000000000000000000" pitchFamily="2" charset="2"/>
              </a:rPr>
              <a:t>(this list is not exhaustive)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2"/>
                </a:solidFill>
              </a:rPr>
              <a:t>Sensitivity </a:t>
            </a:r>
            <a:r>
              <a:rPr lang="en-US" sz="1400" dirty="0"/>
              <a:t>of transverse damper to intra-bunch </a:t>
            </a:r>
            <a:r>
              <a:rPr lang="en-US" sz="1400" dirty="0" smtClean="0"/>
              <a:t>motion (resolve bunch motion &gt;&gt; 20 MHz)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400" dirty="0">
                <a:sym typeface="Wingdings" panose="05000000000000000000" pitchFamily="2" charset="2"/>
              </a:rPr>
              <a:t>Transverse Observation </a:t>
            </a:r>
            <a:r>
              <a:rPr lang="en-US" sz="1400" dirty="0" smtClean="0">
                <a:sym typeface="Wingdings" panose="05000000000000000000" pitchFamily="2" charset="2"/>
              </a:rPr>
              <a:t>Box (bunch-by-bunch, turn-by-turn data)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sym typeface="Wingdings" panose="05000000000000000000" pitchFamily="2" charset="2"/>
              </a:rPr>
              <a:t>Wideband Transverse Feedback (RF synchronous sampling)</a:t>
            </a:r>
          </a:p>
          <a:p>
            <a:pPr>
              <a:spcBef>
                <a:spcPts val="600"/>
              </a:spcBef>
            </a:pPr>
            <a:r>
              <a:rPr lang="en-US" sz="1400" dirty="0" smtClean="0">
                <a:sym typeface="Wingdings" panose="05000000000000000000" pitchFamily="2" charset="2"/>
              </a:rPr>
              <a:t>Transverse BQM (</a:t>
            </a:r>
            <a:r>
              <a:rPr lang="en-US" sz="1400" dirty="0"/>
              <a:t>GUI and logging application </a:t>
            </a:r>
            <a:r>
              <a:rPr lang="en-US" sz="1400" dirty="0" smtClean="0"/>
              <a:t>readily available)</a:t>
            </a:r>
          </a:p>
          <a:p>
            <a:pPr>
              <a:spcBef>
                <a:spcPts val="600"/>
              </a:spcBef>
            </a:pP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9174" y="3312969"/>
            <a:ext cx="5800725" cy="33855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/>
                </a:solidFill>
              </a:rPr>
              <a:t>NB: Define an </a:t>
            </a:r>
            <a:r>
              <a:rPr lang="en-US" sz="1600" b="1" i="1" dirty="0" smtClean="0">
                <a:solidFill>
                  <a:srgbClr val="FFC000"/>
                </a:solidFill>
              </a:rPr>
              <a:t>adequate metric </a:t>
            </a:r>
            <a:r>
              <a:rPr lang="en-US" sz="1600" b="1" i="1" dirty="0" smtClean="0">
                <a:solidFill>
                  <a:schemeClr val="tx2"/>
                </a:solidFill>
              </a:rPr>
              <a:t>to quantify impact of CC.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2300" y="3267229"/>
            <a:ext cx="1972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RMS transverse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Damping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Emittance growth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…</a:t>
            </a:r>
            <a:endParaRPr lang="en-GB" sz="1200" dirty="0"/>
          </a:p>
        </p:txBody>
      </p:sp>
      <p:sp>
        <p:nvSpPr>
          <p:cNvPr id="9" name="Right Arrow 8"/>
          <p:cNvSpPr/>
          <p:nvPr/>
        </p:nvSpPr>
        <p:spPr>
          <a:xfrm>
            <a:off x="3856252" y="981075"/>
            <a:ext cx="390525" cy="190500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246777" y="928075"/>
            <a:ext cx="4838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assess beam effects in the presence of </a:t>
            </a:r>
            <a:r>
              <a:rPr lang="en-US" sz="1400" b="1" i="1" dirty="0" smtClean="0">
                <a:solidFill>
                  <a:srgbClr val="00B050"/>
                </a:solidFill>
              </a:rPr>
              <a:t>crab cavities only</a:t>
            </a:r>
            <a:endParaRPr lang="en-GB" sz="1400" b="1" i="1" dirty="0">
              <a:solidFill>
                <a:srgbClr val="00B050"/>
              </a:solidFill>
            </a:endParaRPr>
          </a:p>
        </p:txBody>
      </p:sp>
      <p:pic>
        <p:nvPicPr>
          <p:cNvPr id="11" name="Picture 3" descr="C:\Users\gkotzian\AppData\Local\Microsoft\Windows\Temporary Internet Files\Content.IE5\QTRPW8RX\MC900441498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2142812"/>
            <a:ext cx="601751" cy="60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Damper-CC Interaction Scenarios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000" indent="0">
              <a:buNone/>
            </a:pPr>
            <a:r>
              <a:rPr lang="en-US" sz="1600" u="sng" dirty="0" smtClean="0"/>
              <a:t>(2) Active Mode: </a:t>
            </a:r>
            <a:r>
              <a:rPr lang="en-US" sz="1600" b="1" u="sng" dirty="0" smtClean="0">
                <a:solidFill>
                  <a:srgbClr val="7030A0"/>
                </a:solidFill>
              </a:rPr>
              <a:t>Driven Excitation</a:t>
            </a:r>
          </a:p>
          <a:p>
            <a:pPr lvl="1">
              <a:spcBef>
                <a:spcPts val="1200"/>
              </a:spcBef>
            </a:pPr>
            <a:r>
              <a:rPr lang="en-US" sz="1400" dirty="0" smtClean="0"/>
              <a:t>Open loop, active excitation with TFB</a:t>
            </a:r>
          </a:p>
          <a:p>
            <a:pPr lvl="1"/>
            <a:r>
              <a:rPr lang="en-US" sz="1400" dirty="0" smtClean="0"/>
              <a:t>Use damper to </a:t>
            </a:r>
            <a:r>
              <a:rPr lang="en-US" sz="1400" b="1" dirty="0" smtClean="0">
                <a:solidFill>
                  <a:srgbClr val="7030A0"/>
                </a:solidFill>
              </a:rPr>
              <a:t>actively perturb the beam with known patterns </a:t>
            </a:r>
            <a:r>
              <a:rPr lang="en-US" sz="1400" dirty="0" smtClean="0"/>
              <a:t>(single transverse deflection, sinusoidal excitation)</a:t>
            </a:r>
          </a:p>
          <a:p>
            <a:pPr lvl="1"/>
            <a:r>
              <a:rPr lang="en-US" sz="1400" b="1" dirty="0" smtClean="0">
                <a:solidFill>
                  <a:srgbClr val="7030A0"/>
                </a:solidFill>
              </a:rPr>
              <a:t>generate </a:t>
            </a:r>
            <a:r>
              <a:rPr lang="en-US" sz="1400" b="1" dirty="0">
                <a:solidFill>
                  <a:srgbClr val="7030A0"/>
                </a:solidFill>
              </a:rPr>
              <a:t>a test pattern </a:t>
            </a:r>
            <a:r>
              <a:rPr lang="en-US" sz="1400" dirty="0"/>
              <a:t>similar to what is expected with active </a:t>
            </a:r>
            <a:r>
              <a:rPr lang="en-US" sz="1400" dirty="0" smtClean="0"/>
              <a:t>crabbing:</a:t>
            </a:r>
          </a:p>
          <a:p>
            <a:pPr lvl="1"/>
            <a:r>
              <a:rPr lang="en-US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New Wideband </a:t>
            </a:r>
            <a:r>
              <a:rPr lang="en-US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kickers in BA3 </a:t>
            </a:r>
            <a:r>
              <a:rPr lang="en-US" sz="1400" dirty="0">
                <a:sym typeface="Wingdings" panose="05000000000000000000" pitchFamily="2" charset="2"/>
              </a:rPr>
              <a:t>(BW up to 700 MHz) </a:t>
            </a:r>
          </a:p>
          <a:p>
            <a:pPr lvl="1"/>
            <a:r>
              <a:rPr lang="en-US" sz="1400" dirty="0" smtClean="0"/>
              <a:t>Driven transverse excitation </a:t>
            </a:r>
            <a:r>
              <a:rPr lang="en-US" sz="1400" dirty="0" smtClean="0">
                <a:sym typeface="Wingdings" panose="05000000000000000000" pitchFamily="2" charset="2"/>
              </a:rPr>
              <a:t></a:t>
            </a:r>
            <a:r>
              <a:rPr lang="en-US" sz="1400" dirty="0" smtClean="0"/>
              <a:t> </a:t>
            </a:r>
            <a:r>
              <a:rPr lang="en-US" sz="1400" b="1" dirty="0" smtClean="0">
                <a:solidFill>
                  <a:srgbClr val="7030A0"/>
                </a:solidFill>
              </a:rPr>
              <a:t>CW 400.79 MHz (bunch synchronous)</a:t>
            </a:r>
          </a:p>
          <a:p>
            <a:pPr lvl="1"/>
            <a:r>
              <a:rPr lang="en-US" sz="1400" dirty="0" smtClean="0"/>
              <a:t>Allows for reproducible tests e.g. to calibrate diagnostics or exploration of parameters</a:t>
            </a:r>
          </a:p>
          <a:p>
            <a:pPr marL="36000" indent="0">
              <a:buNone/>
            </a:pPr>
            <a:endParaRPr lang="en-US" sz="1500" b="1" dirty="0" smtClean="0">
              <a:solidFill>
                <a:srgbClr val="7030A0"/>
              </a:solidFill>
            </a:endParaRPr>
          </a:p>
          <a:p>
            <a:pPr marL="36000" indent="0">
              <a:buNone/>
            </a:pPr>
            <a:endParaRPr lang="en-US" sz="1500" b="1" dirty="0" smtClean="0">
              <a:solidFill>
                <a:srgbClr val="7030A0"/>
              </a:solidFill>
            </a:endParaRPr>
          </a:p>
          <a:p>
            <a:pPr marL="36000" indent="0">
              <a:buNone/>
            </a:pPr>
            <a:r>
              <a:rPr lang="en-US" sz="1600" u="sng" dirty="0" smtClean="0"/>
              <a:t>(</a:t>
            </a:r>
            <a:r>
              <a:rPr lang="en-US" sz="1600" u="sng" dirty="0"/>
              <a:t>3) Active Mode: </a:t>
            </a:r>
            <a:r>
              <a:rPr lang="en-US" sz="1600" b="1" u="sng" dirty="0">
                <a:solidFill>
                  <a:srgbClr val="7030A0"/>
                </a:solidFill>
              </a:rPr>
              <a:t>Active Feedback</a:t>
            </a:r>
          </a:p>
          <a:p>
            <a:pPr lvl="1"/>
            <a:r>
              <a:rPr lang="en-US" sz="1400" dirty="0"/>
              <a:t>Closed </a:t>
            </a:r>
            <a:r>
              <a:rPr lang="en-US" sz="1400" dirty="0" smtClean="0"/>
              <a:t>loop transverse feedback</a:t>
            </a:r>
            <a:endParaRPr lang="en-US" sz="1300" dirty="0"/>
          </a:p>
          <a:p>
            <a:pPr lvl="1"/>
            <a:r>
              <a:rPr lang="en-US" sz="1400" dirty="0"/>
              <a:t>Examine impact of </a:t>
            </a:r>
            <a:r>
              <a:rPr lang="en-US" sz="1400" b="1" dirty="0">
                <a:solidFill>
                  <a:srgbClr val="7030A0"/>
                </a:solidFill>
              </a:rPr>
              <a:t>co-existence: CC + </a:t>
            </a:r>
            <a:r>
              <a:rPr lang="en-US" sz="1400" b="1" dirty="0" smtClean="0">
                <a:solidFill>
                  <a:srgbClr val="7030A0"/>
                </a:solidFill>
              </a:rPr>
              <a:t>TFB</a:t>
            </a:r>
          </a:p>
          <a:p>
            <a:pPr lvl="1"/>
            <a:r>
              <a:rPr lang="en-US" sz="1400" dirty="0" smtClean="0">
                <a:solidFill>
                  <a:schemeClr val="tx2"/>
                </a:solidFill>
              </a:rPr>
              <a:t>Once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smtClean="0">
                <a:solidFill>
                  <a:srgbClr val="7030A0"/>
                </a:solidFill>
              </a:rPr>
              <a:t>CCs </a:t>
            </a:r>
            <a:r>
              <a:rPr lang="en-US" sz="1400" dirty="0" smtClean="0">
                <a:solidFill>
                  <a:schemeClr val="tx2"/>
                </a:solidFill>
              </a:rPr>
              <a:t>installed and </a:t>
            </a:r>
            <a:r>
              <a:rPr lang="en-US" sz="1400" b="1" dirty="0" smtClean="0">
                <a:solidFill>
                  <a:srgbClr val="7030A0"/>
                </a:solidFill>
              </a:rPr>
              <a:t>available in 2018</a:t>
            </a:r>
            <a:endParaRPr lang="en-US" sz="1400" b="1" dirty="0">
              <a:solidFill>
                <a:srgbClr val="7030A0"/>
              </a:solidFill>
            </a:endParaRPr>
          </a:p>
          <a:p>
            <a:pPr marL="36000" indent="0">
              <a:buNone/>
            </a:pPr>
            <a:endParaRPr lang="en-US" sz="1500" b="1" dirty="0" smtClean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1574" y="3630938"/>
            <a:ext cx="6134101" cy="58477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B050"/>
                </a:solidFill>
              </a:rPr>
              <a:t>Complementary test bench</a:t>
            </a:r>
            <a:r>
              <a:rPr lang="en-US" sz="1600" b="1" i="1" dirty="0" smtClean="0">
                <a:solidFill>
                  <a:schemeClr val="tx2"/>
                </a:solidFill>
              </a:rPr>
              <a:t>, could be made </a:t>
            </a:r>
            <a:r>
              <a:rPr lang="en-US" sz="1600" b="1" i="1" dirty="0" smtClean="0">
                <a:solidFill>
                  <a:srgbClr val="00B050"/>
                </a:solidFill>
              </a:rPr>
              <a:t>available</a:t>
            </a:r>
            <a:r>
              <a:rPr lang="en-US" sz="1600" b="1" i="1" dirty="0" smtClean="0">
                <a:solidFill>
                  <a:schemeClr val="tx2"/>
                </a:solidFill>
              </a:rPr>
              <a:t> well </a:t>
            </a:r>
            <a:r>
              <a:rPr lang="en-US" sz="1600" b="1" i="1" dirty="0" smtClean="0">
                <a:solidFill>
                  <a:srgbClr val="00B050"/>
                </a:solidFill>
              </a:rPr>
              <a:t>before</a:t>
            </a:r>
            <a:r>
              <a:rPr lang="en-US" sz="1600" b="1" i="1" dirty="0" smtClean="0">
                <a:solidFill>
                  <a:schemeClr val="tx2"/>
                </a:solidFill>
              </a:rPr>
              <a:t> installation and testing with Crab Cavities in </a:t>
            </a:r>
            <a:r>
              <a:rPr lang="en-US" sz="1600" b="1" i="1" dirty="0" smtClean="0">
                <a:solidFill>
                  <a:srgbClr val="00B050"/>
                </a:solidFill>
              </a:rPr>
              <a:t>2018</a:t>
            </a:r>
            <a:endParaRPr lang="en-US" sz="16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7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7"/>
            <a:ext cx="8226854" cy="528507"/>
          </a:xfrm>
        </p:spPr>
        <p:txBody>
          <a:bodyPr/>
          <a:lstStyle/>
          <a:p>
            <a:r>
              <a:rPr lang="en-US" dirty="0" smtClean="0"/>
              <a:t>Beam Diagnostics Potential (1)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199" y="568912"/>
            <a:ext cx="8524875" cy="58248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600" indent="-277200" algn="l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buFont typeface="Courier New"/>
              <a:buNone/>
            </a:pPr>
            <a:r>
              <a:rPr lang="en-US" sz="1600" b="1" dirty="0" smtClean="0"/>
              <a:t>Sensitivity of transverse damper to intra-bunch motion</a:t>
            </a:r>
          </a:p>
          <a:p>
            <a:pPr lvl="1"/>
            <a:r>
              <a:rPr lang="en-US" sz="1400" dirty="0" smtClean="0"/>
              <a:t>Separation in even/odd modes, turn-by-turn data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42" y="1174524"/>
            <a:ext cx="4754880" cy="35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-15097" y="4880173"/>
                <a:ext cx="2015490" cy="1152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movement of </a:t>
                </a:r>
              </a:p>
              <a:p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centre-of-charges </a:t>
                </a:r>
                <a:endParaRPr lang="en-GB" sz="1400" i="1" dirty="0" smtClean="0">
                  <a:solidFill>
                    <a:schemeClr val="accent6">
                      <a:lumMod val="50000"/>
                    </a:schemeClr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GB" sz="1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𝜆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14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097" y="4880173"/>
                <a:ext cx="2015490" cy="1152880"/>
              </a:xfrm>
              <a:prstGeom prst="rect">
                <a:avLst/>
              </a:prstGeom>
              <a:blipFill rotWithShape="0">
                <a:blip r:embed="rId4"/>
                <a:stretch>
                  <a:fillRect l="-909" t="-1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 flipV="1">
            <a:off x="2972436" y="3881065"/>
            <a:ext cx="883920" cy="1051008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1995067" y="4880173"/>
                <a:ext cx="3031604" cy="11049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normalized position as implemented </a:t>
                </a:r>
              </a:p>
              <a:p>
                <a:pPr/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in the </a:t>
                </a:r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Damper HW</a:t>
                </a:r>
                <a:b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GB" sz="600" i="1" dirty="0">
                    <a:solidFill>
                      <a:schemeClr val="accent6">
                        <a:lumMod val="50000"/>
                      </a:schemeClr>
                    </a:solidFill>
                    <a:latin typeface="Cambria Math"/>
                  </a:rPr>
                  <a:t/>
                </a:r>
                <a:br>
                  <a:rPr lang="en-GB" sz="600" i="1" dirty="0">
                    <a:solidFill>
                      <a:schemeClr val="accent6">
                        <a:lumMod val="50000"/>
                      </a:schemeClr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GB" sz="1400" i="1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</m:sSub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  <m:sup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  <m:sup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067" y="4880173"/>
                <a:ext cx="3031604" cy="1104918"/>
              </a:xfrm>
              <a:prstGeom prst="rect">
                <a:avLst/>
              </a:prstGeom>
              <a:blipFill rotWithShape="0">
                <a:blip r:embed="rId5"/>
                <a:stretch>
                  <a:fillRect l="-602" t="-1105" r="-1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>
          <a:xfrm>
            <a:off x="825397" y="1050096"/>
            <a:ext cx="3670403" cy="5285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u="sng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u="none" dirty="0" smtClean="0">
                <a:solidFill>
                  <a:srgbClr val="000000"/>
                </a:solidFill>
              </a:rPr>
              <a:t>Simulation Results: Symmetric Excitation</a:t>
            </a:r>
            <a:endParaRPr lang="en-GB" sz="1200" u="none" dirty="0">
              <a:solidFill>
                <a:srgbClr val="00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60" y="1162280"/>
            <a:ext cx="4771201" cy="3579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5320456" y="4880173"/>
                <a:ext cx="3366344" cy="11049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alternate processing scheme to detect and indicate anti-sym. oscillations:</a:t>
                </a:r>
                <a:b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GB" sz="600" i="1" dirty="0">
                    <a:solidFill>
                      <a:schemeClr val="accent6">
                        <a:lumMod val="50000"/>
                      </a:schemeClr>
                    </a:solidFill>
                    <a:latin typeface="Cambria Math"/>
                  </a:rPr>
                  <a:t/>
                </a:r>
                <a:br>
                  <a:rPr lang="en-GB" sz="600" i="1" dirty="0">
                    <a:solidFill>
                      <a:schemeClr val="accent6">
                        <a:lumMod val="50000"/>
                      </a:schemeClr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  <m:sup>
                          <m:r>
                            <a:rPr lang="en-GB" sz="1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 </m:t>
                          </m:r>
                          <m:r>
                            <a:rPr lang="en-GB" sz="1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sup>
                      </m:sSubSup>
                      <m:r>
                        <a:rPr lang="en-GB" sz="1400" i="1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</m:sSub>
                          <m:r>
                            <a:rPr lang="en-GB" sz="1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  <m:sup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Σ</m:t>
                              </m:r>
                            </m:sub>
                            <m:sup>
                              <m:r>
                                <a:rPr lang="en-GB" sz="1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456" y="4880173"/>
                <a:ext cx="3366344" cy="1104918"/>
              </a:xfrm>
              <a:prstGeom prst="rect">
                <a:avLst/>
              </a:prstGeom>
              <a:blipFill rotWithShape="0">
                <a:blip r:embed="rId7"/>
                <a:stretch>
                  <a:fillRect l="-543" t="-1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V="1">
            <a:off x="5998714" y="3165780"/>
            <a:ext cx="273426" cy="1714393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tailEnd type="arrow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>
            <a:off x="5282356" y="3894865"/>
            <a:ext cx="3718768" cy="0"/>
          </a:xfrm>
          <a:prstGeom prst="line">
            <a:avLst/>
          </a:prstGeom>
          <a:noFill/>
          <a:ln w="12700" cap="rnd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7398202" y="736576"/>
            <a:ext cx="1288598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cases shown</a:t>
            </a:r>
            <a:r>
              <a:rPr lang="en-US" sz="1200" b="1" dirty="0">
                <a:solidFill>
                  <a:srgbClr val="C00000"/>
                </a:solidFill>
              </a:rPr>
              <a:t>: </a:t>
            </a:r>
            <a:endParaRPr lang="en-US" sz="12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LHC ADT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282356" y="1050096"/>
            <a:ext cx="3699717" cy="52850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u="sng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u="none" dirty="0" smtClean="0">
                <a:solidFill>
                  <a:srgbClr val="000000"/>
                </a:solidFill>
              </a:rPr>
              <a:t>Simulation Results: Anti-Symmetric Excitation</a:t>
            </a:r>
            <a:endParaRPr lang="en-GB" sz="1200" u="none" dirty="0">
              <a:solidFill>
                <a:srgbClr val="00000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293074" y="1460805"/>
            <a:ext cx="0" cy="2857499"/>
          </a:xfrm>
          <a:prstGeom prst="line">
            <a:avLst/>
          </a:prstGeom>
          <a:noFill/>
          <a:ln w="28575" cap="rnd" cmpd="sng" algn="ctr">
            <a:solidFill>
              <a:srgbClr val="00B050"/>
            </a:solidFill>
            <a:prstDash val="sysDash"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>
            <a:stCxn id="15" idx="0"/>
          </p:cNvCxnSpPr>
          <p:nvPr/>
        </p:nvCxnSpPr>
        <p:spPr>
          <a:xfrm flipV="1">
            <a:off x="992648" y="3239449"/>
            <a:ext cx="825254" cy="164072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flipV="1">
            <a:off x="5598374" y="1451280"/>
            <a:ext cx="0" cy="2857499"/>
          </a:xfrm>
          <a:prstGeom prst="line">
            <a:avLst/>
          </a:prstGeom>
          <a:noFill/>
          <a:ln w="28575" cap="rnd" cmpd="sng" algn="ctr">
            <a:solidFill>
              <a:srgbClr val="00B050"/>
            </a:solidFill>
            <a:prstDash val="sysDash"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 rot="16200000">
            <a:off x="5093108" y="1679996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B050"/>
                </a:solidFill>
              </a:rPr>
              <a:t>400 MHz</a:t>
            </a:r>
            <a:endParaRPr lang="en-GB" sz="1100" b="1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816382" y="272805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B050"/>
                </a:solidFill>
              </a:rPr>
              <a:t>400 MHz</a:t>
            </a:r>
            <a:endParaRPr lang="en-GB" sz="1100" b="1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39818" y="2158899"/>
            <a:ext cx="26988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Centre-of-charges oscillations 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detectable by damper </a:t>
            </a:r>
            <a:r>
              <a:rPr lang="en-US" sz="12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feedback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1352551" y="2005455"/>
            <a:ext cx="465352" cy="192033"/>
          </a:xfrm>
          <a:custGeom>
            <a:avLst/>
            <a:gdLst>
              <a:gd name="connsiteX0" fmla="*/ 0 w 523875"/>
              <a:gd name="connsiteY0" fmla="*/ 64949 h 217349"/>
              <a:gd name="connsiteX1" fmla="*/ 95250 w 523875"/>
              <a:gd name="connsiteY1" fmla="*/ 7799 h 217349"/>
              <a:gd name="connsiteX2" fmla="*/ 523875 w 523875"/>
              <a:gd name="connsiteY2" fmla="*/ 217349 h 21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5" h="217349">
                <a:moveTo>
                  <a:pt x="0" y="64949"/>
                </a:moveTo>
                <a:cubicBezTo>
                  <a:pt x="3969" y="23674"/>
                  <a:pt x="7938" y="-17601"/>
                  <a:pt x="95250" y="7799"/>
                </a:cubicBezTo>
                <a:cubicBezTo>
                  <a:pt x="182562" y="33199"/>
                  <a:pt x="353218" y="125274"/>
                  <a:pt x="523875" y="217349"/>
                </a:cubicBezTo>
              </a:path>
            </a:pathLst>
          </a:custGeom>
          <a:noFill/>
          <a:ln w="19050">
            <a:solidFill>
              <a:srgbClr val="00B05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419475" y="5957196"/>
            <a:ext cx="57161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G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. Kotzian, W. Hofle, D. Valuch,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“ADT SENSITIVITY TO INTRA-BUNCH MOTION”, at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HSC meeting, Jan. 22, 2014.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 rot="20763391">
            <a:off x="7115050" y="2681096"/>
            <a:ext cx="1388153" cy="738664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C000"/>
                </a:solidFill>
              </a:rPr>
              <a:t>Measure </a:t>
            </a:r>
            <a:r>
              <a:rPr lang="en-GB" sz="1400" b="1" dirty="0">
                <a:solidFill>
                  <a:schemeClr val="tx2"/>
                </a:solidFill>
              </a:rPr>
              <a:t>this quantitatively </a:t>
            </a:r>
            <a:r>
              <a:rPr lang="en-GB" sz="1400" b="1" dirty="0" smtClean="0">
                <a:solidFill>
                  <a:schemeClr val="tx2"/>
                </a:solidFill>
              </a:rPr>
              <a:t/>
            </a:r>
            <a:br>
              <a:rPr lang="en-GB" sz="1400" b="1" dirty="0" smtClean="0">
                <a:solidFill>
                  <a:schemeClr val="tx2"/>
                </a:solidFill>
              </a:rPr>
            </a:br>
            <a:r>
              <a:rPr lang="en-GB" sz="1400" b="1" dirty="0" smtClean="0">
                <a:solidFill>
                  <a:srgbClr val="FFC000"/>
                </a:solidFill>
              </a:rPr>
              <a:t>in 2016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53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7"/>
            <a:ext cx="8226854" cy="528507"/>
          </a:xfrm>
        </p:spPr>
        <p:txBody>
          <a:bodyPr/>
          <a:lstStyle/>
          <a:p>
            <a:r>
              <a:rPr lang="en-US" dirty="0" smtClean="0"/>
              <a:t>Beam Diagnostics Potential (2)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 Jan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Damper with Crab Cavities - Gerd Kotzian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199" y="568911"/>
            <a:ext cx="8524875" cy="4907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77200" algn="l" rtl="0" eaLnBrk="1" latinLnBrk="0" hangingPunct="1">
              <a:spcBef>
                <a:spcPts val="1900"/>
              </a:spcBef>
              <a:buClr>
                <a:schemeClr val="tx1"/>
              </a:buClr>
              <a:buSzPct val="80000"/>
              <a:buFont typeface="Courier New"/>
              <a:buChar char="o"/>
              <a:defRPr kumimoji="0"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600" indent="-277200" algn="l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52000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85000"/>
              <a:buFont typeface="Lucida Grande"/>
              <a:buChar char="−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>
              <a:buFont typeface="Courier New"/>
              <a:buNone/>
            </a:pPr>
            <a:r>
              <a:rPr lang="en-US" sz="1600" b="1" dirty="0" smtClean="0"/>
              <a:t>Observation Box</a:t>
            </a:r>
          </a:p>
          <a:p>
            <a:pPr lvl="1"/>
            <a:r>
              <a:rPr lang="en-US" sz="1400" dirty="0" smtClean="0"/>
              <a:t>Bunch-by-bunch, turn-by-turn data</a:t>
            </a:r>
          </a:p>
          <a:p>
            <a:pPr lvl="1"/>
            <a:r>
              <a:rPr lang="en-US" sz="1400" dirty="0" smtClean="0"/>
              <a:t>Prototype readily in place in BA2</a:t>
            </a:r>
          </a:p>
          <a:p>
            <a:pPr lvl="1"/>
            <a:r>
              <a:rPr lang="en-US" sz="1400" dirty="0" smtClean="0"/>
              <a:t>Some development work to be done (FESA, logging, fixed display)</a:t>
            </a:r>
          </a:p>
          <a:p>
            <a:pPr lvl="1"/>
            <a:endParaRPr lang="en-US" sz="14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7398202" y="736576"/>
            <a:ext cx="1288598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cases shown</a:t>
            </a:r>
            <a:r>
              <a:rPr lang="en-US" sz="1200" b="1" dirty="0">
                <a:solidFill>
                  <a:srgbClr val="C00000"/>
                </a:solidFill>
              </a:rPr>
              <a:t>: </a:t>
            </a:r>
            <a:endParaRPr lang="en-US" sz="12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LHC ADT</a:t>
            </a:r>
            <a:endParaRPr lang="en-GB" sz="1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5798319" y="2142913"/>
                <a:ext cx="17642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000000"/>
                    </a:solidFill>
                  </a:rPr>
                  <a:t>Frac.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endParaRPr lang="en-GB" sz="1600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319" y="2142913"/>
                <a:ext cx="1764266" cy="338554"/>
              </a:xfrm>
              <a:prstGeom prst="rect">
                <a:avLst/>
              </a:prstGeom>
              <a:blipFill rotWithShape="0">
                <a:blip r:embed="rId3"/>
                <a:stretch>
                  <a:fillRect l="-1724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358" y="2457117"/>
            <a:ext cx="4266562" cy="36297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5378991" y="3624991"/>
                <a:ext cx="3287375" cy="71250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i="1" dirty="0" smtClean="0">
                    <a:solidFill>
                      <a:srgbClr val="00B050"/>
                    </a:solidFill>
                  </a:rPr>
                  <a:t>“Instantaneous” tune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GB" sz="1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</m:d>
                          <m:r>
                            <a:rPr lang="en-GB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arg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GB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GB" sz="1400" i="1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991" y="3624991"/>
                <a:ext cx="3287375" cy="712503"/>
              </a:xfrm>
              <a:prstGeom prst="rect">
                <a:avLst/>
              </a:prstGeom>
              <a:blipFill rotWithShape="0">
                <a:blip r:embed="rId5"/>
                <a:stretch>
                  <a:fillRect l="-556" t="-17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Content Placeholder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34" y="2426652"/>
            <a:ext cx="4289380" cy="3649174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1336737" y="2043458"/>
                <a:ext cx="30165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000000"/>
                    </a:solidFill>
                  </a:rPr>
                  <a:t>Amplitude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abs</m:t>
                    </m:r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{</m:t>
                    </m:r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d>
                      <m:dPr>
                        <m:begChr m:val="["/>
                        <m:endChr m:val="]"/>
                        <m:ctrlP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GB" sz="1600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737" y="2043458"/>
                <a:ext cx="3016595" cy="338554"/>
              </a:xfrm>
              <a:prstGeom prst="rect">
                <a:avLst/>
              </a:prstGeom>
              <a:blipFill rotWithShape="0">
                <a:blip r:embed="rId7"/>
                <a:stretch>
                  <a:fillRect l="-1010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/>
          <p:nvPr/>
        </p:nvCxnSpPr>
        <p:spPr>
          <a:xfrm>
            <a:off x="715021" y="2576105"/>
            <a:ext cx="972373" cy="3277714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ysDash"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1336737" y="3408473"/>
                <a:ext cx="2520242" cy="103477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B050"/>
                    </a:solidFill>
                  </a:rPr>
                  <a:t>Inclination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GB" sz="1400" dirty="0" smtClean="0">
                    <a:solidFill>
                      <a:srgbClr val="00B050"/>
                    </a:solidFill>
                  </a:rPr>
                  <a:t> can be</a:t>
                </a:r>
                <a:br>
                  <a:rPr lang="en-GB" sz="1400" dirty="0" smtClean="0">
                    <a:solidFill>
                      <a:srgbClr val="00B050"/>
                    </a:solidFill>
                  </a:rPr>
                </a:br>
                <a:r>
                  <a:rPr lang="en-GB" sz="1400" dirty="0" smtClean="0">
                    <a:solidFill>
                      <a:srgbClr val="00B050"/>
                    </a:solidFill>
                  </a:rPr>
                  <a:t>interpreted as “damping time”</a:t>
                </a:r>
              </a:p>
              <a:p>
                <a:r>
                  <a:rPr lang="en-GB" sz="1100" dirty="0" smtClean="0">
                    <a:solidFill>
                      <a:srgbClr val="00B050"/>
                    </a:solidFill>
                  </a:rPr>
                  <a:t>(assuming the decay is exponential)</a:t>
                </a:r>
              </a:p>
              <a:p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GB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1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4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GB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den>
                    </m:f>
                  </m:oMath>
                </a14:m>
                <a:r>
                  <a:rPr lang="en-GB" sz="1400" dirty="0" smtClean="0">
                    <a:solidFill>
                      <a:srgbClr val="00B050"/>
                    </a:solidFill>
                  </a:rPr>
                  <a:t> </a:t>
                </a:r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737" y="3408473"/>
                <a:ext cx="2520242" cy="1034770"/>
              </a:xfrm>
              <a:prstGeom prst="rect">
                <a:avLst/>
              </a:prstGeom>
              <a:blipFill rotWithShape="0">
                <a:blip r:embed="rId8"/>
                <a:stretch>
                  <a:fillRect l="-725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/>
          <p:cNvSpPr/>
          <p:nvPr/>
        </p:nvSpPr>
        <p:spPr>
          <a:xfrm>
            <a:off x="715021" y="5979157"/>
            <a:ext cx="73080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G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. Kotzian, D. Valuch,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“SPS AND LHC TRANSVERSE FEEDBACK PARAMETER EXTRACTION”, at</a:t>
            </a:r>
            <a:r>
              <a:rPr lang="en-GB" sz="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</a:t>
            </a:r>
            <a:r>
              <a:rPr lang="en-GB" sz="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LBOC 2014, Dec. 08, 2015.</a:t>
            </a:r>
            <a:endParaRPr lang="en-GB" sz="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255041" y="846296"/>
            <a:ext cx="1683649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</a:rPr>
              <a:t>Work in progress</a:t>
            </a:r>
            <a:endParaRPr lang="en-GB" sz="1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095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00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noFill/>
        <a:ln w="12700" cap="rnd" cmpd="sng" algn="ctr">
          <a:solidFill>
            <a:sysClr val="windowText" lastClr="000000">
              <a:shade val="95000"/>
              <a:satMod val="105000"/>
            </a:sysClr>
          </a:solidFill>
          <a:prstDash val="solid"/>
          <a:headEnd type="none" w="med" len="med"/>
          <a:tailEnd type="none" w="med" len="med"/>
        </a:ln>
        <a:effectLst/>
      </a:spPr>
      <a:bodyPr/>
      <a:lstStyle/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25160</TotalTime>
  <Words>1560</Words>
  <Application>Microsoft Office PowerPoint</Application>
  <PresentationFormat>On-screen Show (4:3)</PresentationFormat>
  <Paragraphs>299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Courier New</vt:lpstr>
      <vt:lpstr>Lucida Grande</vt:lpstr>
      <vt:lpstr>Wingdings</vt:lpstr>
      <vt:lpstr>CERNCorporate4-3</vt:lpstr>
      <vt:lpstr>SPS Transverse Damper with Crab Cavities</vt:lpstr>
      <vt:lpstr>Recap: Transverse Feedback Systems</vt:lpstr>
      <vt:lpstr>Outline</vt:lpstr>
      <vt:lpstr>SPS Damper Operating Modes</vt:lpstr>
      <vt:lpstr>Examples: Damper Performance</vt:lpstr>
      <vt:lpstr>Damper-CC Interaction Scenarios (1)</vt:lpstr>
      <vt:lpstr>Damper-CC Interaction Scenarios (2)</vt:lpstr>
      <vt:lpstr>Beam Diagnostics Potential (1)</vt:lpstr>
      <vt:lpstr>Beam Diagnostics Potential (2)</vt:lpstr>
      <vt:lpstr>Beam Diagnostics Potential (3)</vt:lpstr>
      <vt:lpstr>Beam Diagnostics Potential (4)</vt:lpstr>
      <vt:lpstr>Beam Diagnostics Potential (5)</vt:lpstr>
      <vt:lpstr>Brainstorming for MDs – before CC Installation (1)</vt:lpstr>
      <vt:lpstr>Brainstorming for MDs – before CC Installation (2)</vt:lpstr>
      <vt:lpstr>Brainstorming for MDs – with CCs in Place (2018)</vt:lpstr>
      <vt:lpstr>THANK YOU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Damper with Crab Cavities</dc:title>
  <dc:creator>Gerd.Kotzian@cern.ch</dc:creator>
  <cp:lastModifiedBy>Gerd Kotzian</cp:lastModifiedBy>
  <cp:revision>791</cp:revision>
  <cp:lastPrinted>2016-01-10T13:50:29Z</cp:lastPrinted>
  <dcterms:created xsi:type="dcterms:W3CDTF">2013-11-05T09:24:55Z</dcterms:created>
  <dcterms:modified xsi:type="dcterms:W3CDTF">2016-01-11T12:50:00Z</dcterms:modified>
</cp:coreProperties>
</file>