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307" r:id="rId3"/>
    <p:sldId id="305" r:id="rId4"/>
    <p:sldId id="308" r:id="rId5"/>
    <p:sldId id="309" r:id="rId6"/>
    <p:sldId id="310" r:id="rId7"/>
    <p:sldId id="311" r:id="rId8"/>
  </p:sldIdLst>
  <p:sldSz cx="9144000" cy="6858000" type="screen4x3"/>
  <p:notesSz cx="6858000" cy="9144000"/>
  <p:defaultTextStyle>
    <a:defPPr>
      <a:defRPr lang="fr-CH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FF9900"/>
    <a:srgbClr val="6600CC"/>
    <a:srgbClr val="800080"/>
    <a:srgbClr val="FF0000"/>
    <a:srgbClr val="FFCC66"/>
    <a:srgbClr val="3333FF"/>
    <a:srgbClr val="EBF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1" autoAdjust="0"/>
    <p:restoredTop sz="93413" autoAdjust="0"/>
  </p:normalViewPr>
  <p:slideViewPr>
    <p:cSldViewPr snapToObjects="1">
      <p:cViewPr>
        <p:scale>
          <a:sx n="73" d="100"/>
          <a:sy n="73" d="100"/>
        </p:scale>
        <p:origin x="-854" y="2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96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 altLang="en-US"/>
              <a:t>Alain Blondel NUFACT11 1 August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963F3-2300-41D2-ADDE-C277805A08C0}" type="slidenum">
              <a:rPr lang="fr-CH" altLang="en-US"/>
              <a:pPr>
                <a:defRPr/>
              </a:pPr>
              <a:t>‹#›</a:t>
            </a:fld>
            <a:endParaRPr lang="fr-CH" altLang="en-US"/>
          </a:p>
        </p:txBody>
      </p:sp>
    </p:spTree>
    <p:extLst>
      <p:ext uri="{BB962C8B-B14F-4D97-AF65-F5344CB8AC3E}">
        <p14:creationId xmlns:p14="http://schemas.microsoft.com/office/powerpoint/2010/main" val="2713005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 altLang="en-US"/>
              <a:t>Alain Blondel NUFACT11 1 August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4D7ED-5640-45B8-9C84-D43305E5E4C2}" type="slidenum">
              <a:rPr lang="fr-CH" altLang="en-US"/>
              <a:pPr>
                <a:defRPr/>
              </a:pPr>
              <a:t>‹#›</a:t>
            </a:fld>
            <a:endParaRPr lang="fr-CH" altLang="en-US"/>
          </a:p>
        </p:txBody>
      </p:sp>
    </p:spTree>
    <p:extLst>
      <p:ext uri="{BB962C8B-B14F-4D97-AF65-F5344CB8AC3E}">
        <p14:creationId xmlns:p14="http://schemas.microsoft.com/office/powerpoint/2010/main" val="3770774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 altLang="en-US"/>
              <a:t>Alain Blondel NUFACT11 1 August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6F620-7FDD-4473-AEAD-BBEA58A5C33A}" type="slidenum">
              <a:rPr lang="fr-CH" altLang="en-US"/>
              <a:pPr>
                <a:defRPr/>
              </a:pPr>
              <a:t>‹#›</a:t>
            </a:fld>
            <a:endParaRPr lang="fr-CH" altLang="en-US"/>
          </a:p>
        </p:txBody>
      </p:sp>
    </p:spTree>
    <p:extLst>
      <p:ext uri="{BB962C8B-B14F-4D97-AF65-F5344CB8AC3E}">
        <p14:creationId xmlns:p14="http://schemas.microsoft.com/office/powerpoint/2010/main" val="1677823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 altLang="en-US"/>
              <a:t>Alain Blondel NUFACT11 1 August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E3F99-FC5A-4625-A6B1-BFBF71039F8C}" type="slidenum">
              <a:rPr lang="fr-CH" altLang="en-US"/>
              <a:pPr>
                <a:defRPr/>
              </a:pPr>
              <a:t>‹#›</a:t>
            </a:fld>
            <a:endParaRPr lang="fr-CH" altLang="en-US"/>
          </a:p>
        </p:txBody>
      </p:sp>
    </p:spTree>
    <p:extLst>
      <p:ext uri="{BB962C8B-B14F-4D97-AF65-F5344CB8AC3E}">
        <p14:creationId xmlns:p14="http://schemas.microsoft.com/office/powerpoint/2010/main" val="2088922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 altLang="en-US"/>
              <a:t>Alain Blondel NUFACT11 1 August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BC919-11A0-462C-8455-920680FC2B5D}" type="slidenum">
              <a:rPr lang="fr-CH" altLang="en-US"/>
              <a:pPr>
                <a:defRPr/>
              </a:pPr>
              <a:t>‹#›</a:t>
            </a:fld>
            <a:endParaRPr lang="fr-CH" altLang="en-US"/>
          </a:p>
        </p:txBody>
      </p:sp>
    </p:spTree>
    <p:extLst>
      <p:ext uri="{BB962C8B-B14F-4D97-AF65-F5344CB8AC3E}">
        <p14:creationId xmlns:p14="http://schemas.microsoft.com/office/powerpoint/2010/main" val="832396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 altLang="en-US"/>
              <a:t>Alain Blondel NUFACT11 1 August 2011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1E1A1-CED4-430B-A7F8-D4673774DCDC}" type="slidenum">
              <a:rPr lang="fr-CH" altLang="en-US"/>
              <a:pPr>
                <a:defRPr/>
              </a:pPr>
              <a:t>‹#›</a:t>
            </a:fld>
            <a:endParaRPr lang="fr-CH" altLang="en-US"/>
          </a:p>
        </p:txBody>
      </p:sp>
    </p:spTree>
    <p:extLst>
      <p:ext uri="{BB962C8B-B14F-4D97-AF65-F5344CB8AC3E}">
        <p14:creationId xmlns:p14="http://schemas.microsoft.com/office/powerpoint/2010/main" val="1153261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 altLang="en-US"/>
              <a:t>Alain Blondel NUFACT11 1 August 2011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E193C-3D76-405B-AFFE-16E60B2E65D9}" type="slidenum">
              <a:rPr lang="fr-CH" altLang="en-US"/>
              <a:pPr>
                <a:defRPr/>
              </a:pPr>
              <a:t>‹#›</a:t>
            </a:fld>
            <a:endParaRPr lang="fr-CH" altLang="en-US"/>
          </a:p>
        </p:txBody>
      </p:sp>
    </p:spTree>
    <p:extLst>
      <p:ext uri="{BB962C8B-B14F-4D97-AF65-F5344CB8AC3E}">
        <p14:creationId xmlns:p14="http://schemas.microsoft.com/office/powerpoint/2010/main" val="2036263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 altLang="en-US"/>
              <a:t>Alain Blondel NUFACT11 1 August 2011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060DE-9778-41BB-AC95-35D8F12D8617}" type="slidenum">
              <a:rPr lang="fr-CH" altLang="en-US"/>
              <a:pPr>
                <a:defRPr/>
              </a:pPr>
              <a:t>‹#›</a:t>
            </a:fld>
            <a:endParaRPr lang="fr-CH" altLang="en-US"/>
          </a:p>
        </p:txBody>
      </p:sp>
    </p:spTree>
    <p:extLst>
      <p:ext uri="{BB962C8B-B14F-4D97-AF65-F5344CB8AC3E}">
        <p14:creationId xmlns:p14="http://schemas.microsoft.com/office/powerpoint/2010/main" val="1500898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87524" y="6248400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412206" y="6400800"/>
            <a:ext cx="4824413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 altLang="en-US" dirty="0" smtClean="0"/>
              <a:t>Alain Blondel NUFACT16</a:t>
            </a:r>
            <a:endParaRPr lang="fr-CH" altLang="en-US" dirty="0"/>
          </a:p>
        </p:txBody>
      </p:sp>
    </p:spTree>
    <p:extLst>
      <p:ext uri="{BB962C8B-B14F-4D97-AF65-F5344CB8AC3E}">
        <p14:creationId xmlns:p14="http://schemas.microsoft.com/office/powerpoint/2010/main" val="1687729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 altLang="en-US"/>
              <a:t>Alain Blondel NUFACT11 1 August 2011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61016-57BF-4A94-BBDD-EA3958A1B014}" type="slidenum">
              <a:rPr lang="fr-CH" altLang="en-US"/>
              <a:pPr>
                <a:defRPr/>
              </a:pPr>
              <a:t>‹#›</a:t>
            </a:fld>
            <a:endParaRPr lang="fr-CH" altLang="en-US"/>
          </a:p>
        </p:txBody>
      </p:sp>
    </p:spTree>
    <p:extLst>
      <p:ext uri="{BB962C8B-B14F-4D97-AF65-F5344CB8AC3E}">
        <p14:creationId xmlns:p14="http://schemas.microsoft.com/office/powerpoint/2010/main" val="515669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 altLang="en-US"/>
              <a:t>Alain Blondel NUFACT11 1 August 2011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3831C-A528-49E7-8AE4-694A53680E05}" type="slidenum">
              <a:rPr lang="fr-CH" altLang="en-US"/>
              <a:pPr>
                <a:defRPr/>
              </a:pPr>
              <a:t>‹#›</a:t>
            </a:fld>
            <a:endParaRPr lang="fr-CH" altLang="en-US"/>
          </a:p>
        </p:txBody>
      </p:sp>
    </p:spTree>
    <p:extLst>
      <p:ext uri="{BB962C8B-B14F-4D97-AF65-F5344CB8AC3E}">
        <p14:creationId xmlns:p14="http://schemas.microsoft.com/office/powerpoint/2010/main" val="130303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smtClean="0"/>
              <a:t>Click to edit Master text styles</a:t>
            </a:r>
          </a:p>
          <a:p>
            <a:pPr lvl="1"/>
            <a:r>
              <a:rPr lang="fr-CH" altLang="en-US" smtClean="0"/>
              <a:t>Second level</a:t>
            </a:r>
          </a:p>
          <a:p>
            <a:pPr lvl="2"/>
            <a:r>
              <a:rPr lang="fr-CH" altLang="en-US" smtClean="0"/>
              <a:t>Third level</a:t>
            </a:r>
          </a:p>
          <a:p>
            <a:pPr lvl="3"/>
            <a:r>
              <a:rPr lang="fr-CH" altLang="en-US" smtClean="0"/>
              <a:t>Fourth level</a:t>
            </a:r>
          </a:p>
          <a:p>
            <a:pPr lvl="4"/>
            <a:r>
              <a:rPr lang="fr-CH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fr-CH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482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fr-CH" altLang="en-US"/>
              <a:t>Alain Blondel NUFACT11 1 August 2011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02AD325-9100-4E72-A871-7BAD54119822}" type="slidenum">
              <a:rPr lang="fr-CH" altLang="en-US"/>
              <a:pPr>
                <a:defRPr/>
              </a:pPr>
              <a:t>‹#›</a:t>
            </a:fld>
            <a:endParaRPr lang="fr-CH" altLang="en-US"/>
          </a:p>
        </p:txBody>
      </p:sp>
      <p:pic>
        <p:nvPicPr>
          <p:cNvPr id="1031" name="Picture 7" descr="Unig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715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9" descr="nufact4c_small_white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138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CH" altLang="en-US" smtClean="0"/>
              <a:t>Alain Blondel NUFACT16</a:t>
            </a:r>
            <a:endParaRPr lang="fr-CH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1232756"/>
            <a:ext cx="3854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NUFACT15 </a:t>
            </a:r>
            <a:r>
              <a:rPr lang="fr-CH" dirty="0" smtClean="0">
                <a:sym typeface="Wingdings" panose="05000000000000000000" pitchFamily="2" charset="2"/>
              </a:rPr>
              <a:t>  NUFACT16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34927"/>
            <a:ext cx="5321040" cy="4465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38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CH" altLang="en-US" smtClean="0"/>
              <a:t>Alain Blondel NUFACT16</a:t>
            </a:r>
            <a:endParaRPr lang="fr-CH" alt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88" y="152400"/>
            <a:ext cx="702945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86615" y="1880828"/>
            <a:ext cx="21573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F</a:t>
            </a:r>
            <a:r>
              <a:rPr lang="fr-CH" dirty="0" smtClean="0"/>
              <a:t>our </a:t>
            </a:r>
            <a:r>
              <a:rPr lang="fr-CH" dirty="0" err="1" smtClean="0"/>
              <a:t>rooms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enough</a:t>
            </a:r>
            <a:r>
              <a:rPr lang="fr-CH" dirty="0" smtClean="0"/>
              <a:t>?</a:t>
            </a:r>
          </a:p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98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CH" altLang="en-US" smtClean="0"/>
              <a:t>Alain Blondel NUFACT16</a:t>
            </a:r>
            <a:endParaRPr lang="fr-CH" altLang="en-US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1" t="23091" r="35272"/>
          <a:stretch/>
        </p:blipFill>
        <p:spPr bwMode="auto">
          <a:xfrm>
            <a:off x="935596" y="80628"/>
            <a:ext cx="3456384" cy="606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0" y="1205398"/>
            <a:ext cx="39477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P</a:t>
            </a:r>
            <a:r>
              <a:rPr lang="fr-CH" b="1" dirty="0" smtClean="0"/>
              <a:t>ropose to </a:t>
            </a:r>
            <a:r>
              <a:rPr lang="fr-CH" b="1" dirty="0" err="1" smtClean="0"/>
              <a:t>fix</a:t>
            </a:r>
            <a:r>
              <a:rPr lang="fr-CH" b="1" dirty="0" smtClean="0"/>
              <a:t> meeting dates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21-27 August 2016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5369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CH" altLang="en-US" smtClean="0"/>
              <a:t>Alain Blondel NUFACT16</a:t>
            </a:r>
            <a:endParaRPr lang="fr-CH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5556" y="692696"/>
            <a:ext cx="8129470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latin typeface="Calibri" panose="020F0502020204030204" pitchFamily="34" charset="0"/>
              </a:rPr>
              <a:t>Proposed</a:t>
            </a:r>
            <a:r>
              <a:rPr lang="fr-CH" dirty="0" smtClean="0">
                <a:latin typeface="Calibri" panose="020F0502020204030204" pitchFamily="34" charset="0"/>
              </a:rPr>
              <a:t> Scientific Program </a:t>
            </a:r>
            <a:r>
              <a:rPr lang="fr-CH" dirty="0" err="1" smtClean="0">
                <a:latin typeface="Calibri" panose="020F0502020204030204" pitchFamily="34" charset="0"/>
              </a:rPr>
              <a:t>Committee</a:t>
            </a:r>
            <a:endParaRPr lang="fr-CH" dirty="0" smtClean="0">
              <a:latin typeface="Calibri" panose="020F0502020204030204" pitchFamily="34" charset="0"/>
            </a:endParaRPr>
          </a:p>
          <a:p>
            <a:endParaRPr lang="fr-CH" dirty="0">
              <a:latin typeface="Calibri" panose="020F0502020204030204" pitchFamily="34" charset="0"/>
            </a:endParaRPr>
          </a:p>
          <a:p>
            <a:r>
              <a:rPr lang="fr-CH" dirty="0" err="1" smtClean="0">
                <a:latin typeface="Calibri" panose="020F0502020204030204" pitchFamily="34" charset="0"/>
              </a:rPr>
              <a:t>Procedure</a:t>
            </a:r>
            <a:r>
              <a:rPr lang="fr-CH" dirty="0" smtClean="0">
                <a:latin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</a:rPr>
              <a:t>followed</a:t>
            </a:r>
            <a:r>
              <a:rPr lang="fr-CH" dirty="0" smtClean="0">
                <a:latin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</a:rPr>
              <a:t>previously</a:t>
            </a:r>
            <a:r>
              <a:rPr lang="fr-CH" dirty="0" smtClean="0">
                <a:latin typeface="Calibri" panose="020F0502020204030204" pitchFamily="34" charset="0"/>
              </a:rPr>
              <a:t>:</a:t>
            </a:r>
          </a:p>
          <a:p>
            <a:r>
              <a:rPr lang="fr-CH" dirty="0" smtClean="0">
                <a:latin typeface="Calibri" panose="020F0502020204030204" pitchFamily="34" charset="0"/>
              </a:rPr>
              <a:t>-1- </a:t>
            </a:r>
            <a:r>
              <a:rPr lang="fr-CH" dirty="0" err="1" smtClean="0">
                <a:latin typeface="Calibri" panose="020F0502020204030204" pitchFamily="34" charset="0"/>
              </a:rPr>
              <a:t>nominate</a:t>
            </a:r>
            <a:r>
              <a:rPr lang="fr-CH" dirty="0" smtClean="0">
                <a:latin typeface="Calibri" panose="020F0502020204030204" pitchFamily="34" charset="0"/>
              </a:rPr>
              <a:t> chair: </a:t>
            </a:r>
          </a:p>
          <a:p>
            <a:r>
              <a:rPr lang="fr-CH" dirty="0">
                <a:latin typeface="Calibri" panose="020F0502020204030204" pitchFamily="34" charset="0"/>
              </a:rPr>
              <a:t> </a:t>
            </a:r>
            <a:r>
              <a:rPr lang="fr-CH" dirty="0" smtClean="0">
                <a:latin typeface="Calibri" panose="020F0502020204030204" pitchFamily="34" charset="0"/>
              </a:rPr>
              <a:t>     </a:t>
            </a:r>
            <a:r>
              <a:rPr lang="fr-CH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Takashi Kobayashi has </a:t>
            </a:r>
            <a:r>
              <a:rPr lang="fr-CH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kindly</a:t>
            </a:r>
            <a:r>
              <a:rPr lang="fr-CH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-CH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agreed</a:t>
            </a:r>
            <a:r>
              <a:rPr lang="fr-CH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 (</a:t>
            </a:r>
            <a:r>
              <a:rPr lang="fr-CH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two</a:t>
            </a:r>
            <a:r>
              <a:rPr lang="fr-CH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-CH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days</a:t>
            </a:r>
            <a:r>
              <a:rPr lang="fr-CH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-CH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ago</a:t>
            </a:r>
            <a:r>
              <a:rPr lang="fr-CH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)</a:t>
            </a:r>
          </a:p>
          <a:p>
            <a:r>
              <a:rPr lang="fr-CH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-CH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     I </a:t>
            </a:r>
            <a:r>
              <a:rPr lang="fr-CH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agreed</a:t>
            </a:r>
            <a:r>
              <a:rPr lang="fr-CH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to </a:t>
            </a:r>
            <a:r>
              <a:rPr lang="fr-CH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co</a:t>
            </a:r>
            <a:r>
              <a:rPr lang="fr-CH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-chair</a:t>
            </a:r>
          </a:p>
          <a:p>
            <a:r>
              <a:rPr lang="fr-CH" dirty="0" smtClean="0">
                <a:latin typeface="Calibri" panose="020F0502020204030204" pitchFamily="34" charset="0"/>
              </a:rPr>
              <a:t>       </a:t>
            </a:r>
          </a:p>
          <a:p>
            <a:r>
              <a:rPr lang="fr-CH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fr-CH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suggest</a:t>
            </a:r>
            <a:r>
              <a:rPr lang="fr-CH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to </a:t>
            </a:r>
            <a:r>
              <a:rPr lang="fr-CH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add</a:t>
            </a:r>
            <a:r>
              <a:rPr lang="fr-CH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Kobayashi-</a:t>
            </a:r>
            <a:r>
              <a:rPr lang="fr-CH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san</a:t>
            </a:r>
            <a:r>
              <a:rPr lang="fr-CH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to </a:t>
            </a:r>
            <a:r>
              <a:rPr lang="fr-CH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scientific</a:t>
            </a:r>
            <a:r>
              <a:rPr lang="fr-CH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CH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aims</a:t>
            </a:r>
            <a:r>
              <a:rPr lang="fr-CH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CH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task</a:t>
            </a:r>
            <a:r>
              <a:rPr lang="fr-CH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force</a:t>
            </a:r>
            <a:endParaRPr lang="fr-CH" dirty="0" smtClean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endParaRPr lang="fr-CH" dirty="0" smtClean="0">
              <a:latin typeface="Calibri" panose="020F0502020204030204" pitchFamily="34" charset="0"/>
            </a:endParaRPr>
          </a:p>
          <a:p>
            <a:r>
              <a:rPr lang="fr-CH" dirty="0" smtClean="0">
                <a:latin typeface="Calibri" panose="020F0502020204030204" pitchFamily="34" charset="0"/>
              </a:rPr>
              <a:t>-2- </a:t>
            </a:r>
            <a:r>
              <a:rPr lang="fr-CH" dirty="0" err="1" smtClean="0">
                <a:latin typeface="Calibri" panose="020F0502020204030204" pitchFamily="34" charset="0"/>
              </a:rPr>
              <a:t>ask</a:t>
            </a:r>
            <a:r>
              <a:rPr lang="fr-CH" dirty="0" smtClean="0">
                <a:latin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</a:rPr>
              <a:t>previous</a:t>
            </a:r>
            <a:r>
              <a:rPr lang="fr-CH" dirty="0" smtClean="0">
                <a:latin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</a:rPr>
              <a:t>members</a:t>
            </a:r>
            <a:r>
              <a:rPr lang="fr-CH" dirty="0" smtClean="0">
                <a:latin typeface="Calibri" panose="020F0502020204030204" pitchFamily="34" charset="0"/>
              </a:rPr>
              <a:t> if </a:t>
            </a:r>
            <a:r>
              <a:rPr lang="fr-CH" dirty="0" err="1" smtClean="0">
                <a:latin typeface="Calibri" panose="020F0502020204030204" pitchFamily="34" charset="0"/>
              </a:rPr>
              <a:t>they</a:t>
            </a:r>
            <a:r>
              <a:rPr lang="fr-CH" dirty="0" smtClean="0">
                <a:latin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</a:rPr>
              <a:t>wish</a:t>
            </a:r>
            <a:r>
              <a:rPr lang="fr-CH" dirty="0" smtClean="0">
                <a:latin typeface="Calibri" panose="020F0502020204030204" pitchFamily="34" charset="0"/>
              </a:rPr>
              <a:t> to continue</a:t>
            </a:r>
          </a:p>
          <a:p>
            <a:r>
              <a:rPr lang="fr-CH" dirty="0">
                <a:latin typeface="Calibri" panose="020F0502020204030204" pitchFamily="34" charset="0"/>
              </a:rPr>
              <a:t> </a:t>
            </a:r>
            <a:r>
              <a:rPr lang="fr-CH" dirty="0" smtClean="0">
                <a:latin typeface="Calibri" panose="020F0502020204030204" pitchFamily="34" charset="0"/>
              </a:rPr>
              <a:t>     </a:t>
            </a:r>
            <a:r>
              <a:rPr lang="fr-CH" dirty="0" err="1" smtClean="0">
                <a:latin typeface="Calibri" panose="020F0502020204030204" pitchFamily="34" charset="0"/>
              </a:rPr>
              <a:t>identify</a:t>
            </a:r>
            <a:r>
              <a:rPr lang="fr-CH" dirty="0" smtClean="0">
                <a:latin typeface="Calibri" panose="020F0502020204030204" pitchFamily="34" charset="0"/>
              </a:rPr>
              <a:t> possible </a:t>
            </a:r>
            <a:r>
              <a:rPr lang="fr-CH" dirty="0" err="1" smtClean="0">
                <a:latin typeface="Calibri" panose="020F0502020204030204" pitchFamily="34" charset="0"/>
              </a:rPr>
              <a:t>additional</a:t>
            </a:r>
            <a:r>
              <a:rPr lang="fr-CH" dirty="0" smtClean="0">
                <a:latin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</a:rPr>
              <a:t>needs</a:t>
            </a:r>
            <a:endParaRPr lang="fr-CH" dirty="0">
              <a:latin typeface="Calibri" panose="020F0502020204030204" pitchFamily="34" charset="0"/>
            </a:endParaRPr>
          </a:p>
          <a:p>
            <a:r>
              <a:rPr lang="fr-CH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-CH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</a:t>
            </a:r>
            <a:r>
              <a:rPr lang="fr-CH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-CH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This second </a:t>
            </a:r>
            <a:r>
              <a:rPr lang="fr-CH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step</a:t>
            </a:r>
            <a:r>
              <a:rPr lang="fr-CH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will</a:t>
            </a:r>
            <a:r>
              <a:rPr lang="fr-CH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depend</a:t>
            </a:r>
            <a:r>
              <a:rPr lang="fr-CH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on </a:t>
            </a:r>
            <a:r>
              <a:rPr lang="fr-CH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outcome</a:t>
            </a:r>
            <a:r>
              <a:rPr lang="fr-CH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of </a:t>
            </a:r>
            <a:r>
              <a:rPr lang="fr-CH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task</a:t>
            </a:r>
            <a:r>
              <a:rPr lang="fr-CH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force</a:t>
            </a:r>
          </a:p>
          <a:p>
            <a:endParaRPr lang="fr-CH" dirty="0">
              <a:latin typeface="Calibri" panose="020F0502020204030204" pitchFamily="34" charset="0"/>
            </a:endParaRPr>
          </a:p>
          <a:p>
            <a:r>
              <a:rPr lang="fr-CH" dirty="0" smtClean="0">
                <a:latin typeface="Calibri" panose="020F0502020204030204" pitchFamily="34" charset="0"/>
              </a:rPr>
              <a:t>-3- Engage SPC and </a:t>
            </a:r>
            <a:r>
              <a:rPr lang="fr-CH" dirty="0" err="1" smtClean="0">
                <a:latin typeface="Calibri" panose="020F0502020204030204" pitchFamily="34" charset="0"/>
              </a:rPr>
              <a:t>conveners</a:t>
            </a:r>
            <a:r>
              <a:rPr lang="fr-CH" dirty="0" smtClean="0">
                <a:latin typeface="Calibri" panose="020F0502020204030204" pitchFamily="34" charset="0"/>
              </a:rPr>
              <a:t>  </a:t>
            </a:r>
            <a:r>
              <a:rPr lang="fr-CH" dirty="0" err="1" smtClean="0">
                <a:latin typeface="Calibri" panose="020F0502020204030204" pitchFamily="34" charset="0"/>
              </a:rPr>
              <a:t>early</a:t>
            </a:r>
            <a:r>
              <a:rPr lang="fr-CH" dirty="0" smtClean="0">
                <a:latin typeface="Calibri" panose="020F0502020204030204" pitchFamily="34" charset="0"/>
              </a:rPr>
              <a:t> 2016 in active participation </a:t>
            </a:r>
          </a:p>
          <a:p>
            <a:r>
              <a:rPr lang="fr-CH" dirty="0" err="1" smtClean="0">
                <a:latin typeface="Calibri" panose="020F0502020204030204" pitchFamily="34" charset="0"/>
              </a:rPr>
              <a:t>towards</a:t>
            </a:r>
            <a:r>
              <a:rPr lang="fr-CH" dirty="0" smtClean="0">
                <a:latin typeface="Calibri" panose="020F0502020204030204" pitchFamily="34" charset="0"/>
              </a:rPr>
              <a:t>  </a:t>
            </a:r>
            <a:r>
              <a:rPr lang="fr-CH" dirty="0" err="1" smtClean="0">
                <a:latin typeface="Calibri" panose="020F0502020204030204" pitchFamily="34" charset="0"/>
              </a:rPr>
              <a:t>definition</a:t>
            </a:r>
            <a:r>
              <a:rPr lang="fr-CH" dirty="0" smtClean="0">
                <a:latin typeface="Calibri" panose="020F0502020204030204" pitchFamily="34" charset="0"/>
              </a:rPr>
              <a:t> of the program</a:t>
            </a:r>
          </a:p>
        </p:txBody>
      </p:sp>
    </p:spTree>
    <p:extLst>
      <p:ext uri="{BB962C8B-B14F-4D97-AF65-F5344CB8AC3E}">
        <p14:creationId xmlns:p14="http://schemas.microsoft.com/office/powerpoint/2010/main" val="126652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CH" altLang="en-US" smtClean="0"/>
              <a:t>Alain Blondel NUFACT16</a:t>
            </a:r>
            <a:endParaRPr lang="fr-CH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944724"/>
            <a:ext cx="873348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Since</a:t>
            </a:r>
            <a:r>
              <a:rPr lang="fr-CH" dirty="0" smtClean="0"/>
              <a:t> </a:t>
            </a:r>
            <a:r>
              <a:rPr lang="fr-CH" dirty="0" err="1" smtClean="0"/>
              <a:t>outcome</a:t>
            </a:r>
            <a:r>
              <a:rPr lang="fr-CH" dirty="0" smtClean="0"/>
              <a:t> of </a:t>
            </a:r>
            <a:r>
              <a:rPr lang="fr-CH" dirty="0" err="1" smtClean="0"/>
              <a:t>task</a:t>
            </a:r>
            <a:r>
              <a:rPr lang="fr-CH" dirty="0" smtClean="0"/>
              <a:t> force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needed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soon</a:t>
            </a:r>
            <a:r>
              <a:rPr lang="fr-CH" dirty="0" smtClean="0"/>
              <a:t> </a:t>
            </a:r>
          </a:p>
          <a:p>
            <a:r>
              <a:rPr lang="fr-CH" dirty="0" smtClean="0"/>
              <a:t>I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to </a:t>
            </a:r>
            <a:r>
              <a:rPr lang="fr-CH" dirty="0" err="1" smtClean="0"/>
              <a:t>request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prepared</a:t>
            </a:r>
            <a:r>
              <a:rPr lang="fr-CH" dirty="0" smtClean="0"/>
              <a:t> no </a:t>
            </a:r>
            <a:r>
              <a:rPr lang="fr-CH" dirty="0" err="1" smtClean="0"/>
              <a:t>later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5 </a:t>
            </a:r>
            <a:r>
              <a:rPr lang="fr-CH" dirty="0" err="1" smtClean="0"/>
              <a:t>December</a:t>
            </a:r>
            <a:r>
              <a:rPr lang="fr-CH" dirty="0" smtClean="0"/>
              <a:t>. </a:t>
            </a:r>
          </a:p>
          <a:p>
            <a:r>
              <a:rPr lang="fr-CH" dirty="0" smtClean="0"/>
              <a:t>(a ~one page document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enough</a:t>
            </a:r>
            <a:r>
              <a:rPr lang="fr-CH" dirty="0" smtClean="0"/>
              <a:t>)</a:t>
            </a:r>
            <a:endParaRPr lang="fr-CH" dirty="0"/>
          </a:p>
          <a:p>
            <a:endParaRPr lang="fr-CH" dirty="0"/>
          </a:p>
          <a:p>
            <a:r>
              <a:rPr lang="fr-CH" dirty="0" err="1" smtClean="0"/>
              <a:t>Meanwhile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ask</a:t>
            </a:r>
            <a:r>
              <a:rPr lang="fr-CH" dirty="0" smtClean="0"/>
              <a:t> former SPC </a:t>
            </a:r>
            <a:r>
              <a:rPr lang="fr-CH" dirty="0" err="1" smtClean="0"/>
              <a:t>members</a:t>
            </a:r>
            <a:r>
              <a:rPr lang="fr-CH" dirty="0" smtClean="0"/>
              <a:t> if </a:t>
            </a:r>
            <a:r>
              <a:rPr lang="fr-CH" dirty="0" err="1" smtClean="0"/>
              <a:t>they</a:t>
            </a:r>
            <a:r>
              <a:rPr lang="fr-CH" dirty="0" smtClean="0"/>
              <a:t> </a:t>
            </a:r>
            <a:r>
              <a:rPr lang="fr-CH" dirty="0" err="1" smtClean="0"/>
              <a:t>want</a:t>
            </a:r>
            <a:r>
              <a:rPr lang="fr-CH" dirty="0" smtClean="0"/>
              <a:t> to continue</a:t>
            </a:r>
          </a:p>
          <a:p>
            <a:endParaRPr lang="fr-CH" dirty="0"/>
          </a:p>
          <a:p>
            <a:r>
              <a:rPr lang="fr-CH" dirty="0" smtClean="0"/>
              <a:t>An urgent </a:t>
            </a:r>
            <a:r>
              <a:rPr lang="fr-CH" dirty="0" err="1" smtClean="0"/>
              <a:t>task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to </a:t>
            </a:r>
            <a:r>
              <a:rPr lang="fr-CH" dirty="0" err="1" smtClean="0"/>
              <a:t>complete</a:t>
            </a:r>
            <a:r>
              <a:rPr lang="fr-CH" dirty="0" smtClean="0"/>
              <a:t> </a:t>
            </a:r>
            <a:r>
              <a:rPr lang="fr-CH" dirty="0" err="1" smtClean="0"/>
              <a:t>conveners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-- </a:t>
            </a:r>
            <a:r>
              <a:rPr lang="fr-CH" dirty="0" err="1" smtClean="0"/>
              <a:t>status</a:t>
            </a:r>
            <a:r>
              <a:rPr lang="fr-CH" dirty="0" smtClean="0"/>
              <a:t> of </a:t>
            </a:r>
            <a:r>
              <a:rPr lang="fr-CH" dirty="0" err="1" smtClean="0"/>
              <a:t>conveners</a:t>
            </a:r>
            <a:r>
              <a:rPr lang="fr-CH" dirty="0" smtClean="0"/>
              <a:t> </a:t>
            </a:r>
            <a:r>
              <a:rPr lang="fr-CH" dirty="0" err="1" smtClean="0"/>
              <a:t>today</a:t>
            </a:r>
            <a:r>
              <a:rPr lang="fr-CH" dirty="0" smtClean="0"/>
              <a:t> (</a:t>
            </a:r>
            <a:r>
              <a:rPr lang="fr-CH" dirty="0" smtClean="0">
                <a:sym typeface="Wingdings" panose="05000000000000000000" pitchFamily="2" charset="2"/>
              </a:rPr>
              <a:t> Vittorio/Jorge?)</a:t>
            </a: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  -- </a:t>
            </a:r>
            <a:r>
              <a:rPr lang="fr-CH" dirty="0" err="1" smtClean="0">
                <a:sym typeface="Wingdings" panose="05000000000000000000" pitchFamily="2" charset="2"/>
              </a:rPr>
              <a:t>who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is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missing</a:t>
            </a:r>
            <a:r>
              <a:rPr lang="fr-CH" dirty="0" smtClean="0">
                <a:sym typeface="Wingdings" panose="05000000000000000000" pitchFamily="2" charset="2"/>
              </a:rPr>
              <a:t> -- </a:t>
            </a:r>
            <a:r>
              <a:rPr lang="fr-CH" dirty="0" err="1" smtClean="0">
                <a:sym typeface="Wingdings" panose="05000000000000000000" pitchFamily="2" charset="2"/>
              </a:rPr>
              <a:t>what</a:t>
            </a:r>
            <a:r>
              <a:rPr lang="fr-CH" dirty="0" smtClean="0">
                <a:sym typeface="Wingdings" panose="05000000000000000000" pitchFamily="2" charset="2"/>
              </a:rPr>
              <a:t> more </a:t>
            </a:r>
            <a:r>
              <a:rPr lang="fr-CH" dirty="0" err="1" smtClean="0">
                <a:sym typeface="Wingdings" panose="05000000000000000000" pitchFamily="2" charset="2"/>
              </a:rPr>
              <a:t>is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missing</a:t>
            </a:r>
            <a:endParaRPr lang="fr-CH" dirty="0" smtClean="0">
              <a:sym typeface="Wingdings" panose="05000000000000000000" pitchFamily="2" charset="2"/>
            </a:endParaRPr>
          </a:p>
          <a:p>
            <a:endParaRPr lang="fr-CH" dirty="0" smtClean="0">
              <a:sym typeface="Wingdings" panose="05000000000000000000" pitchFamily="2" charset="2"/>
            </a:endParaRPr>
          </a:p>
          <a:p>
            <a:r>
              <a:rPr lang="fr-CH" dirty="0" err="1" smtClean="0">
                <a:sym typeface="Wingdings" panose="05000000000000000000" pitchFamily="2" charset="2"/>
              </a:rPr>
              <a:t>need</a:t>
            </a:r>
            <a:r>
              <a:rPr lang="fr-CH" dirty="0" smtClean="0">
                <a:sym typeface="Wingdings" panose="05000000000000000000" pitchFamily="2" charset="2"/>
              </a:rPr>
              <a:t> full set of </a:t>
            </a:r>
            <a:r>
              <a:rPr lang="fr-CH" dirty="0" err="1" smtClean="0">
                <a:sym typeface="Wingdings" panose="05000000000000000000" pitchFamily="2" charset="2"/>
              </a:rPr>
              <a:t>committees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before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Xmas</a:t>
            </a:r>
            <a:r>
              <a:rPr lang="fr-CH" dirty="0" smtClean="0">
                <a:sym typeface="Wingdings" panose="05000000000000000000" pitchFamily="2" charset="2"/>
              </a:rPr>
              <a:t> (on </a:t>
            </a:r>
            <a:r>
              <a:rPr lang="fr-CH" dirty="0" err="1" smtClean="0">
                <a:sym typeface="Wingdings" panose="05000000000000000000" pitchFamily="2" charset="2"/>
              </a:rPr>
              <a:t>month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from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now</a:t>
            </a:r>
            <a:r>
              <a:rPr lang="fr-CH" dirty="0" smtClean="0">
                <a:sym typeface="Wingdings" panose="05000000000000000000" pitchFamily="2" charset="2"/>
              </a:rPr>
              <a:t>) </a:t>
            </a:r>
          </a:p>
          <a:p>
            <a:r>
              <a:rPr lang="fr-CH" dirty="0" err="1" smtClean="0">
                <a:sym typeface="Wingdings" panose="05000000000000000000" pitchFamily="2" charset="2"/>
              </a:rPr>
              <a:t>Then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can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begin</a:t>
            </a:r>
            <a:r>
              <a:rPr lang="fr-CH" dirty="0" smtClean="0">
                <a:sym typeface="Wingdings" panose="05000000000000000000" pitchFamily="2" charset="2"/>
              </a:rPr>
              <a:t> to </a:t>
            </a:r>
            <a:r>
              <a:rPr lang="fr-CH" dirty="0" err="1" smtClean="0">
                <a:sym typeface="Wingdings" panose="05000000000000000000" pitchFamily="2" charset="2"/>
              </a:rPr>
              <a:t>draft</a:t>
            </a:r>
            <a:r>
              <a:rPr lang="fr-CH" dirty="0" smtClean="0">
                <a:sym typeface="Wingdings" panose="05000000000000000000" pitchFamily="2" charset="2"/>
              </a:rPr>
              <a:t> agenda. </a:t>
            </a:r>
            <a:r>
              <a:rPr lang="fr-CH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93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CH" altLang="en-US" smtClean="0"/>
              <a:t>Alain Blondel NUFACT16</a:t>
            </a:r>
            <a:endParaRPr lang="fr-CH" alt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118440"/>
              </p:ext>
            </p:extLst>
          </p:nvPr>
        </p:nvGraphicFramePr>
        <p:xfrm>
          <a:off x="240742" y="584684"/>
          <a:ext cx="8856983" cy="5531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7480"/>
                <a:gridCol w="2837774"/>
                <a:gridCol w="1886475"/>
                <a:gridCol w="2675254"/>
              </a:tblGrid>
              <a:tr h="667474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Working group</a:t>
                      </a:r>
                      <a:endParaRPr lang="en-US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7620" marR="7620" marT="7620" marB="762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Conveners</a:t>
                      </a:r>
                      <a:endParaRPr lang="en-US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7620" marR="7620" marT="7620" marB="762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Affilliation</a:t>
                      </a:r>
                      <a:endParaRPr lang="en-US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7620" marR="7620" marT="7620" marB="762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comments</a:t>
                      </a:r>
                      <a:endParaRPr lang="en-US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7620" marR="7620" marT="7620" marB="762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116873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WG1: neutrino oscillation physics</a:t>
                      </a:r>
                    </a:p>
                  </a:txBody>
                  <a:tcPr marL="7620" marR="7620" marT="7620" marB="76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600" dirty="0">
                          <a:effectLst/>
                        </a:rPr>
                        <a:t>Alex </a:t>
                      </a:r>
                      <a:r>
                        <a:rPr lang="it-IT" sz="1600" dirty="0" smtClean="0">
                          <a:effectLst/>
                        </a:rPr>
                        <a:t>Sousa </a:t>
                      </a:r>
                      <a:r>
                        <a:rPr lang="it-IT" sz="1600" dirty="0" smtClean="0">
                          <a:effectLst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600" dirty="0" smtClean="0"/>
                        <a:t>Alex </a:t>
                      </a:r>
                      <a:r>
                        <a:rPr lang="en-US" sz="1600" dirty="0" err="1" smtClean="0"/>
                        <a:t>Himmel</a:t>
                      </a:r>
                      <a:r>
                        <a:rPr lang="en-US" sz="1600" dirty="0" smtClean="0"/>
                        <a:t> </a:t>
                      </a:r>
                      <a:r>
                        <a:rPr lang="it-IT" sz="1600" dirty="0">
                          <a:effectLst/>
                        </a:rPr>
                        <a:t/>
                      </a:r>
                      <a:br>
                        <a:rPr lang="it-IT" sz="1600" dirty="0">
                          <a:effectLst/>
                        </a:rPr>
                      </a:br>
                      <a:r>
                        <a:rPr lang="it-IT" sz="1600" dirty="0">
                          <a:effectLst/>
                        </a:rPr>
                        <a:t>Mark Hartz</a:t>
                      </a:r>
                      <a:br>
                        <a:rPr lang="it-IT" sz="1600" dirty="0">
                          <a:effectLst/>
                        </a:rPr>
                      </a:br>
                      <a:r>
                        <a:rPr lang="it-IT" sz="1600" dirty="0">
                          <a:effectLst/>
                        </a:rPr>
                        <a:t>Francesca Di Lodovico</a:t>
                      </a:r>
                    </a:p>
                  </a:txBody>
                  <a:tcPr marL="7620" marR="7620" marT="7620" marB="76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Fermilab</a:t>
                      </a:r>
                      <a:r>
                        <a:rPr lang="en-US" sz="1600" dirty="0" smtClean="0"/>
                        <a:t> USA </a:t>
                      </a:r>
                      <a:r>
                        <a:rPr lang="en-US" sz="1600" dirty="0"/>
                        <a:t> </a:t>
                      </a:r>
                      <a:br>
                        <a:rPr lang="en-US" sz="1600" dirty="0"/>
                      </a:br>
                      <a:r>
                        <a:rPr lang="en-US" sz="1600" dirty="0" err="1"/>
                        <a:t>Kavli</a:t>
                      </a:r>
                      <a:r>
                        <a:rPr lang="en-US" sz="1600" dirty="0"/>
                        <a:t> IPMU, Japan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Queen Mary U. of London, UK</a:t>
                      </a:r>
                    </a:p>
                  </a:txBody>
                  <a:tcPr marL="7620" marR="7620" marT="7620" marB="762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7620" marR="7620" marT="7620" marB="7620" anchor="ctr"/>
                </a:tc>
              </a:tr>
              <a:tr h="900100">
                <a:tc>
                  <a:txBody>
                    <a:bodyPr/>
                    <a:lstStyle/>
                    <a:p>
                      <a:pPr algn="l"/>
                      <a:r>
                        <a:rPr lang="en-US" sz="1600"/>
                        <a:t>WG2: neutrino scattering physics</a:t>
                      </a:r>
                    </a:p>
                  </a:txBody>
                  <a:tcPr marL="7620" marR="7620" marT="7620" marB="76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effectLst/>
                        </a:rPr>
                        <a:t>Kendall </a:t>
                      </a:r>
                      <a:r>
                        <a:rPr lang="en-US" sz="1600" dirty="0" err="1" smtClean="0">
                          <a:effectLst/>
                        </a:rPr>
                        <a:t>Mahn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600" dirty="0" smtClean="0"/>
                        <a:t>Gabe Perdue</a:t>
                      </a: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Hide-</a:t>
                      </a:r>
                      <a:r>
                        <a:rPr lang="en-US" sz="1600" dirty="0" err="1">
                          <a:effectLst/>
                        </a:rPr>
                        <a:t>Kazu</a:t>
                      </a:r>
                      <a:r>
                        <a:rPr lang="en-US" sz="1600" dirty="0">
                          <a:effectLst/>
                        </a:rPr>
                        <a:t> Tanaka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Marco Martini</a:t>
                      </a:r>
                    </a:p>
                  </a:txBody>
                  <a:tcPr marL="7620" marR="7620" marT="7620" marB="76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MSU, USA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ICRR, Japan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Gent/</a:t>
                      </a:r>
                      <a:r>
                        <a:rPr lang="en-US" sz="1600" dirty="0" err="1"/>
                        <a:t>Saclay</a:t>
                      </a:r>
                      <a:r>
                        <a:rPr lang="en-US" sz="1600" dirty="0"/>
                        <a:t>, France</a:t>
                      </a:r>
                    </a:p>
                  </a:txBody>
                  <a:tcPr marL="7620" marR="7620" marT="7620" marB="762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7620" marR="7620" marT="7620" marB="7620" anchor="ctr"/>
                </a:tc>
              </a:tr>
              <a:tr h="936104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WG3: accelerator physics</a:t>
                      </a:r>
                    </a:p>
                  </a:txBody>
                  <a:tcPr marL="7620" marR="7620" marT="7620" marB="76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effectLst/>
                        </a:rPr>
                        <a:t>Pavel </a:t>
                      </a:r>
                      <a:r>
                        <a:rPr lang="en-US" sz="1600" dirty="0" err="1" smtClean="0">
                          <a:effectLst/>
                        </a:rPr>
                        <a:t>Snopok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  <a:sym typeface="Wingdings" panose="05000000000000000000" pitchFamily="2" charset="2"/>
                        </a:rPr>
                        <a:t> Ben </a:t>
                      </a:r>
                      <a:r>
                        <a:rPr lang="en-US" sz="1600" dirty="0" err="1" smtClean="0">
                          <a:effectLst/>
                          <a:sym typeface="Wingdings" panose="05000000000000000000" pitchFamily="2" charset="2"/>
                        </a:rPr>
                        <a:t>Freemire</a:t>
                      </a: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 err="1">
                          <a:effectLst/>
                        </a:rPr>
                        <a:t>Jingyu</a:t>
                      </a:r>
                      <a:r>
                        <a:rPr lang="en-US" sz="1600" dirty="0">
                          <a:effectLst/>
                        </a:rPr>
                        <a:t> Tang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Chris </a:t>
                      </a:r>
                      <a:r>
                        <a:rPr lang="en-US" sz="1600" dirty="0" err="1" smtClean="0">
                          <a:effectLst/>
                        </a:rPr>
                        <a:t>Densham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endParaRPr lang="en-US" sz="1600" dirty="0">
                        <a:effectLst/>
                      </a:endParaRPr>
                    </a:p>
                  </a:txBody>
                  <a:tcPr marL="7620" marR="7620" marT="7620" marB="76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1600" dirty="0"/>
                        <a:t>IIT, USA</a:t>
                      </a:r>
                      <a:br>
                        <a:rPr lang="sv-SE" sz="1600" dirty="0"/>
                      </a:br>
                      <a:r>
                        <a:rPr lang="sv-SE" sz="1600" dirty="0"/>
                        <a:t>IHEP, China</a:t>
                      </a:r>
                      <a:br>
                        <a:rPr lang="sv-SE" sz="1600" dirty="0"/>
                      </a:br>
                      <a:r>
                        <a:rPr lang="sv-SE" sz="1600" dirty="0"/>
                        <a:t>STFC, UK</a:t>
                      </a:r>
                    </a:p>
                  </a:txBody>
                  <a:tcPr marL="7620" marR="7620" marT="7620" marB="7620" anchor="ctr"/>
                </a:tc>
                <a:tc>
                  <a:txBody>
                    <a:bodyPr/>
                    <a:lstStyle/>
                    <a:p>
                      <a:pPr algn="l"/>
                      <a:endParaRPr lang="sv-SE" dirty="0"/>
                    </a:p>
                  </a:txBody>
                  <a:tcPr marL="7620" marR="7620" marT="7620" marB="7620" anchor="ctr"/>
                </a:tc>
              </a:tr>
              <a:tr h="792088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WG4: muon physics</a:t>
                      </a:r>
                    </a:p>
                  </a:txBody>
                  <a:tcPr marL="7620" marR="7620" marT="7620" marB="76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600" dirty="0">
                          <a:effectLst/>
                        </a:rPr>
                        <a:t>Andrew </a:t>
                      </a:r>
                      <a:r>
                        <a:rPr lang="it-IT" sz="1600" dirty="0" smtClean="0">
                          <a:effectLst/>
                        </a:rPr>
                        <a:t>Norman </a:t>
                      </a:r>
                      <a:r>
                        <a:rPr lang="it-IT" sz="1600" dirty="0" smtClean="0">
                          <a:effectLst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600" dirty="0" smtClean="0"/>
                        <a:t>Craig Group</a:t>
                      </a:r>
                      <a:r>
                        <a:rPr lang="it-IT" sz="1600" dirty="0" smtClean="0">
                          <a:effectLst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it-IT" sz="1600" dirty="0">
                          <a:effectLst/>
                        </a:rPr>
                        <a:t/>
                      </a:r>
                      <a:br>
                        <a:rPr lang="it-IT" sz="1600" dirty="0">
                          <a:effectLst/>
                        </a:rPr>
                      </a:br>
                      <a:r>
                        <a:rPr lang="it-IT" sz="1600" dirty="0">
                          <a:effectLst/>
                        </a:rPr>
                        <a:t>Haibo Li</a:t>
                      </a:r>
                      <a:br>
                        <a:rPr lang="it-IT" sz="1600" dirty="0">
                          <a:effectLst/>
                        </a:rPr>
                      </a:br>
                      <a:r>
                        <a:rPr lang="it-IT" sz="1600" dirty="0">
                          <a:effectLst/>
                        </a:rPr>
                        <a:t>Angela Papa</a:t>
                      </a:r>
                    </a:p>
                  </a:txBody>
                  <a:tcPr marL="7620" marR="7620" marT="7620" marB="76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FERMILAB, USA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IHEP, China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PSI, Switzerland</a:t>
                      </a:r>
                    </a:p>
                  </a:txBody>
                  <a:tcPr marL="7620" marR="7620" marT="7620" marB="762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7620" marR="7620" marT="7620" marB="7620" anchor="ctr"/>
                </a:tc>
              </a:tr>
              <a:tr h="43897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? ex: </a:t>
                      </a:r>
                      <a:r>
                        <a:rPr lang="fr-CH" sz="1600" dirty="0" err="1" smtClean="0"/>
                        <a:t>sterile</a:t>
                      </a:r>
                      <a:r>
                        <a:rPr lang="fr-CH" sz="1600" dirty="0" smtClean="0"/>
                        <a:t> and right </a:t>
                      </a:r>
                      <a:r>
                        <a:rPr lang="fr-CH" sz="1600" dirty="0" err="1" smtClean="0"/>
                        <a:t>handed</a:t>
                      </a:r>
                      <a:r>
                        <a:rPr lang="fr-CH" sz="1600" dirty="0" smtClean="0"/>
                        <a:t> neutrinos 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?</a:t>
                      </a:r>
                    </a:p>
                    <a:p>
                      <a:r>
                        <a:rPr lang="fr-CH" sz="1600" dirty="0" smtClean="0"/>
                        <a:t>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?</a:t>
                      </a:r>
                    </a:p>
                    <a:p>
                      <a:r>
                        <a:rPr lang="fr-CH" sz="1600" dirty="0" smtClean="0"/>
                        <a:t>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1790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CH" altLang="en-US" smtClean="0"/>
              <a:t>Alain Blondel NUFACT16</a:t>
            </a:r>
            <a:endParaRPr lang="fr-CH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3137" y="768489"/>
            <a:ext cx="88209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General </a:t>
            </a:r>
            <a:r>
              <a:rPr lang="fr-CH" dirty="0" err="1" smtClean="0"/>
              <a:t>remarks</a:t>
            </a:r>
            <a:r>
              <a:rPr lang="fr-CH" dirty="0" smtClean="0"/>
              <a:t>:</a:t>
            </a:r>
          </a:p>
          <a:p>
            <a:r>
              <a:rPr lang="fr-CH" dirty="0" smtClean="0"/>
              <a:t>--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to </a:t>
            </a:r>
            <a:r>
              <a:rPr lang="fr-CH" dirty="0" err="1" smtClean="0"/>
              <a:t>avoid</a:t>
            </a:r>
            <a:r>
              <a:rPr lang="fr-CH" dirty="0" smtClean="0"/>
              <a:t> </a:t>
            </a:r>
            <a:r>
              <a:rPr lang="fr-CH" dirty="0" err="1" smtClean="0"/>
              <a:t>calling</a:t>
            </a:r>
            <a:r>
              <a:rPr lang="fr-CH" dirty="0" smtClean="0"/>
              <a:t> off </a:t>
            </a:r>
            <a:r>
              <a:rPr lang="fr-CH" dirty="0" err="1" smtClean="0"/>
              <a:t>conveners</a:t>
            </a:r>
            <a:r>
              <a:rPr lang="fr-CH" dirty="0" smtClean="0"/>
              <a:t> </a:t>
            </a:r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agreed</a:t>
            </a:r>
            <a:r>
              <a:rPr lang="fr-CH" dirty="0" smtClean="0"/>
              <a:t> to continue. </a:t>
            </a:r>
          </a:p>
          <a:p>
            <a:r>
              <a:rPr lang="fr-CH" dirty="0" smtClean="0"/>
              <a:t>-- but if </a:t>
            </a:r>
            <a:r>
              <a:rPr lang="fr-CH" dirty="0" err="1" smtClean="0"/>
              <a:t>we</a:t>
            </a:r>
            <a:r>
              <a:rPr lang="fr-CH" dirty="0" smtClean="0"/>
              <a:t> change orientations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require</a:t>
            </a:r>
            <a:r>
              <a:rPr lang="fr-CH" dirty="0" smtClean="0"/>
              <a:t>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bevelling</a:t>
            </a:r>
            <a:r>
              <a:rPr lang="fr-CH" dirty="0" smtClean="0"/>
              <a:t>.  </a:t>
            </a:r>
            <a:endParaRPr lang="fr-CH" dirty="0"/>
          </a:p>
          <a:p>
            <a:endParaRPr lang="fr-CH" dirty="0" smtClean="0"/>
          </a:p>
          <a:p>
            <a:r>
              <a:rPr lang="fr-CH" dirty="0" smtClean="0"/>
              <a:t>-- I </a:t>
            </a:r>
            <a:r>
              <a:rPr lang="fr-CH" dirty="0" err="1" smtClean="0"/>
              <a:t>noted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there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neither</a:t>
            </a:r>
            <a:r>
              <a:rPr lang="fr-CH" dirty="0" smtClean="0"/>
              <a:t> ‘</a:t>
            </a:r>
            <a:r>
              <a:rPr lang="fr-CH" dirty="0" err="1" smtClean="0"/>
              <a:t>scientific</a:t>
            </a:r>
            <a:r>
              <a:rPr lang="fr-CH" dirty="0" smtClean="0"/>
              <a:t> orientation’ </a:t>
            </a:r>
            <a:r>
              <a:rPr lang="fr-CH" dirty="0" err="1" smtClean="0"/>
              <a:t>nor</a:t>
            </a:r>
            <a:r>
              <a:rPr lang="fr-CH" dirty="0" smtClean="0"/>
              <a:t> ‘</a:t>
            </a:r>
            <a:r>
              <a:rPr lang="fr-CH" dirty="0" err="1" smtClean="0"/>
              <a:t>scientific</a:t>
            </a:r>
            <a:r>
              <a:rPr lang="fr-CH" dirty="0" smtClean="0"/>
              <a:t> conclusions’ </a:t>
            </a:r>
            <a:r>
              <a:rPr lang="fr-CH" dirty="0" err="1" smtClean="0"/>
              <a:t>talks</a:t>
            </a:r>
            <a:r>
              <a:rPr lang="fr-CH" dirty="0" smtClean="0"/>
              <a:t> at NUFACT15 -- </a:t>
            </a:r>
            <a:r>
              <a:rPr lang="fr-CH" dirty="0" err="1" smtClean="0"/>
              <a:t>so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difficult</a:t>
            </a:r>
            <a:r>
              <a:rPr lang="fr-CH" dirty="0" smtClean="0"/>
              <a:t> to </a:t>
            </a:r>
            <a:r>
              <a:rPr lang="fr-CH" dirty="0" err="1" smtClean="0"/>
              <a:t>understand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the </a:t>
            </a:r>
            <a:r>
              <a:rPr lang="fr-CH" dirty="0" err="1" smtClean="0"/>
              <a:t>outside</a:t>
            </a:r>
            <a:r>
              <a:rPr lang="fr-CH" dirty="0" smtClean="0"/>
              <a:t> </a:t>
            </a:r>
            <a:r>
              <a:rPr lang="fr-CH" dirty="0" err="1" smtClean="0"/>
              <a:t>where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all </a:t>
            </a:r>
            <a:r>
              <a:rPr lang="fr-CH" dirty="0" err="1" smtClean="0"/>
              <a:t>going</a:t>
            </a:r>
            <a:r>
              <a:rPr lang="fr-CH" dirty="0" smtClean="0"/>
              <a:t>.  </a:t>
            </a:r>
          </a:p>
          <a:p>
            <a:r>
              <a:rPr lang="fr-CH" dirty="0" smtClean="0"/>
              <a:t>There </a:t>
            </a:r>
            <a:r>
              <a:rPr lang="fr-CH" dirty="0" err="1" smtClean="0"/>
              <a:t>were</a:t>
            </a:r>
            <a:r>
              <a:rPr lang="fr-CH" dirty="0" smtClean="0"/>
              <a:t> as conclusions </a:t>
            </a:r>
            <a:r>
              <a:rPr lang="fr-CH" dirty="0" err="1" smtClean="0"/>
              <a:t>talks</a:t>
            </a:r>
            <a:r>
              <a:rPr lang="fr-CH" dirty="0" smtClean="0"/>
              <a:t> on </a:t>
            </a:r>
            <a:r>
              <a:rPr lang="fr-CH" dirty="0" err="1" smtClean="0"/>
              <a:t>where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going</a:t>
            </a:r>
            <a:r>
              <a:rPr lang="fr-CH" dirty="0" smtClean="0"/>
              <a:t> in «Asia» and «Europe + US» </a:t>
            </a:r>
            <a:r>
              <a:rPr lang="fr-CH" dirty="0" err="1" smtClean="0"/>
              <a:t>which</a:t>
            </a:r>
            <a:r>
              <a:rPr lang="fr-CH" dirty="0" smtClean="0"/>
              <a:t> in </a:t>
            </a:r>
            <a:r>
              <a:rPr lang="fr-CH" dirty="0" err="1" smtClean="0"/>
              <a:t>itself</a:t>
            </a:r>
            <a:r>
              <a:rPr lang="fr-CH" dirty="0" smtClean="0"/>
              <a:t> </a:t>
            </a:r>
            <a:r>
              <a:rPr lang="fr-CH" dirty="0" err="1" smtClean="0"/>
              <a:t>bears</a:t>
            </a:r>
            <a:r>
              <a:rPr lang="fr-CH" dirty="0" smtClean="0"/>
              <a:t>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bias</a:t>
            </a:r>
            <a:r>
              <a:rPr lang="fr-CH" dirty="0" smtClean="0"/>
              <a:t>: </a:t>
            </a:r>
            <a:r>
              <a:rPr lang="fr-CH" dirty="0" err="1" smtClean="0"/>
              <a:t>where</a:t>
            </a:r>
            <a:r>
              <a:rPr lang="fr-CH" dirty="0" smtClean="0"/>
              <a:t> do I fit if a </a:t>
            </a:r>
            <a:r>
              <a:rPr lang="fr-CH" dirty="0" err="1" smtClean="0"/>
              <a:t>European</a:t>
            </a:r>
            <a:r>
              <a:rPr lang="fr-CH" dirty="0" smtClean="0"/>
              <a:t> </a:t>
            </a:r>
            <a:r>
              <a:rPr lang="fr-CH" dirty="0" err="1" smtClean="0"/>
              <a:t>works</a:t>
            </a:r>
            <a:r>
              <a:rPr lang="fr-CH" dirty="0" smtClean="0"/>
              <a:t> on </a:t>
            </a:r>
            <a:r>
              <a:rPr lang="fr-CH" dirty="0" err="1" smtClean="0"/>
              <a:t>Juno</a:t>
            </a:r>
            <a:r>
              <a:rPr lang="fr-CH" dirty="0" smtClean="0"/>
              <a:t> or T2K or </a:t>
            </a:r>
            <a:r>
              <a:rPr lang="fr-CH" dirty="0" err="1" smtClean="0"/>
              <a:t>HyperK</a:t>
            </a:r>
            <a:r>
              <a:rPr lang="fr-CH" dirty="0" smtClean="0"/>
              <a:t>? </a:t>
            </a:r>
          </a:p>
          <a:p>
            <a:endParaRPr lang="fr-CH" dirty="0"/>
          </a:p>
          <a:p>
            <a:r>
              <a:rPr lang="fr-CH" dirty="0" smtClean="0"/>
              <a:t>-- </a:t>
            </a:r>
            <a:r>
              <a:rPr lang="fr-CH" dirty="0" err="1" smtClean="0"/>
              <a:t>there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a </a:t>
            </a:r>
            <a:r>
              <a:rPr lang="fr-CH" dirty="0" err="1" smtClean="0"/>
              <a:t>growing</a:t>
            </a:r>
            <a:r>
              <a:rPr lang="fr-CH" dirty="0" smtClean="0"/>
              <a:t> </a:t>
            </a:r>
            <a:r>
              <a:rPr lang="fr-CH" dirty="0" err="1" smtClean="0"/>
              <a:t>activity</a:t>
            </a:r>
            <a:r>
              <a:rPr lang="fr-CH" dirty="0" smtClean="0"/>
              <a:t> in </a:t>
            </a:r>
            <a:r>
              <a:rPr lang="fr-CH" dirty="0" err="1" smtClean="0"/>
              <a:t>searches</a:t>
            </a:r>
            <a:r>
              <a:rPr lang="fr-CH" dirty="0" smtClean="0"/>
              <a:t> for </a:t>
            </a:r>
            <a:r>
              <a:rPr lang="fr-CH" dirty="0" err="1" smtClean="0"/>
              <a:t>sterile</a:t>
            </a:r>
            <a:r>
              <a:rPr lang="fr-CH" dirty="0" smtClean="0"/>
              <a:t> and right </a:t>
            </a:r>
            <a:r>
              <a:rPr lang="fr-CH" dirty="0" err="1" smtClean="0"/>
              <a:t>handed</a:t>
            </a:r>
            <a:r>
              <a:rPr lang="fr-CH" dirty="0" smtClean="0"/>
              <a:t> neutrinos (</a:t>
            </a:r>
            <a:r>
              <a:rPr lang="fr-CH" dirty="0" err="1" smtClean="0"/>
              <a:t>normally</a:t>
            </a:r>
            <a:r>
              <a:rPr lang="fr-CH" dirty="0" smtClean="0"/>
              <a:t> the </a:t>
            </a:r>
            <a:r>
              <a:rPr lang="fr-CH" dirty="0" err="1" smtClean="0"/>
              <a:t>same</a:t>
            </a:r>
            <a:r>
              <a:rPr lang="fr-CH" dirty="0" smtClean="0"/>
              <a:t> but in practice </a:t>
            </a:r>
            <a:r>
              <a:rPr lang="fr-CH" dirty="0" err="1" smtClean="0"/>
              <a:t>used</a:t>
            </a:r>
            <a:r>
              <a:rPr lang="fr-CH" dirty="0" smtClean="0"/>
              <a:t> in </a:t>
            </a:r>
            <a:r>
              <a:rPr lang="fr-CH" dirty="0" err="1" smtClean="0"/>
              <a:t>different</a:t>
            </a:r>
            <a:r>
              <a:rPr lang="fr-CH" dirty="0" smtClean="0"/>
              <a:t> </a:t>
            </a:r>
            <a:r>
              <a:rPr lang="fr-CH" dirty="0" err="1" smtClean="0"/>
              <a:t>context</a:t>
            </a:r>
            <a:r>
              <a:rPr lang="fr-CH" dirty="0" smtClean="0"/>
              <a:t>). </a:t>
            </a:r>
          </a:p>
          <a:p>
            <a:r>
              <a:rPr lang="fr-CH" dirty="0" smtClean="0"/>
              <a:t>I </a:t>
            </a:r>
            <a:r>
              <a:rPr lang="fr-CH" dirty="0" err="1" smtClean="0"/>
              <a:t>would</a:t>
            </a:r>
            <a:r>
              <a:rPr lang="fr-CH" dirty="0" smtClean="0"/>
              <a:t> propose to </a:t>
            </a:r>
            <a:r>
              <a:rPr lang="fr-CH" dirty="0" err="1" smtClean="0"/>
              <a:t>integrate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in the </a:t>
            </a:r>
            <a:r>
              <a:rPr lang="fr-CH" dirty="0" err="1" smtClean="0"/>
              <a:t>aims</a:t>
            </a:r>
            <a:r>
              <a:rPr lang="fr-CH" dirty="0" smtClean="0"/>
              <a:t> </a:t>
            </a:r>
            <a:r>
              <a:rPr lang="fr-CH" dirty="0" err="1" smtClean="0"/>
              <a:t>somehow</a:t>
            </a:r>
            <a:r>
              <a:rPr lang="fr-CH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5373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3672</TotalTime>
  <Words>428</Words>
  <Application>Microsoft Office PowerPoint</Application>
  <PresentationFormat>On-screen Show (4:3)</PresentationFormat>
  <Paragraphs>70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31</cp:revision>
  <dcterms:created xsi:type="dcterms:W3CDTF">2003-06-07T12:09:53Z</dcterms:created>
  <dcterms:modified xsi:type="dcterms:W3CDTF">2015-11-21T16:53:32Z</dcterms:modified>
</cp:coreProperties>
</file>