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sldIdLst>
    <p:sldId id="260" r:id="rId3"/>
    <p:sldId id="258" r:id="rId4"/>
    <p:sldId id="261" r:id="rId5"/>
    <p:sldId id="259" r:id="rId6"/>
    <p:sldId id="257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6" autoAdjust="0"/>
    <p:restoredTop sz="94660"/>
  </p:normalViewPr>
  <p:slideViewPr>
    <p:cSldViewPr snapToGrid="0">
      <p:cViewPr varScale="1">
        <p:scale>
          <a:sx n="55" d="100"/>
          <a:sy n="55" d="100"/>
        </p:scale>
        <p:origin x="58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4E2493-1A70-4CA1-9104-682DD6274D98}" type="datetimeFigureOut">
              <a:rPr lang="fr-FR" smtClean="0"/>
              <a:t>26/11/2015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A96987-4177-4FD7-9375-7349DAF1BB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1473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41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26/11/2015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923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26/11/2015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8574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26/11/2015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0382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400BB-C399-46E4-964A-51FFD046CD43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74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26/11/2015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8682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26/11/2015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6973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26/11/2015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9719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26/11/2015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9346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26/11/2015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615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26/11/2015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4544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26/11/2015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5959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26/11/2015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5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DECDC-F23A-4BAE-AEB5-E61FF78F0F76}" type="datetimeFigureOut">
              <a:rPr lang="fr-FR" smtClean="0"/>
              <a:t>26/11/2015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3890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140FA5-7D68-47EE-B6D8-702A15B0B001}" type="slidenum">
              <a:rPr lang="fr-FR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506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2020-FCM.pptx" TargetMode="External"/><Relationship Id="rId2" Type="http://schemas.openxmlformats.org/officeDocument/2006/relationships/hyperlink" Target="http://indico.cern.ch/event/448415/other-view?view=standard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757518" y="1"/>
            <a:ext cx="867696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pc="200" dirty="0" smtClean="0">
                <a:ln w="29210">
                  <a:solidFill>
                    <a:srgbClr val="FFFFFF">
                      <a:tint val="10000"/>
                    </a:srgbClr>
                  </a:solidFill>
                </a:ln>
                <a:solidFill>
                  <a:srgbClr val="FFFFFF">
                    <a:satMod val="200000"/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FCC-</a:t>
            </a:r>
            <a:r>
              <a:rPr lang="en-US" sz="4400" b="1" spc="200" dirty="0" err="1" smtClean="0">
                <a:ln w="29210">
                  <a:solidFill>
                    <a:srgbClr val="FFFFFF">
                      <a:tint val="10000"/>
                    </a:srgbClr>
                  </a:solidFill>
                </a:ln>
                <a:solidFill>
                  <a:srgbClr val="FFFFFF">
                    <a:satMod val="200000"/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Saclay</a:t>
            </a:r>
            <a:r>
              <a:rPr lang="en-US" sz="4400" b="1" spc="200" dirty="0">
                <a:ln w="29210">
                  <a:solidFill>
                    <a:srgbClr val="FFFFFF">
                      <a:tint val="10000"/>
                    </a:srgbClr>
                  </a:solidFill>
                </a:ln>
                <a:solidFill>
                  <a:srgbClr val="FFFFFF">
                    <a:satMod val="200000"/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 </a:t>
            </a:r>
            <a:r>
              <a:rPr lang="en-US" sz="4400" b="1" spc="200" dirty="0" smtClean="0">
                <a:ln w="29210">
                  <a:solidFill>
                    <a:srgbClr val="FFFFFF">
                      <a:tint val="10000"/>
                    </a:srgbClr>
                  </a:solidFill>
                </a:ln>
                <a:solidFill>
                  <a:srgbClr val="FFFFFF">
                    <a:satMod val="200000"/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Meeting</a:t>
            </a:r>
            <a:endParaRPr lang="fr-FR" sz="4400" b="1" spc="200" dirty="0">
              <a:ln w="29210">
                <a:solidFill>
                  <a:srgbClr val="FFFFFF">
                    <a:tint val="10000"/>
                  </a:srgbClr>
                </a:solidFill>
              </a:ln>
              <a:solidFill>
                <a:srgbClr val="FFFFFF">
                  <a:satMod val="200000"/>
                  <a:alpha val="50000"/>
                </a:srgb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246821" y="769442"/>
            <a:ext cx="22815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>
                <a:solidFill>
                  <a:srgbClr val="FFFFFF"/>
                </a:solidFill>
              </a:rPr>
              <a:t>R. Aleksan</a:t>
            </a:r>
          </a:p>
          <a:p>
            <a:pPr algn="ctr"/>
            <a:r>
              <a:rPr lang="fr-FR" sz="2000" b="1" dirty="0">
                <a:solidFill>
                  <a:srgbClr val="FFFFFF"/>
                </a:solidFill>
              </a:rPr>
              <a:t>Saclay</a:t>
            </a:r>
          </a:p>
          <a:p>
            <a:pPr algn="ctr"/>
            <a:r>
              <a:rPr lang="fr-FR" sz="2000" b="1" dirty="0" err="1" smtClean="0">
                <a:solidFill>
                  <a:srgbClr val="FFFFFF"/>
                </a:solidFill>
              </a:rPr>
              <a:t>November</a:t>
            </a:r>
            <a:r>
              <a:rPr lang="fr-FR" sz="2000" b="1" dirty="0" smtClean="0">
                <a:solidFill>
                  <a:srgbClr val="FFFFFF"/>
                </a:solidFill>
              </a:rPr>
              <a:t> 26, 2015</a:t>
            </a:r>
            <a:endParaRPr lang="fr-FR" sz="2000" b="1" dirty="0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400429" y="4509121"/>
            <a:ext cx="439299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pc="200" dirty="0">
                <a:ln w="29210">
                  <a:solidFill>
                    <a:srgbClr val="FFFFFF">
                      <a:tint val="10000"/>
                    </a:srgbClr>
                  </a:solidFill>
                </a:ln>
                <a:solidFill>
                  <a:srgbClr val="FFFFFF">
                    <a:satMod val="200000"/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General News</a:t>
            </a:r>
            <a:endParaRPr lang="fr-FR" sz="4400" b="1" spc="200" dirty="0">
              <a:ln w="29210">
                <a:solidFill>
                  <a:srgbClr val="FFFFFF">
                    <a:tint val="10000"/>
                  </a:srgbClr>
                </a:solidFill>
              </a:ln>
              <a:solidFill>
                <a:srgbClr val="FFFFFF">
                  <a:satMod val="200000"/>
                  <a:alpha val="50000"/>
                </a:srgb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pic>
        <p:nvPicPr>
          <p:cNvPr id="9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993" y="1052737"/>
            <a:ext cx="3938308" cy="1647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167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648693" y="637291"/>
            <a:ext cx="95783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Visite collègues chinois de IHEP et </a:t>
            </a:r>
            <a:r>
              <a:rPr lang="fr-FR" sz="2400" dirty="0" err="1" smtClean="0"/>
              <a:t>Tsinghua</a:t>
            </a:r>
            <a:endParaRPr lang="fr-FR" sz="24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fr-FR" sz="2400" dirty="0" smtClean="0"/>
              <a:t>fenêtre large du 10 au 15 décembre; 14-15 probable mais pas  confirmé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fr-FR" sz="2400" dirty="0" smtClean="0"/>
              <a:t>Potentiellement 4 </a:t>
            </a:r>
            <a:r>
              <a:rPr lang="fr-FR" sz="2400" dirty="0" smtClean="0"/>
              <a:t>personnes</a:t>
            </a:r>
            <a:endParaRPr lang="fr-FR" sz="240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fr-FR" sz="2400" dirty="0" smtClean="0"/>
              <a:t>GOA </a:t>
            </a:r>
            <a:r>
              <a:rPr lang="fr-FR" sz="2400" dirty="0" err="1" smtClean="0"/>
              <a:t>Yuanning</a:t>
            </a:r>
            <a:r>
              <a:rPr lang="fr-FR" sz="2400" dirty="0" smtClean="0"/>
              <a:t>, QI </a:t>
            </a:r>
            <a:r>
              <a:rPr lang="fr-FR" sz="2400" dirty="0" err="1" smtClean="0"/>
              <a:t>Huirong</a:t>
            </a:r>
            <a:r>
              <a:rPr lang="fr-FR" sz="2400" dirty="0" smtClean="0"/>
              <a:t>, RUAN </a:t>
            </a:r>
            <a:r>
              <a:rPr lang="fr-FR" sz="2400" dirty="0" err="1" smtClean="0"/>
              <a:t>Manqi</a:t>
            </a:r>
            <a:r>
              <a:rPr lang="fr-FR" sz="2400" dirty="0" smtClean="0"/>
              <a:t>, ZHU </a:t>
            </a:r>
            <a:r>
              <a:rPr lang="fr-FR" sz="2400" dirty="0" err="1" smtClean="0"/>
              <a:t>Hongbo</a:t>
            </a:r>
            <a:r>
              <a:rPr lang="fr-FR" sz="2400" dirty="0" smtClean="0"/>
              <a:t> (?)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4211782" y="72519"/>
            <a:ext cx="36199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Informations générales</a:t>
            </a:r>
            <a:endParaRPr lang="fr-FR" sz="2800" b="1" dirty="0"/>
          </a:p>
        </p:txBody>
      </p:sp>
      <p:sp>
        <p:nvSpPr>
          <p:cNvPr id="6" name="Étoile à 4 branches 5"/>
          <p:cNvSpPr/>
          <p:nvPr/>
        </p:nvSpPr>
        <p:spPr>
          <a:xfrm>
            <a:off x="665018" y="710982"/>
            <a:ext cx="512618" cy="858987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2428414" y="2248503"/>
            <a:ext cx="950349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Jour 1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fr-FR" sz="2400" dirty="0" err="1" smtClean="0"/>
              <a:t>Welcome</a:t>
            </a:r>
            <a:endParaRPr lang="fr-FR" sz="2400" dirty="0" smtClean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fr-FR" sz="2400" dirty="0" smtClean="0"/>
              <a:t>Présentation </a:t>
            </a:r>
            <a:r>
              <a:rPr lang="fr-FR" sz="2400" dirty="0" err="1" smtClean="0"/>
              <a:t>status</a:t>
            </a:r>
            <a:r>
              <a:rPr lang="fr-FR" sz="2400" dirty="0" smtClean="0"/>
              <a:t> CEPC/FCC et activités </a:t>
            </a:r>
            <a:r>
              <a:rPr lang="fr-FR" sz="2400" dirty="0"/>
              <a:t>respectives </a:t>
            </a:r>
            <a:r>
              <a:rPr lang="fr-FR" sz="2400" dirty="0" smtClean="0"/>
              <a:t>(2 heures)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fr-FR" sz="2400" dirty="0" smtClean="0"/>
              <a:t>Déjeuner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fr-FR" sz="2400" dirty="0" smtClean="0"/>
              <a:t>Visite « labo silicium » (1 heure)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fr-FR" sz="2400" dirty="0" smtClean="0"/>
              <a:t>Activit</a:t>
            </a:r>
            <a:r>
              <a:rPr lang="fr-FR" sz="2400" dirty="0" smtClean="0"/>
              <a:t>és silicium respectives et </a:t>
            </a:r>
            <a:r>
              <a:rPr lang="fr-FR" sz="2400" dirty="0"/>
              <a:t>d</a:t>
            </a:r>
            <a:r>
              <a:rPr lang="fr-FR" sz="2400" dirty="0" smtClean="0"/>
              <a:t>iscussion R&amp;D commune (2 heure)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fr-FR" sz="2400" dirty="0" smtClean="0"/>
              <a:t>Diner</a:t>
            </a:r>
            <a:endParaRPr lang="fr-FR" sz="2400" dirty="0" smtClean="0"/>
          </a:p>
          <a:p>
            <a:r>
              <a:rPr lang="fr-FR" sz="2400" dirty="0" smtClean="0"/>
              <a:t>Jour 2</a:t>
            </a:r>
            <a:endParaRPr lang="fr-FR" sz="240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fr-FR" sz="2400" dirty="0" smtClean="0"/>
              <a:t>Visite « labo TPC » (1 heure)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fr-FR" sz="2400" dirty="0" smtClean="0"/>
              <a:t>Activités TPC respectives et discussion R&amp;D commune (2 heure)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fr-FR" sz="2400" dirty="0" smtClean="0"/>
              <a:t>Déjeuner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fr-FR" sz="2400" dirty="0" smtClean="0"/>
              <a:t>Conclusion ( 1 heure)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450273" y="2206951"/>
            <a:ext cx="16604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Proposition</a:t>
            </a:r>
          </a:p>
          <a:p>
            <a:r>
              <a:rPr lang="fr-FR" sz="2400" b="1" dirty="0"/>
              <a:t>d</a:t>
            </a:r>
            <a:r>
              <a:rPr lang="fr-FR" sz="2400" b="1" dirty="0" smtClean="0"/>
              <a:t>’agenda: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352719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211782" y="169504"/>
            <a:ext cx="36199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Informations générales</a:t>
            </a:r>
            <a:endParaRPr lang="fr-FR" sz="28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1399310" y="1930213"/>
            <a:ext cx="104878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Demandes en cours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fr-FR" sz="2400" dirty="0" err="1" smtClean="0"/>
              <a:t>Postdoc</a:t>
            </a:r>
            <a:r>
              <a:rPr lang="fr-FR" sz="2400" dirty="0" smtClean="0"/>
              <a:t> P2IO (dépôt fait)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fr-FR" sz="2400" dirty="0" smtClean="0"/>
              <a:t>Thèse : ½ financement P2IO (dépôt mis décembre)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fr-FR" sz="2400" dirty="0" smtClean="0"/>
              <a:t>Thèse : Financement CSC avec Paris-sud (pas clair si on y a droit) dépôt fait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fr-FR" sz="2400" dirty="0" smtClean="0"/>
              <a:t>ANR sur R&amp;D HV-CMOS (Dépôt fait)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fr-FR" sz="2400" dirty="0" smtClean="0"/>
              <a:t>Projet emblématique (Dépôt mi-décembre)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fr-FR" sz="2400" dirty="0" smtClean="0"/>
              <a:t>Stage </a:t>
            </a:r>
            <a:r>
              <a:rPr lang="fr-FR" sz="2400" dirty="0"/>
              <a:t>: </a:t>
            </a:r>
            <a:r>
              <a:rPr lang="fr-FR" sz="2400" dirty="0" smtClean="0"/>
              <a:t>design </a:t>
            </a:r>
            <a:r>
              <a:rPr lang="fr-FR" sz="2400" dirty="0"/>
              <a:t>et optimisation de détecteur pour un futur collisionneur e+ e- à haute énergie (FCC-</a:t>
            </a:r>
            <a:r>
              <a:rPr lang="fr-FR" sz="2400" dirty="0" err="1"/>
              <a:t>ee</a:t>
            </a:r>
            <a:r>
              <a:rPr lang="fr-FR" sz="2400" dirty="0" smtClean="0"/>
              <a:t>) (E. </a:t>
            </a:r>
            <a:r>
              <a:rPr lang="fr-FR" sz="2400" dirty="0" err="1" smtClean="0"/>
              <a:t>Locci</a:t>
            </a:r>
            <a:r>
              <a:rPr lang="fr-FR" sz="2400" dirty="0" smtClean="0"/>
              <a:t>)</a:t>
            </a:r>
          </a:p>
        </p:txBody>
      </p:sp>
      <p:sp>
        <p:nvSpPr>
          <p:cNvPr id="7" name="Étoile à 4 branches 6"/>
          <p:cNvSpPr/>
          <p:nvPr/>
        </p:nvSpPr>
        <p:spPr>
          <a:xfrm>
            <a:off x="540327" y="1847077"/>
            <a:ext cx="512618" cy="858987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43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15202" y="2074461"/>
            <a:ext cx="69761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>
                <a:hlinkClick r:id="rId2"/>
              </a:rPr>
              <a:t>http://</a:t>
            </a:r>
            <a:r>
              <a:rPr lang="fr-FR" sz="2000" b="1" dirty="0" smtClean="0">
                <a:hlinkClick r:id="rId2"/>
              </a:rPr>
              <a:t>indico.cern.ch/event/448415/other-view?view=standard</a:t>
            </a:r>
            <a:endParaRPr lang="fr-FR" sz="2000" b="1" dirty="0" smtClean="0"/>
          </a:p>
        </p:txBody>
      </p:sp>
      <p:sp>
        <p:nvSpPr>
          <p:cNvPr id="3" name="ZoneTexte 2"/>
          <p:cNvSpPr txBox="1"/>
          <p:nvPr/>
        </p:nvSpPr>
        <p:spPr>
          <a:xfrm>
            <a:off x="969818" y="512618"/>
            <a:ext cx="3180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err="1" smtClean="0"/>
              <a:t>EuroCirColl</a:t>
            </a:r>
            <a:r>
              <a:rPr lang="fr-FR" sz="2800" b="1" dirty="0" smtClean="0"/>
              <a:t> (FCC-pp)</a:t>
            </a:r>
            <a:endParaRPr lang="fr-FR" sz="2800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1254984" y="1301234"/>
            <a:ext cx="52450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Progrès significatif dans le design de la machine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 smtClean="0"/>
              <a:t>Etablissement de l’optique de base </a:t>
            </a:r>
            <a:endParaRPr lang="fr-FR" sz="20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969818" y="4003960"/>
            <a:ext cx="485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NEEDS (dépôt projet Européen)</a:t>
            </a:r>
            <a:endParaRPr lang="fr-FR" sz="2800" b="1" dirty="0"/>
          </a:p>
        </p:txBody>
      </p:sp>
      <p:sp>
        <p:nvSpPr>
          <p:cNvPr id="6" name="Rectangle 5"/>
          <p:cNvSpPr/>
          <p:nvPr/>
        </p:nvSpPr>
        <p:spPr>
          <a:xfrm>
            <a:off x="5657792" y="4080904"/>
            <a:ext cx="63806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N</a:t>
            </a:r>
            <a:r>
              <a:rPr lang="en-US" sz="2000" b="1" dirty="0"/>
              <a:t>ovel </a:t>
            </a:r>
            <a:r>
              <a:rPr lang="en-US" sz="2000" b="1" dirty="0">
                <a:solidFill>
                  <a:srgbClr val="FF0000"/>
                </a:solidFill>
              </a:rPr>
              <a:t>E</a:t>
            </a:r>
            <a:r>
              <a:rPr lang="en-US" sz="2000" b="1" dirty="0"/>
              <a:t>nergy </a:t>
            </a:r>
            <a:r>
              <a:rPr lang="en-US" sz="2000" b="1" dirty="0">
                <a:solidFill>
                  <a:srgbClr val="FF0000"/>
                </a:solidFill>
              </a:rPr>
              <a:t>E</a:t>
            </a:r>
            <a:r>
              <a:rPr lang="en-US" sz="2000" b="1" dirty="0"/>
              <a:t>fficient </a:t>
            </a:r>
            <a:r>
              <a:rPr lang="en-US" sz="2000" b="1" dirty="0">
                <a:solidFill>
                  <a:srgbClr val="FF0000"/>
                </a:solidFill>
              </a:rPr>
              <a:t>D</a:t>
            </a:r>
            <a:r>
              <a:rPr lang="en-US" sz="2000" b="1" dirty="0"/>
              <a:t>esign of </a:t>
            </a:r>
            <a:r>
              <a:rPr lang="en-US" sz="2000" b="1" dirty="0">
                <a:solidFill>
                  <a:srgbClr val="FF0000"/>
                </a:solidFill>
              </a:rPr>
              <a:t>S</a:t>
            </a:r>
            <a:r>
              <a:rPr lang="en-US" sz="2000" b="1" dirty="0"/>
              <a:t>uperconducting magnets</a:t>
            </a:r>
            <a:endParaRPr lang="en-US" sz="2000" dirty="0"/>
          </a:p>
        </p:txBody>
      </p:sp>
      <p:sp>
        <p:nvSpPr>
          <p:cNvPr id="7" name="Text Box 24">
            <a:hlinkClick r:id="rId3" action="ppaction://hlinkpres?slideindex=1&amp;slidetitle="/>
          </p:cNvPr>
          <p:cNvSpPr txBox="1">
            <a:spLocks noChangeArrowheads="1"/>
          </p:cNvSpPr>
          <p:nvPr/>
        </p:nvSpPr>
        <p:spPr bwMode="auto">
          <a:xfrm>
            <a:off x="1254984" y="4644486"/>
            <a:ext cx="7738867" cy="707886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Objective: </a:t>
            </a:r>
            <a:r>
              <a:rPr lang="en-US" altLang="fr-FR" sz="2000" b="1" dirty="0" smtClean="0">
                <a:solidFill>
                  <a:srgbClr val="FF0000"/>
                </a:solidFill>
                <a:ea typeface="ＭＳ Ｐゴシック" pitchFamily="34" charset="-128"/>
              </a:rPr>
              <a:t>Development of </a:t>
            </a:r>
            <a:r>
              <a:rPr lang="en-US" altLang="fr-FR" sz="2000" b="1" dirty="0" err="1" smtClean="0">
                <a:solidFill>
                  <a:srgbClr val="FF0000"/>
                </a:solidFill>
                <a:ea typeface="ＭＳ Ｐゴシック" pitchFamily="34" charset="-128"/>
              </a:rPr>
              <a:t>superferric</a:t>
            </a:r>
            <a:r>
              <a:rPr lang="en-US" altLang="fr-FR" sz="2000" b="1" dirty="0" smtClean="0">
                <a:solidFill>
                  <a:srgbClr val="FF0000"/>
                </a:solidFill>
                <a:ea typeface="ＭＳ Ｐゴシック" pitchFamily="34" charset="-128"/>
              </a:rPr>
              <a:t> HTS magnets operating at 77 degree K with fast cycling period with low power consumption   </a:t>
            </a:r>
            <a:endParaRPr lang="en-US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</a:endParaRPr>
          </a:p>
        </p:txBody>
      </p:sp>
      <p:sp>
        <p:nvSpPr>
          <p:cNvPr id="8" name="Text Box 24"/>
          <p:cNvSpPr txBox="1">
            <a:spLocks noChangeArrowheads="1"/>
          </p:cNvSpPr>
          <p:nvPr/>
        </p:nvSpPr>
        <p:spPr bwMode="auto">
          <a:xfrm>
            <a:off x="1241286" y="5388667"/>
            <a:ext cx="7746602" cy="40011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Proposer labs 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ingdings 3" panose="05040102010807070707" pitchFamily="18" charset="2"/>
              </a:rPr>
              <a:t>a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CEA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2000" b="1" dirty="0" smtClean="0">
                <a:solidFill>
                  <a:srgbClr val="FF0000"/>
                </a:solidFill>
              </a:rPr>
              <a:t>CERN, </a:t>
            </a:r>
            <a:r>
              <a:rPr lang="en-US" sz="2000" b="1" dirty="0" err="1" smtClean="0">
                <a:solidFill>
                  <a:srgbClr val="FF0000"/>
                </a:solidFill>
              </a:rPr>
              <a:t>Twente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(+ RI, </a:t>
            </a:r>
            <a:r>
              <a:rPr lang="en-US" sz="2000" b="1" dirty="0" err="1" smtClean="0">
                <a:solidFill>
                  <a:srgbClr val="FF0000"/>
                </a:solidFill>
              </a:rPr>
              <a:t>Sigmaphi</a:t>
            </a:r>
            <a:r>
              <a:rPr lang="en-US" sz="2000" b="1" dirty="0" smtClean="0">
                <a:solidFill>
                  <a:srgbClr val="FF0000"/>
                </a:solidFill>
              </a:rPr>
              <a:t>, BNG)</a:t>
            </a:r>
            <a:endParaRPr lang="en-US" sz="2000" b="1" dirty="0" smtClean="0">
              <a:solidFill>
                <a:srgbClr val="FF0000"/>
              </a:solidFill>
              <a:latin typeface="Times New Roman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066800" y="2940929"/>
            <a:ext cx="8199296" cy="52322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Rappel Meeting FCC annuel : 11-15 avril 2016 à Rome</a:t>
            </a:r>
            <a:endParaRPr lang="fr-FR" sz="2800" b="1" dirty="0"/>
          </a:p>
        </p:txBody>
      </p:sp>
      <p:sp>
        <p:nvSpPr>
          <p:cNvPr id="10" name="Étoile à 4 branches 9"/>
          <p:cNvSpPr/>
          <p:nvPr/>
        </p:nvSpPr>
        <p:spPr>
          <a:xfrm>
            <a:off x="207818" y="344734"/>
            <a:ext cx="512618" cy="858987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Étoile à 4 branches 10"/>
          <p:cNvSpPr/>
          <p:nvPr/>
        </p:nvSpPr>
        <p:spPr>
          <a:xfrm>
            <a:off x="207818" y="3851465"/>
            <a:ext cx="512618" cy="858987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04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e 41"/>
          <p:cNvGrpSpPr/>
          <p:nvPr/>
        </p:nvGrpSpPr>
        <p:grpSpPr>
          <a:xfrm>
            <a:off x="720468" y="736808"/>
            <a:ext cx="10354385" cy="6121192"/>
            <a:chOff x="152432" y="457199"/>
            <a:chExt cx="10354385" cy="6121192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874129" y="1231795"/>
              <a:ext cx="6121191" cy="4572000"/>
            </a:xfrm>
            <a:prstGeom prst="rect">
              <a:avLst/>
            </a:prstGeom>
          </p:spPr>
        </p:pic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3121" y="457201"/>
              <a:ext cx="4009002" cy="2994378"/>
            </a:xfrm>
            <a:prstGeom prst="rect">
              <a:avLst/>
            </a:prstGeom>
          </p:spPr>
        </p:pic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3121" y="3558100"/>
              <a:ext cx="4043696" cy="3020291"/>
            </a:xfrm>
            <a:prstGeom prst="rect">
              <a:avLst/>
            </a:prstGeom>
          </p:spPr>
        </p:pic>
        <p:sp>
          <p:nvSpPr>
            <p:cNvPr id="5" name="ZoneTexte 4"/>
            <p:cNvSpPr txBox="1"/>
            <p:nvPr/>
          </p:nvSpPr>
          <p:spPr>
            <a:xfrm>
              <a:off x="297964" y="877669"/>
              <a:ext cx="1763047" cy="646331"/>
            </a:xfrm>
            <a:prstGeom prst="rect">
              <a:avLst/>
            </a:prstGeom>
            <a:solidFill>
              <a:srgbClr val="FFFFCC"/>
            </a:solidFill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2 </a:t>
              </a:r>
              <a:r>
                <a:rPr lang="fr-FR" dirty="0" err="1" smtClean="0"/>
                <a:t>scintillators</a:t>
              </a:r>
              <a:endParaRPr lang="fr-FR" dirty="0"/>
            </a:p>
            <a:p>
              <a:r>
                <a:rPr lang="fr-FR" dirty="0"/>
                <a:t>f</a:t>
              </a:r>
              <a:r>
                <a:rPr lang="fr-FR" dirty="0" smtClean="0"/>
                <a:t>or </a:t>
              </a:r>
              <a:r>
                <a:rPr lang="fr-FR" dirty="0" err="1" smtClean="0"/>
                <a:t>event</a:t>
              </a:r>
              <a:r>
                <a:rPr lang="fr-FR" dirty="0" smtClean="0"/>
                <a:t> trigger</a:t>
              </a:r>
              <a:endParaRPr lang="fr-FR" dirty="0"/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297964" y="2251250"/>
              <a:ext cx="1652119" cy="1200329"/>
            </a:xfrm>
            <a:prstGeom prst="rect">
              <a:avLst/>
            </a:prstGeom>
            <a:solidFill>
              <a:srgbClr val="FFFFCC"/>
            </a:solidFill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Mini TPC </a:t>
              </a:r>
              <a:r>
                <a:rPr lang="fr-FR" dirty="0" err="1" smtClean="0"/>
                <a:t>with</a:t>
              </a:r>
              <a:r>
                <a:rPr lang="fr-FR" dirty="0" smtClean="0"/>
                <a:t> </a:t>
              </a:r>
            </a:p>
            <a:p>
              <a:r>
                <a:rPr lang="fr-FR" dirty="0" err="1" smtClean="0"/>
                <a:t>micromegas</a:t>
              </a:r>
              <a:endParaRPr lang="fr-FR" dirty="0" smtClean="0"/>
            </a:p>
            <a:p>
              <a:r>
                <a:rPr lang="fr-FR" dirty="0" err="1"/>
                <a:t>r</a:t>
              </a:r>
              <a:r>
                <a:rPr lang="fr-FR" dirty="0" err="1" smtClean="0"/>
                <a:t>eadout</a:t>
              </a:r>
              <a:r>
                <a:rPr lang="fr-FR" dirty="0" smtClean="0"/>
                <a:t> for </a:t>
              </a:r>
            </a:p>
            <a:p>
              <a:r>
                <a:rPr lang="fr-FR" dirty="0" err="1" smtClean="0"/>
                <a:t>tracking</a:t>
              </a:r>
              <a:r>
                <a:rPr lang="fr-FR" dirty="0" smtClean="0"/>
                <a:t> </a:t>
              </a:r>
              <a:r>
                <a:rPr lang="fr-FR" dirty="0" err="1" smtClean="0"/>
                <a:t>studies</a:t>
              </a:r>
              <a:endParaRPr lang="fr-FR" dirty="0"/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152432" y="4396266"/>
              <a:ext cx="2143536" cy="923330"/>
            </a:xfrm>
            <a:prstGeom prst="rect">
              <a:avLst/>
            </a:prstGeom>
            <a:solidFill>
              <a:srgbClr val="FFFFCC"/>
            </a:solidFill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3 </a:t>
              </a:r>
              <a:r>
                <a:rPr lang="fr-FR" dirty="0" err="1"/>
                <a:t>p</a:t>
              </a:r>
              <a:r>
                <a:rPr lang="fr-FR" dirty="0" err="1" smtClean="0"/>
                <a:t>lanar</a:t>
              </a:r>
              <a:r>
                <a:rPr lang="fr-FR" dirty="0" smtClean="0"/>
                <a:t> </a:t>
              </a:r>
              <a:r>
                <a:rPr lang="fr-FR" dirty="0" err="1" smtClean="0"/>
                <a:t>micromegas</a:t>
              </a:r>
              <a:endParaRPr lang="fr-FR" dirty="0" smtClean="0"/>
            </a:p>
            <a:p>
              <a:r>
                <a:rPr lang="fr-FR" dirty="0" err="1"/>
                <a:t>c</a:t>
              </a:r>
              <a:r>
                <a:rPr lang="fr-FR" dirty="0" err="1" smtClean="0"/>
                <a:t>hambers</a:t>
              </a:r>
              <a:r>
                <a:rPr lang="fr-FR" dirty="0" smtClean="0"/>
                <a:t> </a:t>
              </a:r>
              <a:r>
                <a:rPr lang="fr-FR" dirty="0" err="1" smtClean="0"/>
                <a:t>used</a:t>
              </a:r>
              <a:r>
                <a:rPr lang="fr-FR" dirty="0" smtClean="0"/>
                <a:t> as </a:t>
              </a:r>
            </a:p>
            <a:p>
              <a:r>
                <a:rPr lang="fr-FR" dirty="0" smtClean="0"/>
                <a:t>a </a:t>
              </a:r>
              <a:r>
                <a:rPr lang="fr-FR" dirty="0" err="1" smtClean="0"/>
                <a:t>track</a:t>
              </a:r>
              <a:r>
                <a:rPr lang="fr-FR" dirty="0" smtClean="0"/>
                <a:t> </a:t>
              </a:r>
              <a:r>
                <a:rPr lang="fr-FR" dirty="0" err="1" smtClean="0"/>
                <a:t>telescope</a:t>
              </a:r>
              <a:r>
                <a:rPr lang="fr-FR" dirty="0" smtClean="0"/>
                <a:t> </a:t>
              </a:r>
              <a:endParaRPr lang="fr-FR" dirty="0"/>
            </a:p>
          </p:txBody>
        </p:sp>
        <p:grpSp>
          <p:nvGrpSpPr>
            <p:cNvPr id="16" name="Groupe 15"/>
            <p:cNvGrpSpPr/>
            <p:nvPr/>
          </p:nvGrpSpPr>
          <p:grpSpPr>
            <a:xfrm>
              <a:off x="3557303" y="496667"/>
              <a:ext cx="369376" cy="381002"/>
              <a:chOff x="1805788" y="90008"/>
              <a:chExt cx="369376" cy="381002"/>
            </a:xfrm>
          </p:grpSpPr>
          <p:sp>
            <p:nvSpPr>
              <p:cNvPr id="14" name="Ellipse 13"/>
              <p:cNvSpPr/>
              <p:nvPr/>
            </p:nvSpPr>
            <p:spPr>
              <a:xfrm>
                <a:off x="1805788" y="96430"/>
                <a:ext cx="369376" cy="346869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11</a:t>
                </a:r>
                <a:endParaRPr lang="fr-FR" dirty="0"/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1840893" y="90008"/>
                <a:ext cx="264996" cy="3810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b="1" dirty="0" smtClean="0"/>
                  <a:t>2</a:t>
                </a:r>
                <a:endParaRPr lang="fr-FR" b="1" dirty="0"/>
              </a:p>
            </p:txBody>
          </p:sp>
        </p:grpSp>
        <p:grpSp>
          <p:nvGrpSpPr>
            <p:cNvPr id="17" name="Groupe 16"/>
            <p:cNvGrpSpPr/>
            <p:nvPr/>
          </p:nvGrpSpPr>
          <p:grpSpPr>
            <a:xfrm>
              <a:off x="3926679" y="5489863"/>
              <a:ext cx="369376" cy="381002"/>
              <a:chOff x="1805788" y="90008"/>
              <a:chExt cx="369376" cy="381002"/>
            </a:xfrm>
          </p:grpSpPr>
          <p:sp>
            <p:nvSpPr>
              <p:cNvPr id="18" name="Ellipse 17"/>
              <p:cNvSpPr/>
              <p:nvPr/>
            </p:nvSpPr>
            <p:spPr>
              <a:xfrm>
                <a:off x="1805788" y="96430"/>
                <a:ext cx="369376" cy="346869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11</a:t>
                </a:r>
                <a:endParaRPr lang="fr-FR" dirty="0"/>
              </a:p>
            </p:txBody>
          </p:sp>
          <p:sp>
            <p:nvSpPr>
              <p:cNvPr id="19" name="ZoneTexte 18"/>
              <p:cNvSpPr txBox="1"/>
              <p:nvPr/>
            </p:nvSpPr>
            <p:spPr>
              <a:xfrm>
                <a:off x="1840893" y="90008"/>
                <a:ext cx="264996" cy="3810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b="1" dirty="0" smtClean="0"/>
                  <a:t>2</a:t>
                </a:r>
                <a:endParaRPr lang="fr-FR" b="1" dirty="0"/>
              </a:p>
            </p:txBody>
          </p:sp>
        </p:grpSp>
        <p:grpSp>
          <p:nvGrpSpPr>
            <p:cNvPr id="20" name="Groupe 19"/>
            <p:cNvGrpSpPr/>
            <p:nvPr/>
          </p:nvGrpSpPr>
          <p:grpSpPr>
            <a:xfrm>
              <a:off x="3488028" y="1872240"/>
              <a:ext cx="369376" cy="381002"/>
              <a:chOff x="1805788" y="90008"/>
              <a:chExt cx="369376" cy="381002"/>
            </a:xfrm>
          </p:grpSpPr>
          <p:sp>
            <p:nvSpPr>
              <p:cNvPr id="21" name="Ellipse 20"/>
              <p:cNvSpPr/>
              <p:nvPr/>
            </p:nvSpPr>
            <p:spPr>
              <a:xfrm>
                <a:off x="1805788" y="96430"/>
                <a:ext cx="369376" cy="346869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11</a:t>
                </a:r>
                <a:endParaRPr lang="fr-FR" dirty="0"/>
              </a:p>
            </p:txBody>
          </p:sp>
          <p:sp>
            <p:nvSpPr>
              <p:cNvPr id="22" name="ZoneTexte 21"/>
              <p:cNvSpPr txBox="1"/>
              <p:nvPr/>
            </p:nvSpPr>
            <p:spPr>
              <a:xfrm>
                <a:off x="1840893" y="90008"/>
                <a:ext cx="264996" cy="3810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b="1" dirty="0" smtClean="0"/>
                  <a:t>1</a:t>
                </a:r>
                <a:endParaRPr lang="fr-FR" b="1" dirty="0"/>
              </a:p>
            </p:txBody>
          </p:sp>
        </p:grpSp>
        <p:grpSp>
          <p:nvGrpSpPr>
            <p:cNvPr id="24" name="Groupe 23"/>
            <p:cNvGrpSpPr/>
            <p:nvPr/>
          </p:nvGrpSpPr>
          <p:grpSpPr>
            <a:xfrm>
              <a:off x="2586392" y="1188024"/>
              <a:ext cx="369376" cy="381002"/>
              <a:chOff x="1805788" y="90008"/>
              <a:chExt cx="369376" cy="381002"/>
            </a:xfrm>
          </p:grpSpPr>
          <p:sp>
            <p:nvSpPr>
              <p:cNvPr id="25" name="Ellipse 24"/>
              <p:cNvSpPr/>
              <p:nvPr/>
            </p:nvSpPr>
            <p:spPr>
              <a:xfrm>
                <a:off x="1805788" y="96430"/>
                <a:ext cx="369376" cy="346869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11</a:t>
                </a:r>
                <a:endParaRPr lang="fr-FR" dirty="0"/>
              </a:p>
            </p:txBody>
          </p:sp>
          <p:sp>
            <p:nvSpPr>
              <p:cNvPr id="26" name="ZoneTexte 25"/>
              <p:cNvSpPr txBox="1"/>
              <p:nvPr/>
            </p:nvSpPr>
            <p:spPr>
              <a:xfrm>
                <a:off x="1840893" y="90008"/>
                <a:ext cx="264996" cy="3810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b="1" dirty="0"/>
                  <a:t>3</a:t>
                </a:r>
              </a:p>
            </p:txBody>
          </p:sp>
        </p:grpSp>
        <p:grpSp>
          <p:nvGrpSpPr>
            <p:cNvPr id="27" name="Groupe 26"/>
            <p:cNvGrpSpPr/>
            <p:nvPr/>
          </p:nvGrpSpPr>
          <p:grpSpPr>
            <a:xfrm>
              <a:off x="2753995" y="3883764"/>
              <a:ext cx="369376" cy="381002"/>
              <a:chOff x="1805788" y="90008"/>
              <a:chExt cx="369376" cy="381002"/>
            </a:xfrm>
          </p:grpSpPr>
          <p:sp>
            <p:nvSpPr>
              <p:cNvPr id="28" name="Ellipse 27"/>
              <p:cNvSpPr/>
              <p:nvPr/>
            </p:nvSpPr>
            <p:spPr>
              <a:xfrm>
                <a:off x="1805788" y="96430"/>
                <a:ext cx="369376" cy="346869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11</a:t>
                </a:r>
                <a:endParaRPr lang="fr-FR" dirty="0"/>
              </a:p>
            </p:txBody>
          </p:sp>
          <p:sp>
            <p:nvSpPr>
              <p:cNvPr id="29" name="ZoneTexte 28"/>
              <p:cNvSpPr txBox="1"/>
              <p:nvPr/>
            </p:nvSpPr>
            <p:spPr>
              <a:xfrm>
                <a:off x="1840893" y="90008"/>
                <a:ext cx="264996" cy="3810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b="1" dirty="0"/>
                  <a:t>3</a:t>
                </a:r>
              </a:p>
            </p:txBody>
          </p:sp>
        </p:grpSp>
        <p:grpSp>
          <p:nvGrpSpPr>
            <p:cNvPr id="30" name="Groupe 29"/>
            <p:cNvGrpSpPr/>
            <p:nvPr/>
          </p:nvGrpSpPr>
          <p:grpSpPr>
            <a:xfrm>
              <a:off x="2753995" y="4829226"/>
              <a:ext cx="369376" cy="381002"/>
              <a:chOff x="1805788" y="90008"/>
              <a:chExt cx="369376" cy="381002"/>
            </a:xfrm>
          </p:grpSpPr>
          <p:sp>
            <p:nvSpPr>
              <p:cNvPr id="31" name="Ellipse 30"/>
              <p:cNvSpPr/>
              <p:nvPr/>
            </p:nvSpPr>
            <p:spPr>
              <a:xfrm>
                <a:off x="1805788" y="96430"/>
                <a:ext cx="369376" cy="346869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11</a:t>
                </a:r>
                <a:endParaRPr lang="fr-FR" dirty="0"/>
              </a:p>
            </p:txBody>
          </p:sp>
          <p:sp>
            <p:nvSpPr>
              <p:cNvPr id="32" name="ZoneTexte 31"/>
              <p:cNvSpPr txBox="1"/>
              <p:nvPr/>
            </p:nvSpPr>
            <p:spPr>
              <a:xfrm>
                <a:off x="1840893" y="90008"/>
                <a:ext cx="264996" cy="3810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b="1" dirty="0"/>
                  <a:t>3</a:t>
                </a:r>
              </a:p>
            </p:txBody>
          </p:sp>
        </p:grpSp>
        <p:grpSp>
          <p:nvGrpSpPr>
            <p:cNvPr id="33" name="Groupe 32"/>
            <p:cNvGrpSpPr/>
            <p:nvPr/>
          </p:nvGrpSpPr>
          <p:grpSpPr>
            <a:xfrm>
              <a:off x="197547" y="1962896"/>
              <a:ext cx="369376" cy="381002"/>
              <a:chOff x="1805788" y="90008"/>
              <a:chExt cx="369376" cy="381002"/>
            </a:xfrm>
          </p:grpSpPr>
          <p:sp>
            <p:nvSpPr>
              <p:cNvPr id="34" name="Ellipse 33"/>
              <p:cNvSpPr/>
              <p:nvPr/>
            </p:nvSpPr>
            <p:spPr>
              <a:xfrm>
                <a:off x="1805788" y="96430"/>
                <a:ext cx="369376" cy="346869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11</a:t>
                </a:r>
                <a:endParaRPr lang="fr-FR" dirty="0"/>
              </a:p>
            </p:txBody>
          </p:sp>
          <p:sp>
            <p:nvSpPr>
              <p:cNvPr id="35" name="ZoneTexte 34"/>
              <p:cNvSpPr txBox="1"/>
              <p:nvPr/>
            </p:nvSpPr>
            <p:spPr>
              <a:xfrm>
                <a:off x="1840893" y="90008"/>
                <a:ext cx="264996" cy="3810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b="1" dirty="0" smtClean="0"/>
                  <a:t>1</a:t>
                </a:r>
                <a:endParaRPr lang="fr-FR" b="1" dirty="0"/>
              </a:p>
            </p:txBody>
          </p:sp>
        </p:grpSp>
        <p:grpSp>
          <p:nvGrpSpPr>
            <p:cNvPr id="36" name="Groupe 35"/>
            <p:cNvGrpSpPr/>
            <p:nvPr/>
          </p:nvGrpSpPr>
          <p:grpSpPr>
            <a:xfrm>
              <a:off x="228689" y="577192"/>
              <a:ext cx="369376" cy="381002"/>
              <a:chOff x="1805788" y="90008"/>
              <a:chExt cx="369376" cy="381002"/>
            </a:xfrm>
          </p:grpSpPr>
          <p:sp>
            <p:nvSpPr>
              <p:cNvPr id="37" name="Ellipse 36"/>
              <p:cNvSpPr/>
              <p:nvPr/>
            </p:nvSpPr>
            <p:spPr>
              <a:xfrm>
                <a:off x="1805788" y="96430"/>
                <a:ext cx="369376" cy="346869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11</a:t>
                </a:r>
                <a:endParaRPr lang="fr-FR" dirty="0"/>
              </a:p>
            </p:txBody>
          </p:sp>
          <p:sp>
            <p:nvSpPr>
              <p:cNvPr id="38" name="ZoneTexte 37"/>
              <p:cNvSpPr txBox="1"/>
              <p:nvPr/>
            </p:nvSpPr>
            <p:spPr>
              <a:xfrm>
                <a:off x="1840893" y="90008"/>
                <a:ext cx="264996" cy="3810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b="1" dirty="0" smtClean="0"/>
                  <a:t>2</a:t>
                </a:r>
                <a:endParaRPr lang="fr-FR" b="1" dirty="0"/>
              </a:p>
            </p:txBody>
          </p:sp>
        </p:grpSp>
        <p:grpSp>
          <p:nvGrpSpPr>
            <p:cNvPr id="39" name="Groupe 38"/>
            <p:cNvGrpSpPr/>
            <p:nvPr/>
          </p:nvGrpSpPr>
          <p:grpSpPr>
            <a:xfrm>
              <a:off x="159414" y="4088120"/>
              <a:ext cx="369376" cy="381002"/>
              <a:chOff x="1805788" y="90008"/>
              <a:chExt cx="369376" cy="381002"/>
            </a:xfrm>
          </p:grpSpPr>
          <p:sp>
            <p:nvSpPr>
              <p:cNvPr id="40" name="Ellipse 39"/>
              <p:cNvSpPr/>
              <p:nvPr/>
            </p:nvSpPr>
            <p:spPr>
              <a:xfrm>
                <a:off x="1805788" y="96430"/>
                <a:ext cx="369376" cy="346869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11</a:t>
                </a:r>
                <a:endParaRPr lang="fr-FR" dirty="0"/>
              </a:p>
            </p:txBody>
          </p:sp>
          <p:sp>
            <p:nvSpPr>
              <p:cNvPr id="41" name="ZoneTexte 40"/>
              <p:cNvSpPr txBox="1"/>
              <p:nvPr/>
            </p:nvSpPr>
            <p:spPr>
              <a:xfrm>
                <a:off x="1840893" y="90008"/>
                <a:ext cx="264996" cy="3810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b="1" dirty="0"/>
                  <a:t>3</a:t>
                </a:r>
              </a:p>
            </p:txBody>
          </p:sp>
        </p:grpSp>
      </p:grpSp>
      <p:sp>
        <p:nvSpPr>
          <p:cNvPr id="8" name="ZoneTexte 7"/>
          <p:cNvSpPr txBox="1"/>
          <p:nvPr/>
        </p:nvSpPr>
        <p:spPr>
          <a:xfrm>
            <a:off x="2369125" y="34799"/>
            <a:ext cx="8032648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L’installation du banc de test TPC avance! (voir Boris)</a:t>
            </a:r>
            <a:endParaRPr lang="fr-FR" sz="28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444459" y="6543892"/>
            <a:ext cx="1177649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Hardware: Toutes les pièces disponibles. Modification TPC, la </a:t>
            </a:r>
            <a:r>
              <a:rPr lang="fr-FR" b="1" smtClean="0"/>
              <a:t>semaine prochaine. </a:t>
            </a:r>
            <a:r>
              <a:rPr lang="fr-FR" b="1" dirty="0" smtClean="0"/>
              <a:t>Restera à faire un système d’alignement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35790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dèle par défaut">
  <a:themeElements>
    <a:clrScheme name="Modèle par défaut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296</Words>
  <Application>Microsoft Office PowerPoint</Application>
  <PresentationFormat>Grand écran</PresentationFormat>
  <Paragraphs>71</Paragraphs>
  <Slides>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14" baseType="lpstr">
      <vt:lpstr>ＭＳ Ｐゴシック</vt:lpstr>
      <vt:lpstr>Arial</vt:lpstr>
      <vt:lpstr>Calibri</vt:lpstr>
      <vt:lpstr>Calibri Light</vt:lpstr>
      <vt:lpstr>Times New Roman</vt:lpstr>
      <vt:lpstr>Wingdings</vt:lpstr>
      <vt:lpstr>Wingdings 3</vt:lpstr>
      <vt:lpstr>Thème Office</vt:lpstr>
      <vt:lpstr>Modèle par défaut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ALEKSAN Roy</dc:creator>
  <cp:lastModifiedBy>ALEKSAN Roy</cp:lastModifiedBy>
  <cp:revision>16</cp:revision>
  <dcterms:created xsi:type="dcterms:W3CDTF">2015-11-25T14:32:06Z</dcterms:created>
  <dcterms:modified xsi:type="dcterms:W3CDTF">2015-11-26T06:41:59Z</dcterms:modified>
</cp:coreProperties>
</file>