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5" r:id="rId3"/>
    <p:sldId id="271" r:id="rId4"/>
    <p:sldId id="272" r:id="rId5"/>
    <p:sldId id="273" r:id="rId6"/>
    <p:sldId id="274" r:id="rId7"/>
    <p:sldId id="260" r:id="rId8"/>
    <p:sldId id="259" r:id="rId9"/>
    <p:sldId id="276" r:id="rId10"/>
    <p:sldId id="277" r:id="rId11"/>
    <p:sldId id="263" r:id="rId12"/>
    <p:sldId id="264" r:id="rId13"/>
    <p:sldId id="265" r:id="rId14"/>
    <p:sldId id="261" r:id="rId15"/>
    <p:sldId id="270" r:id="rId16"/>
    <p:sldId id="269" r:id="rId17"/>
    <p:sldId id="262" r:id="rId18"/>
    <p:sldId id="267" r:id="rId19"/>
    <p:sldId id="278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h\hbraun\Documents\docs\CostEstimateCLIC\CLIC_PBS_1%200_cost_8Dec0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h\hbraun\Documents\docs\CostEstimateCLIC\CLIC_PBS_1%200_cost_8Dec08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h\hbraun\Documents\docs\CostEstimateCLIC\CLIC_PBS_1%200_cost_8Dec08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h\hbraun\Documents\docs\CostEstimateCLIC\CLIC_PBS_1%200_cost_8Dec0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3815760371725685"/>
          <c:y val="4.9584356227988832E-2"/>
          <c:w val="0.7113071625540478"/>
          <c:h val="0.86579403902456853"/>
        </c:manualLayout>
      </c:layout>
      <c:barChart>
        <c:barDir val="col"/>
        <c:grouping val="clustered"/>
        <c:ser>
          <c:idx val="1"/>
          <c:order val="0"/>
          <c:tx>
            <c:v>0.5 TeV</c:v>
          </c:tx>
          <c:cat>
            <c:strRef>
              <c:f>Sheet3!$B$1:$B$4</c:f>
              <c:strCache>
                <c:ptCount val="4"/>
                <c:pt idx="0">
                  <c:v>Total</c:v>
                </c:pt>
                <c:pt idx="1">
                  <c:v>Main Beam</c:v>
                </c:pt>
                <c:pt idx="2">
                  <c:v>Drive Beam</c:v>
                </c:pt>
                <c:pt idx="3">
                  <c:v>CE and Services</c:v>
                </c:pt>
              </c:strCache>
            </c:strRef>
          </c:cat>
          <c:val>
            <c:numRef>
              <c:f>Sheet3!$L$1:$L$4</c:f>
              <c:numCache>
                <c:formatCode>0.00%</c:formatCode>
                <c:ptCount val="4"/>
                <c:pt idx="0">
                  <c:v>0.37095821678440521</c:v>
                </c:pt>
                <c:pt idx="1">
                  <c:v>0.1049893713052184</c:v>
                </c:pt>
                <c:pt idx="2">
                  <c:v>0.16623305338149991</c:v>
                </c:pt>
                <c:pt idx="3">
                  <c:v>9.9735792097687001E-2</c:v>
                </c:pt>
              </c:numCache>
            </c:numRef>
          </c:val>
        </c:ser>
        <c:ser>
          <c:idx val="0"/>
          <c:order val="1"/>
          <c:tx>
            <c:v>3 TeV</c:v>
          </c:tx>
          <c:cat>
            <c:strRef>
              <c:f>Sheet3!$B$1:$B$4</c:f>
              <c:strCache>
                <c:ptCount val="4"/>
                <c:pt idx="0">
                  <c:v>Total</c:v>
                </c:pt>
                <c:pt idx="1">
                  <c:v>Main Beam</c:v>
                </c:pt>
                <c:pt idx="2">
                  <c:v>Drive Beam</c:v>
                </c:pt>
                <c:pt idx="3">
                  <c:v>CE and Services</c:v>
                </c:pt>
              </c:strCache>
            </c:strRef>
          </c:cat>
          <c:val>
            <c:numRef>
              <c:f>Sheet3!$H$1:$H$4</c:f>
              <c:numCache>
                <c:formatCode>0.00%</c:formatCode>
                <c:ptCount val="4"/>
                <c:pt idx="0">
                  <c:v>1</c:v>
                </c:pt>
                <c:pt idx="1">
                  <c:v>0.29549134500503527</c:v>
                </c:pt>
                <c:pt idx="2">
                  <c:v>0.34514161348085221</c:v>
                </c:pt>
                <c:pt idx="3">
                  <c:v>0.35936704151411275</c:v>
                </c:pt>
              </c:numCache>
            </c:numRef>
          </c:val>
        </c:ser>
        <c:axId val="77790592"/>
        <c:axId val="51618560"/>
      </c:barChart>
      <c:catAx>
        <c:axId val="77790592"/>
        <c:scaling>
          <c:orientation val="minMax"/>
        </c:scaling>
        <c:axPos val="b"/>
        <c:tickLblPos val="nextTo"/>
        <c:crossAx val="51618560"/>
        <c:crosses val="autoZero"/>
        <c:auto val="1"/>
        <c:lblAlgn val="ctr"/>
        <c:lblOffset val="100"/>
      </c:catAx>
      <c:valAx>
        <c:axId val="51618560"/>
        <c:scaling>
          <c:orientation val="minMax"/>
          <c:max val="1"/>
        </c:scaling>
        <c:axPos val="l"/>
        <c:majorGridlines/>
        <c:numFmt formatCode="0%" sourceLinked="0"/>
        <c:tickLblPos val="nextTo"/>
        <c:crossAx val="7779059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432396899754618"/>
          <c:y val="0.14352608923884513"/>
          <c:w val="0.7113071625540478"/>
          <c:h val="0.61512734908136457"/>
        </c:manualLayout>
      </c:layout>
      <c:barChart>
        <c:barDir val="col"/>
        <c:grouping val="clustered"/>
        <c:ser>
          <c:idx val="1"/>
          <c:order val="0"/>
          <c:tx>
            <c:v>0.5 TeV</c:v>
          </c:tx>
          <c:cat>
            <c:strRef>
              <c:f>Sheet3!$C$9:$C$14</c:f>
              <c:strCache>
                <c:ptCount val="6"/>
                <c:pt idx="0">
                  <c:v>Injectors</c:v>
                </c:pt>
                <c:pt idx="1">
                  <c:v>Damping Rings</c:v>
                </c:pt>
                <c:pt idx="2">
                  <c:v>Beam transport</c:v>
                </c:pt>
                <c:pt idx="3">
                  <c:v>Linac Accelerators</c:v>
                </c:pt>
                <c:pt idx="4">
                  <c:v>Beam Delivery Systems</c:v>
                </c:pt>
                <c:pt idx="5">
                  <c:v>Post-collision line</c:v>
                </c:pt>
              </c:strCache>
            </c:strRef>
          </c:cat>
          <c:val>
            <c:numRef>
              <c:f>Sheet3!$L$9:$L$14</c:f>
              <c:numCache>
                <c:formatCode>0.00%</c:formatCode>
                <c:ptCount val="6"/>
                <c:pt idx="0">
                  <c:v>2.4096892825871009E-2</c:v>
                </c:pt>
                <c:pt idx="1">
                  <c:v>2.2640809826826008E-2</c:v>
                </c:pt>
                <c:pt idx="2">
                  <c:v>5.7616545915226145E-3</c:v>
                </c:pt>
                <c:pt idx="3">
                  <c:v>3.6517497850085075E-2</c:v>
                </c:pt>
                <c:pt idx="4">
                  <c:v>1.597251621091372E-2</c:v>
                </c:pt>
                <c:pt idx="5">
                  <c:v>0</c:v>
                </c:pt>
              </c:numCache>
            </c:numRef>
          </c:val>
        </c:ser>
        <c:ser>
          <c:idx val="0"/>
          <c:order val="1"/>
          <c:tx>
            <c:v>3 TeV</c:v>
          </c:tx>
          <c:cat>
            <c:strRef>
              <c:f>Sheet3!$C$9:$C$14</c:f>
              <c:strCache>
                <c:ptCount val="6"/>
                <c:pt idx="0">
                  <c:v>Injectors</c:v>
                </c:pt>
                <c:pt idx="1">
                  <c:v>Damping Rings</c:v>
                </c:pt>
                <c:pt idx="2">
                  <c:v>Beam transport</c:v>
                </c:pt>
                <c:pt idx="3">
                  <c:v>Linac Accelerators</c:v>
                </c:pt>
                <c:pt idx="4">
                  <c:v>Beam Delivery Systems</c:v>
                </c:pt>
                <c:pt idx="5">
                  <c:v>Post-collision line</c:v>
                </c:pt>
              </c:strCache>
            </c:strRef>
          </c:cat>
          <c:val>
            <c:numRef>
              <c:f>Sheet3!$H$9:$H$14</c:f>
              <c:numCache>
                <c:formatCode>0.00%</c:formatCode>
                <c:ptCount val="6"/>
                <c:pt idx="0">
                  <c:v>2.4096892825871009E-2</c:v>
                </c:pt>
                <c:pt idx="1">
                  <c:v>2.2640809826826008E-2</c:v>
                </c:pt>
                <c:pt idx="2">
                  <c:v>2.7655942039308549E-2</c:v>
                </c:pt>
                <c:pt idx="3">
                  <c:v>0.17528398968040834</c:v>
                </c:pt>
                <c:pt idx="4">
                  <c:v>4.5813710632621449E-2</c:v>
                </c:pt>
                <c:pt idx="5">
                  <c:v>0</c:v>
                </c:pt>
              </c:numCache>
            </c:numRef>
          </c:val>
        </c:ser>
        <c:axId val="55579776"/>
        <c:axId val="55581312"/>
      </c:barChart>
      <c:catAx>
        <c:axId val="55579776"/>
        <c:scaling>
          <c:orientation val="minMax"/>
        </c:scaling>
        <c:axPos val="b"/>
        <c:tickLblPos val="nextTo"/>
        <c:crossAx val="55581312"/>
        <c:crosses val="autoZero"/>
        <c:auto val="1"/>
        <c:lblAlgn val="ctr"/>
        <c:lblOffset val="100"/>
      </c:catAx>
      <c:valAx>
        <c:axId val="55581312"/>
        <c:scaling>
          <c:orientation val="minMax"/>
          <c:max val="0.2"/>
        </c:scaling>
        <c:axPos val="l"/>
        <c:majorGridlines/>
        <c:numFmt formatCode="0%" sourceLinked="0"/>
        <c:tickLblPos val="nextTo"/>
        <c:crossAx val="5557977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432396899754618"/>
          <c:y val="0.14352608923884513"/>
          <c:w val="0.7113071625540478"/>
          <c:h val="0.61512734908136457"/>
        </c:manualLayout>
      </c:layout>
      <c:barChart>
        <c:barDir val="col"/>
        <c:grouping val="clustered"/>
        <c:ser>
          <c:idx val="1"/>
          <c:order val="0"/>
          <c:tx>
            <c:v>0.5 TeV</c:v>
          </c:tx>
          <c:cat>
            <c:strRef>
              <c:f>Sheet3!$C$17:$C$21</c:f>
              <c:strCache>
                <c:ptCount val="5"/>
                <c:pt idx="0">
                  <c:v>Injectors</c:v>
                </c:pt>
                <c:pt idx="1">
                  <c:v>Frequency multiplication</c:v>
                </c:pt>
                <c:pt idx="2">
                  <c:v>Beam transport</c:v>
                </c:pt>
                <c:pt idx="3">
                  <c:v>Linac Decelerator</c:v>
                </c:pt>
                <c:pt idx="4">
                  <c:v>Dumps</c:v>
                </c:pt>
              </c:strCache>
            </c:strRef>
          </c:cat>
          <c:val>
            <c:numRef>
              <c:f>Sheet3!$L$17:$L$21</c:f>
              <c:numCache>
                <c:formatCode>0.00%</c:formatCode>
                <c:ptCount val="5"/>
                <c:pt idx="0">
                  <c:v>0.11726275095289723</c:v>
                </c:pt>
                <c:pt idx="1">
                  <c:v>5.3504014474156317E-3</c:v>
                </c:pt>
                <c:pt idx="2">
                  <c:v>6.3194366501747729E-3</c:v>
                </c:pt>
                <c:pt idx="3">
                  <c:v>3.6517497850085075E-2</c:v>
                </c:pt>
                <c:pt idx="4">
                  <c:v>7.8296648092714301E-4</c:v>
                </c:pt>
              </c:numCache>
            </c:numRef>
          </c:val>
        </c:ser>
        <c:ser>
          <c:idx val="0"/>
          <c:order val="1"/>
          <c:tx>
            <c:v>3 TeV</c:v>
          </c:tx>
          <c:cat>
            <c:strRef>
              <c:f>Sheet3!$C$17:$C$21</c:f>
              <c:strCache>
                <c:ptCount val="5"/>
                <c:pt idx="0">
                  <c:v>Injectors</c:v>
                </c:pt>
                <c:pt idx="1">
                  <c:v>Frequency multiplication</c:v>
                </c:pt>
                <c:pt idx="2">
                  <c:v>Beam transport</c:v>
                </c:pt>
                <c:pt idx="3">
                  <c:v>Linac Decelerator</c:v>
                </c:pt>
                <c:pt idx="4">
                  <c:v>Dumps</c:v>
                </c:pt>
              </c:strCache>
            </c:strRef>
          </c:cat>
          <c:val>
            <c:numRef>
              <c:f>Sheet3!$H$17:$H$21</c:f>
              <c:numCache>
                <c:formatCode>0.00%</c:formatCode>
                <c:ptCount val="5"/>
                <c:pt idx="0">
                  <c:v>0.13041568732373898</c:v>
                </c:pt>
                <c:pt idx="1">
                  <c:v>5.3504014474156317E-3</c:v>
                </c:pt>
                <c:pt idx="2">
                  <c:v>3.0333295920838912E-2</c:v>
                </c:pt>
                <c:pt idx="3">
                  <c:v>0.17528398968040834</c:v>
                </c:pt>
                <c:pt idx="4">
                  <c:v>3.758239108450287E-3</c:v>
                </c:pt>
              </c:numCache>
            </c:numRef>
          </c:val>
        </c:ser>
        <c:axId val="55598464"/>
        <c:axId val="55624832"/>
      </c:barChart>
      <c:catAx>
        <c:axId val="55598464"/>
        <c:scaling>
          <c:orientation val="minMax"/>
        </c:scaling>
        <c:axPos val="b"/>
        <c:tickLblPos val="nextTo"/>
        <c:crossAx val="55624832"/>
        <c:crosses val="autoZero"/>
        <c:auto val="1"/>
        <c:lblAlgn val="ctr"/>
        <c:lblOffset val="100"/>
      </c:catAx>
      <c:valAx>
        <c:axId val="55624832"/>
        <c:scaling>
          <c:orientation val="minMax"/>
          <c:max val="0.2"/>
        </c:scaling>
        <c:axPos val="l"/>
        <c:majorGridlines/>
        <c:numFmt formatCode="0%" sourceLinked="0"/>
        <c:tickLblPos val="nextTo"/>
        <c:crossAx val="555984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9.0569940400660132E-2"/>
          <c:y val="3.252011040210475E-2"/>
          <c:w val="0.7113071625540478"/>
          <c:h val="0.61512734908136457"/>
        </c:manualLayout>
      </c:layout>
      <c:barChart>
        <c:barDir val="col"/>
        <c:grouping val="clustered"/>
        <c:ser>
          <c:idx val="1"/>
          <c:order val="0"/>
          <c:tx>
            <c:v>0.5 TeV</c:v>
          </c:tx>
          <c:cat>
            <c:strRef>
              <c:f>Sheet3!$C$28:$D$35</c:f>
              <c:strCache>
                <c:ptCount val="8"/>
                <c:pt idx="0">
                  <c:v>Civil Engineering</c:v>
                </c:pt>
                <c:pt idx="1">
                  <c:v>Electricity</c:v>
                </c:pt>
                <c:pt idx="2">
                  <c:v>Access and Communications</c:v>
                </c:pt>
                <c:pt idx="3">
                  <c:v>Fluids</c:v>
                </c:pt>
                <c:pt idx="4">
                  <c:v>Transport / installation</c:v>
                </c:pt>
                <c:pt idx="5">
                  <c:v>Safety </c:v>
                </c:pt>
                <c:pt idx="6">
                  <c:v>Survey</c:v>
                </c:pt>
                <c:pt idx="7">
                  <c:v>CONTROL SYSTEM</c:v>
                </c:pt>
              </c:strCache>
            </c:strRef>
          </c:cat>
          <c:val>
            <c:numRef>
              <c:f>Sheet3!$L$28:$L$35</c:f>
              <c:numCache>
                <c:formatCode>0.00%</c:formatCode>
                <c:ptCount val="8"/>
                <c:pt idx="0">
                  <c:v>5.6530179922939724E-2</c:v>
                </c:pt>
                <c:pt idx="1">
                  <c:v>8.1559008429910734E-3</c:v>
                </c:pt>
                <c:pt idx="2">
                  <c:v>0</c:v>
                </c:pt>
                <c:pt idx="3">
                  <c:v>1.0602671095888399E-2</c:v>
                </c:pt>
                <c:pt idx="4">
                  <c:v>2.371735965141804E-3</c:v>
                </c:pt>
                <c:pt idx="5">
                  <c:v>5.3828945563741079E-4</c:v>
                </c:pt>
                <c:pt idx="6">
                  <c:v>6.3273478739924735E-3</c:v>
                </c:pt>
                <c:pt idx="7">
                  <c:v>1.5209666941096062E-2</c:v>
                </c:pt>
              </c:numCache>
            </c:numRef>
          </c:val>
        </c:ser>
        <c:ser>
          <c:idx val="0"/>
          <c:order val="1"/>
          <c:tx>
            <c:v>3 TeV</c:v>
          </c:tx>
          <c:cat>
            <c:strRef>
              <c:f>Sheet3!$C$28:$D$35</c:f>
              <c:strCache>
                <c:ptCount val="8"/>
                <c:pt idx="0">
                  <c:v>Civil Engineering</c:v>
                </c:pt>
                <c:pt idx="1">
                  <c:v>Electricity</c:v>
                </c:pt>
                <c:pt idx="2">
                  <c:v>Access and Communications</c:v>
                </c:pt>
                <c:pt idx="3">
                  <c:v>Fluids</c:v>
                </c:pt>
                <c:pt idx="4">
                  <c:v>Transport / installation</c:v>
                </c:pt>
                <c:pt idx="5">
                  <c:v>Safety </c:v>
                </c:pt>
                <c:pt idx="6">
                  <c:v>Survey</c:v>
                </c:pt>
                <c:pt idx="7">
                  <c:v>CONTROL SYSTEM</c:v>
                </c:pt>
              </c:strCache>
            </c:strRef>
          </c:cat>
          <c:val>
            <c:numRef>
              <c:f>Sheet3!$H$28:$H$35</c:f>
              <c:numCache>
                <c:formatCode>0.00%</c:formatCode>
                <c:ptCount val="8"/>
                <c:pt idx="0">
                  <c:v>0.19456717051039507</c:v>
                </c:pt>
                <c:pt idx="1">
                  <c:v>3.9148324046357146E-2</c:v>
                </c:pt>
                <c:pt idx="2">
                  <c:v>0</c:v>
                </c:pt>
                <c:pt idx="3">
                  <c:v>5.0892821260264294E-2</c:v>
                </c:pt>
                <c:pt idx="4">
                  <c:v>1.1384332632680662E-2</c:v>
                </c:pt>
                <c:pt idx="5">
                  <c:v>2.5837893870595723E-3</c:v>
                </c:pt>
                <c:pt idx="6">
                  <c:v>3.0371269795163882E-2</c:v>
                </c:pt>
                <c:pt idx="7">
                  <c:v>3.0419333882192139E-2</c:v>
                </c:pt>
              </c:numCache>
            </c:numRef>
          </c:val>
        </c:ser>
        <c:axId val="55631232"/>
        <c:axId val="79766656"/>
      </c:barChart>
      <c:catAx>
        <c:axId val="55631232"/>
        <c:scaling>
          <c:orientation val="minMax"/>
        </c:scaling>
        <c:axPos val="b"/>
        <c:tickLblPos val="nextTo"/>
        <c:crossAx val="79766656"/>
        <c:crosses val="autoZero"/>
        <c:auto val="1"/>
        <c:lblAlgn val="ctr"/>
        <c:lblOffset val="100"/>
      </c:catAx>
      <c:valAx>
        <c:axId val="79766656"/>
        <c:scaling>
          <c:orientation val="minMax"/>
          <c:max val="0.2"/>
        </c:scaling>
        <c:axPos val="l"/>
        <c:majorGridlines/>
        <c:numFmt formatCode="0%" sourceLinked="0"/>
        <c:tickLblPos val="nextTo"/>
        <c:crossAx val="556312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1E6BD18-C880-4A9D-9C0F-BF1FD0A19AB1}" type="datetimeFigureOut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E82E6CF-D1A0-456C-880E-6923776BB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82E6CF-D1A0-456C-880E-6923776BB5D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06253-1AF0-4FC0-957D-6E695928E606}" type="datetime1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EC138-250D-4B1D-A986-B4EC5EA2A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415E5-7396-495D-AF56-AA12356A2EDB}" type="datetime1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73D49-A5C3-42C5-A578-23D246C86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32B07-B855-4E23-A872-1729F6CC0850}" type="datetime1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0B1B9-C084-4022-B5F0-EBD3A4C6C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ACF30-1C8D-401E-B41E-34E997581C7F}" type="datetime1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6EB1D-7329-43A1-931F-0ABE728F5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5895C-ABD4-48BC-AE86-B0E01AAD4EE1}" type="datetime1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8B5BB-CC38-4FCD-AFBA-BB0FEB7D6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93377-A3D5-4BC1-B9D2-3FFE0ECC4A96}" type="datetime1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318A3-F272-4D42-A61E-578B0BB13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9C0D9-8518-4F5C-9727-7C77006B78F5}" type="datetime1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D3A48-3EFE-441F-ABB3-7AB9789DD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A30FD-16C0-4A6B-AE61-6CD21A6ED8F3}" type="datetime1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18391-8AD8-4FF9-B213-7E267E666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52169-726F-4BF6-8E9F-F88746610EFC}" type="datetime1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C7297-E1EF-4FFC-9D5C-5CA6E90A3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CBF67-08E4-4560-8C43-6687FF9FC34E}" type="datetime1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35B52-1ED6-459E-8F72-36BDFD487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CBD22-E828-4D2B-98C0-A60E43084DC3}" type="datetime1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6F7EF-AD32-46D7-B4B5-043F2E5E0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71BC75-B37E-42F0-88DD-598ADA32ADAD}" type="datetime1">
              <a:rPr lang="en-US"/>
              <a:pPr>
                <a:defRPr/>
              </a:pPr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C065C9-BDB3-491D-8BDB-94CFB3DCD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81000" y="1219200"/>
            <a:ext cx="8458200" cy="4247317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CLIC Cost at 3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</a:rPr>
              <a:t>TeV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and 500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</a:rPr>
              <a:t>GeV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CDC meeting, 9.12.2008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Hans-H. Braun for CLIC cost &amp; Schedule WG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1800" i="1" dirty="0" smtClean="0">
                <a:solidFill>
                  <a:schemeClr val="tx2">
                    <a:lumMod val="75000"/>
                  </a:schemeClr>
                </a:solidFill>
              </a:rPr>
              <a:t>Mick Draper, Katy Foraz, Claude Hauviller, Bernard </a:t>
            </a:r>
            <a:r>
              <a:rPr lang="en-US" sz="1800" i="1" dirty="0" err="1" smtClean="0">
                <a:solidFill>
                  <a:schemeClr val="tx2">
                    <a:lumMod val="75000"/>
                  </a:schemeClr>
                </a:solidFill>
              </a:rPr>
              <a:t>Jeanneret,John</a:t>
            </a:r>
            <a:r>
              <a:rPr lang="en-US" sz="1800" i="1" dirty="0" smtClean="0">
                <a:solidFill>
                  <a:schemeClr val="tx2">
                    <a:lumMod val="75000"/>
                  </a:schemeClr>
                </a:solidFill>
              </a:rPr>
              <a:t> Andrew Osborne, </a:t>
            </a:r>
            <a:r>
              <a:rPr lang="en-US" sz="1800" b="1" i="1" dirty="0" smtClean="0">
                <a:solidFill>
                  <a:schemeClr val="tx2">
                    <a:lumMod val="75000"/>
                  </a:schemeClr>
                </a:solidFill>
              </a:rPr>
              <a:t>Germana Riddone</a:t>
            </a:r>
            <a:r>
              <a:rPr lang="en-US" sz="1800" i="1" dirty="0" smtClean="0">
                <a:solidFill>
                  <a:schemeClr val="tx2">
                    <a:lumMod val="75000"/>
                  </a:schemeClr>
                </a:solidFill>
              </a:rPr>
              <a:t>, Pierre Strubin and Sylvain Weisz</a:t>
            </a:r>
            <a:br>
              <a:rPr lang="en-US" sz="1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18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1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1800" b="1" i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</a:rPr>
              <a:t>Cost estimate at 3TeV &amp; 0.5 </a:t>
            </a:r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</a:rPr>
              <a:t>TeV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</a:rPr>
              <a:t> distributed according to PBS</a:t>
            </a:r>
            <a:br>
              <a:rPr lang="en-US" sz="20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20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</a:rPr>
              <a:t>- Status and plans of cost study </a:t>
            </a:r>
            <a:br>
              <a:rPr lang="en-US" sz="20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18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1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18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1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18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1800" i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n-US" sz="1800" i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0211D-00F8-4A1A-AE8E-3BD8E590520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sz="1800" dirty="0" smtClean="0"/>
              <a:t>Template 3/3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7B846B-EABE-4360-84C5-5903A9A8967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28600"/>
            <a:ext cx="6550025" cy="645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/>
              <a:t>Definition of roles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Role of the coordinator (PBS, levels 2 and 3)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Gather technical specifications, total numbers, delivery schedule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Cost estimate from experts based on cost template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Provide preliminary levels 2 and 3 estimates (even when level 4 is not available)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Filling template for level 4 estimate based on input from experts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Archive the system filled templates in EDMS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Role of experts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Provide cost estimate input for the related system (PBS level 4)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Role of accountant, </a:t>
            </a:r>
            <a:r>
              <a:rPr lang="en-US" sz="2000" i="1" dirty="0" smtClean="0"/>
              <a:t>M. Draper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Put all the numbers together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6C1B82-BC9D-4B02-97F6-8E14B4029AD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PBS levels 2 and 3 cost coordinators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905000"/>
            <a:ext cx="6865938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DB83F0-2D92-4320-9445-126ED9FBB32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/>
              <a:t>PBS level 4 experts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974B7F-C746-4102-BE80-89F9A2F81E4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95400"/>
            <a:ext cx="5486400" cy="479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/>
              <a:t>PBS comparison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4800600" y="1600200"/>
            <a:ext cx="3810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>
              <a:latin typeface="Calibri" pitchFamily="34" charset="0"/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57350"/>
            <a:ext cx="4043363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/>
          <a:srcRect r="34299"/>
          <a:stretch>
            <a:fillRect/>
          </a:stretch>
        </p:blipFill>
        <p:spPr bwMode="auto">
          <a:xfrm>
            <a:off x="4419600" y="2085975"/>
            <a:ext cx="44672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1219200"/>
            <a:ext cx="710451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CLIC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09261" y="1676400"/>
            <a:ext cx="543739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ILC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4A978-1A70-4548-9E40-287899CFC6F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58175" y="0"/>
            <a:ext cx="8858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6EB1D-7329-43A1-931F-0ABE728F560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87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6EB1D-7329-43A1-931F-0ABE728F560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94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/>
              <a:t>Cost &amp; Schedule 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Schedule for PBS level 2 areas (K. Foraz)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Preparation of templates (coordinators)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/>
              <a:t>Schedule information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/>
              <a:t>Number of units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Filling of template (coordinators) with input from experts (archive in CERN EDMS structure)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Selected area estimates </a:t>
            </a:r>
            <a:br>
              <a:rPr lang="en-US" sz="1800" dirty="0" smtClean="0"/>
            </a:br>
            <a:r>
              <a:rPr lang="en-US" sz="1800" dirty="0" smtClean="0"/>
              <a:t>-  2-beam module to be ready by Jan 09</a:t>
            </a:r>
            <a:br>
              <a:rPr lang="en-US" sz="1800" dirty="0" smtClean="0"/>
            </a:br>
            <a:r>
              <a:rPr lang="en-US" sz="1800" dirty="0" smtClean="0"/>
              <a:t>-  BDS based on ILC estimate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Full cost estimate to be ready by end of 09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Tool development in 2009 (prototype by 2Q 09, final version by end of 09)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Continue exchange with ILC colleagues (next WEBEX this Thursday)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AF3F8-AE81-4EA4-A79C-E7C16284ECE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ILC-CLIC cost &amp; schedule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DF208-C0FB-4089-B285-FE5C65A8FF8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38150"/>
            <a:ext cx="8210550" cy="59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2400" b="1" dirty="0" smtClean="0"/>
              <a:t>Documentation</a:t>
            </a:r>
            <a:endParaRPr lang="en-US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18391-8AD8-4FF9-B213-7E267E666A5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18000" r="70000" b="11000"/>
          <a:stretch>
            <a:fillRect/>
          </a:stretch>
        </p:blipFill>
        <p:spPr bwMode="auto">
          <a:xfrm>
            <a:off x="457200" y="1219200"/>
            <a:ext cx="3657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724400" y="3581400"/>
            <a:ext cx="3826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documents available in EDMS</a:t>
            </a:r>
          </a:p>
          <a:p>
            <a:r>
              <a:rPr lang="en-US" dirty="0" smtClean="0"/>
              <a:t>“Restricted access”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33400" y="4876800"/>
            <a:ext cx="3429000" cy="1981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5" idx="2"/>
          </p:cNvCxnSpPr>
          <p:nvPr/>
        </p:nvCxnSpPr>
        <p:spPr>
          <a:xfrm flipV="1">
            <a:off x="4038600" y="4227731"/>
            <a:ext cx="2599145" cy="14110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C7297-E1EF-4FFC-9D5C-5CA6E90A3EC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990600"/>
            <a:ext cx="78486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2008 activities of CLIC cost &amp; schedule WG</a:t>
            </a:r>
          </a:p>
          <a:p>
            <a:endParaRPr lang="en-US" dirty="0" smtClean="0">
              <a:solidFill>
                <a:srgbClr val="002060"/>
              </a:solidFill>
              <a:latin typeface="+mn-lt"/>
            </a:endParaRP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Established PBS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Reorganized 2007 estimate to adapt it to PBS (incl. CTC modifications)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Scaled estimate to 500 </a:t>
            </a:r>
            <a:r>
              <a:rPr lang="en-US" dirty="0" err="1" smtClean="0">
                <a:solidFill>
                  <a:srgbClr val="002060"/>
                </a:solidFill>
                <a:latin typeface="+mn-lt"/>
              </a:rPr>
              <a:t>GeV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 version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Established specifications for cost estimate software tool </a:t>
            </a:r>
            <a:br>
              <a:rPr lang="en-US" dirty="0" smtClean="0">
                <a:solidFill>
                  <a:srgbClr val="002060"/>
                </a:solidFill>
                <a:latin typeface="+mn-lt"/>
              </a:rPr>
            </a:br>
            <a:r>
              <a:rPr lang="en-US" dirty="0" smtClean="0">
                <a:solidFill>
                  <a:srgbClr val="002060"/>
                </a:solidFill>
                <a:latin typeface="+mn-lt"/>
              </a:rPr>
              <a:t>(see EDMS#975066)  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Launched development for cost estimate software tool in IT / AIS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Established template and organization structure for cost database input 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Established schedule for underground construction and installation 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Established </a:t>
            </a:r>
            <a:r>
              <a:rPr lang="en-US" dirty="0" err="1" smtClean="0">
                <a:solidFill>
                  <a:srgbClr val="002060"/>
                </a:solidFill>
                <a:latin typeface="+mn-lt"/>
              </a:rPr>
              <a:t>coloaboration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 with ILC cost WG. </a:t>
            </a:r>
            <a:br>
              <a:rPr lang="en-US" dirty="0" smtClean="0">
                <a:solidFill>
                  <a:srgbClr val="002060"/>
                </a:solidFill>
                <a:latin typeface="+mn-lt"/>
              </a:rPr>
            </a:br>
            <a:r>
              <a:rPr lang="en-US" dirty="0" smtClean="0">
                <a:solidFill>
                  <a:srgbClr val="002060"/>
                </a:solidFill>
                <a:latin typeface="+mn-lt"/>
              </a:rPr>
              <a:t>Presently mostly on exchanged of </a:t>
            </a:r>
            <a:r>
              <a:rPr lang="en-US" dirty="0" err="1" smtClean="0">
                <a:solidFill>
                  <a:srgbClr val="002060"/>
                </a:solidFill>
                <a:latin typeface="+mn-lt"/>
              </a:rPr>
              <a:t>informations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.</a:t>
            </a:r>
            <a:endParaRPr lang="en-US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6EB1D-7329-43A1-931F-0ABE728F560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66800" y="685800"/>
            <a:ext cx="5987665" cy="56015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CLIC material cost estimate for 0.5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and 3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TeV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Estimate basis is same as end 2007, but adapted to new PBS structure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62400" y="1981200"/>
            <a:ext cx="251460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Scaling to 0.5 </a:t>
            </a:r>
            <a:r>
              <a:rPr lang="en-US" sz="1400" dirty="0" err="1" smtClean="0">
                <a:solidFill>
                  <a:srgbClr val="C00000"/>
                </a:solidFill>
                <a:latin typeface="+mn-lt"/>
              </a:rPr>
              <a:t>TeV</a:t>
            </a:r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 for time being</a:t>
            </a:r>
          </a:p>
          <a:p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very simplistic &amp; optimistic</a:t>
            </a:r>
            <a:endParaRPr lang="en-US" sz="1400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4305300" y="3238500"/>
            <a:ext cx="2209800" cy="7620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/>
          <p:nvPr/>
        </p:nvGraphicFramePr>
        <p:xfrm>
          <a:off x="1938337" y="1366837"/>
          <a:ext cx="5267325" cy="412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6EB1D-7329-43A1-931F-0ABE728F560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5800" y="609600"/>
            <a:ext cx="7971413" cy="56015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CLIC material cost estimate </a:t>
            </a:r>
            <a:r>
              <a:rPr lang="en-US" b="1" dirty="0" smtClean="0">
                <a:solidFill>
                  <a:srgbClr val="C00000"/>
                </a:solidFill>
                <a:latin typeface="+mn-lt"/>
              </a:rPr>
              <a:t>main beam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for 0.5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and 3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relative to 3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total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Estimate basis is same as end 2007, but adapted to new PBS structure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1243012" y="1047750"/>
          <a:ext cx="6657976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6EB1D-7329-43A1-931F-0ABE728F560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38200" y="762000"/>
            <a:ext cx="8156977" cy="56015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CLIC material cost estimate </a:t>
            </a:r>
            <a:r>
              <a:rPr lang="en-US" b="1" dirty="0" smtClean="0">
                <a:solidFill>
                  <a:srgbClr val="C00000"/>
                </a:solidFill>
                <a:latin typeface="+mn-lt"/>
              </a:rPr>
              <a:t>drive beam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for 0.5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and 3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relative to 3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total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Estimate basis is same as end 2007, but adapted to new PBS structure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1366837" y="1223962"/>
          <a:ext cx="6410325" cy="4410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381000" y="1371600"/>
          <a:ext cx="8491537" cy="5033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6EB1D-7329-43A1-931F-0ABE728F560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38200" y="457200"/>
            <a:ext cx="6730625" cy="615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CLIC material cost estimate </a:t>
            </a:r>
            <a:r>
              <a:rPr lang="en-US" b="1" dirty="0" smtClean="0">
                <a:solidFill>
                  <a:srgbClr val="C00000"/>
                </a:solidFill>
              </a:rPr>
              <a:t>CE and Services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for 0.5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and 3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relative to 3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total</a:t>
            </a:r>
          </a:p>
          <a:p>
            <a:endParaRPr lang="en-US" b="1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Estimate basis is same as end 2007, but adapted to new PBS structure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2209800"/>
            <a:ext cx="251460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Scaling to 0.5 </a:t>
            </a:r>
            <a:r>
              <a:rPr lang="en-US" sz="1400" dirty="0" err="1" smtClean="0">
                <a:solidFill>
                  <a:srgbClr val="C00000"/>
                </a:solidFill>
                <a:latin typeface="+mn-lt"/>
              </a:rPr>
              <a:t>TeV</a:t>
            </a:r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 for time being</a:t>
            </a:r>
          </a:p>
          <a:p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very simplistic &amp; optimistic</a:t>
            </a:r>
            <a:endParaRPr lang="en-US" sz="1400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Cost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1800" dirty="0" err="1" smtClean="0"/>
              <a:t>Standardised</a:t>
            </a:r>
            <a:r>
              <a:rPr lang="en-US" sz="1800" dirty="0" smtClean="0"/>
              <a:t> EXCEL template to provide input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1800" dirty="0" smtClean="0"/>
              <a:t>Development of tool at CERN using Excel DBE, oracle database and web interface similar to existing CERN management tools </a:t>
            </a:r>
            <a:br>
              <a:rPr lang="en-US" sz="1800" dirty="0" smtClean="0"/>
            </a:br>
            <a:r>
              <a:rPr lang="en-US" sz="1800" dirty="0" smtClean="0"/>
              <a:t>(M. Draper, J. De Jonghe)</a:t>
            </a:r>
            <a:endParaRPr lang="en-US" sz="1800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sym typeface="Wingdings" pitchFamily="2" charset="2"/>
              </a:rPr>
              <a:t>first prototype ready by 2</a:t>
            </a:r>
            <a:r>
              <a:rPr lang="en-US" sz="1800" baseline="30000" dirty="0" smtClean="0">
                <a:sym typeface="Wingdings" pitchFamily="2" charset="2"/>
              </a:rPr>
              <a:t>nd</a:t>
            </a:r>
            <a:r>
              <a:rPr lang="en-US" sz="1800" dirty="0" smtClean="0">
                <a:sym typeface="Wingdings" pitchFamily="2" charset="2"/>
              </a:rPr>
              <a:t> quarter 2009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sym typeface="Wingdings" pitchFamily="2" charset="2"/>
              </a:rPr>
              <a:t>final version by end of 2009</a:t>
            </a: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1F1DA5-3AA6-4968-A09F-93EAAFF8BE0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sz="1800" dirty="0" smtClean="0"/>
              <a:t>Input Template 1/3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7B846B-EABE-4360-84C5-5903A9A8967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7688" y="2039938"/>
            <a:ext cx="5508625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sz="1800" dirty="0" smtClean="0"/>
              <a:t>Template 2/3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7B846B-EABE-4360-84C5-5903A9A8967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28600"/>
            <a:ext cx="6550025" cy="634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4575</TotalTime>
  <Words>395</Words>
  <Application>Microsoft Office PowerPoint</Application>
  <PresentationFormat>On-screen Show (4:3)</PresentationFormat>
  <Paragraphs>161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CLIC Cost at 3 TeV and 500 GeV CDC meeting, 9.12.2008  Hans-H. Braun for CLIC cost &amp; Schedule WG Mick Draper, Katy Foraz, Claude Hauviller, Bernard Jeanneret,John Andrew Osborne, Germana Riddone, Pierre Strubin and Sylvain Weisz  - Cost estimate at 3TeV &amp; 0.5 TeV distributed according to PBS  - Status and plans of cost study     </vt:lpstr>
      <vt:lpstr>Slide 2</vt:lpstr>
      <vt:lpstr>Slide 3</vt:lpstr>
      <vt:lpstr>Slide 4</vt:lpstr>
      <vt:lpstr>Slide 5</vt:lpstr>
      <vt:lpstr>Slide 6</vt:lpstr>
      <vt:lpstr>Cost tool</vt:lpstr>
      <vt:lpstr>Input Template 1/3</vt:lpstr>
      <vt:lpstr>Template 2/3</vt:lpstr>
      <vt:lpstr>Template 3/3</vt:lpstr>
      <vt:lpstr>Definition of roles</vt:lpstr>
      <vt:lpstr>PBS levels 2 and 3 cost coordinators</vt:lpstr>
      <vt:lpstr>PBS level 4 experts</vt:lpstr>
      <vt:lpstr>PBS comparison</vt:lpstr>
      <vt:lpstr>Slide 15</vt:lpstr>
      <vt:lpstr>Slide 16</vt:lpstr>
      <vt:lpstr>Cost &amp; Schedule Future work</vt:lpstr>
      <vt:lpstr>ILC-CLIC cost &amp; schedule WG</vt:lpstr>
      <vt:lpstr>Documentation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riddone</dc:creator>
  <cp:lastModifiedBy>hbraun</cp:lastModifiedBy>
  <cp:revision>76</cp:revision>
  <dcterms:created xsi:type="dcterms:W3CDTF">2008-11-19T01:35:06Z</dcterms:created>
  <dcterms:modified xsi:type="dcterms:W3CDTF">2008-12-12T11:53:18Z</dcterms:modified>
</cp:coreProperties>
</file>