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8" r:id="rId19"/>
    <p:sldId id="277" r:id="rId20"/>
    <p:sldId id="274" r:id="rId21"/>
    <p:sldId id="275" r:id="rId22"/>
    <p:sldId id="279" r:id="rId23"/>
    <p:sldId id="280" r:id="rId24"/>
    <p:sldId id="281" r:id="rId25"/>
    <p:sldId id="276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852" autoAdjust="0"/>
  </p:normalViewPr>
  <p:slideViewPr>
    <p:cSldViewPr snapToGrid="0" snapToObjects="1">
      <p:cViewPr varScale="1">
        <p:scale>
          <a:sx n="72" d="100"/>
          <a:sy n="72" d="100"/>
        </p:scale>
        <p:origin x="-12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524F5-B9BC-E748-8FE5-FB8C821B1817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54C1B7-80E5-7247-969C-9135E53BC8E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2615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dirty="0" err="1" smtClean="0">
                <a:solidFill>
                  <a:srgbClr val="FFFF00"/>
                </a:solidFill>
              </a:rPr>
              <a:t>Origin</a:t>
            </a:r>
            <a:r>
              <a:rPr lang="fr-FR" sz="1200" dirty="0" smtClean="0">
                <a:solidFill>
                  <a:srgbClr val="FFFF00"/>
                </a:solidFill>
              </a:rPr>
              <a:t> of Life and Implications </a:t>
            </a:r>
            <a:r>
              <a:rPr lang="fr-FR" sz="1200" baseline="0" dirty="0" smtClean="0">
                <a:solidFill>
                  <a:srgbClr val="FFFF00"/>
                </a:solidFill>
              </a:rPr>
              <a:t> </a:t>
            </a:r>
            <a:r>
              <a:rPr lang="fr-FR" sz="1200" dirty="0" smtClean="0">
                <a:solidFill>
                  <a:srgbClr val="FFFF00"/>
                </a:solidFill>
              </a:rPr>
              <a:t>for </a:t>
            </a:r>
            <a:r>
              <a:rPr lang="fr-FR" sz="1200" dirty="0" err="1" smtClean="0">
                <a:solidFill>
                  <a:srgbClr val="FFFF00"/>
                </a:solidFill>
              </a:rPr>
              <a:t>human</a:t>
            </a:r>
            <a:r>
              <a:rPr lang="fr-FR" sz="1200" dirty="0" smtClean="0">
                <a:solidFill>
                  <a:srgbClr val="FFFF00"/>
                </a:solidFill>
              </a:rPr>
              <a:t> </a:t>
            </a:r>
            <a:r>
              <a:rPr lang="fr-FR" sz="1200" dirty="0" err="1" smtClean="0">
                <a:solidFill>
                  <a:srgbClr val="FFFF00"/>
                </a:solidFill>
              </a:rPr>
              <a:t>well</a:t>
            </a:r>
            <a:r>
              <a:rPr lang="fr-FR" sz="1200" dirty="0" smtClean="0">
                <a:solidFill>
                  <a:srgbClr val="FFFF00"/>
                </a:solidFill>
              </a:rPr>
              <a:t> </a:t>
            </a:r>
            <a:r>
              <a:rPr lang="fr-FR" sz="1200" dirty="0" err="1" smtClean="0">
                <a:solidFill>
                  <a:srgbClr val="FFFF00"/>
                </a:solidFill>
              </a:rPr>
              <a:t>being</a:t>
            </a:r>
            <a:r>
              <a:rPr lang="fr-FR" dirty="0" smtClean="0">
                <a:solidFill>
                  <a:srgbClr val="FFFF00"/>
                </a:solidFill>
              </a:rPr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FFD54-DF79-E649-B143-AABF98EE8C9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7923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19B281F-65FD-4B49-A1D6-9E51F963BC3E}" type="slidenum">
              <a:rPr lang="en-US" sz="1200" i="0"/>
              <a:pPr/>
              <a:t>2</a:t>
            </a:fld>
            <a:endParaRPr lang="en-US" sz="1200" i="0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6125" cy="3416300"/>
          </a:xfrm>
          <a:solidFill>
            <a:srgbClr val="FFFFFF"/>
          </a:solidFill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08" y="4344607"/>
            <a:ext cx="5028986" cy="4113556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Overview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 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constraints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neutrino masses: the 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solid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lines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show the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constrains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oscillations. The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dotted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horizontal 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lines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show the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cosmology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constraints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(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cosmology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constrains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total mass) and the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dashed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horizontal line shows the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forecasted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limit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cosmological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data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(if all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goes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according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plans)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available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2020. The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bracket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on the right hand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side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shows the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forecasted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constraints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(in the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next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year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or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 Katrin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experiment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</a:t>
            </a:r>
            <a:r>
              <a:rPr lang="fr-F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Lucia </a:t>
            </a:r>
            <a:r>
              <a:rPr lang="fr-F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Verde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4C1B7-80E5-7247-969C-9135E53BC8EE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8379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941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0945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386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685800" y="1700213"/>
            <a:ext cx="3810000" cy="4494212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00213"/>
            <a:ext cx="3810000" cy="4494212"/>
          </a:xfrm>
        </p:spPr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117475" y="6505575"/>
            <a:ext cx="19050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12 July 07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514600" y="6505575"/>
            <a:ext cx="4191000" cy="352425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816725" y="6505575"/>
            <a:ext cx="22098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Feng </a:t>
            </a:r>
            <a:fld id="{1B023F1D-865A-6B43-BE48-07DC861F53D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5852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2771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847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931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50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9779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746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728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47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524BC-DB39-6846-8139-EC680E9A4B35}" type="datetimeFigureOut">
              <a:rPr lang="fr-FR" smtClean="0"/>
              <a:t>25/06/15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B57B0-7F95-6B4B-BCC8-9286DAEE93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81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031791" y="0"/>
            <a:ext cx="12501593" cy="687539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1781614" y="0"/>
            <a:ext cx="11911068" cy="2304947"/>
          </a:xfrm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           </a:t>
            </a:r>
            <a:r>
              <a:rPr lang="fr-FR" sz="5300" dirty="0" err="1" smtClean="0">
                <a:solidFill>
                  <a:srgbClr val="FFFF00"/>
                </a:solidFill>
              </a:rPr>
              <a:t>Cosmology</a:t>
            </a:r>
            <a:r>
              <a:rPr lang="fr-FR" sz="5300" dirty="0" smtClean="0">
                <a:solidFill>
                  <a:srgbClr val="FFFF00"/>
                </a:solidFill>
              </a:rPr>
              <a:t> Perspectives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" y="4007965"/>
            <a:ext cx="9144000" cy="29718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FF00"/>
                </a:solidFill>
                <a:latin typeface="Arial" charset="0"/>
                <a:ea typeface="ヒラギノ角ゴ Pro W3" charset="0"/>
              </a:rPr>
              <a:t>Professor George F. Smoot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 err="1" smtClean="0">
                <a:solidFill>
                  <a:srgbClr val="FFFF00"/>
                </a:solidFill>
                <a:latin typeface="Arial" charset="0"/>
                <a:ea typeface="ヒラギノ角ゴ Pro W3" charset="0"/>
                <a:cs typeface="Arial" charset="0"/>
              </a:rPr>
              <a:t>Chaire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ヒラギノ角ゴ Pro W3" charset="0"/>
                <a:cs typeface="Arial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Arial" charset="0"/>
                <a:ea typeface="ヒラギノ角ゴ Pro W3" charset="0"/>
                <a:cs typeface="Arial" charset="0"/>
              </a:rPr>
              <a:t>Blaise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ヒラギノ角ゴ Pro W3" charset="0"/>
                <a:cs typeface="Arial" charset="0"/>
              </a:rPr>
              <a:t> Pascal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 smtClean="0">
                <a:solidFill>
                  <a:srgbClr val="FFFF00"/>
                </a:solidFill>
                <a:latin typeface="Arial" charset="0"/>
                <a:ea typeface="ヒラギノ角ゴ Pro W3" charset="0"/>
                <a:cs typeface="Arial" charset="0"/>
              </a:rPr>
              <a:t>Paris Center for Cosmological Physics (PCCP)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 err="1" smtClean="0">
                <a:solidFill>
                  <a:srgbClr val="FFFF00"/>
                </a:solidFill>
                <a:latin typeface="Arial" charset="0"/>
                <a:ea typeface="ヒラギノ角ゴ Pro W3" charset="0"/>
                <a:cs typeface="Arial" charset="0"/>
              </a:rPr>
              <a:t>Universit</a:t>
            </a:r>
            <a:r>
              <a:rPr lang="en-US" dirty="0" err="1" smtClean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é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ヒラギノ角ゴ Pro W3" charset="0"/>
                <a:cs typeface="Arial" charset="0"/>
              </a:rPr>
              <a:t> Sorbonne Paris </a:t>
            </a:r>
            <a:r>
              <a:rPr lang="en-US" dirty="0" err="1" smtClean="0">
                <a:solidFill>
                  <a:srgbClr val="FFFF00"/>
                </a:solidFill>
                <a:latin typeface="Arial" charset="0"/>
                <a:ea typeface="ヒラギノ角ゴ Pro W3" charset="0"/>
                <a:cs typeface="Arial" charset="0"/>
              </a:rPr>
              <a:t>Cit</a:t>
            </a:r>
            <a:r>
              <a:rPr lang="en-US" dirty="0" err="1" smtClean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é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 - </a:t>
            </a:r>
            <a:r>
              <a:rPr lang="en-US" dirty="0" err="1" smtClean="0">
                <a:solidFill>
                  <a:srgbClr val="FFFF00"/>
                </a:solidFill>
                <a:latin typeface="Arial" charset="0"/>
                <a:ea typeface="ヒラギノ角ゴ Pro W3" charset="0"/>
                <a:cs typeface="Arial" charset="0"/>
              </a:rPr>
              <a:t>Universit</a:t>
            </a:r>
            <a:r>
              <a:rPr lang="en-US" dirty="0" err="1" smtClean="0">
                <a:solidFill>
                  <a:srgbClr val="FFFF00"/>
                </a:solidFill>
                <a:latin typeface="Arial" charset="0"/>
                <a:ea typeface="ＭＳ Ｐゴシック" charset="0"/>
                <a:cs typeface="ＭＳ Ｐゴシック" charset="0"/>
              </a:rPr>
              <a:t>é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ea typeface="ヒラギノ角ゴ Pro W3" charset="0"/>
                <a:cs typeface="Arial" charset="0"/>
              </a:rPr>
              <a:t> Paris Diderot – APC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endParaRPr lang="en-US" dirty="0" smtClean="0">
              <a:solidFill>
                <a:srgbClr val="FFFF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  <a:latin typeface="Arial" charset="0"/>
                <a:ea typeface="ヒラギノ角ゴ Pro W3" charset="0"/>
                <a:cs typeface="Arial" charset="0"/>
              </a:rPr>
              <a:t>Berkeley Center for Cosmological Physics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solidFill>
                  <a:srgbClr val="FF0000"/>
                </a:solidFill>
                <a:latin typeface="Arial" charset="0"/>
                <a:ea typeface="ヒラギノ角ゴ Pro W3" charset="0"/>
                <a:cs typeface="Arial" charset="0"/>
              </a:rPr>
              <a:t>LBNL &amp; Physics Department University of California at Berkeley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33337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75" y="176213"/>
            <a:ext cx="7772400" cy="1143000"/>
          </a:xfrm>
        </p:spPr>
        <p:txBody>
          <a:bodyPr/>
          <a:lstStyle/>
          <a:p>
            <a:r>
              <a:rPr lang="en-US"/>
              <a:t>THE DARK UNIVERSE</a:t>
            </a:r>
          </a:p>
        </p:txBody>
      </p:sp>
      <p:sp>
        <p:nvSpPr>
          <p:cNvPr id="6963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377281" y="2540000"/>
            <a:ext cx="3794125" cy="873125"/>
          </a:xfrm>
        </p:spPr>
        <p:txBody>
          <a:bodyPr/>
          <a:lstStyle/>
          <a:p>
            <a:pPr lvl="1" algn="ctr">
              <a:buFontTx/>
              <a:buNone/>
            </a:pPr>
            <a:r>
              <a:rPr lang="en-US" sz="3200" dirty="0"/>
              <a:t>DARK MATTER</a:t>
            </a:r>
          </a:p>
        </p:txBody>
      </p:sp>
      <p:sp>
        <p:nvSpPr>
          <p:cNvPr id="696324" name="Rectangle 4"/>
          <p:cNvSpPr>
            <a:spLocks noChangeArrowheads="1"/>
          </p:cNvSpPr>
          <p:nvPr/>
        </p:nvSpPr>
        <p:spPr bwMode="auto">
          <a:xfrm>
            <a:off x="0" y="124460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2400">
                <a:solidFill>
                  <a:srgbClr val="3333FF"/>
                </a:solidFill>
              </a:rPr>
              <a:t>The problems appear to be completely different</a:t>
            </a:r>
          </a:p>
        </p:txBody>
      </p:sp>
      <p:sp>
        <p:nvSpPr>
          <p:cNvPr id="696325" name="Rectangle 5"/>
          <p:cNvSpPr>
            <a:spLocks noChangeArrowheads="1"/>
          </p:cNvSpPr>
          <p:nvPr/>
        </p:nvSpPr>
        <p:spPr bwMode="auto">
          <a:xfrm>
            <a:off x="-266156" y="3284538"/>
            <a:ext cx="379412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 eaLnBrk="1" hangingPunct="1"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rgbClr val="FF0000"/>
                </a:solidFill>
              </a:rPr>
              <a:t>No known particles contribute</a:t>
            </a:r>
          </a:p>
        </p:txBody>
      </p:sp>
      <p:sp>
        <p:nvSpPr>
          <p:cNvPr id="696326" name="Rectangle 6"/>
          <p:cNvSpPr>
            <a:spLocks noChangeArrowheads="1"/>
          </p:cNvSpPr>
          <p:nvPr/>
        </p:nvSpPr>
        <p:spPr bwMode="auto">
          <a:xfrm>
            <a:off x="-266156" y="4276725"/>
            <a:ext cx="4084637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 eaLnBrk="1" hangingPunct="1">
              <a:spcBef>
                <a:spcPct val="20000"/>
              </a:spcBef>
              <a:buFontTx/>
              <a:buChar char="•"/>
            </a:pPr>
            <a:r>
              <a:rPr lang="en-US" sz="2400">
                <a:solidFill>
                  <a:srgbClr val="00BE00"/>
                </a:solidFill>
              </a:rPr>
              <a:t>Probably tied to </a:t>
            </a:r>
          </a:p>
          <a:p>
            <a:pPr marL="742950" lvl="1" indent="-285750" algn="l" eaLnBrk="1" hangingPunct="1">
              <a:spcBef>
                <a:spcPct val="20000"/>
              </a:spcBef>
            </a:pPr>
            <a:r>
              <a:rPr lang="en-US" sz="2400">
                <a:solidFill>
                  <a:srgbClr val="00BE00"/>
                </a:solidFill>
              </a:rPr>
              <a:t>	</a:t>
            </a:r>
            <a:r>
              <a:rPr lang="en-US" sz="2400" i="1">
                <a:solidFill>
                  <a:srgbClr val="00BE00"/>
                </a:solidFill>
              </a:rPr>
              <a:t>M</a:t>
            </a:r>
            <a:r>
              <a:rPr lang="en-US" sz="2400" baseline="-25000">
                <a:solidFill>
                  <a:srgbClr val="00BE00"/>
                </a:solidFill>
              </a:rPr>
              <a:t>weak</a:t>
            </a:r>
            <a:r>
              <a:rPr lang="en-US" sz="2400">
                <a:solidFill>
                  <a:srgbClr val="00BE00"/>
                </a:solidFill>
              </a:rPr>
              <a:t> ~ 100 GeV</a:t>
            </a:r>
          </a:p>
        </p:txBody>
      </p:sp>
      <p:sp>
        <p:nvSpPr>
          <p:cNvPr id="696327" name="Rectangle 7"/>
          <p:cNvSpPr>
            <a:spLocks noChangeArrowheads="1"/>
          </p:cNvSpPr>
          <p:nvPr/>
        </p:nvSpPr>
        <p:spPr bwMode="auto">
          <a:xfrm>
            <a:off x="-266156" y="5317609"/>
            <a:ext cx="379412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3333FF"/>
                </a:solidFill>
              </a:rPr>
              <a:t>Several compelling solutions</a:t>
            </a:r>
          </a:p>
        </p:txBody>
      </p:sp>
      <p:sp>
        <p:nvSpPr>
          <p:cNvPr id="696328" name="Rectangle 8"/>
          <p:cNvSpPr>
            <a:spLocks noChangeArrowheads="1"/>
          </p:cNvSpPr>
          <p:nvPr/>
        </p:nvSpPr>
        <p:spPr bwMode="auto">
          <a:xfrm>
            <a:off x="3144833" y="2540000"/>
            <a:ext cx="379412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eaLnBrk="1" hangingPunct="1">
              <a:spcBef>
                <a:spcPct val="20000"/>
              </a:spcBef>
            </a:pPr>
            <a:r>
              <a:rPr lang="en-US" sz="3200" dirty="0"/>
              <a:t>DARK ENERGY</a:t>
            </a:r>
          </a:p>
        </p:txBody>
      </p:sp>
      <p:sp>
        <p:nvSpPr>
          <p:cNvPr id="696329" name="Rectangle 9"/>
          <p:cNvSpPr>
            <a:spLocks noChangeArrowheads="1"/>
          </p:cNvSpPr>
          <p:nvPr/>
        </p:nvSpPr>
        <p:spPr bwMode="auto">
          <a:xfrm>
            <a:off x="2915513" y="3284538"/>
            <a:ext cx="379412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All known particles contribute</a:t>
            </a:r>
          </a:p>
        </p:txBody>
      </p:sp>
      <p:sp>
        <p:nvSpPr>
          <p:cNvPr id="696330" name="Rectangle 10"/>
          <p:cNvSpPr>
            <a:spLocks noChangeArrowheads="1"/>
          </p:cNvSpPr>
          <p:nvPr/>
        </p:nvSpPr>
        <p:spPr bwMode="auto">
          <a:xfrm>
            <a:off x="2904938" y="4297363"/>
            <a:ext cx="4113213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rgbClr val="00BE00"/>
                </a:solidFill>
              </a:rPr>
              <a:t>Possibly </a:t>
            </a:r>
            <a:r>
              <a:rPr lang="en-US" sz="2400" dirty="0">
                <a:solidFill>
                  <a:srgbClr val="00BE00"/>
                </a:solidFill>
              </a:rPr>
              <a:t>tied to </a:t>
            </a:r>
          </a:p>
          <a:p>
            <a:pPr marL="742950" lvl="1" indent="-285750" algn="l" eaLnBrk="1" hangingPunct="1">
              <a:spcBef>
                <a:spcPct val="20000"/>
              </a:spcBef>
            </a:pPr>
            <a:r>
              <a:rPr lang="en-US" sz="2400" dirty="0">
                <a:solidFill>
                  <a:srgbClr val="00BE00"/>
                </a:solidFill>
              </a:rPr>
              <a:t>	</a:t>
            </a:r>
            <a:r>
              <a:rPr lang="en-US" sz="2400" i="1" dirty="0" err="1">
                <a:solidFill>
                  <a:srgbClr val="00BE00"/>
                </a:solidFill>
              </a:rPr>
              <a:t>M</a:t>
            </a:r>
            <a:r>
              <a:rPr lang="en-US" sz="2400" baseline="-25000" dirty="0" err="1">
                <a:solidFill>
                  <a:srgbClr val="00BE00"/>
                </a:solidFill>
              </a:rPr>
              <a:t>Planck</a:t>
            </a:r>
            <a:r>
              <a:rPr lang="en-US" sz="2400" dirty="0">
                <a:solidFill>
                  <a:srgbClr val="00BE00"/>
                </a:solidFill>
              </a:rPr>
              <a:t> ~ 10</a:t>
            </a:r>
            <a:r>
              <a:rPr lang="en-US" sz="2400" baseline="30000" dirty="0">
                <a:solidFill>
                  <a:srgbClr val="00BE00"/>
                </a:solidFill>
              </a:rPr>
              <a:t>19</a:t>
            </a:r>
            <a:r>
              <a:rPr lang="en-US" sz="2400" dirty="0">
                <a:solidFill>
                  <a:srgbClr val="00BE00"/>
                </a:solidFill>
              </a:rPr>
              <a:t> </a:t>
            </a:r>
            <a:r>
              <a:rPr lang="en-US" sz="2400" dirty="0" err="1">
                <a:solidFill>
                  <a:srgbClr val="00BE00"/>
                </a:solidFill>
              </a:rPr>
              <a:t>GeV</a:t>
            </a:r>
            <a:endParaRPr lang="en-US" sz="2400" dirty="0">
              <a:solidFill>
                <a:srgbClr val="00BE00"/>
              </a:solidFill>
            </a:endParaRPr>
          </a:p>
        </p:txBody>
      </p:sp>
      <p:sp>
        <p:nvSpPr>
          <p:cNvPr id="696331" name="Rectangle 11"/>
          <p:cNvSpPr>
            <a:spLocks noChangeArrowheads="1"/>
          </p:cNvSpPr>
          <p:nvPr/>
        </p:nvSpPr>
        <p:spPr bwMode="auto">
          <a:xfrm>
            <a:off x="3011124" y="5302964"/>
            <a:ext cx="379412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3333FF"/>
                </a:solidFill>
              </a:rPr>
              <a:t>No compelling solutions</a:t>
            </a: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6399743" y="2482850"/>
            <a:ext cx="379412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eaLnBrk="1" hangingPunct="1">
              <a:spcBef>
                <a:spcPct val="20000"/>
              </a:spcBef>
            </a:pPr>
            <a:r>
              <a:rPr lang="en-US" sz="3200" dirty="0" smtClean="0"/>
              <a:t>INFLATION</a:t>
            </a:r>
            <a:endParaRPr lang="en-US" sz="3200" dirty="0"/>
          </a:p>
        </p:txBody>
      </p:sp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5694147" y="3284538"/>
            <a:ext cx="379412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Apparently no </a:t>
            </a:r>
            <a:r>
              <a:rPr lang="en-US" sz="2400" dirty="0">
                <a:solidFill>
                  <a:srgbClr val="FF0000"/>
                </a:solidFill>
              </a:rPr>
              <a:t>known particles contribute</a:t>
            </a: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5782347" y="4345825"/>
            <a:ext cx="4113213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00BE00"/>
                </a:solidFill>
              </a:rPr>
              <a:t>Probably tied to </a:t>
            </a:r>
          </a:p>
          <a:p>
            <a:pPr marL="742950" lvl="1" indent="-285750" algn="l" eaLnBrk="1" hangingPunct="1">
              <a:spcBef>
                <a:spcPct val="20000"/>
              </a:spcBef>
            </a:pPr>
            <a:r>
              <a:rPr lang="en-US" sz="2400" dirty="0">
                <a:solidFill>
                  <a:srgbClr val="00BE00"/>
                </a:solidFill>
              </a:rPr>
              <a:t>	</a:t>
            </a:r>
            <a:r>
              <a:rPr lang="en-US" sz="2400" i="1" dirty="0" err="1">
                <a:solidFill>
                  <a:srgbClr val="00BE00"/>
                </a:solidFill>
              </a:rPr>
              <a:t>M</a:t>
            </a:r>
            <a:r>
              <a:rPr lang="en-US" sz="2400" baseline="-25000" dirty="0" err="1">
                <a:solidFill>
                  <a:srgbClr val="00BE00"/>
                </a:solidFill>
              </a:rPr>
              <a:t>Planck</a:t>
            </a:r>
            <a:r>
              <a:rPr lang="en-US" sz="2400" dirty="0">
                <a:solidFill>
                  <a:srgbClr val="00BE00"/>
                </a:solidFill>
              </a:rPr>
              <a:t> ~ 10</a:t>
            </a:r>
            <a:r>
              <a:rPr lang="en-US" sz="2400" baseline="30000" dirty="0">
                <a:solidFill>
                  <a:srgbClr val="00BE00"/>
                </a:solidFill>
              </a:rPr>
              <a:t>19</a:t>
            </a:r>
            <a:r>
              <a:rPr lang="en-US" sz="2400" dirty="0">
                <a:solidFill>
                  <a:srgbClr val="00BE00"/>
                </a:solidFill>
              </a:rPr>
              <a:t> </a:t>
            </a:r>
            <a:r>
              <a:rPr lang="en-US" sz="2400" dirty="0" err="1">
                <a:solidFill>
                  <a:srgbClr val="00BE00"/>
                </a:solidFill>
              </a:rPr>
              <a:t>GeV</a:t>
            </a:r>
            <a:endParaRPr lang="en-US" sz="2400" dirty="0">
              <a:solidFill>
                <a:srgbClr val="00BE00"/>
              </a:solidFill>
            </a:endParaRP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5852907" y="5384800"/>
            <a:ext cx="379412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 eaLnBrk="1" hangingPunct="1">
              <a:spcBef>
                <a:spcPct val="20000"/>
              </a:spcBef>
              <a:buFontTx/>
              <a:buChar char="•"/>
            </a:pPr>
            <a:r>
              <a:rPr lang="en-US" sz="2400" dirty="0">
                <a:solidFill>
                  <a:srgbClr val="3333FF"/>
                </a:solidFill>
              </a:rPr>
              <a:t>No compelling solutions</a:t>
            </a:r>
          </a:p>
        </p:txBody>
      </p:sp>
    </p:spTree>
    <p:extLst>
      <p:ext uri="{BB962C8B-B14F-4D97-AF65-F5344CB8AC3E}">
        <p14:creationId xmlns:p14="http://schemas.microsoft.com/office/powerpoint/2010/main" val="26117691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ChangeArrowheads="1"/>
          </p:cNvSpPr>
          <p:nvPr/>
        </p:nvSpPr>
        <p:spPr bwMode="auto">
          <a:xfrm>
            <a:off x="4230688" y="1446213"/>
            <a:ext cx="4724400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 eaLnBrk="1" hangingPunct="1">
              <a:spcBef>
                <a:spcPct val="20000"/>
              </a:spcBef>
            </a:pPr>
            <a:r>
              <a:rPr lang="en-US" sz="3200">
                <a:solidFill>
                  <a:srgbClr val="3333FF"/>
                </a:solidFill>
              </a:rPr>
              <a:t>Known DM properties</a:t>
            </a:r>
          </a:p>
        </p:txBody>
      </p:sp>
      <p:pic>
        <p:nvPicPr>
          <p:cNvPr id="658435" name="Picture 3" descr="particle_c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1325563"/>
            <a:ext cx="332263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85725"/>
            <a:ext cx="7772400" cy="1143000"/>
          </a:xfrm>
        </p:spPr>
        <p:txBody>
          <a:bodyPr/>
          <a:lstStyle/>
          <a:p>
            <a:r>
              <a:rPr lang="en-US"/>
              <a:t> DARK MATTER</a:t>
            </a:r>
          </a:p>
        </p:txBody>
      </p:sp>
      <p:grpSp>
        <p:nvGrpSpPr>
          <p:cNvPr id="658525" name="Group 93"/>
          <p:cNvGrpSpPr>
            <a:grpSpLocks/>
          </p:cNvGrpSpPr>
          <p:nvPr/>
        </p:nvGrpSpPr>
        <p:grpSpPr bwMode="auto">
          <a:xfrm>
            <a:off x="1387475" y="2576513"/>
            <a:ext cx="6937375" cy="3114675"/>
            <a:chOff x="874" y="1623"/>
            <a:chExt cx="4370" cy="1962"/>
          </a:xfrm>
        </p:grpSpPr>
        <p:grpSp>
          <p:nvGrpSpPr>
            <p:cNvPr id="658438" name="Group 6"/>
            <p:cNvGrpSpPr>
              <a:grpSpLocks/>
            </p:cNvGrpSpPr>
            <p:nvPr/>
          </p:nvGrpSpPr>
          <p:grpSpPr bwMode="auto">
            <a:xfrm>
              <a:off x="874" y="2643"/>
              <a:ext cx="287" cy="277"/>
              <a:chOff x="1549" y="3504"/>
              <a:chExt cx="287" cy="277"/>
            </a:xfrm>
          </p:grpSpPr>
          <p:sp>
            <p:nvSpPr>
              <p:cNvPr id="658439" name="Line 7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40" name="Line 8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658441" name="Rectangle 9"/>
            <p:cNvSpPr>
              <a:spLocks noChangeArrowheads="1"/>
            </p:cNvSpPr>
            <p:nvPr/>
          </p:nvSpPr>
          <p:spPr bwMode="auto">
            <a:xfrm>
              <a:off x="2854" y="3035"/>
              <a:ext cx="2390" cy="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742950" lvl="1" indent="-285750" algn="l" eaLnBrk="1" hangingPunct="1">
                <a:spcBef>
                  <a:spcPct val="20000"/>
                </a:spcBef>
                <a:buFontTx/>
                <a:buChar char="•"/>
              </a:pPr>
              <a:r>
                <a:rPr lang="en-US" sz="3200">
                  <a:solidFill>
                    <a:srgbClr val="FF0000"/>
                  </a:solidFill>
                </a:rPr>
                <a:t>Not baryonic</a:t>
              </a:r>
            </a:p>
          </p:txBody>
        </p:sp>
        <p:grpSp>
          <p:nvGrpSpPr>
            <p:cNvPr id="658442" name="Group 10"/>
            <p:cNvGrpSpPr>
              <a:grpSpLocks/>
            </p:cNvGrpSpPr>
            <p:nvPr/>
          </p:nvGrpSpPr>
          <p:grpSpPr bwMode="auto">
            <a:xfrm>
              <a:off x="874" y="1623"/>
              <a:ext cx="287" cy="277"/>
              <a:chOff x="1549" y="3504"/>
              <a:chExt cx="287" cy="277"/>
            </a:xfrm>
          </p:grpSpPr>
          <p:sp>
            <p:nvSpPr>
              <p:cNvPr id="658443" name="Line 11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44" name="Line 12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45" name="Group 13"/>
            <p:cNvGrpSpPr>
              <a:grpSpLocks/>
            </p:cNvGrpSpPr>
            <p:nvPr/>
          </p:nvGrpSpPr>
          <p:grpSpPr bwMode="auto">
            <a:xfrm>
              <a:off x="874" y="1958"/>
              <a:ext cx="287" cy="277"/>
              <a:chOff x="1549" y="3504"/>
              <a:chExt cx="287" cy="277"/>
            </a:xfrm>
          </p:grpSpPr>
          <p:sp>
            <p:nvSpPr>
              <p:cNvPr id="658446" name="Line 14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47" name="Line 15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658448" name="Rectangle 16"/>
          <p:cNvSpPr>
            <a:spLocks noChangeArrowheads="1"/>
          </p:cNvSpPr>
          <p:nvPr/>
        </p:nvSpPr>
        <p:spPr bwMode="auto">
          <a:xfrm>
            <a:off x="-214313" y="5843588"/>
            <a:ext cx="9144001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BE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eaLnBrk="1" hangingPunct="1">
              <a:spcBef>
                <a:spcPct val="20000"/>
              </a:spcBef>
            </a:pPr>
            <a:r>
              <a:rPr lang="en-US" sz="2800">
                <a:solidFill>
                  <a:srgbClr val="00BE00"/>
                </a:solidFill>
              </a:rPr>
              <a:t>Unambiguous evidence for new physics</a:t>
            </a:r>
          </a:p>
        </p:txBody>
      </p:sp>
      <p:grpSp>
        <p:nvGrpSpPr>
          <p:cNvPr id="658526" name="Group 94"/>
          <p:cNvGrpSpPr>
            <a:grpSpLocks/>
          </p:cNvGrpSpPr>
          <p:nvPr/>
        </p:nvGrpSpPr>
        <p:grpSpPr bwMode="auto">
          <a:xfrm>
            <a:off x="1387475" y="2562225"/>
            <a:ext cx="6937375" cy="2408238"/>
            <a:chOff x="874" y="1614"/>
            <a:chExt cx="4370" cy="1517"/>
          </a:xfrm>
        </p:grpSpPr>
        <p:sp>
          <p:nvSpPr>
            <p:cNvPr id="658450" name="Rectangle 18"/>
            <p:cNvSpPr>
              <a:spLocks noChangeArrowheads="1"/>
            </p:cNvSpPr>
            <p:nvPr/>
          </p:nvSpPr>
          <p:spPr bwMode="auto">
            <a:xfrm>
              <a:off x="2854" y="2581"/>
              <a:ext cx="2390" cy="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742950" lvl="1" indent="-285750" algn="l" eaLnBrk="1" hangingPunct="1">
                <a:spcBef>
                  <a:spcPct val="20000"/>
                </a:spcBef>
                <a:buFontTx/>
                <a:buChar char="•"/>
              </a:pPr>
              <a:r>
                <a:rPr lang="en-US" sz="3200">
                  <a:solidFill>
                    <a:srgbClr val="FF0000"/>
                  </a:solidFill>
                </a:rPr>
                <a:t>Not hot</a:t>
              </a:r>
            </a:p>
          </p:txBody>
        </p:sp>
        <p:grpSp>
          <p:nvGrpSpPr>
            <p:cNvPr id="658451" name="Group 19"/>
            <p:cNvGrpSpPr>
              <a:grpSpLocks/>
            </p:cNvGrpSpPr>
            <p:nvPr/>
          </p:nvGrpSpPr>
          <p:grpSpPr bwMode="auto">
            <a:xfrm>
              <a:off x="1908" y="1614"/>
              <a:ext cx="287" cy="277"/>
              <a:chOff x="1549" y="3504"/>
              <a:chExt cx="287" cy="277"/>
            </a:xfrm>
          </p:grpSpPr>
          <p:sp>
            <p:nvSpPr>
              <p:cNvPr id="658452" name="Line 20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53" name="Line 21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54" name="Group 22"/>
            <p:cNvGrpSpPr>
              <a:grpSpLocks/>
            </p:cNvGrpSpPr>
            <p:nvPr/>
          </p:nvGrpSpPr>
          <p:grpSpPr bwMode="auto">
            <a:xfrm>
              <a:off x="874" y="2287"/>
              <a:ext cx="287" cy="277"/>
              <a:chOff x="1549" y="3504"/>
              <a:chExt cx="287" cy="277"/>
            </a:xfrm>
          </p:grpSpPr>
          <p:sp>
            <p:nvSpPr>
              <p:cNvPr id="658455" name="Line 23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56" name="Line 24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57" name="Group 25"/>
            <p:cNvGrpSpPr>
              <a:grpSpLocks/>
            </p:cNvGrpSpPr>
            <p:nvPr/>
          </p:nvGrpSpPr>
          <p:grpSpPr bwMode="auto">
            <a:xfrm>
              <a:off x="1527" y="2287"/>
              <a:ext cx="287" cy="277"/>
              <a:chOff x="1549" y="3504"/>
              <a:chExt cx="287" cy="277"/>
            </a:xfrm>
          </p:grpSpPr>
          <p:sp>
            <p:nvSpPr>
              <p:cNvPr id="658458" name="Line 26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59" name="Line 27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60" name="Group 28"/>
            <p:cNvGrpSpPr>
              <a:grpSpLocks/>
            </p:cNvGrpSpPr>
            <p:nvPr/>
          </p:nvGrpSpPr>
          <p:grpSpPr bwMode="auto">
            <a:xfrm>
              <a:off x="1196" y="2287"/>
              <a:ext cx="287" cy="277"/>
              <a:chOff x="1549" y="3504"/>
              <a:chExt cx="287" cy="277"/>
            </a:xfrm>
          </p:grpSpPr>
          <p:sp>
            <p:nvSpPr>
              <p:cNvPr id="658461" name="Line 29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62" name="Line 30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658527" name="Group 95"/>
          <p:cNvGrpSpPr>
            <a:grpSpLocks/>
          </p:cNvGrpSpPr>
          <p:nvPr/>
        </p:nvGrpSpPr>
        <p:grpSpPr bwMode="auto">
          <a:xfrm>
            <a:off x="1898650" y="2562225"/>
            <a:ext cx="6883400" cy="2058988"/>
            <a:chOff x="1196" y="1614"/>
            <a:chExt cx="4336" cy="1297"/>
          </a:xfrm>
        </p:grpSpPr>
        <p:sp>
          <p:nvSpPr>
            <p:cNvPr id="658464" name="Rectangle 32"/>
            <p:cNvSpPr>
              <a:spLocks noChangeArrowheads="1"/>
            </p:cNvSpPr>
            <p:nvPr/>
          </p:nvSpPr>
          <p:spPr bwMode="auto">
            <a:xfrm>
              <a:off x="2854" y="2154"/>
              <a:ext cx="2678" cy="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742950" lvl="1" indent="-285750" algn="l" eaLnBrk="1" hangingPunct="1">
                <a:spcBef>
                  <a:spcPct val="20000"/>
                </a:spcBef>
                <a:buFontTx/>
                <a:buChar char="•"/>
              </a:pPr>
              <a:r>
                <a:rPr lang="en-US" sz="3200">
                  <a:solidFill>
                    <a:srgbClr val="FF0000"/>
                  </a:solidFill>
                </a:rPr>
                <a:t>Not short-lived</a:t>
              </a:r>
            </a:p>
          </p:txBody>
        </p:sp>
        <p:grpSp>
          <p:nvGrpSpPr>
            <p:cNvPr id="658465" name="Group 33"/>
            <p:cNvGrpSpPr>
              <a:grpSpLocks/>
            </p:cNvGrpSpPr>
            <p:nvPr/>
          </p:nvGrpSpPr>
          <p:grpSpPr bwMode="auto">
            <a:xfrm>
              <a:off x="1527" y="1614"/>
              <a:ext cx="287" cy="277"/>
              <a:chOff x="1549" y="3504"/>
              <a:chExt cx="287" cy="277"/>
            </a:xfrm>
          </p:grpSpPr>
          <p:sp>
            <p:nvSpPr>
              <p:cNvPr id="658466" name="Line 34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67" name="Line 35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68" name="Group 36"/>
            <p:cNvGrpSpPr>
              <a:grpSpLocks/>
            </p:cNvGrpSpPr>
            <p:nvPr/>
          </p:nvGrpSpPr>
          <p:grpSpPr bwMode="auto">
            <a:xfrm>
              <a:off x="1196" y="1614"/>
              <a:ext cx="287" cy="277"/>
              <a:chOff x="1549" y="3504"/>
              <a:chExt cx="287" cy="277"/>
            </a:xfrm>
          </p:grpSpPr>
          <p:sp>
            <p:nvSpPr>
              <p:cNvPr id="658469" name="Line 37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70" name="Line 38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71" name="Group 39"/>
            <p:cNvGrpSpPr>
              <a:grpSpLocks/>
            </p:cNvGrpSpPr>
            <p:nvPr/>
          </p:nvGrpSpPr>
          <p:grpSpPr bwMode="auto">
            <a:xfrm>
              <a:off x="1196" y="2634"/>
              <a:ext cx="287" cy="277"/>
              <a:chOff x="1549" y="3504"/>
              <a:chExt cx="287" cy="277"/>
            </a:xfrm>
          </p:grpSpPr>
          <p:sp>
            <p:nvSpPr>
              <p:cNvPr id="658472" name="Line 40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73" name="Line 41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74" name="Group 42"/>
            <p:cNvGrpSpPr>
              <a:grpSpLocks/>
            </p:cNvGrpSpPr>
            <p:nvPr/>
          </p:nvGrpSpPr>
          <p:grpSpPr bwMode="auto">
            <a:xfrm>
              <a:off x="1196" y="1949"/>
              <a:ext cx="287" cy="277"/>
              <a:chOff x="1549" y="3504"/>
              <a:chExt cx="287" cy="277"/>
            </a:xfrm>
          </p:grpSpPr>
          <p:sp>
            <p:nvSpPr>
              <p:cNvPr id="658475" name="Line 43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76" name="Line 44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77" name="Group 45"/>
            <p:cNvGrpSpPr>
              <a:grpSpLocks/>
            </p:cNvGrpSpPr>
            <p:nvPr/>
          </p:nvGrpSpPr>
          <p:grpSpPr bwMode="auto">
            <a:xfrm>
              <a:off x="1908" y="2634"/>
              <a:ext cx="287" cy="277"/>
              <a:chOff x="1549" y="3504"/>
              <a:chExt cx="287" cy="277"/>
            </a:xfrm>
          </p:grpSpPr>
          <p:sp>
            <p:nvSpPr>
              <p:cNvPr id="658478" name="Line 46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79" name="Line 47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80" name="Group 48"/>
            <p:cNvGrpSpPr>
              <a:grpSpLocks/>
            </p:cNvGrpSpPr>
            <p:nvPr/>
          </p:nvGrpSpPr>
          <p:grpSpPr bwMode="auto">
            <a:xfrm>
              <a:off x="1527" y="2634"/>
              <a:ext cx="287" cy="277"/>
              <a:chOff x="1549" y="3504"/>
              <a:chExt cx="287" cy="277"/>
            </a:xfrm>
          </p:grpSpPr>
          <p:sp>
            <p:nvSpPr>
              <p:cNvPr id="658481" name="Line 49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82" name="Line 50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83" name="Group 51"/>
            <p:cNvGrpSpPr>
              <a:grpSpLocks/>
            </p:cNvGrpSpPr>
            <p:nvPr/>
          </p:nvGrpSpPr>
          <p:grpSpPr bwMode="auto">
            <a:xfrm>
              <a:off x="1908" y="2287"/>
              <a:ext cx="287" cy="277"/>
              <a:chOff x="1549" y="3504"/>
              <a:chExt cx="287" cy="277"/>
            </a:xfrm>
          </p:grpSpPr>
          <p:sp>
            <p:nvSpPr>
              <p:cNvPr id="658484" name="Line 52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85" name="Line 53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86" name="Group 54"/>
            <p:cNvGrpSpPr>
              <a:grpSpLocks/>
            </p:cNvGrpSpPr>
            <p:nvPr/>
          </p:nvGrpSpPr>
          <p:grpSpPr bwMode="auto">
            <a:xfrm>
              <a:off x="1908" y="1949"/>
              <a:ext cx="287" cy="277"/>
              <a:chOff x="1549" y="3504"/>
              <a:chExt cx="287" cy="277"/>
            </a:xfrm>
          </p:grpSpPr>
          <p:sp>
            <p:nvSpPr>
              <p:cNvPr id="658487" name="Line 55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88" name="Line 56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658489" name="Group 57"/>
            <p:cNvGrpSpPr>
              <a:grpSpLocks/>
            </p:cNvGrpSpPr>
            <p:nvPr/>
          </p:nvGrpSpPr>
          <p:grpSpPr bwMode="auto">
            <a:xfrm>
              <a:off x="1527" y="1949"/>
              <a:ext cx="287" cy="277"/>
              <a:chOff x="1549" y="3504"/>
              <a:chExt cx="287" cy="277"/>
            </a:xfrm>
          </p:grpSpPr>
          <p:sp>
            <p:nvSpPr>
              <p:cNvPr id="658490" name="Line 58"/>
              <p:cNvSpPr>
                <a:spLocks noChangeShapeType="1"/>
              </p:cNvSpPr>
              <p:nvPr/>
            </p:nvSpPr>
            <p:spPr bwMode="auto">
              <a:xfrm>
                <a:off x="1560" y="3504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58491" name="Line 59"/>
              <p:cNvSpPr>
                <a:spLocks noChangeShapeType="1"/>
              </p:cNvSpPr>
              <p:nvPr/>
            </p:nvSpPr>
            <p:spPr bwMode="auto">
              <a:xfrm flipH="1">
                <a:off x="1549" y="3505"/>
                <a:ext cx="276" cy="276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658524" name="Rectangle 92"/>
          <p:cNvSpPr>
            <a:spLocks noChangeArrowheads="1"/>
          </p:cNvSpPr>
          <p:nvPr/>
        </p:nvSpPr>
        <p:spPr bwMode="auto">
          <a:xfrm>
            <a:off x="4538663" y="2292350"/>
            <a:ext cx="3794125" cy="87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742950" lvl="1" indent="-285750" algn="l" eaLnBrk="1" hangingPunct="1">
              <a:spcBef>
                <a:spcPct val="20000"/>
              </a:spcBef>
              <a:buFontTx/>
              <a:buChar char="•"/>
            </a:pPr>
            <a:r>
              <a:rPr lang="en-US" sz="3200">
                <a:solidFill>
                  <a:srgbClr val="FF0000"/>
                </a:solidFill>
              </a:rPr>
              <a:t>Gravitationally interacting</a:t>
            </a:r>
          </a:p>
        </p:txBody>
      </p:sp>
    </p:spTree>
    <p:extLst>
      <p:ext uri="{BB962C8B-B14F-4D97-AF65-F5344CB8AC3E}">
        <p14:creationId xmlns:p14="http://schemas.microsoft.com/office/powerpoint/2010/main" val="15454697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5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58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58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58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658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5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8434" grpId="0"/>
      <p:bldP spid="658448" grpId="0"/>
      <p:bldP spid="6585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2888"/>
            <a:ext cx="7772400" cy="1143000"/>
          </a:xfrm>
        </p:spPr>
        <p:txBody>
          <a:bodyPr/>
          <a:lstStyle/>
          <a:p>
            <a:r>
              <a:rPr lang="en-US" sz="4000"/>
              <a:t>DARK MATTER CANDIDATES</a:t>
            </a:r>
          </a:p>
        </p:txBody>
      </p:sp>
      <p:sp>
        <p:nvSpPr>
          <p:cNvPr id="7403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38125" y="1747838"/>
            <a:ext cx="8556625" cy="4298950"/>
          </a:xfrm>
          <a:noFill/>
          <a:ln/>
        </p:spPr>
        <p:txBody>
          <a:bodyPr/>
          <a:lstStyle/>
          <a:p>
            <a:r>
              <a:rPr lang="en-US" sz="2400">
                <a:solidFill>
                  <a:srgbClr val="3333FF"/>
                </a:solidFill>
              </a:rPr>
              <a:t>The observational constraints are no match for the creativity of theorists</a:t>
            </a:r>
          </a:p>
          <a:p>
            <a:endParaRPr lang="en-US" sz="1800">
              <a:solidFill>
                <a:srgbClr val="3333FF"/>
              </a:solidFill>
            </a:endParaRPr>
          </a:p>
          <a:p>
            <a:r>
              <a:rPr lang="en-US" sz="2400">
                <a:solidFill>
                  <a:srgbClr val="00BE00"/>
                </a:solidFill>
              </a:rPr>
              <a:t>Candidates: primodial black holes, axions, warm gravitinos, neutralinos, sterile neutrinos, Kaluza-Klein particles, Q balls, wimpzillas, superWIMPs, self-interacting particles, self-annihilating particles, fuzzy dark matter,…</a:t>
            </a:r>
            <a:r>
              <a:rPr lang="en-US" sz="2400">
                <a:solidFill>
                  <a:srgbClr val="3333FF"/>
                </a:solidFill>
              </a:rPr>
              <a:t> </a:t>
            </a:r>
          </a:p>
          <a:p>
            <a:pPr lvl="1"/>
            <a:endParaRPr lang="en-US" sz="1800">
              <a:solidFill>
                <a:srgbClr val="3333FF"/>
              </a:solidFill>
            </a:endParaRPr>
          </a:p>
          <a:p>
            <a:r>
              <a:rPr lang="en-US" sz="2400">
                <a:solidFill>
                  <a:srgbClr val="FF0000"/>
                </a:solidFill>
              </a:rPr>
              <a:t>Masses and interaction strengths span many, many orders of magnitude, but not all candidates are equally motivated</a:t>
            </a:r>
            <a:endParaRPr lang="en-US" sz="240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3122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ChangeArrowheads="1"/>
          </p:cNvSpPr>
          <p:nvPr/>
        </p:nvSpPr>
        <p:spPr bwMode="auto">
          <a:xfrm>
            <a:off x="685800" y="-1143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1" hangingPunct="1"/>
            <a:r>
              <a:rPr lang="en-US" sz="4000">
                <a:solidFill>
                  <a:schemeClr val="tx2"/>
                </a:solidFill>
              </a:rPr>
              <a:t>IDENTIFYING DARK MATTER</a:t>
            </a:r>
          </a:p>
        </p:txBody>
      </p:sp>
      <p:grpSp>
        <p:nvGrpSpPr>
          <p:cNvPr id="690179" name="Group 3"/>
          <p:cNvGrpSpPr>
            <a:grpSpLocks/>
          </p:cNvGrpSpPr>
          <p:nvPr/>
        </p:nvGrpSpPr>
        <p:grpSpPr bwMode="auto">
          <a:xfrm>
            <a:off x="284163" y="1141413"/>
            <a:ext cx="5773737" cy="3271837"/>
            <a:chOff x="179" y="711"/>
            <a:chExt cx="3637" cy="2061"/>
          </a:xfrm>
        </p:grpSpPr>
        <p:sp>
          <p:nvSpPr>
            <p:cNvPr id="690180" name="Text Box 4"/>
            <p:cNvSpPr txBox="1">
              <a:spLocks noChangeArrowheads="1"/>
            </p:cNvSpPr>
            <p:nvPr/>
          </p:nvSpPr>
          <p:spPr bwMode="auto">
            <a:xfrm>
              <a:off x="2100" y="711"/>
              <a:ext cx="1716" cy="204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Are </a:t>
              </a:r>
              <a:r>
                <a:rPr lang="en-US" sz="1400">
                  <a:latin typeface="Symbol" charset="0"/>
                </a:rPr>
                <a:t>W</a:t>
              </a:r>
              <a:r>
                <a:rPr lang="en-US" sz="1400" baseline="-25000"/>
                <a:t>collider </a:t>
              </a:r>
              <a:r>
                <a:rPr lang="en-US" sz="1400"/>
                <a:t>and </a:t>
              </a:r>
              <a:r>
                <a:rPr lang="en-US" sz="1400">
                  <a:latin typeface="Symbol" charset="0"/>
                </a:rPr>
                <a:t>W</a:t>
              </a:r>
              <a:r>
                <a:rPr lang="en-US" sz="1400" baseline="-25000"/>
                <a:t>cosmo</a:t>
              </a:r>
              <a:r>
                <a:rPr lang="en-US" sz="1400"/>
                <a:t> identical? </a:t>
              </a:r>
            </a:p>
          </p:txBody>
        </p:sp>
        <p:sp>
          <p:nvSpPr>
            <p:cNvPr id="690181" name="Text Box 5"/>
            <p:cNvSpPr txBox="1">
              <a:spLocks noChangeArrowheads="1"/>
            </p:cNvSpPr>
            <p:nvPr/>
          </p:nvSpPr>
          <p:spPr bwMode="auto">
            <a:xfrm>
              <a:off x="179" y="1228"/>
              <a:ext cx="995" cy="1544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/>
                <a:t>Congratulations! You</a:t>
              </a:r>
              <a:r>
                <a:rPr lang="ja-JP" altLang="en-US" sz="1400">
                  <a:latin typeface="Arial"/>
                </a:rPr>
                <a:t>’</a:t>
              </a:r>
              <a:r>
                <a:rPr lang="en-US" sz="1400"/>
                <a:t>ve discovered the identity of dark matter and </a:t>
              </a:r>
              <a:r>
                <a:rPr lang="en-US" sz="1400">
                  <a:sym typeface="Wingdings" charset="0"/>
                </a:rPr>
                <a:t>extended our understanding of the Universe to </a:t>
              </a:r>
              <a:r>
                <a:rPr lang="en-US" sz="1400" i="1">
                  <a:sym typeface="Wingdings" charset="0"/>
                </a:rPr>
                <a:t>T</a:t>
              </a:r>
              <a:r>
                <a:rPr lang="en-US" sz="1400">
                  <a:sym typeface="Wingdings" charset="0"/>
                </a:rPr>
                <a:t>=10 GeV, </a:t>
              </a:r>
              <a:r>
                <a:rPr lang="en-US" sz="1400" i="1">
                  <a:sym typeface="Wingdings" charset="0"/>
                </a:rPr>
                <a:t>t</a:t>
              </a:r>
              <a:r>
                <a:rPr lang="en-US" sz="1400">
                  <a:sym typeface="Wingdings" charset="0"/>
                </a:rPr>
                <a:t>=1 ns</a:t>
              </a:r>
              <a:r>
                <a:rPr lang="en-US" sz="1400"/>
                <a:t> (Cf. BBN at </a:t>
              </a:r>
              <a:r>
                <a:rPr lang="en-US" sz="1400" i="1">
                  <a:sym typeface="Wingdings" charset="0"/>
                </a:rPr>
                <a:t>T</a:t>
              </a:r>
              <a:r>
                <a:rPr lang="en-US" sz="1400">
                  <a:sym typeface="Wingdings" charset="0"/>
                </a:rPr>
                <a:t>=1 MeV, </a:t>
              </a:r>
              <a:r>
                <a:rPr lang="en-US" sz="1400" i="1">
                  <a:sym typeface="Wingdings" charset="0"/>
                </a:rPr>
                <a:t>t</a:t>
              </a:r>
              <a:r>
                <a:rPr lang="en-US" sz="1400">
                  <a:sym typeface="Wingdings" charset="0"/>
                </a:rPr>
                <a:t>=1 s)</a:t>
              </a:r>
            </a:p>
          </p:txBody>
        </p:sp>
        <p:sp>
          <p:nvSpPr>
            <p:cNvPr id="690182" name="Line 6"/>
            <p:cNvSpPr>
              <a:spLocks noChangeShapeType="1"/>
            </p:cNvSpPr>
            <p:nvPr/>
          </p:nvSpPr>
          <p:spPr bwMode="auto">
            <a:xfrm flipH="1">
              <a:off x="1252" y="987"/>
              <a:ext cx="832" cy="24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183" name="Text Box 7"/>
            <p:cNvSpPr txBox="1">
              <a:spLocks noChangeArrowheads="1"/>
            </p:cNvSpPr>
            <p:nvPr/>
          </p:nvSpPr>
          <p:spPr bwMode="auto">
            <a:xfrm>
              <a:off x="1457" y="936"/>
              <a:ext cx="30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Yes</a:t>
              </a:r>
            </a:p>
          </p:txBody>
        </p:sp>
      </p:grpSp>
      <p:grpSp>
        <p:nvGrpSpPr>
          <p:cNvPr id="690184" name="Group 8"/>
          <p:cNvGrpSpPr>
            <a:grpSpLocks/>
          </p:cNvGrpSpPr>
          <p:nvPr/>
        </p:nvGrpSpPr>
        <p:grpSpPr bwMode="auto">
          <a:xfrm>
            <a:off x="1039813" y="1266825"/>
            <a:ext cx="7823200" cy="4979988"/>
            <a:chOff x="655" y="798"/>
            <a:chExt cx="4928" cy="3137"/>
          </a:xfrm>
        </p:grpSpPr>
        <p:sp>
          <p:nvSpPr>
            <p:cNvPr id="690185" name="Text Box 9"/>
            <p:cNvSpPr txBox="1">
              <a:spLocks noChangeArrowheads="1"/>
            </p:cNvSpPr>
            <p:nvPr/>
          </p:nvSpPr>
          <p:spPr bwMode="auto">
            <a:xfrm>
              <a:off x="1487" y="2768"/>
              <a:ext cx="30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Yes</a:t>
              </a:r>
            </a:p>
          </p:txBody>
        </p:sp>
        <p:sp>
          <p:nvSpPr>
            <p:cNvPr id="690186" name="Text Box 10"/>
            <p:cNvSpPr txBox="1">
              <a:spLocks noChangeArrowheads="1"/>
            </p:cNvSpPr>
            <p:nvPr/>
          </p:nvSpPr>
          <p:spPr bwMode="auto">
            <a:xfrm>
              <a:off x="1241" y="3738"/>
              <a:ext cx="30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Yes</a:t>
              </a:r>
            </a:p>
          </p:txBody>
        </p:sp>
        <p:sp>
          <p:nvSpPr>
            <p:cNvPr id="690187" name="Text Box 11"/>
            <p:cNvSpPr txBox="1">
              <a:spLocks noChangeArrowheads="1"/>
            </p:cNvSpPr>
            <p:nvPr/>
          </p:nvSpPr>
          <p:spPr bwMode="auto">
            <a:xfrm>
              <a:off x="4711" y="798"/>
              <a:ext cx="769" cy="472"/>
            </a:xfrm>
            <a:prstGeom prst="rect">
              <a:avLst/>
            </a:prstGeom>
            <a:solidFill>
              <a:srgbClr val="00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/>
                <a:t>Calculate the new</a:t>
              </a:r>
            </a:p>
            <a:p>
              <a:r>
                <a:rPr lang="en-US" sz="1400">
                  <a:latin typeface="Symbol" charset="0"/>
                </a:rPr>
                <a:t>W</a:t>
              </a:r>
              <a:r>
                <a:rPr lang="en-US" sz="1400" baseline="-25000"/>
                <a:t>hep</a:t>
              </a:r>
              <a:endParaRPr lang="en-US" sz="1400"/>
            </a:p>
          </p:txBody>
        </p:sp>
        <p:sp>
          <p:nvSpPr>
            <p:cNvPr id="690188" name="Text Box 12"/>
            <p:cNvSpPr txBox="1">
              <a:spLocks noChangeArrowheads="1"/>
            </p:cNvSpPr>
            <p:nvPr/>
          </p:nvSpPr>
          <p:spPr bwMode="auto">
            <a:xfrm>
              <a:off x="2521" y="2173"/>
              <a:ext cx="1016" cy="606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/>
                <a:t>Can you discover another particle that contributes to DM?</a:t>
              </a:r>
            </a:p>
          </p:txBody>
        </p:sp>
        <p:sp>
          <p:nvSpPr>
            <p:cNvPr id="690189" name="Text Box 13"/>
            <p:cNvSpPr txBox="1">
              <a:spLocks noChangeArrowheads="1"/>
            </p:cNvSpPr>
            <p:nvPr/>
          </p:nvSpPr>
          <p:spPr bwMode="auto">
            <a:xfrm>
              <a:off x="3409" y="1217"/>
              <a:ext cx="954" cy="204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Which is bigger?</a:t>
              </a:r>
            </a:p>
          </p:txBody>
        </p:sp>
        <p:sp>
          <p:nvSpPr>
            <p:cNvPr id="690190" name="Line 14"/>
            <p:cNvSpPr>
              <a:spLocks noChangeShapeType="1"/>
            </p:cNvSpPr>
            <p:nvPr/>
          </p:nvSpPr>
          <p:spPr bwMode="auto">
            <a:xfrm>
              <a:off x="2971" y="977"/>
              <a:ext cx="788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191" name="Text Box 15"/>
            <p:cNvSpPr txBox="1">
              <a:spLocks noChangeArrowheads="1"/>
            </p:cNvSpPr>
            <p:nvPr/>
          </p:nvSpPr>
          <p:spPr bwMode="auto">
            <a:xfrm>
              <a:off x="3038" y="1014"/>
              <a:ext cx="25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No</a:t>
              </a:r>
            </a:p>
          </p:txBody>
        </p:sp>
        <p:sp>
          <p:nvSpPr>
            <p:cNvPr id="690192" name="Line 16"/>
            <p:cNvSpPr>
              <a:spLocks noChangeShapeType="1"/>
            </p:cNvSpPr>
            <p:nvPr/>
          </p:nvSpPr>
          <p:spPr bwMode="auto">
            <a:xfrm>
              <a:off x="3992" y="1520"/>
              <a:ext cx="165" cy="44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193" name="Text Box 17"/>
            <p:cNvSpPr txBox="1">
              <a:spLocks noChangeArrowheads="1"/>
            </p:cNvSpPr>
            <p:nvPr/>
          </p:nvSpPr>
          <p:spPr bwMode="auto">
            <a:xfrm>
              <a:off x="3983" y="1620"/>
              <a:ext cx="486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>
                  <a:latin typeface="Symbol" charset="0"/>
                </a:rPr>
                <a:t>  W</a:t>
              </a:r>
              <a:r>
                <a:rPr lang="en-US" sz="1400" baseline="-25000"/>
                <a:t>collider</a:t>
              </a:r>
            </a:p>
          </p:txBody>
        </p:sp>
        <p:sp>
          <p:nvSpPr>
            <p:cNvPr id="690194" name="Line 18"/>
            <p:cNvSpPr>
              <a:spLocks noChangeShapeType="1"/>
            </p:cNvSpPr>
            <p:nvPr/>
          </p:nvSpPr>
          <p:spPr bwMode="auto">
            <a:xfrm flipH="1">
              <a:off x="3353" y="1522"/>
              <a:ext cx="339" cy="55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195" name="Text Box 19"/>
            <p:cNvSpPr txBox="1">
              <a:spLocks noChangeArrowheads="1"/>
            </p:cNvSpPr>
            <p:nvPr/>
          </p:nvSpPr>
          <p:spPr bwMode="auto">
            <a:xfrm>
              <a:off x="3174" y="1590"/>
              <a:ext cx="414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>
                  <a:latin typeface="Symbol" charset="0"/>
                </a:rPr>
                <a:t>W</a:t>
              </a:r>
              <a:r>
                <a:rPr lang="en-US" sz="1400" baseline="-25000"/>
                <a:t>cosmo</a:t>
              </a:r>
            </a:p>
          </p:txBody>
        </p:sp>
        <p:sp>
          <p:nvSpPr>
            <p:cNvPr id="690196" name="Text Box 20"/>
            <p:cNvSpPr txBox="1">
              <a:spLocks noChangeArrowheads="1"/>
            </p:cNvSpPr>
            <p:nvPr/>
          </p:nvSpPr>
          <p:spPr bwMode="auto">
            <a:xfrm>
              <a:off x="2532" y="3463"/>
              <a:ext cx="1016" cy="472"/>
            </a:xfrm>
            <a:prstGeom prst="rect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/>
                <a:t>Does it account for the rest of DM?</a:t>
              </a:r>
            </a:p>
          </p:txBody>
        </p:sp>
        <p:sp>
          <p:nvSpPr>
            <p:cNvPr id="690197" name="Line 21"/>
            <p:cNvSpPr>
              <a:spLocks noChangeShapeType="1"/>
            </p:cNvSpPr>
            <p:nvPr/>
          </p:nvSpPr>
          <p:spPr bwMode="auto">
            <a:xfrm flipV="1">
              <a:off x="4917" y="1330"/>
              <a:ext cx="273" cy="136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198" name="Text Box 22"/>
            <p:cNvSpPr txBox="1">
              <a:spLocks noChangeArrowheads="1"/>
            </p:cNvSpPr>
            <p:nvPr/>
          </p:nvSpPr>
          <p:spPr bwMode="auto">
            <a:xfrm>
              <a:off x="3164" y="3019"/>
              <a:ext cx="30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Yes</a:t>
              </a:r>
            </a:p>
          </p:txBody>
        </p:sp>
        <p:sp>
          <p:nvSpPr>
            <p:cNvPr id="690199" name="Line 23"/>
            <p:cNvSpPr>
              <a:spLocks noChangeShapeType="1"/>
            </p:cNvSpPr>
            <p:nvPr/>
          </p:nvSpPr>
          <p:spPr bwMode="auto">
            <a:xfrm>
              <a:off x="3169" y="2876"/>
              <a:ext cx="1" cy="5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00" name="Text Box 24"/>
            <p:cNvSpPr txBox="1">
              <a:spLocks noChangeArrowheads="1"/>
            </p:cNvSpPr>
            <p:nvPr/>
          </p:nvSpPr>
          <p:spPr bwMode="auto">
            <a:xfrm>
              <a:off x="2661" y="3007"/>
              <a:ext cx="25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No</a:t>
              </a:r>
            </a:p>
          </p:txBody>
        </p:sp>
        <p:sp>
          <p:nvSpPr>
            <p:cNvPr id="690201" name="Text Box 25"/>
            <p:cNvSpPr txBox="1">
              <a:spLocks noChangeArrowheads="1"/>
            </p:cNvSpPr>
            <p:nvPr/>
          </p:nvSpPr>
          <p:spPr bwMode="auto">
            <a:xfrm>
              <a:off x="1777" y="1458"/>
              <a:ext cx="659" cy="472"/>
            </a:xfrm>
            <a:prstGeom prst="rect">
              <a:avLst/>
            </a:prstGeom>
            <a:solidFill>
              <a:srgbClr val="00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/>
                <a:t>Did you make a mistake?</a:t>
              </a:r>
            </a:p>
          </p:txBody>
        </p:sp>
        <p:sp>
          <p:nvSpPr>
            <p:cNvPr id="690202" name="Text Box 26"/>
            <p:cNvSpPr txBox="1">
              <a:spLocks noChangeArrowheads="1"/>
            </p:cNvSpPr>
            <p:nvPr/>
          </p:nvSpPr>
          <p:spPr bwMode="auto">
            <a:xfrm>
              <a:off x="3839" y="2009"/>
              <a:ext cx="659" cy="338"/>
            </a:xfrm>
            <a:prstGeom prst="rect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/>
                <a:t>Does it</a:t>
              </a:r>
            </a:p>
            <a:p>
              <a:r>
                <a:rPr lang="en-US" sz="1400"/>
                <a:t>decay?</a:t>
              </a:r>
            </a:p>
          </p:txBody>
        </p:sp>
        <p:sp>
          <p:nvSpPr>
            <p:cNvPr id="690203" name="Text Box 27"/>
            <p:cNvSpPr txBox="1">
              <a:spLocks noChangeArrowheads="1"/>
            </p:cNvSpPr>
            <p:nvPr/>
          </p:nvSpPr>
          <p:spPr bwMode="auto">
            <a:xfrm>
              <a:off x="4025" y="2759"/>
              <a:ext cx="1062" cy="472"/>
            </a:xfrm>
            <a:prstGeom prst="rect">
              <a:avLst/>
            </a:prstGeom>
            <a:solidFill>
              <a:srgbClr val="00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/>
                <a:t>Can you identify a source of entropy production?</a:t>
              </a:r>
            </a:p>
          </p:txBody>
        </p:sp>
        <p:sp>
          <p:nvSpPr>
            <p:cNvPr id="690204" name="Line 28"/>
            <p:cNvSpPr>
              <a:spLocks noChangeShapeType="1"/>
            </p:cNvSpPr>
            <p:nvPr/>
          </p:nvSpPr>
          <p:spPr bwMode="auto">
            <a:xfrm flipV="1">
              <a:off x="2904" y="2870"/>
              <a:ext cx="5" cy="54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05" name="Text Box 29"/>
            <p:cNvSpPr txBox="1">
              <a:spLocks noChangeArrowheads="1"/>
            </p:cNvSpPr>
            <p:nvPr/>
          </p:nvSpPr>
          <p:spPr bwMode="auto">
            <a:xfrm>
              <a:off x="2580" y="1836"/>
              <a:ext cx="25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No</a:t>
              </a:r>
            </a:p>
          </p:txBody>
        </p:sp>
        <p:sp>
          <p:nvSpPr>
            <p:cNvPr id="690206" name="Line 30"/>
            <p:cNvSpPr>
              <a:spLocks noChangeShapeType="1"/>
            </p:cNvSpPr>
            <p:nvPr/>
          </p:nvSpPr>
          <p:spPr bwMode="auto">
            <a:xfrm flipV="1">
              <a:off x="2039" y="2007"/>
              <a:ext cx="8" cy="23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07" name="Text Box 31"/>
            <p:cNvSpPr txBox="1">
              <a:spLocks noChangeArrowheads="1"/>
            </p:cNvSpPr>
            <p:nvPr/>
          </p:nvSpPr>
          <p:spPr bwMode="auto">
            <a:xfrm>
              <a:off x="4760" y="1911"/>
              <a:ext cx="30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Yes</a:t>
              </a:r>
            </a:p>
          </p:txBody>
        </p:sp>
        <p:sp>
          <p:nvSpPr>
            <p:cNvPr id="690208" name="Text Box 32"/>
            <p:cNvSpPr txBox="1">
              <a:spLocks noChangeArrowheads="1"/>
            </p:cNvSpPr>
            <p:nvPr/>
          </p:nvSpPr>
          <p:spPr bwMode="auto">
            <a:xfrm>
              <a:off x="4430" y="2420"/>
              <a:ext cx="25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No</a:t>
              </a:r>
            </a:p>
          </p:txBody>
        </p:sp>
        <p:sp>
          <p:nvSpPr>
            <p:cNvPr id="690209" name="Line 33"/>
            <p:cNvSpPr>
              <a:spLocks noChangeShapeType="1"/>
            </p:cNvSpPr>
            <p:nvPr/>
          </p:nvSpPr>
          <p:spPr bwMode="auto">
            <a:xfrm>
              <a:off x="4300" y="2409"/>
              <a:ext cx="193" cy="32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10" name="Line 34"/>
            <p:cNvSpPr>
              <a:spLocks noChangeShapeType="1"/>
            </p:cNvSpPr>
            <p:nvPr/>
          </p:nvSpPr>
          <p:spPr bwMode="auto">
            <a:xfrm flipV="1">
              <a:off x="3905" y="2394"/>
              <a:ext cx="29" cy="113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11" name="Text Box 35"/>
            <p:cNvSpPr txBox="1">
              <a:spLocks noChangeArrowheads="1"/>
            </p:cNvSpPr>
            <p:nvPr/>
          </p:nvSpPr>
          <p:spPr bwMode="auto">
            <a:xfrm>
              <a:off x="4592" y="3311"/>
              <a:ext cx="25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No</a:t>
              </a:r>
            </a:p>
          </p:txBody>
        </p:sp>
        <p:sp>
          <p:nvSpPr>
            <p:cNvPr id="690212" name="Line 36"/>
            <p:cNvSpPr>
              <a:spLocks noChangeShapeType="1"/>
            </p:cNvSpPr>
            <p:nvPr/>
          </p:nvSpPr>
          <p:spPr bwMode="auto">
            <a:xfrm flipV="1">
              <a:off x="4538" y="1326"/>
              <a:ext cx="475" cy="62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13" name="Text Box 37"/>
            <p:cNvSpPr txBox="1">
              <a:spLocks noChangeArrowheads="1"/>
            </p:cNvSpPr>
            <p:nvPr/>
          </p:nvSpPr>
          <p:spPr bwMode="auto">
            <a:xfrm>
              <a:off x="4492" y="1523"/>
              <a:ext cx="30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Yes</a:t>
              </a:r>
            </a:p>
          </p:txBody>
        </p:sp>
        <p:sp>
          <p:nvSpPr>
            <p:cNvPr id="690214" name="Line 38"/>
            <p:cNvSpPr>
              <a:spLocks noChangeShapeType="1"/>
            </p:cNvSpPr>
            <p:nvPr/>
          </p:nvSpPr>
          <p:spPr bwMode="auto">
            <a:xfrm flipH="1" flipV="1">
              <a:off x="3925" y="900"/>
              <a:ext cx="723" cy="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cxnSp>
          <p:nvCxnSpPr>
            <p:cNvPr id="690215" name="AutoShape 39"/>
            <p:cNvCxnSpPr>
              <a:cxnSpLocks noChangeShapeType="1"/>
            </p:cNvCxnSpPr>
            <p:nvPr/>
          </p:nvCxnSpPr>
          <p:spPr bwMode="auto">
            <a:xfrm rot="10800000">
              <a:off x="655" y="2870"/>
              <a:ext cx="1800" cy="870"/>
            </a:xfrm>
            <a:prstGeom prst="bentConnector3">
              <a:avLst>
                <a:gd name="adj1" fmla="val 100278"/>
              </a:avLst>
            </a:prstGeom>
            <a:noFill/>
            <a:ln w="3810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690216" name="Text Box 40"/>
            <p:cNvSpPr txBox="1">
              <a:spLocks noChangeArrowheads="1"/>
            </p:cNvSpPr>
            <p:nvPr/>
          </p:nvSpPr>
          <p:spPr bwMode="auto">
            <a:xfrm>
              <a:off x="3616" y="3593"/>
              <a:ext cx="1967" cy="338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/>
                <a:t>Can this be resolved with some non-standard cosmology?</a:t>
              </a:r>
            </a:p>
          </p:txBody>
        </p:sp>
        <p:sp>
          <p:nvSpPr>
            <p:cNvPr id="690217" name="Line 41"/>
            <p:cNvSpPr>
              <a:spLocks noChangeShapeType="1"/>
            </p:cNvSpPr>
            <p:nvPr/>
          </p:nvSpPr>
          <p:spPr bwMode="auto">
            <a:xfrm flipV="1">
              <a:off x="5279" y="1337"/>
              <a:ext cx="8" cy="217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18" name="Text Box 42"/>
            <p:cNvSpPr txBox="1">
              <a:spLocks noChangeArrowheads="1"/>
            </p:cNvSpPr>
            <p:nvPr/>
          </p:nvSpPr>
          <p:spPr bwMode="auto">
            <a:xfrm>
              <a:off x="5258" y="2310"/>
              <a:ext cx="30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Yes</a:t>
              </a:r>
            </a:p>
          </p:txBody>
        </p:sp>
        <p:sp>
          <p:nvSpPr>
            <p:cNvPr id="690219" name="Text Box 43"/>
            <p:cNvSpPr txBox="1">
              <a:spLocks noChangeArrowheads="1"/>
            </p:cNvSpPr>
            <p:nvPr/>
          </p:nvSpPr>
          <p:spPr bwMode="auto">
            <a:xfrm>
              <a:off x="3680" y="2906"/>
              <a:ext cx="25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No</a:t>
              </a:r>
            </a:p>
          </p:txBody>
        </p:sp>
        <p:sp>
          <p:nvSpPr>
            <p:cNvPr id="690220" name="Line 44"/>
            <p:cNvSpPr>
              <a:spLocks noChangeShapeType="1"/>
            </p:cNvSpPr>
            <p:nvPr/>
          </p:nvSpPr>
          <p:spPr bwMode="auto">
            <a:xfrm>
              <a:off x="4582" y="3311"/>
              <a:ext cx="1" cy="21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21" name="Text Box 45"/>
            <p:cNvSpPr txBox="1">
              <a:spLocks noChangeArrowheads="1"/>
            </p:cNvSpPr>
            <p:nvPr/>
          </p:nvSpPr>
          <p:spPr bwMode="auto">
            <a:xfrm>
              <a:off x="2034" y="2021"/>
              <a:ext cx="25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No</a:t>
              </a:r>
            </a:p>
          </p:txBody>
        </p:sp>
        <p:sp>
          <p:nvSpPr>
            <p:cNvPr id="690222" name="Line 46"/>
            <p:cNvSpPr>
              <a:spLocks noChangeShapeType="1"/>
            </p:cNvSpPr>
            <p:nvPr/>
          </p:nvSpPr>
          <p:spPr bwMode="auto">
            <a:xfrm flipH="1">
              <a:off x="2202" y="994"/>
              <a:ext cx="432" cy="38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23" name="Text Box 47"/>
            <p:cNvSpPr txBox="1">
              <a:spLocks noChangeArrowheads="1"/>
            </p:cNvSpPr>
            <p:nvPr/>
          </p:nvSpPr>
          <p:spPr bwMode="auto">
            <a:xfrm>
              <a:off x="1503" y="2314"/>
              <a:ext cx="659" cy="338"/>
            </a:xfrm>
            <a:prstGeom prst="rect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/>
                <a:t>Are you sure?</a:t>
              </a:r>
            </a:p>
          </p:txBody>
        </p:sp>
        <p:sp>
          <p:nvSpPr>
            <p:cNvPr id="690224" name="Text Box 48"/>
            <p:cNvSpPr txBox="1">
              <a:spLocks noChangeArrowheads="1"/>
            </p:cNvSpPr>
            <p:nvPr/>
          </p:nvSpPr>
          <p:spPr bwMode="auto">
            <a:xfrm>
              <a:off x="2078" y="1081"/>
              <a:ext cx="30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Yes</a:t>
              </a:r>
            </a:p>
          </p:txBody>
        </p:sp>
        <p:sp>
          <p:nvSpPr>
            <p:cNvPr id="690225" name="Line 49"/>
            <p:cNvSpPr>
              <a:spLocks noChangeShapeType="1"/>
            </p:cNvSpPr>
            <p:nvPr/>
          </p:nvSpPr>
          <p:spPr bwMode="auto">
            <a:xfrm flipH="1" flipV="1">
              <a:off x="2515" y="1947"/>
              <a:ext cx="285" cy="1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26" name="Text Box 50"/>
            <p:cNvSpPr txBox="1">
              <a:spLocks noChangeArrowheads="1"/>
            </p:cNvSpPr>
            <p:nvPr/>
          </p:nvSpPr>
          <p:spPr bwMode="auto">
            <a:xfrm>
              <a:off x="1298" y="3050"/>
              <a:ext cx="1061" cy="338"/>
            </a:xfrm>
            <a:prstGeom prst="rect">
              <a:avLst/>
            </a:prstGeom>
            <a:solidFill>
              <a:srgbClr val="00FF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sz="1400"/>
                <a:t>Think about </a:t>
              </a:r>
            </a:p>
            <a:p>
              <a:r>
                <a:rPr lang="en-US" sz="1400"/>
                <a:t>dark energy</a:t>
              </a:r>
            </a:p>
          </p:txBody>
        </p:sp>
        <p:sp>
          <p:nvSpPr>
            <p:cNvPr id="690227" name="Line 51"/>
            <p:cNvSpPr>
              <a:spLocks noChangeShapeType="1"/>
            </p:cNvSpPr>
            <p:nvPr/>
          </p:nvSpPr>
          <p:spPr bwMode="auto">
            <a:xfrm flipH="1" flipV="1">
              <a:off x="1838" y="2726"/>
              <a:ext cx="1" cy="2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28" name="Line 52"/>
            <p:cNvSpPr>
              <a:spLocks noChangeShapeType="1"/>
            </p:cNvSpPr>
            <p:nvPr/>
          </p:nvSpPr>
          <p:spPr bwMode="auto">
            <a:xfrm flipV="1">
              <a:off x="1893" y="2014"/>
              <a:ext cx="8" cy="23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690229" name="Text Box 53"/>
            <p:cNvSpPr txBox="1">
              <a:spLocks noChangeArrowheads="1"/>
            </p:cNvSpPr>
            <p:nvPr/>
          </p:nvSpPr>
          <p:spPr bwMode="auto">
            <a:xfrm>
              <a:off x="1654" y="2019"/>
              <a:ext cx="259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/>
                <a:t>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515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9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69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0"/>
            <a:ext cx="8572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75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6" y="-1"/>
            <a:ext cx="9144686" cy="685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2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8387"/>
            <a:ext cx="9144000" cy="696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956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1032933" y="355599"/>
            <a:ext cx="74168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3600" dirty="0" smtClean="0"/>
              <a:t>Planck 2015 </a:t>
            </a:r>
            <a:r>
              <a:rPr lang="fr-FR" sz="3600" dirty="0" err="1" smtClean="0"/>
              <a:t>Constraints</a:t>
            </a:r>
            <a:r>
              <a:rPr lang="fr-FR" sz="3600" dirty="0" smtClean="0"/>
              <a:t> on Inflation</a:t>
            </a:r>
            <a:endParaRPr lang="fr-FR" sz="36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5559"/>
            <a:ext cx="9144000" cy="474895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310806" y="1217240"/>
            <a:ext cx="2742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Calls for </a:t>
            </a:r>
            <a:r>
              <a:rPr lang="fr-FR" dirty="0" err="1" smtClean="0"/>
              <a:t>quite</a:t>
            </a:r>
            <a:r>
              <a:rPr lang="fr-FR" dirty="0" smtClean="0"/>
              <a:t> flat </a:t>
            </a:r>
            <a:r>
              <a:rPr lang="fr-FR" dirty="0" err="1" smtClean="0"/>
              <a:t>potential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916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51489"/>
            <a:ext cx="9144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728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0"/>
            <a:ext cx="9144000" cy="6461615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7078133" y="6485472"/>
            <a:ext cx="1944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Raul </a:t>
            </a:r>
            <a:r>
              <a:rPr lang="fr-FR" dirty="0" err="1" smtClean="0"/>
              <a:t>Jimenez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8600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8498E42-1C57-8E46-AE6B-11932CF19350}" type="slidenum">
              <a:rPr lang="en-US" sz="1400" i="0">
                <a:solidFill>
                  <a:srgbClr val="FFFFFF"/>
                </a:solidFill>
                <a:latin typeface="Trebuchet MS" charset="0"/>
                <a:ea typeface="ヒラギノ角ゴ Pro W3" charset="0"/>
                <a:cs typeface="ヒラギノ角ゴ Pro W3" charset="0"/>
              </a:rPr>
              <a:pPr/>
              <a:t>2</a:t>
            </a:fld>
            <a:endParaRPr lang="en-US" sz="1400" i="0">
              <a:solidFill>
                <a:srgbClr val="FFFFFF"/>
              </a:solidFill>
              <a:latin typeface="Trebuchet MS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35843" name="Picture 4" descr="resizenowma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02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-36513" y="-23959"/>
            <a:ext cx="954087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ja-JP" altLang="en-US" sz="2400" dirty="0" smtClean="0">
                <a:solidFill>
                  <a:srgbClr val="FF0C09"/>
                </a:solidFill>
              </a:rPr>
              <a:t>宇宙的簡史</a:t>
            </a:r>
            <a:r>
              <a:rPr lang="en-US" altLang="ja-JP" sz="2400" dirty="0" smtClean="0">
                <a:solidFill>
                  <a:srgbClr val="262626"/>
                </a:solidFill>
              </a:rPr>
              <a:t>              </a:t>
            </a:r>
            <a:r>
              <a:rPr lang="en-US" sz="2100" i="0" dirty="0" err="1" smtClean="0">
                <a:solidFill>
                  <a:schemeClr val="accent2"/>
                </a:solidFill>
              </a:rPr>
              <a:t>Breve</a:t>
            </a:r>
            <a:r>
              <a:rPr lang="en-US" sz="2100" i="0" dirty="0" smtClean="0">
                <a:solidFill>
                  <a:schemeClr val="accent2"/>
                </a:solidFill>
              </a:rPr>
              <a:t> </a:t>
            </a:r>
            <a:r>
              <a:rPr lang="en-US" sz="2100" i="0" dirty="0" err="1">
                <a:solidFill>
                  <a:schemeClr val="accent2"/>
                </a:solidFill>
              </a:rPr>
              <a:t>historia</a:t>
            </a:r>
            <a:r>
              <a:rPr lang="en-US" sz="2100" i="0" dirty="0">
                <a:solidFill>
                  <a:schemeClr val="accent2"/>
                </a:solidFill>
              </a:rPr>
              <a:t> del </a:t>
            </a:r>
            <a:r>
              <a:rPr lang="en-US" sz="2100" i="0" dirty="0" err="1">
                <a:solidFill>
                  <a:schemeClr val="accent2"/>
                </a:solidFill>
              </a:rPr>
              <a:t>universo</a:t>
            </a:r>
            <a:r>
              <a:rPr lang="en-US" sz="2100" i="0" dirty="0">
                <a:solidFill>
                  <a:schemeClr val="accent2"/>
                </a:solidFill>
              </a:rPr>
              <a:t>; </a:t>
            </a:r>
            <a:r>
              <a:rPr lang="en-US" sz="2100" i="0" dirty="0" smtClean="0">
                <a:solidFill>
                  <a:schemeClr val="accent2"/>
                </a:solidFill>
              </a:rPr>
              <a:t>   </a:t>
            </a:r>
            <a:r>
              <a:rPr lang="en-US" sz="2100" i="0" dirty="0" err="1" smtClean="0">
                <a:solidFill>
                  <a:schemeClr val="accent2"/>
                </a:solidFill>
              </a:rPr>
              <a:t>Brève</a:t>
            </a:r>
            <a:r>
              <a:rPr lang="en-US" sz="2100" i="0" dirty="0" smtClean="0">
                <a:solidFill>
                  <a:schemeClr val="accent2"/>
                </a:solidFill>
              </a:rPr>
              <a:t> </a:t>
            </a:r>
            <a:r>
              <a:rPr lang="en-US" sz="2100" i="0" dirty="0">
                <a:solidFill>
                  <a:schemeClr val="accent2"/>
                </a:solidFill>
              </a:rPr>
              <a:t>histoire de l</a:t>
            </a:r>
            <a:r>
              <a:rPr lang="ja-JP" altLang="en-US" sz="2100" i="0" dirty="0">
                <a:solidFill>
                  <a:schemeClr val="accent2"/>
                </a:solidFill>
              </a:rPr>
              <a:t>’</a:t>
            </a:r>
            <a:r>
              <a:rPr lang="en-US" sz="2100" i="0" dirty="0" err="1">
                <a:solidFill>
                  <a:schemeClr val="accent2"/>
                </a:solidFill>
              </a:rPr>
              <a:t>univers</a:t>
            </a:r>
            <a:endParaRPr lang="en-US" sz="2100" i="0" dirty="0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-52920" y="6396038"/>
            <a:ext cx="5831031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0" dirty="0" err="1">
                <a:solidFill>
                  <a:srgbClr val="FF0C09"/>
                </a:solidFill>
              </a:rPr>
              <a:t>Краткая</a:t>
            </a:r>
            <a:r>
              <a:rPr lang="en-US" sz="2000" i="0" dirty="0">
                <a:solidFill>
                  <a:srgbClr val="FF0C09"/>
                </a:solidFill>
              </a:rPr>
              <a:t> </a:t>
            </a:r>
            <a:r>
              <a:rPr lang="en-US" sz="2000" i="0" dirty="0" err="1">
                <a:solidFill>
                  <a:srgbClr val="FF0C09"/>
                </a:solidFill>
              </a:rPr>
              <a:t>история</a:t>
            </a:r>
            <a:r>
              <a:rPr lang="en-US" sz="2000" i="0" dirty="0">
                <a:solidFill>
                  <a:srgbClr val="FF0C09"/>
                </a:solidFill>
              </a:rPr>
              <a:t> </a:t>
            </a:r>
            <a:r>
              <a:rPr lang="en-US" sz="2000" i="0" dirty="0" err="1" smtClean="0">
                <a:solidFill>
                  <a:srgbClr val="FF0C09"/>
                </a:solidFill>
              </a:rPr>
              <a:t>Вселенной</a:t>
            </a:r>
            <a:r>
              <a:rPr lang="en-US" sz="2000" i="0" dirty="0" smtClean="0">
                <a:solidFill>
                  <a:srgbClr val="FF0C09"/>
                </a:solidFill>
              </a:rPr>
              <a:t> </a:t>
            </a:r>
            <a:r>
              <a:rPr lang="ko-KR" altLang="en-US" sz="2000" dirty="0">
                <a:solidFill>
                  <a:schemeClr val="accent2"/>
                </a:solidFill>
              </a:rPr>
              <a:t>우주의 간단한 병력 검사</a:t>
            </a:r>
            <a:r>
              <a:rPr lang="en-US" altLang="ko-KR" sz="2000" dirty="0">
                <a:solidFill>
                  <a:schemeClr val="accent2"/>
                </a:solidFill>
              </a:rPr>
              <a:t> </a:t>
            </a:r>
            <a:endParaRPr lang="en-US" sz="2000" i="0" dirty="0">
              <a:solidFill>
                <a:srgbClr val="262626"/>
              </a:solidFill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364163" y="6400800"/>
            <a:ext cx="421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Brief History of the Universe</a:t>
            </a:r>
            <a:endParaRPr lang="en-US" dirty="0"/>
          </a:p>
        </p:txBody>
      </p:sp>
      <p:sp>
        <p:nvSpPr>
          <p:cNvPr id="35847" name="TextBox 1"/>
          <p:cNvSpPr txBox="1">
            <a:spLocks noChangeArrowheads="1"/>
          </p:cNvSpPr>
          <p:nvPr/>
        </p:nvSpPr>
        <p:spPr bwMode="auto">
          <a:xfrm>
            <a:off x="34925" y="5516563"/>
            <a:ext cx="26971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FF0C09"/>
                </a:solidFill>
              </a:rPr>
              <a:t>Lịch sử của vũ trụ</a:t>
            </a:r>
          </a:p>
        </p:txBody>
      </p:sp>
    </p:spTree>
    <p:extLst>
      <p:ext uri="{BB962C8B-B14F-4D97-AF65-F5344CB8AC3E}">
        <p14:creationId xmlns:p14="http://schemas.microsoft.com/office/powerpoint/2010/main" val="35093273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69" y="960971"/>
            <a:ext cx="7869264" cy="568427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31899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CMB and </a:t>
            </a:r>
            <a:r>
              <a:rPr lang="fr-FR" dirty="0" err="1" smtClean="0"/>
              <a:t>Cosmology</a:t>
            </a:r>
            <a:r>
              <a:rPr lang="fr-FR" dirty="0" smtClean="0"/>
              <a:t> </a:t>
            </a:r>
            <a:r>
              <a:rPr lang="fr-FR" dirty="0" err="1" smtClean="0"/>
              <a:t>Limits</a:t>
            </a:r>
            <a:r>
              <a:rPr lang="fr-FR" dirty="0" smtClean="0"/>
              <a:t> on Neutrinos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315200" y="6553203"/>
            <a:ext cx="1823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Lucia </a:t>
            </a:r>
            <a:r>
              <a:rPr lang="fr-FR" dirty="0" err="1" smtClean="0"/>
              <a:t>Verde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5112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verde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7943"/>
            <a:ext cx="9144000" cy="5590057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913467" y="167901"/>
            <a:ext cx="60102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dirty="0" err="1" smtClean="0"/>
              <a:t>Cosmology</a:t>
            </a:r>
            <a:r>
              <a:rPr lang="fr-FR" sz="3600" dirty="0" smtClean="0"/>
              <a:t> </a:t>
            </a:r>
            <a:r>
              <a:rPr lang="fr-FR" sz="3600" dirty="0" err="1" smtClean="0"/>
              <a:t>Limits</a:t>
            </a:r>
            <a:r>
              <a:rPr lang="fr-FR" sz="3600" dirty="0" smtClean="0"/>
              <a:t> on Neutrinos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840503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81556"/>
            <a:ext cx="9144000" cy="514350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1270061" y="723287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Cf. </a:t>
            </a:r>
            <a:r>
              <a:rPr lang="fr-FR" dirty="0" err="1" smtClean="0"/>
              <a:t>Ph.D</a:t>
            </a:r>
            <a:r>
              <a:rPr lang="fr-FR" dirty="0" smtClean="0"/>
              <a:t>. Forum </a:t>
            </a:r>
            <a:r>
              <a:rPr lang="fr-FR" dirty="0" err="1" smtClean="0"/>
              <a:t>talks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7915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714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" y="1"/>
            <a:ext cx="9421090" cy="1085272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Movie</a:t>
            </a:r>
            <a:r>
              <a:rPr lang="fr-FR" dirty="0" smtClean="0"/>
              <a:t>:</a:t>
            </a:r>
            <a:r>
              <a:rPr lang="fr-FR" dirty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to do </a:t>
            </a:r>
            <a:r>
              <a:rPr lang="fr-FR" dirty="0" err="1" smtClean="0"/>
              <a:t>with</a:t>
            </a:r>
            <a:r>
              <a:rPr lang="fr-FR" dirty="0" smtClean="0"/>
              <a:t> LHC </a:t>
            </a:r>
            <a:r>
              <a:rPr lang="fr-FR" dirty="0" err="1" smtClean="0"/>
              <a:t>now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Higgs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discovered</a:t>
            </a:r>
            <a:r>
              <a:rPr lang="fr-FR" dirty="0" smtClean="0"/>
              <a:t>?</a:t>
            </a:r>
            <a:endParaRPr lang="fr-FR" dirty="0"/>
          </a:p>
        </p:txBody>
      </p:sp>
      <p:pic>
        <p:nvPicPr>
          <p:cNvPr id="2" name="Image 1" descr="unnamed-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8363"/>
            <a:ext cx="9143999" cy="577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982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0"/>
            <a:ext cx="8382000" cy="1417638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Conclusions </a:t>
            </a:r>
            <a:r>
              <a:rPr lang="fr-FR" dirty="0" err="1" smtClean="0"/>
              <a:t>Cosmology</a:t>
            </a:r>
            <a:r>
              <a:rPr lang="fr-FR" dirty="0" smtClean="0"/>
              <a:t> Perspectives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1217240"/>
            <a:ext cx="8382000" cy="5856864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joining</a:t>
            </a:r>
            <a:r>
              <a:rPr lang="fr-FR" dirty="0" smtClean="0"/>
              <a:t> </a:t>
            </a:r>
            <a:r>
              <a:rPr lang="fr-FR" dirty="0" smtClean="0"/>
              <a:t>of </a:t>
            </a:r>
            <a:r>
              <a:rPr lang="fr-FR" dirty="0" err="1" smtClean="0"/>
              <a:t>cosmology</a:t>
            </a:r>
            <a:r>
              <a:rPr lang="fr-FR" dirty="0" smtClean="0"/>
              <a:t> and HEP has been </a:t>
            </a:r>
            <a:r>
              <a:rPr lang="fr-FR" dirty="0" err="1" smtClean="0"/>
              <a:t>fruitful</a:t>
            </a:r>
            <a:r>
              <a:rPr lang="fr-FR" dirty="0" smtClean="0"/>
              <a:t>; </a:t>
            </a:r>
            <a:r>
              <a:rPr lang="fr-FR" dirty="0" err="1" smtClean="0"/>
              <a:t>especially</a:t>
            </a:r>
            <a:r>
              <a:rPr lang="fr-FR" dirty="0" smtClean="0"/>
              <a:t> in </a:t>
            </a:r>
            <a:r>
              <a:rPr lang="fr-FR" dirty="0" err="1" smtClean="0"/>
              <a:t>terms</a:t>
            </a:r>
            <a:r>
              <a:rPr lang="fr-FR" dirty="0" smtClean="0"/>
              <a:t> of </a:t>
            </a:r>
            <a:r>
              <a:rPr lang="fr-FR" dirty="0" err="1" smtClean="0"/>
              <a:t>motivating</a:t>
            </a:r>
            <a:r>
              <a:rPr lang="fr-FR" dirty="0" smtClean="0"/>
              <a:t> new </a:t>
            </a:r>
            <a:r>
              <a:rPr lang="fr-FR" dirty="0" err="1" smtClean="0"/>
              <a:t>physics</a:t>
            </a:r>
            <a:r>
              <a:rPr lang="fr-FR" dirty="0" smtClean="0"/>
              <a:t> and concepts</a:t>
            </a:r>
          </a:p>
          <a:p>
            <a:r>
              <a:rPr lang="fr-FR" dirty="0" smtClean="0"/>
              <a:t>Most of the flow </a:t>
            </a:r>
            <a:r>
              <a:rPr lang="fr-FR" dirty="0" smtClean="0"/>
              <a:t>for new </a:t>
            </a:r>
            <a:r>
              <a:rPr lang="fr-FR" dirty="0" err="1" smtClean="0"/>
              <a:t>physicshas</a:t>
            </a:r>
            <a:r>
              <a:rPr lang="fr-FR" dirty="0" smtClean="0"/>
              <a:t> </a:t>
            </a:r>
            <a:r>
              <a:rPr lang="fr-FR" dirty="0" smtClean="0"/>
              <a:t>been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cosmology</a:t>
            </a:r>
            <a:r>
              <a:rPr lang="fr-FR" dirty="0" smtClean="0"/>
              <a:t> to HEP; </a:t>
            </a:r>
            <a:r>
              <a:rPr lang="fr-FR" dirty="0" err="1" smtClean="0"/>
              <a:t>however</a:t>
            </a:r>
            <a:r>
              <a:rPr lang="fr-FR" dirty="0" smtClean="0"/>
              <a:t>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hope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 flow the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 and HEP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give</a:t>
            </a:r>
            <a:r>
              <a:rPr lang="fr-FR" dirty="0" smtClean="0"/>
              <a:t> </a:t>
            </a:r>
            <a:r>
              <a:rPr lang="fr-FR" dirty="0" err="1" smtClean="0"/>
              <a:t>ideas</a:t>
            </a:r>
            <a:r>
              <a:rPr lang="fr-FR" dirty="0" smtClean="0"/>
              <a:t> and observations </a:t>
            </a:r>
            <a:r>
              <a:rPr lang="fr-FR" dirty="0" err="1" smtClean="0"/>
              <a:t>that</a:t>
            </a:r>
            <a:r>
              <a:rPr lang="fr-FR" dirty="0" smtClean="0"/>
              <a:t> point the </a:t>
            </a:r>
            <a:r>
              <a:rPr lang="fr-FR" dirty="0" err="1" smtClean="0"/>
              <a:t>way</a:t>
            </a:r>
            <a:r>
              <a:rPr lang="fr-FR" dirty="0" smtClean="0"/>
              <a:t> for </a:t>
            </a:r>
            <a:r>
              <a:rPr lang="fr-FR" dirty="0" err="1" smtClean="0"/>
              <a:t>cosmology</a:t>
            </a:r>
            <a:endParaRPr lang="fr-FR" dirty="0" smtClean="0"/>
          </a:p>
          <a:p>
            <a:r>
              <a:rPr lang="fr-FR" dirty="0" smtClean="0">
                <a:solidFill>
                  <a:schemeClr val="accent1"/>
                </a:solidFill>
              </a:rPr>
              <a:t>Note: </a:t>
            </a:r>
            <a:r>
              <a:rPr lang="fr-FR" dirty="0" err="1" smtClean="0">
                <a:solidFill>
                  <a:schemeClr val="accent1"/>
                </a:solidFill>
              </a:rPr>
              <a:t>that</a:t>
            </a:r>
            <a:r>
              <a:rPr lang="fr-FR" dirty="0" smtClean="0">
                <a:solidFill>
                  <a:schemeClr val="accent1"/>
                </a:solidFill>
              </a:rPr>
              <a:t> standard model of </a:t>
            </a:r>
            <a:r>
              <a:rPr lang="fr-FR" dirty="0" err="1" smtClean="0">
                <a:solidFill>
                  <a:schemeClr val="accent1"/>
                </a:solidFill>
              </a:rPr>
              <a:t>cosmology</a:t>
            </a:r>
            <a:r>
              <a:rPr lang="fr-FR" dirty="0" smtClean="0">
                <a:solidFill>
                  <a:schemeClr val="accent1"/>
                </a:solidFill>
              </a:rPr>
              <a:t> </a:t>
            </a:r>
            <a:r>
              <a:rPr lang="fr-FR" dirty="0" err="1" smtClean="0">
                <a:solidFill>
                  <a:schemeClr val="accent1"/>
                </a:solidFill>
              </a:rPr>
              <a:t>is</a:t>
            </a:r>
            <a:r>
              <a:rPr lang="fr-FR" dirty="0" smtClean="0">
                <a:solidFill>
                  <a:schemeClr val="accent1"/>
                </a:solidFill>
              </a:rPr>
              <a:t> </a:t>
            </a:r>
            <a:r>
              <a:rPr lang="fr-FR" dirty="0" err="1" smtClean="0">
                <a:solidFill>
                  <a:schemeClr val="accent1"/>
                </a:solidFill>
              </a:rPr>
              <a:t>based</a:t>
            </a:r>
            <a:r>
              <a:rPr lang="fr-FR" dirty="0" smtClean="0">
                <a:solidFill>
                  <a:schemeClr val="accent1"/>
                </a:solidFill>
              </a:rPr>
              <a:t> </a:t>
            </a:r>
            <a:r>
              <a:rPr lang="fr-FR" dirty="0" err="1" smtClean="0">
                <a:solidFill>
                  <a:schemeClr val="accent1"/>
                </a:solidFill>
              </a:rPr>
              <a:t>upon</a:t>
            </a:r>
            <a:r>
              <a:rPr lang="fr-FR" dirty="0" smtClean="0">
                <a:solidFill>
                  <a:schemeClr val="accent1"/>
                </a:solidFill>
              </a:rPr>
              <a:t> General </a:t>
            </a:r>
            <a:r>
              <a:rPr lang="fr-FR" dirty="0" err="1" smtClean="0">
                <a:solidFill>
                  <a:schemeClr val="accent1"/>
                </a:solidFill>
              </a:rPr>
              <a:t>Relativity</a:t>
            </a:r>
            <a:r>
              <a:rPr lang="fr-FR" dirty="0" smtClean="0">
                <a:solidFill>
                  <a:schemeClr val="accent1"/>
                </a:solidFill>
              </a:rPr>
              <a:t> (100 </a:t>
            </a:r>
            <a:r>
              <a:rPr lang="fr-FR" dirty="0" err="1" smtClean="0">
                <a:solidFill>
                  <a:schemeClr val="accent1"/>
                </a:solidFill>
              </a:rPr>
              <a:t>yrs</a:t>
            </a:r>
            <a:r>
              <a:rPr lang="fr-FR" dirty="0" smtClean="0">
                <a:solidFill>
                  <a:schemeClr val="accent1"/>
                </a:solidFill>
              </a:rPr>
              <a:t> </a:t>
            </a:r>
            <a:r>
              <a:rPr lang="fr-FR" dirty="0" err="1" smtClean="0">
                <a:solidFill>
                  <a:schemeClr val="accent1"/>
                </a:solidFill>
              </a:rPr>
              <a:t>old</a:t>
            </a:r>
            <a:r>
              <a:rPr lang="fr-FR" dirty="0" smtClean="0">
                <a:solidFill>
                  <a:schemeClr val="accent1"/>
                </a:solidFill>
              </a:rPr>
              <a:t>) and SM </a:t>
            </a:r>
            <a:r>
              <a:rPr lang="fr-FR" dirty="0" err="1" smtClean="0">
                <a:solidFill>
                  <a:schemeClr val="accent1"/>
                </a:solidFill>
              </a:rPr>
              <a:t>Particle</a:t>
            </a:r>
            <a:r>
              <a:rPr lang="fr-FR" dirty="0" smtClean="0">
                <a:solidFill>
                  <a:schemeClr val="accent1"/>
                </a:solidFill>
              </a:rPr>
              <a:t> </a:t>
            </a:r>
            <a:r>
              <a:rPr lang="fr-FR" dirty="0" err="1" smtClean="0">
                <a:solidFill>
                  <a:schemeClr val="accent1"/>
                </a:solidFill>
              </a:rPr>
              <a:t>Physics</a:t>
            </a:r>
            <a:r>
              <a:rPr lang="fr-FR" dirty="0" smtClean="0">
                <a:solidFill>
                  <a:schemeClr val="accent1"/>
                </a:solidFill>
              </a:rPr>
              <a:t> (~40 </a:t>
            </a:r>
            <a:r>
              <a:rPr lang="fr-FR" dirty="0" err="1" smtClean="0">
                <a:solidFill>
                  <a:schemeClr val="accent1"/>
                </a:solidFill>
              </a:rPr>
              <a:t>yrs</a:t>
            </a:r>
            <a:r>
              <a:rPr lang="fr-FR" dirty="0" smtClean="0">
                <a:solidFill>
                  <a:schemeClr val="accent1"/>
                </a:solidFill>
              </a:rPr>
              <a:t>) </a:t>
            </a:r>
            <a:r>
              <a:rPr lang="fr-FR" dirty="0" err="1" smtClean="0">
                <a:solidFill>
                  <a:schemeClr val="accent1"/>
                </a:solidFill>
              </a:rPr>
              <a:t>both</a:t>
            </a:r>
            <a:r>
              <a:rPr lang="fr-FR" dirty="0" smtClean="0">
                <a:solidFill>
                  <a:schemeClr val="accent1"/>
                </a:solidFill>
              </a:rPr>
              <a:t> for </a:t>
            </a:r>
            <a:r>
              <a:rPr lang="fr-FR" dirty="0" err="1" smtClean="0">
                <a:solidFill>
                  <a:schemeClr val="accent1"/>
                </a:solidFill>
              </a:rPr>
              <a:t>calculations</a:t>
            </a:r>
            <a:r>
              <a:rPr lang="fr-FR" dirty="0" smtClean="0">
                <a:solidFill>
                  <a:schemeClr val="accent1"/>
                </a:solidFill>
              </a:rPr>
              <a:t> and </a:t>
            </a:r>
            <a:r>
              <a:rPr lang="fr-FR" dirty="0" err="1" smtClean="0">
                <a:solidFill>
                  <a:schemeClr val="accent1"/>
                </a:solidFill>
              </a:rPr>
              <a:t>ideas</a:t>
            </a:r>
            <a:r>
              <a:rPr lang="fr-FR" dirty="0" smtClean="0">
                <a:solidFill>
                  <a:schemeClr val="accent1"/>
                </a:solidFill>
              </a:rPr>
              <a:t> of how to </a:t>
            </a:r>
            <a:r>
              <a:rPr lang="fr-FR" dirty="0" err="1" smtClean="0">
                <a:solidFill>
                  <a:schemeClr val="accent1"/>
                </a:solidFill>
              </a:rPr>
              <a:t>add</a:t>
            </a:r>
            <a:r>
              <a:rPr lang="fr-FR" dirty="0" smtClean="0">
                <a:solidFill>
                  <a:schemeClr val="accent1"/>
                </a:solidFill>
              </a:rPr>
              <a:t> </a:t>
            </a:r>
            <a:r>
              <a:rPr lang="fr-FR" dirty="0" err="1" smtClean="0">
                <a:solidFill>
                  <a:schemeClr val="accent1"/>
                </a:solidFill>
              </a:rPr>
              <a:t>mechanisms</a:t>
            </a:r>
            <a:r>
              <a:rPr lang="fr-FR" dirty="0">
                <a:solidFill>
                  <a:schemeClr val="accent1"/>
                </a:solidFill>
              </a:rPr>
              <a:t> </a:t>
            </a:r>
            <a:r>
              <a:rPr lang="fr-FR" dirty="0" smtClean="0">
                <a:solidFill>
                  <a:schemeClr val="accent1"/>
                </a:solidFill>
              </a:rPr>
              <a:t>&amp; components</a:t>
            </a:r>
            <a:endParaRPr lang="fr-F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196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 descr="Universe-2015-V5-c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88"/>
            <a:ext cx="9144000" cy="6986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564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 descr="expanding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760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4800" y="0"/>
            <a:ext cx="8382000" cy="1417638"/>
          </a:xfrm>
        </p:spPr>
        <p:txBody>
          <a:bodyPr>
            <a:normAutofit fontScale="90000"/>
          </a:bodyPr>
          <a:lstStyle/>
          <a:p>
            <a:r>
              <a:rPr lang="fr-FR" dirty="0" err="1" smtClean="0"/>
              <a:t>Particle</a:t>
            </a:r>
            <a:r>
              <a:rPr lang="fr-FR" dirty="0" smtClean="0"/>
              <a:t> (HEP) </a:t>
            </a:r>
            <a:r>
              <a:rPr lang="fr-FR" dirty="0" err="1" smtClean="0"/>
              <a:t>Physics</a:t>
            </a:r>
            <a:r>
              <a:rPr lang="fr-FR" dirty="0" smtClean="0"/>
              <a:t> vs </a:t>
            </a:r>
            <a:r>
              <a:rPr lang="fr-FR" dirty="0" err="1" smtClean="0"/>
              <a:t>Cosmology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Beginning</a:t>
            </a:r>
            <a:r>
              <a:rPr lang="fr-FR" dirty="0" smtClean="0"/>
              <a:t> </a:t>
            </a:r>
            <a:r>
              <a:rPr lang="fr-FR" dirty="0" err="1" smtClean="0"/>
              <a:t>Three</a:t>
            </a:r>
            <a:r>
              <a:rPr lang="fr-FR" dirty="0" smtClean="0"/>
              <a:t> </a:t>
            </a:r>
            <a:r>
              <a:rPr lang="fr-FR" dirty="0" err="1" smtClean="0"/>
              <a:t>Decades</a:t>
            </a:r>
            <a:r>
              <a:rPr lang="fr-FR" dirty="0" smtClean="0"/>
              <a:t> </a:t>
            </a:r>
            <a:r>
              <a:rPr lang="fr-FR" dirty="0" err="1" smtClean="0"/>
              <a:t>Ago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287805"/>
            <a:ext cx="9144000" cy="5570195"/>
          </a:xfrm>
        </p:spPr>
        <p:txBody>
          <a:bodyPr numCol="2">
            <a:normAutofit lnSpcReduction="10000"/>
          </a:bodyPr>
          <a:lstStyle/>
          <a:p>
            <a:r>
              <a:rPr lang="fr-FR" sz="2400" b="1" dirty="0" smtClean="0"/>
              <a:t>Standard Model </a:t>
            </a:r>
            <a:r>
              <a:rPr lang="fr-FR" sz="2400" b="1" dirty="0" err="1" smtClean="0"/>
              <a:t>Particle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Physics</a:t>
            </a:r>
            <a:r>
              <a:rPr lang="fr-FR" sz="2400" b="1" dirty="0" smtClean="0"/>
              <a:t> </a:t>
            </a:r>
            <a:r>
              <a:rPr lang="fr-FR" sz="2400" dirty="0" smtClean="0"/>
              <a:t>formulation </a:t>
            </a:r>
            <a:r>
              <a:rPr lang="fr-FR" sz="2400" dirty="0" err="1"/>
              <a:t>was</a:t>
            </a:r>
            <a:r>
              <a:rPr lang="fr-FR" sz="2400" dirty="0"/>
              <a:t> </a:t>
            </a:r>
            <a:r>
              <a:rPr lang="fr-FR" sz="2400" dirty="0" err="1"/>
              <a:t>finalized</a:t>
            </a:r>
            <a:r>
              <a:rPr lang="fr-FR" sz="2400" dirty="0"/>
              <a:t> in the mid-1970s </a:t>
            </a:r>
            <a:r>
              <a:rPr lang="fr-FR" sz="2400" dirty="0" err="1"/>
              <a:t>upon</a:t>
            </a:r>
            <a:r>
              <a:rPr lang="fr-FR" sz="2400" dirty="0"/>
              <a:t> </a:t>
            </a:r>
            <a:r>
              <a:rPr lang="fr-FR" sz="2400" dirty="0" err="1"/>
              <a:t>experimental</a:t>
            </a:r>
            <a:r>
              <a:rPr lang="fr-FR" sz="2400" dirty="0"/>
              <a:t> confirmation of the existence of </a:t>
            </a:r>
            <a:r>
              <a:rPr lang="fr-FR" sz="2400" dirty="0" smtClean="0"/>
              <a:t>quarks</a:t>
            </a:r>
          </a:p>
          <a:p>
            <a:r>
              <a:rPr lang="it-IT" sz="2400" dirty="0"/>
              <a:t>top quark (1995</a:t>
            </a:r>
            <a:r>
              <a:rPr lang="it-IT" sz="2400" dirty="0" smtClean="0"/>
              <a:t>)</a:t>
            </a:r>
          </a:p>
          <a:p>
            <a:r>
              <a:rPr lang="fr-FR" sz="2400" dirty="0"/>
              <a:t>tau neutrino (2000</a:t>
            </a:r>
            <a:r>
              <a:rPr lang="fr-FR" sz="2400" dirty="0" smtClean="0"/>
              <a:t>)</a:t>
            </a:r>
          </a:p>
          <a:p>
            <a:r>
              <a:rPr lang="fr-FR" sz="2400" dirty="0"/>
              <a:t>the Higgs boson (2013</a:t>
            </a:r>
            <a:r>
              <a:rPr lang="fr-FR" sz="2400" dirty="0" smtClean="0"/>
              <a:t>)</a:t>
            </a:r>
          </a:p>
          <a:p>
            <a:r>
              <a:rPr lang="fr-FR" sz="2400" dirty="0" err="1" smtClean="0"/>
              <a:t>Marked</a:t>
            </a:r>
            <a:r>
              <a:rPr lang="fr-FR" sz="2400" dirty="0" smtClean="0"/>
              <a:t> by </a:t>
            </a:r>
            <a:r>
              <a:rPr lang="fr-FR" sz="2400" dirty="0" err="1" smtClean="0"/>
              <a:t>continuing</a:t>
            </a:r>
            <a:r>
              <a:rPr lang="fr-FR" sz="2400" dirty="0" smtClean="0"/>
              <a:t> </a:t>
            </a:r>
            <a:r>
              <a:rPr lang="fr-FR" sz="2400" dirty="0" err="1" smtClean="0"/>
              <a:t>improved</a:t>
            </a:r>
            <a:r>
              <a:rPr lang="fr-FR" sz="2400" dirty="0" smtClean="0"/>
              <a:t> </a:t>
            </a:r>
            <a:r>
              <a:rPr lang="fr-FR" sz="2400" dirty="0" err="1" smtClean="0"/>
              <a:t>precision</a:t>
            </a:r>
            <a:r>
              <a:rPr lang="fr-FR" sz="2400" dirty="0" smtClean="0"/>
              <a:t> and </a:t>
            </a:r>
            <a:r>
              <a:rPr lang="fr-FR" sz="2400" dirty="0" err="1" smtClean="0"/>
              <a:t>rigour</a:t>
            </a:r>
            <a:r>
              <a:rPr lang="fr-FR" sz="2400" dirty="0" smtClean="0"/>
              <a:t>.</a:t>
            </a:r>
            <a:endParaRPr lang="it-IT" sz="2400" dirty="0" smtClean="0"/>
          </a:p>
          <a:p>
            <a:pPr marL="0" indent="0">
              <a:buNone/>
            </a:pPr>
            <a:endParaRPr lang="fr-FR" sz="1600" dirty="0" smtClean="0"/>
          </a:p>
          <a:p>
            <a:r>
              <a:rPr lang="fr-FR" sz="2400" dirty="0" err="1" smtClean="0"/>
              <a:t>Physics</a:t>
            </a:r>
            <a:r>
              <a:rPr lang="fr-FR" sz="2400" dirty="0" smtClean="0"/>
              <a:t> </a:t>
            </a:r>
            <a:r>
              <a:rPr lang="fr-FR" sz="2400" dirty="0" err="1" smtClean="0"/>
              <a:t>Beyond</a:t>
            </a:r>
            <a:r>
              <a:rPr lang="fr-FR" sz="2400" dirty="0" smtClean="0"/>
              <a:t> the SM?</a:t>
            </a:r>
          </a:p>
          <a:p>
            <a:r>
              <a:rPr lang="fr-FR" sz="2400" dirty="0" smtClean="0"/>
              <a:t>Neutrino Oscillation; mass:  </a:t>
            </a:r>
            <a:r>
              <a:rPr lang="fr-FR" sz="2400" dirty="0" err="1" smtClean="0"/>
              <a:t>Solar</a:t>
            </a:r>
            <a:r>
              <a:rPr lang="fr-FR" sz="2400" dirty="0" smtClean="0"/>
              <a:t> (60’s-2002), </a:t>
            </a:r>
            <a:r>
              <a:rPr lang="fr-FR" sz="2400" dirty="0" err="1" smtClean="0"/>
              <a:t>Atmospheric</a:t>
            </a:r>
            <a:r>
              <a:rPr lang="fr-FR" sz="2400" dirty="0" smtClean="0"/>
              <a:t> (1998), </a:t>
            </a:r>
            <a:r>
              <a:rPr lang="fr-FR" sz="2400" dirty="0" err="1" smtClean="0"/>
              <a:t>Reactor</a:t>
            </a:r>
            <a:r>
              <a:rPr lang="fr-FR" sz="2400" dirty="0" smtClean="0"/>
              <a:t> (2002), </a:t>
            </a:r>
            <a:r>
              <a:rPr lang="fr-FR" sz="2400" dirty="0" err="1" smtClean="0"/>
              <a:t>Beam</a:t>
            </a:r>
            <a:r>
              <a:rPr lang="fr-FR" sz="2400" dirty="0" smtClean="0"/>
              <a:t> (2000s)</a:t>
            </a:r>
          </a:p>
          <a:p>
            <a:r>
              <a:rPr lang="fr-FR" sz="2400" b="1" dirty="0" smtClean="0"/>
              <a:t>        </a:t>
            </a:r>
            <a:r>
              <a:rPr lang="fr-FR" sz="2400" b="1" dirty="0" err="1" smtClean="0"/>
              <a:t>Cosmology</a:t>
            </a:r>
            <a:r>
              <a:rPr lang="fr-FR" sz="2400" b="1" dirty="0" smtClean="0"/>
              <a:t> </a:t>
            </a:r>
            <a:r>
              <a:rPr lang="fr-FR" sz="2400" dirty="0" smtClean="0"/>
              <a:t> </a:t>
            </a:r>
          </a:p>
          <a:p>
            <a:r>
              <a:rPr lang="fr-FR" sz="2400" dirty="0" err="1" smtClean="0"/>
              <a:t>Many</a:t>
            </a:r>
            <a:r>
              <a:rPr lang="fr-FR" sz="2400" dirty="0" smtClean="0"/>
              <a:t> </a:t>
            </a:r>
            <a:r>
              <a:rPr lang="fr-FR" sz="2400" dirty="0" err="1" smtClean="0"/>
              <a:t>things</a:t>
            </a:r>
            <a:r>
              <a:rPr lang="fr-FR" sz="2400" dirty="0" smtClean="0"/>
              <a:t> not </a:t>
            </a:r>
            <a:r>
              <a:rPr lang="fr-FR" sz="2400" dirty="0" err="1" smtClean="0"/>
              <a:t>known</a:t>
            </a:r>
            <a:r>
              <a:rPr lang="fr-FR" sz="2400" dirty="0" smtClean="0"/>
              <a:t> or </a:t>
            </a:r>
            <a:r>
              <a:rPr lang="fr-FR" sz="2400" dirty="0" err="1" smtClean="0"/>
              <a:t>at</a:t>
            </a:r>
            <a:r>
              <a:rPr lang="fr-FR" sz="2400" dirty="0" smtClean="0"/>
              <a:t> least not </a:t>
            </a:r>
            <a:r>
              <a:rPr lang="fr-FR" sz="2400" dirty="0" err="1" smtClean="0"/>
              <a:t>better</a:t>
            </a:r>
            <a:r>
              <a:rPr lang="fr-FR" sz="2400" dirty="0" smtClean="0"/>
              <a:t> </a:t>
            </a:r>
            <a:r>
              <a:rPr lang="fr-FR" sz="2400" dirty="0" err="1" smtClean="0"/>
              <a:t>than</a:t>
            </a:r>
            <a:r>
              <a:rPr lang="fr-FR" sz="2400" dirty="0" smtClean="0"/>
              <a:t> factor of 2</a:t>
            </a:r>
          </a:p>
          <a:p>
            <a:r>
              <a:rPr lang="fr-FR" sz="2400" dirty="0" smtClean="0"/>
              <a:t>CMB </a:t>
            </a:r>
            <a:r>
              <a:rPr lang="fr-FR" sz="2400" dirty="0" err="1" smtClean="0"/>
              <a:t>discovered</a:t>
            </a:r>
            <a:r>
              <a:rPr lang="fr-FR" sz="2400" dirty="0" smtClean="0"/>
              <a:t> (1965), </a:t>
            </a:r>
            <a:r>
              <a:rPr lang="fr-FR" sz="2400" dirty="0" err="1" smtClean="0"/>
              <a:t>found</a:t>
            </a:r>
            <a:r>
              <a:rPr lang="fr-FR" sz="2400" dirty="0" smtClean="0"/>
              <a:t> to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blackbody</a:t>
            </a:r>
            <a:r>
              <a:rPr lang="fr-FR" sz="2400" dirty="0" smtClean="0"/>
              <a:t> (1991), </a:t>
            </a:r>
            <a:r>
              <a:rPr lang="fr-FR" sz="2400" dirty="0" err="1" smtClean="0"/>
              <a:t>Anisotropy</a:t>
            </a:r>
            <a:r>
              <a:rPr lang="fr-FR" sz="2400" dirty="0" smtClean="0"/>
              <a:t> (1992), exploitation </a:t>
            </a:r>
            <a:r>
              <a:rPr lang="fr-FR" sz="2400" dirty="0" err="1" smtClean="0"/>
              <a:t>ever</a:t>
            </a:r>
            <a:r>
              <a:rPr lang="fr-FR" sz="2400" dirty="0" smtClean="0"/>
              <a:t> </a:t>
            </a:r>
            <a:r>
              <a:rPr lang="fr-FR" sz="2400" dirty="0" err="1" smtClean="0"/>
              <a:t>since</a:t>
            </a:r>
            <a:r>
              <a:rPr lang="fr-FR" sz="2400" dirty="0" smtClean="0"/>
              <a:t> </a:t>
            </a:r>
            <a:r>
              <a:rPr lang="fr-FR" sz="2400" dirty="0" err="1" smtClean="0"/>
              <a:t>leading</a:t>
            </a:r>
            <a:r>
              <a:rPr lang="fr-FR" sz="2400" dirty="0" smtClean="0"/>
              <a:t> </a:t>
            </a:r>
            <a:r>
              <a:rPr lang="fr-FR" sz="2400" dirty="0" err="1" smtClean="0"/>
              <a:t>towards</a:t>
            </a:r>
            <a:r>
              <a:rPr lang="fr-FR" sz="2400" dirty="0" smtClean="0"/>
              <a:t> </a:t>
            </a:r>
            <a:r>
              <a:rPr lang="fr-FR" sz="2400" dirty="0" err="1" smtClean="0"/>
              <a:t>precision</a:t>
            </a:r>
            <a:r>
              <a:rPr lang="fr-FR" sz="2400" dirty="0" smtClean="0"/>
              <a:t> and </a:t>
            </a:r>
            <a:r>
              <a:rPr lang="fr-FR" sz="2400" dirty="0" err="1" smtClean="0"/>
              <a:t>eventually</a:t>
            </a:r>
            <a:r>
              <a:rPr lang="fr-FR" sz="2400" dirty="0" smtClean="0"/>
              <a:t> to </a:t>
            </a:r>
            <a:r>
              <a:rPr lang="fr-FR" sz="2400" dirty="0" err="1" smtClean="0"/>
              <a:t>rigour</a:t>
            </a:r>
            <a:r>
              <a:rPr lang="fr-FR" sz="2400" dirty="0" smtClean="0"/>
              <a:t>.</a:t>
            </a:r>
          </a:p>
          <a:p>
            <a:r>
              <a:rPr lang="fr-FR" sz="2400" dirty="0" err="1" smtClean="0"/>
              <a:t>Baryogensis</a:t>
            </a:r>
            <a:r>
              <a:rPr lang="fr-FR" sz="2400" dirty="0" smtClean="0"/>
              <a:t> concept (1967) by </a:t>
            </a:r>
            <a:r>
              <a:rPr lang="fr-FR" sz="2400" dirty="0" err="1" smtClean="0"/>
              <a:t>Andre</a:t>
            </a:r>
            <a:r>
              <a:rPr lang="fr-FR" sz="2400" dirty="0" smtClean="0"/>
              <a:t> Sakharov</a:t>
            </a:r>
          </a:p>
          <a:p>
            <a:r>
              <a:rPr lang="fr-FR" sz="2400" dirty="0" err="1" smtClean="0"/>
              <a:t>Dark</a:t>
            </a:r>
            <a:r>
              <a:rPr lang="fr-FR" sz="2400" dirty="0" smtClean="0"/>
              <a:t> </a:t>
            </a:r>
            <a:r>
              <a:rPr lang="fr-FR" sz="2400" dirty="0" err="1" smtClean="0"/>
              <a:t>Matter</a:t>
            </a:r>
            <a:r>
              <a:rPr lang="fr-FR" sz="2400" dirty="0" smtClean="0"/>
              <a:t> </a:t>
            </a:r>
            <a:r>
              <a:rPr lang="fr-FR" sz="2400" dirty="0" err="1" smtClean="0"/>
              <a:t>suspected</a:t>
            </a:r>
            <a:r>
              <a:rPr lang="fr-FR" sz="2400" dirty="0" smtClean="0"/>
              <a:t> (70’s)</a:t>
            </a:r>
          </a:p>
          <a:p>
            <a:r>
              <a:rPr lang="fr-FR" sz="2400" dirty="0" smtClean="0"/>
              <a:t>Inflation </a:t>
            </a:r>
            <a:r>
              <a:rPr lang="fr-FR" sz="2400" dirty="0" err="1" smtClean="0"/>
              <a:t>proposed</a:t>
            </a:r>
            <a:r>
              <a:rPr lang="fr-FR" sz="2400" dirty="0" smtClean="0"/>
              <a:t> (1980)</a:t>
            </a:r>
          </a:p>
          <a:p>
            <a:r>
              <a:rPr lang="fr-FR" sz="2400" dirty="0" err="1" smtClean="0"/>
              <a:t>Accelerating</a:t>
            </a:r>
            <a:r>
              <a:rPr lang="fr-FR" sz="2400" dirty="0" smtClean="0"/>
              <a:t> </a:t>
            </a:r>
            <a:r>
              <a:rPr lang="fr-FR" sz="2400" dirty="0" err="1" smtClean="0"/>
              <a:t>Universe</a:t>
            </a:r>
            <a:r>
              <a:rPr lang="fr-FR" sz="2400" dirty="0" smtClean="0"/>
              <a:t> (1998) </a:t>
            </a:r>
            <a:r>
              <a:rPr lang="fr-FR" sz="2400" dirty="0" smtClean="0"/>
              <a:t> </a:t>
            </a:r>
          </a:p>
          <a:p>
            <a:r>
              <a:rPr lang="fr-FR" sz="2400" dirty="0" err="1" smtClean="0">
                <a:solidFill>
                  <a:srgbClr val="4F81BD"/>
                </a:solidFill>
              </a:rPr>
              <a:t>Still</a:t>
            </a:r>
            <a:r>
              <a:rPr lang="fr-FR" sz="2400" dirty="0" smtClean="0">
                <a:solidFill>
                  <a:srgbClr val="4F81BD"/>
                </a:solidFill>
              </a:rPr>
              <a:t> </a:t>
            </a:r>
            <a:r>
              <a:rPr lang="fr-FR" sz="2400" dirty="0" err="1" smtClean="0">
                <a:solidFill>
                  <a:srgbClr val="4F81BD"/>
                </a:solidFill>
              </a:rPr>
              <a:t>unsolved</a:t>
            </a:r>
            <a:r>
              <a:rPr lang="fr-FR" sz="2400" dirty="0" smtClean="0">
                <a:solidFill>
                  <a:srgbClr val="4F81BD"/>
                </a:solidFill>
              </a:rPr>
              <a:t> issues</a:t>
            </a:r>
          </a:p>
        </p:txBody>
      </p:sp>
    </p:spTree>
    <p:extLst>
      <p:ext uri="{BB962C8B-B14F-4D97-AF65-F5344CB8AC3E}">
        <p14:creationId xmlns:p14="http://schemas.microsoft.com/office/powerpoint/2010/main" val="1258561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July 07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Feng </a:t>
            </a:r>
            <a:fld id="{53104B01-96D3-0342-9F82-A8E9EDDF344F}" type="slidenum">
              <a:rPr lang="en-US"/>
              <a:pPr/>
              <a:t>6</a:t>
            </a:fld>
            <a:endParaRPr lang="en-US"/>
          </a:p>
        </p:txBody>
      </p:sp>
      <p:pic>
        <p:nvPicPr>
          <p:cNvPr id="647170" name="Picture 2" descr="The image “http://linearcollider.org/cosmos/cdm/CoverArt.png” cannot be displayed, because it contains error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62" b="217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7171" name="Rectangle 3"/>
          <p:cNvSpPr>
            <a:spLocks noChangeArrowheads="1"/>
          </p:cNvSpPr>
          <p:nvPr/>
        </p:nvSpPr>
        <p:spPr bwMode="auto">
          <a:xfrm>
            <a:off x="0" y="0"/>
            <a:ext cx="9144000" cy="1100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bg1"/>
                </a:solidFill>
              </a:rPr>
              <a:t>COLLIDER PHYSICS </a:t>
            </a:r>
            <a:r>
              <a:rPr lang="en-US" sz="4400" dirty="0" smtClean="0">
                <a:solidFill>
                  <a:schemeClr val="bg1"/>
                </a:solidFill>
              </a:rPr>
              <a:t>AND COSMOLOGY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33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2165" name="Rectangle 5"/>
          <p:cNvSpPr>
            <a:spLocks noGrp="1" noChangeArrowheads="1"/>
          </p:cNvSpPr>
          <p:nvPr>
            <p:ph type="title"/>
          </p:nvPr>
        </p:nvSpPr>
        <p:spPr>
          <a:xfrm>
            <a:off x="744538" y="179388"/>
            <a:ext cx="7772400" cy="1143000"/>
          </a:xfrm>
        </p:spPr>
        <p:txBody>
          <a:bodyPr/>
          <a:lstStyle/>
          <a:p>
            <a:r>
              <a:rPr lang="en-US" dirty="0" smtClean="0"/>
              <a:t>Understanding Physics with LHC</a:t>
            </a:r>
            <a:endParaRPr lang="en-US" dirty="0"/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half" idx="1"/>
          </p:nvPr>
        </p:nvSpPr>
        <p:spPr>
          <a:xfrm>
            <a:off x="304801" y="1322388"/>
            <a:ext cx="4191000" cy="5688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err="1" smtClean="0"/>
              <a:t>Based</a:t>
            </a:r>
            <a:r>
              <a:rPr lang="fr-FR" dirty="0" smtClean="0"/>
              <a:t> on </a:t>
            </a:r>
            <a:r>
              <a:rPr lang="fr-FR" dirty="0" err="1" smtClean="0"/>
              <a:t>three</a:t>
            </a:r>
            <a:r>
              <a:rPr lang="fr-FR" dirty="0" smtClean="0"/>
              <a:t> legs: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err="1" smtClean="0">
                <a:solidFill>
                  <a:schemeClr val="tx2"/>
                </a:solidFill>
              </a:rPr>
              <a:t>Finding</a:t>
            </a:r>
            <a:r>
              <a:rPr lang="fr-FR" dirty="0" smtClean="0">
                <a:solidFill>
                  <a:schemeClr val="tx2"/>
                </a:solidFill>
              </a:rPr>
              <a:t> the </a:t>
            </a:r>
            <a:r>
              <a:rPr lang="fr-FR" dirty="0" err="1" smtClean="0">
                <a:solidFill>
                  <a:schemeClr val="tx2"/>
                </a:solidFill>
              </a:rPr>
              <a:t>Higgs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</a:p>
          <a:p>
            <a:r>
              <a:rPr lang="fr-FR" dirty="0" err="1" smtClean="0">
                <a:solidFill>
                  <a:schemeClr val="accent5"/>
                </a:solidFill>
              </a:rPr>
              <a:t>Supersymmetry</a:t>
            </a:r>
            <a:r>
              <a:rPr lang="fr-FR" dirty="0" smtClean="0">
                <a:solidFill>
                  <a:schemeClr val="accent5"/>
                </a:solidFill>
              </a:rPr>
              <a:t> (&amp; extra dimensions)</a:t>
            </a:r>
          </a:p>
          <a:p>
            <a:r>
              <a:rPr lang="fr-FR" dirty="0" err="1" smtClean="0">
                <a:solidFill>
                  <a:srgbClr val="FF0000"/>
                </a:solidFill>
              </a:rPr>
              <a:t>Cosmology</a:t>
            </a:r>
            <a:endParaRPr lang="fr-FR" dirty="0" smtClean="0">
              <a:solidFill>
                <a:srgbClr val="FF0000"/>
              </a:solidFill>
            </a:endParaRPr>
          </a:p>
          <a:p>
            <a:pPr lvl="1"/>
            <a:r>
              <a:rPr lang="fr-FR" dirty="0" err="1" smtClean="0">
                <a:solidFill>
                  <a:srgbClr val="FF0000"/>
                </a:solidFill>
              </a:rPr>
              <a:t>Dark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Matter</a:t>
            </a:r>
            <a:endParaRPr lang="fr-FR" dirty="0" smtClean="0">
              <a:solidFill>
                <a:srgbClr val="FF0000"/>
              </a:solidFill>
            </a:endParaRPr>
          </a:p>
          <a:p>
            <a:pPr lvl="1"/>
            <a:r>
              <a:rPr lang="fr-FR" dirty="0" err="1" smtClean="0">
                <a:solidFill>
                  <a:srgbClr val="FF0000"/>
                </a:solidFill>
              </a:rPr>
              <a:t>Baryogenesis</a:t>
            </a:r>
            <a:endParaRPr lang="fr-FR" dirty="0" smtClean="0">
              <a:solidFill>
                <a:srgbClr val="FF0000"/>
              </a:solidFill>
            </a:endParaRPr>
          </a:p>
          <a:p>
            <a:pPr lvl="1"/>
            <a:r>
              <a:rPr lang="fr-FR" dirty="0" smtClean="0">
                <a:solidFill>
                  <a:srgbClr val="FF0000"/>
                </a:solidFill>
              </a:rPr>
              <a:t>Inflation / extra </a:t>
            </a:r>
            <a:r>
              <a:rPr lang="fr-FR" dirty="0" smtClean="0">
                <a:solidFill>
                  <a:srgbClr val="FF0000"/>
                </a:solidFill>
              </a:rPr>
              <a:t>d</a:t>
            </a:r>
          </a:p>
          <a:p>
            <a:pPr lvl="1"/>
            <a:r>
              <a:rPr lang="fr-FR" dirty="0" err="1" smtClean="0">
                <a:solidFill>
                  <a:srgbClr val="FF0000"/>
                </a:solidFill>
              </a:rPr>
              <a:t>Dark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Energy</a:t>
            </a:r>
            <a:endParaRPr lang="fr-FR" dirty="0" smtClean="0">
              <a:solidFill>
                <a:srgbClr val="FF0000"/>
              </a:solidFill>
            </a:endParaRPr>
          </a:p>
          <a:p>
            <a:pPr lvl="1"/>
            <a:endParaRPr lang="fr-FR" dirty="0">
              <a:solidFill>
                <a:srgbClr val="FF0000"/>
              </a:solidFill>
            </a:endParaRPr>
          </a:p>
        </p:txBody>
      </p:sp>
      <p:grpSp>
        <p:nvGrpSpPr>
          <p:cNvPr id="732176" name="Group 16"/>
          <p:cNvGrpSpPr>
            <a:grpSpLocks/>
          </p:cNvGrpSpPr>
          <p:nvPr/>
        </p:nvGrpSpPr>
        <p:grpSpPr bwMode="auto">
          <a:xfrm>
            <a:off x="4402138" y="2268538"/>
            <a:ext cx="4606925" cy="3968750"/>
            <a:chOff x="2773" y="1429"/>
            <a:chExt cx="2902" cy="2500"/>
          </a:xfrm>
        </p:grpSpPr>
        <p:pic>
          <p:nvPicPr>
            <p:cNvPr id="732168" name="Picture 8" descr="http://www.mattjoyner.net/images/stool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45" t="16447" r="15497" b="12309"/>
            <a:stretch>
              <a:fillRect/>
            </a:stretch>
          </p:blipFill>
          <p:spPr bwMode="auto">
            <a:xfrm>
              <a:off x="2970" y="1606"/>
              <a:ext cx="2257" cy="2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2169" name="Text Box 9"/>
            <p:cNvSpPr txBox="1">
              <a:spLocks noChangeArrowheads="1"/>
            </p:cNvSpPr>
            <p:nvPr/>
          </p:nvSpPr>
          <p:spPr bwMode="auto">
            <a:xfrm>
              <a:off x="2773" y="2066"/>
              <a:ext cx="524" cy="4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3333FF"/>
                  </a:solidFill>
                </a:rPr>
                <a:t>Higgs</a:t>
              </a:r>
            </a:p>
            <a:p>
              <a:r>
                <a:rPr lang="en-US">
                  <a:solidFill>
                    <a:srgbClr val="3333FF"/>
                  </a:solidFill>
                </a:rPr>
                <a:t>Boson</a:t>
              </a:r>
            </a:p>
          </p:txBody>
        </p:sp>
        <p:sp>
          <p:nvSpPr>
            <p:cNvPr id="732170" name="Text Box 10"/>
            <p:cNvSpPr txBox="1">
              <a:spLocks noChangeArrowheads="1"/>
            </p:cNvSpPr>
            <p:nvPr/>
          </p:nvSpPr>
          <p:spPr bwMode="auto">
            <a:xfrm>
              <a:off x="3370" y="3525"/>
              <a:ext cx="1244" cy="4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BE00"/>
                  </a:solidFill>
                </a:rPr>
                <a:t>Supersymmetry,</a:t>
              </a:r>
            </a:p>
            <a:p>
              <a:r>
                <a:rPr lang="en-US">
                  <a:solidFill>
                    <a:srgbClr val="00BE00"/>
                  </a:solidFill>
                </a:rPr>
                <a:t>Extra Dimensions</a:t>
              </a:r>
            </a:p>
          </p:txBody>
        </p:sp>
        <p:sp>
          <p:nvSpPr>
            <p:cNvPr id="732171" name="Text Box 11"/>
            <p:cNvSpPr txBox="1">
              <a:spLocks noChangeArrowheads="1"/>
            </p:cNvSpPr>
            <p:nvPr/>
          </p:nvSpPr>
          <p:spPr bwMode="auto">
            <a:xfrm>
              <a:off x="4839" y="2088"/>
              <a:ext cx="836" cy="3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800"/>
            </a:p>
            <a:p>
              <a:r>
                <a:rPr lang="en-US">
                  <a:solidFill>
                    <a:srgbClr val="FF0000"/>
                  </a:solidFill>
                </a:rPr>
                <a:t>Cosmology</a:t>
              </a:r>
            </a:p>
          </p:txBody>
        </p:sp>
        <p:sp>
          <p:nvSpPr>
            <p:cNvPr id="732172" name="Text Box 12"/>
            <p:cNvSpPr txBox="1">
              <a:spLocks noChangeArrowheads="1"/>
            </p:cNvSpPr>
            <p:nvPr/>
          </p:nvSpPr>
          <p:spPr bwMode="auto">
            <a:xfrm>
              <a:off x="3691" y="1429"/>
              <a:ext cx="10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/>
                <a:t>LHC Physics  </a:t>
              </a:r>
            </a:p>
          </p:txBody>
        </p:sp>
      </p:grp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080" y="2268538"/>
            <a:ext cx="893796" cy="84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2474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732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28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2"/>
          <a:stretch>
            <a:fillRect/>
          </a:stretch>
        </p:blipFill>
        <p:spPr bwMode="auto">
          <a:xfrm>
            <a:off x="382588" y="1565275"/>
            <a:ext cx="3727450" cy="494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92899" name="Text Box 3"/>
          <p:cNvSpPr txBox="1">
            <a:spLocks noChangeArrowheads="1"/>
          </p:cNvSpPr>
          <p:nvPr/>
        </p:nvSpPr>
        <p:spPr bwMode="auto">
          <a:xfrm>
            <a:off x="4421188" y="1611313"/>
            <a:ext cx="444500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FontTx/>
              <a:buChar char="•"/>
            </a:pPr>
            <a:r>
              <a:rPr lang="en-US" sz="2400" dirty="0">
                <a:solidFill>
                  <a:srgbClr val="3333FF"/>
                </a:solidFill>
              </a:rPr>
              <a:t> Remarkable agreement</a:t>
            </a:r>
          </a:p>
          <a:p>
            <a:pPr algn="l">
              <a:buFontTx/>
              <a:buChar char="•"/>
            </a:pPr>
            <a:endParaRPr lang="en-US" sz="2400" dirty="0">
              <a:solidFill>
                <a:srgbClr val="3333FF"/>
              </a:solidFill>
            </a:endParaRPr>
          </a:p>
          <a:p>
            <a:pPr algn="l"/>
            <a:r>
              <a:rPr lang="en-US" sz="2400" dirty="0">
                <a:solidFill>
                  <a:srgbClr val="3333FF"/>
                </a:solidFill>
              </a:rPr>
              <a:t>    Dark Matter: 23% </a:t>
            </a:r>
            <a:r>
              <a:rPr lang="en-US" sz="2400" dirty="0">
                <a:solidFill>
                  <a:srgbClr val="3333FF"/>
                </a:solidFill>
                <a:cs typeface="Arial" charset="0"/>
              </a:rPr>
              <a:t>± 4%</a:t>
            </a:r>
          </a:p>
          <a:p>
            <a:pPr algn="l"/>
            <a:r>
              <a:rPr lang="en-US" sz="2400" dirty="0">
                <a:solidFill>
                  <a:srgbClr val="3333FF"/>
                </a:solidFill>
              </a:rPr>
              <a:t>    Dark Energy: </a:t>
            </a:r>
            <a:r>
              <a:rPr lang="en-US" sz="2400" dirty="0" smtClean="0">
                <a:solidFill>
                  <a:srgbClr val="3333FF"/>
                </a:solidFill>
              </a:rPr>
              <a:t>70% </a:t>
            </a:r>
            <a:r>
              <a:rPr lang="en-US" sz="2400" dirty="0">
                <a:solidFill>
                  <a:srgbClr val="3333FF"/>
                </a:solidFill>
              </a:rPr>
              <a:t>± 4%</a:t>
            </a:r>
          </a:p>
          <a:p>
            <a:pPr algn="l"/>
            <a:r>
              <a:rPr lang="en-US" sz="2400" dirty="0">
                <a:solidFill>
                  <a:srgbClr val="3333FF"/>
                </a:solidFill>
              </a:rPr>
              <a:t>    Baryons: </a:t>
            </a:r>
            <a:r>
              <a:rPr lang="en-US" sz="2400" dirty="0" smtClean="0">
                <a:solidFill>
                  <a:srgbClr val="3333FF"/>
                </a:solidFill>
              </a:rPr>
              <a:t>4.5% </a:t>
            </a:r>
            <a:r>
              <a:rPr lang="en-US" sz="2400" dirty="0">
                <a:solidFill>
                  <a:srgbClr val="3333FF"/>
                </a:solidFill>
              </a:rPr>
              <a:t>± 0.4%</a:t>
            </a:r>
          </a:p>
          <a:p>
            <a:pPr algn="l"/>
            <a:r>
              <a:rPr lang="en-US" sz="2400" dirty="0">
                <a:solidFill>
                  <a:srgbClr val="3333FF"/>
                </a:solidFill>
              </a:rPr>
              <a:t>    Neutrinos: 2% (</a:t>
            </a:r>
            <a:r>
              <a:rPr lang="en-US" sz="2400" dirty="0" err="1">
                <a:solidFill>
                  <a:srgbClr val="3333FF"/>
                </a:solidFill>
                <a:latin typeface="Symbol" charset="0"/>
              </a:rPr>
              <a:t>S</a:t>
            </a:r>
            <a:r>
              <a:rPr lang="en-US" sz="2400" dirty="0" err="1">
                <a:solidFill>
                  <a:srgbClr val="3333FF"/>
                </a:solidFill>
              </a:rPr>
              <a:t>m</a:t>
            </a:r>
            <a:r>
              <a:rPr lang="en-US" sz="2400" baseline="-25000" dirty="0" err="1">
                <a:solidFill>
                  <a:srgbClr val="3333FF"/>
                </a:solidFill>
                <a:latin typeface="Symbol" charset="0"/>
              </a:rPr>
              <a:t>n</a:t>
            </a:r>
            <a:r>
              <a:rPr lang="en-US" sz="2400" dirty="0">
                <a:solidFill>
                  <a:srgbClr val="3333FF"/>
                </a:solidFill>
              </a:rPr>
              <a:t>/</a:t>
            </a:r>
            <a:r>
              <a:rPr lang="en-US" sz="2400" dirty="0" err="1">
                <a:solidFill>
                  <a:srgbClr val="3333FF"/>
                </a:solidFill>
              </a:rPr>
              <a:t>eV</a:t>
            </a:r>
            <a:r>
              <a:rPr lang="en-US" sz="2400" dirty="0">
                <a:solidFill>
                  <a:srgbClr val="3333FF"/>
                </a:solidFill>
              </a:rPr>
              <a:t>) </a:t>
            </a:r>
          </a:p>
          <a:p>
            <a:pPr algn="l">
              <a:buFontTx/>
              <a:buChar char="•"/>
            </a:pPr>
            <a:endParaRPr lang="en-US" sz="2400" dirty="0">
              <a:solidFill>
                <a:srgbClr val="3333FF"/>
              </a:solidFill>
            </a:endParaRPr>
          </a:p>
          <a:p>
            <a:pPr algn="l">
              <a:buFontTx/>
              <a:buChar char="•"/>
            </a:pPr>
            <a:endParaRPr lang="en-US" sz="2400" dirty="0">
              <a:solidFill>
                <a:srgbClr val="3333FF"/>
              </a:solidFill>
            </a:endParaRPr>
          </a:p>
          <a:p>
            <a:pPr algn="l">
              <a:buFontTx/>
              <a:buChar char="•"/>
            </a:pPr>
            <a:r>
              <a:rPr lang="en-US" sz="2400" dirty="0">
                <a:solidFill>
                  <a:srgbClr val="00BE00"/>
                </a:solidFill>
              </a:rPr>
              <a:t> Remarkable precision</a:t>
            </a:r>
            <a:endParaRPr lang="en-US" sz="2400" dirty="0">
              <a:solidFill>
                <a:srgbClr val="FF0000"/>
              </a:solidFill>
            </a:endParaRPr>
          </a:p>
          <a:p>
            <a:pPr algn="l">
              <a:buFontTx/>
              <a:buChar char="•"/>
            </a:pPr>
            <a:endParaRPr lang="en-US" sz="2400" dirty="0">
              <a:solidFill>
                <a:srgbClr val="FF0000"/>
              </a:solidFill>
            </a:endParaRPr>
          </a:p>
          <a:p>
            <a:pPr algn="l">
              <a:buFontTx/>
              <a:buChar char="•"/>
            </a:pPr>
            <a:endParaRPr lang="en-US" sz="2400" dirty="0">
              <a:solidFill>
                <a:srgbClr val="FF0000"/>
              </a:solidFill>
            </a:endParaRPr>
          </a:p>
          <a:p>
            <a:pPr algn="l">
              <a:buFontTx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 Remarkable results</a:t>
            </a:r>
          </a:p>
        </p:txBody>
      </p:sp>
      <p:sp>
        <p:nvSpPr>
          <p:cNvPr id="592900" name="Rectangle 4"/>
          <p:cNvSpPr>
            <a:spLocks noGrp="1" noChangeArrowheads="1"/>
          </p:cNvSpPr>
          <p:nvPr>
            <p:ph type="title"/>
          </p:nvPr>
        </p:nvSpPr>
        <p:spPr>
          <a:xfrm>
            <a:off x="3902366" y="40843"/>
            <a:ext cx="5588001" cy="1143000"/>
          </a:xfrm>
          <a:noFill/>
          <a:ln/>
        </p:spPr>
        <p:txBody>
          <a:bodyPr/>
          <a:lstStyle/>
          <a:p>
            <a:r>
              <a:rPr lang="en-US" sz="4000" dirty="0"/>
              <a:t>COSMOLOGY NOW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664364" cy="685800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5366" y="4690533"/>
            <a:ext cx="5168633" cy="2383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761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5738"/>
            <a:ext cx="9144000" cy="1143000"/>
          </a:xfrm>
        </p:spPr>
        <p:txBody>
          <a:bodyPr/>
          <a:lstStyle/>
          <a:p>
            <a:r>
              <a:rPr lang="en-US" sz="3600" dirty="0"/>
              <a:t>OPEN QUESTIONS</a:t>
            </a:r>
          </a:p>
        </p:txBody>
      </p:sp>
      <p:sp>
        <p:nvSpPr>
          <p:cNvPr id="455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38125" y="1525588"/>
            <a:ext cx="4768850" cy="5154612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dirty="0">
                <a:solidFill>
                  <a:srgbClr val="3333FF"/>
                </a:solidFill>
              </a:rPr>
              <a:t>DARK MATTER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000" dirty="0">
              <a:solidFill>
                <a:srgbClr val="3333FF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3333FF"/>
                </a:solidFill>
              </a:rPr>
              <a:t>What is its mass?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3333FF"/>
                </a:solidFill>
              </a:rPr>
              <a:t>What are its spin and other quantum numbers?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3333FF"/>
                </a:solidFill>
              </a:rPr>
              <a:t>Is it absolutely stable?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3333FF"/>
                </a:solidFill>
              </a:rPr>
              <a:t>What is the symmetry origin of the dark matter particle?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3333FF"/>
                </a:solidFill>
              </a:rPr>
              <a:t>Is dark matter composed of one particle species or many?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3333FF"/>
                </a:solidFill>
              </a:rPr>
              <a:t>How and when was it produced?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3333FF"/>
                </a:solidFill>
              </a:rPr>
              <a:t>Why does </a:t>
            </a:r>
            <a:r>
              <a:rPr lang="en-US" sz="2000" dirty="0">
                <a:solidFill>
                  <a:srgbClr val="3333FF"/>
                </a:solidFill>
                <a:latin typeface="Symbol" charset="0"/>
              </a:rPr>
              <a:t>W</a:t>
            </a:r>
            <a:r>
              <a:rPr lang="en-US" sz="2000" baseline="-25000" dirty="0">
                <a:solidFill>
                  <a:srgbClr val="3333FF"/>
                </a:solidFill>
              </a:rPr>
              <a:t>DM</a:t>
            </a:r>
            <a:r>
              <a:rPr lang="en-US" sz="2000" dirty="0">
                <a:solidFill>
                  <a:srgbClr val="3333FF"/>
                </a:solidFill>
              </a:rPr>
              <a:t> have the observed value?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3333FF"/>
                </a:solidFill>
              </a:rPr>
              <a:t>What was its role in structure formation?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solidFill>
                  <a:srgbClr val="3333FF"/>
                </a:solidFill>
              </a:rPr>
              <a:t>How is dark matter distributed now?</a:t>
            </a:r>
          </a:p>
        </p:txBody>
      </p:sp>
      <p:sp>
        <p:nvSpPr>
          <p:cNvPr id="455684" name="Rectangle 4"/>
          <p:cNvSpPr>
            <a:spLocks noChangeArrowheads="1"/>
          </p:cNvSpPr>
          <p:nvPr/>
        </p:nvSpPr>
        <p:spPr bwMode="auto">
          <a:xfrm>
            <a:off x="5162550" y="1533525"/>
            <a:ext cx="3767138" cy="505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2400" dirty="0">
                <a:solidFill>
                  <a:srgbClr val="FF0000"/>
                </a:solidFill>
              </a:rPr>
              <a:t>DARK ENERGY</a:t>
            </a:r>
          </a:p>
          <a:p>
            <a:pPr marL="342900" indent="-342900" algn="l" eaLnBrk="1" hangingPunct="1">
              <a:lnSpc>
                <a:spcPct val="80000"/>
              </a:lnSpc>
              <a:spcBef>
                <a:spcPct val="20000"/>
              </a:spcBef>
            </a:pPr>
            <a:endParaRPr lang="en-US" sz="1000" dirty="0">
              <a:solidFill>
                <a:srgbClr val="FF0000"/>
              </a:solidFill>
            </a:endParaRPr>
          </a:p>
          <a:p>
            <a:pPr marL="742950" lvl="1" indent="-285750" algn="l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>
                <a:solidFill>
                  <a:srgbClr val="FF0000"/>
                </a:solidFill>
              </a:rPr>
              <a:t>What is it?</a:t>
            </a:r>
          </a:p>
          <a:p>
            <a:pPr marL="742950" lvl="1" indent="-285750" algn="l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>
                <a:solidFill>
                  <a:srgbClr val="FF0000"/>
                </a:solidFill>
              </a:rPr>
              <a:t>Why not </a:t>
            </a:r>
            <a:r>
              <a:rPr lang="en-US" sz="2000" dirty="0">
                <a:solidFill>
                  <a:srgbClr val="FF0000"/>
                </a:solidFill>
                <a:latin typeface="Symbol" charset="0"/>
              </a:rPr>
              <a:t>W</a:t>
            </a:r>
            <a:r>
              <a:rPr lang="en-US" sz="2000" baseline="-25000" dirty="0">
                <a:solidFill>
                  <a:srgbClr val="FF0000"/>
                </a:solidFill>
                <a:latin typeface="Symbol" charset="0"/>
              </a:rPr>
              <a:t>L</a:t>
            </a:r>
            <a:r>
              <a:rPr lang="en-US" sz="2000" dirty="0">
                <a:solidFill>
                  <a:srgbClr val="FF0000"/>
                </a:solidFill>
              </a:rPr>
              <a:t> ~ 10</a:t>
            </a:r>
            <a:r>
              <a:rPr lang="en-US" sz="2000" baseline="30000" dirty="0">
                <a:solidFill>
                  <a:srgbClr val="FF0000"/>
                </a:solidFill>
              </a:rPr>
              <a:t>120</a:t>
            </a:r>
            <a:r>
              <a:rPr lang="en-US" sz="2000" dirty="0">
                <a:solidFill>
                  <a:srgbClr val="FF0000"/>
                </a:solidFill>
              </a:rPr>
              <a:t>?</a:t>
            </a:r>
          </a:p>
          <a:p>
            <a:pPr marL="742950" lvl="1" indent="-285750" algn="l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>
                <a:solidFill>
                  <a:srgbClr val="FF0000"/>
                </a:solidFill>
              </a:rPr>
              <a:t>Why not </a:t>
            </a:r>
            <a:r>
              <a:rPr lang="en-US" sz="2000" dirty="0">
                <a:solidFill>
                  <a:srgbClr val="FF0000"/>
                </a:solidFill>
                <a:latin typeface="Symbol" charset="0"/>
              </a:rPr>
              <a:t>W</a:t>
            </a:r>
            <a:r>
              <a:rPr lang="en-US" sz="2000" baseline="-25000" dirty="0">
                <a:solidFill>
                  <a:srgbClr val="FF0000"/>
                </a:solidFill>
                <a:latin typeface="Symbol" charset="0"/>
              </a:rPr>
              <a:t>L</a:t>
            </a:r>
            <a:r>
              <a:rPr lang="en-US" sz="2000" dirty="0">
                <a:solidFill>
                  <a:srgbClr val="FF0000"/>
                </a:solidFill>
              </a:rPr>
              <a:t> = 0?</a:t>
            </a:r>
          </a:p>
          <a:p>
            <a:pPr marL="742950" lvl="1" indent="-285750" algn="l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>
                <a:solidFill>
                  <a:srgbClr val="FF0000"/>
                </a:solidFill>
              </a:rPr>
              <a:t>Does it evolve?  </a:t>
            </a:r>
          </a:p>
          <a:p>
            <a:pPr marL="742950" lvl="1" indent="-285750" algn="l" eaLnBrk="1" hangingPunct="1">
              <a:spcBef>
                <a:spcPct val="20000"/>
              </a:spcBef>
              <a:buFontTx/>
              <a:buChar char="–"/>
            </a:pPr>
            <a:endParaRPr lang="en-US" sz="1600" dirty="0">
              <a:solidFill>
                <a:srgbClr val="FF0000"/>
              </a:solidFill>
            </a:endParaRPr>
          </a:p>
          <a:p>
            <a:pPr marL="342900" indent="-342900" algn="l" eaLnBrk="1" hangingPunct="1">
              <a:spcBef>
                <a:spcPct val="20000"/>
              </a:spcBef>
            </a:pPr>
            <a:r>
              <a:rPr lang="en-US" sz="2400" dirty="0">
                <a:solidFill>
                  <a:srgbClr val="00BE00"/>
                </a:solidFill>
              </a:rPr>
              <a:t>BARYONS</a:t>
            </a:r>
          </a:p>
          <a:p>
            <a:pPr marL="342900" indent="-342900" algn="l" eaLnBrk="1" hangingPunct="1">
              <a:spcBef>
                <a:spcPct val="20000"/>
              </a:spcBef>
            </a:pPr>
            <a:endParaRPr lang="en-US" sz="1000" dirty="0">
              <a:solidFill>
                <a:srgbClr val="00BE00"/>
              </a:solidFill>
            </a:endParaRPr>
          </a:p>
          <a:p>
            <a:pPr marL="742950" lvl="1" indent="-285750" algn="l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>
                <a:solidFill>
                  <a:srgbClr val="00BE00"/>
                </a:solidFill>
              </a:rPr>
              <a:t>Why not </a:t>
            </a:r>
            <a:r>
              <a:rPr lang="en-US" sz="2000" dirty="0">
                <a:solidFill>
                  <a:srgbClr val="00BE00"/>
                </a:solidFill>
                <a:latin typeface="Symbol" charset="0"/>
              </a:rPr>
              <a:t>W</a:t>
            </a:r>
            <a:r>
              <a:rPr lang="en-US" sz="2000" baseline="-25000" dirty="0">
                <a:solidFill>
                  <a:srgbClr val="00BE00"/>
                </a:solidFill>
              </a:rPr>
              <a:t>B</a:t>
            </a:r>
            <a:r>
              <a:rPr lang="en-US" sz="2000" dirty="0">
                <a:solidFill>
                  <a:srgbClr val="00BE00"/>
                </a:solidFill>
              </a:rPr>
              <a:t> </a:t>
            </a:r>
            <a:r>
              <a:rPr lang="en-US" sz="2000" dirty="0">
                <a:solidFill>
                  <a:srgbClr val="00BE00"/>
                </a:solidFill>
                <a:cs typeface="Arial" charset="0"/>
              </a:rPr>
              <a:t>≈</a:t>
            </a:r>
            <a:r>
              <a:rPr lang="en-US" sz="2000" dirty="0">
                <a:solidFill>
                  <a:srgbClr val="00BE00"/>
                </a:solidFill>
              </a:rPr>
              <a:t> 0?</a:t>
            </a:r>
          </a:p>
          <a:p>
            <a:pPr marL="742950" lvl="1" indent="-285750" algn="l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>
                <a:solidFill>
                  <a:srgbClr val="00BE00"/>
                </a:solidFill>
              </a:rPr>
              <a:t>Related to neutrinos, </a:t>
            </a:r>
            <a:r>
              <a:rPr lang="en-US" sz="2000" dirty="0" err="1">
                <a:solidFill>
                  <a:srgbClr val="00BE00"/>
                </a:solidFill>
              </a:rPr>
              <a:t>leptonic</a:t>
            </a:r>
            <a:r>
              <a:rPr lang="en-US" sz="2000" dirty="0">
                <a:solidFill>
                  <a:srgbClr val="00BE00"/>
                </a:solidFill>
              </a:rPr>
              <a:t> CP violation?</a:t>
            </a:r>
          </a:p>
          <a:p>
            <a:pPr marL="742950" lvl="1" indent="-285750" algn="l" eaLnBrk="1" hangingPunct="1">
              <a:spcBef>
                <a:spcPct val="20000"/>
              </a:spcBef>
              <a:buFontTx/>
              <a:buChar char="–"/>
            </a:pPr>
            <a:r>
              <a:rPr lang="en-US" sz="2000" dirty="0">
                <a:solidFill>
                  <a:srgbClr val="00BE00"/>
                </a:solidFill>
              </a:rPr>
              <a:t>Where are all the baryons</a:t>
            </a:r>
            <a:r>
              <a:rPr lang="en-US" sz="2000" dirty="0" smtClean="0">
                <a:solidFill>
                  <a:srgbClr val="00BE00"/>
                </a:solidFill>
              </a:rPr>
              <a:t>? Anti-baryons</a:t>
            </a:r>
            <a:endParaRPr lang="en-US" sz="2000" dirty="0">
              <a:solidFill>
                <a:srgbClr val="00BE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3933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9753</TotalTime>
  <Words>882</Words>
  <Application>Microsoft Macintosh PowerPoint</Application>
  <PresentationFormat>Présentation à l'écran (4:3)</PresentationFormat>
  <Paragraphs>168</Paragraphs>
  <Slides>25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                  Cosmology Perspectives</vt:lpstr>
      <vt:lpstr>Présentation PowerPoint</vt:lpstr>
      <vt:lpstr>Présentation PowerPoint</vt:lpstr>
      <vt:lpstr>Présentation PowerPoint</vt:lpstr>
      <vt:lpstr>Particle (HEP) Physics vs Cosmology Beginning Three Decades Ago</vt:lpstr>
      <vt:lpstr>Présentation PowerPoint</vt:lpstr>
      <vt:lpstr>Understanding Physics with LHC</vt:lpstr>
      <vt:lpstr>COSMOLOGY NOW</vt:lpstr>
      <vt:lpstr>OPEN QUESTIONS</vt:lpstr>
      <vt:lpstr>THE DARK UNIVERSE</vt:lpstr>
      <vt:lpstr> DARK MATTER</vt:lpstr>
      <vt:lpstr>DARK MATTER CANDIDATES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CMB and Cosmology Limits on Neutrinos</vt:lpstr>
      <vt:lpstr>Présentation PowerPoint</vt:lpstr>
      <vt:lpstr>Présentation PowerPoint</vt:lpstr>
      <vt:lpstr>Présentation PowerPoint</vt:lpstr>
      <vt:lpstr>Movie: What to do with LHC now that the Higgs is discovered?</vt:lpstr>
      <vt:lpstr>Conclusions Cosmology Perspectives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Cosmology Perspective</dc:title>
  <dc:creator>George</dc:creator>
  <cp:lastModifiedBy>George</cp:lastModifiedBy>
  <cp:revision>46</cp:revision>
  <dcterms:created xsi:type="dcterms:W3CDTF">2015-06-10T12:46:23Z</dcterms:created>
  <dcterms:modified xsi:type="dcterms:W3CDTF">2015-06-26T09:19:28Z</dcterms:modified>
</cp:coreProperties>
</file>