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m4v" ContentType="video/unknown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howSpecialPlsOnTitleSld="0" saveSubsetFonts="1" autoCompressPictures="0">
  <p:sldMasterIdLst>
    <p:sldMasterId id="2147483664" r:id="rId1"/>
    <p:sldMasterId id="2147483670" r:id="rId2"/>
  </p:sldMasterIdLst>
  <p:notesMasterIdLst>
    <p:notesMasterId r:id="rId25"/>
  </p:notesMasterIdLst>
  <p:handoutMasterIdLst>
    <p:handoutMasterId r:id="rId26"/>
  </p:handoutMasterIdLst>
  <p:sldIdLst>
    <p:sldId id="657" r:id="rId3"/>
    <p:sldId id="678" r:id="rId4"/>
    <p:sldId id="702" r:id="rId5"/>
    <p:sldId id="379" r:id="rId6"/>
    <p:sldId id="701" r:id="rId7"/>
    <p:sldId id="380" r:id="rId8"/>
    <p:sldId id="699" r:id="rId9"/>
    <p:sldId id="686" r:id="rId10"/>
    <p:sldId id="685" r:id="rId11"/>
    <p:sldId id="704" r:id="rId12"/>
    <p:sldId id="700" r:id="rId13"/>
    <p:sldId id="680" r:id="rId14"/>
    <p:sldId id="653" r:id="rId15"/>
    <p:sldId id="650" r:id="rId16"/>
    <p:sldId id="703" r:id="rId17"/>
    <p:sldId id="521" r:id="rId18"/>
    <p:sldId id="711" r:id="rId19"/>
    <p:sldId id="705" r:id="rId20"/>
    <p:sldId id="683" r:id="rId21"/>
    <p:sldId id="383" r:id="rId22"/>
    <p:sldId id="696" r:id="rId23"/>
    <p:sldId id="396" r:id="rId2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66FF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1" autoAdjust="0"/>
    <p:restoredTop sz="99399" autoAdjust="0"/>
  </p:normalViewPr>
  <p:slideViewPr>
    <p:cSldViewPr snapToGrid="0" snapToObjects="1">
      <p:cViewPr>
        <p:scale>
          <a:sx n="108" d="100"/>
          <a:sy n="108" d="100"/>
        </p:scale>
        <p:origin x="-624" y="5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EE0BBC-E1B8-834A-94A6-CA16212CFD54}" type="doc">
      <dgm:prSet loTypeId="urn:microsoft.com/office/officeart/2005/8/layout/radial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E6526CD-2162-A148-8E0C-3D4AB50F175C}">
      <dgm:prSet phldrT="[Texte]"/>
      <dgm:spPr>
        <a:solidFill>
          <a:srgbClr val="3366FF"/>
        </a:solidFill>
      </dgm:spPr>
      <dgm:t>
        <a:bodyPr/>
        <a:lstStyle/>
        <a:p>
          <a:pPr algn="ctr"/>
          <a:r>
            <a:rPr lang="en-GB" dirty="0" smtClean="0"/>
            <a:t>ESS</a:t>
          </a:r>
          <a:r>
            <a:rPr lang="el-GR" dirty="0" smtClean="0"/>
            <a:t>ν</a:t>
          </a:r>
          <a:r>
            <a:rPr lang="en-US" dirty="0" smtClean="0"/>
            <a:t>SB</a:t>
          </a:r>
          <a:endParaRPr lang="en-GB" dirty="0"/>
        </a:p>
      </dgm:t>
    </dgm:pt>
    <dgm:pt modelId="{CC05197D-7BF2-6E40-8D69-56CB63E54471}" type="parTrans" cxnId="{85EF70A1-2BB3-6444-B231-FA69DA7BD970}">
      <dgm:prSet/>
      <dgm:spPr/>
      <dgm:t>
        <a:bodyPr/>
        <a:lstStyle/>
        <a:p>
          <a:pPr algn="ctr"/>
          <a:endParaRPr lang="en-GB"/>
        </a:p>
      </dgm:t>
    </dgm:pt>
    <dgm:pt modelId="{9D5CF0C5-98A7-034C-82C7-756048FADE0D}" type="sibTrans" cxnId="{85EF70A1-2BB3-6444-B231-FA69DA7BD970}">
      <dgm:prSet/>
      <dgm:spPr/>
      <dgm:t>
        <a:bodyPr/>
        <a:lstStyle/>
        <a:p>
          <a:pPr algn="ctr"/>
          <a:endParaRPr lang="en-GB"/>
        </a:p>
      </dgm:t>
    </dgm:pt>
    <dgm:pt modelId="{A2208E33-69E5-4D46-B57D-B27F81FA219E}">
      <dgm:prSet phldrT="[Texte]"/>
      <dgm:spPr/>
      <dgm:t>
        <a:bodyPr/>
        <a:lstStyle/>
        <a:p>
          <a:pPr algn="ctr"/>
          <a:r>
            <a:rPr lang="en-GB" dirty="0" smtClean="0"/>
            <a:t>BENE (2004-2008)</a:t>
          </a:r>
          <a:endParaRPr lang="en-GB" dirty="0"/>
        </a:p>
      </dgm:t>
    </dgm:pt>
    <dgm:pt modelId="{041A4BD4-C7F4-8D4E-B2D4-8FD7366666E7}" type="parTrans" cxnId="{96A3E0EC-0A74-2B40-9B87-C0BD594C7B46}">
      <dgm:prSet/>
      <dgm:spPr/>
      <dgm:t>
        <a:bodyPr/>
        <a:lstStyle/>
        <a:p>
          <a:pPr algn="ctr"/>
          <a:endParaRPr lang="en-GB"/>
        </a:p>
      </dgm:t>
    </dgm:pt>
    <dgm:pt modelId="{819ABFE1-1C51-AB44-A1D5-F9903EF492D3}" type="sibTrans" cxnId="{96A3E0EC-0A74-2B40-9B87-C0BD594C7B46}">
      <dgm:prSet/>
      <dgm:spPr/>
      <dgm:t>
        <a:bodyPr/>
        <a:lstStyle/>
        <a:p>
          <a:pPr algn="ctr"/>
          <a:endParaRPr lang="en-GB"/>
        </a:p>
      </dgm:t>
    </dgm:pt>
    <dgm:pt modelId="{AF6ABEDA-F788-384B-B98A-7F0E9CFA8E34}">
      <dgm:prSet phldrT="[Texte]"/>
      <dgm:spPr/>
      <dgm:t>
        <a:bodyPr/>
        <a:lstStyle/>
        <a:p>
          <a:pPr algn="ctr"/>
          <a:r>
            <a:rPr lang="en-GB" dirty="0" smtClean="0"/>
            <a:t>ISS (2005-2007)</a:t>
          </a:r>
          <a:endParaRPr lang="en-GB" dirty="0"/>
        </a:p>
      </dgm:t>
    </dgm:pt>
    <dgm:pt modelId="{1BA29D3B-0099-DA4D-A220-84C06D720003}" type="parTrans" cxnId="{DD5FCBC2-12EB-964B-8CDC-2C285E0F3D76}">
      <dgm:prSet/>
      <dgm:spPr/>
      <dgm:t>
        <a:bodyPr/>
        <a:lstStyle/>
        <a:p>
          <a:pPr algn="ctr"/>
          <a:endParaRPr lang="en-GB"/>
        </a:p>
      </dgm:t>
    </dgm:pt>
    <dgm:pt modelId="{6AFC15F6-BFB6-1A4E-B21B-87526B5D8D1B}" type="sibTrans" cxnId="{DD5FCBC2-12EB-964B-8CDC-2C285E0F3D76}">
      <dgm:prSet/>
      <dgm:spPr/>
      <dgm:t>
        <a:bodyPr/>
        <a:lstStyle/>
        <a:p>
          <a:pPr algn="ctr"/>
          <a:endParaRPr lang="en-GB"/>
        </a:p>
      </dgm:t>
    </dgm:pt>
    <dgm:pt modelId="{9DC4FDB9-4388-B746-A631-167054630DFA}">
      <dgm:prSet phldrT="[Texte]"/>
      <dgm:spPr/>
      <dgm:t>
        <a:bodyPr/>
        <a:lstStyle/>
        <a:p>
          <a:pPr algn="ctr"/>
          <a:r>
            <a:rPr lang="en-GB" dirty="0" smtClean="0"/>
            <a:t>EURO</a:t>
          </a:r>
          <a:r>
            <a:rPr lang="el-GR" dirty="0" smtClean="0"/>
            <a:t>ν</a:t>
          </a:r>
          <a:r>
            <a:rPr lang="en-US" dirty="0" smtClean="0"/>
            <a:t> (2008-2012)</a:t>
          </a:r>
          <a:endParaRPr lang="en-GB" dirty="0"/>
        </a:p>
      </dgm:t>
    </dgm:pt>
    <dgm:pt modelId="{49285AD6-2A61-9449-9A23-24085139395A}" type="parTrans" cxnId="{CADFE806-E0FF-2E4C-A0C3-6D8B713E73B5}">
      <dgm:prSet/>
      <dgm:spPr/>
      <dgm:t>
        <a:bodyPr/>
        <a:lstStyle/>
        <a:p>
          <a:pPr algn="ctr"/>
          <a:endParaRPr lang="en-GB"/>
        </a:p>
      </dgm:t>
    </dgm:pt>
    <dgm:pt modelId="{B61FE2BC-DA96-C046-9BC1-07573F45EE3C}" type="sibTrans" cxnId="{CADFE806-E0FF-2E4C-A0C3-6D8B713E73B5}">
      <dgm:prSet/>
      <dgm:spPr/>
      <dgm:t>
        <a:bodyPr/>
        <a:lstStyle/>
        <a:p>
          <a:pPr algn="ctr"/>
          <a:endParaRPr lang="en-GB"/>
        </a:p>
      </dgm:t>
    </dgm:pt>
    <dgm:pt modelId="{0A38D851-A442-234A-A88B-07336473154C}">
      <dgm:prSet phldrT="[Texte]"/>
      <dgm:spPr/>
      <dgm:t>
        <a:bodyPr/>
        <a:lstStyle/>
        <a:p>
          <a:pPr algn="ctr"/>
          <a:r>
            <a:rPr lang="en-GB" dirty="0" smtClean="0"/>
            <a:t>LAGUNA (2008-2010)</a:t>
          </a:r>
          <a:endParaRPr lang="en-GB" dirty="0"/>
        </a:p>
      </dgm:t>
    </dgm:pt>
    <dgm:pt modelId="{4CCDDDAF-CE79-544E-A67D-21E583513FB6}" type="parTrans" cxnId="{B07B8298-A087-4147-98C7-CD9345DC6DA9}">
      <dgm:prSet/>
      <dgm:spPr/>
      <dgm:t>
        <a:bodyPr/>
        <a:lstStyle/>
        <a:p>
          <a:pPr algn="ctr"/>
          <a:endParaRPr lang="en-GB"/>
        </a:p>
      </dgm:t>
    </dgm:pt>
    <dgm:pt modelId="{E4D71C5F-8C79-CC42-B2C8-A5EE72321C2D}" type="sibTrans" cxnId="{B07B8298-A087-4147-98C7-CD9345DC6DA9}">
      <dgm:prSet/>
      <dgm:spPr/>
      <dgm:t>
        <a:bodyPr/>
        <a:lstStyle/>
        <a:p>
          <a:pPr algn="ctr"/>
          <a:endParaRPr lang="en-GB"/>
        </a:p>
      </dgm:t>
    </dgm:pt>
    <dgm:pt modelId="{512399D5-355B-834E-9A64-35F92D5FC982}">
      <dgm:prSet phldrT="[Texte]"/>
      <dgm:spPr/>
      <dgm:t>
        <a:bodyPr/>
        <a:lstStyle/>
        <a:p>
          <a:pPr algn="ctr"/>
          <a:r>
            <a:rPr lang="en-GB" dirty="0" smtClean="0"/>
            <a:t>LAGUNA-LBNO (2010-2014)</a:t>
          </a:r>
          <a:endParaRPr lang="en-GB" dirty="0"/>
        </a:p>
      </dgm:t>
    </dgm:pt>
    <dgm:pt modelId="{7EDF04CC-88E7-DC47-B451-CC376832A9D3}" type="parTrans" cxnId="{ACB33943-3C7F-A244-A456-16F02970442B}">
      <dgm:prSet/>
      <dgm:spPr/>
      <dgm:t>
        <a:bodyPr/>
        <a:lstStyle/>
        <a:p>
          <a:pPr algn="ctr"/>
          <a:endParaRPr lang="en-GB"/>
        </a:p>
      </dgm:t>
    </dgm:pt>
    <dgm:pt modelId="{F79B8331-D65E-6F41-9721-E2862A16E571}" type="sibTrans" cxnId="{ACB33943-3C7F-A244-A456-16F02970442B}">
      <dgm:prSet/>
      <dgm:spPr/>
      <dgm:t>
        <a:bodyPr/>
        <a:lstStyle/>
        <a:p>
          <a:pPr algn="ctr"/>
          <a:endParaRPr lang="en-GB"/>
        </a:p>
      </dgm:t>
    </dgm:pt>
    <dgm:pt modelId="{0FF6D81D-C62E-3A47-9200-6392D7ED7B5F}">
      <dgm:prSet phldrT="[Texte]"/>
      <dgm:spPr/>
      <dgm:t>
        <a:bodyPr/>
        <a:lstStyle/>
        <a:p>
          <a:pPr algn="ctr"/>
          <a:r>
            <a:rPr lang="en-GB" dirty="0" smtClean="0"/>
            <a:t>SNS (USA)</a:t>
          </a:r>
          <a:endParaRPr lang="en-GB" dirty="0"/>
        </a:p>
      </dgm:t>
    </dgm:pt>
    <dgm:pt modelId="{EC5770DA-B037-364D-A617-1460F292DED1}" type="parTrans" cxnId="{960AADCE-323E-7940-98EC-8BD55FD53FBC}">
      <dgm:prSet/>
      <dgm:spPr/>
      <dgm:t>
        <a:bodyPr/>
        <a:lstStyle/>
        <a:p>
          <a:endParaRPr lang="en-GB"/>
        </a:p>
      </dgm:t>
    </dgm:pt>
    <dgm:pt modelId="{49AB2CA4-AFAA-1A4B-BD75-211A225B11CB}" type="sibTrans" cxnId="{960AADCE-323E-7940-98EC-8BD55FD53FBC}">
      <dgm:prSet/>
      <dgm:spPr/>
      <dgm:t>
        <a:bodyPr/>
        <a:lstStyle/>
        <a:p>
          <a:endParaRPr lang="en-GB"/>
        </a:p>
      </dgm:t>
    </dgm:pt>
    <dgm:pt modelId="{37938472-9217-3B48-8E7A-27C3E7EFDB53}" type="pres">
      <dgm:prSet presAssocID="{7AEE0BBC-E1B8-834A-94A6-CA16212CFD5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3DD1E28A-BDEB-604C-96B2-82F4413F0A32}" type="pres">
      <dgm:prSet presAssocID="{EE6526CD-2162-A148-8E0C-3D4AB50F175C}" presName="centerShape" presStyleLbl="node0" presStyleIdx="0" presStyleCnt="1"/>
      <dgm:spPr/>
      <dgm:t>
        <a:bodyPr/>
        <a:lstStyle/>
        <a:p>
          <a:endParaRPr lang="en-GB"/>
        </a:p>
      </dgm:t>
    </dgm:pt>
    <dgm:pt modelId="{38DA1CFE-A892-9E4D-86B8-28C922BCB30C}" type="pres">
      <dgm:prSet presAssocID="{041A4BD4-C7F4-8D4E-B2D4-8FD7366666E7}" presName="parTrans" presStyleLbl="bgSibTrans2D1" presStyleIdx="0" presStyleCnt="6"/>
      <dgm:spPr/>
      <dgm:t>
        <a:bodyPr/>
        <a:lstStyle/>
        <a:p>
          <a:endParaRPr lang="fr-FR"/>
        </a:p>
      </dgm:t>
    </dgm:pt>
    <dgm:pt modelId="{020EAFF4-7335-834A-BF88-3A8A607E5FDF}" type="pres">
      <dgm:prSet presAssocID="{A2208E33-69E5-4D46-B57D-B27F81FA219E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1C304B1-DF0F-EC47-8644-1FD5D326718A}" type="pres">
      <dgm:prSet presAssocID="{1BA29D3B-0099-DA4D-A220-84C06D720003}" presName="parTrans" presStyleLbl="bgSibTrans2D1" presStyleIdx="1" presStyleCnt="6"/>
      <dgm:spPr/>
      <dgm:t>
        <a:bodyPr/>
        <a:lstStyle/>
        <a:p>
          <a:endParaRPr lang="fr-FR"/>
        </a:p>
      </dgm:t>
    </dgm:pt>
    <dgm:pt modelId="{19969AB2-CFF9-1D49-8E6E-685BFEC874D8}" type="pres">
      <dgm:prSet presAssocID="{AF6ABEDA-F788-384B-B98A-7F0E9CFA8E34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DA2632F-375B-A949-825C-0334983C1FFD}" type="pres">
      <dgm:prSet presAssocID="{49285AD6-2A61-9449-9A23-24085139395A}" presName="parTrans" presStyleLbl="bgSibTrans2D1" presStyleIdx="2" presStyleCnt="6"/>
      <dgm:spPr/>
      <dgm:t>
        <a:bodyPr/>
        <a:lstStyle/>
        <a:p>
          <a:endParaRPr lang="fr-FR"/>
        </a:p>
      </dgm:t>
    </dgm:pt>
    <dgm:pt modelId="{7B0C551F-BCF5-6045-B043-95DB0E812057}" type="pres">
      <dgm:prSet presAssocID="{9DC4FDB9-4388-B746-A631-167054630DFA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7CB2CDB-EB63-B745-ADB1-C6EBF2E6F6EF}" type="pres">
      <dgm:prSet presAssocID="{4CCDDDAF-CE79-544E-A67D-21E583513FB6}" presName="parTrans" presStyleLbl="bgSibTrans2D1" presStyleIdx="3" presStyleCnt="6"/>
      <dgm:spPr/>
      <dgm:t>
        <a:bodyPr/>
        <a:lstStyle/>
        <a:p>
          <a:endParaRPr lang="fr-FR"/>
        </a:p>
      </dgm:t>
    </dgm:pt>
    <dgm:pt modelId="{92F89FD8-B233-2C43-8428-8278B2E88C4C}" type="pres">
      <dgm:prSet presAssocID="{0A38D851-A442-234A-A88B-07336473154C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61A4675-BF82-FB45-9A02-D181E233724D}" type="pres">
      <dgm:prSet presAssocID="{7EDF04CC-88E7-DC47-B451-CC376832A9D3}" presName="parTrans" presStyleLbl="bgSibTrans2D1" presStyleIdx="4" presStyleCnt="6"/>
      <dgm:spPr/>
      <dgm:t>
        <a:bodyPr/>
        <a:lstStyle/>
        <a:p>
          <a:endParaRPr lang="fr-FR"/>
        </a:p>
      </dgm:t>
    </dgm:pt>
    <dgm:pt modelId="{FCE4DEF1-F129-094A-B0AE-DEDDB750A355}" type="pres">
      <dgm:prSet presAssocID="{512399D5-355B-834E-9A64-35F92D5FC982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3C61D59-AC0E-E841-B9D0-14BB230F9DB4}" type="pres">
      <dgm:prSet presAssocID="{EC5770DA-B037-364D-A617-1460F292DED1}" presName="parTrans" presStyleLbl="bgSibTrans2D1" presStyleIdx="5" presStyleCnt="6"/>
      <dgm:spPr/>
      <dgm:t>
        <a:bodyPr/>
        <a:lstStyle/>
        <a:p>
          <a:endParaRPr lang="en-GB"/>
        </a:p>
      </dgm:t>
    </dgm:pt>
    <dgm:pt modelId="{4A3EF30E-4E0A-2F44-AA5F-41AC170E3B9F}" type="pres">
      <dgm:prSet presAssocID="{0FF6D81D-C62E-3A47-9200-6392D7ED7B5F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5EF70A1-2BB3-6444-B231-FA69DA7BD970}" srcId="{7AEE0BBC-E1B8-834A-94A6-CA16212CFD54}" destId="{EE6526CD-2162-A148-8E0C-3D4AB50F175C}" srcOrd="0" destOrd="0" parTransId="{CC05197D-7BF2-6E40-8D69-56CB63E54471}" sibTransId="{9D5CF0C5-98A7-034C-82C7-756048FADE0D}"/>
    <dgm:cxn modelId="{314909A7-BB9F-9540-BEA4-E7AAA37859B9}" type="presOf" srcId="{A2208E33-69E5-4D46-B57D-B27F81FA219E}" destId="{020EAFF4-7335-834A-BF88-3A8A607E5FDF}" srcOrd="0" destOrd="0" presId="urn:microsoft.com/office/officeart/2005/8/layout/radial4"/>
    <dgm:cxn modelId="{C733963D-A243-E646-BBB9-43BEF91A6CAF}" type="presOf" srcId="{EE6526CD-2162-A148-8E0C-3D4AB50F175C}" destId="{3DD1E28A-BDEB-604C-96B2-82F4413F0A32}" srcOrd="0" destOrd="0" presId="urn:microsoft.com/office/officeart/2005/8/layout/radial4"/>
    <dgm:cxn modelId="{AA0C5D56-98F1-5C40-AEC9-226EB64B4ECA}" type="presOf" srcId="{041A4BD4-C7F4-8D4E-B2D4-8FD7366666E7}" destId="{38DA1CFE-A892-9E4D-86B8-28C922BCB30C}" srcOrd="0" destOrd="0" presId="urn:microsoft.com/office/officeart/2005/8/layout/radial4"/>
    <dgm:cxn modelId="{B07B8298-A087-4147-98C7-CD9345DC6DA9}" srcId="{EE6526CD-2162-A148-8E0C-3D4AB50F175C}" destId="{0A38D851-A442-234A-A88B-07336473154C}" srcOrd="3" destOrd="0" parTransId="{4CCDDDAF-CE79-544E-A67D-21E583513FB6}" sibTransId="{E4D71C5F-8C79-CC42-B2C8-A5EE72321C2D}"/>
    <dgm:cxn modelId="{6E87FBA4-1681-8742-B105-B67DD00F9B9B}" type="presOf" srcId="{AF6ABEDA-F788-384B-B98A-7F0E9CFA8E34}" destId="{19969AB2-CFF9-1D49-8E6E-685BFEC874D8}" srcOrd="0" destOrd="0" presId="urn:microsoft.com/office/officeart/2005/8/layout/radial4"/>
    <dgm:cxn modelId="{6D919C65-7306-F547-B0E1-3CBB3CAA62B2}" type="presOf" srcId="{49285AD6-2A61-9449-9A23-24085139395A}" destId="{BDA2632F-375B-A949-825C-0334983C1FFD}" srcOrd="0" destOrd="0" presId="urn:microsoft.com/office/officeart/2005/8/layout/radial4"/>
    <dgm:cxn modelId="{54741D97-9982-5240-98E5-A7F955714611}" type="presOf" srcId="{0A38D851-A442-234A-A88B-07336473154C}" destId="{92F89FD8-B233-2C43-8428-8278B2E88C4C}" srcOrd="0" destOrd="0" presId="urn:microsoft.com/office/officeart/2005/8/layout/radial4"/>
    <dgm:cxn modelId="{96A3E0EC-0A74-2B40-9B87-C0BD594C7B46}" srcId="{EE6526CD-2162-A148-8E0C-3D4AB50F175C}" destId="{A2208E33-69E5-4D46-B57D-B27F81FA219E}" srcOrd="0" destOrd="0" parTransId="{041A4BD4-C7F4-8D4E-B2D4-8FD7366666E7}" sibTransId="{819ABFE1-1C51-AB44-A1D5-F9903EF492D3}"/>
    <dgm:cxn modelId="{B6527D10-CB81-0744-9026-6AACDA6FD614}" type="presOf" srcId="{512399D5-355B-834E-9A64-35F92D5FC982}" destId="{FCE4DEF1-F129-094A-B0AE-DEDDB750A355}" srcOrd="0" destOrd="0" presId="urn:microsoft.com/office/officeart/2005/8/layout/radial4"/>
    <dgm:cxn modelId="{59BCD6E9-B743-8B42-A075-DFEDFBB33531}" type="presOf" srcId="{9DC4FDB9-4388-B746-A631-167054630DFA}" destId="{7B0C551F-BCF5-6045-B043-95DB0E812057}" srcOrd="0" destOrd="0" presId="urn:microsoft.com/office/officeart/2005/8/layout/radial4"/>
    <dgm:cxn modelId="{118C3E15-4501-AA48-954B-A450D45DB222}" type="presOf" srcId="{0FF6D81D-C62E-3A47-9200-6392D7ED7B5F}" destId="{4A3EF30E-4E0A-2F44-AA5F-41AC170E3B9F}" srcOrd="0" destOrd="0" presId="urn:microsoft.com/office/officeart/2005/8/layout/radial4"/>
    <dgm:cxn modelId="{1463C257-AAAC-4343-A6E4-998A6EA4FDF9}" type="presOf" srcId="{7AEE0BBC-E1B8-834A-94A6-CA16212CFD54}" destId="{37938472-9217-3B48-8E7A-27C3E7EFDB53}" srcOrd="0" destOrd="0" presId="urn:microsoft.com/office/officeart/2005/8/layout/radial4"/>
    <dgm:cxn modelId="{1264F600-B578-404E-9862-74CD2D879502}" type="presOf" srcId="{4CCDDDAF-CE79-544E-A67D-21E583513FB6}" destId="{B7CB2CDB-EB63-B745-ADB1-C6EBF2E6F6EF}" srcOrd="0" destOrd="0" presId="urn:microsoft.com/office/officeart/2005/8/layout/radial4"/>
    <dgm:cxn modelId="{CADFE806-E0FF-2E4C-A0C3-6D8B713E73B5}" srcId="{EE6526CD-2162-A148-8E0C-3D4AB50F175C}" destId="{9DC4FDB9-4388-B746-A631-167054630DFA}" srcOrd="2" destOrd="0" parTransId="{49285AD6-2A61-9449-9A23-24085139395A}" sibTransId="{B61FE2BC-DA96-C046-9BC1-07573F45EE3C}"/>
    <dgm:cxn modelId="{ACB33943-3C7F-A244-A456-16F02970442B}" srcId="{EE6526CD-2162-A148-8E0C-3D4AB50F175C}" destId="{512399D5-355B-834E-9A64-35F92D5FC982}" srcOrd="4" destOrd="0" parTransId="{7EDF04CC-88E7-DC47-B451-CC376832A9D3}" sibTransId="{F79B8331-D65E-6F41-9721-E2862A16E571}"/>
    <dgm:cxn modelId="{960AADCE-323E-7940-98EC-8BD55FD53FBC}" srcId="{EE6526CD-2162-A148-8E0C-3D4AB50F175C}" destId="{0FF6D81D-C62E-3A47-9200-6392D7ED7B5F}" srcOrd="5" destOrd="0" parTransId="{EC5770DA-B037-364D-A617-1460F292DED1}" sibTransId="{49AB2CA4-AFAA-1A4B-BD75-211A225B11CB}"/>
    <dgm:cxn modelId="{DD5FCBC2-12EB-964B-8CDC-2C285E0F3D76}" srcId="{EE6526CD-2162-A148-8E0C-3D4AB50F175C}" destId="{AF6ABEDA-F788-384B-B98A-7F0E9CFA8E34}" srcOrd="1" destOrd="0" parTransId="{1BA29D3B-0099-DA4D-A220-84C06D720003}" sibTransId="{6AFC15F6-BFB6-1A4E-B21B-87526B5D8D1B}"/>
    <dgm:cxn modelId="{9B296C7A-8A9E-2243-91D5-4B439D43BAD1}" type="presOf" srcId="{7EDF04CC-88E7-DC47-B451-CC376832A9D3}" destId="{E61A4675-BF82-FB45-9A02-D181E233724D}" srcOrd="0" destOrd="0" presId="urn:microsoft.com/office/officeart/2005/8/layout/radial4"/>
    <dgm:cxn modelId="{8C6FDF52-AB7C-6840-86EF-78C08BA24A3A}" type="presOf" srcId="{1BA29D3B-0099-DA4D-A220-84C06D720003}" destId="{31C304B1-DF0F-EC47-8644-1FD5D326718A}" srcOrd="0" destOrd="0" presId="urn:microsoft.com/office/officeart/2005/8/layout/radial4"/>
    <dgm:cxn modelId="{67EDFB1C-AD9A-B34A-AC16-92A30A88F922}" type="presOf" srcId="{EC5770DA-B037-364D-A617-1460F292DED1}" destId="{13C61D59-AC0E-E841-B9D0-14BB230F9DB4}" srcOrd="0" destOrd="0" presId="urn:microsoft.com/office/officeart/2005/8/layout/radial4"/>
    <dgm:cxn modelId="{B3E130AC-252F-A143-860F-59D522E808B0}" type="presParOf" srcId="{37938472-9217-3B48-8E7A-27C3E7EFDB53}" destId="{3DD1E28A-BDEB-604C-96B2-82F4413F0A32}" srcOrd="0" destOrd="0" presId="urn:microsoft.com/office/officeart/2005/8/layout/radial4"/>
    <dgm:cxn modelId="{41E98D88-F3F5-7042-899E-253CC78513A3}" type="presParOf" srcId="{37938472-9217-3B48-8E7A-27C3E7EFDB53}" destId="{38DA1CFE-A892-9E4D-86B8-28C922BCB30C}" srcOrd="1" destOrd="0" presId="urn:microsoft.com/office/officeart/2005/8/layout/radial4"/>
    <dgm:cxn modelId="{2FA78D43-D23D-FE49-8797-176BC4859969}" type="presParOf" srcId="{37938472-9217-3B48-8E7A-27C3E7EFDB53}" destId="{020EAFF4-7335-834A-BF88-3A8A607E5FDF}" srcOrd="2" destOrd="0" presId="urn:microsoft.com/office/officeart/2005/8/layout/radial4"/>
    <dgm:cxn modelId="{C261F308-5679-9743-B723-30E0892FC96B}" type="presParOf" srcId="{37938472-9217-3B48-8E7A-27C3E7EFDB53}" destId="{31C304B1-DF0F-EC47-8644-1FD5D326718A}" srcOrd="3" destOrd="0" presId="urn:microsoft.com/office/officeart/2005/8/layout/radial4"/>
    <dgm:cxn modelId="{6FC80AB5-5BD5-FE43-8D3F-51D5033A3DC2}" type="presParOf" srcId="{37938472-9217-3B48-8E7A-27C3E7EFDB53}" destId="{19969AB2-CFF9-1D49-8E6E-685BFEC874D8}" srcOrd="4" destOrd="0" presId="urn:microsoft.com/office/officeart/2005/8/layout/radial4"/>
    <dgm:cxn modelId="{CBBC2745-6E6C-754E-863E-71BFEE39383F}" type="presParOf" srcId="{37938472-9217-3B48-8E7A-27C3E7EFDB53}" destId="{BDA2632F-375B-A949-825C-0334983C1FFD}" srcOrd="5" destOrd="0" presId="urn:microsoft.com/office/officeart/2005/8/layout/radial4"/>
    <dgm:cxn modelId="{EC900D38-B968-FB4B-B2EF-6734F9B4B6EB}" type="presParOf" srcId="{37938472-9217-3B48-8E7A-27C3E7EFDB53}" destId="{7B0C551F-BCF5-6045-B043-95DB0E812057}" srcOrd="6" destOrd="0" presId="urn:microsoft.com/office/officeart/2005/8/layout/radial4"/>
    <dgm:cxn modelId="{0E217D56-3C8B-1B4D-8B53-72906F567BFB}" type="presParOf" srcId="{37938472-9217-3B48-8E7A-27C3E7EFDB53}" destId="{B7CB2CDB-EB63-B745-ADB1-C6EBF2E6F6EF}" srcOrd="7" destOrd="0" presId="urn:microsoft.com/office/officeart/2005/8/layout/radial4"/>
    <dgm:cxn modelId="{2A6C7023-F719-0741-829E-95C4E4C1336E}" type="presParOf" srcId="{37938472-9217-3B48-8E7A-27C3E7EFDB53}" destId="{92F89FD8-B233-2C43-8428-8278B2E88C4C}" srcOrd="8" destOrd="0" presId="urn:microsoft.com/office/officeart/2005/8/layout/radial4"/>
    <dgm:cxn modelId="{C06E75DE-678E-5E49-93B3-A2E423221A20}" type="presParOf" srcId="{37938472-9217-3B48-8E7A-27C3E7EFDB53}" destId="{E61A4675-BF82-FB45-9A02-D181E233724D}" srcOrd="9" destOrd="0" presId="urn:microsoft.com/office/officeart/2005/8/layout/radial4"/>
    <dgm:cxn modelId="{85A2EAF7-AFD6-2243-96AF-6288DB859499}" type="presParOf" srcId="{37938472-9217-3B48-8E7A-27C3E7EFDB53}" destId="{FCE4DEF1-F129-094A-B0AE-DEDDB750A355}" srcOrd="10" destOrd="0" presId="urn:microsoft.com/office/officeart/2005/8/layout/radial4"/>
    <dgm:cxn modelId="{9BC1E5D8-29E5-7049-BFA2-34D59FD3D3A8}" type="presParOf" srcId="{37938472-9217-3B48-8E7A-27C3E7EFDB53}" destId="{13C61D59-AC0E-E841-B9D0-14BB230F9DB4}" srcOrd="11" destOrd="0" presId="urn:microsoft.com/office/officeart/2005/8/layout/radial4"/>
    <dgm:cxn modelId="{291101FF-A5C9-424D-A914-C0D85D2F6BDE}" type="presParOf" srcId="{37938472-9217-3B48-8E7A-27C3E7EFDB53}" destId="{4A3EF30E-4E0A-2F44-AA5F-41AC170E3B9F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D1E28A-BDEB-604C-96B2-82F4413F0A32}">
      <dsp:nvSpPr>
        <dsp:cNvPr id="0" name=""/>
        <dsp:cNvSpPr/>
      </dsp:nvSpPr>
      <dsp:spPr>
        <a:xfrm>
          <a:off x="2121888" y="2314493"/>
          <a:ext cx="1552866" cy="1552866"/>
        </a:xfrm>
        <a:prstGeom prst="ellipse">
          <a:avLst/>
        </a:prstGeom>
        <a:solidFill>
          <a:srgbClr val="3366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900" kern="1200" dirty="0" smtClean="0"/>
            <a:t>ESS</a:t>
          </a:r>
          <a:r>
            <a:rPr lang="el-GR" sz="2900" kern="1200" dirty="0" smtClean="0"/>
            <a:t>ν</a:t>
          </a:r>
          <a:r>
            <a:rPr lang="en-US" sz="2900" kern="1200" dirty="0" smtClean="0"/>
            <a:t>SB</a:t>
          </a:r>
          <a:endParaRPr lang="en-GB" sz="2900" kern="1200" dirty="0"/>
        </a:p>
      </dsp:txBody>
      <dsp:txXfrm>
        <a:off x="2349300" y="2541905"/>
        <a:ext cx="1098042" cy="1098042"/>
      </dsp:txXfrm>
    </dsp:sp>
    <dsp:sp modelId="{38DA1CFE-A892-9E4D-86B8-28C922BCB30C}">
      <dsp:nvSpPr>
        <dsp:cNvPr id="0" name=""/>
        <dsp:cNvSpPr/>
      </dsp:nvSpPr>
      <dsp:spPr>
        <a:xfrm rot="10800000">
          <a:off x="544088" y="2869643"/>
          <a:ext cx="1491020" cy="44256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0EAFF4-7335-834A-BF88-3A8A607E5FDF}">
      <dsp:nvSpPr>
        <dsp:cNvPr id="0" name=""/>
        <dsp:cNvSpPr/>
      </dsp:nvSpPr>
      <dsp:spPr>
        <a:xfrm>
          <a:off x="585" y="2656124"/>
          <a:ext cx="1087006" cy="8696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BENE (2004-2008)</a:t>
          </a:r>
          <a:endParaRPr lang="en-GB" sz="1500" kern="1200" dirty="0"/>
        </a:p>
      </dsp:txBody>
      <dsp:txXfrm>
        <a:off x="26055" y="2681594"/>
        <a:ext cx="1036066" cy="818665"/>
      </dsp:txXfrm>
    </dsp:sp>
    <dsp:sp modelId="{31C304B1-DF0F-EC47-8644-1FD5D326718A}">
      <dsp:nvSpPr>
        <dsp:cNvPr id="0" name=""/>
        <dsp:cNvSpPr/>
      </dsp:nvSpPr>
      <dsp:spPr>
        <a:xfrm rot="12960000">
          <a:off x="851327" y="1924060"/>
          <a:ext cx="1491020" cy="44256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9969AB2-CFF9-1D49-8E6E-685BFEC874D8}">
      <dsp:nvSpPr>
        <dsp:cNvPr id="0" name=""/>
        <dsp:cNvSpPr/>
      </dsp:nvSpPr>
      <dsp:spPr>
        <a:xfrm>
          <a:off x="450204" y="1272341"/>
          <a:ext cx="1087006" cy="8696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ISS (2005-2007)</a:t>
          </a:r>
          <a:endParaRPr lang="en-GB" sz="1500" kern="1200" dirty="0"/>
        </a:p>
      </dsp:txBody>
      <dsp:txXfrm>
        <a:off x="475674" y="1297811"/>
        <a:ext cx="1036066" cy="818665"/>
      </dsp:txXfrm>
    </dsp:sp>
    <dsp:sp modelId="{BDA2632F-375B-A949-825C-0334983C1FFD}">
      <dsp:nvSpPr>
        <dsp:cNvPr id="0" name=""/>
        <dsp:cNvSpPr/>
      </dsp:nvSpPr>
      <dsp:spPr>
        <a:xfrm rot="15120000">
          <a:off x="1655688" y="1339657"/>
          <a:ext cx="1491020" cy="44256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B0C551F-BCF5-6045-B043-95DB0E812057}">
      <dsp:nvSpPr>
        <dsp:cNvPr id="0" name=""/>
        <dsp:cNvSpPr/>
      </dsp:nvSpPr>
      <dsp:spPr>
        <a:xfrm>
          <a:off x="1627320" y="417115"/>
          <a:ext cx="1087006" cy="8696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EURO</a:t>
          </a:r>
          <a:r>
            <a:rPr lang="el-GR" sz="1500" kern="1200" dirty="0" smtClean="0"/>
            <a:t>ν</a:t>
          </a:r>
          <a:r>
            <a:rPr lang="en-US" sz="1500" kern="1200" dirty="0" smtClean="0"/>
            <a:t> (2008-2012)</a:t>
          </a:r>
          <a:endParaRPr lang="en-GB" sz="1500" kern="1200" dirty="0"/>
        </a:p>
      </dsp:txBody>
      <dsp:txXfrm>
        <a:off x="1652790" y="442585"/>
        <a:ext cx="1036066" cy="818665"/>
      </dsp:txXfrm>
    </dsp:sp>
    <dsp:sp modelId="{B7CB2CDB-EB63-B745-ADB1-C6EBF2E6F6EF}">
      <dsp:nvSpPr>
        <dsp:cNvPr id="0" name=""/>
        <dsp:cNvSpPr/>
      </dsp:nvSpPr>
      <dsp:spPr>
        <a:xfrm rot="17280000">
          <a:off x="2649933" y="1339657"/>
          <a:ext cx="1491020" cy="44256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2F89FD8-B233-2C43-8428-8278B2E88C4C}">
      <dsp:nvSpPr>
        <dsp:cNvPr id="0" name=""/>
        <dsp:cNvSpPr/>
      </dsp:nvSpPr>
      <dsp:spPr>
        <a:xfrm>
          <a:off x="3082316" y="417115"/>
          <a:ext cx="1087006" cy="8696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LAGUNA (2008-2010)</a:t>
          </a:r>
          <a:endParaRPr lang="en-GB" sz="1500" kern="1200" dirty="0"/>
        </a:p>
      </dsp:txBody>
      <dsp:txXfrm>
        <a:off x="3107786" y="442585"/>
        <a:ext cx="1036066" cy="818665"/>
      </dsp:txXfrm>
    </dsp:sp>
    <dsp:sp modelId="{E61A4675-BF82-FB45-9A02-D181E233724D}">
      <dsp:nvSpPr>
        <dsp:cNvPr id="0" name=""/>
        <dsp:cNvSpPr/>
      </dsp:nvSpPr>
      <dsp:spPr>
        <a:xfrm rot="19440000">
          <a:off x="3454294" y="1924060"/>
          <a:ext cx="1491020" cy="44256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CE4DEF1-F129-094A-B0AE-DEDDB750A355}">
      <dsp:nvSpPr>
        <dsp:cNvPr id="0" name=""/>
        <dsp:cNvSpPr/>
      </dsp:nvSpPr>
      <dsp:spPr>
        <a:xfrm>
          <a:off x="4259432" y="1272341"/>
          <a:ext cx="1087006" cy="8696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LAGUNA-LBNO (2010-2014)</a:t>
          </a:r>
          <a:endParaRPr lang="en-GB" sz="1500" kern="1200" dirty="0"/>
        </a:p>
      </dsp:txBody>
      <dsp:txXfrm>
        <a:off x="4284902" y="1297811"/>
        <a:ext cx="1036066" cy="818665"/>
      </dsp:txXfrm>
    </dsp:sp>
    <dsp:sp modelId="{13C61D59-AC0E-E841-B9D0-14BB230F9DB4}">
      <dsp:nvSpPr>
        <dsp:cNvPr id="0" name=""/>
        <dsp:cNvSpPr/>
      </dsp:nvSpPr>
      <dsp:spPr>
        <a:xfrm>
          <a:off x="3761533" y="2869643"/>
          <a:ext cx="1491020" cy="44256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A3EF30E-4E0A-2F44-AA5F-41AC170E3B9F}">
      <dsp:nvSpPr>
        <dsp:cNvPr id="0" name=""/>
        <dsp:cNvSpPr/>
      </dsp:nvSpPr>
      <dsp:spPr>
        <a:xfrm>
          <a:off x="4709050" y="2656124"/>
          <a:ext cx="1087006" cy="8696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SNS (USA)</a:t>
          </a:r>
          <a:endParaRPr lang="en-GB" sz="1500" kern="1200" dirty="0"/>
        </a:p>
      </dsp:txBody>
      <dsp:txXfrm>
        <a:off x="4734520" y="2681594"/>
        <a:ext cx="1036066" cy="8186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F34A45-BD8F-E14D-A73B-328A506DC652}" type="datetimeFigureOut">
              <a:rPr lang="fr-FR" smtClean="0"/>
              <a:t>6/21/15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E9B6AF-4171-7946-A644-4B0B9A3E44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5883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83F064-C653-E849-A9AC-11CF409292A7}" type="datetimeFigureOut">
              <a:rPr lang="fr-FR" smtClean="0"/>
              <a:t>6/21/15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8B264F-AD4B-0742-99D8-E3EB645D81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0623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600367A-AAF5-B446-A450-33F6C0CF7D8C}" type="slidenum">
              <a:rPr lang="en-GB" sz="1200">
                <a:solidFill>
                  <a:prstClr val="black"/>
                </a:solidFill>
                <a:latin typeface="Arial" charset="0"/>
              </a:rPr>
              <a:pPr eaLnBrk="1" hangingPunct="1"/>
              <a:t>2</a:t>
            </a:fld>
            <a:endParaRPr lang="en-GB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57806292-F0D0-304C-908F-DFF24CAF79F6}" type="slidenum">
              <a:rPr lang="en-GB" sz="1200" b="1">
                <a:solidFill>
                  <a:prstClr val="black"/>
                </a:solidFill>
                <a:latin typeface="Arial" charset="0"/>
              </a:rPr>
              <a:pPr eaLnBrk="1" hangingPunct="1"/>
              <a:t>18</a:t>
            </a:fld>
            <a:endParaRPr lang="en-GB" sz="1200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57806292-F0D0-304C-908F-DFF24CAF79F6}" type="slidenum">
              <a:rPr lang="en-GB" sz="1200" b="1">
                <a:solidFill>
                  <a:prstClr val="black"/>
                </a:solidFill>
                <a:latin typeface="Arial" charset="0"/>
              </a:rPr>
              <a:pPr eaLnBrk="1" hangingPunct="1"/>
              <a:t>22</a:t>
            </a:fld>
            <a:endParaRPr lang="en-GB" sz="1200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ABC09FA-3408-B543-91AF-4F8D36FD2FCE}" type="slidenum">
              <a:rPr lang="fr-FR" sz="1200">
                <a:solidFill>
                  <a:prstClr val="black"/>
                </a:solidFill>
                <a:latin typeface="Arial" charset="0"/>
              </a:rPr>
              <a:pPr eaLnBrk="1" hangingPunct="1"/>
              <a:t>23</a:t>
            </a:fld>
            <a:endParaRPr lang="fr-FR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70412" cy="3427412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1813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FA70DEC-622D-944A-AFBA-208A04BB7FCD}" type="slidenum">
              <a:rPr lang="en-GB" sz="1200">
                <a:solidFill>
                  <a:prstClr val="black"/>
                </a:solidFill>
                <a:latin typeface="Arial" charset="0"/>
              </a:rPr>
              <a:pPr eaLnBrk="1" hangingPunct="1"/>
              <a:t>5</a:t>
            </a:fld>
            <a:endParaRPr lang="en-GB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4691F4A5-13BE-0446-80F5-254163EEC6CB}" type="slidenum">
              <a:rPr lang="en-GB" sz="1200">
                <a:solidFill>
                  <a:prstClr val="black"/>
                </a:solidFill>
                <a:latin typeface="Arial" charset="0"/>
              </a:rPr>
              <a:pPr eaLnBrk="1" hangingPunct="1"/>
              <a:t>7</a:t>
            </a:fld>
            <a:endParaRPr lang="en-GB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4691F4A5-13BE-0446-80F5-254163EEC6CB}" type="slidenum">
              <a:rPr lang="en-GB" sz="1200">
                <a:solidFill>
                  <a:prstClr val="black"/>
                </a:solidFill>
                <a:latin typeface="Arial" charset="0"/>
              </a:rPr>
              <a:pPr eaLnBrk="1" hangingPunct="1"/>
              <a:t>8</a:t>
            </a:fld>
            <a:endParaRPr lang="en-GB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4691F4A5-13BE-0446-80F5-254163EEC6CB}" type="slidenum">
              <a:rPr lang="en-GB" sz="1200">
                <a:solidFill>
                  <a:prstClr val="black"/>
                </a:solidFill>
                <a:latin typeface="Arial" charset="0"/>
              </a:rPr>
              <a:pPr eaLnBrk="1" hangingPunct="1"/>
              <a:t>9</a:t>
            </a:fld>
            <a:endParaRPr lang="en-GB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4691F4A5-13BE-0446-80F5-254163EEC6CB}" type="slidenum">
              <a:rPr lang="en-GB" sz="1200">
                <a:solidFill>
                  <a:prstClr val="black"/>
                </a:solidFill>
                <a:latin typeface="Arial" charset="0"/>
              </a:rPr>
              <a:pPr eaLnBrk="1" hangingPunct="1"/>
              <a:t>12</a:t>
            </a:fld>
            <a:endParaRPr lang="en-GB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4691F4A5-13BE-0446-80F5-254163EEC6CB}" type="slidenum">
              <a:rPr lang="en-GB" sz="1200">
                <a:solidFill>
                  <a:prstClr val="black"/>
                </a:solidFill>
                <a:latin typeface="Arial" charset="0"/>
              </a:rPr>
              <a:pPr eaLnBrk="1" hangingPunct="1"/>
              <a:t>14</a:t>
            </a:fld>
            <a:endParaRPr lang="en-GB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FA70DEC-622D-944A-AFBA-208A04BB7FCD}" type="slidenum">
              <a:rPr lang="en-GB" sz="1200">
                <a:solidFill>
                  <a:prstClr val="black"/>
                </a:solidFill>
                <a:latin typeface="Arial" charset="0"/>
              </a:rPr>
              <a:pPr eaLnBrk="1" hangingPunct="1"/>
              <a:t>16</a:t>
            </a:fld>
            <a:endParaRPr lang="en-GB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9595"/>
            <a:ext cx="9144000" cy="1143000"/>
          </a:xfrm>
        </p:spPr>
        <p:txBody>
          <a:bodyPr/>
          <a:lstStyle>
            <a:lvl1pPr>
              <a:defRPr>
                <a:latin typeface="Times New Roman"/>
                <a:cs typeface="Times New Roman"/>
              </a:defRPr>
            </a:lvl1pPr>
          </a:lstStyle>
          <a:p>
            <a:r>
              <a:rPr lang="en-GB" noProof="0" smtClean="0"/>
              <a:t>Cliquez et modifiez le titre</a:t>
            </a:r>
            <a:endParaRPr lang="en-GB" noProof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noProof="0" smtClean="0"/>
              <a:t>Invisibles '15, June 2015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E. Wildner, CERN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550CC0-2D5F-6D4A-9D75-2980E64365EE}" type="slidenum">
              <a:rPr lang="en-GB" noProof="0" smtClean="0"/>
              <a:pPr>
                <a:defRPr/>
              </a:pPr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247360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4pPr>
              <a:defRPr sz="1800"/>
            </a:lvl4pPr>
            <a:lvl5pPr>
              <a:defRPr sz="16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sv-SE" dirty="0" smtClean="0"/>
              <a:t>Click to edit Master text styles</a:t>
            </a:r>
          </a:p>
          <a:p>
            <a:pPr lvl="1"/>
            <a:r>
              <a:rPr lang="sv-SE" dirty="0" smtClean="0"/>
              <a:t>Second level</a:t>
            </a:r>
          </a:p>
          <a:p>
            <a:pPr lvl="2"/>
            <a:r>
              <a:rPr lang="sv-SE" dirty="0" smtClean="0"/>
              <a:t>Third level</a:t>
            </a:r>
          </a:p>
          <a:p>
            <a:pPr lvl="3"/>
            <a:r>
              <a:rPr lang="sv-SE" dirty="0" smtClean="0"/>
              <a:t>Fourth level</a:t>
            </a:r>
          </a:p>
          <a:p>
            <a:pPr lvl="4"/>
            <a:r>
              <a:rPr lang="sv-SE" dirty="0" smtClean="0"/>
              <a:t>Fifth level</a:t>
            </a:r>
            <a:endParaRPr lang="sv-S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Invisibles '15, June 2015</a:t>
            </a:r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27784" y="6356350"/>
            <a:ext cx="3888432" cy="365125"/>
          </a:xfrm>
        </p:spPr>
        <p:txBody>
          <a:bodyPr/>
          <a:lstStyle/>
          <a:p>
            <a:r>
              <a:rPr lang="en-GB" smtClean="0"/>
              <a:t>E. Wildner, CERN</a:t>
            </a:r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25043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Invisibles '15, June 2015</a:t>
            </a:r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27784" y="6356350"/>
            <a:ext cx="3888432" cy="365125"/>
          </a:xfrm>
        </p:spPr>
        <p:txBody>
          <a:bodyPr/>
          <a:lstStyle/>
          <a:p>
            <a:r>
              <a:rPr lang="en-GB" smtClean="0"/>
              <a:t>E. Wildner, CERN</a:t>
            </a:r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58937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latin typeface="Times New Roman" charset="0"/>
                <a:ea typeface="ＭＳ Ｐゴシック" charset="0"/>
                <a:cs typeface="ＭＳ Ｐゴシック" charset="0"/>
              </a:rPr>
              <a:t>Invisibles '15, June 2015</a:t>
            </a:r>
            <a:endParaRPr lang="en-GB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Wildner, CERN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56F7-6BCF-6E44-9937-5AE9275C7CA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3294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latin typeface="Times New Roman" charset="0"/>
                <a:ea typeface="ＭＳ Ｐゴシック" charset="0"/>
                <a:cs typeface="ＭＳ Ｐゴシック" charset="0"/>
              </a:rPr>
              <a:t>Invisibles '15, June 2015</a:t>
            </a:r>
            <a:endParaRPr lang="en-GB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Wildner, CERN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latin typeface="Times New Roman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435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2015-04-28</a:t>
            </a:r>
            <a:endParaRPr lang="fr-F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n-NO"/>
              <a:t>Seminar at Karlsruhe KIT 2015-04-28      Tord Ekelöf   Uppsala University</a:t>
            </a:r>
            <a:endParaRPr lang="fr-F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FA6FD6-F3B7-0D4C-935C-F9E33E00CFA1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5469850"/>
      </p:ext>
    </p:extLst>
  </p:cSld>
  <p:clrMapOvr>
    <a:masterClrMapping/>
  </p:clrMapOvr>
  <p:transition xmlns:p14="http://schemas.microsoft.com/office/powerpoint/2010/main"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Invisibles '15, June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Wildner,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5FABC-4906-114B-A864-C17B6076E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06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69199" y="101012"/>
            <a:ext cx="786970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588670"/>
            <a:ext cx="2133600" cy="2638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imes New Roman"/>
                <a:cs typeface="Times New Roman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ea typeface="ＭＳ Ｐゴシック" charset="0"/>
              </a:rPr>
              <a:t>Invisibles '15, June 2015</a:t>
            </a:r>
            <a:endParaRPr lang="en-GB">
              <a:ea typeface="ＭＳ Ｐゴシック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588670"/>
            <a:ext cx="2895600" cy="2638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/>
                <a:cs typeface="Times New Roman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mtClean="0">
                <a:ea typeface="ＭＳ Ｐゴシック" charset="0"/>
              </a:rPr>
              <a:t>E. Wildner, CERN</a:t>
            </a:r>
            <a:endParaRPr lang="en-GB" dirty="0">
              <a:ea typeface="ＭＳ Ｐゴシック" charset="0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010400" y="6588670"/>
            <a:ext cx="2133600" cy="2809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imes New Roman"/>
                <a:cs typeface="Times New Roman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ea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7085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2" r:id="rId5"/>
    <p:sldLayoutId id="2147483673" r:id="rId6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accent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Times New Roman"/>
          <a:ea typeface="+mj-ea"/>
          <a:cs typeface="Times New Roman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Invisibles '15, June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E. Wildner,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15FABC-4906-114B-A864-C17B6076E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511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7.png"/><Relationship Id="rId1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image" Target="../media/image24.jpeg"/><Relationship Id="rId9" Type="http://schemas.openxmlformats.org/officeDocument/2006/relationships/image" Target="../media/image25.png"/><Relationship Id="rId10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jpeg"/><Relationship Id="rId5" Type="http://schemas.openxmlformats.org/officeDocument/2006/relationships/image" Target="../media/image33.jpeg"/><Relationship Id="rId6" Type="http://schemas.openxmlformats.org/officeDocument/2006/relationships/image" Target="../media/image34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image" Target="../media/image38.png"/><Relationship Id="rId7" Type="http://schemas.openxmlformats.org/officeDocument/2006/relationships/hyperlink" Target="http://lanl.arxiv.org/abs/1110.4583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jpeg"/><Relationship Id="rId5" Type="http://schemas.openxmlformats.org/officeDocument/2006/relationships/image" Target="../media/image6.png"/><Relationship Id="rId6" Type="http://schemas.openxmlformats.org/officeDocument/2006/relationships/image" Target="../media/image7.jpeg"/><Relationship Id="rId7" Type="http://schemas.openxmlformats.org/officeDocument/2006/relationships/image" Target="../media/image8.png"/><Relationship Id="rId8" Type="http://schemas.openxmlformats.org/officeDocument/2006/relationships/hyperlink" Target="http://europeanspallationsource.se/documentation/tdr.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6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3.xml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hyperlink" Target="http://europeanspallationsource.se/documentation/tdr.pdf" TargetMode="External"/><Relationship Id="rId1" Type="http://schemas.microsoft.com/office/2007/relationships/media" Target="../media/media1.m4v"/><Relationship Id="rId2" Type="http://schemas.openxmlformats.org/officeDocument/2006/relationships/video" Target="../media/media1.m4v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-1" y="579472"/>
            <a:ext cx="9144000" cy="2706161"/>
          </a:xfrm>
        </p:spPr>
        <p:txBody>
          <a:bodyPr>
            <a:normAutofit/>
          </a:bodyPr>
          <a:lstStyle/>
          <a:p>
            <a:r>
              <a:rPr lang="en-GB" sz="4800" dirty="0" smtClean="0">
                <a:solidFill>
                  <a:srgbClr val="FFFFFF"/>
                </a:solidFill>
              </a:rPr>
              <a:t>ESS</a:t>
            </a:r>
            <a:r>
              <a:rPr lang="en-US" sz="4800" dirty="0" err="1" smtClean="0">
                <a:solidFill>
                  <a:srgbClr val="FFFFFF"/>
                </a:solidFill>
              </a:rPr>
              <a:t>nuSB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GB" sz="2800" dirty="0" smtClean="0">
                <a:solidFill>
                  <a:srgbClr val="FFFF00"/>
                </a:solidFill>
              </a:rPr>
              <a:t>Project </a:t>
            </a:r>
            <a:r>
              <a:rPr lang="en-GB" sz="2800" dirty="0">
                <a:solidFill>
                  <a:srgbClr val="FFFF00"/>
                </a:solidFill>
              </a:rPr>
              <a:t>for Leptonic CP Violation Discovery based on the European Spallation Source Linac</a:t>
            </a:r>
            <a:endParaRPr lang="en-GB" sz="2800" b="1" dirty="0">
              <a:solidFill>
                <a:srgbClr val="FFFF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11758"/>
            <a:ext cx="9213864" cy="2611930"/>
          </a:xfrm>
          <a:prstGeom prst="rect">
            <a:avLst/>
          </a:prstGeom>
        </p:spPr>
      </p:pic>
      <p:pic>
        <p:nvPicPr>
          <p:cNvPr id="4" name="Image 3" descr="ESS_Aerial_view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1110"/>
          <a:stretch/>
        </p:blipFill>
        <p:spPr>
          <a:xfrm>
            <a:off x="-11759" y="1516814"/>
            <a:ext cx="9213863" cy="5352835"/>
          </a:xfrm>
          <a:prstGeom prst="rect">
            <a:avLst/>
          </a:prstGeom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066327" y="4827980"/>
            <a:ext cx="4632529" cy="1319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buFontTx/>
              <a:buNone/>
            </a:pPr>
            <a:r>
              <a:rPr lang="en-GB" sz="2800" b="1" dirty="0" smtClean="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Elena WILDNER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GB" sz="2000" b="1" dirty="0" smtClean="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CERN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GB" sz="2000" b="1" dirty="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</a:t>
            </a:r>
            <a:r>
              <a:rPr lang="en-GB" sz="2000" b="1" dirty="0" smtClean="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or the </a:t>
            </a:r>
            <a:r>
              <a:rPr lang="en-GB" sz="2000" b="1" dirty="0" err="1" smtClean="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ESSnuSB</a:t>
            </a:r>
            <a:r>
              <a:rPr lang="en-GB" sz="2000" b="1" dirty="0" smtClean="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Collaboration</a:t>
            </a:r>
            <a:endParaRPr lang="en-GB" sz="2000" b="1" dirty="0">
              <a:solidFill>
                <a:schemeClr val="bg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0965" y="1676842"/>
            <a:ext cx="26357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ESSnuSB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82189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30228" y="6551891"/>
            <a:ext cx="2895600" cy="263815"/>
          </a:xfrm>
        </p:spPr>
        <p:txBody>
          <a:bodyPr/>
          <a:lstStyle/>
          <a:p>
            <a:r>
              <a:rPr lang="fr-FR" smtClean="0"/>
              <a:t>E. Wildner, CERN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78926" y="6513757"/>
            <a:ext cx="2133600" cy="280980"/>
          </a:xfrm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latin typeface="Times New Roman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GB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-250483" y="155020"/>
            <a:ext cx="9144000" cy="7524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C00000"/>
                </a:solidFill>
                <a:latin typeface="Times New Roman"/>
                <a:cs typeface="Times New Roman"/>
              </a:rPr>
              <a:t>ESS Accumulator for neutrino production (II)</a:t>
            </a:r>
            <a:endParaRPr lang="en-GB" sz="3600" dirty="0">
              <a:solidFill>
                <a:srgbClr val="C00000"/>
              </a:solidFill>
              <a:latin typeface="Times New Roman"/>
              <a:cs typeface="Times New Roman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343" y="1698726"/>
            <a:ext cx="4461897" cy="348666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255473" y="1810771"/>
            <a:ext cx="344609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Accumulator lattice based on </a:t>
            </a:r>
            <a:r>
              <a:rPr lang="en-US" dirty="0" smtClean="0"/>
              <a:t>Spallation Neutron Source, Oak Ridge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Layout optimization and beam dynamics</a:t>
            </a:r>
          </a:p>
          <a:p>
            <a:endParaRPr lang="en-US" dirty="0"/>
          </a:p>
          <a:p>
            <a:r>
              <a:rPr lang="en-US" dirty="0" smtClean="0"/>
              <a:t>Transfer lines and extraction of beam from </a:t>
            </a:r>
            <a:r>
              <a:rPr lang="en-US" dirty="0" err="1" smtClean="0"/>
              <a:t>linac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Switchyard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78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"/>
            <a:ext cx="9144000" cy="1112565"/>
          </a:xfrm>
        </p:spPr>
        <p:txBody>
          <a:bodyPr/>
          <a:lstStyle/>
          <a:p>
            <a:pPr eaLnBrk="1" hangingPunct="1"/>
            <a:r>
              <a:rPr lang="en-GB" sz="40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Linac</a:t>
            </a:r>
            <a:r>
              <a:rPr lang="en-GB" sz="4000" dirty="0" smtClean="0">
                <a:solidFill>
                  <a:srgbClr val="C00000"/>
                </a:solidFill>
                <a:latin typeface="Times New Roman"/>
                <a:cs typeface="Times New Roman"/>
              </a:rPr>
              <a:t> Pulsing, options</a:t>
            </a:r>
            <a:endParaRPr lang="en-GB" sz="4000" dirty="0">
              <a:solidFill>
                <a:srgbClr val="C00000"/>
              </a:solidFill>
              <a:latin typeface="Times New Roman"/>
              <a:cs typeface="Times New Roman"/>
            </a:endParaRPr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Invisibles '15, June 2015</a:t>
            </a:r>
            <a:endParaRPr lang="en-GB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Wildner, CERN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56F7-6BCF-6E44-9937-5AE9275C7CAF}" type="slidenum">
              <a:rPr lang="en-GB" smtClean="0"/>
              <a:pPr/>
              <a:t>12</a:t>
            </a:fld>
            <a:endParaRPr lang="en-GB"/>
          </a:p>
        </p:txBody>
      </p:sp>
      <p:cxnSp>
        <p:nvCxnSpPr>
          <p:cNvPr id="14" name="Straight Connector 40"/>
          <p:cNvCxnSpPr/>
          <p:nvPr/>
        </p:nvCxnSpPr>
        <p:spPr>
          <a:xfrm>
            <a:off x="640811" y="3292791"/>
            <a:ext cx="55208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640811" y="2955160"/>
            <a:ext cx="136397" cy="33763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112892" y="2946693"/>
            <a:ext cx="136397" cy="3376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551105" y="2955160"/>
            <a:ext cx="136397" cy="33763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61"/>
          <p:cNvCxnSpPr/>
          <p:nvPr/>
        </p:nvCxnSpPr>
        <p:spPr>
          <a:xfrm rot="5400000">
            <a:off x="502119" y="2701937"/>
            <a:ext cx="3939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63"/>
          <p:cNvCxnSpPr/>
          <p:nvPr/>
        </p:nvCxnSpPr>
        <p:spPr>
          <a:xfrm rot="5400000" flipH="1" flipV="1">
            <a:off x="2929130" y="2673801"/>
            <a:ext cx="4501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65"/>
          <p:cNvCxnSpPr/>
          <p:nvPr/>
        </p:nvCxnSpPr>
        <p:spPr>
          <a:xfrm>
            <a:off x="368016" y="3011432"/>
            <a:ext cx="272794" cy="1173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67"/>
          <p:cNvCxnSpPr/>
          <p:nvPr/>
        </p:nvCxnSpPr>
        <p:spPr>
          <a:xfrm rot="10800000">
            <a:off x="777208" y="3011432"/>
            <a:ext cx="340993" cy="1173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71"/>
          <p:cNvCxnSpPr/>
          <p:nvPr/>
        </p:nvCxnSpPr>
        <p:spPr>
          <a:xfrm>
            <a:off x="699071" y="2617529"/>
            <a:ext cx="2455147" cy="1173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72"/>
          <p:cNvSpPr txBox="1"/>
          <p:nvPr/>
        </p:nvSpPr>
        <p:spPr>
          <a:xfrm>
            <a:off x="1731057" y="2532862"/>
            <a:ext cx="7572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35.7 ms</a:t>
            </a:r>
            <a:endParaRPr lang="en-US" sz="1400" dirty="0"/>
          </a:p>
        </p:txBody>
      </p:sp>
      <p:sp>
        <p:nvSpPr>
          <p:cNvPr id="24" name="TextBox 73"/>
          <p:cNvSpPr txBox="1"/>
          <p:nvPr/>
        </p:nvSpPr>
        <p:spPr>
          <a:xfrm>
            <a:off x="373077" y="3326320"/>
            <a:ext cx="7572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2.86 </a:t>
            </a:r>
            <a:r>
              <a:rPr lang="en-US" sz="1400" dirty="0" err="1" smtClean="0"/>
              <a:t>ms</a:t>
            </a:r>
            <a:endParaRPr lang="en-US" sz="1400" dirty="0"/>
          </a:p>
        </p:txBody>
      </p:sp>
      <p:cxnSp>
        <p:nvCxnSpPr>
          <p:cNvPr id="36" name="Straight Connector 63"/>
          <p:cNvCxnSpPr/>
          <p:nvPr/>
        </p:nvCxnSpPr>
        <p:spPr>
          <a:xfrm rot="5400000" flipH="1" flipV="1">
            <a:off x="5379182" y="2673801"/>
            <a:ext cx="4501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71"/>
          <p:cNvCxnSpPr/>
          <p:nvPr/>
        </p:nvCxnSpPr>
        <p:spPr>
          <a:xfrm>
            <a:off x="3149123" y="2617529"/>
            <a:ext cx="2455147" cy="1173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72"/>
          <p:cNvSpPr txBox="1"/>
          <p:nvPr/>
        </p:nvSpPr>
        <p:spPr>
          <a:xfrm>
            <a:off x="4021031" y="2561524"/>
            <a:ext cx="5900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28 Hz</a:t>
            </a:r>
            <a:endParaRPr lang="en-US" sz="1400" dirty="0"/>
          </a:p>
        </p:txBody>
      </p:sp>
      <p:sp>
        <p:nvSpPr>
          <p:cNvPr id="45" name="Rectangle 44"/>
          <p:cNvSpPr/>
          <p:nvPr/>
        </p:nvSpPr>
        <p:spPr>
          <a:xfrm>
            <a:off x="217932" y="1089340"/>
            <a:ext cx="136397" cy="33763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72"/>
          <p:cNvSpPr txBox="1"/>
          <p:nvPr/>
        </p:nvSpPr>
        <p:spPr>
          <a:xfrm>
            <a:off x="533337" y="1626617"/>
            <a:ext cx="18761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Neutron (proton pulse)</a:t>
            </a:r>
            <a:endParaRPr lang="en-US" sz="1400" dirty="0"/>
          </a:p>
        </p:txBody>
      </p:sp>
      <p:sp>
        <p:nvSpPr>
          <p:cNvPr id="47" name="Rectangle 46"/>
          <p:cNvSpPr/>
          <p:nvPr/>
        </p:nvSpPr>
        <p:spPr>
          <a:xfrm>
            <a:off x="205823" y="1611690"/>
            <a:ext cx="136397" cy="3376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72"/>
          <p:cNvSpPr txBox="1"/>
          <p:nvPr/>
        </p:nvSpPr>
        <p:spPr>
          <a:xfrm>
            <a:off x="533337" y="1127163"/>
            <a:ext cx="16789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Neutrino (H-  -pulse)</a:t>
            </a:r>
            <a:endParaRPr lang="en-US" sz="1400" dirty="0"/>
          </a:p>
        </p:txBody>
      </p:sp>
      <p:sp>
        <p:nvSpPr>
          <p:cNvPr id="61" name="TextBox 72"/>
          <p:cNvSpPr txBox="1"/>
          <p:nvPr/>
        </p:nvSpPr>
        <p:spPr>
          <a:xfrm>
            <a:off x="2747057" y="2041794"/>
            <a:ext cx="12479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71.4 </a:t>
            </a:r>
            <a:r>
              <a:rPr lang="en-US" sz="1400" dirty="0" err="1" smtClean="0"/>
              <a:t>ms</a:t>
            </a:r>
            <a:r>
              <a:rPr lang="en-US" sz="1400" dirty="0" smtClean="0"/>
              <a:t>, 14 Hz</a:t>
            </a:r>
            <a:endParaRPr lang="en-US" sz="1400" dirty="0"/>
          </a:p>
        </p:txBody>
      </p:sp>
      <p:cxnSp>
        <p:nvCxnSpPr>
          <p:cNvPr id="62" name="Straight Arrow Connector 71"/>
          <p:cNvCxnSpPr/>
          <p:nvPr/>
        </p:nvCxnSpPr>
        <p:spPr>
          <a:xfrm>
            <a:off x="690604" y="2304262"/>
            <a:ext cx="4911487" cy="10441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40"/>
          <p:cNvCxnSpPr/>
          <p:nvPr/>
        </p:nvCxnSpPr>
        <p:spPr>
          <a:xfrm flipV="1">
            <a:off x="691611" y="5144150"/>
            <a:ext cx="5328189" cy="155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721058" y="4822060"/>
            <a:ext cx="56150" cy="33763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4612038" y="4813592"/>
            <a:ext cx="136397" cy="3376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61"/>
          <p:cNvCxnSpPr/>
          <p:nvPr/>
        </p:nvCxnSpPr>
        <p:spPr>
          <a:xfrm rot="5400000">
            <a:off x="552919" y="4568837"/>
            <a:ext cx="3939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65"/>
          <p:cNvCxnSpPr/>
          <p:nvPr/>
        </p:nvCxnSpPr>
        <p:spPr>
          <a:xfrm>
            <a:off x="418816" y="4878332"/>
            <a:ext cx="272794" cy="1173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67"/>
          <p:cNvCxnSpPr/>
          <p:nvPr/>
        </p:nvCxnSpPr>
        <p:spPr>
          <a:xfrm rot="10800000">
            <a:off x="828008" y="4878332"/>
            <a:ext cx="340993" cy="1173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71"/>
          <p:cNvCxnSpPr/>
          <p:nvPr/>
        </p:nvCxnSpPr>
        <p:spPr>
          <a:xfrm>
            <a:off x="739504" y="4479247"/>
            <a:ext cx="966193" cy="3959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72"/>
          <p:cNvSpPr txBox="1"/>
          <p:nvPr/>
        </p:nvSpPr>
        <p:spPr>
          <a:xfrm>
            <a:off x="1772874" y="4426960"/>
            <a:ext cx="8481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14.28 ms</a:t>
            </a:r>
            <a:endParaRPr lang="en-US" sz="1400" dirty="0"/>
          </a:p>
        </p:txBody>
      </p:sp>
      <p:sp>
        <p:nvSpPr>
          <p:cNvPr id="41" name="TextBox 73"/>
          <p:cNvSpPr txBox="1"/>
          <p:nvPr/>
        </p:nvSpPr>
        <p:spPr>
          <a:xfrm>
            <a:off x="371401" y="5203716"/>
            <a:ext cx="666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0.7 </a:t>
            </a:r>
            <a:r>
              <a:rPr lang="en-US" sz="1400" dirty="0" err="1" smtClean="0"/>
              <a:t>ms</a:t>
            </a:r>
            <a:endParaRPr lang="en-US" sz="1400" dirty="0"/>
          </a:p>
        </p:txBody>
      </p:sp>
      <p:cxnSp>
        <p:nvCxnSpPr>
          <p:cNvPr id="42" name="Straight Connector 63"/>
          <p:cNvCxnSpPr/>
          <p:nvPr/>
        </p:nvCxnSpPr>
        <p:spPr>
          <a:xfrm rot="5400000" flipH="1" flipV="1">
            <a:off x="5429982" y="4540701"/>
            <a:ext cx="4501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71"/>
          <p:cNvCxnSpPr/>
          <p:nvPr/>
        </p:nvCxnSpPr>
        <p:spPr>
          <a:xfrm>
            <a:off x="741404" y="4171162"/>
            <a:ext cx="4935980" cy="17798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72"/>
          <p:cNvSpPr txBox="1"/>
          <p:nvPr/>
        </p:nvSpPr>
        <p:spPr>
          <a:xfrm>
            <a:off x="2581957" y="3908694"/>
            <a:ext cx="12479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71.4 </a:t>
            </a:r>
            <a:r>
              <a:rPr lang="en-US" sz="1400" dirty="0" err="1" smtClean="0"/>
              <a:t>ms</a:t>
            </a:r>
            <a:r>
              <a:rPr lang="en-US" sz="1400" dirty="0" smtClean="0"/>
              <a:t>, 14 Hz</a:t>
            </a:r>
            <a:endParaRPr lang="en-US" sz="1400" dirty="0"/>
          </a:p>
        </p:txBody>
      </p:sp>
      <p:cxnSp>
        <p:nvCxnSpPr>
          <p:cNvPr id="53" name="Straight Arrow Connector 71"/>
          <p:cNvCxnSpPr/>
          <p:nvPr/>
        </p:nvCxnSpPr>
        <p:spPr>
          <a:xfrm>
            <a:off x="1703926" y="4484430"/>
            <a:ext cx="965934" cy="9144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71"/>
          <p:cNvCxnSpPr/>
          <p:nvPr/>
        </p:nvCxnSpPr>
        <p:spPr>
          <a:xfrm>
            <a:off x="2675044" y="4488390"/>
            <a:ext cx="1036994" cy="1298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71"/>
          <p:cNvCxnSpPr/>
          <p:nvPr/>
        </p:nvCxnSpPr>
        <p:spPr>
          <a:xfrm>
            <a:off x="3706639" y="4486504"/>
            <a:ext cx="966193" cy="3959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72"/>
          <p:cNvSpPr txBox="1"/>
          <p:nvPr/>
        </p:nvSpPr>
        <p:spPr>
          <a:xfrm>
            <a:off x="3848078" y="4424816"/>
            <a:ext cx="5900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70 Hz</a:t>
            </a:r>
            <a:endParaRPr lang="en-US" sz="1400" dirty="0"/>
          </a:p>
        </p:txBody>
      </p:sp>
      <p:sp>
        <p:nvSpPr>
          <p:cNvPr id="66" name="Rectangle 65"/>
          <p:cNvSpPr/>
          <p:nvPr/>
        </p:nvSpPr>
        <p:spPr>
          <a:xfrm>
            <a:off x="3717675" y="4817016"/>
            <a:ext cx="56150" cy="33763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2673615" y="4811972"/>
            <a:ext cx="56150" cy="33763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1703021" y="4806928"/>
            <a:ext cx="56150" cy="33763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5617318" y="4806519"/>
            <a:ext cx="56150" cy="33763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73"/>
          <p:cNvSpPr txBox="1"/>
          <p:nvPr/>
        </p:nvSpPr>
        <p:spPr>
          <a:xfrm>
            <a:off x="4419218" y="5158125"/>
            <a:ext cx="7572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2.86 </a:t>
            </a:r>
            <a:r>
              <a:rPr lang="en-US" sz="1400" dirty="0" err="1" smtClean="0"/>
              <a:t>ms</a:t>
            </a:r>
            <a:endParaRPr lang="en-US" sz="1400" dirty="0"/>
          </a:p>
        </p:txBody>
      </p:sp>
      <p:sp>
        <p:nvSpPr>
          <p:cNvPr id="59" name="TextBox 58"/>
          <p:cNvSpPr txBox="1"/>
          <p:nvPr/>
        </p:nvSpPr>
        <p:spPr>
          <a:xfrm>
            <a:off x="6019800" y="2400189"/>
            <a:ext cx="282962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Insert one H- pulse 28 Hz</a:t>
            </a:r>
          </a:p>
          <a:p>
            <a:r>
              <a:rPr lang="en-US" sz="1600" dirty="0" smtClean="0"/>
              <a:t>May need several accumulators 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6161655" y="4021689"/>
            <a:ext cx="28613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Mitigation of charges in accumulator: shorter pulses, higher pulsing </a:t>
            </a:r>
            <a:r>
              <a:rPr lang="en-US" sz="1600" dirty="0" err="1" smtClean="0"/>
              <a:t>requency</a:t>
            </a:r>
            <a:r>
              <a:rPr lang="en-US" sz="1600" dirty="0" smtClean="0"/>
              <a:t> of </a:t>
            </a:r>
            <a:r>
              <a:rPr lang="en-US" sz="1600" dirty="0" err="1" smtClean="0"/>
              <a:t>linac</a:t>
            </a:r>
            <a:r>
              <a:rPr lang="en-US" sz="1600" dirty="0" smtClean="0"/>
              <a:t>.</a:t>
            </a:r>
          </a:p>
          <a:p>
            <a:endParaRPr lang="en-US" sz="1600" dirty="0" smtClean="0"/>
          </a:p>
          <a:p>
            <a:r>
              <a:rPr lang="en-US" sz="1600" dirty="0" smtClean="0"/>
              <a:t>Implies some overhead (cavity filling)</a:t>
            </a:r>
            <a:endParaRPr lang="en-US" sz="1600" dirty="0"/>
          </a:p>
        </p:txBody>
      </p:sp>
      <p:cxnSp>
        <p:nvCxnSpPr>
          <p:cNvPr id="55" name="Straight Arrow Connector 71"/>
          <p:cNvCxnSpPr/>
          <p:nvPr/>
        </p:nvCxnSpPr>
        <p:spPr>
          <a:xfrm>
            <a:off x="4680801" y="4494671"/>
            <a:ext cx="965934" cy="9144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6473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2783" y="270346"/>
            <a:ext cx="7869706" cy="764380"/>
          </a:xfrm>
        </p:spPr>
        <p:txBody>
          <a:bodyPr>
            <a:noAutofit/>
          </a:bodyPr>
          <a:lstStyle/>
          <a:p>
            <a:r>
              <a:rPr lang="en-GB" sz="2800" dirty="0" smtClean="0"/>
              <a:t>The </a:t>
            </a:r>
            <a:r>
              <a:rPr lang="en-GB" sz="2800" dirty="0" err="1" smtClean="0"/>
              <a:t>Linac</a:t>
            </a:r>
            <a:r>
              <a:rPr lang="en-GB" sz="2800" dirty="0" smtClean="0"/>
              <a:t> has to be upgraded</a:t>
            </a:r>
            <a:br>
              <a:rPr lang="en-GB" sz="2800" dirty="0" smtClean="0"/>
            </a:br>
            <a:endParaRPr lang="en-GB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27784" y="6538912"/>
            <a:ext cx="3888432" cy="365125"/>
          </a:xfrm>
        </p:spPr>
        <p:txBody>
          <a:bodyPr/>
          <a:lstStyle/>
          <a:p>
            <a:r>
              <a:rPr lang="en-GB" dirty="0" smtClean="0"/>
              <a:t>E. Wildner, CERN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13</a:t>
            </a:fld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Invisibles '15, June 2015</a:t>
            </a:r>
            <a:endParaRPr lang="sv-SE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755" y="1413346"/>
            <a:ext cx="3691690" cy="182783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0710" y="1702422"/>
            <a:ext cx="3333511" cy="21930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9798" y="4362464"/>
            <a:ext cx="74598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 be prepared for preferably at an early stage</a:t>
            </a:r>
          </a:p>
          <a:p>
            <a:r>
              <a:rPr lang="en-US" dirty="0" smtClean="0"/>
              <a:t>List of need prepared and taken into consideration by the accelerator division</a:t>
            </a:r>
          </a:p>
          <a:p>
            <a:r>
              <a:rPr lang="en-US" dirty="0" smtClean="0"/>
              <a:t>Some options already built in</a:t>
            </a:r>
          </a:p>
          <a:p>
            <a:r>
              <a:rPr lang="en-US" dirty="0" smtClean="0"/>
              <a:t>Infrastructure upgrades are important to plan for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086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9595"/>
            <a:ext cx="9144000" cy="844318"/>
          </a:xfrm>
        </p:spPr>
        <p:txBody>
          <a:bodyPr>
            <a:normAutofit/>
          </a:bodyPr>
          <a:lstStyle/>
          <a:p>
            <a:pPr eaLnBrk="1" hangingPunct="1"/>
            <a:r>
              <a:rPr lang="en-GB" sz="4000" dirty="0" smtClean="0">
                <a:solidFill>
                  <a:srgbClr val="FF6600"/>
                </a:solidFill>
                <a:latin typeface="Times New Roman"/>
                <a:cs typeface="Times New Roman"/>
              </a:rPr>
              <a:t>Existing Expertise  </a:t>
            </a:r>
            <a:endParaRPr lang="en-GB" sz="4000" dirty="0">
              <a:solidFill>
                <a:srgbClr val="FF6600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11" name="Diagramme 10"/>
          <p:cNvGraphicFramePr/>
          <p:nvPr>
            <p:extLst>
              <p:ext uri="{D42A27DB-BD31-4B8C-83A1-F6EECF244321}">
                <p14:modId xmlns:p14="http://schemas.microsoft.com/office/powerpoint/2010/main" val="3033258407"/>
              </p:ext>
            </p:extLst>
          </p:nvPr>
        </p:nvGraphicFramePr>
        <p:xfrm>
          <a:off x="291008" y="848288"/>
          <a:ext cx="5796643" cy="42844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2" name="Picture 5" descr="pbedgeom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7884" y="999034"/>
            <a:ext cx="2696116" cy="153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 1"/>
          <p:cNvPicPr>
            <a:picLocks noChangeAspect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6434" y="2491552"/>
            <a:ext cx="2587566" cy="2660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1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03342"/>
            <a:ext cx="3853533" cy="1549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1824" y="4997771"/>
            <a:ext cx="2392176" cy="1871877"/>
          </a:xfrm>
          <a:prstGeom prst="rect">
            <a:avLst/>
          </a:prstGeom>
        </p:spPr>
      </p:pic>
      <p:pic>
        <p:nvPicPr>
          <p:cNvPr id="17" name="Image 1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3533" y="5293474"/>
            <a:ext cx="2977125" cy="157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9749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1" name="Rectangle 3"/>
          <p:cNvSpPr>
            <a:spLocks noGrp="1" noChangeArrowheads="1"/>
          </p:cNvSpPr>
          <p:nvPr>
            <p:ph type="title"/>
          </p:nvPr>
        </p:nvSpPr>
        <p:spPr>
          <a:xfrm>
            <a:off x="766042" y="130539"/>
            <a:ext cx="8015078" cy="1143000"/>
          </a:xfrm>
          <a:ln/>
        </p:spPr>
        <p:txBody>
          <a:bodyPr rIns="132080">
            <a:normAutofit fontScale="90000"/>
          </a:bodyPr>
          <a:lstStyle/>
          <a:p>
            <a:r>
              <a:rPr lang="en-US" sz="4800" dirty="0">
                <a:solidFill>
                  <a:srgbClr val="FF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  <a:sym typeface="Times New Roman" charset="0"/>
              </a:rPr>
              <a:t>The MEMPHYS </a:t>
            </a:r>
            <a:r>
              <a:rPr lang="en-US" sz="4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  <a:sym typeface="Times New Roman" charset="0"/>
              </a:rPr>
              <a:t>WC Detector</a:t>
            </a:r>
            <a:r>
              <a:rPr lang="en-US" dirty="0">
                <a:solidFill>
                  <a:srgbClr val="FF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rPr>
              <a:t/>
            </a:r>
            <a:br>
              <a:rPr lang="en-US" dirty="0">
                <a:solidFill>
                  <a:srgbClr val="FF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rPr>
            </a:br>
            <a:r>
              <a:rPr lang="en-US" sz="3200" dirty="0">
                <a:solidFill>
                  <a:srgbClr val="FF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  <a:sym typeface="Times New Roman" charset="0"/>
              </a:rPr>
              <a:t>(</a:t>
            </a:r>
            <a:r>
              <a:rPr lang="en-US" sz="2800" dirty="0" err="1">
                <a:solidFill>
                  <a:srgbClr val="FF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  <a:sym typeface="Times New Roman" charset="0"/>
              </a:rPr>
              <a:t>MEgaton</a:t>
            </a:r>
            <a:r>
              <a:rPr lang="en-US" sz="2800" dirty="0">
                <a:solidFill>
                  <a:srgbClr val="FF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  <a:sym typeface="Times New Roman" charset="0"/>
              </a:rPr>
              <a:t> Mass </a:t>
            </a:r>
            <a:r>
              <a:rPr lang="en-US" sz="2800" dirty="0" err="1">
                <a:solidFill>
                  <a:srgbClr val="FF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  <a:sym typeface="Times New Roman" charset="0"/>
              </a:rPr>
              <a:t>PHYSics</a:t>
            </a:r>
            <a:r>
              <a:rPr lang="en-US" sz="2800" dirty="0">
                <a:solidFill>
                  <a:srgbClr val="FF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  <a:sym typeface="Times New Roman" charset="0"/>
              </a:rPr>
              <a:t>)</a:t>
            </a:r>
            <a:endParaRPr lang="en-US" sz="2800" dirty="0">
              <a:solidFill>
                <a:srgbClr val="FF99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  <a:ea typeface="ヒラギノ明朝 ProN W3" charset="0"/>
              <a:cs typeface="ヒラギノ明朝 ProN W3" charset="0"/>
              <a:sym typeface="Times New Roman" charset="0"/>
            </a:endParaRPr>
          </a:p>
        </p:txBody>
      </p:sp>
      <p:sp>
        <p:nvSpPr>
          <p:cNvPr id="150532" name="Rectangle 4"/>
          <p:cNvSpPr>
            <a:spLocks/>
          </p:cNvSpPr>
          <p:nvPr/>
        </p:nvSpPr>
        <p:spPr bwMode="auto">
          <a:xfrm>
            <a:off x="121553" y="1354138"/>
            <a:ext cx="6442420" cy="3394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215900" indent="-176213">
              <a:spcBef>
                <a:spcPts val="1050"/>
              </a:spcBef>
              <a:buClr>
                <a:srgbClr val="0000FF"/>
              </a:buClr>
              <a:buSzPct val="100000"/>
              <a:buFont typeface="Times New Roman" charset="0"/>
              <a:buChar char="•"/>
            </a:pPr>
            <a:r>
              <a:rPr lang="en-US" sz="2000" dirty="0">
                <a:solidFill>
                  <a:srgbClr val="0000FF"/>
                </a:solidFill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Proton decay</a:t>
            </a:r>
          </a:p>
          <a:p>
            <a:pPr marL="215900" indent="-176213">
              <a:spcBef>
                <a:spcPts val="1050"/>
              </a:spcBef>
              <a:buClr>
                <a:srgbClr val="0000FF"/>
              </a:buClr>
              <a:buSzPct val="100000"/>
              <a:buFont typeface="Times New Roman" charset="0"/>
              <a:buChar char="•"/>
            </a:pPr>
            <a:r>
              <a:rPr lang="en-US" sz="2000" dirty="0" err="1">
                <a:solidFill>
                  <a:srgbClr val="0000FF"/>
                </a:solidFill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Astroparticles</a:t>
            </a:r>
            <a:endParaRPr lang="en-US" sz="2000" dirty="0">
              <a:solidFill>
                <a:srgbClr val="0000FF"/>
              </a:solidFill>
              <a:latin typeface="Times New Roman Bold" charset="0"/>
              <a:ea typeface="ＭＳ Ｐゴシック" charset="0"/>
              <a:cs typeface="Times New Roman Bold" charset="0"/>
              <a:sym typeface="Times New Roman Bold" charset="0"/>
            </a:endParaRPr>
          </a:p>
          <a:p>
            <a:pPr marL="215900" indent="-176213">
              <a:spcBef>
                <a:spcPts val="105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n-US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Understand the gravitational collapsing: galactic SN </a:t>
            </a:r>
            <a:r>
              <a:rPr lang="en-US" sz="2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ν</a:t>
            </a:r>
          </a:p>
          <a:p>
            <a:pPr marL="215900" lvl="1" indent="-176213">
              <a:spcBef>
                <a:spcPts val="105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Times New Roman"/>
                <a:cs typeface="Times New Roman"/>
              </a:rPr>
              <a:t>Supernovae </a:t>
            </a:r>
            <a:r>
              <a:rPr lang="en-GB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"</a:t>
            </a:r>
            <a:r>
              <a:rPr lang="en-GB" sz="2000" dirty="0">
                <a:solidFill>
                  <a:srgbClr val="000000"/>
                </a:solidFill>
                <a:latin typeface="Times New Roman"/>
                <a:cs typeface="Times New Roman"/>
              </a:rPr>
              <a:t>relics</a:t>
            </a:r>
            <a:r>
              <a:rPr lang="en-GB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"</a:t>
            </a:r>
            <a:endParaRPr lang="en-US" sz="2000" dirty="0">
              <a:solidFill>
                <a:schemeClr val="tx1"/>
              </a:solidFill>
              <a:latin typeface="Times New Roman"/>
              <a:ea typeface="ＭＳ Ｐゴシック" charset="0"/>
              <a:cs typeface="Times New Roman"/>
              <a:sym typeface="Times New Roman" charset="0"/>
            </a:endParaRPr>
          </a:p>
          <a:p>
            <a:pPr marL="215900" indent="-176213">
              <a:spcBef>
                <a:spcPts val="105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n-US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Solar Neutrinos</a:t>
            </a:r>
          </a:p>
          <a:p>
            <a:pPr marL="215900" indent="-176213">
              <a:spcBef>
                <a:spcPts val="1050"/>
              </a:spcBef>
              <a:buClr>
                <a:srgbClr val="0000FF"/>
              </a:buClr>
              <a:buSzPct val="100000"/>
              <a:buFont typeface="Times New Roman" charset="0"/>
              <a:buChar char="•"/>
            </a:pPr>
            <a:r>
              <a:rPr lang="en-US" sz="2000" dirty="0" smtClean="0">
                <a:solidFill>
                  <a:srgbClr val="0000FF"/>
                </a:solidFill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Neutrino Oscillations (Super Beam, Beta Beam)</a:t>
            </a:r>
            <a:endParaRPr lang="en-US" sz="2000" dirty="0">
              <a:solidFill>
                <a:srgbClr val="0000FF"/>
              </a:solidFill>
              <a:latin typeface="Times New Roman Bold" charset="0"/>
              <a:ea typeface="ＭＳ Ｐゴシック" charset="0"/>
              <a:cs typeface="Times New Roman Bold" charset="0"/>
              <a:sym typeface="Times New Roman Bold" charset="0"/>
            </a:endParaRPr>
          </a:p>
          <a:p>
            <a:pPr marL="215900" indent="-176213">
              <a:spcBef>
                <a:spcPts val="105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n-US" sz="2000" dirty="0"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A</a:t>
            </a:r>
            <a:r>
              <a:rPr lang="en-US" sz="2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tmospheric </a:t>
            </a:r>
            <a:r>
              <a:rPr lang="en-US" sz="2000" dirty="0" smtClean="0"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N</a:t>
            </a:r>
            <a:r>
              <a:rPr lang="en-US" sz="2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eutrinos</a:t>
            </a:r>
            <a:endParaRPr lang="en-US" sz="2000" dirty="0">
              <a:solidFill>
                <a:schemeClr val="tx1"/>
              </a:solidFill>
              <a:latin typeface="Times New Roman" charset="0"/>
              <a:ea typeface="ＭＳ Ｐゴシック" charset="0"/>
              <a:cs typeface="Times New Roman" charset="0"/>
              <a:sym typeface="Times New Roman" charset="0"/>
            </a:endParaRPr>
          </a:p>
        </p:txBody>
      </p:sp>
      <p:pic>
        <p:nvPicPr>
          <p:cNvPr id="150533" name="Picture 5"/>
          <p:cNvPicPr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2413" y="1111250"/>
            <a:ext cx="1609725" cy="116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0534" name="Picture 6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8700" y="2276475"/>
            <a:ext cx="4343400" cy="213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421366" y="4847894"/>
            <a:ext cx="44173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4150" indent="-184150">
              <a:buFont typeface="Arial"/>
              <a:buChar char="•"/>
            </a:pPr>
            <a:r>
              <a:rPr lang="en-GB" sz="2000" dirty="0" smtClean="0">
                <a:latin typeface="Times New Roman"/>
                <a:cs typeface="Times New Roman"/>
              </a:rPr>
              <a:t>500 </a:t>
            </a:r>
            <a:r>
              <a:rPr lang="en-GB" sz="2000" dirty="0" err="1" smtClean="0">
                <a:latin typeface="Times New Roman"/>
                <a:cs typeface="Times New Roman"/>
              </a:rPr>
              <a:t>kt</a:t>
            </a:r>
            <a:r>
              <a:rPr lang="en-GB" sz="2000" dirty="0" smtClean="0">
                <a:latin typeface="Times New Roman"/>
                <a:cs typeface="Times New Roman"/>
              </a:rPr>
              <a:t> </a:t>
            </a:r>
            <a:r>
              <a:rPr lang="en-GB" sz="2000" dirty="0" err="1" smtClean="0">
                <a:latin typeface="Times New Roman"/>
                <a:cs typeface="Times New Roman"/>
              </a:rPr>
              <a:t>fiducial</a:t>
            </a:r>
            <a:r>
              <a:rPr lang="en-GB" sz="2000" dirty="0" smtClean="0">
                <a:latin typeface="Times New Roman"/>
                <a:cs typeface="Times New Roman"/>
              </a:rPr>
              <a:t> volume (~20xSuperK)</a:t>
            </a:r>
          </a:p>
          <a:p>
            <a:pPr marL="184150" indent="-184150" defTabSz="9144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latin typeface="Times New Roman" pitchFamily="-109" charset="0"/>
                <a:ea typeface="ＭＳ Ｐゴシック" charset="0"/>
                <a:cs typeface="ＭＳ Ｐゴシック" charset="0"/>
              </a:rPr>
              <a:t>Readout: </a:t>
            </a:r>
            <a:r>
              <a:rPr lang="en-GB" sz="2000" dirty="0" smtClean="0">
                <a:solidFill>
                  <a:srgbClr val="000000"/>
                </a:solidFill>
                <a:latin typeface="Times New Roman" pitchFamily="-109" charset="0"/>
                <a:ea typeface="ＭＳ Ｐゴシック" charset="0"/>
                <a:cs typeface="ＭＳ Ｐゴシック" charset="0"/>
              </a:rPr>
              <a:t>~240k </a:t>
            </a:r>
            <a:r>
              <a:rPr lang="en-GB" sz="2000" dirty="0">
                <a:solidFill>
                  <a:srgbClr val="000000"/>
                </a:solidFill>
                <a:latin typeface="Times New Roman" pitchFamily="-109" charset="0"/>
                <a:ea typeface="ＭＳ Ｐゴシック" charset="0"/>
                <a:cs typeface="ＭＳ Ｐゴシック" charset="0"/>
              </a:rPr>
              <a:t>8” </a:t>
            </a:r>
            <a:r>
              <a:rPr lang="en-GB" sz="2000" dirty="0" smtClean="0">
                <a:solidFill>
                  <a:srgbClr val="000000"/>
                </a:solidFill>
                <a:latin typeface="Times New Roman" pitchFamily="-109" charset="0"/>
                <a:ea typeface="ＭＳ Ｐゴシック" charset="0"/>
                <a:cs typeface="ＭＳ Ｐゴシック" charset="0"/>
              </a:rPr>
              <a:t>PMTs</a:t>
            </a:r>
            <a:endParaRPr lang="en-GB" sz="2000" dirty="0">
              <a:solidFill>
                <a:srgbClr val="000000"/>
              </a:solidFill>
              <a:latin typeface="Times New Roman" pitchFamily="-109" charset="0"/>
              <a:ea typeface="ＭＳ Ｐゴシック" charset="0"/>
              <a:cs typeface="ＭＳ Ｐゴシック" charset="0"/>
            </a:endParaRPr>
          </a:p>
          <a:p>
            <a:pPr marL="184150" indent="-184150" defTabSz="9144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GB" sz="2000" dirty="0" smtClean="0">
                <a:solidFill>
                  <a:srgbClr val="000000"/>
                </a:solidFill>
                <a:latin typeface="Times New Roman" pitchFamily="-109" charset="0"/>
                <a:ea typeface="ＭＳ Ｐゴシック" charset="0"/>
                <a:cs typeface="ＭＳ Ｐゴシック" charset="0"/>
              </a:rPr>
              <a:t>30</a:t>
            </a:r>
            <a:r>
              <a:rPr lang="en-GB" sz="2000" dirty="0">
                <a:solidFill>
                  <a:srgbClr val="000000"/>
                </a:solidFill>
                <a:latin typeface="Times New Roman" pitchFamily="-109" charset="0"/>
                <a:ea typeface="ＭＳ Ｐゴシック" charset="0"/>
                <a:cs typeface="ＭＳ Ｐゴシック" charset="0"/>
              </a:rPr>
              <a:t>% </a:t>
            </a:r>
            <a:r>
              <a:rPr lang="en-GB" sz="2000" dirty="0" smtClean="0">
                <a:solidFill>
                  <a:srgbClr val="000000"/>
                </a:solidFill>
                <a:latin typeface="Times New Roman" pitchFamily="-109" charset="0"/>
                <a:ea typeface="ＭＳ Ｐゴシック" charset="0"/>
                <a:cs typeface="ＭＳ Ｐゴシック" charset="0"/>
              </a:rPr>
              <a:t>optical coverage</a:t>
            </a:r>
            <a:endParaRPr lang="en-GB" sz="2000" dirty="0">
              <a:solidFill>
                <a:srgbClr val="000000"/>
              </a:solidFill>
              <a:latin typeface="Times New Roman" pitchFamily="-109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0658" y="4167410"/>
            <a:ext cx="3453342" cy="2702240"/>
          </a:xfrm>
          <a:prstGeom prst="rect">
            <a:avLst/>
          </a:prstGeom>
        </p:spPr>
      </p:pic>
      <p:sp>
        <p:nvSpPr>
          <p:cNvPr id="14" name="Rectangle 246"/>
          <p:cNvSpPr>
            <a:spLocks noChangeArrowheads="1"/>
          </p:cNvSpPr>
          <p:nvPr/>
        </p:nvSpPr>
        <p:spPr bwMode="auto">
          <a:xfrm>
            <a:off x="2910305" y="6079082"/>
            <a:ext cx="250666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1600" b="1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</a:t>
            </a:r>
            <a:r>
              <a:rPr lang="en-GB" sz="1600" b="1" dirty="0" err="1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arXiv</a:t>
            </a:r>
            <a:r>
              <a:rPr lang="en-GB" sz="1600" b="1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: hep-ex/0607026)</a:t>
            </a:r>
          </a:p>
        </p:txBody>
      </p:sp>
    </p:spTree>
    <p:extLst>
      <p:ext uri="{BB962C8B-B14F-4D97-AF65-F5344CB8AC3E}">
        <p14:creationId xmlns:p14="http://schemas.microsoft.com/office/powerpoint/2010/main" val="2543532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Rectangle 3"/>
          <p:cNvSpPr>
            <a:spLocks noGrp="1" noChangeArrowheads="1"/>
          </p:cNvSpPr>
          <p:nvPr>
            <p:ph type="title"/>
          </p:nvPr>
        </p:nvSpPr>
        <p:spPr>
          <a:xfrm>
            <a:off x="682997" y="0"/>
            <a:ext cx="7884817" cy="1143000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rgbClr val="0000FF"/>
                </a:solidFill>
              </a:rPr>
              <a:t>P</a:t>
            </a:r>
            <a:r>
              <a:rPr lang="en-US" sz="40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ossible locations for far detector</a:t>
            </a:r>
            <a:endParaRPr lang="en-GB" sz="4000" dirty="0">
              <a:solidFill>
                <a:srgbClr val="FF66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8843" y="1018646"/>
            <a:ext cx="5440557" cy="5745288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2869169" y="4456377"/>
            <a:ext cx="881916" cy="41153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3" descr="D:\DCIM\101MSDCF\DSC0182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084" y="4585717"/>
            <a:ext cx="24003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3" descr="C:\Users\tordeke\AppData\Local\Temp\GAE 2742 L175_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06" y="4353555"/>
            <a:ext cx="1711801" cy="124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9" descr="C:\Users\tordeke\Desktop\Bilder Garpenberg-1_Page_3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06" y="1965625"/>
            <a:ext cx="2662792" cy="1996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1815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4315" y="3581409"/>
            <a:ext cx="3124200" cy="221395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1325" y="3607846"/>
            <a:ext cx="3124200" cy="2167902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725" y="783363"/>
            <a:ext cx="4024544" cy="2505848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6598" y="778891"/>
            <a:ext cx="3961047" cy="2503440"/>
          </a:xfrm>
          <a:prstGeom prst="rect">
            <a:avLst/>
          </a:prstGeom>
        </p:spPr>
      </p:pic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1324" y="9595"/>
            <a:ext cx="7852675" cy="77659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defTabSz="914400" eaLnBrk="0" fontAlgn="base" hangingPunct="0">
              <a:spcAft>
                <a:spcPct val="0"/>
              </a:spcAft>
              <a:defRPr/>
            </a:pPr>
            <a:r>
              <a:rPr lang="en-US" sz="32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Neutrino Oscillations with "large" </a:t>
            </a:r>
            <a:r>
              <a:rPr lang="el-GR" sz="32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θ</a:t>
            </a:r>
            <a:r>
              <a:rPr lang="en-US" sz="3200" baseline="-250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13</a:t>
            </a:r>
            <a:endParaRPr lang="en-US" sz="3200" baseline="-25000" dirty="0" smtClean="0">
              <a:solidFill>
                <a:srgbClr val="0000FF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9" name="ZoneTexte 18"/>
          <p:cNvSpPr txBox="1"/>
          <p:nvPr/>
        </p:nvSpPr>
        <p:spPr>
          <a:xfrm rot="16200000">
            <a:off x="-490961" y="1289682"/>
            <a:ext cx="1468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latin typeface="Times New Roman"/>
                <a:cs typeface="Times New Roman"/>
              </a:rPr>
              <a:t>P(</a:t>
            </a:r>
            <a:r>
              <a:rPr lang="el-GR" sz="2400" i="1" dirty="0" smtClean="0">
                <a:latin typeface="Times New Roman"/>
                <a:cs typeface="Times New Roman"/>
              </a:rPr>
              <a:t>ν</a:t>
            </a:r>
            <a:r>
              <a:rPr lang="el-GR" sz="2400" i="1" baseline="-25000" dirty="0" smtClean="0">
                <a:latin typeface="Times New Roman"/>
                <a:cs typeface="Times New Roman"/>
              </a:rPr>
              <a:t>μ</a:t>
            </a:r>
            <a:r>
              <a:rPr lang="fr-CH" sz="2400" i="1" dirty="0" smtClean="0">
                <a:latin typeface="Times New Roman"/>
                <a:cs typeface="Times New Roman"/>
              </a:rPr>
              <a:t>→</a:t>
            </a:r>
            <a:r>
              <a:rPr lang="el-GR" sz="2400" i="1" dirty="0" smtClean="0">
                <a:latin typeface="Times New Roman"/>
                <a:cs typeface="Times New Roman"/>
              </a:rPr>
              <a:t>ν</a:t>
            </a:r>
            <a:r>
              <a:rPr lang="en-US" sz="2400" i="1" baseline="-25000" dirty="0" smtClean="0">
                <a:latin typeface="Times New Roman"/>
                <a:cs typeface="Times New Roman"/>
              </a:rPr>
              <a:t>e</a:t>
            </a:r>
            <a:r>
              <a:rPr lang="en-US" sz="2400" i="1" dirty="0" smtClean="0">
                <a:latin typeface="Times New Roman"/>
                <a:cs typeface="Times New Roman"/>
              </a:rPr>
              <a:t>)</a:t>
            </a:r>
            <a:endParaRPr lang="en-US" sz="2400" i="1" dirty="0">
              <a:latin typeface="Times New Roman"/>
              <a:cs typeface="Times New Roman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3923928" y="3115231"/>
            <a:ext cx="596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/>
                <a:cs typeface="Times New Roman"/>
              </a:rPr>
              <a:t>L/E</a:t>
            </a:r>
            <a:endParaRPr lang="en-US" i="1" dirty="0">
              <a:latin typeface="Times New Roman"/>
              <a:cs typeface="Times New Roman"/>
            </a:endParaRPr>
          </a:p>
        </p:txBody>
      </p:sp>
      <p:cxnSp>
        <p:nvCxnSpPr>
          <p:cNvPr id="22" name="Connecteur droit avec flèche 21"/>
          <p:cNvCxnSpPr/>
          <p:nvPr/>
        </p:nvCxnSpPr>
        <p:spPr>
          <a:xfrm>
            <a:off x="1960582" y="1785723"/>
            <a:ext cx="572036" cy="9382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898442" y="1325952"/>
            <a:ext cx="2470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/>
                <a:cs typeface="Times New Roman"/>
              </a:rPr>
              <a:t>1</a:t>
            </a:r>
            <a:r>
              <a:rPr lang="en-US" i="1" baseline="30000" dirty="0" smtClean="0">
                <a:latin typeface="Times New Roman"/>
                <a:cs typeface="Times New Roman"/>
              </a:rPr>
              <a:t>st</a:t>
            </a:r>
            <a:r>
              <a:rPr lang="en-US" i="1" dirty="0" smtClean="0">
                <a:latin typeface="Times New Roman"/>
                <a:cs typeface="Times New Roman"/>
              </a:rPr>
              <a:t> oscillation maximum</a:t>
            </a:r>
            <a:endParaRPr lang="en-US" i="1" dirty="0">
              <a:latin typeface="Times New Roman"/>
              <a:cs typeface="Times New Roman"/>
            </a:endParaRPr>
          </a:p>
        </p:txBody>
      </p:sp>
      <p:cxnSp>
        <p:nvCxnSpPr>
          <p:cNvPr id="13" name="Connecteur droit avec flèche 12"/>
          <p:cNvCxnSpPr/>
          <p:nvPr/>
        </p:nvCxnSpPr>
        <p:spPr>
          <a:xfrm>
            <a:off x="7081940" y="1226165"/>
            <a:ext cx="572036" cy="9382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6019800" y="766394"/>
            <a:ext cx="2521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/>
                <a:cs typeface="Times New Roman"/>
              </a:rPr>
              <a:t>2</a:t>
            </a:r>
            <a:r>
              <a:rPr lang="en-US" i="1" baseline="30000" dirty="0" smtClean="0">
                <a:latin typeface="Times New Roman"/>
                <a:cs typeface="Times New Roman"/>
              </a:rPr>
              <a:t>nd</a:t>
            </a:r>
            <a:r>
              <a:rPr lang="en-US" i="1" dirty="0" smtClean="0">
                <a:latin typeface="Times New Roman"/>
                <a:cs typeface="Times New Roman"/>
              </a:rPr>
              <a:t> oscillation maximum</a:t>
            </a:r>
            <a:endParaRPr lang="en-US" i="1" dirty="0">
              <a:latin typeface="Times New Roman"/>
              <a:cs typeface="Times New Roman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956858" y="2081775"/>
            <a:ext cx="109035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dirty="0" smtClean="0">
                <a:latin typeface="Times New Roman"/>
                <a:cs typeface="Times New Roman"/>
              </a:rPr>
              <a:t>θ</a:t>
            </a:r>
            <a:r>
              <a:rPr lang="en-US" baseline="-25000" dirty="0" smtClean="0">
                <a:latin typeface="Times New Roman"/>
                <a:cs typeface="Times New Roman"/>
              </a:rPr>
              <a:t>13</a:t>
            </a:r>
            <a:r>
              <a:rPr lang="en-US" dirty="0" smtClean="0">
                <a:latin typeface="Times New Roman"/>
                <a:cs typeface="Times New Roman"/>
              </a:rPr>
              <a:t>=1º</a:t>
            </a:r>
          </a:p>
          <a:p>
            <a:pPr algn="ctr"/>
            <a:r>
              <a:rPr lang="en-US" sz="1400" dirty="0" smtClean="0">
                <a:latin typeface="Times New Roman"/>
                <a:cs typeface="Times New Roman"/>
              </a:rPr>
              <a:t>("small" </a:t>
            </a:r>
            <a:r>
              <a:rPr lang="el-GR" sz="1400" dirty="0" smtClean="0">
                <a:latin typeface="Times New Roman"/>
                <a:cs typeface="Times New Roman"/>
              </a:rPr>
              <a:t>θ</a:t>
            </a:r>
            <a:r>
              <a:rPr lang="en-US" sz="1400" baseline="-25000" dirty="0" smtClean="0">
                <a:latin typeface="Times New Roman"/>
                <a:cs typeface="Times New Roman"/>
              </a:rPr>
              <a:t>13</a:t>
            </a:r>
            <a:r>
              <a:rPr lang="en-US" sz="1400" dirty="0" smtClean="0">
                <a:latin typeface="Times New Roman"/>
                <a:cs typeface="Times New Roman"/>
              </a:rPr>
              <a:t>)</a:t>
            </a:r>
            <a:endParaRPr lang="en-US" sz="1400" dirty="0">
              <a:latin typeface="Times New Roman"/>
              <a:cs typeface="Times New Roman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5280749" y="1947282"/>
            <a:ext cx="105695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dirty="0" smtClean="0">
                <a:latin typeface="Times New Roman"/>
                <a:cs typeface="Times New Roman"/>
              </a:rPr>
              <a:t>θ</a:t>
            </a:r>
            <a:r>
              <a:rPr lang="en-US" baseline="-25000" dirty="0" smtClean="0">
                <a:latin typeface="Times New Roman"/>
                <a:cs typeface="Times New Roman"/>
              </a:rPr>
              <a:t>13</a:t>
            </a:r>
            <a:r>
              <a:rPr lang="en-US" dirty="0" smtClean="0">
                <a:latin typeface="Times New Roman"/>
                <a:cs typeface="Times New Roman"/>
              </a:rPr>
              <a:t>=8.8º</a:t>
            </a:r>
          </a:p>
          <a:p>
            <a:pPr algn="ctr"/>
            <a:r>
              <a:rPr lang="en-US" sz="1400" dirty="0">
                <a:latin typeface="Times New Roman"/>
                <a:cs typeface="Times New Roman"/>
              </a:rPr>
              <a:t>(</a:t>
            </a:r>
            <a:r>
              <a:rPr lang="en-US" sz="1400" dirty="0" smtClean="0">
                <a:latin typeface="Times New Roman"/>
                <a:cs typeface="Times New Roman"/>
              </a:rPr>
              <a:t>"large" </a:t>
            </a:r>
            <a:r>
              <a:rPr lang="el-GR" sz="1400" dirty="0">
                <a:latin typeface="Times New Roman"/>
                <a:cs typeface="Times New Roman"/>
              </a:rPr>
              <a:t>θ</a:t>
            </a:r>
            <a:r>
              <a:rPr lang="en-US" sz="1400" baseline="-25000" dirty="0">
                <a:latin typeface="Times New Roman"/>
                <a:cs typeface="Times New Roman"/>
              </a:rPr>
              <a:t>13</a:t>
            </a:r>
            <a:r>
              <a:rPr lang="en-US" sz="1400" dirty="0" smtClean="0">
                <a:latin typeface="Times New Roman"/>
                <a:cs typeface="Times New Roman"/>
              </a:rPr>
              <a:t>)</a:t>
            </a:r>
            <a:endParaRPr lang="en-US" sz="1400" dirty="0">
              <a:latin typeface="Times New Roman"/>
              <a:cs typeface="Times New Roman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45098" y="4083178"/>
            <a:ext cx="1528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for small </a:t>
            </a:r>
            <a:r>
              <a:rPr lang="el-GR" dirty="0" smtClean="0">
                <a:latin typeface="Times New Roman"/>
                <a:cs typeface="Times New Roman"/>
              </a:rPr>
              <a:t>θ</a:t>
            </a:r>
            <a:r>
              <a:rPr lang="el-GR" baseline="-25000" dirty="0" smtClean="0">
                <a:latin typeface="Times New Roman"/>
                <a:cs typeface="Times New Roman"/>
              </a:rPr>
              <a:t>13</a:t>
            </a:r>
            <a:r>
              <a:rPr lang="en-US" dirty="0" smtClean="0">
                <a:latin typeface="Times New Roman"/>
                <a:cs typeface="Times New Roman"/>
              </a:rPr>
              <a:t> 1</a:t>
            </a:r>
            <a:r>
              <a:rPr lang="en-US" baseline="30000" dirty="0" smtClean="0">
                <a:latin typeface="Times New Roman"/>
                <a:cs typeface="Times New Roman"/>
              </a:rPr>
              <a:t>st</a:t>
            </a:r>
            <a:r>
              <a:rPr lang="en-US" dirty="0" smtClean="0">
                <a:latin typeface="Times New Roman"/>
                <a:cs typeface="Times New Roman"/>
              </a:rPr>
              <a:t> oscillation maximum is better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23" name="Flèche vers la droite 22"/>
          <p:cNvSpPr/>
          <p:nvPr/>
        </p:nvSpPr>
        <p:spPr>
          <a:xfrm rot="5400000">
            <a:off x="2120807" y="4036691"/>
            <a:ext cx="433831" cy="9297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lèche vers la droite 24"/>
          <p:cNvSpPr/>
          <p:nvPr/>
        </p:nvSpPr>
        <p:spPr>
          <a:xfrm rot="5400000">
            <a:off x="5153255" y="4036691"/>
            <a:ext cx="433831" cy="9297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lèche vers la droite 25"/>
          <p:cNvSpPr/>
          <p:nvPr/>
        </p:nvSpPr>
        <p:spPr>
          <a:xfrm rot="16200000">
            <a:off x="6235187" y="5512346"/>
            <a:ext cx="433831" cy="9297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ZoneTexte 26"/>
          <p:cNvSpPr txBox="1"/>
          <p:nvPr/>
        </p:nvSpPr>
        <p:spPr>
          <a:xfrm>
            <a:off x="7522531" y="3899319"/>
            <a:ext cx="1606543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for "large" </a:t>
            </a:r>
            <a:r>
              <a:rPr lang="el-GR" dirty="0" smtClean="0">
                <a:latin typeface="Times New Roman"/>
                <a:cs typeface="Times New Roman"/>
              </a:rPr>
              <a:t>θ</a:t>
            </a:r>
            <a:r>
              <a:rPr lang="el-GR" baseline="-25000" dirty="0" smtClean="0">
                <a:latin typeface="Times New Roman"/>
                <a:cs typeface="Times New Roman"/>
              </a:rPr>
              <a:t>13</a:t>
            </a:r>
            <a:r>
              <a:rPr lang="en-US" dirty="0" smtClean="0">
                <a:latin typeface="Times New Roman"/>
                <a:cs typeface="Times New Roman"/>
              </a:rPr>
              <a:t> 1</a:t>
            </a:r>
            <a:r>
              <a:rPr lang="en-US" baseline="30000" dirty="0" smtClean="0">
                <a:latin typeface="Times New Roman"/>
                <a:cs typeface="Times New Roman"/>
              </a:rPr>
              <a:t>st</a:t>
            </a:r>
            <a:r>
              <a:rPr lang="en-US" dirty="0" smtClean="0">
                <a:latin typeface="Times New Roman"/>
                <a:cs typeface="Times New Roman"/>
              </a:rPr>
              <a:t> oscillation maximum is dominated by atmospheric term, 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474022" y="5314064"/>
            <a:ext cx="13003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CP interference</a:t>
            </a:r>
            <a:endParaRPr lang="en-US" sz="1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5223848" y="5160175"/>
            <a:ext cx="13003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CP interference</a:t>
            </a:r>
            <a:endParaRPr lang="en-US" sz="1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2378009" y="3495703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solar</a:t>
            </a:r>
            <a:endParaRPr lang="en-US" sz="1400" dirty="0">
              <a:solidFill>
                <a:srgbClr val="008000"/>
              </a:solidFill>
              <a:latin typeface="Times New Roman"/>
              <a:cs typeface="Times New Roman"/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6106290" y="426874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solar</a:t>
            </a:r>
            <a:endParaRPr lang="en-US" sz="1400" dirty="0">
              <a:solidFill>
                <a:srgbClr val="008000"/>
              </a:solidFill>
              <a:latin typeface="Times New Roman"/>
              <a:cs typeface="Times New Roman"/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2712281" y="4268745"/>
            <a:ext cx="10620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atmospheric</a:t>
            </a:r>
            <a:endParaRPr lang="en-US" sz="14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5825025" y="3814494"/>
            <a:ext cx="10620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atmospheric</a:t>
            </a:r>
            <a:endParaRPr lang="en-US" sz="14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1707729" y="5406416"/>
            <a:ext cx="766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latin typeface="Times New Roman"/>
                <a:cs typeface="Times New Roman"/>
              </a:rPr>
              <a:t>θ</a:t>
            </a:r>
            <a:r>
              <a:rPr lang="en-US" baseline="-25000" dirty="0" smtClean="0">
                <a:latin typeface="Times New Roman"/>
                <a:cs typeface="Times New Roman"/>
              </a:rPr>
              <a:t>13</a:t>
            </a:r>
            <a:r>
              <a:rPr lang="en-US" dirty="0" smtClean="0">
                <a:latin typeface="Times New Roman"/>
                <a:cs typeface="Times New Roman"/>
              </a:rPr>
              <a:t>=1º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4676744" y="5437175"/>
            <a:ext cx="939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latin typeface="Times New Roman"/>
                <a:cs typeface="Times New Roman"/>
              </a:rPr>
              <a:t>θ</a:t>
            </a:r>
            <a:r>
              <a:rPr lang="en-US" baseline="-25000" dirty="0" smtClean="0">
                <a:latin typeface="Times New Roman"/>
                <a:cs typeface="Times New Roman"/>
              </a:rPr>
              <a:t>13</a:t>
            </a:r>
            <a:r>
              <a:rPr lang="en-US" dirty="0" smtClean="0">
                <a:latin typeface="Times New Roman"/>
                <a:cs typeface="Times New Roman"/>
              </a:rPr>
              <a:t>=8.8º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912214" y="2072069"/>
            <a:ext cx="92420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 err="1">
                <a:solidFill>
                  <a:srgbClr val="FF0000"/>
                </a:solidFill>
                <a:latin typeface="Symbol" charset="0"/>
              </a:rPr>
              <a:t>d</a:t>
            </a:r>
            <a:r>
              <a:rPr lang="en-US" baseline="-25000" dirty="0" err="1">
                <a:solidFill>
                  <a:srgbClr val="FF0000"/>
                </a:solidFill>
              </a:rPr>
              <a:t>CP</a:t>
            </a:r>
            <a:r>
              <a:rPr lang="en-US" dirty="0" smtClean="0">
                <a:solidFill>
                  <a:srgbClr val="FF0000"/>
                </a:solidFill>
              </a:rPr>
              <a:t>=-90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 err="1" smtClean="0">
                <a:solidFill>
                  <a:srgbClr val="008000"/>
                </a:solidFill>
                <a:latin typeface="Symbol" charset="0"/>
              </a:rPr>
              <a:t>d</a:t>
            </a:r>
            <a:r>
              <a:rPr lang="en-US" baseline="-25000" dirty="0" err="1" smtClean="0">
                <a:solidFill>
                  <a:srgbClr val="008000"/>
                </a:solidFill>
              </a:rPr>
              <a:t>CP</a:t>
            </a:r>
            <a:r>
              <a:rPr lang="en-US" dirty="0">
                <a:solidFill>
                  <a:srgbClr val="008000"/>
                </a:solidFill>
              </a:rPr>
              <a:t>=0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 err="1">
                <a:solidFill>
                  <a:srgbClr val="0000FF"/>
                </a:solidFill>
                <a:latin typeface="Symbol" charset="0"/>
              </a:rPr>
              <a:t>d</a:t>
            </a:r>
            <a:r>
              <a:rPr lang="en-US" baseline="-25000" dirty="0" err="1">
                <a:solidFill>
                  <a:srgbClr val="0000FF"/>
                </a:solidFill>
              </a:rPr>
              <a:t>CP</a:t>
            </a:r>
            <a:r>
              <a:rPr lang="en-US" dirty="0" smtClean="0">
                <a:solidFill>
                  <a:srgbClr val="0000FF"/>
                </a:solidFill>
              </a:rPr>
              <a:t>=+90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368369"/>
            <a:ext cx="151260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Times New Roman"/>
                <a:cs typeface="Times New Roman"/>
              </a:rPr>
              <a:t>(</a:t>
            </a:r>
            <a:r>
              <a:rPr lang="en-US" sz="1400" dirty="0" smtClean="0">
                <a:latin typeface="Times New Roman"/>
                <a:cs typeface="Times New Roman"/>
                <a:hlinkClick r:id="rId7"/>
              </a:rPr>
              <a:t>arXiv</a:t>
            </a:r>
            <a:r>
              <a:rPr lang="en-US" sz="1400" dirty="0">
                <a:latin typeface="Times New Roman"/>
                <a:cs typeface="Times New Roman"/>
                <a:hlinkClick r:id="rId7"/>
              </a:rPr>
              <a:t>:</a:t>
            </a:r>
            <a:r>
              <a:rPr lang="en-US" sz="1400" dirty="0" smtClean="0">
                <a:latin typeface="Times New Roman"/>
                <a:cs typeface="Times New Roman"/>
                <a:hlinkClick r:id="rId7"/>
              </a:rPr>
              <a:t>1110.4583</a:t>
            </a:r>
            <a:r>
              <a:rPr lang="en-US" sz="1400" dirty="0" smtClean="0">
                <a:latin typeface="Times New Roman"/>
                <a:cs typeface="Times New Roman"/>
              </a:rPr>
              <a:t>)</a:t>
            </a:r>
            <a:endParaRPr lang="en-US" sz="1400" dirty="0">
              <a:latin typeface="Times New Roman"/>
              <a:cs typeface="Times New Roman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949341" y="6068334"/>
            <a:ext cx="41523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more sensitivity at 2</a:t>
            </a:r>
            <a:r>
              <a:rPr lang="en-US" sz="2000" baseline="300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nd</a:t>
            </a:r>
            <a:r>
              <a:rPr lang="en-US" sz="20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lang="en-US" sz="2000" dirty="0">
                <a:solidFill>
                  <a:srgbClr val="0000FF"/>
                </a:solidFill>
                <a:latin typeface="Times New Roman"/>
                <a:cs typeface="Times New Roman"/>
              </a:rPr>
              <a:t>oscillation </a:t>
            </a:r>
            <a:r>
              <a:rPr lang="en-US" sz="20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max.</a:t>
            </a:r>
            <a:endParaRPr lang="en-US" sz="20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15" name="Flèche droite rayée 14"/>
          <p:cNvSpPr/>
          <p:nvPr/>
        </p:nvSpPr>
        <p:spPr>
          <a:xfrm>
            <a:off x="3912214" y="6160816"/>
            <a:ext cx="908859" cy="269348"/>
          </a:xfrm>
          <a:prstGeom prst="stripedRightArrow">
            <a:avLst/>
          </a:prstGeom>
          <a:solidFill>
            <a:schemeClr val="accent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ZoneTexte 36"/>
          <p:cNvSpPr txBox="1"/>
          <p:nvPr/>
        </p:nvSpPr>
        <p:spPr>
          <a:xfrm>
            <a:off x="8242999" y="3115231"/>
            <a:ext cx="596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/>
                <a:cs typeface="Times New Roman"/>
              </a:rPr>
              <a:t>L/E</a:t>
            </a:r>
            <a:endParaRPr lang="en-US" i="1" dirty="0">
              <a:latin typeface="Times New Roman"/>
              <a:cs typeface="Times New Roman"/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3923928" y="4744058"/>
            <a:ext cx="596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/>
                <a:cs typeface="Times New Roman"/>
              </a:rPr>
              <a:t>L/E</a:t>
            </a:r>
            <a:endParaRPr lang="en-US" i="1" dirty="0">
              <a:latin typeface="Times New Roman"/>
              <a:cs typeface="Times New Roman"/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6925806" y="4744058"/>
            <a:ext cx="596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/>
                <a:cs typeface="Times New Roman"/>
              </a:rPr>
              <a:t>L/E</a:t>
            </a:r>
            <a:endParaRPr lang="en-US" i="1" dirty="0">
              <a:latin typeface="Times New Roman"/>
              <a:cs typeface="Times New Roman"/>
            </a:endParaRPr>
          </a:p>
        </p:txBody>
      </p:sp>
      <p:sp>
        <p:nvSpPr>
          <p:cNvPr id="40" name="ZoneTexte 39"/>
          <p:cNvSpPr txBox="1"/>
          <p:nvPr/>
        </p:nvSpPr>
        <p:spPr>
          <a:xfrm>
            <a:off x="0" y="5914165"/>
            <a:ext cx="39805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2000" dirty="0" smtClean="0">
                <a:latin typeface="Times New Roman"/>
                <a:cs typeface="Times New Roman"/>
              </a:rPr>
              <a:t>1</a:t>
            </a:r>
            <a:r>
              <a:rPr lang="en-GB" sz="2000" baseline="30000" dirty="0" smtClean="0">
                <a:latin typeface="Times New Roman"/>
                <a:cs typeface="Times New Roman"/>
              </a:rPr>
              <a:t>st</a:t>
            </a:r>
            <a:r>
              <a:rPr lang="en-GB" sz="2000" dirty="0" smtClean="0">
                <a:latin typeface="Times New Roman"/>
                <a:cs typeface="Times New Roman"/>
              </a:rPr>
              <a:t> oscillation max.: A=0.3sin</a:t>
            </a:r>
            <a:r>
              <a:rPr lang="el-GR" sz="2000" dirty="0" smtClean="0">
                <a:latin typeface="Times New Roman"/>
                <a:cs typeface="Times New Roman"/>
              </a:rPr>
              <a:t>δ</a:t>
            </a:r>
            <a:r>
              <a:rPr lang="en-US" sz="2000" baseline="-25000" dirty="0" smtClean="0">
                <a:latin typeface="Times New Roman"/>
                <a:cs typeface="Times New Roman"/>
              </a:rPr>
              <a:t>CP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 smtClean="0">
                <a:latin typeface="Times New Roman"/>
                <a:cs typeface="Times New Roman"/>
              </a:rPr>
              <a:t>2</a:t>
            </a:r>
            <a:r>
              <a:rPr lang="en-GB" sz="2000" baseline="30000" dirty="0" smtClean="0">
                <a:latin typeface="Times New Roman"/>
                <a:cs typeface="Times New Roman"/>
              </a:rPr>
              <a:t>nd</a:t>
            </a:r>
            <a:r>
              <a:rPr lang="en-GB" sz="2000" dirty="0" smtClean="0">
                <a:latin typeface="Times New Roman"/>
                <a:cs typeface="Times New Roman"/>
              </a:rPr>
              <a:t> oscillation </a:t>
            </a:r>
            <a:r>
              <a:rPr lang="en-GB" sz="2000" dirty="0">
                <a:latin typeface="Times New Roman"/>
                <a:cs typeface="Times New Roman"/>
              </a:rPr>
              <a:t>max.: A=</a:t>
            </a:r>
            <a:r>
              <a:rPr lang="en-GB" sz="2000" dirty="0" smtClean="0">
                <a:latin typeface="Times New Roman"/>
                <a:cs typeface="Times New Roman"/>
              </a:rPr>
              <a:t>0.75sin</a:t>
            </a:r>
            <a:r>
              <a:rPr lang="el-GR" sz="2000" dirty="0" smtClean="0">
                <a:latin typeface="Times New Roman"/>
                <a:cs typeface="Times New Roman"/>
              </a:rPr>
              <a:t>δ</a:t>
            </a:r>
            <a:r>
              <a:rPr lang="en-US" sz="2000" baseline="-25000" dirty="0" smtClean="0">
                <a:latin typeface="Times New Roman"/>
                <a:cs typeface="Times New Roman"/>
              </a:rPr>
              <a:t>CP</a:t>
            </a:r>
            <a:endParaRPr lang="en-US" sz="2000" baseline="-25000" dirty="0">
              <a:latin typeface="Times New Roman"/>
              <a:cs typeface="Times New Roman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280749" y="6352081"/>
            <a:ext cx="342158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Times New Roman"/>
                <a:cs typeface="Times New Roman"/>
              </a:rPr>
              <a:t>(see arXiv</a:t>
            </a:r>
            <a:r>
              <a:rPr lang="en-US" sz="1400" dirty="0">
                <a:latin typeface="Times New Roman"/>
                <a:cs typeface="Times New Roman"/>
              </a:rPr>
              <a:t>:</a:t>
            </a:r>
            <a:r>
              <a:rPr lang="en-US" sz="1400" dirty="0" smtClean="0">
                <a:latin typeface="Times New Roman"/>
                <a:cs typeface="Times New Roman"/>
              </a:rPr>
              <a:t>1310.5992 and arXiv:0710.0554)</a:t>
            </a:r>
            <a:endParaRPr lang="en-US" sz="1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4281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2"/>
          <p:cNvSpPr>
            <a:spLocks noGrp="1" noChangeArrowheads="1"/>
          </p:cNvSpPr>
          <p:nvPr>
            <p:ph type="title"/>
          </p:nvPr>
        </p:nvSpPr>
        <p:spPr>
          <a:xfrm>
            <a:off x="470861" y="23524"/>
            <a:ext cx="7873962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6600"/>
                </a:solidFill>
                <a:latin typeface="Times New Roman" charset="0"/>
                <a:cs typeface="Times New Roman" charset="0"/>
              </a:rPr>
              <a:t>Systematic errors and exposure</a:t>
            </a:r>
            <a:endParaRPr lang="en-GB" sz="1000" dirty="0">
              <a:solidFill>
                <a:srgbClr val="FF6600"/>
              </a:solidFill>
              <a:latin typeface="Times New Roman" charset="0"/>
              <a:cs typeface="Times New Roman" charset="0"/>
            </a:endParaRPr>
          </a:p>
        </p:txBody>
      </p:sp>
      <p:grpSp>
        <p:nvGrpSpPr>
          <p:cNvPr id="7" name="Grouper 6"/>
          <p:cNvGrpSpPr/>
          <p:nvPr/>
        </p:nvGrpSpPr>
        <p:grpSpPr>
          <a:xfrm>
            <a:off x="802918" y="1044040"/>
            <a:ext cx="5707731" cy="5436075"/>
            <a:chOff x="487719" y="2328534"/>
            <a:chExt cx="4473027" cy="4260136"/>
          </a:xfrm>
        </p:grpSpPr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719" y="2780332"/>
              <a:ext cx="4316506" cy="3808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6"/>
            <p:cNvSpPr txBox="1"/>
            <p:nvPr/>
          </p:nvSpPr>
          <p:spPr>
            <a:xfrm>
              <a:off x="933533" y="2328534"/>
              <a:ext cx="40272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Comic Sans MS" panose="030F0702030302020204" pitchFamily="66" charset="0"/>
                  <a:cs typeface="Times New Roman" panose="02020603050405020304" pitchFamily="18" charset="0"/>
                </a:rPr>
                <a:t>for </a:t>
              </a:r>
              <a:r>
                <a:rPr lang="en-US" sz="1200" dirty="0" err="1" smtClean="0">
                  <a:latin typeface="Comic Sans MS" panose="030F0702030302020204" pitchFamily="66" charset="0"/>
                  <a:cs typeface="Times New Roman" panose="02020603050405020304" pitchFamily="18" charset="0"/>
                </a:rPr>
                <a:t>ESSnuSB</a:t>
              </a:r>
              <a:r>
                <a:rPr lang="en-US" sz="1200" dirty="0" smtClean="0">
                  <a:latin typeface="Comic Sans MS" panose="030F0702030302020204" pitchFamily="66" charset="0"/>
                  <a:cs typeface="Times New Roman" panose="02020603050405020304" pitchFamily="18" charset="0"/>
                </a:rPr>
                <a:t> systematic errors see </a:t>
              </a:r>
              <a:r>
                <a:rPr lang="en-GB" sz="1200" dirty="0"/>
                <a:t>1209.5973 [hep-</a:t>
              </a:r>
              <a:r>
                <a:rPr lang="en-GB" sz="1200" dirty="0" err="1"/>
                <a:t>ph</a:t>
              </a:r>
              <a:r>
                <a:rPr lang="en-GB" sz="1200" dirty="0" smtClean="0"/>
                <a:t>] (lower limit "default" case, upper limit "optimistic" case)</a:t>
              </a:r>
              <a:endParaRPr lang="en-US" sz="1200" dirty="0">
                <a:latin typeface="Comic Sans MS" panose="030F0702030302020204" pitchFamily="66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3" name="Connecteur droit 12"/>
            <p:cNvCxnSpPr/>
            <p:nvPr/>
          </p:nvCxnSpPr>
          <p:spPr>
            <a:xfrm>
              <a:off x="951269" y="3407320"/>
              <a:ext cx="3733800" cy="0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ZoneTexte 13"/>
            <p:cNvSpPr txBox="1"/>
            <p:nvPr/>
          </p:nvSpPr>
          <p:spPr>
            <a:xfrm>
              <a:off x="1009841" y="3172370"/>
              <a:ext cx="190308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P5 requirement: 75% at </a:t>
              </a:r>
              <a:r>
                <a:rPr lang="el-GR" sz="1200" dirty="0" smtClean="0"/>
                <a:t>3</a:t>
              </a:r>
              <a:r>
                <a:rPr lang="en-GB" sz="1200" dirty="0" smtClean="0"/>
                <a:t> </a:t>
              </a:r>
              <a:r>
                <a:rPr lang="el-GR" sz="1200" dirty="0" smtClean="0"/>
                <a:t>σ</a:t>
              </a:r>
              <a:endParaRPr lang="en-GB" sz="1200" dirty="0"/>
            </a:p>
          </p:txBody>
        </p:sp>
        <p:cxnSp>
          <p:nvCxnSpPr>
            <p:cNvPr id="15" name="Connecteur droit 14"/>
            <p:cNvCxnSpPr/>
            <p:nvPr/>
          </p:nvCxnSpPr>
          <p:spPr>
            <a:xfrm>
              <a:off x="951269" y="3602720"/>
              <a:ext cx="3733800" cy="0"/>
            </a:xfrm>
            <a:prstGeom prst="line">
              <a:avLst/>
            </a:prstGeom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ZoneTexte 15"/>
            <p:cNvSpPr txBox="1"/>
            <p:nvPr/>
          </p:nvSpPr>
          <p:spPr>
            <a:xfrm>
              <a:off x="3159134" y="3530600"/>
              <a:ext cx="162887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Neutrino Factory reach</a:t>
              </a:r>
              <a:endParaRPr lang="en-GB" sz="1200" dirty="0"/>
            </a:p>
          </p:txBody>
        </p:sp>
        <p:sp>
          <p:nvSpPr>
            <p:cNvPr id="17" name="ZoneTexte 16"/>
            <p:cNvSpPr txBox="1"/>
            <p:nvPr/>
          </p:nvSpPr>
          <p:spPr>
            <a:xfrm rot="16200000">
              <a:off x="1715416" y="5028668"/>
              <a:ext cx="7104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10 years</a:t>
              </a:r>
              <a:endParaRPr lang="en-GB" sz="1200" dirty="0"/>
            </a:p>
          </p:txBody>
        </p:sp>
        <p:sp>
          <p:nvSpPr>
            <p:cNvPr id="18" name="ZoneTexte 17"/>
            <p:cNvSpPr txBox="1"/>
            <p:nvPr/>
          </p:nvSpPr>
          <p:spPr>
            <a:xfrm rot="16200000">
              <a:off x="4190361" y="5028668"/>
              <a:ext cx="7104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20 years</a:t>
              </a:r>
              <a:endParaRPr lang="en-GB" sz="1200" dirty="0"/>
            </a:p>
          </p:txBody>
        </p:sp>
      </p:grpSp>
      <p:sp>
        <p:nvSpPr>
          <p:cNvPr id="8" name="ZoneTexte 7"/>
          <p:cNvSpPr txBox="1"/>
          <p:nvPr/>
        </p:nvSpPr>
        <p:spPr>
          <a:xfrm>
            <a:off x="6252493" y="6241049"/>
            <a:ext cx="16969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Times New Roman"/>
                <a:cs typeface="Times New Roman"/>
              </a:rPr>
              <a:t>(courtesy P. Coloma)</a:t>
            </a:r>
            <a:endParaRPr lang="en-GB" sz="1400" dirty="0">
              <a:latin typeface="Times New Roman"/>
              <a:cs typeface="Times New Roman"/>
            </a:endParaRPr>
          </a:p>
        </p:txBody>
      </p:sp>
      <p:sp>
        <p:nvSpPr>
          <p:cNvPr id="19" name="Flèche droite rayée 18"/>
          <p:cNvSpPr/>
          <p:nvPr/>
        </p:nvSpPr>
        <p:spPr>
          <a:xfrm rot="10800000">
            <a:off x="6206708" y="2547679"/>
            <a:ext cx="462611" cy="244530"/>
          </a:xfrm>
          <a:prstGeom prst="stripedRightArrow">
            <a:avLst/>
          </a:prstGeom>
          <a:solidFill>
            <a:schemeClr val="accent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ZoneTexte 20"/>
          <p:cNvSpPr txBox="1"/>
          <p:nvPr/>
        </p:nvSpPr>
        <p:spPr>
          <a:xfrm>
            <a:off x="6773534" y="2417407"/>
            <a:ext cx="22789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Times New Roman"/>
                <a:cs typeface="Times New Roman"/>
              </a:rPr>
              <a:t>High potentiality</a:t>
            </a:r>
            <a:endParaRPr lang="en-GB" sz="2400" dirty="0">
              <a:latin typeface="Times New Roman"/>
              <a:cs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 rot="10800000" flipV="1">
            <a:off x="6531624" y="3255641"/>
            <a:ext cx="25208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60% of </a:t>
            </a:r>
            <a:r>
              <a:rPr lang="en-US" dirty="0" smtClean="0">
                <a:latin typeface="Times New Roman"/>
                <a:cs typeface="Times New Roman"/>
              </a:rPr>
              <a:t>the </a:t>
            </a:r>
            <a:r>
              <a:rPr lang="el-GR" dirty="0" smtClean="0">
                <a:latin typeface="Times New Roman"/>
                <a:cs typeface="Times New Roman"/>
              </a:rPr>
              <a:t>δ</a:t>
            </a:r>
            <a:r>
              <a:rPr lang="en-US" baseline="-25000" dirty="0" smtClean="0">
                <a:latin typeface="Times New Roman"/>
                <a:cs typeface="Times New Roman"/>
              </a:rPr>
              <a:t>CP</a:t>
            </a:r>
            <a:r>
              <a:rPr lang="en-US" dirty="0" smtClean="0">
                <a:latin typeface="Times New Roman"/>
                <a:cs typeface="Times New Roman"/>
              </a:rPr>
              <a:t> range could be reached to at least 5</a:t>
            </a:r>
            <a:r>
              <a:rPr lang="el-GR" dirty="0" smtClean="0">
                <a:latin typeface="Times New Roman"/>
                <a:cs typeface="Times New Roman"/>
              </a:rPr>
              <a:t> </a:t>
            </a:r>
            <a:r>
              <a:rPr lang="el-GR" dirty="0">
                <a:latin typeface="Times New Roman"/>
                <a:cs typeface="Times New Roman"/>
              </a:rPr>
              <a:t>σ</a:t>
            </a:r>
            <a:r>
              <a:rPr lang="en-US" dirty="0">
                <a:latin typeface="Times New Roman"/>
                <a:cs typeface="Times New Roman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6645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>
            <a:fillRect/>
          </a:stretch>
        </p:blipFill>
        <p:spPr bwMode="auto">
          <a:xfrm>
            <a:off x="6096000" y="2359025"/>
            <a:ext cx="2974975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8" r="49316" b="1666"/>
          <a:stretch>
            <a:fillRect/>
          </a:stretch>
        </p:blipFill>
        <p:spPr bwMode="auto">
          <a:xfrm>
            <a:off x="3276600" y="2362200"/>
            <a:ext cx="2874963" cy="249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1748" name="TextBox 4"/>
          <p:cNvSpPr txBox="1">
            <a:spLocks noChangeArrowheads="1"/>
          </p:cNvSpPr>
          <p:nvPr/>
        </p:nvSpPr>
        <p:spPr bwMode="auto">
          <a:xfrm rot="-5400000">
            <a:off x="2464594" y="3334544"/>
            <a:ext cx="14382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000000"/>
                </a:solidFill>
                <a:latin typeface="Calibri" charset="0"/>
              </a:rPr>
              <a:t>Events/50MeV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57600" y="2590800"/>
            <a:ext cx="685800" cy="261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Hyper-K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54775" y="2557463"/>
            <a:ext cx="555625" cy="261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LBNE</a:t>
            </a:r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395288" y="287338"/>
            <a:ext cx="8610600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600" u="sng">
                <a:solidFill>
                  <a:srgbClr val="0070C0"/>
                </a:solidFill>
                <a:latin typeface="Comic Sans MS" charset="0"/>
              </a:rPr>
              <a:t>The sensitivity of the neutrino energy distribution to </a:t>
            </a:r>
            <a:r>
              <a:rPr lang="el-GR" sz="3600" u="sng">
                <a:solidFill>
                  <a:srgbClr val="0070C0"/>
                </a:solidFill>
                <a:latin typeface="Comic Sans MS" charset="0"/>
              </a:rPr>
              <a:t>δ</a:t>
            </a:r>
            <a:r>
              <a:rPr lang="en-US" sz="3600" u="sng" baseline="-25000">
                <a:solidFill>
                  <a:srgbClr val="0070C0"/>
                </a:solidFill>
                <a:latin typeface="Comic Sans MS" charset="0"/>
              </a:rPr>
              <a:t>CP</a:t>
            </a:r>
            <a:r>
              <a:rPr lang="en-US" sz="3600" u="sng">
                <a:solidFill>
                  <a:srgbClr val="0070C0"/>
                </a:solidFill>
                <a:latin typeface="Comic Sans MS" charset="0"/>
              </a:rPr>
              <a:t> </a:t>
            </a:r>
          </a:p>
          <a:p>
            <a:pPr algn="ctr"/>
            <a:endParaRPr lang="en-US" sz="1800" u="sng">
              <a:solidFill>
                <a:srgbClr val="0070C0"/>
              </a:solidFill>
              <a:latin typeface="Comic Sans MS" charset="0"/>
            </a:endParaRPr>
          </a:p>
          <a:p>
            <a:pPr algn="ctr"/>
            <a:endParaRPr lang="en-US" sz="1800" u="sng">
              <a:solidFill>
                <a:srgbClr val="0070C0"/>
              </a:solidFill>
              <a:latin typeface="Comic Sans MS" charset="0"/>
            </a:endParaRPr>
          </a:p>
          <a:p>
            <a:r>
              <a:rPr lang="en-US" sz="1600" u="sng">
                <a:solidFill>
                  <a:srgbClr val="0070C0"/>
                </a:solidFill>
                <a:latin typeface="Comic Sans MS" charset="0"/>
              </a:rPr>
              <a:t>ESSnuSB second maximum</a:t>
            </a:r>
            <a:r>
              <a:rPr lang="en-US" sz="1600">
                <a:solidFill>
                  <a:srgbClr val="0070C0"/>
                </a:solidFill>
                <a:latin typeface="Comic Sans MS" charset="0"/>
              </a:rPr>
              <a:t>         </a:t>
            </a:r>
            <a:r>
              <a:rPr lang="en-US" sz="1600" u="sng">
                <a:solidFill>
                  <a:srgbClr val="0070C0"/>
                </a:solidFill>
                <a:latin typeface="Comic Sans MS" charset="0"/>
              </a:rPr>
              <a:t>Hyper-K first maximum</a:t>
            </a:r>
            <a:r>
              <a:rPr lang="en-US" sz="1600">
                <a:solidFill>
                  <a:srgbClr val="0070C0"/>
                </a:solidFill>
                <a:latin typeface="Comic Sans MS" charset="0"/>
              </a:rPr>
              <a:t>           </a:t>
            </a:r>
            <a:r>
              <a:rPr lang="en-US" sz="1600" u="sng">
                <a:solidFill>
                  <a:srgbClr val="0070C0"/>
                </a:solidFill>
                <a:latin typeface="Comic Sans MS" charset="0"/>
              </a:rPr>
              <a:t>LBNE first maximum</a:t>
            </a:r>
          </a:p>
          <a:p>
            <a:endParaRPr lang="en-US" sz="1800" u="sng">
              <a:solidFill>
                <a:srgbClr val="0070C0"/>
              </a:solidFill>
              <a:latin typeface="Comic Sans MS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168900" y="2843213"/>
            <a:ext cx="850900" cy="7381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l-GR" sz="1000">
                <a:solidFill>
                  <a:srgbClr val="000000"/>
                </a:solidFill>
                <a:latin typeface="Calibri" charset="0"/>
              </a:rPr>
              <a:t>δ</a:t>
            </a:r>
            <a:r>
              <a:rPr lang="en-US" sz="1000" baseline="-25000">
                <a:solidFill>
                  <a:srgbClr val="000000"/>
                </a:solidFill>
                <a:latin typeface="Calibri" charset="0"/>
              </a:rPr>
              <a:t>CP</a:t>
            </a:r>
          </a:p>
          <a:p>
            <a:r>
              <a:rPr lang="en-US" sz="1000">
                <a:solidFill>
                  <a:srgbClr val="000000"/>
                </a:solidFill>
                <a:latin typeface="Calibri" charset="0"/>
              </a:rPr>
              <a:t>Red=</a:t>
            </a:r>
            <a:r>
              <a:rPr lang="el-GR" sz="1000">
                <a:solidFill>
                  <a:srgbClr val="000000"/>
                </a:solidFill>
                <a:latin typeface="Calibri" charset="0"/>
              </a:rPr>
              <a:t>π</a:t>
            </a:r>
            <a:r>
              <a:rPr lang="en-US" sz="1000">
                <a:solidFill>
                  <a:srgbClr val="000000"/>
                </a:solidFill>
                <a:latin typeface="Calibri" charset="0"/>
              </a:rPr>
              <a:t>/2</a:t>
            </a:r>
          </a:p>
          <a:p>
            <a:r>
              <a:rPr lang="en-US" sz="1000">
                <a:solidFill>
                  <a:srgbClr val="000000"/>
                </a:solidFill>
                <a:latin typeface="Calibri" charset="0"/>
              </a:rPr>
              <a:t>Green=</a:t>
            </a:r>
            <a:r>
              <a:rPr lang="el-GR" sz="1000">
                <a:solidFill>
                  <a:srgbClr val="000000"/>
                </a:solidFill>
                <a:latin typeface="Calibri" charset="0"/>
              </a:rPr>
              <a:t> π</a:t>
            </a:r>
            <a:endParaRPr lang="en-US" sz="1000">
              <a:solidFill>
                <a:srgbClr val="000000"/>
              </a:solidFill>
              <a:latin typeface="Calibri" charset="0"/>
            </a:endParaRPr>
          </a:p>
          <a:p>
            <a:r>
              <a:rPr lang="en-US" sz="1000">
                <a:solidFill>
                  <a:srgbClr val="000000"/>
                </a:solidFill>
                <a:latin typeface="Calibri" charset="0"/>
              </a:rPr>
              <a:t>Blue=3</a:t>
            </a:r>
            <a:r>
              <a:rPr lang="el-GR" sz="1000">
                <a:solidFill>
                  <a:srgbClr val="000000"/>
                </a:solidFill>
                <a:latin typeface="Calibri" charset="0"/>
              </a:rPr>
              <a:t> π</a:t>
            </a:r>
            <a:r>
              <a:rPr lang="en-US" sz="1000">
                <a:solidFill>
                  <a:srgbClr val="000000"/>
                </a:solidFill>
                <a:latin typeface="Calibri" charset="0"/>
              </a:rPr>
              <a:t>/2</a:t>
            </a:r>
          </a:p>
        </p:txBody>
      </p:sp>
      <p:sp>
        <p:nvSpPr>
          <p:cNvPr id="31753" name="TextBox 14"/>
          <p:cNvSpPr txBox="1">
            <a:spLocks noChangeArrowheads="1"/>
          </p:cNvSpPr>
          <p:nvPr/>
        </p:nvSpPr>
        <p:spPr bwMode="auto">
          <a:xfrm>
            <a:off x="358775" y="4797425"/>
            <a:ext cx="870902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FF0000"/>
                </a:solidFill>
                <a:latin typeface="Comic Sans MS" charset="0"/>
              </a:rPr>
              <a:t>Relative difference in counts at maximum between </a:t>
            </a:r>
            <a:r>
              <a:rPr lang="el-GR">
                <a:solidFill>
                  <a:srgbClr val="FF0000"/>
                </a:solidFill>
                <a:latin typeface="Comic Sans MS" charset="0"/>
              </a:rPr>
              <a:t>δ</a:t>
            </a:r>
            <a:r>
              <a:rPr lang="en-US" baseline="-25000">
                <a:solidFill>
                  <a:srgbClr val="FF0000"/>
                </a:solidFill>
                <a:latin typeface="Comic Sans MS" charset="0"/>
              </a:rPr>
              <a:t>CP</a:t>
            </a:r>
            <a:r>
              <a:rPr lang="en-US">
                <a:solidFill>
                  <a:srgbClr val="FF0000"/>
                </a:solidFill>
                <a:latin typeface="Comic Sans MS" charset="0"/>
              </a:rPr>
              <a:t> = 3</a:t>
            </a:r>
            <a:r>
              <a:rPr lang="el-GR">
                <a:solidFill>
                  <a:srgbClr val="FF0000"/>
                </a:solidFill>
                <a:latin typeface="Comic Sans MS" charset="0"/>
              </a:rPr>
              <a:t>π</a:t>
            </a:r>
            <a:r>
              <a:rPr lang="en-US">
                <a:solidFill>
                  <a:srgbClr val="FF0000"/>
                </a:solidFill>
                <a:latin typeface="Comic Sans MS" charset="0"/>
              </a:rPr>
              <a:t>/2 and </a:t>
            </a:r>
            <a:r>
              <a:rPr lang="el-GR">
                <a:solidFill>
                  <a:srgbClr val="FF0000"/>
                </a:solidFill>
                <a:latin typeface="Comic Sans MS" charset="0"/>
              </a:rPr>
              <a:t>π</a:t>
            </a:r>
            <a:r>
              <a:rPr lang="en-US">
                <a:solidFill>
                  <a:srgbClr val="FF0000"/>
                </a:solidFill>
                <a:latin typeface="Comic Sans MS" charset="0"/>
              </a:rPr>
              <a:t>/2 :</a:t>
            </a:r>
          </a:p>
          <a:p>
            <a:pPr eaLnBrk="1" hangingPunct="1"/>
            <a:endParaRPr lang="en-US">
              <a:solidFill>
                <a:srgbClr val="FF0000"/>
              </a:solidFill>
              <a:latin typeface="Comic Sans MS" charset="0"/>
            </a:endParaRPr>
          </a:p>
          <a:p>
            <a:pPr eaLnBrk="1" hangingPunct="1"/>
            <a:r>
              <a:rPr lang="en-US">
                <a:solidFill>
                  <a:srgbClr val="FF0000"/>
                </a:solidFill>
                <a:latin typeface="Comic Sans MS" charset="0"/>
              </a:rPr>
              <a:t>       </a:t>
            </a:r>
            <a:r>
              <a:rPr lang="en-US" sz="2400">
                <a:solidFill>
                  <a:srgbClr val="FF0000"/>
                </a:solidFill>
                <a:latin typeface="Comic Sans MS" charset="0"/>
              </a:rPr>
              <a:t>105/22 = 4.8            510/340  = 1.5           110/65 = 1.5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200400" y="6456762"/>
            <a:ext cx="2895600" cy="263815"/>
          </a:xfrm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nn-NO" sz="1200" dirty="0">
                <a:solidFill>
                  <a:srgbClr val="898989"/>
                </a:solidFill>
              </a:rPr>
              <a:t>Seminar at Karlsruhe KIT 2015-04-28      Tord Ekelöf   Uppsala University</a:t>
            </a:r>
            <a:endParaRPr lang="fr-FR" sz="1200" dirty="0">
              <a:solidFill>
                <a:srgbClr val="898989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D0E7363-18BC-284A-ADDF-D8446F6DABCF}" type="slidenum">
              <a:rPr lang="fr-FR" sz="1200">
                <a:solidFill>
                  <a:srgbClr val="898989"/>
                </a:solidFill>
              </a:rPr>
              <a:pPr eaLnBrk="1" hangingPunct="1"/>
              <a:t>19</a:t>
            </a:fld>
            <a:endParaRPr lang="fr-FR" sz="1200">
              <a:solidFill>
                <a:srgbClr val="898989"/>
              </a:solidFill>
            </a:endParaRPr>
          </a:p>
        </p:txBody>
      </p:sp>
      <p:pic>
        <p:nvPicPr>
          <p:cNvPr id="31756" name="Picture 13" descr="C:\Users\tordeke\AppData\Local\Temp\NU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2522538"/>
            <a:ext cx="2754313" cy="220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2015-04-28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0760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" y="-208104"/>
            <a:ext cx="9143997" cy="151170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Results  i</a:t>
            </a:r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ncluding </a:t>
            </a:r>
            <a:r>
              <a:rPr lang="en-US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nuSTORM</a:t>
            </a:r>
            <a:r>
              <a:rPr lang="en-US" dirty="0">
                <a:solidFill>
                  <a:srgbClr val="0000FF"/>
                </a:solidFill>
              </a:rPr>
              <a:t> </a:t>
            </a:r>
            <a:endParaRPr lang="en-US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45313"/>
            <a:ext cx="2895600" cy="365125"/>
          </a:xfrm>
        </p:spPr>
        <p:txBody>
          <a:bodyPr/>
          <a:lstStyle/>
          <a:p>
            <a:r>
              <a:rPr lang="en-US" smtClean="0"/>
              <a:t>E. Wildner, CERN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45313"/>
            <a:ext cx="2133600" cy="365125"/>
          </a:xfrm>
        </p:spPr>
        <p:txBody>
          <a:bodyPr/>
          <a:lstStyle/>
          <a:p>
            <a:r>
              <a:rPr lang="en-US" smtClean="0"/>
              <a:t>Invisibles '15, June 2015</a:t>
            </a: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07E81-CBC1-4F40-ACA8-811185500816}" type="slidenum">
              <a:rPr lang="en-US" smtClean="0"/>
              <a:t>20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" y="1390177"/>
            <a:ext cx="4579283" cy="336060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5467" y="1401405"/>
            <a:ext cx="4551467" cy="333494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933039" y="5535208"/>
            <a:ext cx="1885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Pilar</a:t>
            </a:r>
            <a:r>
              <a:rPr lang="en-US" dirty="0" smtClean="0"/>
              <a:t> Coloma et al.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5251556" y="4762250"/>
            <a:ext cx="389537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LBNF (40 </a:t>
            </a:r>
            <a:r>
              <a:rPr lang="en-US" sz="1400" dirty="0" err="1"/>
              <a:t>kton</a:t>
            </a:r>
            <a:r>
              <a:rPr lang="en-US" sz="1400" dirty="0"/>
              <a:t> detector, 1.2MW beam </a:t>
            </a:r>
            <a:r>
              <a:rPr lang="en-US" sz="1400" dirty="0" smtClean="0"/>
              <a:t>power)</a:t>
            </a:r>
            <a:endParaRPr lang="en-US" sz="1400" dirty="0"/>
          </a:p>
        </p:txBody>
      </p:sp>
      <p:sp>
        <p:nvSpPr>
          <p:cNvPr id="19" name="Rectangle 18"/>
          <p:cNvSpPr/>
          <p:nvPr/>
        </p:nvSpPr>
        <p:spPr>
          <a:xfrm>
            <a:off x="212174" y="4707135"/>
            <a:ext cx="5039381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ystematics are basically the </a:t>
            </a:r>
            <a:r>
              <a:rPr lang="en-US" dirty="0"/>
              <a:t>same as </a:t>
            </a:r>
            <a:r>
              <a:rPr lang="en-US" dirty="0" smtClean="0"/>
              <a:t>before.</a:t>
            </a:r>
          </a:p>
          <a:p>
            <a:r>
              <a:rPr lang="en-US" dirty="0" err="1" smtClean="0"/>
              <a:t>nuSTORM</a:t>
            </a:r>
            <a:r>
              <a:rPr lang="en-US" dirty="0" smtClean="0"/>
              <a:t> plots assume that cross </a:t>
            </a:r>
            <a:r>
              <a:rPr lang="en-US" dirty="0"/>
              <a:t>sections </a:t>
            </a:r>
            <a:r>
              <a:rPr lang="en-US" dirty="0" smtClean="0"/>
              <a:t>are determined </a:t>
            </a:r>
            <a:r>
              <a:rPr lang="en-US" dirty="0"/>
              <a:t>at the 1% level of </a:t>
            </a:r>
            <a:r>
              <a:rPr lang="en-US" dirty="0" smtClean="0"/>
              <a:t>precision, removing </a:t>
            </a:r>
            <a:r>
              <a:rPr lang="en-US" dirty="0"/>
              <a:t>the </a:t>
            </a:r>
            <a:r>
              <a:rPr lang="en-US" dirty="0" smtClean="0"/>
              <a:t>constraint between </a:t>
            </a:r>
            <a:r>
              <a:rPr lang="en-US" dirty="0"/>
              <a:t>the cross sections for different flavors, </a:t>
            </a:r>
            <a:r>
              <a:rPr lang="en-US" dirty="0" smtClean="0"/>
              <a:t>they </a:t>
            </a:r>
            <a:r>
              <a:rPr lang="en-US" dirty="0"/>
              <a:t>are all allowed to vary independently in the fit.</a:t>
            </a:r>
          </a:p>
        </p:txBody>
      </p:sp>
      <p:sp>
        <p:nvSpPr>
          <p:cNvPr id="5" name="Oval 4"/>
          <p:cNvSpPr/>
          <p:nvPr/>
        </p:nvSpPr>
        <p:spPr>
          <a:xfrm>
            <a:off x="7677424" y="1479106"/>
            <a:ext cx="1298813" cy="6421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033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European Spallation Source (ESS)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45357" y="1432614"/>
            <a:ext cx="3581400" cy="189254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ESS is a </a:t>
            </a:r>
            <a:r>
              <a:rPr lang="en-US" dirty="0">
                <a:solidFill>
                  <a:srgbClr val="FF0000"/>
                </a:solidFill>
              </a:rPr>
              <a:t>neutron spallation source </a:t>
            </a:r>
            <a:r>
              <a:rPr lang="en-US" dirty="0" smtClean="0"/>
              <a:t>that is being built by a collaboration of 17 European countries.</a:t>
            </a:r>
            <a:endParaRPr lang="en-US" dirty="0"/>
          </a:p>
          <a:p>
            <a:r>
              <a:rPr lang="en-US" dirty="0" smtClean="0"/>
              <a:t>ESS is located in southern Sweden (Lund)</a:t>
            </a:r>
            <a:r>
              <a:rPr lang="en-US" sz="1200" dirty="0" smtClean="0"/>
              <a:t> </a:t>
            </a:r>
            <a:endParaRPr lang="en-US" dirty="0" smtClean="0"/>
          </a:p>
        </p:txBody>
      </p:sp>
      <p:pic>
        <p:nvPicPr>
          <p:cNvPr id="4098" name="Picture 2" descr="https://intranet.esss.lu.se/sites/default/files/styles/grid-30/public/hl_aerial_overview_01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563029"/>
            <a:ext cx="4781550" cy="4789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9060" y="3275841"/>
            <a:ext cx="767177" cy="312351"/>
          </a:xfrm>
          <a:prstGeom prst="rect">
            <a:avLst/>
          </a:prstGeom>
        </p:spPr>
      </p:pic>
      <p:pic>
        <p:nvPicPr>
          <p:cNvPr id="8" name="Picture 10" descr="ESS_Logo_Expl_Larg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49061" y="4160314"/>
            <a:ext cx="767176" cy="415159"/>
          </a:xfrm>
          <a:prstGeom prst="rect">
            <a:avLst/>
          </a:prstGeom>
          <a:noFill/>
        </p:spPr>
      </p:pic>
      <p:pic>
        <p:nvPicPr>
          <p:cNvPr id="4100" name="Picture 4" descr="http://sciencevillage.com/assets/img/log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4637" y="3657600"/>
            <a:ext cx="767176" cy="369663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15" name="Straight Arrow Connector 14"/>
          <p:cNvCxnSpPr>
            <a:stCxn id="6" idx="1"/>
          </p:cNvCxnSpPr>
          <p:nvPr/>
        </p:nvCxnSpPr>
        <p:spPr>
          <a:xfrm flipH="1" flipV="1">
            <a:off x="7543800" y="3432016"/>
            <a:ext cx="405260" cy="1"/>
          </a:xfrm>
          <a:prstGeom prst="straightConnector1">
            <a:avLst/>
          </a:prstGeom>
          <a:ln w="317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7543800" y="3817627"/>
            <a:ext cx="405260" cy="1"/>
          </a:xfrm>
          <a:prstGeom prst="straightConnector1">
            <a:avLst/>
          </a:prstGeom>
          <a:ln w="317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7072207" y="4343089"/>
            <a:ext cx="882430" cy="2"/>
          </a:xfrm>
          <a:prstGeom prst="straightConnector1">
            <a:avLst/>
          </a:prstGeom>
          <a:ln w="317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8" idx="1"/>
          </p:cNvCxnSpPr>
          <p:nvPr/>
        </p:nvCxnSpPr>
        <p:spPr>
          <a:xfrm flipH="1">
            <a:off x="6195354" y="4367894"/>
            <a:ext cx="1753707" cy="813707"/>
          </a:xfrm>
          <a:prstGeom prst="straightConnector1">
            <a:avLst/>
          </a:prstGeom>
          <a:ln w="317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4" name="Picture 8" descr="https://www.estiem.org/GetFile.aspx?File=Images/Projects/StudentGuide/lund_uni-logo_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3216" y="2133600"/>
            <a:ext cx="767177" cy="490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5" name="Straight Arrow Connector 24"/>
          <p:cNvCxnSpPr/>
          <p:nvPr/>
        </p:nvCxnSpPr>
        <p:spPr>
          <a:xfrm flipH="1">
            <a:off x="7620000" y="2378884"/>
            <a:ext cx="338846" cy="745316"/>
          </a:xfrm>
          <a:prstGeom prst="straightConnector1">
            <a:avLst/>
          </a:prstGeom>
          <a:ln w="317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447187"/>
            <a:ext cx="3377329" cy="2905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Invisibles '15, June 2015</a:t>
            </a:r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Wildner, CERN</a:t>
            </a:r>
            <a:endParaRPr lang="sv-S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3</a:t>
            </a:fld>
            <a:endParaRPr lang="sv-SE"/>
          </a:p>
        </p:txBody>
      </p:sp>
      <p:sp>
        <p:nvSpPr>
          <p:cNvPr id="21" name="Rectangle 20"/>
          <p:cNvSpPr/>
          <p:nvPr/>
        </p:nvSpPr>
        <p:spPr>
          <a:xfrm>
            <a:off x="4264427" y="5401195"/>
            <a:ext cx="4639520" cy="5232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Times New Roman"/>
                <a:cs typeface="Times New Roman"/>
              </a:rPr>
              <a:t>ESS </a:t>
            </a:r>
            <a:r>
              <a:rPr lang="en-US" sz="1400" dirty="0">
                <a:latin typeface="Times New Roman"/>
                <a:cs typeface="Times New Roman"/>
              </a:rPr>
              <a:t>Technical Design </a:t>
            </a:r>
            <a:r>
              <a:rPr lang="en-US" sz="1400" dirty="0" smtClean="0">
                <a:latin typeface="Times New Roman"/>
                <a:cs typeface="Times New Roman"/>
              </a:rPr>
              <a:t>Report, April </a:t>
            </a:r>
            <a:r>
              <a:rPr lang="en-US" sz="1400" dirty="0">
                <a:latin typeface="Times New Roman"/>
                <a:cs typeface="Times New Roman"/>
              </a:rPr>
              <a:t>23, </a:t>
            </a:r>
            <a:r>
              <a:rPr lang="en-US" sz="1400" dirty="0" smtClean="0">
                <a:latin typeface="Times New Roman"/>
                <a:cs typeface="Times New Roman"/>
              </a:rPr>
              <a:t>2013, ESS</a:t>
            </a:r>
            <a:r>
              <a:rPr lang="en-US" sz="1400" dirty="0">
                <a:latin typeface="Times New Roman"/>
                <a:cs typeface="Times New Roman"/>
              </a:rPr>
              <a:t>-doc-274</a:t>
            </a:r>
          </a:p>
          <a:p>
            <a:r>
              <a:rPr lang="en-US" sz="1400" dirty="0">
                <a:latin typeface="Times New Roman"/>
                <a:cs typeface="Times New Roman"/>
                <a:hlinkClick r:id="rId8"/>
              </a:rPr>
              <a:t>http://</a:t>
            </a:r>
            <a:r>
              <a:rPr lang="en-US" sz="1400" dirty="0" err="1">
                <a:latin typeface="Times New Roman"/>
                <a:cs typeface="Times New Roman"/>
                <a:hlinkClick r:id="rId8"/>
              </a:rPr>
              <a:t>europeanspallationsource.se</a:t>
            </a:r>
            <a:r>
              <a:rPr lang="en-US" sz="1400" dirty="0">
                <a:latin typeface="Times New Roman"/>
                <a:cs typeface="Times New Roman"/>
                <a:hlinkClick r:id="rId8"/>
              </a:rPr>
              <a:t>/documentation/</a:t>
            </a:r>
            <a:r>
              <a:rPr lang="en-US" sz="1400" dirty="0" err="1">
                <a:latin typeface="Times New Roman"/>
                <a:cs typeface="Times New Roman"/>
                <a:hlinkClick r:id="rId8"/>
              </a:rPr>
              <a:t>tdr.pdf</a:t>
            </a:r>
            <a:endParaRPr lang="en-US" sz="1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11944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595"/>
            <a:ext cx="9144000" cy="79371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defTabSz="914400" eaLnBrk="0" fontAlgn="base" hangingPunct="0">
              <a:spcAft>
                <a:spcPct val="0"/>
              </a:spcAft>
              <a:defRPr/>
            </a:pPr>
            <a:r>
              <a:rPr lang="en-US" sz="3200" dirty="0" smtClean="0">
                <a:solidFill>
                  <a:srgbClr val="0000FF"/>
                </a:solidFill>
              </a:rPr>
              <a:t>ESS Neutrino Super Beam</a:t>
            </a:r>
            <a:endParaRPr lang="en-US" sz="3200" dirty="0" smtClean="0">
              <a:solidFill>
                <a:srgbClr val="0000FF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19233" y="1783824"/>
            <a:ext cx="1806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Times New Roman"/>
                <a:cs typeface="Times New Roman"/>
              </a:rPr>
              <a:t> arXiv:1212.5048</a:t>
            </a:r>
            <a:endParaRPr lang="en-US" dirty="0" smtClean="0">
              <a:latin typeface="Times New Roman"/>
              <a:cs typeface="Times New Roman"/>
            </a:endParaRPr>
          </a:p>
          <a:p>
            <a:pPr algn="ctr"/>
            <a:r>
              <a:rPr lang="en-US" b="1" dirty="0" smtClean="0">
                <a:latin typeface="Times New Roman"/>
                <a:cs typeface="Times New Roman"/>
              </a:rPr>
              <a:t>arXiv</a:t>
            </a:r>
            <a:r>
              <a:rPr lang="en-US" b="1" dirty="0">
                <a:latin typeface="Times New Roman"/>
                <a:cs typeface="Times New Roman"/>
              </a:rPr>
              <a:t>:</a:t>
            </a:r>
            <a:r>
              <a:rPr lang="en-US" b="1" dirty="0" smtClean="0">
                <a:latin typeface="Times New Roman"/>
                <a:cs typeface="Times New Roman"/>
              </a:rPr>
              <a:t>1309.7022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5341727" y="2705526"/>
            <a:ext cx="31680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3366FF"/>
                </a:solidFill>
                <a:latin typeface="Times New Roman"/>
                <a:cs typeface="Times New Roman"/>
              </a:rPr>
              <a:t>14 participating institutes from 10 different countries,</a:t>
            </a:r>
          </a:p>
          <a:p>
            <a:r>
              <a:rPr lang="en-GB" b="1" dirty="0" smtClean="0">
                <a:solidFill>
                  <a:srgbClr val="3366FF"/>
                </a:solidFill>
                <a:latin typeface="Times New Roman"/>
                <a:cs typeface="Times New Roman"/>
              </a:rPr>
              <a:t>among them ESS and CERN</a:t>
            </a:r>
            <a:endParaRPr lang="en-GB" b="1" dirty="0">
              <a:solidFill>
                <a:srgbClr val="3366FF"/>
              </a:solidFill>
              <a:latin typeface="Times New Roman"/>
              <a:cs typeface="Times New Roman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7610"/>
            <a:ext cx="4873905" cy="600152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4873905" y="4676563"/>
            <a:ext cx="39706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EU H2020 Design Study application has been submitted recently !</a:t>
            </a:r>
            <a:endParaRPr lang="en-GB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42773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2"/>
          <p:cNvSpPr>
            <a:spLocks noGrp="1" noChangeArrowheads="1"/>
          </p:cNvSpPr>
          <p:nvPr>
            <p:ph type="title"/>
          </p:nvPr>
        </p:nvSpPr>
        <p:spPr>
          <a:xfrm>
            <a:off x="312317" y="291779"/>
            <a:ext cx="7873962" cy="129056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6600"/>
                </a:solidFill>
                <a:latin typeface="Times New Roman" charset="0"/>
                <a:cs typeface="Times New Roman" charset="0"/>
              </a:rPr>
              <a:t>When and to what price ?</a:t>
            </a:r>
            <a:endParaRPr lang="en-GB" sz="1000" dirty="0">
              <a:solidFill>
                <a:srgbClr val="FF66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07131" y="2040913"/>
            <a:ext cx="77100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charset="2"/>
              <a:buChar char="ü"/>
            </a:pPr>
            <a:r>
              <a:rPr lang="en-US" sz="2000" dirty="0"/>
              <a:t>T</a:t>
            </a:r>
            <a:r>
              <a:rPr lang="en-US" sz="2000" dirty="0" smtClean="0"/>
              <a:t>otal </a:t>
            </a:r>
            <a:r>
              <a:rPr lang="en-US" sz="2000" dirty="0"/>
              <a:t>price of </a:t>
            </a:r>
            <a:r>
              <a:rPr lang="en-US" sz="2000" dirty="0" err="1"/>
              <a:t>ESSnuSB</a:t>
            </a:r>
            <a:r>
              <a:rPr lang="en-US" sz="2000" dirty="0"/>
              <a:t> including the detector </a:t>
            </a:r>
            <a:r>
              <a:rPr lang="en-US" sz="2000" dirty="0">
                <a:solidFill>
                  <a:srgbClr val="FF0000"/>
                </a:solidFill>
              </a:rPr>
              <a:t>is 1.2 B</a:t>
            </a:r>
            <a:r>
              <a:rPr lang="en-US" sz="2000" dirty="0" smtClean="0">
                <a:solidFill>
                  <a:srgbClr val="FF0000"/>
                </a:solidFill>
              </a:rPr>
              <a:t>EUR</a:t>
            </a:r>
            <a:r>
              <a:rPr lang="en-US" sz="2000" dirty="0" smtClean="0"/>
              <a:t>:</a:t>
            </a:r>
          </a:p>
          <a:p>
            <a:pPr marL="800100" lvl="1" indent="-342900">
              <a:buFont typeface="Wingdings" charset="2"/>
              <a:buChar char="ü"/>
            </a:pPr>
            <a:r>
              <a:rPr lang="en-US" sz="2000" dirty="0" smtClean="0"/>
              <a:t>100 </a:t>
            </a:r>
            <a:r>
              <a:rPr lang="en-US" sz="2000" dirty="0"/>
              <a:t>MEUR </a:t>
            </a:r>
            <a:r>
              <a:rPr lang="en-US" sz="2000" dirty="0" err="1" smtClean="0"/>
              <a:t>linac</a:t>
            </a:r>
            <a:endParaRPr lang="en-US" sz="2000" dirty="0"/>
          </a:p>
          <a:p>
            <a:pPr marL="800100" lvl="1" indent="-342900">
              <a:buFont typeface="Wingdings" charset="2"/>
              <a:buChar char="ü"/>
            </a:pPr>
            <a:r>
              <a:rPr lang="en-US" sz="2000" dirty="0" smtClean="0"/>
              <a:t>200 </a:t>
            </a:r>
            <a:r>
              <a:rPr lang="en-US" sz="2000" dirty="0"/>
              <a:t>MEUR </a:t>
            </a:r>
            <a:r>
              <a:rPr lang="en-US" sz="2000" dirty="0" smtClean="0"/>
              <a:t>accumulator </a:t>
            </a:r>
          </a:p>
          <a:p>
            <a:pPr marL="800100" lvl="1" indent="-342900">
              <a:buFont typeface="Wingdings" charset="2"/>
              <a:buChar char="ü"/>
            </a:pPr>
            <a:r>
              <a:rPr lang="en-US" sz="2000" dirty="0" smtClean="0"/>
              <a:t>200 </a:t>
            </a:r>
            <a:r>
              <a:rPr lang="en-US" sz="2000" dirty="0"/>
              <a:t>MEUR target station </a:t>
            </a:r>
          </a:p>
          <a:p>
            <a:pPr marL="800100" lvl="1" indent="-342900">
              <a:buFont typeface="Wingdings" charset="2"/>
              <a:buChar char="ü"/>
            </a:pPr>
            <a:r>
              <a:rPr lang="en-US" sz="2000" dirty="0" smtClean="0"/>
              <a:t>700 </a:t>
            </a:r>
            <a:r>
              <a:rPr lang="en-US" sz="2000" dirty="0"/>
              <a:t>MEUR the far </a:t>
            </a:r>
            <a:r>
              <a:rPr lang="en-US" sz="2000" dirty="0" smtClean="0"/>
              <a:t>detector</a:t>
            </a:r>
          </a:p>
          <a:p>
            <a:pPr marL="342900" indent="-342900">
              <a:buFont typeface="Wingdings" charset="2"/>
              <a:buChar char="ü"/>
            </a:pPr>
            <a:endParaRPr lang="en-US" sz="2000" dirty="0"/>
          </a:p>
          <a:p>
            <a:pPr marL="342900" indent="-342900">
              <a:buFont typeface="Wingdings" charset="2"/>
              <a:buChar char="ü"/>
            </a:pPr>
            <a:r>
              <a:rPr lang="en-US" sz="2000" dirty="0" smtClean="0"/>
              <a:t>If </a:t>
            </a:r>
            <a:r>
              <a:rPr lang="en-US" sz="2000" dirty="0"/>
              <a:t>we have our CDR in 2018 and if we convince everybody to build this </a:t>
            </a:r>
            <a:r>
              <a:rPr lang="en-US" sz="2000" dirty="0" smtClean="0"/>
              <a:t>facility, </a:t>
            </a:r>
            <a:r>
              <a:rPr lang="en-US" sz="2000" dirty="0"/>
              <a:t>we could start construction at the moment when the neutron facility will be ready, i.e., 2023. The </a:t>
            </a:r>
            <a:r>
              <a:rPr lang="en-US" sz="2000" dirty="0" smtClean="0"/>
              <a:t>construction of the neutrino facility </a:t>
            </a:r>
            <a:r>
              <a:rPr lang="en-US" sz="2000" dirty="0"/>
              <a:t>could </a:t>
            </a:r>
            <a:r>
              <a:rPr lang="en-US" sz="2000" dirty="0" smtClean="0"/>
              <a:t>be completed 2030 </a:t>
            </a:r>
            <a:r>
              <a:rPr lang="en-US" sz="2000" dirty="0" smtClean="0">
                <a:solidFill>
                  <a:srgbClr val="FF0000"/>
                </a:solidFill>
              </a:rPr>
              <a:t>when </a:t>
            </a:r>
            <a:r>
              <a:rPr lang="en-US" sz="2000" dirty="0">
                <a:solidFill>
                  <a:srgbClr val="FF0000"/>
                </a:solidFill>
              </a:rPr>
              <a:t>we will be able to start data taking. </a:t>
            </a:r>
            <a:endParaRPr lang="en-US" sz="2000" dirty="0" smtClean="0">
              <a:solidFill>
                <a:srgbClr val="FF0000"/>
              </a:solidFill>
            </a:endParaRPr>
          </a:p>
          <a:p>
            <a:pPr marL="342900" indent="-342900">
              <a:buFont typeface="Wingdings" charset="2"/>
              <a:buChar char="ü"/>
            </a:pP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232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ess_max_vision_2011_v2_0.jpg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17688"/>
            <a:ext cx="9144000" cy="5206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4931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9595"/>
            <a:ext cx="9144000" cy="903877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fr-FR" sz="54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Conclusions</a:t>
            </a:r>
            <a:endParaRPr lang="fr-FR" sz="5400" dirty="0">
              <a:solidFill>
                <a:srgbClr val="FF99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0" y="913037"/>
            <a:ext cx="91440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 smtClean="0">
                <a:latin typeface="Times New Roman"/>
                <a:cs typeface="Times New Roman"/>
              </a:rPr>
              <a:t>CP Violation intense neutrino beams are needed</a:t>
            </a:r>
          </a:p>
          <a:p>
            <a:pPr marL="742950" lvl="1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 smtClean="0">
                <a:latin typeface="Times New Roman"/>
                <a:cs typeface="Times New Roman"/>
              </a:rPr>
              <a:t>Profit of the worlds most powerful </a:t>
            </a:r>
            <a:r>
              <a:rPr lang="en-US" sz="2000" dirty="0" err="1" smtClean="0">
                <a:latin typeface="Times New Roman"/>
                <a:cs typeface="Times New Roman"/>
              </a:rPr>
              <a:t>linac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ar</a:t>
            </a:r>
            <a:r>
              <a:rPr lang="en-US" sz="2000" dirty="0" smtClean="0">
                <a:latin typeface="Times New Roman"/>
                <a:cs typeface="Times New Roman"/>
              </a:rPr>
              <a:t> ESS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>
                <a:latin typeface="Times New Roman"/>
                <a:cs typeface="Times New Roman"/>
              </a:rPr>
              <a:t>B</a:t>
            </a:r>
            <a:r>
              <a:rPr lang="en-US" sz="2000" dirty="0" smtClean="0">
                <a:latin typeface="Times New Roman"/>
                <a:cs typeface="Times New Roman"/>
              </a:rPr>
              <a:t>etter CPV sensitivity at the 2</a:t>
            </a:r>
            <a:r>
              <a:rPr lang="en-US" sz="2000" baseline="30000" dirty="0" smtClean="0">
                <a:latin typeface="Times New Roman"/>
                <a:cs typeface="Times New Roman"/>
              </a:rPr>
              <a:t>nd</a:t>
            </a:r>
            <a:r>
              <a:rPr lang="en-US" sz="2000" dirty="0" smtClean="0">
                <a:latin typeface="Times New Roman"/>
                <a:cs typeface="Times New Roman"/>
              </a:rPr>
              <a:t> oscillation maximum (theta13 rel. large)</a:t>
            </a:r>
          </a:p>
          <a:p>
            <a:pPr marL="742950" lvl="1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 smtClean="0">
                <a:latin typeface="Times New Roman"/>
                <a:cs typeface="Times New Roman"/>
              </a:rPr>
              <a:t>Mines available at a good distance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 smtClean="0">
                <a:latin typeface="Times New Roman"/>
                <a:cs typeface="Times New Roman"/>
              </a:rPr>
              <a:t>ESS will have enough protons to go to the 2</a:t>
            </a:r>
            <a:r>
              <a:rPr lang="en-US" sz="2000" baseline="30000" dirty="0" smtClean="0">
                <a:latin typeface="Times New Roman"/>
                <a:cs typeface="Times New Roman"/>
              </a:rPr>
              <a:t>nd</a:t>
            </a:r>
            <a:r>
              <a:rPr lang="en-US" sz="2000" dirty="0" smtClean="0">
                <a:latin typeface="Times New Roman"/>
                <a:cs typeface="Times New Roman"/>
              </a:rPr>
              <a:t> oscillation maximum increasing the sensitivity to CPV</a:t>
            </a:r>
            <a:r>
              <a:rPr lang="en-US" sz="2000" dirty="0">
                <a:latin typeface="Times New Roman"/>
                <a:cs typeface="Times New Roman"/>
              </a:rPr>
              <a:t>.</a:t>
            </a:r>
            <a:endParaRPr lang="en-US" sz="2000" dirty="0" smtClean="0">
              <a:latin typeface="Times New Roman"/>
              <a:cs typeface="Times New Roman"/>
            </a:endParaRP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>
                <a:latin typeface="Times New Roman"/>
                <a:cs typeface="Times New Roman"/>
              </a:rPr>
              <a:t>The European Spallation Source </a:t>
            </a:r>
            <a:r>
              <a:rPr lang="en-US" sz="2000" dirty="0" err="1">
                <a:latin typeface="Times New Roman"/>
                <a:cs typeface="Times New Roman"/>
              </a:rPr>
              <a:t>Linac</a:t>
            </a:r>
            <a:r>
              <a:rPr lang="en-US" sz="2000" dirty="0">
                <a:latin typeface="Times New Roman"/>
                <a:cs typeface="Times New Roman"/>
              </a:rPr>
              <a:t> will be ready in less than 10 </a:t>
            </a:r>
            <a:r>
              <a:rPr lang="en-US" sz="2000" dirty="0" smtClean="0">
                <a:latin typeface="Times New Roman"/>
                <a:cs typeface="Times New Roman"/>
              </a:rPr>
              <a:t>years</a:t>
            </a:r>
            <a:endParaRPr lang="en-US" sz="2000" dirty="0">
              <a:latin typeface="Times New Roman"/>
              <a:cs typeface="Times New Roman"/>
            </a:endParaRP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 smtClean="0">
                <a:latin typeface="Times New Roman"/>
                <a:cs typeface="Times New Roman"/>
              </a:rPr>
              <a:t>CPV: 5</a:t>
            </a:r>
            <a:r>
              <a:rPr lang="el-GR" sz="2000" dirty="0" smtClean="0">
                <a:latin typeface="Times New Roman"/>
                <a:cs typeface="Times New Roman"/>
              </a:rPr>
              <a:t> σ</a:t>
            </a:r>
            <a:r>
              <a:rPr lang="en-US" sz="2000" dirty="0" smtClean="0">
                <a:latin typeface="Times New Roman"/>
                <a:cs typeface="Times New Roman"/>
              </a:rPr>
              <a:t> could be reached over 60% of </a:t>
            </a:r>
            <a:r>
              <a:rPr lang="el-GR" sz="2000" dirty="0" smtClean="0">
                <a:latin typeface="Times New Roman"/>
                <a:cs typeface="Times New Roman"/>
              </a:rPr>
              <a:t>δ</a:t>
            </a:r>
            <a:r>
              <a:rPr lang="en-US" sz="2000" baseline="-25000" dirty="0" smtClean="0">
                <a:latin typeface="Times New Roman"/>
                <a:cs typeface="Times New Roman"/>
              </a:rPr>
              <a:t>CP</a:t>
            </a:r>
            <a:r>
              <a:rPr lang="en-US" sz="2000" dirty="0" smtClean="0">
                <a:latin typeface="Times New Roman"/>
                <a:cs typeface="Times New Roman"/>
              </a:rPr>
              <a:t> range (ESS</a:t>
            </a:r>
            <a:r>
              <a:rPr lang="el-GR" sz="2000" dirty="0" smtClean="0">
                <a:latin typeface="Times New Roman"/>
                <a:cs typeface="Times New Roman"/>
              </a:rPr>
              <a:t>ν</a:t>
            </a:r>
            <a:r>
              <a:rPr lang="en-US" sz="2000" dirty="0" smtClean="0">
                <a:latin typeface="Times New Roman"/>
                <a:cs typeface="Times New Roman"/>
              </a:rPr>
              <a:t>SB)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 smtClean="0">
                <a:latin typeface="Times New Roman"/>
                <a:cs typeface="Times New Roman"/>
              </a:rPr>
              <a:t>Full complementarity with a long baseline experiment on the 1</a:t>
            </a:r>
            <a:r>
              <a:rPr lang="en-US" sz="2000" baseline="30000" dirty="0" smtClean="0">
                <a:latin typeface="Times New Roman"/>
                <a:cs typeface="Times New Roman"/>
              </a:rPr>
              <a:t>st</a:t>
            </a:r>
            <a:r>
              <a:rPr lang="en-US" sz="2000" dirty="0" smtClean="0">
                <a:latin typeface="Times New Roman"/>
                <a:cs typeface="Times New Roman"/>
              </a:rPr>
              <a:t> oscillation maximum using a </a:t>
            </a:r>
            <a:r>
              <a:rPr lang="en-US" sz="2000" dirty="0" err="1" smtClean="0">
                <a:latin typeface="Times New Roman"/>
                <a:cs typeface="Times New Roman"/>
              </a:rPr>
              <a:t>LAr</a:t>
            </a:r>
            <a:r>
              <a:rPr lang="en-US" sz="2000" dirty="0" smtClean="0">
                <a:latin typeface="Times New Roman"/>
                <a:cs typeface="Times New Roman"/>
              </a:rPr>
              <a:t> detector.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 smtClean="0">
                <a:latin typeface="Times New Roman"/>
                <a:cs typeface="Times New Roman"/>
              </a:rPr>
              <a:t>A feasibility Design Study for </a:t>
            </a:r>
            <a:r>
              <a:rPr lang="en-US" sz="2000" dirty="0" err="1" smtClean="0">
                <a:latin typeface="Times New Roman"/>
                <a:cs typeface="Times New Roman"/>
              </a:rPr>
              <a:t>ESSnuSB</a:t>
            </a:r>
            <a:r>
              <a:rPr lang="en-US" sz="2000" dirty="0" smtClean="0">
                <a:latin typeface="Times New Roman"/>
                <a:cs typeface="Times New Roman"/>
              </a:rPr>
              <a:t> has now to be made</a:t>
            </a:r>
          </a:p>
          <a:p>
            <a:pPr marL="742950" lvl="1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 smtClean="0">
                <a:latin typeface="Times New Roman"/>
                <a:cs typeface="Times New Roman"/>
              </a:rPr>
              <a:t>Collaborators are welcome: experiment, detector, physics, accelerator</a:t>
            </a:r>
          </a:p>
        </p:txBody>
      </p:sp>
    </p:spTree>
    <p:extLst>
      <p:ext uri="{BB962C8B-B14F-4D97-AF65-F5344CB8AC3E}">
        <p14:creationId xmlns:p14="http://schemas.microsoft.com/office/powerpoint/2010/main" val="3924585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nn-NO" sz="1200">
                <a:solidFill>
                  <a:srgbClr val="898989"/>
                </a:solidFill>
              </a:rPr>
              <a:t>Seminar at Karlsruhe KIT 2015-04-28      Tord Ekelöf   Uppsala University</a:t>
            </a:r>
            <a:endParaRPr lang="fr-FR" sz="1200">
              <a:solidFill>
                <a:srgbClr val="89898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9C98C0AB-8C22-3041-BE5A-5CA92C33ABBC}" type="slidenum">
              <a:rPr lang="fr-FR" sz="1200">
                <a:solidFill>
                  <a:srgbClr val="898989"/>
                </a:solidFill>
              </a:rPr>
              <a:pPr eaLnBrk="1" hangingPunct="1"/>
              <a:t>4</a:t>
            </a:fld>
            <a:endParaRPr lang="fr-FR" sz="1200">
              <a:solidFill>
                <a:srgbClr val="898989"/>
              </a:solidFill>
            </a:endParaRPr>
          </a:p>
        </p:txBody>
      </p:sp>
      <p:pic>
        <p:nvPicPr>
          <p:cNvPr id="13316" name="Picture 10" descr="http://europeanspallationsource.se/sites/default/files/essaerial_10apr2015_tunn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1052513"/>
            <a:ext cx="7559675" cy="504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49363" y="268288"/>
            <a:ext cx="6357937" cy="58578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200">
                <a:latin typeface="Comic Sans MS" charset="0"/>
              </a:rPr>
              <a:t>The linac tunnel on 10 april 2015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2015-04-28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8448053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how_does_ess_work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11241"/>
            <a:ext cx="9144000" cy="5622633"/>
          </a:xfrm>
          <a:prstGeom prst="rect">
            <a:avLst/>
          </a:prstGeom>
        </p:spPr>
      </p:pic>
      <p:sp>
        <p:nvSpPr>
          <p:cNvPr id="72707" name="Rectangle 3"/>
          <p:cNvSpPr>
            <a:spLocks noGrp="1" noChangeArrowheads="1"/>
          </p:cNvSpPr>
          <p:nvPr>
            <p:ph type="title"/>
          </p:nvPr>
        </p:nvSpPr>
        <p:spPr>
          <a:xfrm>
            <a:off x="1954964" y="-101691"/>
            <a:ext cx="7012148" cy="782861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ESS as proton driver for spallation</a:t>
            </a:r>
            <a:endParaRPr lang="en-GB" sz="3600" dirty="0">
              <a:solidFill>
                <a:srgbClr val="FF66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574"/>
            <a:ext cx="2131852" cy="1106258"/>
          </a:xfrm>
          <a:prstGeom prst="rect">
            <a:avLst/>
          </a:prstGeom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139378"/>
            <a:ext cx="1954964" cy="1109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6" name="Picture 3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18" y="6211487"/>
            <a:ext cx="449544" cy="3061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30536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Slide Number Placeholder 3"/>
          <p:cNvSpPr txBox="1">
            <a:spLocks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eaLnBrk="1" hangingPunct="1"/>
            <a:fld id="{FD2E5F36-4471-704E-87AF-601B9231CFFC}" type="slidenum">
              <a:rPr lang="fr-FR" sz="1200">
                <a:solidFill>
                  <a:srgbClr val="898989"/>
                </a:solidFill>
              </a:rPr>
              <a:pPr algn="r" eaLnBrk="1" hangingPunct="1"/>
              <a:t>6</a:t>
            </a:fld>
            <a:endParaRPr lang="fr-FR" sz="1200">
              <a:solidFill>
                <a:srgbClr val="898989"/>
              </a:solidFill>
            </a:endParaRPr>
          </a:p>
        </p:txBody>
      </p:sp>
      <p:sp>
        <p:nvSpPr>
          <p:cNvPr id="17412" name="Rectangle 1"/>
          <p:cNvSpPr txBox="1">
            <a:spLocks noChangeArrowheads="1"/>
          </p:cNvSpPr>
          <p:nvPr/>
        </p:nvSpPr>
        <p:spPr bwMode="auto">
          <a:xfrm>
            <a:off x="0" y="-100013"/>
            <a:ext cx="9396413" cy="101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/>
            <a:endParaRPr lang="en-US" sz="4000">
              <a:latin typeface="Comic Sans MS" charset="0"/>
            </a:endParaRPr>
          </a:p>
          <a:p>
            <a:pPr algn="ctr" eaLnBrk="1"/>
            <a:r>
              <a:rPr lang="en-US" sz="4000">
                <a:latin typeface="Comic Sans MS" charset="0"/>
              </a:rPr>
              <a:t>ESS LINAC PROJECT SCHEDULE</a:t>
            </a:r>
            <a:endParaRPr lang="en-US" sz="40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17413" name="Rectangle 2"/>
          <p:cNvSpPr>
            <a:spLocks/>
          </p:cNvSpPr>
          <p:nvPr/>
        </p:nvSpPr>
        <p:spPr bwMode="auto">
          <a:xfrm>
            <a:off x="13030200" y="9396413"/>
            <a:ext cx="111125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fld id="{A877A79F-D338-BA40-ABE5-D8C42CFFFEB6}" type="slidenum">
              <a:rPr lang="en-US" sz="1200">
                <a:solidFill>
                  <a:srgbClr val="FFFFFF"/>
                </a:solidFill>
                <a:latin typeface="Gill Sans Light" charset="0"/>
                <a:cs typeface="Gill Sans Light" charset="0"/>
                <a:sym typeface="Gill Sans Light" charset="0"/>
              </a:rPr>
              <a:pPr/>
              <a:t>6</a:t>
            </a:fld>
            <a:endParaRPr lang="en-US" sz="1800">
              <a:solidFill>
                <a:srgbClr val="000000"/>
              </a:solidFill>
              <a:latin typeface="Gill Sans Light" charset="0"/>
              <a:cs typeface="Gill Sans Light" charset="0"/>
              <a:sym typeface="Gill Sans Light" charset="0"/>
            </a:endParaRPr>
          </a:p>
        </p:txBody>
      </p:sp>
      <p:pic>
        <p:nvPicPr>
          <p:cNvPr id="17414" name="Picture 3" descr="pasted-im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8" y="1628775"/>
            <a:ext cx="8456612" cy="455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7415" name="Line 4"/>
          <p:cNvSpPr>
            <a:spLocks noChangeShapeType="1"/>
          </p:cNvSpPr>
          <p:nvPr/>
        </p:nvSpPr>
        <p:spPr bwMode="auto">
          <a:xfrm flipV="1">
            <a:off x="4799013" y="2541588"/>
            <a:ext cx="0" cy="3975100"/>
          </a:xfrm>
          <a:prstGeom prst="line">
            <a:avLst/>
          </a:prstGeom>
          <a:noFill/>
          <a:ln w="38100">
            <a:solidFill>
              <a:srgbClr val="EDEEF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16" name="Line 5"/>
          <p:cNvSpPr>
            <a:spLocks noChangeShapeType="1"/>
          </p:cNvSpPr>
          <p:nvPr/>
        </p:nvSpPr>
        <p:spPr bwMode="auto">
          <a:xfrm flipV="1">
            <a:off x="5103813" y="2541588"/>
            <a:ext cx="0" cy="3975100"/>
          </a:xfrm>
          <a:prstGeom prst="line">
            <a:avLst/>
          </a:prstGeom>
          <a:noFill/>
          <a:ln w="38100">
            <a:solidFill>
              <a:srgbClr val="F3901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3635375" y="1371600"/>
            <a:ext cx="323850" cy="514350"/>
          </a:xfrm>
          <a:prstGeom prst="downArrow">
            <a:avLst/>
          </a:prstGeom>
          <a:solidFill>
            <a:srgbClr val="66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5948363" y="2284413"/>
            <a:ext cx="323850" cy="51435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Down Arrow 14"/>
          <p:cNvSpPr/>
          <p:nvPr/>
        </p:nvSpPr>
        <p:spPr>
          <a:xfrm>
            <a:off x="6840538" y="3649663"/>
            <a:ext cx="323850" cy="51435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Down Arrow 15"/>
          <p:cNvSpPr/>
          <p:nvPr/>
        </p:nvSpPr>
        <p:spPr>
          <a:xfrm>
            <a:off x="7885113" y="5013325"/>
            <a:ext cx="323850" cy="51435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64B39A8C-FC65-C54D-A3DE-0AF7D4088AF1}" type="slidenum">
              <a:rPr lang="fr-FR" sz="1200">
                <a:solidFill>
                  <a:srgbClr val="898989"/>
                </a:solidFill>
              </a:rPr>
              <a:pPr eaLnBrk="1" hangingPunct="1"/>
              <a:t>6</a:t>
            </a:fld>
            <a:endParaRPr lang="fr-FR" sz="1200">
              <a:solidFill>
                <a:srgbClr val="89898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56762"/>
            <a:ext cx="2895600" cy="263815"/>
          </a:xfrm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nn-NO" sz="1200" dirty="0">
                <a:solidFill>
                  <a:srgbClr val="898989"/>
                </a:solidFill>
              </a:rPr>
              <a:t>Seminar at Karlsruhe KIT 2015-04-28      Tord Ekelöf   Uppsala University</a:t>
            </a:r>
            <a:endParaRPr lang="fr-FR" sz="1200" dirty="0">
              <a:solidFill>
                <a:srgbClr val="898989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2015-04-28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2594229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000" dirty="0" smtClean="0">
                <a:solidFill>
                  <a:srgbClr val="FF6600"/>
                </a:solidFill>
                <a:latin typeface="Times New Roman"/>
                <a:cs typeface="Times New Roman"/>
              </a:rPr>
              <a:t>ESS 5MW proton </a:t>
            </a:r>
            <a:r>
              <a:rPr lang="en-GB" sz="4000" dirty="0" err="1" smtClean="0">
                <a:solidFill>
                  <a:srgbClr val="FF6600"/>
                </a:solidFill>
                <a:latin typeface="Times New Roman"/>
                <a:cs typeface="Times New Roman"/>
              </a:rPr>
              <a:t>linac</a:t>
            </a:r>
            <a:r>
              <a:rPr lang="en-GB" sz="4000" dirty="0" smtClean="0">
                <a:solidFill>
                  <a:srgbClr val="FF6600"/>
                </a:solidFill>
                <a:latin typeface="Times New Roman"/>
                <a:cs typeface="Times New Roman"/>
              </a:rPr>
              <a:t> </a:t>
            </a:r>
            <a:endParaRPr lang="en-GB" sz="4000" dirty="0">
              <a:solidFill>
                <a:srgbClr val="FF6600"/>
              </a:solidFill>
              <a:latin typeface="Times New Roman"/>
              <a:cs typeface="Times New Roman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1" y="2646827"/>
            <a:ext cx="461527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The ESS will be a copious source of spallation </a:t>
            </a:r>
            <a:r>
              <a:rPr lang="en-GB" sz="2000" dirty="0" smtClean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neutrons</a:t>
            </a:r>
            <a:endParaRPr lang="en-GB" sz="2000" b="1" dirty="0">
              <a:solidFill>
                <a:srgbClr val="FF0000"/>
              </a:solidFill>
              <a:latin typeface="Times New Roman"/>
              <a:ea typeface="ＭＳ Ｐゴシック" charset="0"/>
              <a:cs typeface="Times New Roman"/>
            </a:endParaRPr>
          </a:p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5 MW </a:t>
            </a:r>
            <a:r>
              <a:rPr lang="en-GB" sz="2000" dirty="0" smtClean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average beam power</a:t>
            </a:r>
          </a:p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 smtClean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125 MW peak power</a:t>
            </a:r>
          </a:p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 smtClean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14 Hz repetition rate (2.86 </a:t>
            </a:r>
            <a:r>
              <a:rPr lang="en-GB" sz="2000" dirty="0" err="1" smtClean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ms</a:t>
            </a:r>
            <a:r>
              <a:rPr lang="en-GB" sz="2000" dirty="0" smtClean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 pulse duration, 10</a:t>
            </a:r>
            <a:r>
              <a:rPr lang="en-GB" sz="2000" baseline="30000" dirty="0" smtClean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15</a:t>
            </a:r>
            <a:r>
              <a:rPr lang="en-GB" sz="2000" dirty="0" smtClean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 protons)</a:t>
            </a:r>
            <a:endParaRPr lang="en-GB" sz="2000" dirty="0">
              <a:solidFill>
                <a:srgbClr val="000000"/>
              </a:solidFill>
              <a:latin typeface="Times New Roman"/>
              <a:ea typeface="ＭＳ Ｐゴシック" charset="0"/>
              <a:cs typeface="Times New Roman"/>
            </a:endParaRPr>
          </a:p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 smtClean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2.0 </a:t>
            </a:r>
            <a:r>
              <a:rPr lang="en-GB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GeV </a:t>
            </a:r>
            <a:r>
              <a:rPr lang="en-GB" sz="2000" dirty="0" smtClean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protons </a:t>
            </a:r>
            <a:r>
              <a:rPr lang="en-GB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(up to </a:t>
            </a:r>
            <a:r>
              <a:rPr lang="en-GB" sz="2000" dirty="0" smtClean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3.5 GeV with </a:t>
            </a:r>
            <a:r>
              <a:rPr lang="en-GB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linac upgrades</a:t>
            </a:r>
            <a:r>
              <a:rPr lang="en-GB" sz="2000" dirty="0" smtClean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)</a:t>
            </a:r>
            <a:endParaRPr lang="en-GB" sz="2000" dirty="0" smtClean="0">
              <a:solidFill>
                <a:srgbClr val="000000"/>
              </a:solidFill>
              <a:latin typeface="Times New Roman"/>
              <a:ea typeface="ＭＳ Ｐゴシック" charset="0"/>
              <a:cs typeface="Times New Roman"/>
            </a:endParaRPr>
          </a:p>
        </p:txBody>
      </p:sp>
      <p:pic>
        <p:nvPicPr>
          <p:cNvPr id="5" name="medium.m4v">
            <a:hlinkClick r:id="" action="ppaction://media"/>
            <a:hlinkHover r:id="" action="ppaction://ole?verb=0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615272" y="2629865"/>
            <a:ext cx="4362018" cy="2453635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112564"/>
            <a:ext cx="9144000" cy="135391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729974" y="6117947"/>
            <a:ext cx="4416542" cy="73866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Times New Roman"/>
                <a:cs typeface="Times New Roman"/>
              </a:rPr>
              <a:t>ESS </a:t>
            </a:r>
            <a:r>
              <a:rPr lang="en-US" sz="1400" dirty="0">
                <a:latin typeface="Times New Roman"/>
                <a:cs typeface="Times New Roman"/>
              </a:rPr>
              <a:t>Technical Design </a:t>
            </a:r>
            <a:r>
              <a:rPr lang="en-US" sz="1400" dirty="0" smtClean="0">
                <a:latin typeface="Times New Roman"/>
                <a:cs typeface="Times New Roman"/>
              </a:rPr>
              <a:t>Report, April </a:t>
            </a:r>
            <a:r>
              <a:rPr lang="en-US" sz="1400" dirty="0">
                <a:latin typeface="Times New Roman"/>
                <a:cs typeface="Times New Roman"/>
              </a:rPr>
              <a:t>23, 2013</a:t>
            </a:r>
          </a:p>
          <a:p>
            <a:r>
              <a:rPr lang="en-US" sz="1400" dirty="0">
                <a:latin typeface="Times New Roman"/>
                <a:cs typeface="Times New Roman"/>
              </a:rPr>
              <a:t>ESS-doc-274</a:t>
            </a:r>
          </a:p>
          <a:p>
            <a:r>
              <a:rPr lang="en-US" sz="1400" dirty="0">
                <a:latin typeface="Times New Roman"/>
                <a:cs typeface="Times New Roman"/>
                <a:hlinkClick r:id="rId7"/>
              </a:rPr>
              <a:t>http://</a:t>
            </a:r>
            <a:r>
              <a:rPr lang="en-US" sz="1400" dirty="0" err="1">
                <a:latin typeface="Times New Roman"/>
                <a:cs typeface="Times New Roman"/>
                <a:hlinkClick r:id="rId7"/>
              </a:rPr>
              <a:t>europeanspallationsource.se</a:t>
            </a:r>
            <a:r>
              <a:rPr lang="en-US" sz="1400" dirty="0">
                <a:latin typeface="Times New Roman"/>
                <a:cs typeface="Times New Roman"/>
                <a:hlinkClick r:id="rId7"/>
              </a:rPr>
              <a:t>/documentation/</a:t>
            </a:r>
            <a:r>
              <a:rPr lang="en-US" sz="1400" dirty="0" err="1">
                <a:latin typeface="Times New Roman"/>
                <a:cs typeface="Times New Roman"/>
                <a:hlinkClick r:id="rId7"/>
              </a:rPr>
              <a:t>tdr.pdf</a:t>
            </a:r>
            <a:endParaRPr lang="en-US" sz="1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60180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2" repeatCount="indefinite" fill="remove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0" y="6513080"/>
            <a:ext cx="2133600" cy="263815"/>
          </a:xfrm>
        </p:spPr>
        <p:txBody>
          <a:bodyPr/>
          <a:lstStyle/>
          <a:p>
            <a:r>
              <a:rPr lang="en-US" smtClean="0"/>
              <a:t>Invisibles '15, June 2015</a:t>
            </a:r>
            <a:endParaRPr lang="en-GB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3124200" y="6361900"/>
            <a:ext cx="2895600" cy="263815"/>
          </a:xfrm>
        </p:spPr>
        <p:txBody>
          <a:bodyPr/>
          <a:lstStyle/>
          <a:p>
            <a:r>
              <a:rPr lang="fr-FR" smtClean="0"/>
              <a:t>E. Wildner, CERN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588670"/>
            <a:ext cx="2133600" cy="280980"/>
          </a:xfrm>
        </p:spPr>
        <p:txBody>
          <a:bodyPr/>
          <a:lstStyle/>
          <a:p>
            <a:fld id="{09CC56F7-6BCF-6E44-9937-5AE9275C7CAF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3" name="Rectangle 2"/>
          <p:cNvSpPr txBox="1">
            <a:spLocks noChangeArrowheads="1"/>
          </p:cNvSpPr>
          <p:nvPr/>
        </p:nvSpPr>
        <p:spPr>
          <a:xfrm>
            <a:off x="0" y="-1"/>
            <a:ext cx="9144000" cy="1112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accent6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/>
                <a:ea typeface="+mj-ea"/>
                <a:cs typeface="Times New Roman"/>
              </a:defRPr>
            </a:lvl1pPr>
          </a:lstStyle>
          <a:p>
            <a:r>
              <a:rPr lang="en-GB" sz="4000" dirty="0" err="1" smtClean="0">
                <a:solidFill>
                  <a:srgbClr val="FF6600"/>
                </a:solidFill>
              </a:rPr>
              <a:t>ESSnuSB</a:t>
            </a:r>
            <a:r>
              <a:rPr lang="en-GB" sz="4000" dirty="0" smtClean="0">
                <a:solidFill>
                  <a:srgbClr val="FF6600"/>
                </a:solidFill>
              </a:rPr>
              <a:t> on ESS site</a:t>
            </a:r>
            <a:endParaRPr lang="en-GB" sz="4000" dirty="0">
              <a:solidFill>
                <a:srgbClr val="FF6600"/>
              </a:solidFill>
            </a:endParaRPr>
          </a:p>
        </p:txBody>
      </p:sp>
      <p:pic>
        <p:nvPicPr>
          <p:cNvPr id="31" name="Picture 30" descr="gbhjgjg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17" y="885794"/>
            <a:ext cx="7635750" cy="5704871"/>
          </a:xfrm>
          <a:prstGeom prst="rect">
            <a:avLst/>
          </a:prstGeom>
        </p:spPr>
      </p:pic>
      <p:sp>
        <p:nvSpPr>
          <p:cNvPr id="46" name="Rectangle 45"/>
          <p:cNvSpPr/>
          <p:nvPr/>
        </p:nvSpPr>
        <p:spPr>
          <a:xfrm>
            <a:off x="5614187" y="1960879"/>
            <a:ext cx="590750" cy="33733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 smtClean="0">
                <a:solidFill>
                  <a:schemeClr val="tx1"/>
                </a:solidFill>
              </a:rPr>
              <a:t>2 </a:t>
            </a:r>
            <a:r>
              <a:rPr lang="en-US" sz="1050" b="1" dirty="0" err="1" smtClean="0">
                <a:solidFill>
                  <a:schemeClr val="tx1"/>
                </a:solidFill>
              </a:rPr>
              <a:t>GeV</a:t>
            </a:r>
            <a:r>
              <a:rPr lang="en-US" sz="1050" b="1" dirty="0" smtClean="0">
                <a:solidFill>
                  <a:schemeClr val="tx1"/>
                </a:solidFill>
              </a:rPr>
              <a:t> </a:t>
            </a:r>
            <a:endParaRPr lang="en-US" sz="1050" b="1" dirty="0">
              <a:solidFill>
                <a:schemeClr val="tx1"/>
              </a:solidFill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5547241" y="1708518"/>
            <a:ext cx="0" cy="2556595"/>
          </a:xfrm>
          <a:prstGeom prst="straightConnector1">
            <a:avLst/>
          </a:prstGeom>
          <a:ln>
            <a:solidFill>
              <a:srgbClr val="0000FF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>
            <a:off x="5603939" y="2354911"/>
            <a:ext cx="1462813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H="1">
            <a:off x="4401938" y="2348548"/>
            <a:ext cx="1104930" cy="6363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4674089" y="1954514"/>
            <a:ext cx="832775" cy="355035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 smtClean="0">
                <a:solidFill>
                  <a:schemeClr val="tx1"/>
                </a:solidFill>
              </a:rPr>
              <a:t>&gt; 2 </a:t>
            </a:r>
            <a:r>
              <a:rPr lang="en-US" sz="1050" b="1" dirty="0" err="1" smtClean="0">
                <a:solidFill>
                  <a:schemeClr val="tx1"/>
                </a:solidFill>
              </a:rPr>
              <a:t>GeV</a:t>
            </a:r>
            <a:r>
              <a:rPr lang="en-US" sz="1050" b="1" dirty="0" smtClean="0">
                <a:solidFill>
                  <a:schemeClr val="tx1"/>
                </a:solidFill>
              </a:rPr>
              <a:t> </a:t>
            </a:r>
            <a:endParaRPr lang="en-US" sz="1050" b="1" dirty="0">
              <a:solidFill>
                <a:schemeClr val="tx1"/>
              </a:solidFill>
            </a:endParaRPr>
          </a:p>
        </p:txBody>
      </p:sp>
      <p:sp>
        <p:nvSpPr>
          <p:cNvPr id="51" name="TextBox 29"/>
          <p:cNvSpPr txBox="1">
            <a:spLocks noChangeArrowheads="1"/>
          </p:cNvSpPr>
          <p:nvPr/>
        </p:nvSpPr>
        <p:spPr bwMode="auto">
          <a:xfrm>
            <a:off x="3546033" y="4622403"/>
            <a:ext cx="855905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sv-SE" sz="1100" b="1" dirty="0">
                <a:latin typeface="Arial"/>
                <a:cs typeface="Arial"/>
              </a:rPr>
              <a:t>Neutron </a:t>
            </a:r>
          </a:p>
          <a:p>
            <a:r>
              <a:rPr lang="sv-SE" sz="1100" b="1" dirty="0" err="1">
                <a:latin typeface="Arial"/>
                <a:cs typeface="Arial"/>
              </a:rPr>
              <a:t>s</a:t>
            </a:r>
            <a:r>
              <a:rPr lang="sv-SE" sz="1100" b="1" dirty="0" err="1" smtClean="0">
                <a:latin typeface="Arial"/>
                <a:cs typeface="Arial"/>
              </a:rPr>
              <a:t>pallation</a:t>
            </a:r>
            <a:r>
              <a:rPr lang="sv-SE" sz="1100" b="1" dirty="0" smtClean="0">
                <a:latin typeface="Arial"/>
                <a:cs typeface="Arial"/>
              </a:rPr>
              <a:t> </a:t>
            </a:r>
            <a:endParaRPr lang="sv-SE" sz="1100" b="1" dirty="0">
              <a:latin typeface="Arial"/>
              <a:cs typeface="Arial"/>
            </a:endParaRPr>
          </a:p>
          <a:p>
            <a:r>
              <a:rPr lang="sv-SE" sz="1100" b="1" dirty="0" err="1">
                <a:latin typeface="Arial"/>
                <a:cs typeface="Arial"/>
              </a:rPr>
              <a:t>target</a:t>
            </a:r>
            <a:endParaRPr lang="sv-SE" sz="1100" b="1" dirty="0">
              <a:latin typeface="Arial"/>
              <a:cs typeface="Arial"/>
            </a:endParaRPr>
          </a:p>
        </p:txBody>
      </p:sp>
      <p:sp>
        <p:nvSpPr>
          <p:cNvPr id="53" name="TextBox 30"/>
          <p:cNvSpPr txBox="1">
            <a:spLocks noChangeArrowheads="1"/>
          </p:cNvSpPr>
          <p:nvPr/>
        </p:nvSpPr>
        <p:spPr bwMode="auto">
          <a:xfrm>
            <a:off x="4725152" y="4438411"/>
            <a:ext cx="3628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sv-SE" sz="1200" b="1" dirty="0">
                <a:latin typeface="Times New Roman" charset="0"/>
              </a:rPr>
              <a:t>H</a:t>
            </a:r>
            <a:r>
              <a:rPr lang="sv-SE" sz="1200" b="1" baseline="30000" dirty="0">
                <a:latin typeface="Times New Roman" charset="0"/>
              </a:rPr>
              <a:t>-</a:t>
            </a:r>
          </a:p>
        </p:txBody>
      </p:sp>
      <p:cxnSp>
        <p:nvCxnSpPr>
          <p:cNvPr id="54" name="Straight Arrow Connector 53"/>
          <p:cNvCxnSpPr/>
          <p:nvPr/>
        </p:nvCxnSpPr>
        <p:spPr>
          <a:xfrm flipH="1">
            <a:off x="4070920" y="4341883"/>
            <a:ext cx="576263" cy="0"/>
          </a:xfrm>
          <a:prstGeom prst="straightConnector1">
            <a:avLst/>
          </a:prstGeom>
          <a:ln w="38100" cmpd="sng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37"/>
          <p:cNvSpPr txBox="1">
            <a:spLocks noChangeArrowheads="1"/>
          </p:cNvSpPr>
          <p:nvPr/>
        </p:nvSpPr>
        <p:spPr bwMode="auto">
          <a:xfrm>
            <a:off x="3951399" y="3948287"/>
            <a:ext cx="2159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sv-SE" sz="1400" b="1" dirty="0">
                <a:latin typeface="Times New Roman" charset="0"/>
              </a:rPr>
              <a:t>p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010778" y="5461586"/>
            <a:ext cx="1301107" cy="64633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</a:rPr>
              <a:t>Bending Radius:</a:t>
            </a:r>
          </a:p>
          <a:p>
            <a:r>
              <a:rPr lang="en-US" sz="1200" b="1" dirty="0" smtClean="0">
                <a:solidFill>
                  <a:srgbClr val="0000FF"/>
                </a:solidFill>
              </a:rPr>
              <a:t>133 m for 3 </a:t>
            </a:r>
            <a:r>
              <a:rPr lang="en-US" sz="1200" b="1" dirty="0" err="1" smtClean="0">
                <a:solidFill>
                  <a:srgbClr val="0000FF"/>
                </a:solidFill>
              </a:rPr>
              <a:t>GeV</a:t>
            </a:r>
            <a:endParaRPr lang="en-US" sz="1200" b="1" dirty="0" smtClean="0">
              <a:solidFill>
                <a:srgbClr val="0000FF"/>
              </a:solidFill>
            </a:endParaRPr>
          </a:p>
          <a:p>
            <a:r>
              <a:rPr lang="en-US" sz="1200" b="1" dirty="0" smtClean="0">
                <a:solidFill>
                  <a:srgbClr val="0000FF"/>
                </a:solidFill>
              </a:rPr>
              <a:t>  (70 m for 2 </a:t>
            </a:r>
            <a:r>
              <a:rPr lang="en-US" sz="1200" b="1" dirty="0" err="1" smtClean="0">
                <a:solidFill>
                  <a:srgbClr val="0000FF"/>
                </a:solidFill>
              </a:rPr>
              <a:t>GeV</a:t>
            </a:r>
            <a:r>
              <a:rPr lang="en-US" sz="1200" b="1" dirty="0" smtClean="0">
                <a:solidFill>
                  <a:srgbClr val="0000FF"/>
                </a:solidFill>
              </a:rPr>
              <a:t>)</a:t>
            </a:r>
            <a:endParaRPr lang="en-US" sz="1200" b="1" dirty="0">
              <a:solidFill>
                <a:srgbClr val="0000FF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4256768" y="4690084"/>
            <a:ext cx="780829" cy="1064966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783086" y="5082393"/>
            <a:ext cx="2699402" cy="64633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</a:rPr>
              <a:t>Target Station 25 m below ground level</a:t>
            </a:r>
          </a:p>
          <a:p>
            <a:r>
              <a:rPr lang="en-US" sz="1200" b="1" dirty="0" smtClean="0">
                <a:solidFill>
                  <a:srgbClr val="0000FF"/>
                </a:solidFill>
              </a:rPr>
              <a:t>Decay tunnel under the </a:t>
            </a:r>
            <a:r>
              <a:rPr lang="en-US" sz="1200" b="1" dirty="0" err="1" smtClean="0">
                <a:solidFill>
                  <a:srgbClr val="0000FF"/>
                </a:solidFill>
              </a:rPr>
              <a:t>linac</a:t>
            </a:r>
            <a:r>
              <a:rPr lang="en-US" sz="1200" b="1" dirty="0" smtClean="0">
                <a:solidFill>
                  <a:srgbClr val="0000FF"/>
                </a:solidFill>
              </a:rPr>
              <a:t>!</a:t>
            </a:r>
          </a:p>
          <a:p>
            <a:r>
              <a:rPr lang="en-US" sz="1200" b="1" dirty="0" smtClean="0">
                <a:solidFill>
                  <a:srgbClr val="0000FF"/>
                </a:solidFill>
              </a:rPr>
              <a:t>URGENT STUDY of ground water!</a:t>
            </a:r>
            <a:endParaRPr lang="en-US" sz="12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678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63949"/>
            <a:ext cx="9144000" cy="1593996"/>
          </a:xfrm>
          <a:prstGeom prst="rect">
            <a:avLst/>
          </a:prstGeom>
        </p:spPr>
      </p:pic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354835" y="0"/>
            <a:ext cx="9144000" cy="1112565"/>
          </a:xfrm>
        </p:spPr>
        <p:txBody>
          <a:bodyPr/>
          <a:lstStyle/>
          <a:p>
            <a:pPr eaLnBrk="1" hangingPunct="1"/>
            <a:r>
              <a:rPr lang="en-GB" sz="4000" dirty="0" smtClean="0">
                <a:solidFill>
                  <a:srgbClr val="FF6600"/>
                </a:solidFill>
                <a:latin typeface="Times New Roman"/>
                <a:cs typeface="Times New Roman"/>
              </a:rPr>
              <a:t>ESS H- acceleration for neutrinos</a:t>
            </a:r>
            <a:endParaRPr lang="en-GB" sz="4000" dirty="0">
              <a:solidFill>
                <a:srgbClr val="FF6600"/>
              </a:solidFill>
              <a:latin typeface="Times New Roman"/>
              <a:cs typeface="Times New Roman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120314" y="2826393"/>
            <a:ext cx="8660526" cy="3508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400" dirty="0" smtClean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The ESS </a:t>
            </a:r>
            <a:r>
              <a:rPr lang="en-GB" sz="2400" dirty="0" err="1" smtClean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linac</a:t>
            </a:r>
            <a:r>
              <a:rPr lang="en-GB" sz="2400" dirty="0" smtClean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 for neutron spallation: </a:t>
            </a:r>
            <a:r>
              <a:rPr lang="en-GB" sz="2400" dirty="0" smtClean="0">
                <a:solidFill>
                  <a:srgbClr val="FF0000"/>
                </a:solidFill>
                <a:latin typeface="Times New Roman"/>
                <a:ea typeface="ＭＳ Ｐゴシック" charset="0"/>
                <a:cs typeface="Times New Roman"/>
              </a:rPr>
              <a:t>proton acceleration 14 Hz</a:t>
            </a:r>
            <a:endParaRPr lang="en-GB" sz="2400" dirty="0" smtClean="0">
              <a:latin typeface="Times New Roman"/>
              <a:ea typeface="ＭＳ Ｐゴシック" charset="0"/>
              <a:cs typeface="Times New Roman"/>
            </a:endParaRPr>
          </a:p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400" dirty="0" smtClean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Duty factor low (4%); </a:t>
            </a:r>
            <a:r>
              <a:rPr lang="en-GB" sz="2400" dirty="0" smtClean="0">
                <a:solidFill>
                  <a:srgbClr val="FF0000"/>
                </a:solidFill>
                <a:latin typeface="Times New Roman"/>
                <a:ea typeface="ＭＳ Ｐゴシック" charset="0"/>
                <a:cs typeface="Times New Roman"/>
              </a:rPr>
              <a:t>some additional capacity is available</a:t>
            </a:r>
          </a:p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400" dirty="0" smtClean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Repetition rate can be increased to permit extra acceleration cycles (total power of extra cycles 5 MW)</a:t>
            </a:r>
          </a:p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400" b="1" dirty="0" smtClean="0">
                <a:solidFill>
                  <a:srgbClr val="FF0000"/>
                </a:solidFill>
                <a:latin typeface="Times New Roman"/>
                <a:ea typeface="ＭＳ Ｐゴシック" charset="0"/>
                <a:cs typeface="Times New Roman"/>
              </a:rPr>
              <a:t>ESS would accelerate in total 10 MW! </a:t>
            </a:r>
          </a:p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400" dirty="0">
                <a:solidFill>
                  <a:srgbClr val="FF0000"/>
                </a:solidFill>
                <a:latin typeface="Times New Roman"/>
                <a:ea typeface="ＭＳ Ｐゴシック" charset="0"/>
                <a:cs typeface="Times New Roman"/>
              </a:rPr>
              <a:t>Charge in the accumulator </a:t>
            </a:r>
            <a:r>
              <a:rPr lang="en-GB" sz="2400" dirty="0" smtClean="0">
                <a:solidFill>
                  <a:srgbClr val="FF0000"/>
                </a:solidFill>
                <a:latin typeface="Times New Roman"/>
                <a:ea typeface="ＭＳ Ｐゴシック" charset="0"/>
                <a:cs typeface="Times New Roman"/>
              </a:rPr>
              <a:t>1.1 10</a:t>
            </a:r>
            <a:r>
              <a:rPr lang="en-GB" sz="2400" baseline="30000" dirty="0" smtClean="0">
                <a:solidFill>
                  <a:srgbClr val="FF0000"/>
                </a:solidFill>
                <a:latin typeface="Times New Roman"/>
                <a:ea typeface="ＭＳ Ｐゴシック" charset="0"/>
                <a:cs typeface="Times New Roman"/>
              </a:rPr>
              <a:t>15</a:t>
            </a:r>
            <a:r>
              <a:rPr lang="en-GB" sz="2400" dirty="0" smtClean="0">
                <a:solidFill>
                  <a:srgbClr val="FF0000"/>
                </a:solidFill>
                <a:latin typeface="Times New Roman"/>
                <a:ea typeface="ＭＳ Ｐゴシック" charset="0"/>
                <a:cs typeface="Times New Roman"/>
              </a:rPr>
              <a:t> protons </a:t>
            </a:r>
            <a:r>
              <a:rPr lang="en-GB" sz="2400" dirty="0">
                <a:solidFill>
                  <a:srgbClr val="FF0000"/>
                </a:solidFill>
                <a:latin typeface="Times New Roman"/>
                <a:ea typeface="ＭＳ Ｐゴシック" charset="0"/>
                <a:cs typeface="Times New Roman"/>
              </a:rPr>
              <a:t>2 </a:t>
            </a:r>
            <a:r>
              <a:rPr lang="en-GB" sz="2400" dirty="0" err="1" smtClean="0">
                <a:solidFill>
                  <a:srgbClr val="FF0000"/>
                </a:solidFill>
                <a:latin typeface="Times New Roman"/>
                <a:ea typeface="ＭＳ Ｐゴシック" charset="0"/>
                <a:cs typeface="Times New Roman"/>
              </a:rPr>
              <a:t>GeV</a:t>
            </a:r>
            <a:r>
              <a:rPr lang="en-GB" sz="2400" dirty="0" smtClean="0">
                <a:solidFill>
                  <a:srgbClr val="FF0000"/>
                </a:solidFill>
                <a:latin typeface="Times New Roman"/>
                <a:ea typeface="ＭＳ Ｐゴシック" charset="0"/>
                <a:cs typeface="Times New Roman"/>
              </a:rPr>
              <a:t>, big challenge</a:t>
            </a:r>
            <a:endParaRPr lang="en-GB" sz="2400" dirty="0">
              <a:solidFill>
                <a:srgbClr val="FF0000"/>
              </a:solidFill>
              <a:latin typeface="Times New Roman"/>
              <a:ea typeface="ＭＳ Ｐゴシック" charset="0"/>
              <a:cs typeface="Times New Roman"/>
            </a:endParaRPr>
          </a:p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400" b="1" dirty="0">
                <a:solidFill>
                  <a:srgbClr val="FF0000"/>
                </a:solidFill>
                <a:latin typeface="Times New Roman"/>
                <a:ea typeface="ＭＳ Ｐゴシック" charset="0"/>
                <a:cs typeface="Times New Roman"/>
              </a:rPr>
              <a:t>&gt;2.7x10</a:t>
            </a:r>
            <a:r>
              <a:rPr lang="en-GB" sz="2400" b="1" baseline="30000" dirty="0">
                <a:solidFill>
                  <a:srgbClr val="FF0000"/>
                </a:solidFill>
                <a:latin typeface="Times New Roman"/>
                <a:ea typeface="ＭＳ Ｐゴシック" charset="0"/>
                <a:cs typeface="Times New Roman"/>
              </a:rPr>
              <a:t>23</a:t>
            </a:r>
            <a:r>
              <a:rPr lang="en-GB" sz="2400" b="1" dirty="0">
                <a:solidFill>
                  <a:srgbClr val="FF0000"/>
                </a:solidFill>
                <a:latin typeface="Times New Roman"/>
                <a:ea typeface="ＭＳ Ｐゴシック" charset="0"/>
                <a:cs typeface="Times New Roman"/>
              </a:rPr>
              <a:t> 2 </a:t>
            </a:r>
            <a:r>
              <a:rPr lang="en-GB" sz="2400" b="1" dirty="0" err="1">
                <a:solidFill>
                  <a:srgbClr val="FF0000"/>
                </a:solidFill>
                <a:latin typeface="Times New Roman"/>
                <a:ea typeface="ＭＳ Ｐゴシック" charset="0"/>
                <a:cs typeface="Times New Roman"/>
              </a:rPr>
              <a:t>GeV</a:t>
            </a:r>
            <a:r>
              <a:rPr lang="en-GB" sz="2400" b="1" dirty="0">
                <a:solidFill>
                  <a:srgbClr val="FF0000"/>
                </a:solidFill>
                <a:latin typeface="Times New Roman"/>
                <a:ea typeface="ＭＳ Ｐゴシック" charset="0"/>
                <a:cs typeface="Times New Roman"/>
              </a:rPr>
              <a:t> </a:t>
            </a:r>
            <a:r>
              <a:rPr lang="en-GB" sz="2400" b="1" dirty="0" err="1">
                <a:solidFill>
                  <a:srgbClr val="FF0000"/>
                </a:solidFill>
                <a:latin typeface="Times New Roman"/>
                <a:ea typeface="ＭＳ Ｐゴシック" charset="0"/>
                <a:cs typeface="Times New Roman"/>
              </a:rPr>
              <a:t>p.o.t</a:t>
            </a:r>
            <a:r>
              <a:rPr lang="en-GB" sz="2400" b="1" dirty="0">
                <a:solidFill>
                  <a:srgbClr val="FF0000"/>
                </a:solidFill>
                <a:latin typeface="Times New Roman"/>
                <a:ea typeface="ＭＳ Ｐゴシック" charset="0"/>
                <a:cs typeface="Times New Roman"/>
              </a:rPr>
              <a:t>/year</a:t>
            </a:r>
          </a:p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endParaRPr lang="en-GB" sz="2400" dirty="0">
              <a:solidFill>
                <a:srgbClr val="000000"/>
              </a:solidFill>
              <a:latin typeface="Times New Roman"/>
              <a:ea typeface="ＭＳ Ｐゴシック" charset="0"/>
              <a:cs typeface="Times New Roman"/>
            </a:endParaRPr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Invisibles '15, June 2015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56F7-6BCF-6E44-9937-5AE9275C7CAF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11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713745">
            <a:off x="77019" y="298709"/>
            <a:ext cx="974139" cy="96148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73998" y="1146838"/>
            <a:ext cx="39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H-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 rot="1845758">
            <a:off x="986639" y="1150689"/>
            <a:ext cx="989914" cy="20257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?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4" name="Right Arrow 13"/>
          <p:cNvSpPr/>
          <p:nvPr/>
        </p:nvSpPr>
        <p:spPr>
          <a:xfrm rot="18161501">
            <a:off x="8086263" y="926116"/>
            <a:ext cx="724173" cy="32538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Wildner,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8721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30228" y="6551891"/>
            <a:ext cx="2895600" cy="263815"/>
          </a:xfrm>
        </p:spPr>
        <p:txBody>
          <a:bodyPr/>
          <a:lstStyle/>
          <a:p>
            <a:r>
              <a:rPr lang="fr-FR" smtClean="0"/>
              <a:t>E. Wildner, CERN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78926" y="6513757"/>
            <a:ext cx="2133600" cy="280980"/>
          </a:xfrm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latin typeface="Times New Roman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GB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-250483" y="155020"/>
            <a:ext cx="9144000" cy="7524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C00000"/>
                </a:solidFill>
                <a:latin typeface="Times New Roman"/>
                <a:cs typeface="Times New Roman"/>
              </a:rPr>
              <a:t>ESS Accumulator for neutrino production</a:t>
            </a:r>
            <a:endParaRPr lang="en-GB" sz="3600" dirty="0">
              <a:solidFill>
                <a:srgbClr val="C00000"/>
              </a:solidFill>
              <a:latin typeface="Times New Roman"/>
              <a:cs typeface="Times New Roman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2588" y="933647"/>
            <a:ext cx="9099937" cy="571260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Constraints on present neutrino </a:t>
            </a:r>
            <a:r>
              <a:rPr lang="en-US" sz="28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target focusing system: </a:t>
            </a:r>
            <a:r>
              <a:rPr lang="en-US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short pulses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800" b="1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800" b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800" b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Solution</a:t>
            </a:r>
            <a:r>
              <a:rPr lang="en-US" sz="28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: reduce beam pulse length: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Times New Roman"/>
                <a:cs typeface="Times New Roman"/>
              </a:rPr>
              <a:t>S</a:t>
            </a:r>
            <a:r>
              <a:rPr lang="en-US" sz="2400" dirty="0" smtClean="0">
                <a:latin typeface="Times New Roman"/>
                <a:cs typeface="Times New Roman"/>
              </a:rPr>
              <a:t>horten the </a:t>
            </a:r>
            <a:r>
              <a:rPr lang="en-US" sz="2400" dirty="0" err="1" smtClean="0">
                <a:latin typeface="Times New Roman"/>
                <a:cs typeface="Times New Roman"/>
              </a:rPr>
              <a:t>linac</a:t>
            </a:r>
            <a:r>
              <a:rPr lang="en-US" sz="2400" dirty="0" smtClean="0">
                <a:latin typeface="Times New Roman"/>
                <a:cs typeface="Times New Roman"/>
              </a:rPr>
              <a:t> pulse by accumulating the </a:t>
            </a:r>
            <a:r>
              <a:rPr lang="en-US" sz="2400" dirty="0" err="1" smtClean="0">
                <a:latin typeface="Times New Roman"/>
                <a:cs typeface="Times New Roman"/>
              </a:rPr>
              <a:t>linac</a:t>
            </a:r>
            <a:r>
              <a:rPr lang="en-US" sz="2400" dirty="0" smtClean="0">
                <a:latin typeface="Times New Roman"/>
                <a:cs typeface="Times New Roman"/>
              </a:rPr>
              <a:t> beam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8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Accumulator constraints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Reasonably-sized </a:t>
            </a:r>
            <a:r>
              <a:rPr lang="en-US" sz="2400" dirty="0" smtClean="0">
                <a:latin typeface="Times New Roman"/>
                <a:cs typeface="Times New Roman"/>
              </a:rPr>
              <a:t>accumulator ring circu</a:t>
            </a:r>
            <a:r>
              <a:rPr lang="en-US" sz="2400" dirty="0">
                <a:latin typeface="Times New Roman"/>
                <a:cs typeface="Times New Roman"/>
              </a:rPr>
              <a:t>m</a:t>
            </a:r>
            <a:r>
              <a:rPr lang="en-US" sz="2400" dirty="0" smtClean="0">
                <a:latin typeface="Times New Roman"/>
                <a:cs typeface="Times New Roman"/>
              </a:rPr>
              <a:t>ference and apertures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4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Multiturn</a:t>
            </a:r>
            <a:r>
              <a:rPr lang="en-US" sz="2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injection </a:t>
            </a:r>
            <a:r>
              <a:rPr lang="en-US" sz="2400" dirty="0" smtClean="0">
                <a:latin typeface="Times New Roman"/>
                <a:cs typeface="Times New Roman"/>
              </a:rPr>
              <a:t>of  high intensity </a:t>
            </a:r>
            <a:r>
              <a:rPr lang="en-US" sz="2400" dirty="0" err="1" smtClean="0">
                <a:latin typeface="Times New Roman"/>
                <a:cs typeface="Times New Roman"/>
              </a:rPr>
              <a:t>linac</a:t>
            </a:r>
            <a:r>
              <a:rPr lang="en-US" sz="2400" dirty="0" smtClean="0">
                <a:latin typeface="Times New Roman"/>
                <a:cs typeface="Times New Roman"/>
              </a:rPr>
              <a:t> beam: </a:t>
            </a:r>
            <a:r>
              <a:rPr lang="en-US" sz="2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we need H-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solidFill>
                  <a:srgbClr val="FF0000"/>
                </a:solidFill>
                <a:latin typeface="Times New Roman"/>
                <a:cs typeface="Times New Roman"/>
              </a:rPr>
              <a:t>H</a:t>
            </a:r>
            <a:r>
              <a:rPr lang="en-US" sz="2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igh intensities</a:t>
            </a:r>
            <a:r>
              <a:rPr lang="en-US" sz="2400" dirty="0" smtClean="0">
                <a:latin typeface="Times New Roman"/>
                <a:cs typeface="Times New Roman"/>
              </a:rPr>
              <a:t> may cause collective effects and beam loss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457700" y="1608691"/>
            <a:ext cx="3124200" cy="1738111"/>
            <a:chOff x="1288007" y="391162"/>
            <a:chExt cx="6458265" cy="4571581"/>
          </a:xfrm>
        </p:grpSpPr>
        <p:pic>
          <p:nvPicPr>
            <p:cNvPr id="10" name="Image 8" descr="Screen Shot 2013-10-22 at 6.30.24 PM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61"/>
            <a:stretch/>
          </p:blipFill>
          <p:spPr>
            <a:xfrm>
              <a:off x="1288007" y="391162"/>
              <a:ext cx="6458265" cy="457158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1" name="Rectangle 10"/>
            <p:cNvSpPr>
              <a:spLocks noChangeAspect="1"/>
            </p:cNvSpPr>
            <p:nvPr/>
          </p:nvSpPr>
          <p:spPr>
            <a:xfrm>
              <a:off x="4532259" y="1090609"/>
              <a:ext cx="1997968" cy="1008644"/>
            </a:xfrm>
            <a:prstGeom prst="rect">
              <a:avLst/>
            </a:prstGeom>
            <a:gradFill flip="none" rotWithShape="1">
              <a:gsLst>
                <a:gs pos="0">
                  <a:schemeClr val="accent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1600" dirty="0" smtClean="0">
                  <a:solidFill>
                    <a:schemeClr val="tx2"/>
                  </a:solidFill>
                </a:rPr>
                <a:t>τ</a:t>
              </a:r>
              <a:r>
                <a:rPr lang="en-US" sz="1600" baseline="-25000" dirty="0" smtClean="0">
                  <a:solidFill>
                    <a:schemeClr val="tx2"/>
                  </a:solidFill>
                </a:rPr>
                <a:t>H</a:t>
              </a:r>
              <a:r>
                <a:rPr lang="en-US" sz="1600" baseline="-25000" dirty="0">
                  <a:solidFill>
                    <a:schemeClr val="tx2"/>
                  </a:solidFill>
                </a:rPr>
                <a:t> </a:t>
              </a:r>
              <a:r>
                <a:rPr lang="en-US" sz="1500" dirty="0" smtClean="0">
                  <a:solidFill>
                    <a:srgbClr val="1F497D"/>
                  </a:solidFill>
                </a:rPr>
                <a:t>1.5 </a:t>
              </a:r>
              <a:r>
                <a:rPr lang="el-GR" sz="1500" dirty="0" smtClean="0">
                  <a:solidFill>
                    <a:srgbClr val="1F497D"/>
                  </a:solidFill>
                </a:rPr>
                <a:t>μ</a:t>
              </a:r>
              <a:r>
                <a:rPr lang="en-US" sz="1500" dirty="0" smtClean="0">
                  <a:solidFill>
                    <a:srgbClr val="1F497D"/>
                  </a:solidFill>
                </a:rPr>
                <a:t>s</a:t>
              </a:r>
              <a:endParaRPr lang="en-US" sz="1500" dirty="0">
                <a:solidFill>
                  <a:srgbClr val="1F497D"/>
                </a:solidFill>
              </a:endParaRPr>
            </a:p>
          </p:txBody>
        </p:sp>
        <p:sp>
          <p:nvSpPr>
            <p:cNvPr id="12" name="ZoneTexte 17"/>
            <p:cNvSpPr txBox="1"/>
            <p:nvPr/>
          </p:nvSpPr>
          <p:spPr>
            <a:xfrm>
              <a:off x="5011997" y="3396589"/>
              <a:ext cx="2497317" cy="927347"/>
            </a:xfrm>
            <a:prstGeom prst="rect">
              <a:avLst/>
            </a:prstGeom>
            <a:gradFill flip="none" rotWithShape="1">
              <a:gsLst>
                <a:gs pos="0">
                  <a:schemeClr val="accent6"/>
                </a:gs>
                <a:gs pos="100000">
                  <a:srgbClr val="FFFFFF"/>
                </a:gs>
              </a:gsLst>
              <a:lin ang="0" scaled="1"/>
              <a:tileRect/>
            </a:gradFill>
          </p:spPr>
          <p:txBody>
            <a:bodyPr wrap="square" rtlCol="0">
              <a:spAutoFit/>
            </a:bodyPr>
            <a:lstStyle/>
            <a:p>
              <a:r>
                <a:rPr lang="el-GR" sz="1600" dirty="0" smtClean="0">
                  <a:solidFill>
                    <a:srgbClr val="1F497D"/>
                  </a:solidFill>
                </a:rPr>
                <a:t>τ</a:t>
              </a:r>
              <a:r>
                <a:rPr lang="el-GR" sz="1600" baseline="-25000" dirty="0" smtClean="0">
                  <a:solidFill>
                    <a:srgbClr val="1F497D"/>
                  </a:solidFill>
                </a:rPr>
                <a:t>0</a:t>
              </a:r>
              <a:r>
                <a:rPr lang="en-US" sz="1600" baseline="-25000" dirty="0">
                  <a:solidFill>
                    <a:srgbClr val="1F497D"/>
                  </a:solidFill>
                </a:rPr>
                <a:t> </a:t>
              </a:r>
              <a:r>
                <a:rPr lang="en-US" sz="1600" dirty="0" smtClean="0">
                  <a:solidFill>
                    <a:srgbClr val="1F497D"/>
                  </a:solidFill>
                </a:rPr>
                <a:t>= 100 </a:t>
              </a:r>
              <a:r>
                <a:rPr lang="el-GR" sz="1600" dirty="0" smtClean="0">
                  <a:solidFill>
                    <a:srgbClr val="1F497D"/>
                  </a:solidFill>
                </a:rPr>
                <a:t>μ</a:t>
              </a:r>
              <a:r>
                <a:rPr lang="en-US" sz="1600" dirty="0" smtClean="0">
                  <a:solidFill>
                    <a:srgbClr val="1F497D"/>
                  </a:solidFill>
                </a:rPr>
                <a:t>s</a:t>
              </a:r>
              <a:endParaRPr lang="en-US" sz="1600" dirty="0">
                <a:solidFill>
                  <a:srgbClr val="1F497D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518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82072</TotalTime>
  <Words>1337</Words>
  <Application>Microsoft Macintosh PowerPoint</Application>
  <PresentationFormat>On-screen Show (4:3)</PresentationFormat>
  <Paragraphs>238</Paragraphs>
  <Slides>22</Slides>
  <Notes>13</Notes>
  <HiddenSlides>0</HiddenSlides>
  <MMClips>1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Thème Office</vt:lpstr>
      <vt:lpstr>Custom Design</vt:lpstr>
      <vt:lpstr>ESSnuSB Project for Leptonic CP Violation Discovery based on the European Spallation Source Linac</vt:lpstr>
      <vt:lpstr>The European Spallation Source (ESS)</vt:lpstr>
      <vt:lpstr>PowerPoint Presentation</vt:lpstr>
      <vt:lpstr>ESS as proton driver for spallation</vt:lpstr>
      <vt:lpstr>PowerPoint Presentation</vt:lpstr>
      <vt:lpstr>ESS 5MW proton linac </vt:lpstr>
      <vt:lpstr>PowerPoint Presentation</vt:lpstr>
      <vt:lpstr>ESS H- acceleration for neutrinos</vt:lpstr>
      <vt:lpstr>PowerPoint Presentation</vt:lpstr>
      <vt:lpstr>PowerPoint Presentation</vt:lpstr>
      <vt:lpstr>Linac Pulsing, options</vt:lpstr>
      <vt:lpstr>The Linac has to be upgraded </vt:lpstr>
      <vt:lpstr>Existing Expertise  </vt:lpstr>
      <vt:lpstr>The MEMPHYS WC Detector (MEgaton Mass PHYSics)</vt:lpstr>
      <vt:lpstr>Possible locations for far detector</vt:lpstr>
      <vt:lpstr>Neutrino Oscillations with "large" θ13</vt:lpstr>
      <vt:lpstr>Systematic errors and exposure</vt:lpstr>
      <vt:lpstr>PowerPoint Presentation</vt:lpstr>
      <vt:lpstr>Results  including nuSTORM </vt:lpstr>
      <vt:lpstr>ESS Neutrino Super Beam</vt:lpstr>
      <vt:lpstr>When and to what price ?</vt:lpstr>
      <vt:lpstr>Conclusions</vt:lpstr>
    </vt:vector>
  </TitlesOfParts>
  <Company>IN2P3/CNRS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Plans for future neutrino oscillation beams in Europe </dc:title>
  <dc:creator>Marcos Dracos</dc:creator>
  <cp:lastModifiedBy>Elena Wildner</cp:lastModifiedBy>
  <cp:revision>918</cp:revision>
  <cp:lastPrinted>2013-03-04T17:31:58Z</cp:lastPrinted>
  <dcterms:created xsi:type="dcterms:W3CDTF">2012-07-27T00:22:31Z</dcterms:created>
  <dcterms:modified xsi:type="dcterms:W3CDTF">2015-06-21T16:59:44Z</dcterms:modified>
</cp:coreProperties>
</file>