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1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2.xml" ContentType="application/vnd.openxmlformats-officedocument.theme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3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4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84" r:id="rId3"/>
    <p:sldMasterId id="2147483873" r:id="rId4"/>
    <p:sldMasterId id="2147483897" r:id="rId5"/>
    <p:sldMasterId id="2147483911" r:id="rId6"/>
    <p:sldMasterId id="2147483923" r:id="rId7"/>
    <p:sldMasterId id="2147483947" r:id="rId8"/>
    <p:sldMasterId id="2147483959" r:id="rId9"/>
    <p:sldMasterId id="2147483999" r:id="rId10"/>
    <p:sldMasterId id="2147484014" r:id="rId11"/>
    <p:sldMasterId id="2147484029" r:id="rId12"/>
    <p:sldMasterId id="2147484044" r:id="rId13"/>
    <p:sldMasterId id="2147484071" r:id="rId14"/>
    <p:sldMasterId id="2147484083" r:id="rId15"/>
  </p:sldMasterIdLst>
  <p:notesMasterIdLst>
    <p:notesMasterId r:id="rId49"/>
  </p:notesMasterIdLst>
  <p:sldIdLst>
    <p:sldId id="256" r:id="rId16"/>
    <p:sldId id="506" r:id="rId17"/>
    <p:sldId id="648" r:id="rId18"/>
    <p:sldId id="649" r:id="rId19"/>
    <p:sldId id="650" r:id="rId20"/>
    <p:sldId id="651" r:id="rId21"/>
    <p:sldId id="652" r:id="rId22"/>
    <p:sldId id="653" r:id="rId23"/>
    <p:sldId id="591" r:id="rId24"/>
    <p:sldId id="609" r:id="rId25"/>
    <p:sldId id="632" r:id="rId26"/>
    <p:sldId id="555" r:id="rId27"/>
    <p:sldId id="631" r:id="rId28"/>
    <p:sldId id="637" r:id="rId29"/>
    <p:sldId id="638" r:id="rId30"/>
    <p:sldId id="639" r:id="rId31"/>
    <p:sldId id="640" r:id="rId32"/>
    <p:sldId id="641" r:id="rId33"/>
    <p:sldId id="575" r:id="rId34"/>
    <p:sldId id="577" r:id="rId35"/>
    <p:sldId id="654" r:id="rId36"/>
    <p:sldId id="583" r:id="rId37"/>
    <p:sldId id="629" r:id="rId38"/>
    <p:sldId id="615" r:id="rId39"/>
    <p:sldId id="616" r:id="rId40"/>
    <p:sldId id="647" r:id="rId41"/>
    <p:sldId id="620" r:id="rId42"/>
    <p:sldId id="621" r:id="rId43"/>
    <p:sldId id="630" r:id="rId44"/>
    <p:sldId id="625" r:id="rId45"/>
    <p:sldId id="626" r:id="rId46"/>
    <p:sldId id="655" r:id="rId47"/>
    <p:sldId id="479" r:id="rId4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  <a:srgbClr val="FFFF99"/>
    <a:srgbClr val="3366FF"/>
    <a:srgbClr val="FFFF66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4600" autoAdjust="0"/>
  </p:normalViewPr>
  <p:slideViewPr>
    <p:cSldViewPr>
      <p:cViewPr>
        <p:scale>
          <a:sx n="60" d="100"/>
          <a:sy n="60" d="100"/>
        </p:scale>
        <p:origin x="-26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3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slide" Target="slides/slide32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9" Type="http://schemas.openxmlformats.org/officeDocument/2006/relationships/slide" Target="slides/slide14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slide" Target="slides/slide33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slide" Target="slides/slide31.xml"/><Relationship Id="rId20" Type="http://schemas.openxmlformats.org/officeDocument/2006/relationships/slide" Target="slides/slide5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ED544-305D-46F4-B943-4F3A9D0D41D7}" type="datetimeFigureOut">
              <a:rPr lang="zh-CN" altLang="en-US" smtClean="0"/>
              <a:pPr/>
              <a:t>2015-6-24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95D17-62C5-450E-94EE-C3671F74DAC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469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88CA5-F5DB-411F-ACF6-4803B99790FB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61DF-753B-48F4-9C48-59AF10702049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DFEBE1E1-72F8-4C4F-B96A-6C0272A9C1F0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A2C6589F-2ED1-4598-86B4-AA52FEC915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25715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0D336B86-97C7-40DC-B2A7-F2F07A81FC0D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5571CAE5-537F-48BA-A8C9-3DD815956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8512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9C4D054A-B1DF-428B-88B5-740AEB80320F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40AD9B7C-0D46-465F-A21D-CD383029A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99810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178EFE9B-26BE-47CC-9FEF-1F50A4B40C5B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FD7AE347-42AD-4A13-B770-6E119F0CD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7237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FCA6FB2-DDA0-4460-8424-C3909C4D5EDB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273E6207-3B17-4F8E-88CA-30526CF55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5786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11141B2F-EDA0-4119-84BA-7697A35C99E7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F991E436-F3B2-40CC-B626-C16E1FE5E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15437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3626DB0D-291F-4B13-8BB4-7FD8597DA5E6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4EE0BF22-F72B-4345-8492-1E22CFEE6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0146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CCBD6E2B-1992-49BB-9CDF-F769910D0D15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FF57A2B8-8ACA-46C2-9089-59DB3C318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5589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4E923F0F-3AEB-4034-822D-60E563603BE1}" type="datetime1">
              <a:rPr lang="zh-CN" altLang="en-US" smtClean="0"/>
              <a:t>2015-6-24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ABF3FDCD-4BBC-46F7-A294-B6DA64BC71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9269404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108741"/>
      </p:ext>
    </p:extLst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4539A-D0A5-4ADF-A21F-2423B0940FEF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E38CC-4BCF-43CE-A5EC-ECC44CC11E56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4A926-9C0D-4456-9602-DF5D7D1CA564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373830"/>
      </p:ext>
    </p:extLst>
  </p:cSld>
  <p:clrMapOvr>
    <a:masterClrMapping/>
  </p:clrMapOvr>
  <p:transition spd="slow" advClick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98399249"/>
      </p:ext>
    </p:extLst>
  </p:cSld>
  <p:clrMapOvr>
    <a:masterClrMapping/>
  </p:clrMapOvr>
  <p:transition spd="slow" advClick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248EE-F259-40BA-B1E1-EF59DB0B5982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5F1BD-D0D4-4B1A-A0A5-48962522F861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736422"/>
      </p:ext>
    </p:extLst>
  </p:cSld>
  <p:clrMapOvr>
    <a:masterClrMapping/>
  </p:clrMapOvr>
  <p:transition spd="slow" advClick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FEDAC-E588-4ECA-9DE0-7467A6E99017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59BAA-E4BB-49A5-808B-4638015D6837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563982"/>
      </p:ext>
    </p:extLst>
  </p:cSld>
  <p:clrMapOvr>
    <a:masterClrMapping/>
  </p:clrMapOvr>
  <p:transition spd="slow" advClick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24DA1-2BCB-4208-8D6E-58E7F9262D72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6D84C-25A6-4C65-8494-303688E621D5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2366"/>
      </p:ext>
    </p:extLst>
  </p:cSld>
  <p:clrMapOvr>
    <a:masterClrMapping/>
  </p:clrMapOvr>
  <p:transition spd="slow" advClick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107E9-42AD-48B6-B35F-7983CA321095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681DA-9E65-453B-86EA-AD8702DBCFA5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77192"/>
      </p:ext>
    </p:extLst>
  </p:cSld>
  <p:clrMapOvr>
    <a:masterClrMapping/>
  </p:clrMapOvr>
  <p:transition spd="slow" advClick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88E12-27D9-4954-8700-CAB1CB8C3A85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3C2BE-3870-493E-9684-C63D789E00C0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45378"/>
      </p:ext>
    </p:extLst>
  </p:cSld>
  <p:clrMapOvr>
    <a:masterClrMapping/>
  </p:clrMapOvr>
  <p:transition spd="slow" advClick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FF312-0096-4A80-8ED8-C71C577764C5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94C16-984F-41AA-BE1F-62179BCF35C1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984258"/>
      </p:ext>
    </p:extLst>
  </p:cSld>
  <p:clrMapOvr>
    <a:masterClrMapping/>
  </p:clrMapOvr>
  <p:transition spd="slow" advClick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1F99F-3E93-410D-BCFF-540460A91C72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6E6FB-3E3B-4739-9532-93126ACC5D24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45449"/>
      </p:ext>
    </p:extLst>
  </p:cSld>
  <p:clrMapOvr>
    <a:masterClrMapping/>
  </p:clrMapOvr>
  <p:transition spd="slow" advClick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85750"/>
            <a:ext cx="2286000" cy="58404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285750"/>
            <a:ext cx="6705600" cy="58404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11AC1-982E-4CC2-867B-3A9E665A30A6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A1A61-00C4-4ACD-BE28-F1982DE8DF9B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41639"/>
      </p:ext>
    </p:extLst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766619"/>
      </p:ext>
    </p:extLst>
  </p:cSld>
  <p:clrMapOvr>
    <a:masterClrMapping/>
  </p:clrMapOvr>
  <p:transition spd="slow" advClick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BE894-6562-4939-9346-CA98F9376138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B5915-3B5F-4D6B-B371-D9EEA975AF26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539203"/>
      </p:ext>
    </p:extLst>
  </p:cSld>
  <p:clrMapOvr>
    <a:masterClrMapping/>
  </p:clrMapOvr>
  <p:transition spd="slow" advClick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E105C-FE17-4BF7-B44E-FD19A15E03C9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4D601-AD3B-422A-ABD8-4F2630DD1C6A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232807"/>
      </p:ext>
    </p:extLst>
  </p:cSld>
  <p:clrMapOvr>
    <a:masterClrMapping/>
  </p:clrMapOvr>
  <p:transition spd="slow" advClick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F337F-AED4-42E7-AA17-CB2EEDF75880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81E12-3A52-42C4-832A-74370E6C8DBA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461847"/>
      </p:ext>
    </p:extLst>
  </p:cSld>
  <p:clrMapOvr>
    <a:masterClrMapping/>
  </p:clrMapOvr>
  <p:transition spd="slow" advClick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830733"/>
      </p:ext>
    </p:extLst>
  </p:cSld>
  <p:clrMapOvr>
    <a:masterClrMapping/>
  </p:clrMapOvr>
  <p:transition spd="slow" advClick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09113-308E-4F1C-A332-19512A996933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4A926-9C0D-4456-9602-DF5D7D1CA564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42341"/>
      </p:ext>
    </p:extLst>
  </p:cSld>
  <p:clrMapOvr>
    <a:masterClrMapping/>
  </p:clrMapOvr>
  <p:transition spd="slow" advClick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74001451"/>
      </p:ext>
    </p:extLst>
  </p:cSld>
  <p:clrMapOvr>
    <a:masterClrMapping/>
  </p:clrMapOvr>
  <p:transition spd="slow" advClick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9EE5E-CAFF-48DC-AB54-F4A1D04D8085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5F1BD-D0D4-4B1A-A0A5-48962522F861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965796"/>
      </p:ext>
    </p:extLst>
  </p:cSld>
  <p:clrMapOvr>
    <a:masterClrMapping/>
  </p:clrMapOvr>
  <p:transition spd="slow" advClick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E26B0-E177-4CCB-B0C4-D79846084234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59BAA-E4BB-49A5-808B-4638015D6837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8375"/>
      </p:ext>
    </p:extLst>
  </p:cSld>
  <p:clrMapOvr>
    <a:masterClrMapping/>
  </p:clrMapOvr>
  <p:transition spd="slow" advClick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52906-8565-4329-93A3-9C659AA349B0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6D84C-25A6-4C65-8494-303688E621D5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959520"/>
      </p:ext>
    </p:extLst>
  </p:cSld>
  <p:clrMapOvr>
    <a:masterClrMapping/>
  </p:clrMapOvr>
  <p:transition spd="slow" advClick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0DDE2-DF1F-4645-9507-F60FC1394284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681DA-9E65-453B-86EA-AD8702DBCFA5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655451"/>
      </p:ext>
    </p:extLst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5F934-A19E-46EF-8382-4876C9E9870E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F390B-A138-4E0A-A5B3-51F4010083F6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704168"/>
      </p:ext>
    </p:extLst>
  </p:cSld>
  <p:clrMapOvr>
    <a:masterClrMapping/>
  </p:clrMapOvr>
  <p:transition spd="slow" advClick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1061F-78CD-4FA2-85CF-8D7D9ADC92FF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3C2BE-3870-493E-9684-C63D789E00C0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495844"/>
      </p:ext>
    </p:extLst>
  </p:cSld>
  <p:clrMapOvr>
    <a:masterClrMapping/>
  </p:clrMapOvr>
  <p:transition spd="slow" advClick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20011-B485-4D51-925F-B663CFAB5F0A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94C16-984F-41AA-BE1F-62179BCF35C1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356108"/>
      </p:ext>
    </p:extLst>
  </p:cSld>
  <p:clrMapOvr>
    <a:masterClrMapping/>
  </p:clrMapOvr>
  <p:transition spd="slow" advClick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13542-4CCC-4E07-BE8D-D6CCEC4379EC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6E6FB-3E3B-4739-9532-93126ACC5D24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538666"/>
      </p:ext>
    </p:extLst>
  </p:cSld>
  <p:clrMapOvr>
    <a:masterClrMapping/>
  </p:clrMapOvr>
  <p:transition spd="slow" advClick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85750"/>
            <a:ext cx="2286000" cy="58404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285750"/>
            <a:ext cx="6705600" cy="58404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0E653-082B-4491-9CCB-17C9477CB176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A1A61-00C4-4ACD-BE28-F1982DE8DF9B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778834"/>
      </p:ext>
    </p:extLst>
  </p:cSld>
  <p:clrMapOvr>
    <a:masterClrMapping/>
  </p:clrMapOvr>
  <p:transition spd="slow" advClick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52FA3-E616-461D-9ED2-8651A6A04E8F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B5915-3B5F-4D6B-B371-D9EEA975AF26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92195"/>
      </p:ext>
    </p:extLst>
  </p:cSld>
  <p:clrMapOvr>
    <a:masterClrMapping/>
  </p:clrMapOvr>
  <p:transition spd="slow" advClick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A233F-7097-4E8A-8C48-CE9D1ACE82D8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4D601-AD3B-422A-ABD8-4F2630DD1C6A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801387"/>
      </p:ext>
    </p:extLst>
  </p:cSld>
  <p:clrMapOvr>
    <a:masterClrMapping/>
  </p:clrMapOvr>
  <p:transition spd="slow" advClick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286E4-0482-43AC-B467-75D657781B15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81E12-3A52-42C4-832A-74370E6C8DBA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73422"/>
      </p:ext>
    </p:extLst>
  </p:cSld>
  <p:clrMapOvr>
    <a:masterClrMapping/>
  </p:clrMapOvr>
  <p:transition spd="slow" advClick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002029"/>
      </p:ext>
    </p:extLst>
  </p:cSld>
  <p:clrMapOvr>
    <a:masterClrMapping/>
  </p:clrMapOvr>
  <p:transition spd="slow" advClick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A45EB-61AC-4BD2-B1F1-D09F183C381B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4A926-9C0D-4456-9602-DF5D7D1CA564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62118"/>
      </p:ext>
    </p:extLst>
  </p:cSld>
  <p:clrMapOvr>
    <a:masterClrMapping/>
  </p:clrMapOvr>
  <p:transition spd="slow" advClick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50722020"/>
      </p:ext>
    </p:extLst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68816105"/>
      </p:ext>
    </p:extLst>
  </p:cSld>
  <p:clrMapOvr>
    <a:masterClrMapping/>
  </p:clrMapOvr>
  <p:transition spd="slow" advClick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A0759-034A-45C5-8C49-92D857BEA63C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5F1BD-D0D4-4B1A-A0A5-48962522F861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836234"/>
      </p:ext>
    </p:extLst>
  </p:cSld>
  <p:clrMapOvr>
    <a:masterClrMapping/>
  </p:clrMapOvr>
  <p:transition spd="slow" advClick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4480C-4A5E-4936-9255-963D60987B9E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59BAA-E4BB-49A5-808B-4638015D6837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695134"/>
      </p:ext>
    </p:extLst>
  </p:cSld>
  <p:clrMapOvr>
    <a:masterClrMapping/>
  </p:clrMapOvr>
  <p:transition spd="slow" advClick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0C01C-7122-4561-8ACE-41416CC71771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6D84C-25A6-4C65-8494-303688E621D5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906778"/>
      </p:ext>
    </p:extLst>
  </p:cSld>
  <p:clrMapOvr>
    <a:masterClrMapping/>
  </p:clrMapOvr>
  <p:transition spd="slow" advClick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E6C0F-2856-4867-9B72-E62CAFD356E5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681DA-9E65-453B-86EA-AD8702DBCFA5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075703"/>
      </p:ext>
    </p:extLst>
  </p:cSld>
  <p:clrMapOvr>
    <a:masterClrMapping/>
  </p:clrMapOvr>
  <p:transition spd="slow" advClick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7DCE-DCEF-4062-8254-EE304B743345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3C2BE-3870-493E-9684-C63D789E00C0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197420"/>
      </p:ext>
    </p:extLst>
  </p:cSld>
  <p:clrMapOvr>
    <a:masterClrMapping/>
  </p:clrMapOvr>
  <p:transition spd="slow" advClick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D6A82-59A5-41CC-99E3-B41803072442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94C16-984F-41AA-BE1F-62179BCF35C1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516808"/>
      </p:ext>
    </p:extLst>
  </p:cSld>
  <p:clrMapOvr>
    <a:masterClrMapping/>
  </p:clrMapOvr>
  <p:transition spd="slow" advClick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D22BC-2978-418D-A99B-1CC4D24829BF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6E6FB-3E3B-4739-9532-93126ACC5D24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1123"/>
      </p:ext>
    </p:extLst>
  </p:cSld>
  <p:clrMapOvr>
    <a:masterClrMapping/>
  </p:clrMapOvr>
  <p:transition spd="slow" advClick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85750"/>
            <a:ext cx="2286000" cy="58404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285750"/>
            <a:ext cx="6705600" cy="58404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C3CFE-F2AE-43E4-BA3F-78AF2C01ECBA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A1A61-00C4-4ACD-BE28-F1982DE8DF9B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960252"/>
      </p:ext>
    </p:extLst>
  </p:cSld>
  <p:clrMapOvr>
    <a:masterClrMapping/>
  </p:clrMapOvr>
  <p:transition spd="slow" advClick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1F4E9-9F7C-401E-A3FE-831B3B1C965C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B5915-3B5F-4D6B-B371-D9EEA975AF26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3666"/>
      </p:ext>
    </p:extLst>
  </p:cSld>
  <p:clrMapOvr>
    <a:masterClrMapping/>
  </p:clrMapOvr>
  <p:transition spd="slow" advClick="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21037-9012-4552-934E-307CF99B1B50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4D601-AD3B-422A-ABD8-4F2630DD1C6A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25249"/>
      </p:ext>
    </p:extLst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F8E47-327C-4C54-B7F5-D73D504A5191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23969-5B82-4DB2-A2E1-602B55359FC0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377771"/>
      </p:ext>
    </p:extLst>
  </p:cSld>
  <p:clrMapOvr>
    <a:masterClrMapping/>
  </p:clrMapOvr>
  <p:transition spd="slow" advClick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03A7F-97AA-4515-BF63-1AF7BFB3B62E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81E12-3A52-42C4-832A-74370E6C8DBA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273064"/>
      </p:ext>
    </p:extLst>
  </p:cSld>
  <p:clrMapOvr>
    <a:masterClrMapping/>
  </p:clrMapOvr>
  <p:transition spd="slow" advClick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553458"/>
      </p:ext>
    </p:extLst>
  </p:cSld>
  <p:clrMapOvr>
    <a:masterClrMapping/>
  </p:clrMapOvr>
  <p:transition spd="slow" advClick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A2A583C0-CFDC-412B-867E-C730B7760633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14F6DAD4-6D41-4AFF-9098-F8C953FF31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828778"/>
      </p:ext>
    </p:extLst>
  </p:cSld>
  <p:clrMapOvr>
    <a:masterClrMapping/>
  </p:clrMapOvr>
  <p:transition spd="slow" advClick="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36098916"/>
      </p:ext>
    </p:extLst>
  </p:cSld>
  <p:clrMapOvr>
    <a:masterClrMapping/>
  </p:clrMapOvr>
  <p:transition spd="slow" advClick="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4F982110-CF03-4FB3-B56F-5895ABAC6AC5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D2526804-BC4F-4EB7-A826-49DDB9DB9D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240536"/>
      </p:ext>
    </p:extLst>
  </p:cSld>
  <p:clrMapOvr>
    <a:masterClrMapping/>
  </p:clrMapOvr>
  <p:transition spd="slow" advClick="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8B891E6C-A823-4BA2-81C5-C978BFF7597C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7F2BE168-2554-4970-984F-AA43B480C0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188178"/>
      </p:ext>
    </p:extLst>
  </p:cSld>
  <p:clrMapOvr>
    <a:masterClrMapping/>
  </p:clrMapOvr>
  <p:transition spd="slow" advClick="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C82E8F12-44C3-4B8C-A28E-479C3AFD2D6A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A487331D-348C-462B-B60D-F4C3072580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075108"/>
      </p:ext>
    </p:extLst>
  </p:cSld>
  <p:clrMapOvr>
    <a:masterClrMapping/>
  </p:clrMapOvr>
  <p:transition spd="slow" advClick="0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FFDC3AED-B5A6-4BF0-9E6C-91EE66FF8612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5CC995A2-B73E-4B6B-9C1F-31440D4461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933512"/>
      </p:ext>
    </p:extLst>
  </p:cSld>
  <p:clrMapOvr>
    <a:masterClrMapping/>
  </p:clrMapOvr>
  <p:transition spd="slow" advClick="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2B6A9161-2F40-45D0-816D-A6D88D9737C8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2B6EBA4A-6F32-4B9E-8163-F57DAADD93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096053"/>
      </p:ext>
    </p:extLst>
  </p:cSld>
  <p:clrMapOvr>
    <a:masterClrMapping/>
  </p:clrMapOvr>
  <p:transition spd="slow" advClick="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4A309C54-AA13-43FB-96A8-6D0A31381026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DD2721D4-0565-41BB-8B37-983CB3756F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742174"/>
      </p:ext>
    </p:extLst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F2799-1E00-4814-B840-E054D6331A07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7B08D-8C0E-4D03-B72C-47538AD45EAC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614524"/>
      </p:ext>
    </p:extLst>
  </p:cSld>
  <p:clrMapOvr>
    <a:masterClrMapping/>
  </p:clrMapOvr>
  <p:transition spd="slow" advClick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D95FB60E-A83D-4E4C-9735-D29AFF881279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20FBFEEC-7E39-4629-B360-AF90F84AD7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16241"/>
      </p:ext>
    </p:extLst>
  </p:cSld>
  <p:clrMapOvr>
    <a:masterClrMapping/>
  </p:clrMapOvr>
  <p:transition spd="slow" advClick="0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85750"/>
            <a:ext cx="2286000" cy="58404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285750"/>
            <a:ext cx="6705600" cy="58404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46450975-E0E1-4ACB-AACA-56C1D573F0A9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BFEA3B3A-6157-44AE-8146-F056C2223C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13901"/>
      </p:ext>
    </p:extLst>
  </p:cSld>
  <p:clrMapOvr>
    <a:masterClrMapping/>
  </p:clrMapOvr>
  <p:transition spd="slow" advClick="0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8A23DC34-9AA7-4D85-9035-998A9E24B4B6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98097DE-1B6D-4B7D-804A-CFDCCE2FDE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197620"/>
      </p:ext>
    </p:extLst>
  </p:cSld>
  <p:clrMapOvr>
    <a:masterClrMapping/>
  </p:clrMapOvr>
  <p:transition spd="slow" advClick="0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B3C5345F-871F-4AE9-B28D-91A9F71FAE07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DD21F2A-D43C-44CB-9891-3A9FD49741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275234"/>
      </p:ext>
    </p:extLst>
  </p:cSld>
  <p:clrMapOvr>
    <a:masterClrMapping/>
  </p:clrMapOvr>
  <p:transition spd="slow" advClick="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B76C11D3-DE82-4F85-9F67-1E13EC3FC667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宋体" pitchFamily="2" charset="-122"/>
              </a:defRPr>
            </a:lvl1pPr>
          </a:lstStyle>
          <a:p>
            <a:pPr>
              <a:defRPr/>
            </a:pPr>
            <a:fld id="{3D5DC1EC-460F-4D8F-AE89-71EF241A6B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656017"/>
      </p:ext>
    </p:extLst>
  </p:cSld>
  <p:clrMapOvr>
    <a:masterClrMapping/>
  </p:clrMapOvr>
  <p:transition spd="slow" advClick="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B3CE7-82E3-4E8B-9536-F7AB5CCF574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58C7C-0452-4FA0-A18D-80DB9232E00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77328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D3A24-5795-4037-9966-3DD806C0C3A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6FE35-8E7B-4E44-8005-B3CADFB59D3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72810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39930-EE79-4ED0-A3A0-4471C993C25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5DFC1-9A5C-461D-9C05-05AA9986612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78635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0AA82-358F-48DE-8BDB-0085AAB237C6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9C569-A9A8-4836-B51E-671E27FE3BF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6164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DB551-6E66-435F-A414-0DE6A1068CD7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1795C-D774-46A7-A131-8EF86CCE7C7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76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8DA7F-496B-4265-B88C-698B310FA2A7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73A47-BDC0-4B12-AEF0-65C1F7504793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34086"/>
      </p:ext>
    </p:extLst>
  </p:cSld>
  <p:clrMapOvr>
    <a:masterClrMapping/>
  </p:clrMapOvr>
  <p:transition spd="slow" advClick="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2F9AD-1FA5-48D0-A869-5EC636A81305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00F74-4714-4ED9-B90F-52E62DA65EF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509570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4EE05-CE26-4DD6-8D95-D5E8EC893FE7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B58CF-B1DE-4AFE-AFB0-88A335ED917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53575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C7957-1706-43ED-B460-F0DB035014FE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46003-A938-4F2C-9BEB-B88D09D7CEE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114026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A8584-7613-4581-A492-1DB3E9FA91B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DD5C0-AA1E-4E1C-A04E-3DF82CDD0842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181285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4474F-84E3-4375-A310-F0D88B09D3B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E1C55-3BB5-4FDA-A1C7-3C13E1FF8F8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39236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5CEA7-A8BB-4D85-912F-D85FBD66E76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E2136-ACD6-41F3-8892-5BB245B1CE2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92280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49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9193397"/>
      </p:ext>
    </p:extLst>
  </p:cSld>
  <p:clrMapOvr>
    <a:masterClrMapping/>
  </p:clrMapOvr>
  <p:transition spd="slow" advClick="0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F73A37E7-1B0E-46B4-8E0A-506F0E8EEBBB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61B44869-FCE6-4708-BCAC-ACF5E4DA37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901936"/>
      </p:ext>
    </p:extLst>
  </p:cSld>
  <p:clrMapOvr>
    <a:masterClrMapping/>
  </p:clrMapOvr>
  <p:transition spd="slow" advClick="0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02534437"/>
      </p:ext>
    </p:extLst>
  </p:cSld>
  <p:clrMapOvr>
    <a:masterClrMapping/>
  </p:clrMapOvr>
  <p:transition spd="slow" advClick="0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14402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2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DFC4CB35-F2D2-4E7D-9080-67A32F2F6503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A2153E3A-C872-4264-B522-56BF43C05E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590903"/>
      </p:ext>
    </p:extLst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6D530-E58F-4800-81B1-A60FD2CE63F1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97638-36F5-436E-8BE3-E726A68C18DA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36022"/>
      </p:ext>
    </p:extLst>
  </p:cSld>
  <p:clrMapOvr>
    <a:masterClrMapping/>
  </p:clrMapOvr>
  <p:transition spd="slow" advClick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7287391A-BFD0-42B7-B6AD-8CF62523DFCE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B0F0F448-F9ED-465D-824C-80CFDA87DC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784412"/>
      </p:ext>
    </p:extLst>
  </p:cSld>
  <p:clrMapOvr>
    <a:masterClrMapping/>
  </p:clrMapOvr>
  <p:transition spd="slow" advClick="0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C373E124-FB50-4FE0-A37A-A0BCC9D92472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0493E8C7-52C8-46A8-8583-D9DC23DFCE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132531"/>
      </p:ext>
    </p:extLst>
  </p:cSld>
  <p:clrMapOvr>
    <a:masterClrMapping/>
  </p:clrMapOvr>
  <p:transition spd="slow" advClick="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38A51C93-21B2-47AF-9D0A-304D506CEE09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BDA57B8C-A4E5-46A6-AC20-F00876C15C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621640"/>
      </p:ext>
    </p:extLst>
  </p:cSld>
  <p:clrMapOvr>
    <a:masterClrMapping/>
  </p:clrMapOvr>
  <p:transition spd="slow" advClick="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1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AA06AD98-3CFC-4585-A7E3-68231E70C702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56F7CBED-56F8-42B4-86C6-CB8434E6C1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352570"/>
      </p:ext>
    </p:extLst>
  </p:cSld>
  <p:clrMapOvr>
    <a:masterClrMapping/>
  </p:clrMapOvr>
  <p:transition spd="slow" advClick="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4F17CD0E-6052-475C-9BFC-7383E7464B68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D79A4A10-D8E1-4CD0-8876-21FFDDCC64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114178"/>
      </p:ext>
    </p:extLst>
  </p:cSld>
  <p:clrMapOvr>
    <a:masterClrMapping/>
  </p:clrMapOvr>
  <p:transition spd="slow" advClick="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A4B287E5-1E20-42D8-A03A-977771C8EEC2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C0E7186F-5571-4740-9A6A-545ADA1016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0827238"/>
      </p:ext>
    </p:extLst>
  </p:cSld>
  <p:clrMapOvr>
    <a:masterClrMapping/>
  </p:clrMapOvr>
  <p:transition spd="slow" advClick="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85774"/>
            <a:ext cx="2286000" cy="58404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285774"/>
            <a:ext cx="6705600" cy="58404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515ACE5A-8E09-4ADB-9FFD-0EDBA446AC66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E7C70190-33D7-497F-B805-6360939F5E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834637"/>
      </p:ext>
    </p:extLst>
  </p:cSld>
  <p:clrMapOvr>
    <a:masterClrMapping/>
  </p:clrMapOvr>
  <p:transition spd="slow" advClick="0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74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914402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2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10578BEF-341E-465A-9C07-0E19AEF07E58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D7FF18FF-44B2-42FA-93ED-2A465FE0A6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829345"/>
      </p:ext>
    </p:extLst>
  </p:cSld>
  <p:clrMapOvr>
    <a:masterClrMapping/>
  </p:clrMapOvr>
  <p:transition spd="slow" advClick="0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74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914402"/>
            <a:ext cx="8229600" cy="52117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CE912598-9672-4AF4-9059-EA6DA051EDC3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3AF922D6-FCBA-40DF-A51E-8EBDB604E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621469"/>
      </p:ext>
    </p:extLst>
  </p:cSld>
  <p:clrMapOvr>
    <a:masterClrMapping/>
  </p:clrMapOvr>
  <p:transition spd="slow" advClick="0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0" y="285774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595712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595712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E0B2879A-7412-47EB-9DC8-406D9701BFBD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spcBef>
                <a:spcPct val="0"/>
              </a:spcBef>
              <a:buClrTx/>
              <a:buSzTx/>
              <a:buFontTx/>
              <a:buNone/>
              <a:defRPr kumimoji="1" b="0"/>
            </a:lvl1pPr>
          </a:lstStyle>
          <a:p>
            <a:pPr>
              <a:defRPr/>
            </a:pPr>
            <a:fld id="{0441AEAB-FF6A-46D4-A44A-C1C8207277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94141"/>
      </p:ext>
    </p:extLst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9F0AE-5807-42FB-A8AF-E57DBF9BF2DF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04CA2-FEDF-4E58-A0B2-0B717EE71BF3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003180"/>
      </p:ext>
    </p:extLst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DAAD-53FE-4698-9CC6-05B632D65CF0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BAB6A-8AA9-4883-8B27-4FE529EBD076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3484F-0DB7-4C06-909E-7EE561A41746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24622"/>
      </p:ext>
    </p:extLst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A59AA-7442-4219-BE94-71F65D7A6243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5FA24-8E1A-4ABD-A17C-CE46598D7A35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992157"/>
      </p:ext>
    </p:extLst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85750"/>
            <a:ext cx="2286000" cy="58404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285750"/>
            <a:ext cx="6705600" cy="58404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B9B28-5D0D-41FA-9C00-987A8E6B7477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3AA19-23E0-4B90-A116-C877B2139CDE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239069"/>
      </p:ext>
    </p:extLst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43579-1888-47BC-BF73-F9B6698DA436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BF36F-AC73-466A-8716-2F677E2CD710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269392"/>
      </p:ext>
    </p:extLst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35158-2B87-42A4-9559-0D81E22392FE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37EFE-BA21-4366-B262-211F40338FE6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64894"/>
      </p:ext>
    </p:extLst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8D8BD-7F85-481B-9B9E-46BCAB74A7A4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5E564-986C-474A-ABE8-10277F4BF60A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371828"/>
      </p:ext>
    </p:extLst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079252"/>
      </p:ext>
    </p:extLst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3EFB4-A310-4283-89A9-4D7E0C71574D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8338F-9195-4251-9C85-CB423FB37613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289798"/>
      </p:ext>
    </p:extLst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27864041"/>
      </p:ext>
    </p:extLst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711E8-4F51-4CB9-87A5-98E775EAD690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E000E-FA8D-4B0D-AA4C-772D734E8B3B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99434"/>
      </p:ext>
    </p:extLst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10B2F-F81E-41F8-A2EB-C1668DE56729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7E1B0-5093-4398-A69E-AE1557D7C081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5DAAC-122F-45A6-B4B2-1924C11CE629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8132"/>
      </p:ext>
    </p:extLst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DC057-6657-4F82-B096-34D7575F2E0E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8F5C1-2FB8-42F0-A756-7D448CF8FE84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027838"/>
      </p:ext>
    </p:extLst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9CA0D-737C-467E-A605-B4D7BDF16177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CBE24-77B9-4973-99F7-4F7F40E4CB3E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095279"/>
      </p:ext>
    </p:extLst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0B626-A735-432A-9EEC-A7013B9BF226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F2D8B-C839-4476-94E1-B8CA42076C95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70378"/>
      </p:ext>
    </p:extLst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56E87-B1F7-49B3-950D-4471DAAEA5F1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2B54F-1AF2-4812-B07A-04968ED61978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623984"/>
      </p:ext>
    </p:extLst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5134B-A1A8-439F-8CE9-0289F277F643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8411C-0A68-4D9A-9654-A3E7DA1F5EE5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865905"/>
      </p:ext>
    </p:extLst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85750"/>
            <a:ext cx="2286000" cy="58404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0" y="285750"/>
            <a:ext cx="6705600" cy="58404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C46B0-CA66-4BDC-8947-CFCE197692C1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A563A-5F6F-4D0C-ACDE-488DC87A0E99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159717"/>
      </p:ext>
    </p:extLst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211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35360-32D7-4B42-93B7-724BD2C9258A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32ECF-9202-4F83-B845-189B37E0E273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694427"/>
      </p:ext>
    </p:extLst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749ED-8973-4BE1-8715-63B88CD2EBCC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224A7-D408-4218-BE6C-7FEAD9849ED1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46892"/>
      </p:ext>
    </p:extLst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0" y="285750"/>
            <a:ext cx="91440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914400"/>
            <a:ext cx="4038600" cy="25288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595688"/>
            <a:ext cx="4038600" cy="2530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65DE8-27C1-4873-AC23-4389DD2708A7}" type="datetime1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CFACF-069D-488D-8FAE-408AC37A00F3}" type="slidenum">
              <a:rPr lang="zh-CN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75084"/>
      </p:ext>
    </p:extLst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E51F9-BADC-47CF-AFB4-382B07A324AA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F8313652-6C13-4406-A94A-165EFE465753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9F53F82D-9ED0-46B0-9F95-38AB6DAD99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5391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29895017-AD57-48C6-98D2-CFE4BF036C49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36128FB9-7029-4D78-9605-7A23870F01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889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10DFBF17-88EE-4C7F-B1E2-CF8D26A9DECC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A66A5D1F-92DA-4171-B031-83592F2A56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0922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5D6E2545-5DBC-46AA-89E4-D3A73189A95E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36849516-0DFF-492F-9101-3CCAA1D171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3266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6AEC9E30-5E46-4B30-B69F-B68710220DE3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0D51CCE9-0B9E-489C-8C52-7039524FE5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5094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D60C1574-58AA-41EA-B2AC-23DD525B12FE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F9769544-127C-4938-948F-A66F0E5AF4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0820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99608790-A7F6-4AD6-AB3B-E5BB763485A6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3DA134A8-8C7C-4BBC-B845-6C4D2279C0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4117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6F0D5EBA-9CC5-4E0A-ACB9-6231FC574051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D36E2D3E-93CC-4210-BB7E-25F7882C88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4860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092CD280-8699-414C-B400-CDF11292B536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C327584F-7455-4E5F-9A2A-B0C9061AA0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5853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5C08573B-88E5-4F9E-9500-5F299F9DE472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DB7EC478-78F0-4F53-923A-436D5A04EC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51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82DC-95EE-47D7-BE5C-E7ACE60D5FC3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A306B8D8-ECBB-45E0-A532-DE34F5AAA227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29365959-2A25-4A71-A7CA-64629D013C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09416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30BFC-874D-4A13-8D01-65C2D768C215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5229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ECFF8-7431-4868-82FD-4A22EAEAC32A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9356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9017-CA2D-41BA-8ACE-FB205772F23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144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65452-F7B9-4863-9457-42C24669F97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8614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9DCB-1BAC-45AF-8125-4F718D79B4AE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39200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9C84-737D-41D7-83ED-3A9CD1948E0E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4297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E2D8-44D1-49AD-B4DA-9F5ACFE2C3FF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6603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4F692-E426-4AFF-8E79-D3551E5FED2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2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0EF4D-AF48-45A0-BD6C-E9D0FF3E191D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678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C235-5478-45C7-9835-B2E00B5C9871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BB41C-734D-4CE1-A34E-6F359EDFAA0E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0748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E4BAE-F4B1-4580-B529-D55C14821FC7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065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5038651-6A03-4078-8DDC-B93C93AB5C5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723EBFE-7530-4625-8253-2464CCE5441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25666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B6BF1E0-BA37-4614-994B-62E06634ED4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3C0AC1-994B-4622-94A2-C335FB596E2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127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EE0C9-1F4F-4278-87ED-80FEC6614C74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F26EB-4BE8-461B-88E7-B3F416CF331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0756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5B8C9-60A1-4F6D-A3E6-B0FBCBAB495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4A62B-68B6-4045-B32D-4519B29E6F3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1099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7DBFA-0B55-4856-8668-164DB135FFF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34EF3-6D3D-4242-AAB2-DA0AE24EE18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1348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25C16-C5F7-4579-9083-E2B5C209A846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DA935-ED5E-48A9-8352-26545362922A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74137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01FA8-5B5F-4C6A-926A-00874A993B7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8C777-996F-4106-9117-4538B0CD9AB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89415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EC648-EA88-4519-B5C7-124F5F805C9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59BC1-745F-4B0D-88D3-C775A4B91C7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96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F4FB7-3B2A-4C02-BD8C-F1A270B49302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40601-2D4C-42FA-9E08-48C05B6BBB56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92F9-2E83-4A9D-BF3A-A2532269F97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9255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1CC64-8D6F-4944-AD71-474D8102E92E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455C9-7667-4D4C-B124-D4D968161A68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92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9CC74-7238-41EC-9205-A4B8C28FBE43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AB342-63EC-4651-9498-F7646AFBC010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2699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327AE-384D-4AC0-81CC-FE1B26F3EA6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F3868-6DFC-46EF-94F4-FABEA8D0409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7320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1AE81-5AE1-4816-85D9-146792DC05B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B2CBC-DD2E-4D30-870E-6C2A26695B5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42223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15666E86-1E9F-47AC-B4F6-118D3E91E18C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360C9A3F-091E-4580-9B92-5A16A78B04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23167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731831FB-D7FE-4588-9059-79B5E5998715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895E547B-7A88-4F6F-8FF2-F99DAD00CC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4923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0FACE720-287B-45A6-B7DD-8E22FAB090ED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29AA62B4-854D-40A6-B069-CB05958195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42315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794B9D6A-E9D6-4AB3-8D04-C8FF1EC965AF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46630DFC-C0E7-405A-BEE3-02C5512F73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94285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F3A8FE03-3BB7-4B40-B1B3-2331823AC0BC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671146BD-5CFC-4AA7-BB03-B977793D76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00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E4A0E-D46E-47C7-ACA6-8B5C5F67354A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001DD19A-C7AF-4089-8093-64FEFD3692E5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1D450337-9076-43FD-9506-B8DED2F2CB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0768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11CF222E-1ADF-46B7-B69B-13CD4D951650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7925F68B-6260-4FA7-9D30-C9AE8B3044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752087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2EE4EB07-2CB7-422E-BC5A-27E851D1238B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F5718604-6944-4D35-9AD9-CB20139F2A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49292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0E1EDA9D-A78A-4C5E-8AAA-2790E7934528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06484143-D00F-46AB-9B97-AFA3DA011C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28576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19FC91A7-0783-4352-9321-6B1ED03261B1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FFC8B89A-0E7E-4FE5-B83F-6E8349B04F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99213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39C1007D-1D8C-4BBC-80E6-8C6C91152C04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81987FD6-E259-43D3-B9B5-7E90C7593B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85717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99C96-7501-4317-8C78-1B757461322D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83247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3A6B6-1EF3-456B-AA05-EF723586221A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30783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378C-3004-4282-8305-0879D7CF567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4898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94B2E-9736-43FE-85B1-1A38B37D83E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3AAE0-73DA-4BDA-94DD-CFEBEFD9121A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0095B-BCEE-407D-83E8-536B828C466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87681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6E36-DE9C-4C42-9CA8-47FB9B4F754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76685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8B54C-0109-430D-AFA2-70E642C9CFD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3797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3A94-1805-4392-A57C-42FAD3C52FC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72805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CCAB9-89C0-4AC6-B51E-ED8F1C0D744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2967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052E5-F300-473E-B97C-7E95270E284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2978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E6FF-7EB2-48A0-9C88-E709C7F8247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44808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4068E266-9D45-4756-814A-C8F8A9D39437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12816A24-3426-4A10-A331-77C3AD56A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1537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DA74A167-AAC7-4D91-BA1F-6CAD3B128793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77863669-CE85-4286-BABA-4C7E8C13C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991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8537C362-AB95-4925-B749-16A605B30E14}" type="datetime1">
              <a:rPr lang="zh-CN" altLang="en-US" smtClean="0"/>
              <a:t>2015-6-24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 b="1">
                <a:latin typeface="Times New Roman" pitchFamily="18" charset="0"/>
              </a:defRPr>
            </a:lvl1pPr>
          </a:lstStyle>
          <a:p>
            <a:pPr>
              <a:defRPr/>
            </a:pPr>
            <a:fld id="{A9B39F79-7DC0-4F56-AC4D-306D259C5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6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1" Type="http://schemas.openxmlformats.org/officeDocument/2006/relationships/slideLayout" Target="../slideLayouts/slideLayout175.xml"/><Relationship Id="rId5" Type="http://schemas.openxmlformats.org/officeDocument/2006/relationships/slideLayout" Target="../slideLayouts/slideLayout169.xml"/><Relationship Id="rId10" Type="http://schemas.openxmlformats.org/officeDocument/2006/relationships/slideLayout" Target="../slideLayouts/slideLayout174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7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5.xml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C48D8-D9F5-46A6-927E-2856CBA43454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0"/>
            <a:ext cx="914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Level one</a:t>
            </a:r>
          </a:p>
          <a:p>
            <a:pPr lvl="1"/>
            <a:r>
              <a:rPr lang="en-US" altLang="zh-CN" smtClean="0"/>
              <a:t>Level two</a:t>
            </a:r>
          </a:p>
          <a:p>
            <a:pPr lvl="2"/>
            <a:r>
              <a:rPr lang="en-US" altLang="zh-CN" smtClean="0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15875" y="6467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F0DFB808-BCD4-4469-B62F-6C2372BDDE92}" type="datetime1">
              <a:rPr lang="zh-CN" altLang="en-US" b="1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988175" y="6472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1DE74EEE-F347-455B-BA6C-AED309150E09}" type="slidenum">
              <a:rPr lang="zh-CN" altLang="en-US" b="1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  <a:defRPr/>
              </a:pPr>
              <a:t>‹#›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70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  <p:sldLayoutId id="2147484012" r:id="rId13"/>
    <p:sldLayoutId id="2147484013" r:id="rId14"/>
  </p:sldLayoutIdLst>
  <p:transition spd="slow" advClick="0"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0"/>
            <a:ext cx="914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Level one</a:t>
            </a:r>
          </a:p>
          <a:p>
            <a:pPr lvl="1"/>
            <a:r>
              <a:rPr lang="en-US" altLang="zh-CN" smtClean="0"/>
              <a:t>Level two</a:t>
            </a:r>
          </a:p>
          <a:p>
            <a:pPr lvl="2"/>
            <a:r>
              <a:rPr lang="en-US" altLang="zh-CN" smtClean="0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15875" y="6467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1E78728E-600B-4161-9D47-BFCC5E26FCB8}" type="datetime1">
              <a:rPr lang="zh-CN" altLang="en-US" b="1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988175" y="6472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1DE74EEE-F347-455B-BA6C-AED309150E09}" type="slidenum">
              <a:rPr lang="zh-CN" altLang="en-US" b="1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  <a:defRPr/>
              </a:pPr>
              <a:t>‹#›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815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  <p:sldLayoutId id="2147484026" r:id="rId12"/>
    <p:sldLayoutId id="2147484027" r:id="rId13"/>
    <p:sldLayoutId id="2147484028" r:id="rId14"/>
  </p:sldLayoutIdLst>
  <p:transition spd="slow" advClick="0"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0"/>
            <a:ext cx="914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Level one</a:t>
            </a:r>
          </a:p>
          <a:p>
            <a:pPr lvl="1"/>
            <a:r>
              <a:rPr lang="en-US" altLang="zh-CN" smtClean="0"/>
              <a:t>Level two</a:t>
            </a:r>
          </a:p>
          <a:p>
            <a:pPr lvl="2"/>
            <a:r>
              <a:rPr lang="en-US" altLang="zh-CN" smtClean="0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15875" y="6467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9AC8C558-D273-4453-AAC2-4FF51AFF89B6}" type="datetime1">
              <a:rPr lang="zh-CN" altLang="en-US" b="1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988175" y="6472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1DE74EEE-F347-455B-BA6C-AED309150E09}" type="slidenum">
              <a:rPr lang="zh-CN" altLang="en-US" b="1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  <a:defRPr/>
              </a:pPr>
              <a:t>‹#›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8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  <p:sldLayoutId id="2147484041" r:id="rId12"/>
    <p:sldLayoutId id="2147484042" r:id="rId13"/>
    <p:sldLayoutId id="2147484043" r:id="rId14"/>
  </p:sldLayoutIdLst>
  <p:transition spd="slow" advClick="0"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0"/>
            <a:ext cx="914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Title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Level one</a:t>
            </a:r>
          </a:p>
          <a:p>
            <a:pPr lvl="1"/>
            <a:r>
              <a:rPr lang="en-US" altLang="zh-CN" smtClean="0"/>
              <a:t>Level two</a:t>
            </a:r>
          </a:p>
          <a:p>
            <a:pPr lvl="2"/>
            <a:r>
              <a:rPr lang="en-US" altLang="zh-CN" smtClean="0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15875" y="6467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>
                    <a:tint val="75000"/>
                  </a:srgbClr>
                </a:solidFill>
                <a:latin typeface="+mn-lt"/>
                <a:ea typeface="宋体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EE12E047-69B1-4A5B-BA13-721482A4D07A}" type="datetime1">
              <a:rPr lang="zh-CN" altLang="en-US" b="1" smtClean="0"/>
              <a:t>2015-6-24</a:t>
            </a:fld>
            <a:endParaRPr lang="zh-CN" altLang="en-US" b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988175" y="6472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000000">
                    <a:tint val="75000"/>
                  </a:srgbClr>
                </a:solidFill>
                <a:latin typeface="+mn-lt"/>
                <a:ea typeface="宋体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F50DD992-F6C9-4495-A448-D85002F23986}" type="slidenum">
              <a:rPr lang="zh-CN" altLang="en-US" b="1"/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  <a:defRPr/>
              </a:pPr>
              <a:t>‹#›</a:t>
            </a:fld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40105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  <p:sldLayoutId id="2147484056" r:id="rId12"/>
    <p:sldLayoutId id="2147484057" r:id="rId13"/>
    <p:sldLayoutId id="2147484058" r:id="rId14"/>
  </p:sldLayoutIdLst>
  <p:transition spd="slow" advClick="0"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891A26C-F575-4B52-9318-20D3B26A65B7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4666CD0-8D81-4355-A46C-3F90B0822FD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8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0"/>
            <a:ext cx="914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Title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Level one</a:t>
            </a:r>
          </a:p>
          <a:p>
            <a:pPr lvl="1"/>
            <a:r>
              <a:rPr lang="en-US" altLang="zh-CN" smtClean="0"/>
              <a:t>Level two</a:t>
            </a:r>
          </a:p>
          <a:p>
            <a:pPr lvl="2"/>
            <a:r>
              <a:rPr lang="en-US" altLang="zh-CN" smtClean="0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15875" y="64674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lr>
                <a:srgbClr val="FF9900"/>
              </a:buClr>
              <a:buSzPct val="75000"/>
              <a:buFont typeface="Wingdings" pitchFamily="2" charset="2"/>
              <a:buNone/>
              <a:defRPr kumimoji="0" sz="1600" b="1">
                <a:solidFill>
                  <a:srgbClr val="898989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886B9799-0E3B-4E41-BB42-C71041125DF3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988175" y="64722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FF9900"/>
              </a:buClr>
              <a:buSzPct val="75000"/>
              <a:buFont typeface="Wingdings" pitchFamily="2" charset="2"/>
              <a:buNone/>
              <a:defRPr kumimoji="0" sz="1600" b="1">
                <a:solidFill>
                  <a:srgbClr val="898989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FB21067C-3A05-43E3-9407-18FE41AC48F0}" type="slidenum">
              <a:rPr lang="zh-CN" altLang="en-US"/>
              <a:pPr fontAlgn="base">
                <a:spcAft>
                  <a:spcPct val="0"/>
                </a:spcAft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20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</p:sldLayoutIdLst>
  <p:transition spd="slow" advClick="0"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宋体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u"/>
        <a:defRPr sz="2400" b="1">
          <a:solidFill>
            <a:srgbClr val="0000CC"/>
          </a:solidFill>
          <a:latin typeface="+mn-lt"/>
          <a:ea typeface="宋体" pitchFamily="2" charset="-122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itchFamily="2" charset="2"/>
        <a:buChar char="ð"/>
        <a:defRPr sz="2000">
          <a:solidFill>
            <a:srgbClr val="0000CC"/>
          </a:solidFill>
          <a:latin typeface="+mn-lt"/>
          <a:ea typeface="宋体" pitchFamily="2" charset="-122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ü"/>
        <a:defRPr sz="2000">
          <a:solidFill>
            <a:srgbClr val="0000CC"/>
          </a:solidFill>
          <a:latin typeface="+mn-lt"/>
          <a:ea typeface="宋体" pitchFamily="2" charset="-122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0"/>
            <a:ext cx="914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Level one</a:t>
            </a:r>
          </a:p>
          <a:p>
            <a:pPr lvl="1"/>
            <a:r>
              <a:rPr lang="en-US" altLang="zh-CN" smtClean="0"/>
              <a:t>Level two</a:t>
            </a:r>
          </a:p>
          <a:p>
            <a:pPr lvl="2"/>
            <a:r>
              <a:rPr lang="en-US" altLang="zh-CN" smtClean="0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15875" y="6467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313103D1-9326-4FA3-AE00-F481B7B75D80}" type="datetime1">
              <a:rPr lang="zh-CN" altLang="en-US" b="1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988175" y="6472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736E347D-22E2-4497-896F-023DF7968F8F}" type="slidenum">
              <a:rPr lang="zh-CN" altLang="en-US" b="1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  <a:defRPr/>
              </a:pPr>
              <a:t>‹#›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649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slow" advClick="0"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85750"/>
            <a:ext cx="91440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2296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Level one</a:t>
            </a:r>
          </a:p>
          <a:p>
            <a:pPr lvl="1"/>
            <a:r>
              <a:rPr lang="en-US" altLang="zh-CN" smtClean="0"/>
              <a:t>Level two</a:t>
            </a:r>
          </a:p>
          <a:p>
            <a:pPr lvl="2"/>
            <a:r>
              <a:rPr lang="en-US" altLang="zh-CN" smtClean="0"/>
              <a:t>Level three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15875" y="6467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76CE3A41-A449-411E-91CE-AC1431C163CE}" type="datetime1">
              <a:rPr lang="zh-CN" altLang="en-US" b="1" smtClean="0">
                <a:solidFill>
                  <a:srgbClr val="000000">
                    <a:tint val="75000"/>
                  </a:srgbClr>
                </a:solidFill>
              </a:rPr>
              <a:t>2015-6-24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6988175" y="6472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宋体" pitchFamily="2" charset="-122"/>
              </a:defRPr>
            </a:lvl1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fld id="{1FEA0AE8-49DD-42E8-8505-183698C42CCD}" type="slidenum">
              <a:rPr lang="zh-CN" altLang="en-US" b="1">
                <a:solidFill>
                  <a:srgbClr val="000000">
                    <a:tint val="75000"/>
                  </a:srgbClr>
                </a:solidFill>
              </a:rPr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  <a:defRPr/>
              </a:pPr>
              <a:t>‹#›</a:t>
            </a:fld>
            <a:endParaRPr lang="zh-CN" altLang="en-US" b="1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79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</p:sldLayoutIdLst>
  <p:transition spd="slow" advClick="0"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u="sng">
          <a:solidFill>
            <a:srgbClr val="000099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宋体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75000"/>
        <a:buFont typeface="Wingdings" pitchFamily="2" charset="2"/>
        <a:buChar char="u"/>
        <a:defRPr sz="2400" b="1">
          <a:solidFill>
            <a:srgbClr val="0000CC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CC3399"/>
        </a:buClr>
        <a:buFont typeface="Wingdings" pitchFamily="2" charset="2"/>
        <a:buChar char="ð"/>
        <a:defRPr sz="2000">
          <a:solidFill>
            <a:srgbClr val="0000CC"/>
          </a:solidFill>
          <a:latin typeface="+mn-lt"/>
          <a:ea typeface="+mn-ea"/>
        </a:defRPr>
      </a:lvl2pPr>
      <a:lvl3pPr marL="1295400" indent="-3810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ü"/>
        <a:defRPr sz="2000">
          <a:solidFill>
            <a:srgbClr val="0000CC"/>
          </a:solidFill>
          <a:latin typeface="+mn-lt"/>
          <a:ea typeface="+mn-ea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058D0FEA-C7C0-4A2C-8051-621B636A78D9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138A669E-5E76-4DA5-AA41-7B636C0098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29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A358C-583E-49E5-8C07-95585A12B0E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53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  <p:sldLayoutId id="2147483910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0D2FE73-DBAD-4578-AD1A-DF14CC8FFA9D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AF7F328-FC5D-42BF-B8C4-1C8A3AD136F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155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C4E8031F-1292-4ACE-95BB-F3B9972041BD}" type="datetime1">
              <a:rPr lang="zh-CN" altLang="en-US" smtClean="0"/>
              <a:t>2015-6-24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AD9A0502-547D-44FF-9D03-8D14AEC860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84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EB47E-8704-4A60-B47E-52C7E2A80B09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2015-6-24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70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822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7A3A7191-E203-4B49-994F-6A7E2E521DDA}" type="datetime1">
              <a:rPr lang="zh-CN" altLang="en-US" smtClean="0"/>
              <a:t>2015-6-24</a:t>
            </a:fld>
            <a:endParaRPr lang="en-US" dirty="0">
              <a:ea typeface="宋体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400800"/>
            <a:ext cx="43275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>
              <a:ea typeface="宋体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1C431962-9C57-4002-9112-31465A982C53}" type="slidenum">
              <a:rPr lang="en-US">
                <a:ea typeface="宋体" pitchFamily="2" charset="-122"/>
              </a:rPr>
              <a:pPr>
                <a:defRPr/>
              </a:pPr>
              <a:t>‹#›</a:t>
            </a:fld>
            <a:endParaRPr lang="en-US">
              <a:ea typeface="宋体" pitchFamily="2" charset="-122"/>
            </a:endParaRPr>
          </a:p>
        </p:txBody>
      </p:sp>
      <p:pic>
        <p:nvPicPr>
          <p:cNvPr id="4103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1250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1668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17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8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://www.dunescience.org/wp-content/uploads/2015/03/LBNF_Graphic_021715.png" TargetMode="External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6.xml"/><Relationship Id="rId4" Type="http://schemas.openxmlformats.org/officeDocument/2006/relationships/hyperlink" Target="http://arxiv.org/abs/arXiv:1401.8125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file:///F:\INO\presentation\DAE-DST-Detector.pptx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412776"/>
            <a:ext cx="9144000" cy="2187675"/>
          </a:xfrm>
        </p:spPr>
        <p:txBody>
          <a:bodyPr>
            <a:noAutofit/>
          </a:bodyPr>
          <a:lstStyle/>
          <a:p>
            <a:r>
              <a:rPr lang="en-US" altLang="zh-CN" sz="4800" b="1" dirty="0" smtClean="0">
                <a:solidFill>
                  <a:srgbClr val="FF0000"/>
                </a:solidFill>
              </a:rPr>
              <a:t>Current Status and Future Prospects of Neutrino </a:t>
            </a:r>
            <a:r>
              <a:rPr lang="en-US" altLang="zh-CN" sz="4800" b="1" dirty="0" smtClean="0">
                <a:solidFill>
                  <a:srgbClr val="FF0000"/>
                </a:solidFill>
              </a:rPr>
              <a:t>Oscillations </a:t>
            </a:r>
            <a:endParaRPr lang="zh-CN" altLang="en-US" sz="4000" b="1" dirty="0">
              <a:solidFill>
                <a:srgbClr val="0000FF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489720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b="1" dirty="0" smtClean="0">
                <a:solidFill>
                  <a:srgbClr val="002060"/>
                </a:solidFill>
              </a:rPr>
              <a:t>Yifang Wang</a:t>
            </a:r>
          </a:p>
          <a:p>
            <a:r>
              <a:rPr lang="en-US" altLang="zh-CN" b="1" dirty="0" smtClean="0">
                <a:solidFill>
                  <a:srgbClr val="002060"/>
                </a:solidFill>
              </a:rPr>
              <a:t>Institute of high energy physics</a:t>
            </a:r>
          </a:p>
          <a:p>
            <a:r>
              <a:rPr lang="en-US" altLang="zh-CN" b="1" dirty="0" smtClean="0">
                <a:solidFill>
                  <a:srgbClr val="002060"/>
                </a:solidFill>
              </a:rPr>
              <a:t>Invisibles 15</a:t>
            </a:r>
            <a:r>
              <a:rPr lang="zh-CN" altLang="en-US" b="1" dirty="0" smtClean="0">
                <a:solidFill>
                  <a:srgbClr val="002060"/>
                </a:solidFill>
              </a:rPr>
              <a:t>，</a:t>
            </a:r>
            <a:r>
              <a:rPr lang="en-US" altLang="zh-CN" b="1" dirty="0" smtClean="0">
                <a:solidFill>
                  <a:srgbClr val="002060"/>
                </a:solidFill>
              </a:rPr>
              <a:t>June 24</a:t>
            </a:r>
            <a:r>
              <a:rPr lang="zh-CN" altLang="en-US" b="1" dirty="0" smtClean="0">
                <a:solidFill>
                  <a:srgbClr val="002060"/>
                </a:solidFill>
              </a:rPr>
              <a:t>，</a:t>
            </a:r>
            <a:r>
              <a:rPr lang="en-US" altLang="zh-CN" b="1" dirty="0" smtClean="0">
                <a:solidFill>
                  <a:srgbClr val="002060"/>
                </a:solidFill>
              </a:rPr>
              <a:t>2015</a:t>
            </a:r>
            <a:endParaRPr lang="zh-CN" alt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1800200"/>
          </a:xfrm>
        </p:spPr>
        <p:txBody>
          <a:bodyPr>
            <a:norm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</a:rPr>
              <a:t>Confirmation of the Solar </a:t>
            </a:r>
            <a:r>
              <a:rPr lang="en-US" altLang="zh-CN" sz="4000" b="1" dirty="0">
                <a:solidFill>
                  <a:srgbClr val="FF0000"/>
                </a:solidFill>
              </a:rPr>
              <a:t>M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odel and the Neutrino </a:t>
            </a:r>
            <a:r>
              <a:rPr lang="en-US" altLang="zh-CN" sz="4000" b="1" dirty="0">
                <a:solidFill>
                  <a:srgbClr val="FF0000"/>
                </a:solidFill>
              </a:rPr>
              <a:t>O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scillation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23970" y="2204864"/>
            <a:ext cx="2940517" cy="3705275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Accomplished:</a:t>
            </a:r>
            <a:endParaRPr lang="zh-CN" altLang="en-US" sz="2400" dirty="0"/>
          </a:p>
          <a:p>
            <a:pPr lvl="1"/>
            <a:r>
              <a:rPr lang="en-US" altLang="zh-CN" sz="2000" baseline="30000" dirty="0" smtClean="0"/>
              <a:t>7</a:t>
            </a:r>
            <a:r>
              <a:rPr lang="en-US" altLang="zh-CN" sz="2000" dirty="0" smtClean="0"/>
              <a:t>Be flux</a:t>
            </a:r>
          </a:p>
          <a:p>
            <a:pPr lvl="1"/>
            <a:r>
              <a:rPr lang="en-US" altLang="zh-CN" sz="2000" baseline="30000" dirty="0" smtClean="0"/>
              <a:t>8</a:t>
            </a:r>
            <a:r>
              <a:rPr lang="en-US" altLang="zh-CN" sz="2000" dirty="0" smtClean="0"/>
              <a:t>B flux down to 3 MeV</a:t>
            </a:r>
          </a:p>
          <a:p>
            <a:pPr lvl="1"/>
            <a:r>
              <a:rPr lang="en-US" altLang="zh-CN" sz="2000" dirty="0"/>
              <a:t>p</a:t>
            </a:r>
            <a:r>
              <a:rPr lang="en-US" altLang="zh-CN" sz="2000" dirty="0" smtClean="0"/>
              <a:t>ep flux &amp; limit on CNO</a:t>
            </a:r>
          </a:p>
          <a:p>
            <a:r>
              <a:rPr lang="en-US" altLang="zh-CN" sz="2400" dirty="0" smtClean="0"/>
              <a:t>Future: </a:t>
            </a:r>
          </a:p>
          <a:p>
            <a:pPr lvl="1"/>
            <a:r>
              <a:rPr lang="en-US" altLang="zh-CN" sz="2000" dirty="0" smtClean="0"/>
              <a:t>pp neutrinos</a:t>
            </a:r>
          </a:p>
          <a:p>
            <a:pPr lvl="1"/>
            <a:r>
              <a:rPr lang="en-US" altLang="zh-CN" sz="2000" dirty="0" smtClean="0"/>
              <a:t>CNO</a:t>
            </a:r>
          </a:p>
        </p:txBody>
      </p:sp>
      <p:pic>
        <p:nvPicPr>
          <p:cNvPr id="3297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2204864"/>
            <a:ext cx="5772451" cy="391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331640" y="6207094"/>
            <a:ext cx="2611612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</a:rPr>
              <a:t>Ranucci @ neutrino 2014</a:t>
            </a:r>
            <a:endParaRPr lang="en-US" altLang="zh-CN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14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Future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23528" y="1124744"/>
            <a:ext cx="5616624" cy="53285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altLang="zh-CN" dirty="0" smtClean="0"/>
              <a:t>Better oscillation measurements</a:t>
            </a:r>
          </a:p>
          <a:p>
            <a:pPr lvl="1">
              <a:spcBef>
                <a:spcPts val="0"/>
              </a:spcBef>
            </a:pPr>
            <a:r>
              <a:rPr lang="en-US" altLang="zh-CN" dirty="0" smtClean="0"/>
              <a:t>Seasonal variations</a:t>
            </a:r>
          </a:p>
          <a:p>
            <a:pPr lvl="1">
              <a:spcBef>
                <a:spcPts val="0"/>
              </a:spcBef>
            </a:pPr>
            <a:r>
              <a:rPr lang="en-US" altLang="zh-CN" dirty="0" smtClean="0"/>
              <a:t>Spectrum distortion</a:t>
            </a:r>
          </a:p>
          <a:p>
            <a:pPr lvl="1">
              <a:spcBef>
                <a:spcPts val="0"/>
              </a:spcBef>
            </a:pPr>
            <a:r>
              <a:rPr lang="en-US" altLang="zh-CN" dirty="0" smtClean="0"/>
              <a:t>Day-night effect</a:t>
            </a:r>
            <a:endParaRPr lang="en-US" altLang="zh-CN" sz="2800" dirty="0" smtClean="0"/>
          </a:p>
          <a:p>
            <a:pPr>
              <a:spcBef>
                <a:spcPts val="0"/>
              </a:spcBef>
            </a:pPr>
            <a:r>
              <a:rPr lang="en-US" altLang="zh-CN" dirty="0" smtClean="0"/>
              <a:t>Non-standard interactions</a:t>
            </a:r>
          </a:p>
          <a:p>
            <a:pPr lvl="1">
              <a:spcBef>
                <a:spcPts val="0"/>
              </a:spcBef>
            </a:pPr>
            <a:r>
              <a:rPr lang="en-US" altLang="zh-CN" dirty="0" smtClean="0"/>
              <a:t>Flavor changing NC</a:t>
            </a:r>
          </a:p>
          <a:p>
            <a:pPr lvl="1">
              <a:spcBef>
                <a:spcPts val="0"/>
              </a:spcBef>
            </a:pPr>
            <a:r>
              <a:rPr lang="en-US" altLang="zh-CN" dirty="0" smtClean="0"/>
              <a:t>Sterile neutrinos</a:t>
            </a:r>
          </a:p>
          <a:p>
            <a:pPr lvl="1">
              <a:spcBef>
                <a:spcPts val="0"/>
              </a:spcBef>
            </a:pPr>
            <a:r>
              <a:rPr lang="en-US" altLang="zh-CN" dirty="0" smtClean="0"/>
              <a:t>Mass varying neutrinos </a:t>
            </a:r>
          </a:p>
          <a:p>
            <a:pPr>
              <a:spcBef>
                <a:spcPts val="0"/>
              </a:spcBef>
            </a:pPr>
            <a:r>
              <a:rPr lang="en-US" altLang="zh-CN" dirty="0" smtClean="0"/>
              <a:t>Solar physics:</a:t>
            </a:r>
          </a:p>
          <a:p>
            <a:pPr lvl="1">
              <a:spcBef>
                <a:spcPts val="0"/>
              </a:spcBef>
            </a:pPr>
            <a:r>
              <a:rPr lang="en-US" altLang="zh-CN" dirty="0" smtClean="0"/>
              <a:t>Understand the stellar formation by measuring the </a:t>
            </a:r>
            <a:r>
              <a:rPr lang="en-US" altLang="zh-CN" dirty="0" err="1" smtClean="0"/>
              <a:t>metallicity</a:t>
            </a:r>
            <a:r>
              <a:rPr lang="en-US" altLang="zh-CN" dirty="0" smtClean="0"/>
              <a:t> of the Sun’s core</a:t>
            </a:r>
          </a:p>
          <a:p>
            <a:pPr lvl="2">
              <a:spcBef>
                <a:spcPts val="0"/>
              </a:spcBef>
            </a:pPr>
            <a:r>
              <a:rPr lang="en-US" altLang="zh-CN" dirty="0" smtClean="0"/>
              <a:t>Precision 8B flux</a:t>
            </a:r>
          </a:p>
          <a:p>
            <a:pPr lvl="2">
              <a:spcBef>
                <a:spcPts val="0"/>
              </a:spcBef>
            </a:pPr>
            <a:r>
              <a:rPr lang="en-US" altLang="zh-CN" dirty="0" smtClean="0"/>
              <a:t>CNO flux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>
          <a:xfrm>
            <a:off x="6300192" y="1340768"/>
            <a:ext cx="2386608" cy="452596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altLang="zh-CN" dirty="0" err="1" smtClean="0"/>
              <a:t>SuperK</a:t>
            </a:r>
            <a:endParaRPr lang="en-US" altLang="zh-CN" dirty="0"/>
          </a:p>
          <a:p>
            <a:r>
              <a:rPr lang="en-US" altLang="zh-CN" dirty="0" err="1" smtClean="0"/>
              <a:t>Borexino</a:t>
            </a:r>
            <a:endParaRPr lang="en-US" altLang="zh-CN" dirty="0" smtClean="0"/>
          </a:p>
          <a:p>
            <a:r>
              <a:rPr lang="en-US" altLang="zh-CN" dirty="0" smtClean="0"/>
              <a:t>SNO+</a:t>
            </a:r>
          </a:p>
          <a:p>
            <a:r>
              <a:rPr lang="en-US" altLang="zh-CN" dirty="0" smtClean="0"/>
              <a:t>XMASS</a:t>
            </a:r>
          </a:p>
          <a:p>
            <a:r>
              <a:rPr lang="en-US" altLang="zh-CN" dirty="0" smtClean="0"/>
              <a:t>JUNO</a:t>
            </a:r>
          </a:p>
          <a:p>
            <a:r>
              <a:rPr lang="en-US" altLang="zh-CN" dirty="0" err="1" smtClean="0"/>
              <a:t>HyperK</a:t>
            </a:r>
            <a:endParaRPr lang="en-US" altLang="zh-CN" dirty="0" smtClean="0"/>
          </a:p>
          <a:p>
            <a:r>
              <a:rPr lang="en-US" altLang="zh-CN" dirty="0" smtClean="0"/>
              <a:t>LENA</a:t>
            </a:r>
          </a:p>
          <a:p>
            <a:r>
              <a:rPr lang="en-US" altLang="zh-CN" dirty="0" smtClean="0"/>
              <a:t>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992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169678" cy="584473"/>
          </a:xfrm>
        </p:spPr>
        <p:txBody>
          <a:bodyPr/>
          <a:lstStyle/>
          <a:p>
            <a:r>
              <a:rPr lang="en-US" altLang="zh-CN" sz="4000" dirty="0" smtClean="0">
                <a:solidFill>
                  <a:srgbClr val="FF0000"/>
                </a:solidFill>
              </a:rPr>
              <a:t>Reactor neutrinos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914400"/>
            <a:ext cx="5832648" cy="5682952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en-US" altLang="zh-CN" dirty="0" smtClean="0">
                <a:solidFill>
                  <a:srgbClr val="0000FF"/>
                </a:solidFill>
              </a:rPr>
              <a:t>Established </a:t>
            </a:r>
            <a:r>
              <a:rPr lang="en-US" altLang="zh-CN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altLang="zh-CN" baseline="-25000" dirty="0">
                <a:solidFill>
                  <a:srgbClr val="0000FF"/>
                </a:solidFill>
              </a:rPr>
              <a:t>13</a:t>
            </a:r>
            <a:r>
              <a:rPr lang="en-US" altLang="zh-CN" dirty="0">
                <a:solidFill>
                  <a:srgbClr val="0000FF"/>
                </a:solidFill>
                <a:latin typeface="Symbol" pitchFamily="18" charset="2"/>
              </a:rPr>
              <a:t> </a:t>
            </a:r>
            <a:r>
              <a:rPr lang="en-US" altLang="zh-CN" dirty="0" smtClean="0">
                <a:solidFill>
                  <a:srgbClr val="0000FF"/>
                </a:solidFill>
              </a:rPr>
              <a:t>Oscillation</a:t>
            </a:r>
            <a:endParaRPr lang="en-US" altLang="zh-CN" b="1" u="sng" dirty="0">
              <a:solidFill>
                <a:srgbClr val="C00000"/>
              </a:solidFill>
              <a:uFill>
                <a:solidFill>
                  <a:srgbClr val="C00000"/>
                </a:solidFill>
              </a:uFill>
            </a:endParaRPr>
          </a:p>
          <a:p>
            <a:pPr>
              <a:spcBef>
                <a:spcPct val="0"/>
              </a:spcBef>
              <a:defRPr/>
            </a:pPr>
            <a:r>
              <a:rPr lang="en-US" altLang="zh-CN" dirty="0" smtClean="0">
                <a:solidFill>
                  <a:srgbClr val="0000FF"/>
                </a:solidFill>
              </a:rPr>
              <a:t>Future: Mass hierarchy</a:t>
            </a:r>
            <a:endParaRPr lang="en-US" altLang="zh-CN" dirty="0">
              <a:solidFill>
                <a:srgbClr val="0000FF"/>
              </a:solidFill>
            </a:endParaRPr>
          </a:p>
          <a:p>
            <a:pPr lvl="1">
              <a:spcBef>
                <a:spcPct val="0"/>
              </a:spcBef>
              <a:defRPr/>
            </a:pPr>
            <a:r>
              <a:rPr lang="en-US" altLang="zh-CN" b="1" u="sng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</a:rPr>
              <a:t>JUNO, </a:t>
            </a:r>
            <a:r>
              <a:rPr lang="en-US" altLang="zh-CN" b="1" u="sng" dirty="0" smtClean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</a:rPr>
              <a:t>RENO-50</a:t>
            </a:r>
            <a:endParaRPr lang="en-US" altLang="zh-CN" b="1" u="sng" dirty="0">
              <a:solidFill>
                <a:srgbClr val="C00000"/>
              </a:solidFill>
              <a:uFill>
                <a:solidFill>
                  <a:srgbClr val="C00000"/>
                </a:solidFill>
              </a:uFill>
            </a:endParaRPr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683568" y="3188783"/>
            <a:ext cx="3317210" cy="2883694"/>
            <a:chOff x="12" y="546"/>
            <a:chExt cx="3768" cy="3763"/>
          </a:xfrm>
        </p:grpSpPr>
        <p:pic>
          <p:nvPicPr>
            <p:cNvPr id="14" name="Picture 5" descr="dyb_layout 20070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" y="546"/>
              <a:ext cx="3768" cy="3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1728" y="2208"/>
              <a:ext cx="192" cy="67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7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454" y="1606773"/>
            <a:ext cx="4519612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矩形 10"/>
          <p:cNvSpPr>
            <a:spLocks noChangeArrowheads="1"/>
          </p:cNvSpPr>
          <p:nvPr/>
        </p:nvSpPr>
        <p:spPr bwMode="auto">
          <a:xfrm>
            <a:off x="4860032" y="5301401"/>
            <a:ext cx="384484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CN" sz="1800" dirty="0">
                <a:solidFill>
                  <a:schemeClr val="tx1"/>
                </a:solidFill>
              </a:rPr>
              <a:t>F.P. An et al.</a:t>
            </a:r>
            <a:r>
              <a:rPr lang="en-US" altLang="zh-CN" sz="1800" dirty="0">
                <a:solidFill>
                  <a:srgbClr val="002060"/>
                </a:solidFill>
              </a:rPr>
              <a:t>, NIM. </a:t>
            </a:r>
            <a:r>
              <a:rPr lang="pt-BR" altLang="zh-CN" sz="1800" dirty="0">
                <a:solidFill>
                  <a:srgbClr val="002060"/>
                </a:solidFill>
              </a:rPr>
              <a:t>A 685(2012)78</a:t>
            </a:r>
            <a:r>
              <a:rPr lang="en-US" altLang="zh-CN" sz="1800" dirty="0">
                <a:solidFill>
                  <a:srgbClr val="002060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dirty="0">
                <a:solidFill>
                  <a:schemeClr val="tx1"/>
                </a:solidFill>
              </a:rPr>
              <a:t>F.P. An et al., </a:t>
            </a:r>
            <a:r>
              <a:rPr lang="hu-HU" altLang="zh-CN" sz="1800" dirty="0">
                <a:solidFill>
                  <a:srgbClr val="002060"/>
                </a:solidFill>
              </a:rPr>
              <a:t>Phys. Rev. Lett. 108, (2012) </a:t>
            </a:r>
            <a:r>
              <a:rPr lang="hu-HU" altLang="zh-CN" sz="1800" dirty="0" smtClean="0">
                <a:solidFill>
                  <a:srgbClr val="002060"/>
                </a:solidFill>
              </a:rPr>
              <a:t>171803</a:t>
            </a:r>
            <a:r>
              <a:rPr lang="en-US" altLang="zh-CN" sz="1800" dirty="0" smtClean="0">
                <a:solidFill>
                  <a:srgbClr val="002060"/>
                </a:solidFill>
              </a:rPr>
              <a:t>, citation &gt; 1200</a:t>
            </a:r>
            <a:endParaRPr lang="zh-CN" altLang="en-US" sz="1800" dirty="0">
              <a:solidFill>
                <a:srgbClr val="00206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3568" y="2807834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Daya Bay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545580" y="1422107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Daya Bay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0757283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600" b="1" smtClean="0">
                <a:solidFill>
                  <a:srgbClr val="FF0000"/>
                </a:solidFill>
              </a:rPr>
              <a:t>Comparison of </a:t>
            </a:r>
            <a:r>
              <a:rPr lang="el-GR" altLang="zh-CN" sz="3600" b="1" smtClean="0">
                <a:solidFill>
                  <a:srgbClr val="FF0000"/>
                </a:solidFill>
                <a:ea typeface="方正舒体" pitchFamily="2" charset="-122"/>
              </a:rPr>
              <a:t>θ</a:t>
            </a:r>
            <a:r>
              <a:rPr lang="en-US" altLang="zh-CN" sz="3600" b="1" baseline="-25000" smtClean="0">
                <a:solidFill>
                  <a:srgbClr val="FF0000"/>
                </a:solidFill>
              </a:rPr>
              <a:t>13</a:t>
            </a:r>
            <a:r>
              <a:rPr lang="en-US" altLang="zh-CN" sz="3600" b="1" smtClean="0">
                <a:solidFill>
                  <a:srgbClr val="FF0000"/>
                </a:solidFill>
              </a:rPr>
              <a:t> Measurements</a:t>
            </a:r>
            <a:endParaRPr lang="zh-CN" altLang="en-US" sz="3600" b="1" smtClean="0">
              <a:solidFill>
                <a:srgbClr val="FF0000"/>
              </a:solidFill>
            </a:endParaRPr>
          </a:p>
        </p:txBody>
      </p:sp>
      <p:pic>
        <p:nvPicPr>
          <p:cNvPr id="19558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7199313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981075"/>
            <a:ext cx="433387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619250" y="6350000"/>
            <a:ext cx="65532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r>
              <a:rPr lang="en-US" altLang="zh-CN" sz="2000" b="1" kern="0" dirty="0">
                <a:solidFill>
                  <a:srgbClr val="0000CC"/>
                </a:solidFill>
                <a:latin typeface="Times New Roman" pitchFamily="18" charset="0"/>
              </a:rPr>
              <a:t>Accelerator experiments assuming </a:t>
            </a:r>
            <a:r>
              <a:rPr lang="el-GR" altLang="zh-CN" sz="2000" b="1" kern="0" dirty="0">
                <a:solidFill>
                  <a:srgbClr val="0000CC"/>
                </a:solidFill>
                <a:latin typeface="Times New Roman" pitchFamily="18" charset="0"/>
              </a:rPr>
              <a:t>δ</a:t>
            </a:r>
            <a:r>
              <a:rPr lang="en-US" altLang="zh-CN" sz="2000" b="1" kern="0" baseline="-25000" dirty="0">
                <a:solidFill>
                  <a:srgbClr val="0000CC"/>
                </a:solidFill>
                <a:latin typeface="Times New Roman" pitchFamily="18" charset="0"/>
              </a:rPr>
              <a:t>CP</a:t>
            </a:r>
            <a:r>
              <a:rPr lang="en-US" altLang="zh-CN" sz="2000" b="1" kern="0" dirty="0">
                <a:solidFill>
                  <a:srgbClr val="0000CC"/>
                </a:solidFill>
                <a:latin typeface="Times New Roman" pitchFamily="18" charset="0"/>
              </a:rPr>
              <a:t>=0, </a:t>
            </a:r>
            <a:r>
              <a:rPr lang="el-GR" altLang="zh-CN" sz="2000" b="1" kern="0" dirty="0">
                <a:solidFill>
                  <a:srgbClr val="0000CC"/>
                </a:solidFill>
                <a:latin typeface="Times New Roman" pitchFamily="18" charset="0"/>
              </a:rPr>
              <a:t>θ</a:t>
            </a:r>
            <a:r>
              <a:rPr lang="en-US" altLang="zh-CN" sz="2000" b="1" kern="0" baseline="-25000" dirty="0">
                <a:solidFill>
                  <a:srgbClr val="0000CC"/>
                </a:solidFill>
                <a:latin typeface="Times New Roman" pitchFamily="18" charset="0"/>
              </a:rPr>
              <a:t>23</a:t>
            </a:r>
            <a:r>
              <a:rPr lang="en-US" altLang="zh-CN" sz="2000" b="1" kern="0" dirty="0">
                <a:solidFill>
                  <a:srgbClr val="0000CC"/>
                </a:solidFill>
                <a:latin typeface="Times New Roman" pitchFamily="18" charset="0"/>
              </a:rPr>
              <a:t>=45</a:t>
            </a:r>
            <a:r>
              <a:rPr lang="en-US" altLang="zh-CN" sz="2000" b="1" kern="0" dirty="0">
                <a:solidFill>
                  <a:srgbClr val="0000CC"/>
                </a:solidFill>
              </a:rPr>
              <a:t>⁰</a:t>
            </a:r>
            <a:endParaRPr lang="zh-CN" altLang="en-US" sz="2000" b="1" kern="0" dirty="0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124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12700" y="188913"/>
            <a:ext cx="9144000" cy="487362"/>
          </a:xfrm>
        </p:spPr>
        <p:txBody>
          <a:bodyPr/>
          <a:lstStyle/>
          <a:p>
            <a:pPr>
              <a:defRPr/>
            </a:pPr>
            <a:r>
              <a:rPr lang="en-US" altLang="zh-CN" sz="3600" u="none" dirty="0" smtClean="0">
                <a:solidFill>
                  <a:srgbClr val="FF0000"/>
                </a:solidFill>
              </a:rPr>
              <a:t>Double </a:t>
            </a:r>
            <a:r>
              <a:rPr lang="en-US" altLang="zh-CN" sz="3600" u="none" dirty="0" err="1" smtClean="0">
                <a:solidFill>
                  <a:srgbClr val="FF0000"/>
                </a:solidFill>
              </a:rPr>
              <a:t>Chooz</a:t>
            </a:r>
            <a:r>
              <a:rPr lang="en-US" altLang="zh-CN" sz="3600" u="none" dirty="0" smtClean="0">
                <a:solidFill>
                  <a:srgbClr val="FF0000"/>
                </a:solidFill>
              </a:rPr>
              <a:t>: Results and Prospect</a:t>
            </a:r>
            <a:endParaRPr lang="zh-CN" altLang="en-US" sz="3600" u="none" dirty="0">
              <a:solidFill>
                <a:srgbClr val="FF0000"/>
              </a:solidFill>
            </a:endParaRPr>
          </a:p>
        </p:txBody>
      </p:sp>
      <p:sp>
        <p:nvSpPr>
          <p:cNvPr id="115715" name="内容占位符 4"/>
          <p:cNvSpPr>
            <a:spLocks noGrp="1"/>
          </p:cNvSpPr>
          <p:nvPr>
            <p:ph idx="1"/>
          </p:nvPr>
        </p:nvSpPr>
        <p:spPr>
          <a:xfrm>
            <a:off x="282138" y="914400"/>
            <a:ext cx="4398963" cy="2586608"/>
          </a:xfrm>
        </p:spPr>
        <p:txBody>
          <a:bodyPr/>
          <a:lstStyle/>
          <a:p>
            <a:r>
              <a:rPr lang="en-US" altLang="zh-CN" dirty="0" smtClean="0"/>
              <a:t>Reactor rate modulation: background measurement</a:t>
            </a:r>
          </a:p>
          <a:p>
            <a:r>
              <a:rPr lang="en-US" altLang="zh-CN" dirty="0" err="1" smtClean="0"/>
              <a:t>nGd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rate+shape</a:t>
            </a:r>
            <a:r>
              <a:rPr lang="en-US" altLang="zh-CN" dirty="0" smtClean="0"/>
              <a:t> analysis for far detector only 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</p:txBody>
      </p:sp>
      <p:pic>
        <p:nvPicPr>
          <p:cNvPr id="1157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581" y="764704"/>
            <a:ext cx="4403725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00" y="2616284"/>
            <a:ext cx="33829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内容占位符 4"/>
          <p:cNvSpPr txBox="1">
            <a:spLocks/>
          </p:cNvSpPr>
          <p:nvPr/>
        </p:nvSpPr>
        <p:spPr bwMode="auto">
          <a:xfrm>
            <a:off x="4856163" y="4365625"/>
            <a:ext cx="3992562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Char char="u"/>
              <a:defRPr sz="2400" b="1">
                <a:solidFill>
                  <a:srgbClr val="0000CC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99"/>
              </a:buClr>
              <a:buFont typeface="Wingdings" pitchFamily="2" charset="2"/>
              <a:buChar char="ð"/>
              <a:defRPr sz="2000">
                <a:solidFill>
                  <a:srgbClr val="0000CC"/>
                </a:solidFill>
                <a:latin typeface="+mn-lt"/>
                <a:ea typeface="+mn-ea"/>
              </a:defRPr>
            </a:lvl2pPr>
            <a:lvl3pPr marL="1295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ü"/>
              <a:defRPr sz="2000">
                <a:solidFill>
                  <a:srgbClr val="0000CC"/>
                </a:solidFill>
                <a:latin typeface="+mn-lt"/>
                <a:ea typeface="+mn-ea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667000" indent="-3810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124200" indent="-3810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581400" indent="-3810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4038600" indent="-3810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zh-CN" altLang="en-US" kern="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34" y="3645024"/>
            <a:ext cx="3152295" cy="30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5002112" y="4618336"/>
            <a:ext cx="3700661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US" altLang="zh-CN" sz="2400" b="1" dirty="0"/>
              <a:t>Near detector ready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en-US" altLang="zh-CN" sz="2400" b="1" dirty="0"/>
              <a:t>Expected final precision on </a:t>
            </a:r>
            <a:r>
              <a:rPr lang="en-US" altLang="zh-CN" sz="2400" b="1" dirty="0">
                <a:solidFill>
                  <a:srgbClr val="FF0000"/>
                </a:solidFill>
              </a:rPr>
              <a:t>sin</a:t>
            </a:r>
            <a:r>
              <a:rPr lang="en-US" altLang="zh-CN" sz="2400" b="1" baseline="30000" dirty="0">
                <a:solidFill>
                  <a:srgbClr val="FF0000"/>
                </a:solidFill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q</a:t>
            </a:r>
            <a:r>
              <a:rPr lang="en-US" altLang="zh-CN" sz="2400" b="1" baseline="-25000" dirty="0">
                <a:solidFill>
                  <a:srgbClr val="FF0000"/>
                </a:solidFill>
              </a:rPr>
              <a:t>13</a:t>
            </a:r>
            <a:r>
              <a:rPr lang="en-US" altLang="zh-CN" sz="2400" b="1" dirty="0"/>
              <a:t> : ~ 10-15%</a:t>
            </a:r>
            <a:endParaRPr lang="zh-CN" altLang="en-US" sz="24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8440938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576262"/>
          </a:xfrm>
        </p:spPr>
        <p:txBody>
          <a:bodyPr/>
          <a:lstStyle/>
          <a:p>
            <a:pPr>
              <a:defRPr/>
            </a:pPr>
            <a:r>
              <a:rPr lang="en-US" altLang="zh-CN" sz="3600" u="none" dirty="0" smtClean="0">
                <a:solidFill>
                  <a:srgbClr val="FF0000"/>
                </a:solidFill>
              </a:rPr>
              <a:t>RENO: Results and Prospects</a:t>
            </a:r>
            <a:endParaRPr lang="zh-CN" altLang="en-US" sz="3600" u="none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8313" y="3724592"/>
            <a:ext cx="8135937" cy="3565208"/>
          </a:xfrm>
        </p:spPr>
        <p:txBody>
          <a:bodyPr/>
          <a:lstStyle/>
          <a:p>
            <a:pPr>
              <a:defRPr/>
            </a:pPr>
            <a:r>
              <a:rPr lang="en-US" altLang="zh-CN" dirty="0" smtClean="0"/>
              <a:t> </a:t>
            </a:r>
            <a:r>
              <a:rPr lang="en-US" altLang="zh-CN" dirty="0" err="1" smtClean="0"/>
              <a:t>nGd</a:t>
            </a:r>
            <a:r>
              <a:rPr lang="en-US" altLang="zh-CN" dirty="0" smtClean="0"/>
              <a:t> rate analysis</a:t>
            </a:r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en-US" altLang="zh-CN" dirty="0" smtClean="0"/>
          </a:p>
          <a:p>
            <a:pPr>
              <a:defRPr/>
            </a:pPr>
            <a:r>
              <a:rPr lang="en-US" altLang="zh-CN" dirty="0" err="1" smtClean="0"/>
              <a:t>nH</a:t>
            </a:r>
            <a:r>
              <a:rPr lang="en-US" altLang="zh-CN" dirty="0" smtClean="0"/>
              <a:t> rate analysis</a:t>
            </a:r>
          </a:p>
          <a:p>
            <a:pPr>
              <a:defRPr/>
            </a:pPr>
            <a:endParaRPr lang="en-US" altLang="zh-CN" dirty="0"/>
          </a:p>
          <a:p>
            <a:pPr marL="0" indent="0">
              <a:buFont typeface="Wingdings" pitchFamily="2" charset="2"/>
              <a:buNone/>
              <a:defRPr/>
            </a:pPr>
            <a:endParaRPr lang="en-US" altLang="zh-CN" dirty="0" smtClean="0"/>
          </a:p>
          <a:p>
            <a:pPr>
              <a:defRPr/>
            </a:pPr>
            <a:endParaRPr lang="en-US" altLang="zh-CN" dirty="0" smtClean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 smtClean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 smtClean="0"/>
          </a:p>
          <a:p>
            <a:pPr>
              <a:defRPr/>
            </a:pPr>
            <a:endParaRPr lang="en-US" altLang="zh-CN" dirty="0"/>
          </a:p>
          <a:p>
            <a:pPr>
              <a:defRPr/>
            </a:pPr>
            <a:endParaRPr lang="en-US" altLang="zh-CN" dirty="0" smtClean="0"/>
          </a:p>
          <a:p>
            <a:pPr>
              <a:defRPr/>
            </a:pPr>
            <a:endParaRPr lang="zh-CN" altLang="en-US" dirty="0"/>
          </a:p>
        </p:txBody>
      </p:sp>
      <p:pic>
        <p:nvPicPr>
          <p:cNvPr id="1187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88" y="5489892"/>
            <a:ext cx="4721225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88" y="3724592"/>
            <a:ext cx="4926012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554952" y="929427"/>
            <a:ext cx="826552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31800" indent="-431800" eaLnBrk="0" hangingPunct="0"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zh-CN" dirty="0"/>
              <a:t>Also reactor rate modulation analysis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zh-CN" dirty="0"/>
              <a:t>New results on </a:t>
            </a:r>
            <a:r>
              <a:rPr lang="en-US" altLang="zh-CN" dirty="0" err="1"/>
              <a:t>nGd</a:t>
            </a:r>
            <a:r>
              <a:rPr lang="en-US" altLang="zh-CN" dirty="0"/>
              <a:t> &amp; </a:t>
            </a:r>
            <a:r>
              <a:rPr lang="en-US" altLang="zh-CN" dirty="0" err="1"/>
              <a:t>nH</a:t>
            </a:r>
            <a:r>
              <a:rPr lang="en-US" altLang="zh-CN" dirty="0"/>
              <a:t> rate analysis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zh-CN" dirty="0"/>
              <a:t>Shape analysis is on the way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zh-CN" dirty="0"/>
              <a:t>Reduced systematics but </a:t>
            </a:r>
            <a:r>
              <a:rPr lang="en-US" altLang="zh-CN" baseline="30000" dirty="0"/>
              <a:t>252</a:t>
            </a:r>
            <a:r>
              <a:rPr lang="en-US" altLang="zh-CN" dirty="0"/>
              <a:t>Cf contamination worsened the </a:t>
            </a:r>
            <a:r>
              <a:rPr lang="en-US" altLang="zh-CN" dirty="0" smtClean="0"/>
              <a:t>uncertainty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zh-CN" dirty="0" smtClean="0"/>
              <a:t>Future prospects: 7% precision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0005454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sz="4000" dirty="0" smtClean="0">
                <a:solidFill>
                  <a:srgbClr val="FF0000"/>
                </a:solidFill>
              </a:rPr>
              <a:t>Daya Bay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119811" name="内容占位符 2"/>
          <p:cNvSpPr>
            <a:spLocks noGrp="1"/>
          </p:cNvSpPr>
          <p:nvPr>
            <p:ph idx="1"/>
          </p:nvPr>
        </p:nvSpPr>
        <p:spPr>
          <a:xfrm>
            <a:off x="323850" y="981075"/>
            <a:ext cx="8712200" cy="514508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 smtClean="0"/>
              <a:t>Detailed and precise corrections for non-linearity </a:t>
            </a:r>
          </a:p>
          <a:p>
            <a:pPr>
              <a:spcBef>
                <a:spcPct val="0"/>
              </a:spcBef>
            </a:pPr>
            <a:r>
              <a:rPr lang="en-US" altLang="zh-CN" smtClean="0"/>
              <a:t>Continue to improve: reduced backgrounds and systematics </a:t>
            </a:r>
          </a:p>
          <a:p>
            <a:pPr>
              <a:spcBef>
                <a:spcPct val="0"/>
              </a:spcBef>
            </a:pPr>
            <a:r>
              <a:rPr lang="en-US" altLang="zh-CN" smtClean="0"/>
              <a:t>Rate + Shape analysis for nGd events</a:t>
            </a:r>
          </a:p>
          <a:p>
            <a:pPr>
              <a:spcBef>
                <a:spcPct val="0"/>
              </a:spcBef>
            </a:pPr>
            <a:r>
              <a:rPr lang="en-US" altLang="zh-CN" smtClean="0"/>
              <a:t>Rate analysis for nH events</a:t>
            </a:r>
          </a:p>
          <a:p>
            <a:endParaRPr lang="zh-CN" altLang="en-US" smtClean="0"/>
          </a:p>
        </p:txBody>
      </p:sp>
      <p:pic>
        <p:nvPicPr>
          <p:cNvPr id="11981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697288"/>
            <a:ext cx="4197350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06825"/>
            <a:ext cx="4032250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6" name="矩形 2"/>
          <p:cNvSpPr>
            <a:spLocks noChangeArrowheads="1"/>
          </p:cNvSpPr>
          <p:nvPr/>
        </p:nvSpPr>
        <p:spPr bwMode="auto">
          <a:xfrm>
            <a:off x="696913" y="3455988"/>
            <a:ext cx="37004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1600" smtClean="0">
                <a:solidFill>
                  <a:srgbClr val="C00000"/>
                </a:solidFill>
              </a:rPr>
              <a:t>Relative energy scale difference: &lt;0.2% </a:t>
            </a:r>
            <a:endParaRPr lang="zh-CN" altLang="en-US" sz="1600" smtClean="0">
              <a:solidFill>
                <a:srgbClr val="C00000"/>
              </a:solidFill>
            </a:endParaRPr>
          </a:p>
        </p:txBody>
      </p:sp>
      <p:sp>
        <p:nvSpPr>
          <p:cNvPr id="119817" name="矩形 8"/>
          <p:cNvSpPr>
            <a:spLocks noChangeArrowheads="1"/>
          </p:cNvSpPr>
          <p:nvPr/>
        </p:nvSpPr>
        <p:spPr bwMode="auto">
          <a:xfrm>
            <a:off x="5219700" y="3367088"/>
            <a:ext cx="31480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1600" smtClean="0">
                <a:solidFill>
                  <a:srgbClr val="C00000"/>
                </a:solidFill>
              </a:rPr>
              <a:t>Non-linearity uncertainty  &lt; 1% </a:t>
            </a:r>
            <a:endParaRPr lang="zh-CN" altLang="en-US" sz="160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81211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792162"/>
          </a:xfrm>
        </p:spPr>
        <p:txBody>
          <a:bodyPr/>
          <a:lstStyle/>
          <a:p>
            <a:pPr>
              <a:defRPr/>
            </a:pPr>
            <a:r>
              <a:rPr lang="en-US" altLang="zh-CN" sz="4000" u="none" dirty="0" smtClean="0">
                <a:solidFill>
                  <a:srgbClr val="FF0000"/>
                </a:solidFill>
              </a:rPr>
              <a:t>Recent Results</a:t>
            </a:r>
            <a:endParaRPr lang="zh-CN" altLang="en-US" sz="4000" u="none" dirty="0">
              <a:solidFill>
                <a:srgbClr val="FF0000"/>
              </a:solidFill>
            </a:endParaRPr>
          </a:p>
        </p:txBody>
      </p:sp>
      <p:sp>
        <p:nvSpPr>
          <p:cNvPr id="120835" name="内容占位符 2"/>
          <p:cNvSpPr>
            <a:spLocks noGrp="1"/>
          </p:cNvSpPr>
          <p:nvPr>
            <p:ph idx="1"/>
          </p:nvPr>
        </p:nvSpPr>
        <p:spPr>
          <a:xfrm>
            <a:off x="4284663" y="4724400"/>
            <a:ext cx="4751387" cy="1868488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 sz="2000" smtClean="0">
                <a:latin typeface="Symbol" pitchFamily="18" charset="2"/>
              </a:rPr>
              <a:t>D(</a:t>
            </a:r>
            <a:r>
              <a:rPr lang="en-US" altLang="zh-CN" sz="2000" smtClean="0"/>
              <a:t>sin</a:t>
            </a:r>
            <a:r>
              <a:rPr lang="en-US" altLang="zh-CN" sz="2000" baseline="30000" smtClean="0"/>
              <a:t>2</a:t>
            </a:r>
            <a:r>
              <a:rPr lang="en-US" altLang="zh-CN" sz="2000" smtClean="0"/>
              <a:t>2</a:t>
            </a:r>
            <a:r>
              <a:rPr lang="en-US" altLang="zh-CN" sz="2000" smtClean="0">
                <a:latin typeface="Symbol" pitchFamily="18" charset="2"/>
              </a:rPr>
              <a:t>q</a:t>
            </a:r>
            <a:r>
              <a:rPr lang="en-US" altLang="zh-CN" sz="2000" baseline="-25000" smtClean="0"/>
              <a:t>13</a:t>
            </a:r>
            <a:r>
              <a:rPr lang="en-US" altLang="zh-CN" sz="2000" smtClean="0"/>
              <a:t>)/sin</a:t>
            </a:r>
            <a:r>
              <a:rPr lang="en-US" altLang="zh-CN" sz="2000" baseline="30000" smtClean="0"/>
              <a:t>2</a:t>
            </a:r>
            <a:r>
              <a:rPr lang="en-US" altLang="zh-CN" sz="2000" smtClean="0"/>
              <a:t>2</a:t>
            </a:r>
            <a:r>
              <a:rPr lang="en-US" altLang="zh-CN" sz="2000" smtClean="0">
                <a:latin typeface="Symbol" pitchFamily="18" charset="2"/>
              </a:rPr>
              <a:t>q</a:t>
            </a:r>
            <a:r>
              <a:rPr lang="en-US" altLang="zh-CN" sz="2000" baseline="-25000" smtClean="0"/>
              <a:t>13</a:t>
            </a:r>
            <a:r>
              <a:rPr lang="en-US" altLang="zh-CN" sz="2000" smtClean="0"/>
              <a:t> ~ 6%, the best among all mixing angles</a:t>
            </a:r>
          </a:p>
          <a:p>
            <a:r>
              <a:rPr lang="en-US" altLang="zh-CN" sz="2000" smtClean="0">
                <a:latin typeface="Symbol" pitchFamily="18" charset="2"/>
              </a:rPr>
              <a:t>D(D</a:t>
            </a:r>
            <a:r>
              <a:rPr lang="en-US" altLang="zh-CN" sz="2000" smtClean="0"/>
              <a:t>M</a:t>
            </a:r>
            <a:r>
              <a:rPr lang="en-US" altLang="zh-CN" sz="2000" baseline="30000" smtClean="0"/>
              <a:t>2</a:t>
            </a:r>
            <a:r>
              <a:rPr lang="en-US" altLang="zh-CN" sz="2000" baseline="-25000" smtClean="0"/>
              <a:t>ee</a:t>
            </a:r>
            <a:r>
              <a:rPr lang="en-US" altLang="zh-CN" sz="2000" smtClean="0"/>
              <a:t>)/</a:t>
            </a:r>
            <a:r>
              <a:rPr lang="en-US" altLang="zh-CN" sz="2000" smtClean="0">
                <a:latin typeface="Symbol" pitchFamily="18" charset="2"/>
              </a:rPr>
              <a:t>D</a:t>
            </a:r>
            <a:r>
              <a:rPr lang="en-US" altLang="zh-CN" sz="2000" smtClean="0"/>
              <a:t>M</a:t>
            </a:r>
            <a:r>
              <a:rPr lang="en-US" altLang="zh-CN" sz="2000" baseline="30000" smtClean="0"/>
              <a:t>2</a:t>
            </a:r>
            <a:r>
              <a:rPr lang="en-US" altLang="zh-CN" sz="2000" baseline="-25000" smtClean="0"/>
              <a:t>ee</a:t>
            </a:r>
            <a:r>
              <a:rPr lang="en-US" altLang="zh-CN" sz="2000" smtClean="0"/>
              <a:t>~ 5%, similar to that of MINOS</a:t>
            </a:r>
          </a:p>
          <a:p>
            <a:r>
              <a:rPr lang="en-US" altLang="zh-CN" sz="2000" smtClean="0"/>
              <a:t>nH results ~4.5</a:t>
            </a:r>
            <a:r>
              <a:rPr lang="en-US" altLang="zh-CN" sz="2000" smtClean="0">
                <a:latin typeface="Symbol" pitchFamily="18" charset="2"/>
              </a:rPr>
              <a:t>s</a:t>
            </a:r>
            <a:r>
              <a:rPr lang="en-US" altLang="zh-CN" sz="2000" smtClean="0"/>
              <a:t>,  independent check</a:t>
            </a:r>
            <a:endParaRPr lang="zh-CN" altLang="en-US" sz="2000" smtClean="0"/>
          </a:p>
          <a:p>
            <a:endParaRPr lang="zh-CN" altLang="en-US" sz="2000" smtClean="0"/>
          </a:p>
        </p:txBody>
      </p:sp>
      <p:pic>
        <p:nvPicPr>
          <p:cNvPr id="120838" name="farNearAllowedOscillation_621days_v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92225"/>
            <a:ext cx="4249738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0839" name="pasted-image.p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4340225"/>
            <a:ext cx="3478212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0840" name="pasted-image.pd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13" y="1076325"/>
            <a:ext cx="3432175" cy="326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0841" name="pasted-image.pd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275" y="4321175"/>
            <a:ext cx="2771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0842" name="矩形 2"/>
          <p:cNvSpPr>
            <a:spLocks noChangeArrowheads="1"/>
          </p:cNvSpPr>
          <p:nvPr/>
        </p:nvSpPr>
        <p:spPr bwMode="auto">
          <a:xfrm>
            <a:off x="250825" y="903288"/>
            <a:ext cx="1597025" cy="33813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1600" smtClean="0">
                <a:solidFill>
                  <a:srgbClr val="C00000"/>
                </a:solidFill>
              </a:rPr>
              <a:t>nGd rate+shape</a:t>
            </a:r>
            <a:endParaRPr lang="zh-CN" altLang="en-US" sz="1600" smtClean="0">
              <a:solidFill>
                <a:srgbClr val="C00000"/>
              </a:solidFill>
            </a:endParaRPr>
          </a:p>
        </p:txBody>
      </p:sp>
      <p:sp>
        <p:nvSpPr>
          <p:cNvPr id="120843" name="矩形 10"/>
          <p:cNvSpPr>
            <a:spLocks noChangeArrowheads="1"/>
          </p:cNvSpPr>
          <p:nvPr/>
        </p:nvSpPr>
        <p:spPr bwMode="auto">
          <a:xfrm>
            <a:off x="5484813" y="954088"/>
            <a:ext cx="863600" cy="338137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1600" smtClean="0">
                <a:solidFill>
                  <a:srgbClr val="C00000"/>
                </a:solidFill>
              </a:rPr>
              <a:t>nH rate</a:t>
            </a:r>
            <a:endParaRPr lang="zh-CN" altLang="en-US" sz="160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63463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>
              <a:defRPr/>
            </a:pPr>
            <a:r>
              <a:rPr lang="en-US" altLang="zh-CN" sz="4000" u="none" dirty="0" smtClean="0">
                <a:solidFill>
                  <a:srgbClr val="FF0000"/>
                </a:solidFill>
              </a:rPr>
              <a:t>Future Prospects</a:t>
            </a:r>
            <a:endParaRPr lang="zh-CN" altLang="en-US" sz="4000" u="none" dirty="0">
              <a:solidFill>
                <a:srgbClr val="FF0000"/>
              </a:solidFill>
            </a:endParaRPr>
          </a:p>
        </p:txBody>
      </p:sp>
      <p:sp>
        <p:nvSpPr>
          <p:cNvPr id="121859" name="内容占位符 2"/>
          <p:cNvSpPr>
            <a:spLocks noGrp="1"/>
          </p:cNvSpPr>
          <p:nvPr>
            <p:ph idx="1"/>
          </p:nvPr>
        </p:nvSpPr>
        <p:spPr>
          <a:xfrm>
            <a:off x="107950" y="836613"/>
            <a:ext cx="4905375" cy="29527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 b="0" smtClean="0"/>
              <a:t>Precision still dominated by statistics</a:t>
            </a:r>
          </a:p>
          <a:p>
            <a:pPr>
              <a:spcBef>
                <a:spcPct val="0"/>
              </a:spcBef>
            </a:pPr>
            <a:r>
              <a:rPr lang="en-US" altLang="zh-CN" b="0" smtClean="0"/>
              <a:t>Continue to improve systematics</a:t>
            </a:r>
          </a:p>
          <a:p>
            <a:pPr>
              <a:spcBef>
                <a:spcPct val="0"/>
              </a:spcBef>
            </a:pPr>
            <a:r>
              <a:rPr lang="en-US" altLang="zh-CN" b="0" smtClean="0"/>
              <a:t>Data taking until 2017</a:t>
            </a:r>
          </a:p>
          <a:p>
            <a:pPr>
              <a:spcBef>
                <a:spcPct val="0"/>
              </a:spcBef>
            </a:pPr>
            <a:r>
              <a:rPr lang="en-US" altLang="zh-CN" b="0" smtClean="0"/>
              <a:t>Precision expected:</a:t>
            </a:r>
          </a:p>
          <a:p>
            <a:pPr lvl="1">
              <a:spcBef>
                <a:spcPct val="0"/>
              </a:spcBef>
            </a:pPr>
            <a:r>
              <a:rPr lang="en-US" altLang="zh-CN" smtClean="0">
                <a:latin typeface="Symbol" pitchFamily="18" charset="2"/>
              </a:rPr>
              <a:t>D(</a:t>
            </a:r>
            <a:r>
              <a:rPr lang="en-US" altLang="zh-CN" smtClean="0"/>
              <a:t>sin</a:t>
            </a:r>
            <a:r>
              <a:rPr lang="en-US" altLang="zh-CN" baseline="30000" smtClean="0"/>
              <a:t>2</a:t>
            </a:r>
            <a:r>
              <a:rPr lang="en-US" altLang="zh-CN" smtClean="0"/>
              <a:t>2</a:t>
            </a:r>
            <a:r>
              <a:rPr lang="en-US" altLang="zh-CN" smtClean="0">
                <a:latin typeface="Symbol" pitchFamily="18" charset="2"/>
              </a:rPr>
              <a:t>q</a:t>
            </a:r>
            <a:r>
              <a:rPr lang="en-US" altLang="zh-CN" baseline="-25000" smtClean="0"/>
              <a:t>13</a:t>
            </a:r>
            <a:r>
              <a:rPr lang="en-US" altLang="zh-CN" smtClean="0"/>
              <a:t>) ~ 0.003 </a:t>
            </a:r>
            <a:r>
              <a:rPr lang="en-US" altLang="zh-CN" smtClean="0">
                <a:sym typeface="Wingdings" pitchFamily="2" charset="2"/>
              </a:rPr>
              <a:t> ~ 3%</a:t>
            </a:r>
            <a:endParaRPr lang="en-US" altLang="zh-CN" smtClean="0"/>
          </a:p>
          <a:p>
            <a:pPr lvl="1">
              <a:spcBef>
                <a:spcPct val="0"/>
              </a:spcBef>
            </a:pPr>
            <a:r>
              <a:rPr lang="en-US" altLang="zh-CN" smtClean="0">
                <a:latin typeface="Symbol" pitchFamily="18" charset="2"/>
              </a:rPr>
              <a:t>D(D</a:t>
            </a:r>
            <a:r>
              <a:rPr lang="en-US" altLang="zh-CN" smtClean="0"/>
              <a:t>M</a:t>
            </a:r>
            <a:r>
              <a:rPr lang="en-US" altLang="zh-CN" baseline="30000" smtClean="0"/>
              <a:t>2</a:t>
            </a:r>
            <a:r>
              <a:rPr lang="en-US" altLang="zh-CN" baseline="-25000" smtClean="0"/>
              <a:t>ee</a:t>
            </a:r>
            <a:r>
              <a:rPr lang="en-US" altLang="zh-CN" smtClean="0"/>
              <a:t>) ~ 0.07 </a:t>
            </a:r>
            <a:r>
              <a:rPr lang="en-US" altLang="zh-CN" smtClean="0">
                <a:sym typeface="Wingdings" pitchFamily="2" charset="2"/>
              </a:rPr>
              <a:t> ~3%</a:t>
            </a:r>
            <a:endParaRPr lang="zh-CN" altLang="en-US" smtClean="0"/>
          </a:p>
        </p:txBody>
      </p:sp>
      <p:pic>
        <p:nvPicPr>
          <p:cNvPr id="121862" name="Picture 1470" descr="C:\Users\WenLJ\Desktop\theta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462338"/>
            <a:ext cx="43624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3" name="Picture 1474" descr="C:\Users\WenLJ\Desktop\dme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3536950"/>
            <a:ext cx="434975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4" name="文本框 1"/>
          <p:cNvSpPr txBox="1">
            <a:spLocks noChangeArrowheads="1"/>
          </p:cNvSpPr>
          <p:nvPr/>
        </p:nvSpPr>
        <p:spPr bwMode="auto">
          <a:xfrm>
            <a:off x="5580063" y="5761038"/>
            <a:ext cx="1928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914400" indent="-457200" eaLnBrk="0" hangingPunct="0">
              <a:buClr>
                <a:srgbClr val="CC3399"/>
              </a:buClr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295400" indent="-381000" eaLnBrk="0" hangingPunct="0">
              <a:buSzPct val="80000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752600" indent="-381000" eaLnBrk="0" hangingPunct="0"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209800" indent="-381000" eaLnBrk="0" hangingPunct="0"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1400" i="1" smtClean="0">
                <a:solidFill>
                  <a:srgbClr val="C00000"/>
                </a:solidFill>
                <a:latin typeface="Arial" pitchFamily="34" charset="0"/>
              </a:rPr>
              <a:t>MINOS 1-</a:t>
            </a:r>
            <a:r>
              <a:rPr lang="en-US" altLang="zh-CN" sz="1400" i="1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altLang="zh-CN" sz="1400" i="1" smtClean="0">
                <a:solidFill>
                  <a:srgbClr val="C00000"/>
                </a:solidFill>
                <a:latin typeface="Arial" pitchFamily="34" charset="0"/>
              </a:rPr>
              <a:t> on </a:t>
            </a:r>
            <a:r>
              <a:rPr lang="en-US" altLang="zh-CN" sz="1400" i="1" smtClean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altLang="zh-CN" sz="1400" i="1" smtClean="0">
                <a:solidFill>
                  <a:srgbClr val="C00000"/>
                </a:solidFill>
                <a:latin typeface="Arial" pitchFamily="34" charset="0"/>
              </a:rPr>
              <a:t>m</a:t>
            </a:r>
            <a:r>
              <a:rPr lang="en-US" altLang="zh-CN" sz="1400" i="1" baseline="30000" smtClean="0">
                <a:solidFill>
                  <a:srgbClr val="C00000"/>
                </a:solidFill>
                <a:latin typeface="Arial" pitchFamily="34" charset="0"/>
              </a:rPr>
              <a:t>2</a:t>
            </a:r>
            <a:r>
              <a:rPr lang="en-US" altLang="zh-CN" sz="1400" i="1" baseline="-25000" smtClean="0">
                <a:solidFill>
                  <a:srgbClr val="C00000"/>
                </a:solidFill>
                <a:latin typeface="Symbol" pitchFamily="18" charset="2"/>
              </a:rPr>
              <a:t>mm</a:t>
            </a:r>
            <a:endParaRPr lang="zh-CN" altLang="en-US" sz="1400" i="1" baseline="-25000" smtClean="0">
              <a:solidFill>
                <a:srgbClr val="C00000"/>
              </a:solidFill>
              <a:latin typeface="Symbol" pitchFamily="18" charset="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313363" y="5373688"/>
            <a:ext cx="2952750" cy="0"/>
          </a:xfrm>
          <a:prstGeom prst="line">
            <a:avLst/>
          </a:prstGeom>
          <a:ln w="63500">
            <a:solidFill>
              <a:srgbClr val="C00000">
                <a:alpha val="47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5732463" y="5545138"/>
            <a:ext cx="0" cy="215900"/>
          </a:xfrm>
          <a:prstGeom prst="straightConnector1">
            <a:avLst/>
          </a:prstGeom>
          <a:ln w="12700">
            <a:solidFill>
              <a:srgbClr val="C0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1867" name="Picture 2" descr="C:\Users\thinkX1\YFWANG\MY DOCU\theta13\photo\DSC_2603-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5" y="931863"/>
            <a:ext cx="4078288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649713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67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zh-CN" sz="3600" dirty="0" smtClean="0">
                <a:solidFill>
                  <a:srgbClr val="FF0000"/>
                </a:solidFill>
                <a:cs typeface="Arial" pitchFamily="34" charset="0"/>
              </a:rPr>
              <a:t>Future Experiment: JUNO</a:t>
            </a:r>
            <a:endParaRPr lang="zh-CN" altLang="en-US" sz="36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4" name="内容占位符 13"/>
          <p:cNvGraphicFramePr>
            <a:graphicFrameLocks noGrp="1"/>
          </p:cNvGraphicFramePr>
          <p:nvPr>
            <p:ph idx="1"/>
          </p:nvPr>
        </p:nvGraphicFramePr>
        <p:xfrm>
          <a:off x="130175" y="931863"/>
          <a:ext cx="8785226" cy="1189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796"/>
                <a:gridCol w="1493486"/>
                <a:gridCol w="1493486"/>
                <a:gridCol w="1493486"/>
                <a:gridCol w="1493486"/>
                <a:gridCol w="1493486"/>
              </a:tblGrid>
              <a:tr h="396346"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latin typeface="Arial Narrow" pitchFamily="34" charset="0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Daya</a:t>
                      </a:r>
                      <a:r>
                        <a:rPr lang="en-US" altLang="zh-CN" sz="2000" b="1" baseline="0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 Bay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Huizhou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err="1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Lufeng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err="1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Yangjiang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err="1" smtClean="0">
                          <a:solidFill>
                            <a:schemeClr val="tx1"/>
                          </a:solidFill>
                          <a:latin typeface="黑体" pitchFamily="49" charset="-122"/>
                          <a:ea typeface="黑体" pitchFamily="49" charset="-122"/>
                        </a:rPr>
                        <a:t>Taishan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 marL="87091" marR="87091" marT="45732" marB="45732"/>
                </a:tc>
              </a:tr>
              <a:tr h="396346">
                <a:tc>
                  <a:txBody>
                    <a:bodyPr/>
                    <a:lstStyle/>
                    <a:p>
                      <a:pPr algn="r"/>
                      <a:r>
                        <a:rPr lang="en-US" altLang="zh-CN" sz="2000" b="1" dirty="0" smtClean="0">
                          <a:latin typeface="Arial Narrow" pitchFamily="34" charset="0"/>
                          <a:ea typeface="黑体" pitchFamily="49" charset="-122"/>
                        </a:rPr>
                        <a:t>Status</a:t>
                      </a:r>
                      <a:endParaRPr lang="zh-CN" altLang="en-US" sz="2000" b="1" dirty="0">
                        <a:latin typeface="Arial Narrow" pitchFamily="34" charset="0"/>
                        <a:ea typeface="黑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Arial Narrow" pitchFamily="34" charset="0"/>
                          <a:ea typeface="楷体" pitchFamily="49" charset="-122"/>
                        </a:rPr>
                        <a:t>running</a:t>
                      </a:r>
                      <a:endParaRPr lang="zh-CN" altLang="en-US" sz="2000" b="1" dirty="0"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Arial Narrow" pitchFamily="34" charset="0"/>
                          <a:ea typeface="楷体" pitchFamily="49" charset="-122"/>
                        </a:rPr>
                        <a:t>planned</a:t>
                      </a:r>
                      <a:endParaRPr lang="zh-CN" altLang="en-US" sz="2000" b="1" dirty="0"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Arial Narrow" pitchFamily="34" charset="0"/>
                          <a:ea typeface="楷体" pitchFamily="49" charset="-122"/>
                        </a:rPr>
                        <a:t>approved</a:t>
                      </a:r>
                      <a:endParaRPr lang="zh-CN" altLang="en-US" sz="2000" b="1" dirty="0"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楷体" pitchFamily="49" charset="-122"/>
                        </a:rPr>
                        <a:t>Construction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楷体" pitchFamily="49" charset="-122"/>
                        </a:rPr>
                        <a:t>construction</a:t>
                      </a:r>
                      <a:endParaRPr lang="zh-CN" altLang="en-US" sz="2000" b="1" dirty="0" smtClean="0">
                        <a:solidFill>
                          <a:srgbClr val="FF0000"/>
                        </a:solidFill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</a:tr>
              <a:tr h="396346">
                <a:tc>
                  <a:txBody>
                    <a:bodyPr/>
                    <a:lstStyle/>
                    <a:p>
                      <a:pPr algn="r"/>
                      <a:r>
                        <a:rPr lang="en-US" altLang="zh-CN" sz="2000" b="1" dirty="0" smtClean="0">
                          <a:latin typeface="Arial Narrow" pitchFamily="34" charset="0"/>
                          <a:ea typeface="黑体" pitchFamily="49" charset="-122"/>
                        </a:rPr>
                        <a:t>power/GW </a:t>
                      </a:r>
                      <a:endParaRPr lang="zh-CN" altLang="en-US" sz="2000" b="1" dirty="0">
                        <a:latin typeface="Arial Narrow" pitchFamily="34" charset="0"/>
                        <a:ea typeface="黑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Arial Narrow" pitchFamily="34" charset="0"/>
                          <a:ea typeface="楷体" pitchFamily="49" charset="-122"/>
                        </a:rPr>
                        <a:t>17.4</a:t>
                      </a:r>
                      <a:endParaRPr lang="zh-CN" altLang="en-US" sz="2000" b="1" dirty="0"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Arial Narrow" pitchFamily="34" charset="0"/>
                          <a:ea typeface="楷体" pitchFamily="49" charset="-122"/>
                        </a:rPr>
                        <a:t>17.4</a:t>
                      </a:r>
                      <a:endParaRPr lang="zh-CN" altLang="en-US" sz="2000" b="1" dirty="0"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latin typeface="Arial Narrow" pitchFamily="34" charset="0"/>
                          <a:ea typeface="楷体" pitchFamily="49" charset="-122"/>
                        </a:rPr>
                        <a:t>17.4</a:t>
                      </a:r>
                      <a:endParaRPr lang="zh-CN" altLang="en-US" sz="2000" b="1" dirty="0"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楷体" pitchFamily="49" charset="-122"/>
                        </a:rPr>
                        <a:t>17.4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rgbClr val="FF0000"/>
                          </a:solidFill>
                          <a:latin typeface="Arial Narrow" pitchFamily="34" charset="0"/>
                          <a:ea typeface="楷体" pitchFamily="49" charset="-122"/>
                        </a:rPr>
                        <a:t>18.4</a:t>
                      </a:r>
                      <a:endParaRPr lang="zh-CN" altLang="en-US" sz="2000" b="1" dirty="0">
                        <a:solidFill>
                          <a:srgbClr val="FF0000"/>
                        </a:solidFill>
                        <a:latin typeface="Arial Narrow" pitchFamily="34" charset="0"/>
                        <a:ea typeface="楷体" pitchFamily="49" charset="-122"/>
                      </a:endParaRPr>
                    </a:p>
                  </a:txBody>
                  <a:tcPr marL="87091" marR="87091" marT="45732" marB="45732"/>
                </a:tc>
              </a:tr>
            </a:tbl>
          </a:graphicData>
        </a:graphic>
      </p:graphicFrame>
      <p:pic>
        <p:nvPicPr>
          <p:cNvPr id="1423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271713"/>
            <a:ext cx="8216900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70" name="TextBox 6"/>
          <p:cNvSpPr txBox="1">
            <a:spLocks noChangeArrowheads="1"/>
          </p:cNvSpPr>
          <p:nvPr/>
        </p:nvSpPr>
        <p:spPr bwMode="auto">
          <a:xfrm>
            <a:off x="5522913" y="4143375"/>
            <a:ext cx="1039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mtClean="0">
                <a:solidFill>
                  <a:srgbClr val="FFFFCC"/>
                </a:solidFill>
                <a:latin typeface="Arial Narrow" pitchFamily="34" charset="0"/>
                <a:ea typeface="楷体_GB2312" pitchFamily="49" charset="-122"/>
              </a:rPr>
              <a:t>Daya Bay</a:t>
            </a:r>
            <a:endParaRPr lang="zh-CN" altLang="en-US" smtClean="0">
              <a:solidFill>
                <a:srgbClr val="FFFFCC"/>
              </a:solidFill>
              <a:latin typeface="Arial Narrow" pitchFamily="34" charset="0"/>
              <a:ea typeface="楷体_GB2312" pitchFamily="49" charset="-122"/>
            </a:endParaRPr>
          </a:p>
        </p:txBody>
      </p:sp>
      <p:sp>
        <p:nvSpPr>
          <p:cNvPr id="142371" name="TextBox 7"/>
          <p:cNvSpPr txBox="1">
            <a:spLocks noChangeArrowheads="1"/>
          </p:cNvSpPr>
          <p:nvPr/>
        </p:nvSpPr>
        <p:spPr bwMode="auto">
          <a:xfrm>
            <a:off x="6529388" y="3798888"/>
            <a:ext cx="930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mtClean="0">
                <a:solidFill>
                  <a:srgbClr val="FFFFCC"/>
                </a:solidFill>
                <a:latin typeface="Arial Narrow" pitchFamily="34" charset="0"/>
                <a:ea typeface="楷体_GB2312" pitchFamily="49" charset="-122"/>
              </a:rPr>
              <a:t>Huizhou</a:t>
            </a:r>
            <a:endParaRPr lang="zh-CN" altLang="en-US" smtClean="0">
              <a:solidFill>
                <a:srgbClr val="FFFFCC"/>
              </a:solidFill>
              <a:latin typeface="Arial Narrow" pitchFamily="34" charset="0"/>
              <a:ea typeface="楷体_GB2312" pitchFamily="49" charset="-122"/>
            </a:endParaRPr>
          </a:p>
        </p:txBody>
      </p:sp>
      <p:sp>
        <p:nvSpPr>
          <p:cNvPr id="142372" name="TextBox 8"/>
          <p:cNvSpPr txBox="1">
            <a:spLocks noChangeArrowheads="1"/>
          </p:cNvSpPr>
          <p:nvPr/>
        </p:nvSpPr>
        <p:spPr bwMode="auto">
          <a:xfrm>
            <a:off x="7858125" y="3573463"/>
            <a:ext cx="814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mtClean="0">
                <a:solidFill>
                  <a:srgbClr val="FFFFCC"/>
                </a:solidFill>
                <a:latin typeface="Arial Narrow" pitchFamily="34" charset="0"/>
                <a:ea typeface="楷体_GB2312" pitchFamily="49" charset="-122"/>
              </a:rPr>
              <a:t>Lufeng</a:t>
            </a:r>
            <a:endParaRPr lang="zh-CN" altLang="en-US" smtClean="0">
              <a:solidFill>
                <a:srgbClr val="FFFFCC"/>
              </a:solidFill>
              <a:latin typeface="Arial Narrow" pitchFamily="34" charset="0"/>
              <a:ea typeface="楷体_GB2312" pitchFamily="49" charset="-122"/>
            </a:endParaRPr>
          </a:p>
        </p:txBody>
      </p:sp>
      <p:sp>
        <p:nvSpPr>
          <p:cNvPr id="142373" name="TextBox 9"/>
          <p:cNvSpPr txBox="1">
            <a:spLocks noChangeArrowheads="1"/>
          </p:cNvSpPr>
          <p:nvPr/>
        </p:nvSpPr>
        <p:spPr bwMode="auto">
          <a:xfrm>
            <a:off x="5724525" y="2565400"/>
            <a:ext cx="1758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2400" smtClean="0">
                <a:solidFill>
                  <a:srgbClr val="FFFFCC"/>
                </a:solidFill>
                <a:latin typeface="Arial Narrow" pitchFamily="34" charset="0"/>
                <a:ea typeface="楷体" pitchFamily="49" charset="-122"/>
              </a:rPr>
              <a:t>Previous site</a:t>
            </a:r>
            <a:endParaRPr lang="zh-CN" altLang="en-US" sz="2400" smtClean="0">
              <a:solidFill>
                <a:srgbClr val="FFFFCC"/>
              </a:solidFill>
              <a:latin typeface="Arial Narrow" pitchFamily="34" charset="0"/>
              <a:ea typeface="楷体" pitchFamily="49" charset="-122"/>
            </a:endParaRPr>
          </a:p>
        </p:txBody>
      </p:sp>
      <p:sp>
        <p:nvSpPr>
          <p:cNvPr id="142374" name="TextBox 10"/>
          <p:cNvSpPr txBox="1">
            <a:spLocks noChangeArrowheads="1"/>
          </p:cNvSpPr>
          <p:nvPr/>
        </p:nvSpPr>
        <p:spPr bwMode="auto">
          <a:xfrm>
            <a:off x="757238" y="5084763"/>
            <a:ext cx="1601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2400" smtClean="0">
                <a:solidFill>
                  <a:srgbClr val="FFFFCC"/>
                </a:solidFill>
                <a:latin typeface="Arial Narrow" pitchFamily="34" charset="0"/>
                <a:ea typeface="楷体" pitchFamily="49" charset="-122"/>
              </a:rPr>
              <a:t>Current site</a:t>
            </a:r>
            <a:endParaRPr lang="zh-CN" altLang="en-US" sz="2400" smtClean="0">
              <a:solidFill>
                <a:srgbClr val="FFFFCC"/>
              </a:solidFill>
              <a:latin typeface="Arial Narrow" pitchFamily="34" charset="0"/>
              <a:ea typeface="楷体" pitchFamily="49" charset="-122"/>
            </a:endParaRPr>
          </a:p>
        </p:txBody>
      </p:sp>
      <p:sp>
        <p:nvSpPr>
          <p:cNvPr id="142375" name="TextBox 11"/>
          <p:cNvSpPr txBox="1">
            <a:spLocks noChangeArrowheads="1"/>
          </p:cNvSpPr>
          <p:nvPr/>
        </p:nvSpPr>
        <p:spPr bwMode="auto">
          <a:xfrm>
            <a:off x="900113" y="6453188"/>
            <a:ext cx="1079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mtClean="0">
                <a:solidFill>
                  <a:srgbClr val="FFFFCC"/>
                </a:solidFill>
                <a:latin typeface="Arial Narrow" pitchFamily="34" charset="0"/>
                <a:ea typeface="楷体_GB2312" pitchFamily="49" charset="-122"/>
              </a:rPr>
              <a:t>Yangjiang</a:t>
            </a:r>
            <a:endParaRPr lang="zh-CN" altLang="en-US" smtClean="0">
              <a:solidFill>
                <a:srgbClr val="FFFFCC"/>
              </a:solidFill>
              <a:latin typeface="Arial Narrow" pitchFamily="34" charset="0"/>
              <a:ea typeface="楷体_GB2312" pitchFamily="49" charset="-122"/>
            </a:endParaRPr>
          </a:p>
        </p:txBody>
      </p:sp>
      <p:sp>
        <p:nvSpPr>
          <p:cNvPr id="142376" name="TextBox 12"/>
          <p:cNvSpPr txBox="1">
            <a:spLocks noChangeArrowheads="1"/>
          </p:cNvSpPr>
          <p:nvPr/>
        </p:nvSpPr>
        <p:spPr bwMode="auto">
          <a:xfrm>
            <a:off x="2379663" y="6161088"/>
            <a:ext cx="887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defRPr sz="20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mtClean="0">
                <a:solidFill>
                  <a:srgbClr val="FFFFCC"/>
                </a:solidFill>
                <a:latin typeface="Arial Narrow" pitchFamily="34" charset="0"/>
                <a:ea typeface="楷体_GB2312" pitchFamily="49" charset="-122"/>
              </a:rPr>
              <a:t>Taishan</a:t>
            </a:r>
            <a:endParaRPr lang="zh-CN" altLang="en-US" smtClean="0">
              <a:solidFill>
                <a:srgbClr val="FFFFCC"/>
              </a:solidFill>
              <a:latin typeface="Arial Narrow" pitchFamily="34" charset="0"/>
              <a:ea typeface="楷体_GB2312" pitchFamily="49" charset="-122"/>
            </a:endParaRPr>
          </a:p>
        </p:txBody>
      </p:sp>
      <p:sp>
        <p:nvSpPr>
          <p:cNvPr id="142377" name="矩形 1"/>
          <p:cNvSpPr>
            <a:spLocks noChangeArrowheads="1"/>
          </p:cNvSpPr>
          <p:nvPr/>
        </p:nvSpPr>
        <p:spPr bwMode="auto">
          <a:xfrm>
            <a:off x="4219575" y="5346700"/>
            <a:ext cx="13160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2000" b="1" smtClean="0">
                <a:solidFill>
                  <a:srgbClr val="FFFFCC"/>
                </a:solidFill>
                <a:latin typeface="Arial Narrow" pitchFamily="34" charset="0"/>
                <a:ea typeface="楷体" pitchFamily="49" charset="-122"/>
              </a:rPr>
              <a:t>Hong Kong</a:t>
            </a:r>
            <a:endParaRPr lang="zh-CN" altLang="en-US" sz="2000" b="1" smtClean="0">
              <a:solidFill>
                <a:srgbClr val="0000CC"/>
              </a:solidFill>
            </a:endParaRPr>
          </a:p>
        </p:txBody>
      </p:sp>
      <p:grpSp>
        <p:nvGrpSpPr>
          <p:cNvPr id="142378" name="组合 4"/>
          <p:cNvGrpSpPr>
            <a:grpSpLocks/>
          </p:cNvGrpSpPr>
          <p:nvPr/>
        </p:nvGrpSpPr>
        <p:grpSpPr bwMode="auto">
          <a:xfrm>
            <a:off x="5148263" y="2173372"/>
            <a:ext cx="3995737" cy="3141663"/>
            <a:chOff x="132770" y="1784306"/>
            <a:chExt cx="5294310" cy="4525014"/>
          </a:xfrm>
        </p:grpSpPr>
        <p:pic>
          <p:nvPicPr>
            <p:cNvPr id="142380" name="Picture 4" descr="allbaseline_dyb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70" y="2021036"/>
              <a:ext cx="5294310" cy="4288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2381" name="Text Box 5"/>
            <p:cNvSpPr txBox="1">
              <a:spLocks noChangeArrowheads="1"/>
            </p:cNvSpPr>
            <p:nvPr/>
          </p:nvSpPr>
          <p:spPr bwMode="auto">
            <a:xfrm>
              <a:off x="2603276" y="1876574"/>
              <a:ext cx="1229529" cy="443409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r>
                <a:rPr lang="en-US" altLang="zh-CN" sz="1400" smtClean="0">
                  <a:solidFill>
                    <a:srgbClr val="FF0000"/>
                  </a:solidFill>
                </a:rPr>
                <a:t>Daya Bay</a:t>
              </a:r>
              <a:endParaRPr lang="zh-CN" altLang="en-US" sz="1400" smtClean="0">
                <a:solidFill>
                  <a:srgbClr val="FF0000"/>
                </a:solidFill>
              </a:endParaRPr>
            </a:p>
          </p:txBody>
        </p:sp>
        <p:sp>
          <p:nvSpPr>
            <p:cNvPr id="142382" name="Oval 7"/>
            <p:cNvSpPr>
              <a:spLocks noChangeArrowheads="1"/>
            </p:cNvSpPr>
            <p:nvPr/>
          </p:nvSpPr>
          <p:spPr bwMode="auto">
            <a:xfrm>
              <a:off x="4574161" y="4965399"/>
              <a:ext cx="142875" cy="14446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endParaRPr lang="zh-CN" altLang="en-US" sz="2000" b="1" smtClean="0">
                <a:solidFill>
                  <a:srgbClr val="0000CC"/>
                </a:solidFill>
              </a:endParaRPr>
            </a:p>
          </p:txBody>
        </p:sp>
        <p:sp>
          <p:nvSpPr>
            <p:cNvPr id="142383" name="Text Box 9"/>
            <p:cNvSpPr txBox="1">
              <a:spLocks noChangeArrowheads="1"/>
            </p:cNvSpPr>
            <p:nvPr/>
          </p:nvSpPr>
          <p:spPr bwMode="auto">
            <a:xfrm>
              <a:off x="3832803" y="1784306"/>
              <a:ext cx="1573285" cy="443409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defRPr sz="2000" b="1">
                  <a:solidFill>
                    <a:srgbClr val="0000CC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r>
                <a:rPr lang="en-US" altLang="zh-CN" sz="1400" smtClean="0">
                  <a:solidFill>
                    <a:srgbClr val="FF0000"/>
                  </a:solidFill>
                </a:rPr>
                <a:t>60 km JUNO</a:t>
              </a:r>
            </a:p>
          </p:txBody>
        </p:sp>
        <p:sp>
          <p:nvSpPr>
            <p:cNvPr id="142384" name="Line 11"/>
            <p:cNvSpPr>
              <a:spLocks noChangeShapeType="1"/>
            </p:cNvSpPr>
            <p:nvPr/>
          </p:nvSpPr>
          <p:spPr bwMode="auto">
            <a:xfrm>
              <a:off x="4647886" y="2308374"/>
              <a:ext cx="0" cy="25209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endParaRPr lang="zh-CN" altLang="en-US" sz="2000" b="1" smtClean="0">
                <a:solidFill>
                  <a:srgbClr val="0000CC"/>
                </a:solidFill>
              </a:endParaRPr>
            </a:p>
          </p:txBody>
        </p:sp>
      </p:grpSp>
      <p:sp>
        <p:nvSpPr>
          <p:cNvPr id="142379" name="矩形 12"/>
          <p:cNvSpPr>
            <a:spLocks noChangeArrowheads="1"/>
          </p:cNvSpPr>
          <p:nvPr/>
        </p:nvSpPr>
        <p:spPr bwMode="auto">
          <a:xfrm>
            <a:off x="5535613" y="5732463"/>
            <a:ext cx="3403600" cy="996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1400" b="1" smtClean="0">
                <a:solidFill>
                  <a:srgbClr val="000000"/>
                </a:solidFill>
                <a:cs typeface="Arial" pitchFamily="34" charset="0"/>
              </a:rPr>
              <a:t>Talk by YFW at ICFA seminar 2008, Neutel 2011;  by J. Cao at NuTurn 2012 ;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1400" b="1" smtClean="0">
                <a:solidFill>
                  <a:srgbClr val="000000"/>
                </a:solidFill>
              </a:rPr>
              <a:t>Paper by L. Zhan, YFW, J. Cao, L.J. Wen,  PRD78:111103,2008; PRD79:073007,2009</a:t>
            </a:r>
            <a:endParaRPr lang="zh-CN" altLang="en-US" sz="1400" b="1" smtClean="0">
              <a:solidFill>
                <a:srgbClr val="000000"/>
              </a:solidFill>
            </a:endParaRP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37" y="2238936"/>
            <a:ext cx="2134988" cy="195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1019559" y="2658031"/>
            <a:ext cx="91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b="1" dirty="0">
                <a:solidFill>
                  <a:srgbClr val="000066"/>
                </a:solidFill>
                <a:latin typeface="Arial Narrow" pitchFamily="34" charset="0"/>
                <a:ea typeface="黑体" pitchFamily="49" charset="-122"/>
              </a:rPr>
              <a:t>20 </a:t>
            </a:r>
            <a:r>
              <a:rPr lang="en-US" altLang="zh-CN" b="1" dirty="0" err="1">
                <a:solidFill>
                  <a:srgbClr val="000066"/>
                </a:solidFill>
                <a:latin typeface="Arial Narrow" pitchFamily="34" charset="0"/>
                <a:ea typeface="黑体" pitchFamily="49" charset="-122"/>
              </a:rPr>
              <a:t>kt</a:t>
            </a:r>
            <a:r>
              <a:rPr lang="en-US" altLang="zh-CN" b="1" dirty="0">
                <a:solidFill>
                  <a:srgbClr val="000066"/>
                </a:solidFill>
                <a:latin typeface="Arial Narrow" pitchFamily="34" charset="0"/>
                <a:ea typeface="黑体" pitchFamily="49" charset="-122"/>
              </a:rPr>
              <a:t> LS</a:t>
            </a:r>
            <a:endParaRPr lang="de-DE" altLang="zh-CN" b="1" dirty="0">
              <a:solidFill>
                <a:srgbClr val="000066"/>
              </a:solidFill>
              <a:latin typeface="Arial Narrow" pitchFamily="34" charset="0"/>
              <a:ea typeface="黑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7238" y="3257788"/>
            <a:ext cx="1734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</a:pPr>
            <a:r>
              <a:rPr lang="de-DE" altLang="zh-CN" dirty="0">
                <a:solidFill>
                  <a:srgbClr val="000066"/>
                </a:solidFill>
                <a:latin typeface="Arial Narrow" pitchFamily="34" charset="0"/>
                <a:ea typeface="华文仿宋" pitchFamily="2" charset="-122"/>
              </a:rPr>
              <a:t>~15000</a:t>
            </a:r>
            <a:r>
              <a:rPr lang="zh-CN" altLang="en-US" dirty="0">
                <a:solidFill>
                  <a:srgbClr val="000066"/>
                </a:solidFill>
                <a:latin typeface="Arial Narrow" pitchFamily="34" charset="0"/>
                <a:ea typeface="华文仿宋" pitchFamily="2" charset="-122"/>
              </a:rPr>
              <a:t> </a:t>
            </a:r>
            <a:r>
              <a:rPr lang="de-DE" altLang="zh-CN" dirty="0">
                <a:solidFill>
                  <a:srgbClr val="000066"/>
                </a:solidFill>
                <a:latin typeface="Arial Narrow" pitchFamily="34" charset="0"/>
                <a:ea typeface="华文仿宋" pitchFamily="2" charset="-122"/>
              </a:rPr>
              <a:t> 20</a:t>
            </a:r>
            <a:r>
              <a:rPr lang="en-US" altLang="zh-CN" dirty="0">
                <a:solidFill>
                  <a:srgbClr val="000066"/>
                </a:solidFill>
                <a:latin typeface="Arial Narrow" pitchFamily="34" charset="0"/>
                <a:ea typeface="华文仿宋" pitchFamily="2" charset="-122"/>
              </a:rPr>
              <a:t>”</a:t>
            </a:r>
            <a:r>
              <a:rPr lang="de-DE" altLang="zh-CN" dirty="0">
                <a:solidFill>
                  <a:srgbClr val="000066"/>
                </a:solidFill>
                <a:latin typeface="Arial Narrow" pitchFamily="34" charset="0"/>
                <a:ea typeface="华文仿宋" pitchFamily="2" charset="-122"/>
              </a:rPr>
              <a:t> PMTs</a:t>
            </a:r>
          </a:p>
        </p:txBody>
      </p:sp>
    </p:spTree>
    <p:extLst>
      <p:ext uri="{BB962C8B-B14F-4D97-AF65-F5344CB8AC3E}">
        <p14:creationId xmlns:p14="http://schemas.microsoft.com/office/powerpoint/2010/main" val="150829450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584200"/>
          </a:xfrm>
        </p:spPr>
        <p:txBody>
          <a:bodyPr/>
          <a:lstStyle/>
          <a:p>
            <a:pPr>
              <a:defRPr/>
            </a:pPr>
            <a:r>
              <a:rPr lang="en-US" altLang="zh-CN" sz="4000" dirty="0" smtClean="0">
                <a:solidFill>
                  <a:srgbClr val="FF0000"/>
                </a:solidFill>
              </a:rPr>
              <a:t>Neutrino Oscillation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147638" y="914400"/>
            <a:ext cx="8539162" cy="3162300"/>
          </a:xfrm>
        </p:spPr>
        <p:txBody>
          <a:bodyPr/>
          <a:lstStyle/>
          <a:p>
            <a:r>
              <a:rPr lang="en-US" altLang="zh-CN" dirty="0">
                <a:ea typeface="楷体" pitchFamily="49" charset="-122"/>
                <a:sym typeface="Wingdings" pitchFamily="2" charset="2"/>
              </a:rPr>
              <a:t>I</a:t>
            </a:r>
            <a:r>
              <a:rPr lang="en-US" altLang="zh-CN" dirty="0" smtClean="0">
                <a:ea typeface="楷体" pitchFamily="49" charset="-122"/>
                <a:sym typeface="Wingdings" pitchFamily="2" charset="2"/>
              </a:rPr>
              <a:t>f the neutrino mass </a:t>
            </a:r>
            <a:r>
              <a:rPr lang="en-US" altLang="zh-CN" dirty="0" err="1" smtClean="0">
                <a:ea typeface="楷体" pitchFamily="49" charset="-122"/>
                <a:sym typeface="Wingdings" pitchFamily="2" charset="2"/>
              </a:rPr>
              <a:t>eigenstate</a:t>
            </a:r>
            <a:r>
              <a:rPr lang="en-US" altLang="zh-CN" dirty="0" smtClean="0">
                <a:ea typeface="楷体" pitchFamily="49" charset="-122"/>
                <a:sym typeface="Wingdings" pitchFamily="2" charset="2"/>
              </a:rPr>
              <a:t> is different from that of the weak interaction, neutrinos can oscillate: from one type to another during the flight:  </a:t>
            </a:r>
          </a:p>
          <a:p>
            <a:endParaRPr lang="en-US" altLang="zh-CN" dirty="0" smtClean="0">
              <a:ea typeface="楷体" pitchFamily="49" charset="-122"/>
              <a:sym typeface="Wingdings" pitchFamily="2" charset="2"/>
            </a:endParaRPr>
          </a:p>
          <a:p>
            <a:endParaRPr lang="en-US" altLang="zh-CN" dirty="0" smtClean="0">
              <a:ea typeface="楷体" pitchFamily="49" charset="-122"/>
              <a:sym typeface="Wingdings" pitchFamily="2" charset="2"/>
            </a:endParaRPr>
          </a:p>
          <a:p>
            <a:endParaRPr lang="en-US" altLang="zh-CN" dirty="0" smtClean="0">
              <a:ea typeface="楷体" pitchFamily="49" charset="-122"/>
              <a:sym typeface="Wingdings" pitchFamily="2" charset="2"/>
            </a:endParaRPr>
          </a:p>
          <a:p>
            <a:endParaRPr lang="en-US" altLang="zh-CN" dirty="0" smtClean="0">
              <a:ea typeface="楷体" pitchFamily="49" charset="-122"/>
              <a:sym typeface="Wingdings" pitchFamily="2" charset="2"/>
            </a:endParaRPr>
          </a:p>
          <a:p>
            <a:pPr lvl="1"/>
            <a:endParaRPr lang="en-US" altLang="zh-CN" b="1" dirty="0" smtClean="0"/>
          </a:p>
        </p:txBody>
      </p:sp>
      <p:grpSp>
        <p:nvGrpSpPr>
          <p:cNvPr id="15366" name="Group 8"/>
          <p:cNvGrpSpPr>
            <a:grpSpLocks/>
          </p:cNvGrpSpPr>
          <p:nvPr/>
        </p:nvGrpSpPr>
        <p:grpSpPr bwMode="auto">
          <a:xfrm>
            <a:off x="1835150" y="2060575"/>
            <a:ext cx="5643563" cy="538163"/>
            <a:chOff x="528" y="3173"/>
            <a:chExt cx="4752" cy="523"/>
          </a:xfrm>
        </p:grpSpPr>
        <p:sp>
          <p:nvSpPr>
            <p:cNvPr id="15380" name="Line 9"/>
            <p:cNvSpPr>
              <a:spLocks noChangeShapeType="1"/>
            </p:cNvSpPr>
            <p:nvPr/>
          </p:nvSpPr>
          <p:spPr bwMode="auto">
            <a:xfrm>
              <a:off x="528" y="3696"/>
              <a:ext cx="1056" cy="0"/>
            </a:xfrm>
            <a:prstGeom prst="lin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endParaRPr lang="zh-CN" altLang="en-US" sz="2000" b="1" smtClean="0">
                <a:solidFill>
                  <a:srgbClr val="0000CC"/>
                </a:solidFill>
              </a:endParaRPr>
            </a:p>
          </p:txBody>
        </p:sp>
        <p:sp>
          <p:nvSpPr>
            <p:cNvPr id="15381" name="Line 10"/>
            <p:cNvSpPr>
              <a:spLocks noChangeShapeType="1"/>
            </p:cNvSpPr>
            <p:nvPr/>
          </p:nvSpPr>
          <p:spPr bwMode="auto">
            <a:xfrm>
              <a:off x="2880" y="3696"/>
              <a:ext cx="1152" cy="0"/>
            </a:xfrm>
            <a:prstGeom prst="lin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endParaRPr lang="zh-CN" altLang="en-US" sz="2000" b="1" smtClean="0">
                <a:solidFill>
                  <a:srgbClr val="0000CC"/>
                </a:solidFill>
              </a:endParaRPr>
            </a:p>
          </p:txBody>
        </p:sp>
        <p:sp>
          <p:nvSpPr>
            <p:cNvPr id="15382" name="Line 11"/>
            <p:cNvSpPr>
              <a:spLocks noChangeShapeType="1"/>
            </p:cNvSpPr>
            <p:nvPr/>
          </p:nvSpPr>
          <p:spPr bwMode="auto">
            <a:xfrm>
              <a:off x="4128" y="3696"/>
              <a:ext cx="1152" cy="0"/>
            </a:xfrm>
            <a:prstGeom prst="lin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endParaRPr lang="zh-CN" altLang="en-US" sz="2000" b="1" smtClean="0">
                <a:solidFill>
                  <a:srgbClr val="0000CC"/>
                </a:solidFill>
              </a:endParaRPr>
            </a:p>
          </p:txBody>
        </p:sp>
        <p:sp>
          <p:nvSpPr>
            <p:cNvPr id="15383" name="Rectangle 12"/>
            <p:cNvSpPr>
              <a:spLocks noChangeArrowheads="1"/>
            </p:cNvSpPr>
            <p:nvPr/>
          </p:nvSpPr>
          <p:spPr bwMode="auto">
            <a:xfrm>
              <a:off x="588" y="3173"/>
              <a:ext cx="602" cy="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r>
                <a:rPr lang="en-US" altLang="zh-CN" sz="2800" b="1" smtClean="0">
                  <a:solidFill>
                    <a:srgbClr val="C00000"/>
                  </a:solidFill>
                  <a:latin typeface="Symbol" pitchFamily="18" charset="2"/>
                </a:rPr>
                <a:t>n</a:t>
              </a:r>
              <a:r>
                <a:rPr lang="en-US" altLang="zh-CN" sz="2800" b="1" baseline="-25000" smtClean="0">
                  <a:solidFill>
                    <a:srgbClr val="C00000"/>
                  </a:solidFill>
                </a:rPr>
                <a:t>e</a:t>
              </a:r>
              <a:endParaRPr lang="zh-CN" altLang="en-US" sz="2800" b="1" baseline="-25000" smtClean="0">
                <a:solidFill>
                  <a:srgbClr val="C00000"/>
                </a:solidFill>
              </a:endParaRPr>
            </a:p>
          </p:txBody>
        </p:sp>
        <p:sp>
          <p:nvSpPr>
            <p:cNvPr id="15384" name="Rectangle 13"/>
            <p:cNvSpPr>
              <a:spLocks noChangeArrowheads="1"/>
            </p:cNvSpPr>
            <p:nvPr/>
          </p:nvSpPr>
          <p:spPr bwMode="auto">
            <a:xfrm>
              <a:off x="3054" y="3173"/>
              <a:ext cx="475" cy="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r>
                <a:rPr lang="en-US" altLang="zh-CN" sz="2800" b="1" smtClean="0">
                  <a:solidFill>
                    <a:srgbClr val="C00000"/>
                  </a:solidFill>
                  <a:latin typeface="Symbol" pitchFamily="18" charset="2"/>
                </a:rPr>
                <a:t>n</a:t>
              </a:r>
              <a:r>
                <a:rPr lang="en-US" altLang="zh-CN" sz="2800" b="1" baseline="-25000" smtClean="0">
                  <a:solidFill>
                    <a:srgbClr val="C00000"/>
                  </a:solidFill>
                </a:rPr>
                <a:t>e</a:t>
              </a:r>
              <a:endParaRPr lang="zh-CN" altLang="en-US" sz="2800" b="1" baseline="-25000" smtClean="0">
                <a:solidFill>
                  <a:srgbClr val="C00000"/>
                </a:solidFill>
              </a:endParaRPr>
            </a:p>
          </p:txBody>
        </p:sp>
        <p:sp>
          <p:nvSpPr>
            <p:cNvPr id="15385" name="Rectangle 14"/>
            <p:cNvSpPr>
              <a:spLocks noChangeArrowheads="1"/>
            </p:cNvSpPr>
            <p:nvPr/>
          </p:nvSpPr>
          <p:spPr bwMode="auto">
            <a:xfrm>
              <a:off x="1731" y="3173"/>
              <a:ext cx="520" cy="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r>
                <a:rPr lang="en-US" altLang="zh-CN" sz="2800" b="1" smtClean="0">
                  <a:solidFill>
                    <a:srgbClr val="C00000"/>
                  </a:solidFill>
                  <a:latin typeface="Symbol" pitchFamily="18" charset="2"/>
                </a:rPr>
                <a:t>n</a:t>
              </a:r>
              <a:r>
                <a:rPr lang="en-US" altLang="zh-CN" sz="2800" b="1" baseline="-25000" smtClean="0">
                  <a:solidFill>
                    <a:srgbClr val="C00000"/>
                  </a:solidFill>
                  <a:latin typeface="Symbol" pitchFamily="18" charset="2"/>
                </a:rPr>
                <a:t>m</a:t>
              </a:r>
              <a:endParaRPr lang="zh-CN" altLang="en-US" sz="2800" b="1" baseline="-25000" smtClean="0">
                <a:solidFill>
                  <a:srgbClr val="C00000"/>
                </a:solidFill>
                <a:latin typeface="Symbol" pitchFamily="18" charset="2"/>
              </a:endParaRPr>
            </a:p>
          </p:txBody>
        </p:sp>
        <p:sp>
          <p:nvSpPr>
            <p:cNvPr id="15386" name="Rectangle 15"/>
            <p:cNvSpPr>
              <a:spLocks noChangeArrowheads="1"/>
            </p:cNvSpPr>
            <p:nvPr/>
          </p:nvSpPr>
          <p:spPr bwMode="auto">
            <a:xfrm>
              <a:off x="4257" y="3173"/>
              <a:ext cx="538" cy="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r>
                <a:rPr lang="en-US" altLang="zh-CN" sz="2800" b="1" smtClean="0">
                  <a:solidFill>
                    <a:srgbClr val="C00000"/>
                  </a:solidFill>
                  <a:latin typeface="Symbol" pitchFamily="18" charset="2"/>
                </a:rPr>
                <a:t>n</a:t>
              </a:r>
              <a:r>
                <a:rPr lang="en-US" altLang="zh-CN" sz="2800" b="1" baseline="-25000" smtClean="0">
                  <a:solidFill>
                    <a:srgbClr val="C00000"/>
                  </a:solidFill>
                  <a:latin typeface="Symbol" pitchFamily="18" charset="2"/>
                </a:rPr>
                <a:t>m</a:t>
              </a:r>
              <a:endParaRPr lang="zh-CN" altLang="en-US" sz="2800" b="1" baseline="-25000" smtClean="0">
                <a:solidFill>
                  <a:srgbClr val="C00000"/>
                </a:solidFill>
                <a:latin typeface="Symbol" pitchFamily="18" charset="2"/>
              </a:endParaRPr>
            </a:p>
          </p:txBody>
        </p:sp>
        <p:sp>
          <p:nvSpPr>
            <p:cNvPr id="15387" name="Line 16"/>
            <p:cNvSpPr>
              <a:spLocks noChangeShapeType="1"/>
            </p:cNvSpPr>
            <p:nvPr/>
          </p:nvSpPr>
          <p:spPr bwMode="auto">
            <a:xfrm>
              <a:off x="1680" y="3696"/>
              <a:ext cx="1056" cy="0"/>
            </a:xfrm>
            <a:prstGeom prst="line">
              <a:avLst/>
            </a:prstGeom>
            <a:noFill/>
            <a:ln w="3175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</a:pPr>
              <a:endParaRPr lang="zh-CN" altLang="en-US" sz="2000" b="1" smtClean="0">
                <a:solidFill>
                  <a:srgbClr val="0000CC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406525" y="2844800"/>
            <a:ext cx="150018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  <a:defRPr/>
            </a:pPr>
            <a:r>
              <a:rPr lang="en-US" altLang="zh-CN" sz="2000" b="1" dirty="0">
                <a:solidFill>
                  <a:srgbClr val="0000CC"/>
                </a:solidFill>
                <a:ea typeface="楷体_GB2312" pitchFamily="49" charset="-122"/>
              </a:rPr>
              <a:t>Oscillation probability</a:t>
            </a:r>
            <a:r>
              <a:rPr lang="zh-CN" altLang="en-US" sz="2000" b="1" dirty="0">
                <a:solidFill>
                  <a:srgbClr val="0000CC"/>
                </a:solidFill>
                <a:ea typeface="楷体_GB2312" pitchFamily="49" charset="-122"/>
              </a:rPr>
              <a:t>：</a:t>
            </a:r>
            <a:endParaRPr lang="zh-CN" altLang="en-US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5368" name="组合 26"/>
          <p:cNvGrpSpPr>
            <a:grpSpLocks/>
          </p:cNvGrpSpPr>
          <p:nvPr/>
        </p:nvGrpSpPr>
        <p:grpSpPr bwMode="auto">
          <a:xfrm>
            <a:off x="3263900" y="2773363"/>
            <a:ext cx="4346575" cy="1155700"/>
            <a:chOff x="571472" y="4786322"/>
            <a:chExt cx="4346062" cy="1156280"/>
          </a:xfrm>
        </p:grpSpPr>
        <p:sp>
          <p:nvSpPr>
            <p:cNvPr id="17" name="矩形 16"/>
            <p:cNvSpPr/>
            <p:nvPr/>
          </p:nvSpPr>
          <p:spPr>
            <a:xfrm>
              <a:off x="571472" y="4786322"/>
              <a:ext cx="4346062" cy="4002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SzPct val="75000"/>
                <a:buFont typeface="Wingdings" pitchFamily="2" charset="2"/>
                <a:buNone/>
                <a:defRPr/>
              </a:pPr>
              <a:r>
                <a:rPr lang="en-US" altLang="zh-CN" sz="2000" b="1" dirty="0">
                  <a:solidFill>
                    <a:srgbClr val="663300"/>
                  </a:solidFill>
                </a:rPr>
                <a:t>P</a:t>
              </a:r>
              <a:r>
                <a:rPr lang="en-US" altLang="zh-CN" sz="2000" b="1" dirty="0">
                  <a:solidFill>
                    <a:srgbClr val="663300"/>
                  </a:solidFill>
                  <a:latin typeface="Symbol" pitchFamily="18" charset="2"/>
                </a:rPr>
                <a:t>(n</a:t>
              </a:r>
              <a:r>
                <a:rPr lang="en-US" altLang="zh-CN" sz="2000" b="1" baseline="-25000" dirty="0">
                  <a:solidFill>
                    <a:srgbClr val="663300"/>
                  </a:solidFill>
                </a:rPr>
                <a:t>e</a:t>
              </a:r>
              <a:r>
                <a:rPr lang="en-US" altLang="zh-CN" sz="2000" b="1" dirty="0">
                  <a:solidFill>
                    <a:srgbClr val="663300"/>
                  </a:solidFill>
                  <a:latin typeface="Symbol" pitchFamily="18" charset="2"/>
                </a:rPr>
                <a:t>-&gt;n</a:t>
              </a:r>
              <a:r>
                <a:rPr lang="en-US" altLang="zh-CN" sz="2000" b="1" baseline="-25000" dirty="0">
                  <a:solidFill>
                    <a:srgbClr val="663300"/>
                  </a:solidFill>
                  <a:latin typeface="Symbol" pitchFamily="18" charset="2"/>
                </a:rPr>
                <a:t>m</a:t>
              </a:r>
              <a:r>
                <a:rPr lang="en-US" altLang="zh-CN" sz="2000" b="1" dirty="0">
                  <a:solidFill>
                    <a:srgbClr val="663300"/>
                  </a:solidFill>
                  <a:latin typeface="Symbol" pitchFamily="18" charset="2"/>
                </a:rPr>
                <a:t>)  </a:t>
              </a:r>
              <a:r>
                <a:rPr lang="en-US" altLang="zh-CN" sz="2000" b="1" dirty="0">
                  <a:solidFill>
                    <a:srgbClr val="663300"/>
                  </a:solidFill>
                  <a:latin typeface="Symbol" pitchFamily="18" charset="2"/>
                  <a:sym typeface="Symbol" pitchFamily="18" charset="2"/>
                </a:rPr>
                <a:t>= </a:t>
              </a:r>
              <a:r>
                <a:rPr lang="en-US" altLang="zh-CN" sz="2000" b="1" dirty="0">
                  <a:solidFill>
                    <a:srgbClr val="333399"/>
                  </a:solidFill>
                  <a:sym typeface="Symbol" pitchFamily="18" charset="2"/>
                </a:rPr>
                <a:t>sin</a:t>
              </a:r>
              <a:r>
                <a:rPr lang="en-US" altLang="zh-CN" sz="2000" b="1" baseline="30000" dirty="0">
                  <a:solidFill>
                    <a:srgbClr val="333399"/>
                  </a:solidFill>
                  <a:latin typeface="Symbol" pitchFamily="18" charset="2"/>
                  <a:sym typeface="Symbol" pitchFamily="18" charset="2"/>
                </a:rPr>
                <a:t>2</a:t>
              </a:r>
              <a:r>
                <a:rPr lang="en-US" altLang="zh-CN" sz="2000" b="1" dirty="0">
                  <a:solidFill>
                    <a:srgbClr val="333399"/>
                  </a:solidFill>
                  <a:latin typeface="Symbol" pitchFamily="18" charset="2"/>
                  <a:sym typeface="Symbol" pitchFamily="18" charset="2"/>
                </a:rPr>
                <a:t>(2</a:t>
              </a:r>
              <a:r>
                <a:rPr lang="en-US" altLang="zh-CN" sz="2000" b="1" dirty="0">
                  <a:solidFill>
                    <a:srgbClr val="D60093"/>
                  </a:solidFill>
                  <a:latin typeface="Symbol" pitchFamily="18" charset="2"/>
                  <a:sym typeface="Symbol" pitchFamily="18" charset="2"/>
                </a:rPr>
                <a:t>q</a:t>
              </a:r>
              <a:r>
                <a:rPr lang="en-US" altLang="zh-CN" sz="2000" b="1" dirty="0">
                  <a:solidFill>
                    <a:srgbClr val="333399"/>
                  </a:solidFill>
                  <a:latin typeface="Symbol" pitchFamily="18" charset="2"/>
                  <a:sym typeface="Symbol" pitchFamily="18" charset="2"/>
                </a:rPr>
                <a:t>)</a:t>
              </a:r>
              <a:r>
                <a:rPr lang="en-US" altLang="zh-CN" sz="2000" b="1" dirty="0">
                  <a:solidFill>
                    <a:srgbClr val="663300"/>
                  </a:solidFill>
                  <a:latin typeface="Symbol" pitchFamily="18" charset="2"/>
                  <a:sym typeface="Symbol" pitchFamily="18" charset="2"/>
                </a:rPr>
                <a:t> </a:t>
              </a:r>
              <a:r>
                <a:rPr lang="en-US" altLang="zh-CN" sz="2000" b="1" dirty="0">
                  <a:solidFill>
                    <a:srgbClr val="663300"/>
                  </a:solidFill>
                </a:rPr>
                <a:t>sin</a:t>
              </a:r>
              <a:r>
                <a:rPr lang="en-US" altLang="zh-CN" sz="2000" b="1" baseline="30000" dirty="0">
                  <a:solidFill>
                    <a:srgbClr val="663300"/>
                  </a:solidFill>
                </a:rPr>
                <a:t>2</a:t>
              </a:r>
              <a:r>
                <a:rPr lang="en-US" altLang="zh-CN" sz="2000" b="1" dirty="0">
                  <a:solidFill>
                    <a:srgbClr val="663300"/>
                  </a:solidFill>
                </a:rPr>
                <a:t>(1.27</a:t>
              </a:r>
              <a:r>
                <a:rPr lang="en-US" altLang="zh-CN" sz="2000" b="1" dirty="0">
                  <a:solidFill>
                    <a:srgbClr val="FF00FF"/>
                  </a:solidFill>
                  <a:latin typeface="Symbol" pitchFamily="18" charset="2"/>
                </a:rPr>
                <a:t>D</a:t>
              </a:r>
              <a:r>
                <a:rPr lang="en-US" altLang="zh-CN" sz="2000" b="1" dirty="0">
                  <a:solidFill>
                    <a:srgbClr val="FF00FF"/>
                  </a:solidFill>
                </a:rPr>
                <a:t>m</a:t>
              </a:r>
              <a:r>
                <a:rPr lang="en-US" altLang="zh-CN" sz="2000" b="1" baseline="30000" dirty="0">
                  <a:solidFill>
                    <a:srgbClr val="FF00FF"/>
                  </a:solidFill>
                </a:rPr>
                <a:t>2</a:t>
              </a:r>
              <a:r>
                <a:rPr lang="en-US" altLang="zh-CN" sz="2000" b="1" dirty="0">
                  <a:solidFill>
                    <a:srgbClr val="663300"/>
                  </a:solidFill>
                </a:rPr>
                <a:t>L/E)</a:t>
              </a:r>
              <a:endParaRPr lang="zh-CN" altLang="en-US" sz="2000" b="1" dirty="0">
                <a:solidFill>
                  <a:srgbClr val="663300"/>
                </a:solidFill>
              </a:endParaRPr>
            </a:p>
          </p:txBody>
        </p:sp>
        <p:grpSp>
          <p:nvGrpSpPr>
            <p:cNvPr id="15374" name="组合 19"/>
            <p:cNvGrpSpPr>
              <a:grpSpLocks/>
            </p:cNvGrpSpPr>
            <p:nvPr/>
          </p:nvGrpSpPr>
          <p:grpSpPr bwMode="auto">
            <a:xfrm>
              <a:off x="2000232" y="5072074"/>
              <a:ext cx="1214446" cy="870528"/>
              <a:chOff x="4198689" y="2643177"/>
              <a:chExt cx="916736" cy="870239"/>
            </a:xfrm>
          </p:grpSpPr>
          <p:sp>
            <p:nvSpPr>
              <p:cNvPr id="15378" name="矩形 16"/>
              <p:cNvSpPr>
                <a:spLocks noChangeArrowheads="1"/>
              </p:cNvSpPr>
              <p:nvPr/>
            </p:nvSpPr>
            <p:spPr bwMode="auto">
              <a:xfrm>
                <a:off x="4198689" y="2928835"/>
                <a:ext cx="916736" cy="584581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None/>
                </a:pPr>
                <a:r>
                  <a:rPr lang="en-US" altLang="zh-CN" sz="1600" b="1" smtClean="0">
                    <a:solidFill>
                      <a:srgbClr val="0000CC"/>
                    </a:solidFill>
                  </a:rPr>
                  <a:t>Oscillation </a:t>
                </a:r>
              </a:p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None/>
                </a:pPr>
                <a:r>
                  <a:rPr lang="en-US" altLang="zh-CN" sz="1600" b="1" smtClean="0">
                    <a:solidFill>
                      <a:srgbClr val="0000CC"/>
                    </a:solidFill>
                  </a:rPr>
                  <a:t>amplitude</a:t>
                </a:r>
              </a:p>
            </p:txBody>
          </p:sp>
          <p:sp>
            <p:nvSpPr>
              <p:cNvPr id="15379" name="上箭头 18"/>
              <p:cNvSpPr>
                <a:spLocks noChangeArrowheads="1"/>
              </p:cNvSpPr>
              <p:nvPr/>
            </p:nvSpPr>
            <p:spPr bwMode="auto">
              <a:xfrm>
                <a:off x="4576168" y="2643177"/>
                <a:ext cx="210148" cy="285657"/>
              </a:xfrm>
              <a:prstGeom prst="upArrow">
                <a:avLst>
                  <a:gd name="adj1" fmla="val 50000"/>
                  <a:gd name="adj2" fmla="val 49999"/>
                </a:avLst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None/>
                </a:pPr>
                <a:endParaRPr lang="zh-CN" altLang="en-US" sz="2000" b="1" smtClean="0">
                  <a:solidFill>
                    <a:srgbClr val="0000CC"/>
                  </a:solidFill>
                </a:endParaRPr>
              </a:p>
            </p:txBody>
          </p:sp>
        </p:grpSp>
        <p:grpSp>
          <p:nvGrpSpPr>
            <p:cNvPr id="15375" name="组合 20"/>
            <p:cNvGrpSpPr>
              <a:grpSpLocks/>
            </p:cNvGrpSpPr>
            <p:nvPr/>
          </p:nvGrpSpPr>
          <p:grpSpPr bwMode="auto">
            <a:xfrm>
              <a:off x="3500430" y="5072074"/>
              <a:ext cx="1186543" cy="870526"/>
              <a:chOff x="4071926" y="2571763"/>
              <a:chExt cx="1186363" cy="870237"/>
            </a:xfrm>
          </p:grpSpPr>
          <p:sp>
            <p:nvSpPr>
              <p:cNvPr id="15376" name="矩形 21"/>
              <p:cNvSpPr>
                <a:spLocks noChangeArrowheads="1"/>
              </p:cNvSpPr>
              <p:nvPr/>
            </p:nvSpPr>
            <p:spPr bwMode="auto">
              <a:xfrm>
                <a:off x="4071926" y="2857419"/>
                <a:ext cx="1186363" cy="584581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None/>
                </a:pPr>
                <a:r>
                  <a:rPr lang="en-US" altLang="zh-CN" sz="1600" b="1" smtClean="0">
                    <a:solidFill>
                      <a:srgbClr val="0000CC"/>
                    </a:solidFill>
                  </a:rPr>
                  <a:t>Oscillation </a:t>
                </a:r>
              </a:p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None/>
                </a:pPr>
                <a:r>
                  <a:rPr lang="en-US" altLang="zh-CN" sz="1600" b="1" smtClean="0">
                    <a:solidFill>
                      <a:srgbClr val="0000CC"/>
                    </a:solidFill>
                  </a:rPr>
                  <a:t>frequency</a:t>
                </a:r>
                <a:endParaRPr lang="zh-CN" altLang="en-US" sz="1600" b="1" smtClean="0">
                  <a:solidFill>
                    <a:srgbClr val="0000CC"/>
                  </a:solidFill>
                </a:endParaRPr>
              </a:p>
            </p:txBody>
          </p:sp>
          <p:sp>
            <p:nvSpPr>
              <p:cNvPr id="15377" name="上箭头 22"/>
              <p:cNvSpPr>
                <a:spLocks noChangeArrowheads="1"/>
              </p:cNvSpPr>
              <p:nvPr/>
            </p:nvSpPr>
            <p:spPr bwMode="auto">
              <a:xfrm>
                <a:off x="4500489" y="2571763"/>
                <a:ext cx="285634" cy="285657"/>
              </a:xfrm>
              <a:prstGeom prst="upArrow">
                <a:avLst>
                  <a:gd name="adj1" fmla="val 50000"/>
                  <a:gd name="adj2" fmla="val 49999"/>
                </a:avLst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itchFamily="2" charset="2"/>
                  <a:buNone/>
                </a:pPr>
                <a:endParaRPr lang="zh-CN" altLang="en-US" sz="2000" b="1" smtClean="0">
                  <a:solidFill>
                    <a:srgbClr val="0000CC"/>
                  </a:solidFill>
                </a:endParaRPr>
              </a:p>
            </p:txBody>
          </p:sp>
        </p:grpSp>
      </p:grpSp>
      <p:pic>
        <p:nvPicPr>
          <p:cNvPr id="38" name="Picture 1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52" b="5882"/>
          <a:stretch>
            <a:fillRect/>
          </a:stretch>
        </p:blipFill>
        <p:spPr bwMode="auto">
          <a:xfrm>
            <a:off x="3117354" y="4191471"/>
            <a:ext cx="4714875" cy="12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476763" y="4266375"/>
            <a:ext cx="2612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Oscillation matrix for 3 generations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：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 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41" name="内容占位符 2"/>
          <p:cNvSpPr txBox="1">
            <a:spLocks/>
          </p:cNvSpPr>
          <p:nvPr/>
        </p:nvSpPr>
        <p:spPr bwMode="auto">
          <a:xfrm>
            <a:off x="476764" y="5730762"/>
            <a:ext cx="8271700" cy="1010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ClrTx/>
              <a:buSzTx/>
              <a:buFont typeface="Wingdings" pitchFamily="2" charset="2"/>
              <a:buChar char="Ø"/>
              <a:defRPr/>
            </a:pPr>
            <a:r>
              <a:rPr kumimoji="1" lang="en-US" altLang="zh-CN" sz="2000" b="1" kern="0" dirty="0">
                <a:solidFill>
                  <a:srgbClr val="3333CC"/>
                </a:solidFill>
              </a:rPr>
              <a:t>Known parameters</a:t>
            </a:r>
            <a:r>
              <a:rPr kumimoji="1" lang="zh-CN" altLang="en-US" sz="2000" b="1" kern="0" dirty="0">
                <a:solidFill>
                  <a:srgbClr val="3333CC"/>
                </a:solidFill>
              </a:rPr>
              <a:t>：</a:t>
            </a:r>
            <a:r>
              <a:rPr kumimoji="1" lang="en-US" altLang="zh-CN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 q</a:t>
            </a:r>
            <a:r>
              <a:rPr kumimoji="1" lang="en-US" altLang="zh-CN" sz="2000" b="1" baseline="-25000" dirty="0">
                <a:solidFill>
                  <a:srgbClr val="FF0066"/>
                </a:solidFill>
                <a:ea typeface="楷体_GB2312" pitchFamily="49" charset="-122"/>
              </a:rPr>
              <a:t>23</a:t>
            </a:r>
            <a:r>
              <a:rPr kumimoji="1" lang="zh-CN" altLang="en-US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，</a:t>
            </a:r>
            <a:r>
              <a:rPr kumimoji="1" lang="en-US" altLang="zh-CN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q</a:t>
            </a:r>
            <a:r>
              <a:rPr kumimoji="1" lang="en-US" altLang="zh-CN" sz="2000" b="1" baseline="-25000" dirty="0">
                <a:solidFill>
                  <a:srgbClr val="FF0066"/>
                </a:solidFill>
                <a:ea typeface="楷体_GB2312" pitchFamily="49" charset="-122"/>
              </a:rPr>
              <a:t>12</a:t>
            </a:r>
            <a:r>
              <a:rPr kumimoji="1" lang="zh-CN" altLang="en-US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，</a:t>
            </a:r>
            <a:r>
              <a:rPr kumimoji="1" lang="zh-CN" altLang="en-US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  <a:sym typeface="Symbol"/>
              </a:rPr>
              <a:t></a:t>
            </a:r>
            <a:r>
              <a:rPr kumimoji="1" lang="en-US" altLang="zh-CN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DM</a:t>
            </a:r>
            <a:r>
              <a:rPr kumimoji="1" lang="en-US" altLang="zh-CN" sz="2000" b="1" baseline="30000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2</a:t>
            </a:r>
            <a:r>
              <a:rPr kumimoji="1" lang="en-US" altLang="zh-CN" sz="2000" b="1" baseline="-25000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23</a:t>
            </a:r>
            <a:r>
              <a:rPr kumimoji="1" lang="zh-CN" altLang="en-US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  <a:sym typeface="Symbol"/>
              </a:rPr>
              <a:t></a:t>
            </a:r>
            <a:r>
              <a:rPr kumimoji="1" lang="zh-CN" altLang="en-US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，</a:t>
            </a:r>
            <a:r>
              <a:rPr kumimoji="1" lang="en-US" altLang="zh-CN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 </a:t>
            </a:r>
            <a:r>
              <a:rPr kumimoji="1" lang="en-US" altLang="zh-CN" sz="2000" b="1" dirty="0" smtClean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DM</a:t>
            </a:r>
            <a:r>
              <a:rPr kumimoji="1" lang="en-US" altLang="zh-CN" sz="2000" b="1" baseline="30000" dirty="0" smtClean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2</a:t>
            </a:r>
            <a:r>
              <a:rPr kumimoji="1" lang="en-US" altLang="zh-CN" sz="2000" b="1" baseline="-25000" dirty="0" smtClean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12</a:t>
            </a:r>
            <a:endParaRPr kumimoji="1" lang="en-US" altLang="zh-CN" sz="2000" b="1" kern="0" dirty="0">
              <a:solidFill>
                <a:srgbClr val="3333CC"/>
              </a:solidFill>
            </a:endParaRPr>
          </a:p>
          <a:p>
            <a:pPr marL="342900" indent="-342900">
              <a:buClrTx/>
              <a:buSzTx/>
              <a:buFont typeface="Wingdings" pitchFamily="2" charset="2"/>
              <a:buChar char="Ø"/>
              <a:defRPr/>
            </a:pPr>
            <a:r>
              <a:rPr kumimoji="1" lang="en-US" altLang="zh-CN" sz="2000" b="1" kern="0" dirty="0">
                <a:solidFill>
                  <a:srgbClr val="3333CC"/>
                </a:solidFill>
              </a:rPr>
              <a:t>Recent progress: </a:t>
            </a:r>
            <a:r>
              <a:rPr kumimoji="1" lang="en-US" altLang="zh-CN" sz="2000" b="1" dirty="0">
                <a:solidFill>
                  <a:srgbClr val="FF0066"/>
                </a:solidFill>
                <a:latin typeface="Symbol" pitchFamily="18" charset="2"/>
                <a:ea typeface="楷体_GB2312" pitchFamily="49" charset="-122"/>
              </a:rPr>
              <a:t>q</a:t>
            </a:r>
            <a:r>
              <a:rPr kumimoji="1" lang="en-US" altLang="zh-CN" sz="2000" b="1" baseline="-25000" dirty="0">
                <a:solidFill>
                  <a:srgbClr val="FF0066"/>
                </a:solidFill>
                <a:ea typeface="楷体_GB2312" pitchFamily="49" charset="-122"/>
              </a:rPr>
              <a:t>13 </a:t>
            </a:r>
            <a:endParaRPr kumimoji="1" lang="en-US" altLang="zh-CN" sz="2000" b="1" kern="0" dirty="0">
              <a:solidFill>
                <a:srgbClr val="3333CC"/>
              </a:solidFill>
            </a:endParaRPr>
          </a:p>
          <a:p>
            <a:pPr marL="342900" indent="-342900">
              <a:buClrTx/>
              <a:buSzTx/>
              <a:buFont typeface="Wingdings" pitchFamily="2" charset="2"/>
              <a:buChar char="Ø"/>
              <a:defRPr/>
            </a:pPr>
            <a:r>
              <a:rPr kumimoji="1" lang="en-US" altLang="zh-CN" sz="2000" b="1" kern="0" dirty="0">
                <a:solidFill>
                  <a:srgbClr val="3333CC"/>
                </a:solidFill>
              </a:rPr>
              <a:t>Unknown parameters: </a:t>
            </a:r>
            <a:r>
              <a:rPr kumimoji="1" lang="en-US" altLang="zh-CN" sz="2000" b="1" kern="0" dirty="0"/>
              <a:t>mass hierarchy(</a:t>
            </a:r>
            <a:r>
              <a:rPr kumimoji="1" lang="en-US" altLang="zh-CN" sz="2000" b="1" dirty="0">
                <a:latin typeface="Symbol" pitchFamily="18" charset="2"/>
                <a:ea typeface="楷体_GB2312" pitchFamily="49" charset="-122"/>
              </a:rPr>
              <a:t>DM</a:t>
            </a:r>
            <a:r>
              <a:rPr kumimoji="1" lang="en-US" altLang="zh-CN" sz="2000" b="1" baseline="30000" dirty="0">
                <a:latin typeface="Symbol" pitchFamily="18" charset="2"/>
                <a:ea typeface="楷体_GB2312" pitchFamily="49" charset="-122"/>
              </a:rPr>
              <a:t>2</a:t>
            </a:r>
            <a:r>
              <a:rPr kumimoji="1" lang="en-US" altLang="zh-CN" sz="2000" b="1" baseline="-25000" dirty="0">
                <a:latin typeface="Symbol" pitchFamily="18" charset="2"/>
                <a:ea typeface="楷体_GB2312" pitchFamily="49" charset="-122"/>
              </a:rPr>
              <a:t>23</a:t>
            </a:r>
            <a:r>
              <a:rPr kumimoji="1" lang="en-US" altLang="zh-CN" sz="2000" b="1" kern="0" dirty="0"/>
              <a:t>),  </a:t>
            </a:r>
            <a:r>
              <a:rPr kumimoji="1" lang="en-US" altLang="zh-CN" sz="2000" b="1" kern="0" dirty="0" smtClean="0"/>
              <a:t>CP </a:t>
            </a:r>
            <a:r>
              <a:rPr kumimoji="1" lang="en-US" altLang="zh-CN" sz="2000" b="1" dirty="0" smtClean="0">
                <a:ea typeface="楷体_GB2312" pitchFamily="49" charset="-122"/>
              </a:rPr>
              <a:t>phase </a:t>
            </a:r>
            <a:r>
              <a:rPr kumimoji="1" lang="en-US" altLang="zh-CN" sz="2000" b="1" dirty="0" smtClean="0">
                <a:latin typeface="Symbol" pitchFamily="18" charset="2"/>
                <a:ea typeface="楷体_GB2312" pitchFamily="49" charset="-122"/>
              </a:rPr>
              <a:t>d</a:t>
            </a:r>
            <a:endParaRPr kumimoji="1" lang="en-US" altLang="zh-CN" sz="2000" b="1" kern="0" dirty="0" smtClean="0">
              <a:solidFill>
                <a:schemeClr val="accent6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0547869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sz="4000" dirty="0" smtClean="0">
                <a:solidFill>
                  <a:srgbClr val="FF0000"/>
                </a:solidFill>
              </a:rPr>
              <a:t>Physics Reach</a:t>
            </a:r>
            <a:endParaRPr lang="zh-CN" altLang="en-US" sz="4000" dirty="0"/>
          </a:p>
        </p:txBody>
      </p:sp>
      <p:sp>
        <p:nvSpPr>
          <p:cNvPr id="144389" name="矩形 5"/>
          <p:cNvSpPr>
            <a:spLocks noChangeArrowheads="1"/>
          </p:cNvSpPr>
          <p:nvPr/>
        </p:nvSpPr>
        <p:spPr bwMode="auto">
          <a:xfrm>
            <a:off x="468313" y="939800"/>
            <a:ext cx="29781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2400" b="1" smtClean="0">
                <a:solidFill>
                  <a:srgbClr val="0000CC"/>
                </a:solidFill>
                <a:ea typeface="黑体" pitchFamily="49" charset="-122"/>
              </a:rPr>
              <a:t>Thanks</a:t>
            </a:r>
            <a:r>
              <a:rPr lang="zh-CN" altLang="en-US" sz="2400" b="1" smtClean="0">
                <a:solidFill>
                  <a:srgbClr val="0000CC"/>
                </a:solidFill>
                <a:ea typeface="黑体" pitchFamily="49" charset="-122"/>
              </a:rPr>
              <a:t> </a:t>
            </a:r>
            <a:r>
              <a:rPr lang="en-US" altLang="zh-CN" sz="2400" b="1" smtClean="0">
                <a:solidFill>
                  <a:srgbClr val="0000CC"/>
                </a:solidFill>
                <a:ea typeface="黑体" pitchFamily="49" charset="-122"/>
              </a:rPr>
              <a:t>to a large </a:t>
            </a:r>
            <a:r>
              <a:rPr lang="el-GR" altLang="zh-CN" sz="2400" b="1" smtClean="0">
                <a:solidFill>
                  <a:srgbClr val="0000CC"/>
                </a:solidFill>
                <a:ea typeface="楷体_GB2312" pitchFamily="49" charset="-122"/>
              </a:rPr>
              <a:t>θ</a:t>
            </a:r>
            <a:r>
              <a:rPr lang="en-US" altLang="zh-CN" sz="2400" b="1" baseline="-25000" smtClean="0">
                <a:solidFill>
                  <a:srgbClr val="0000CC"/>
                </a:solidFill>
                <a:ea typeface="黑体" pitchFamily="49" charset="-122"/>
              </a:rPr>
              <a:t>13 </a:t>
            </a:r>
            <a:endParaRPr lang="en-US" altLang="zh-CN" sz="2400" b="1" smtClean="0">
              <a:solidFill>
                <a:srgbClr val="0000CC"/>
              </a:solidFill>
              <a:ea typeface="黑体" pitchFamily="49" charset="-122"/>
            </a:endParaRPr>
          </a:p>
        </p:txBody>
      </p:sp>
      <p:pic>
        <p:nvPicPr>
          <p:cNvPr id="1443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47" y="2132856"/>
            <a:ext cx="4325937" cy="323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Group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722491"/>
              </p:ext>
            </p:extLst>
          </p:nvPr>
        </p:nvGraphicFramePr>
        <p:xfrm>
          <a:off x="395288" y="4543425"/>
          <a:ext cx="4141788" cy="2195514"/>
        </p:xfrm>
        <a:graphic>
          <a:graphicData uri="http://schemas.openxmlformats.org/drawingml/2006/table">
            <a:tbl>
              <a:tblPr/>
              <a:tblGrid>
                <a:gridCol w="1380242"/>
                <a:gridCol w="1381304"/>
                <a:gridCol w="1380242"/>
              </a:tblGrid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charset="0"/>
                        <a:ea typeface="宋体" charset="-122"/>
                      </a:endParaRPr>
                    </a:p>
                  </a:txBody>
                  <a:tcPr marL="91459" marR="91459" marT="45748" marB="45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Current </a:t>
                      </a: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Daya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 Bay II</a:t>
                      </a: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 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Symbol" charset="2"/>
                          <a:ea typeface="宋体" charset="-122"/>
                        </a:rPr>
                        <a:t>D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m</a:t>
                      </a:r>
                      <a:r>
                        <a:rPr kumimoji="1" lang="en-US" altLang="zh-CN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2</a:t>
                      </a:r>
                      <a:r>
                        <a:rPr kumimoji="1" lang="en-US" altLang="zh-CN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12</a:t>
                      </a:r>
                    </a:p>
                  </a:txBody>
                  <a:tcPr marL="91459" marR="91459" marT="45748" marB="45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3</a:t>
                      </a: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%</a:t>
                      </a: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0.6</a:t>
                      </a: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%</a:t>
                      </a: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 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Symbol" charset="2"/>
                          <a:ea typeface="宋体" charset="-122"/>
                        </a:rPr>
                        <a:t>D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m</a:t>
                      </a:r>
                      <a:r>
                        <a:rPr kumimoji="1" lang="en-US" altLang="zh-CN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2</a:t>
                      </a:r>
                      <a:r>
                        <a:rPr kumimoji="1" lang="en-US" altLang="zh-CN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23</a:t>
                      </a:r>
                    </a:p>
                  </a:txBody>
                  <a:tcPr marL="91459" marR="91459" marT="45748" marB="45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5</a:t>
                      </a: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%</a:t>
                      </a: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0.6</a:t>
                      </a: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%</a:t>
                      </a: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sin</a:t>
                      </a:r>
                      <a:r>
                        <a:rPr kumimoji="1" lang="en-US" altLang="zh-CN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2</a:t>
                      </a:r>
                      <a:r>
                        <a:rPr kumimoji="1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Symbol" charset="2"/>
                          <a:ea typeface="宋体" charset="-122"/>
                        </a:rPr>
                        <a:t>q</a:t>
                      </a:r>
                      <a:r>
                        <a:rPr kumimoji="1" lang="en-US" altLang="zh-CN" sz="1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12</a:t>
                      </a:r>
                    </a:p>
                  </a:txBody>
                  <a:tcPr marL="91459" marR="91459" marT="45748" marB="45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5</a:t>
                      </a: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%</a:t>
                      </a: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0.7</a:t>
                      </a: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%</a:t>
                      </a: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sin</a:t>
                      </a:r>
                      <a:r>
                        <a:rPr kumimoji="1" lang="en-US" altLang="zh-CN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2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Symbol" charset="2"/>
                          <a:ea typeface="宋体" charset="-122"/>
                        </a:rPr>
                        <a:t>q</a:t>
                      </a:r>
                      <a:r>
                        <a:rPr kumimoji="1" lang="en-US" altLang="zh-CN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23</a:t>
                      </a:r>
                    </a:p>
                  </a:txBody>
                  <a:tcPr marL="91459" marR="91459" marT="45748" marB="45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10</a:t>
                      </a:r>
                      <a:r>
                        <a:rPr kumimoji="1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%</a:t>
                      </a: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N/A</a:t>
                      </a:r>
                      <a:endParaRPr kumimoji="1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charset="0"/>
                        <a:ea typeface="宋体" charset="-122"/>
                      </a:endParaRP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sin</a:t>
                      </a:r>
                      <a:r>
                        <a:rPr kumimoji="1" lang="en-US" altLang="zh-CN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2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Symbol" charset="2"/>
                          <a:ea typeface="宋体" charset="-122"/>
                        </a:rPr>
                        <a:t>q</a:t>
                      </a:r>
                      <a:r>
                        <a:rPr kumimoji="1" lang="en-US" altLang="zh-CN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13</a:t>
                      </a:r>
                    </a:p>
                  </a:txBody>
                  <a:tcPr marL="91459" marR="91459" marT="45748" marB="45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  <a:sym typeface="Symbol" charset="2"/>
                        </a:rPr>
                        <a:t>14%</a:t>
                      </a: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  <a:sym typeface="Wingdings" charset="2"/>
                        </a:rPr>
                        <a:t> 4%</a:t>
                      </a:r>
                      <a:endParaRPr kumimoji="1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charset="0"/>
                        <a:ea typeface="宋体" charset="-122"/>
                      </a:endParaRP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charset="0"/>
                          <a:ea typeface="宋体" charset="-122"/>
                        </a:rPr>
                        <a:t>~ 15%</a:t>
                      </a:r>
                      <a:endParaRPr kumimoji="1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charset="0"/>
                        <a:ea typeface="宋体" charset="-122"/>
                      </a:endParaRPr>
                    </a:p>
                  </a:txBody>
                  <a:tcPr marL="91459" marR="91459" marT="45748" marB="45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455613" y="1550988"/>
            <a:ext cx="3816350" cy="2736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6000" tIns="36000" rIns="36000" bIns="36000" anchor="b"/>
          <a:lstStyle/>
          <a:p>
            <a:pPr marL="357188" indent="-185738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altLang="zh-CN" sz="2400" b="1" dirty="0">
                <a:solidFill>
                  <a:srgbClr val="C00000"/>
                </a:solidFill>
                <a:ea typeface="楷体" pitchFamily="49" charset="-122"/>
              </a:rPr>
              <a:t>Mass hierarchy</a:t>
            </a:r>
            <a:endParaRPr lang="zh-CN" altLang="en-US" sz="2400" b="1" dirty="0">
              <a:solidFill>
                <a:srgbClr val="C00000"/>
              </a:solidFill>
              <a:ea typeface="楷体" pitchFamily="49" charset="-122"/>
            </a:endParaRPr>
          </a:p>
          <a:p>
            <a:pPr marL="357188" indent="-185738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altLang="zh-CN" sz="2400" dirty="0">
                <a:solidFill>
                  <a:prstClr val="black"/>
                </a:solidFill>
                <a:ea typeface="楷体" pitchFamily="49" charset="-122"/>
              </a:rPr>
              <a:t>Precision measurement of mixing parameters</a:t>
            </a:r>
            <a:endParaRPr lang="zh-CN" altLang="en-US" sz="2400" dirty="0">
              <a:solidFill>
                <a:prstClr val="black"/>
              </a:solidFill>
              <a:ea typeface="楷体" pitchFamily="49" charset="-122"/>
            </a:endParaRPr>
          </a:p>
          <a:p>
            <a:pPr marL="357188" indent="-185738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altLang="zh-CN" sz="2400" dirty="0">
                <a:solidFill>
                  <a:prstClr val="black"/>
                </a:solidFill>
                <a:ea typeface="楷体" pitchFamily="49" charset="-122"/>
              </a:rPr>
              <a:t>Supernova neutrinos</a:t>
            </a:r>
            <a:endParaRPr lang="zh-CN" altLang="en-US" sz="2400" dirty="0">
              <a:solidFill>
                <a:prstClr val="black"/>
              </a:solidFill>
              <a:ea typeface="楷体" pitchFamily="49" charset="-122"/>
            </a:endParaRPr>
          </a:p>
          <a:p>
            <a:pPr marL="357188" indent="-185738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altLang="zh-CN" sz="2400" dirty="0" err="1">
                <a:solidFill>
                  <a:prstClr val="black"/>
                </a:solidFill>
                <a:ea typeface="楷体" pitchFamily="49" charset="-122"/>
              </a:rPr>
              <a:t>Geoneutrinos</a:t>
            </a:r>
            <a:endParaRPr lang="zh-CN" altLang="en-US" sz="2400" dirty="0">
              <a:solidFill>
                <a:prstClr val="black"/>
              </a:solidFill>
              <a:ea typeface="楷体" pitchFamily="49" charset="-122"/>
            </a:endParaRPr>
          </a:p>
          <a:p>
            <a:pPr marL="357188" indent="-185738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altLang="zh-CN" sz="2400" dirty="0">
                <a:solidFill>
                  <a:prstClr val="black"/>
                </a:solidFill>
                <a:ea typeface="楷体" pitchFamily="49" charset="-122"/>
              </a:rPr>
              <a:t>Sterile neutrinos</a:t>
            </a:r>
            <a:r>
              <a:rPr lang="zh-CN" altLang="en-US" sz="2400" dirty="0">
                <a:solidFill>
                  <a:prstClr val="black"/>
                </a:solidFill>
                <a:ea typeface="楷体" pitchFamily="49" charset="-122"/>
              </a:rPr>
              <a:t> </a:t>
            </a:r>
          </a:p>
          <a:p>
            <a:pPr marL="357188" indent="-185738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altLang="zh-CN" sz="2400" dirty="0">
                <a:solidFill>
                  <a:prstClr val="black"/>
                </a:solidFill>
                <a:ea typeface="楷体" pitchFamily="49" charset="-122"/>
              </a:rPr>
              <a:t>……</a:t>
            </a:r>
            <a:endParaRPr lang="zh-CN" altLang="en-US" sz="2400" dirty="0">
              <a:solidFill>
                <a:prstClr val="black"/>
              </a:solidFill>
              <a:ea typeface="楷体" pitchFamily="49" charset="-122"/>
            </a:endParaRPr>
          </a:p>
        </p:txBody>
      </p:sp>
      <p:sp>
        <p:nvSpPr>
          <p:cNvPr id="144422" name="矩形 10"/>
          <p:cNvSpPr>
            <a:spLocks noChangeArrowheads="1"/>
          </p:cNvSpPr>
          <p:nvPr/>
        </p:nvSpPr>
        <p:spPr bwMode="auto">
          <a:xfrm>
            <a:off x="4880472" y="5661868"/>
            <a:ext cx="40894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b="1" dirty="0" smtClean="0">
                <a:solidFill>
                  <a:srgbClr val="0000CC"/>
                </a:solidFill>
                <a:latin typeface="Arial" pitchFamily="34" charset="0"/>
                <a:ea typeface="黑体" pitchFamily="49" charset="-122"/>
              </a:rPr>
              <a:t>For </a:t>
            </a:r>
            <a:r>
              <a:rPr lang="en-US" altLang="zh-CN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</a:rPr>
              <a:t>6</a:t>
            </a:r>
            <a:r>
              <a:rPr lang="zh-CN" altLang="en-US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</a:rPr>
              <a:t>years</a:t>
            </a:r>
            <a:r>
              <a:rPr lang="zh-CN" altLang="en-US" b="1" dirty="0" smtClean="0">
                <a:solidFill>
                  <a:srgbClr val="0000CC"/>
                </a:solidFill>
                <a:latin typeface="Arial" pitchFamily="34" charset="0"/>
                <a:ea typeface="黑体" pitchFamily="49" charset="-122"/>
              </a:rPr>
              <a:t>，</a:t>
            </a:r>
            <a:r>
              <a:rPr lang="en-US" altLang="zh-CN" b="1" dirty="0" smtClean="0">
                <a:solidFill>
                  <a:srgbClr val="0000CC"/>
                </a:solidFill>
                <a:latin typeface="Arial" pitchFamily="34" charset="0"/>
                <a:ea typeface="黑体" pitchFamily="49" charset="-122"/>
              </a:rPr>
              <a:t>mass hierarchy cab be determined </a:t>
            </a:r>
            <a:r>
              <a:rPr lang="en-US" altLang="zh-CN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</a:rPr>
              <a:t>at 4</a:t>
            </a:r>
            <a:r>
              <a:rPr lang="en-US" altLang="zh-CN" b="1" dirty="0" smtClean="0">
                <a:solidFill>
                  <a:srgbClr val="FF0000"/>
                </a:solidFill>
                <a:latin typeface="Arial" pitchFamily="34" charset="0"/>
                <a:ea typeface="黑体" pitchFamily="49" charset="-122"/>
                <a:sym typeface="Symbol" pitchFamily="18" charset="2"/>
              </a:rPr>
              <a:t> </a:t>
            </a:r>
            <a:r>
              <a:rPr lang="en-US" altLang="zh-CN" b="1" dirty="0" smtClean="0">
                <a:solidFill>
                  <a:srgbClr val="0000CC"/>
                </a:solidFill>
                <a:latin typeface="Arial" pitchFamily="34" charset="0"/>
                <a:ea typeface="黑体" pitchFamily="49" charset="-122"/>
                <a:sym typeface="Symbol" pitchFamily="18" charset="2"/>
              </a:rPr>
              <a:t>level, if </a:t>
            </a:r>
            <a:r>
              <a:rPr lang="en-US" altLang="zh-CN" b="1" dirty="0" smtClean="0">
                <a:solidFill>
                  <a:srgbClr val="0000CC"/>
                </a:solidFill>
                <a:latin typeface="Arial" pitchFamily="34" charset="0"/>
                <a:ea typeface="黑体" pitchFamily="49" charset="-122"/>
              </a:rPr>
              <a:t>Δm</a:t>
            </a:r>
            <a:r>
              <a:rPr lang="en-US" altLang="zh-CN" b="1" baseline="30000" dirty="0" smtClean="0">
                <a:solidFill>
                  <a:srgbClr val="0000CC"/>
                </a:solidFill>
                <a:latin typeface="Arial" pitchFamily="34" charset="0"/>
                <a:ea typeface="黑体" pitchFamily="49" charset="-122"/>
              </a:rPr>
              <a:t>2</a:t>
            </a:r>
            <a:r>
              <a:rPr lang="en-US" altLang="zh-CN" b="1" baseline="-25000" dirty="0" smtClean="0">
                <a:solidFill>
                  <a:srgbClr val="0000CC"/>
                </a:solidFill>
                <a:latin typeface="Symbol" pitchFamily="18" charset="2"/>
                <a:ea typeface="黑体" pitchFamily="49" charset="-122"/>
              </a:rPr>
              <a:t>mm</a:t>
            </a:r>
            <a:r>
              <a:rPr lang="en-US" altLang="zh-CN" b="1" dirty="0" smtClean="0">
                <a:solidFill>
                  <a:srgbClr val="0000CC"/>
                </a:solidFill>
                <a:latin typeface="Arial" pitchFamily="34" charset="0"/>
                <a:ea typeface="黑体" pitchFamily="49" charset="-122"/>
              </a:rPr>
              <a:t> can be determined at 1% level</a:t>
            </a:r>
            <a:endParaRPr lang="en-US" altLang="zh-CN" b="1" dirty="0" smtClean="0">
              <a:solidFill>
                <a:srgbClr val="FF0000"/>
              </a:solidFill>
              <a:latin typeface="Arial" pitchFamily="34" charset="0"/>
              <a:ea typeface="黑体" pitchFamily="49" charset="-122"/>
              <a:sym typeface="Symbol" pitchFamily="18" charset="2"/>
            </a:endParaRPr>
          </a:p>
        </p:txBody>
      </p:sp>
      <p:sp>
        <p:nvSpPr>
          <p:cNvPr id="144423" name="矩形 28"/>
          <p:cNvSpPr>
            <a:spLocks noChangeArrowheads="1"/>
          </p:cNvSpPr>
          <p:nvPr/>
        </p:nvSpPr>
        <p:spPr bwMode="auto">
          <a:xfrm>
            <a:off x="5253534" y="939800"/>
            <a:ext cx="3816350" cy="101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marL="0" lvl="1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2000" b="1" dirty="0" smtClean="0">
                <a:solidFill>
                  <a:srgbClr val="C00000"/>
                </a:solidFill>
              </a:rPr>
              <a:t>Detector size: 20kt </a:t>
            </a: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2000" b="1" dirty="0" smtClean="0">
                <a:solidFill>
                  <a:srgbClr val="C00000"/>
                </a:solidFill>
              </a:rPr>
              <a:t>Energy resolution: 3%/</a:t>
            </a:r>
            <a:r>
              <a:rPr lang="en-US" altLang="zh-CN" sz="2000" b="1" dirty="0" smtClean="0">
                <a:solidFill>
                  <a:srgbClr val="C00000"/>
                </a:solidFill>
                <a:sym typeface="Symbol" pitchFamily="18" charset="2"/>
              </a:rPr>
              <a:t>E</a:t>
            </a:r>
            <a:endParaRPr lang="en-US" altLang="zh-CN" sz="2000" b="1" dirty="0" smtClean="0">
              <a:solidFill>
                <a:srgbClr val="C00000"/>
              </a:solidFill>
            </a:endParaRPr>
          </a:p>
          <a:p>
            <a:pPr marL="0" lvl="1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2000" b="1" dirty="0" smtClean="0">
                <a:solidFill>
                  <a:srgbClr val="C00000"/>
                </a:solidFill>
              </a:rPr>
              <a:t>Thermal power: 36 GW</a:t>
            </a:r>
          </a:p>
        </p:txBody>
      </p:sp>
      <p:sp>
        <p:nvSpPr>
          <p:cNvPr id="144424" name="矩形 3"/>
          <p:cNvSpPr>
            <a:spLocks noChangeArrowheads="1"/>
          </p:cNvSpPr>
          <p:nvPr/>
        </p:nvSpPr>
        <p:spPr bwMode="auto">
          <a:xfrm>
            <a:off x="5723434" y="2020143"/>
            <a:ext cx="31099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b="1" smtClean="0">
                <a:solidFill>
                  <a:srgbClr val="0000CC"/>
                </a:solidFill>
                <a:ea typeface="黑体" pitchFamily="49" charset="-122"/>
                <a:sym typeface="Symbol" pitchFamily="18" charset="2"/>
              </a:rPr>
              <a:t>Y.F. Li et al., arXiv:</a:t>
            </a:r>
            <a:r>
              <a:rPr lang="en-US" altLang="zh-CN" b="1" smtClean="0">
                <a:solidFill>
                  <a:srgbClr val="0000CC"/>
                </a:solidFill>
                <a:ea typeface="黑体" pitchFamily="49" charset="-122"/>
              </a:rPr>
              <a:t>1303.6733</a:t>
            </a:r>
            <a:endParaRPr lang="zh-CN" altLang="en-US" b="1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69520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584200"/>
          </a:xfrm>
        </p:spPr>
        <p:txBody>
          <a:bodyPr/>
          <a:lstStyle/>
          <a:p>
            <a:pPr>
              <a:defRPr/>
            </a:pPr>
            <a:r>
              <a:rPr lang="en-US" altLang="zh-CN" sz="3600" dirty="0" smtClean="0">
                <a:solidFill>
                  <a:srgbClr val="FF0000"/>
                </a:solidFill>
              </a:rPr>
              <a:t>Status of JUNO</a:t>
            </a:r>
            <a:endParaRPr lang="zh-CN" altLang="en-US" sz="3600" dirty="0" smtClean="0">
              <a:solidFill>
                <a:srgbClr val="FF0000"/>
              </a:solidFill>
            </a:endParaRPr>
          </a:p>
        </p:txBody>
      </p:sp>
      <p:sp>
        <p:nvSpPr>
          <p:cNvPr id="263171" name="矩形 2"/>
          <p:cNvSpPr>
            <a:spLocks noChangeArrowheads="1"/>
          </p:cNvSpPr>
          <p:nvPr/>
        </p:nvSpPr>
        <p:spPr bwMode="auto">
          <a:xfrm>
            <a:off x="251520" y="901700"/>
            <a:ext cx="5832475" cy="2538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F9900"/>
              </a:buClr>
              <a:buSzPct val="75000"/>
              <a:buFont typeface="Wingdings" pitchFamily="2" charset="2"/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3399"/>
              </a:buClr>
              <a:buFont typeface="Wingdings" pitchFamily="2" charset="2"/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dirty="0" smtClean="0">
                <a:solidFill>
                  <a:srgbClr val="C00000"/>
                </a:solidFill>
              </a:rPr>
              <a:t>Schedule:</a:t>
            </a:r>
          </a:p>
          <a:p>
            <a:pPr eaLnBrk="1" fontAlgn="base" hangingPunct="1">
              <a:spcBef>
                <a:spcPts val="3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dirty="0" smtClean="0"/>
              <a:t>    Civil preparation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2013-2014</a:t>
            </a:r>
          </a:p>
          <a:p>
            <a:pPr eaLnBrk="1" fontAlgn="base" hangingPunct="1">
              <a:spcBef>
                <a:spcPts val="3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dirty="0" smtClean="0"/>
              <a:t>    Civil construction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2015-2017 </a:t>
            </a:r>
          </a:p>
          <a:p>
            <a:pPr eaLnBrk="1" fontAlgn="base" hangingPunct="1">
              <a:spcBef>
                <a:spcPts val="3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dirty="0" smtClean="0"/>
              <a:t>    Detector component production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2016-2017</a:t>
            </a:r>
          </a:p>
          <a:p>
            <a:pPr eaLnBrk="1" fontAlgn="base" hangingPunct="1">
              <a:spcBef>
                <a:spcPts val="3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dirty="0" smtClean="0"/>
              <a:t>    PMT production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2016-2019</a:t>
            </a:r>
          </a:p>
          <a:p>
            <a:pPr eaLnBrk="1" fontAlgn="base" hangingPunct="1">
              <a:spcBef>
                <a:spcPts val="3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dirty="0" smtClean="0"/>
              <a:t>    Detector assembly &amp; installation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2018-2019 </a:t>
            </a:r>
          </a:p>
          <a:p>
            <a:pPr eaLnBrk="1" fontAlgn="base" hangingPunct="1">
              <a:spcBef>
                <a:spcPts val="30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000" dirty="0" smtClean="0"/>
              <a:t>    Filling &amp; data taking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2020</a:t>
            </a:r>
          </a:p>
        </p:txBody>
      </p:sp>
      <p:pic>
        <p:nvPicPr>
          <p:cNvPr id="263172" name="Picture 9" descr="http://www.ihep.cas.cn/xwdt/gnxw/2014/201501/W0201501108228067393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6553"/>
            <a:ext cx="571500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3173" name="矩形 6"/>
          <p:cNvSpPr>
            <a:spLocks noChangeArrowheads="1"/>
          </p:cNvSpPr>
          <p:nvPr/>
        </p:nvSpPr>
        <p:spPr bwMode="auto">
          <a:xfrm>
            <a:off x="234008" y="3584173"/>
            <a:ext cx="385127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F9900"/>
              </a:buClr>
              <a:buSzPct val="75000"/>
              <a:buFont typeface="Wingdings" pitchFamily="2" charset="2"/>
              <a:buChar char="u"/>
              <a:defRPr sz="2400" b="1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3399"/>
              </a:buClr>
              <a:buFont typeface="Wingdings" pitchFamily="2" charset="2"/>
              <a:buChar char="ð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SzPct val="80000"/>
              <a:buFont typeface="Wingdings" pitchFamily="2" charset="2"/>
              <a:buChar char="ü"/>
              <a:defRPr sz="200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1" lang="en-US" altLang="zh-CN" sz="1800" dirty="0" smtClean="0">
                <a:solidFill>
                  <a:srgbClr val="FF0000"/>
                </a:solidFill>
              </a:rPr>
              <a:t>Grounding breaking on Jan. 10, 2015</a:t>
            </a:r>
            <a:endParaRPr kumimoji="1" lang="zh-CN" altLang="en-US" sz="1800" dirty="0" smtClean="0">
              <a:solidFill>
                <a:srgbClr val="000000"/>
              </a:solidFill>
            </a:endParaRPr>
          </a:p>
        </p:txBody>
      </p:sp>
      <p:pic>
        <p:nvPicPr>
          <p:cNvPr id="6" name="Picture 2" descr="F:\大亚湾2期\江门中微子实验\中心探测器\有机玻璃方案\有机玻璃球\清华\最新网架结构图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5" t="1511" r="15985" b="2612"/>
          <a:stretch>
            <a:fillRect/>
          </a:stretch>
        </p:blipFill>
        <p:spPr bwMode="auto">
          <a:xfrm>
            <a:off x="6380922" y="829669"/>
            <a:ext cx="2622219" cy="268247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900009"/>
              </p:ext>
            </p:extLst>
          </p:nvPr>
        </p:nvGraphicFramePr>
        <p:xfrm>
          <a:off x="5990496" y="3625564"/>
          <a:ext cx="3455987" cy="320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PicObj Class" r:id="rId5" imgW="3247619" imgH="3010320" progId="Picture.PicObj.1">
                  <p:embed/>
                </p:oleObj>
              </mc:Choice>
              <mc:Fallback>
                <p:oleObj name="PicObj Class" r:id="rId5" imgW="3247619" imgH="3010320" progId="Picture.PicObj.1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0496" y="3625564"/>
                        <a:ext cx="3455987" cy="320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9767039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标题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477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000" b="1" u="sng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Reactor neutrino anomaly</a:t>
            </a:r>
            <a:endParaRPr lang="zh-CN" altLang="en-US" sz="4000" b="1" u="sng" dirty="0" smtClean="0"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150531" name="内容占位符 2"/>
          <p:cNvSpPr>
            <a:spLocks noGrp="1"/>
          </p:cNvSpPr>
          <p:nvPr>
            <p:ph idx="1"/>
          </p:nvPr>
        </p:nvSpPr>
        <p:spPr>
          <a:xfrm>
            <a:off x="250825" y="836613"/>
            <a:ext cx="8713788" cy="52895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zh-CN" sz="2400" b="1" dirty="0" smtClean="0"/>
              <a:t>By a new flux calculation, there may exist a reactor neutrino  flux deficit: </a:t>
            </a:r>
            <a:r>
              <a:rPr lang="en-US" altLang="zh-CN" sz="2000" b="1" dirty="0" smtClean="0"/>
              <a:t>0.943±0.023.  A 3</a:t>
            </a:r>
            <a:r>
              <a:rPr lang="en-US" altLang="zh-CN" sz="2000" b="1" dirty="0" smtClean="0">
                <a:latin typeface="Symbol" pitchFamily="18" charset="2"/>
              </a:rPr>
              <a:t>s</a:t>
            </a:r>
            <a:r>
              <a:rPr lang="en-US" altLang="zh-CN" sz="2000" b="1" dirty="0" smtClean="0"/>
              <a:t> effect ?</a:t>
            </a:r>
            <a:r>
              <a:rPr lang="en-US" altLang="zh-CN" sz="1600" b="1" dirty="0" smtClean="0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sz="2400" b="1" dirty="0"/>
              <a:t>C</a:t>
            </a:r>
            <a:r>
              <a:rPr lang="en-US" altLang="zh-CN" sz="2400" b="1" dirty="0" smtClean="0"/>
              <a:t>onfirm by other calculations and measurements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 sz="2400" b="1" dirty="0" smtClean="0"/>
              <a:t>Oscillation with sterile neutrinos ? Many experiments: </a:t>
            </a:r>
          </a:p>
          <a:p>
            <a:pPr lvl="1">
              <a:spcBef>
                <a:spcPct val="0"/>
              </a:spcBef>
            </a:pPr>
            <a:r>
              <a:rPr lang="en-US" altLang="zh-CN" sz="2000" b="1" dirty="0"/>
              <a:t>Radioactive sources: </a:t>
            </a:r>
            <a:r>
              <a:rPr lang="en-US" altLang="zh-CN" sz="2000" b="1" dirty="0" err="1">
                <a:solidFill>
                  <a:srgbClr val="C00000"/>
                </a:solidFill>
              </a:rPr>
              <a:t>CeLAND</a:t>
            </a:r>
            <a:r>
              <a:rPr lang="en-US" altLang="zh-CN" sz="2000" b="1" dirty="0"/>
              <a:t>(</a:t>
            </a:r>
            <a:r>
              <a:rPr lang="en-US" altLang="zh-CN" sz="2000" b="1" baseline="30000" dirty="0"/>
              <a:t>144</a:t>
            </a:r>
            <a:r>
              <a:rPr lang="en-US" altLang="zh-CN" sz="2000" b="1" dirty="0"/>
              <a:t>Ce in </a:t>
            </a:r>
            <a:r>
              <a:rPr lang="en-US" altLang="zh-CN" sz="2000" b="1" dirty="0" err="1"/>
              <a:t>KamLAND</a:t>
            </a:r>
            <a:r>
              <a:rPr lang="en-US" altLang="zh-CN" sz="2000" b="1" dirty="0"/>
              <a:t>), </a:t>
            </a:r>
            <a:r>
              <a:rPr lang="en-US" altLang="zh-CN" sz="2000" b="1" dirty="0" err="1">
                <a:solidFill>
                  <a:srgbClr val="C00000"/>
                </a:solidFill>
              </a:rPr>
              <a:t>SoX</a:t>
            </a:r>
            <a:r>
              <a:rPr lang="en-US" altLang="zh-CN" sz="2000" b="1" dirty="0"/>
              <a:t>(</a:t>
            </a:r>
            <a:r>
              <a:rPr lang="en-US" altLang="zh-CN" sz="2000" b="1" baseline="30000" dirty="0"/>
              <a:t>51</a:t>
            </a:r>
            <a:r>
              <a:rPr lang="en-US" altLang="zh-CN" sz="2000" b="1" dirty="0"/>
              <a:t>Cr in </a:t>
            </a:r>
            <a:r>
              <a:rPr lang="en-US" altLang="zh-CN" sz="2000" b="1" dirty="0" err="1"/>
              <a:t>Borexino</a:t>
            </a:r>
            <a:r>
              <a:rPr lang="en-US" altLang="zh-CN" sz="2000" b="1" dirty="0"/>
              <a:t>),…</a:t>
            </a:r>
          </a:p>
          <a:p>
            <a:pPr lvl="1">
              <a:spcBef>
                <a:spcPct val="0"/>
              </a:spcBef>
            </a:pPr>
            <a:r>
              <a:rPr lang="en-US" altLang="zh-CN" sz="2000" b="1" dirty="0"/>
              <a:t>Accelerator beams: </a:t>
            </a:r>
            <a:r>
              <a:rPr lang="en-US" altLang="zh-CN" sz="2000" b="1" dirty="0" err="1">
                <a:solidFill>
                  <a:srgbClr val="C00000"/>
                </a:solidFill>
              </a:rPr>
              <a:t>IsoDAR</a:t>
            </a:r>
            <a:r>
              <a:rPr lang="en-US" altLang="zh-CN" sz="2000" b="1" dirty="0">
                <a:solidFill>
                  <a:srgbClr val="C00000"/>
                </a:solidFill>
              </a:rPr>
              <a:t>, Icarus/Nessie, </a:t>
            </a:r>
            <a:r>
              <a:rPr lang="en-US" altLang="zh-CN" sz="2000" b="1" dirty="0" smtClean="0">
                <a:solidFill>
                  <a:srgbClr val="C00000"/>
                </a:solidFill>
              </a:rPr>
              <a:t>…</a:t>
            </a:r>
            <a:endParaRPr lang="en-US" altLang="zh-CN" sz="2000" b="1" dirty="0">
              <a:solidFill>
                <a:srgbClr val="C00000"/>
              </a:solidFill>
            </a:endParaRPr>
          </a:p>
          <a:p>
            <a:pPr lvl="1">
              <a:spcBef>
                <a:spcPct val="0"/>
              </a:spcBef>
            </a:pPr>
            <a:r>
              <a:rPr lang="en-US" altLang="zh-CN" sz="2000" b="1" dirty="0"/>
              <a:t>Reactors: </a:t>
            </a:r>
            <a:r>
              <a:rPr lang="en-US" altLang="zh-CN" sz="2000" b="1" dirty="0" err="1">
                <a:solidFill>
                  <a:srgbClr val="C00000"/>
                </a:solidFill>
              </a:rPr>
              <a:t>Nucifer</a:t>
            </a:r>
            <a:r>
              <a:rPr lang="en-US" altLang="zh-CN" sz="2000" b="1" dirty="0">
                <a:solidFill>
                  <a:srgbClr val="C00000"/>
                </a:solidFill>
              </a:rPr>
              <a:t>, Stereo, Solid, SCARR, </a:t>
            </a:r>
            <a:r>
              <a:rPr lang="en-US" altLang="zh-CN" sz="2000" b="1" dirty="0" smtClean="0">
                <a:solidFill>
                  <a:srgbClr val="C00000"/>
                </a:solidFill>
              </a:rPr>
              <a:t>…</a:t>
            </a:r>
            <a:endParaRPr lang="en-US" altLang="zh-CN" sz="2000" b="1" dirty="0">
              <a:solidFill>
                <a:srgbClr val="C00000"/>
              </a:solidFill>
            </a:endParaRPr>
          </a:p>
        </p:txBody>
      </p:sp>
      <p:pic>
        <p:nvPicPr>
          <p:cNvPr id="7" name="Picture 12" descr="fig2-b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9" r="4285"/>
          <a:stretch>
            <a:fillRect/>
          </a:stretch>
        </p:blipFill>
        <p:spPr bwMode="auto">
          <a:xfrm>
            <a:off x="1331639" y="3645025"/>
            <a:ext cx="6501497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6"/>
          <p:cNvSpPr>
            <a:spLocks noChangeArrowheads="1"/>
          </p:cNvSpPr>
          <p:nvPr/>
        </p:nvSpPr>
        <p:spPr bwMode="auto">
          <a:xfrm>
            <a:off x="6228184" y="3789482"/>
            <a:ext cx="10326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</a:rPr>
              <a:t>Daya Bay</a:t>
            </a:r>
            <a:endParaRPr lang="zh-CN" altLang="en-US" sz="1600" b="1" dirty="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17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Autofit/>
          </a:bodyPr>
          <a:lstStyle/>
          <a:p>
            <a:r>
              <a:rPr lang="en-US" altLang="zh-CN" b="1" u="sng" dirty="0">
                <a:solidFill>
                  <a:srgbClr val="FF0000"/>
                </a:solidFill>
              </a:rPr>
              <a:t>Accelerator Neutrinos</a:t>
            </a:r>
            <a:endParaRPr lang="zh-CN" alt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3096344"/>
          </a:xfrm>
        </p:spPr>
        <p:txBody>
          <a:bodyPr>
            <a:normAutofit/>
          </a:bodyPr>
          <a:lstStyle/>
          <a:p>
            <a:r>
              <a:rPr lang="en-US" altLang="zh-CN" sz="2800" b="1" dirty="0" smtClean="0"/>
              <a:t>Determination of </a:t>
            </a:r>
            <a:r>
              <a:rPr lang="en-US" altLang="zh-CN" sz="2800" b="1" dirty="0" smtClean="0">
                <a:latin typeface="Symbol" panose="05050102010706020507" pitchFamily="18" charset="2"/>
              </a:rPr>
              <a:t>q</a:t>
            </a:r>
            <a:r>
              <a:rPr lang="en-US" altLang="zh-CN" sz="2800" b="1" baseline="-25000" dirty="0" smtClean="0"/>
              <a:t>23 </a:t>
            </a:r>
            <a:r>
              <a:rPr lang="en-US" altLang="zh-CN" sz="2800" b="1" dirty="0" smtClean="0"/>
              <a:t>and </a:t>
            </a:r>
            <a:r>
              <a:rPr lang="en-US" altLang="zh-CN" sz="2800" b="1" dirty="0" smtClean="0">
                <a:sym typeface="Symbol"/>
              </a:rPr>
              <a:t></a:t>
            </a:r>
            <a:r>
              <a:rPr lang="en-US" altLang="zh-CN" sz="2800" b="1" dirty="0" smtClean="0">
                <a:latin typeface="Symbol" panose="05050102010706020507" pitchFamily="18" charset="2"/>
              </a:rPr>
              <a:t>D</a:t>
            </a:r>
            <a:r>
              <a:rPr lang="en-US" altLang="zh-CN" sz="2800" b="1" dirty="0" smtClean="0"/>
              <a:t>M</a:t>
            </a:r>
            <a:r>
              <a:rPr lang="en-US" altLang="zh-CN" sz="2800" b="1" baseline="30000" dirty="0" smtClean="0"/>
              <a:t>2</a:t>
            </a:r>
            <a:r>
              <a:rPr lang="en-US" altLang="zh-CN" sz="2800" b="1" baseline="-25000" dirty="0" smtClean="0"/>
              <a:t>23</a:t>
            </a:r>
            <a:r>
              <a:rPr lang="en-US" altLang="zh-CN" sz="2800" b="1" dirty="0">
                <a:sym typeface="Symbol"/>
              </a:rPr>
              <a:t></a:t>
            </a:r>
            <a:endParaRPr lang="en-US" altLang="zh-CN" sz="2800" b="1" baseline="-25000" dirty="0"/>
          </a:p>
          <a:p>
            <a:r>
              <a:rPr lang="en-US" altLang="zh-CN" sz="2800" b="1" dirty="0" smtClean="0"/>
              <a:t>Current experiments: </a:t>
            </a:r>
            <a:r>
              <a:rPr lang="en-US" altLang="zh-CN" sz="2400" b="1" dirty="0" smtClean="0"/>
              <a:t>T2K</a:t>
            </a:r>
          </a:p>
          <a:p>
            <a:r>
              <a:rPr lang="en-US" altLang="zh-CN" sz="2800" b="1" dirty="0" smtClean="0"/>
              <a:t>Future experiment: </a:t>
            </a:r>
          </a:p>
          <a:p>
            <a:pPr lvl="1"/>
            <a:r>
              <a:rPr lang="en-US" altLang="zh-CN" sz="2400" b="1" dirty="0" smtClean="0"/>
              <a:t>DUNE, T2HK, INO, …</a:t>
            </a:r>
          </a:p>
          <a:p>
            <a:pPr lvl="1"/>
            <a:r>
              <a:rPr lang="en-US" altLang="zh-CN" sz="2400" b="1" dirty="0" smtClean="0"/>
              <a:t>Neutrino</a:t>
            </a:r>
            <a:r>
              <a:rPr lang="zh-CN" altLang="en-US" sz="2400" b="1" dirty="0"/>
              <a:t> </a:t>
            </a:r>
            <a:r>
              <a:rPr lang="en-US" altLang="zh-CN" sz="2400" b="1" dirty="0" smtClean="0"/>
              <a:t>factories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811530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5868144" y="3411478"/>
            <a:ext cx="29512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/>
              <a:t>Phys. Rev. </a:t>
            </a:r>
            <a:r>
              <a:rPr lang="en-US" altLang="zh-CN" sz="1600" b="1" dirty="0" err="1" smtClean="0"/>
              <a:t>lett</a:t>
            </a:r>
            <a:r>
              <a:rPr lang="en-US" altLang="zh-CN" sz="1600" b="1" dirty="0" smtClean="0"/>
              <a:t>. 112(2014)181801</a:t>
            </a:r>
            <a:endParaRPr lang="zh-CN" altLang="en-US" sz="16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9814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6503537" y="1259468"/>
            <a:ext cx="2481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C. Water@neutrino2014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179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7631"/>
            <a:ext cx="8626351" cy="634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321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CP Phase is known ? 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268760"/>
            <a:ext cx="4608512" cy="4857403"/>
          </a:xfrm>
        </p:spPr>
        <p:txBody>
          <a:bodyPr/>
          <a:lstStyle/>
          <a:p>
            <a:r>
              <a:rPr lang="en-US" altLang="zh-CN" sz="2800" dirty="0" smtClean="0"/>
              <a:t>Taking reactor </a:t>
            </a:r>
            <a:r>
              <a:rPr lang="en-US" altLang="zh-CN" sz="2800" dirty="0" smtClean="0">
                <a:latin typeface="Symbol" panose="05050102010706020507" pitchFamily="18" charset="2"/>
              </a:rPr>
              <a:t>q</a:t>
            </a:r>
            <a:r>
              <a:rPr lang="en-US" altLang="zh-CN" sz="2800" baseline="-25000" dirty="0" smtClean="0"/>
              <a:t>13</a:t>
            </a:r>
            <a:r>
              <a:rPr lang="en-US" altLang="zh-CN" sz="2800" dirty="0" smtClean="0"/>
              <a:t> results, CP phase is constrained to be close to –</a:t>
            </a:r>
            <a:r>
              <a:rPr lang="en-US" altLang="zh-CN" sz="2800" dirty="0" smtClean="0">
                <a:latin typeface="Symbol" panose="05050102010706020507" pitchFamily="18" charset="2"/>
              </a:rPr>
              <a:t>p</a:t>
            </a:r>
            <a:r>
              <a:rPr lang="en-US" altLang="zh-CN" sz="2800" dirty="0" smtClean="0"/>
              <a:t>/2</a:t>
            </a:r>
          </a:p>
          <a:p>
            <a:r>
              <a:rPr lang="en-US" altLang="zh-CN" sz="2800" dirty="0" smtClean="0"/>
              <a:t>This is a very </a:t>
            </a:r>
            <a:r>
              <a:rPr lang="en-US" altLang="zh-CN" sz="2800" dirty="0" smtClean="0">
                <a:solidFill>
                  <a:srgbClr val="C00000"/>
                </a:solidFill>
              </a:rPr>
              <a:t>lucky </a:t>
            </a:r>
            <a:r>
              <a:rPr lang="en-US" altLang="zh-CN" sz="2800" dirty="0" smtClean="0"/>
              <a:t>value for NOVA and other accelerator experiments </a:t>
            </a:r>
          </a:p>
          <a:p>
            <a:r>
              <a:rPr lang="en-US" altLang="zh-CN" sz="2800" dirty="0" smtClean="0"/>
              <a:t>Mass hierarchy and CP phase will be known soon ? </a:t>
            </a:r>
            <a:endParaRPr lang="zh-CN" altLang="en-US" sz="2800" dirty="0"/>
          </a:p>
        </p:txBody>
      </p:sp>
      <p:pic>
        <p:nvPicPr>
          <p:cNvPr id="461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12462"/>
            <a:ext cx="4032448" cy="5291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6662039" y="1127796"/>
            <a:ext cx="2481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C. Water@neutrino2014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407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4429080" cy="778098"/>
          </a:xfrm>
        </p:spPr>
        <p:txBody>
          <a:bodyPr/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Nova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：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Physics Reach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625" y="1196753"/>
            <a:ext cx="4392959" cy="2150382"/>
          </a:xfrm>
        </p:spPr>
        <p:txBody>
          <a:bodyPr/>
          <a:lstStyle/>
          <a:p>
            <a:r>
              <a:rPr lang="en-US" altLang="zh-CN" sz="2400" dirty="0"/>
              <a:t>May get mass hierarchy if </a:t>
            </a:r>
            <a:r>
              <a:rPr lang="en-US" altLang="zh-CN" sz="2400" dirty="0" smtClean="0"/>
              <a:t>lucky</a:t>
            </a:r>
          </a:p>
          <a:p>
            <a:r>
              <a:rPr lang="en-US" altLang="zh-CN" sz="2400" dirty="0" smtClean="0"/>
              <a:t>For non-maximal </a:t>
            </a:r>
            <a:r>
              <a:rPr lang="en-US" altLang="zh-CN" sz="2400" dirty="0" smtClean="0">
                <a:latin typeface="Symbol" panose="05050102010706020507" pitchFamily="18" charset="2"/>
              </a:rPr>
              <a:t>q</a:t>
            </a:r>
            <a:r>
              <a:rPr lang="en-US" altLang="zh-CN" sz="2400" baseline="-25000" dirty="0" smtClean="0"/>
              <a:t>23</a:t>
            </a:r>
            <a:r>
              <a:rPr lang="en-US" altLang="zh-CN" sz="2400" dirty="0" smtClean="0"/>
              <a:t> octant determination: &gt; 95% CL for all </a:t>
            </a:r>
            <a:r>
              <a:rPr lang="en-US" altLang="zh-CN" sz="2400" dirty="0" err="1" smtClean="0">
                <a:latin typeface="Symbol" panose="05050102010706020507" pitchFamily="18" charset="2"/>
              </a:rPr>
              <a:t>d</a:t>
            </a:r>
            <a:r>
              <a:rPr lang="en-US" altLang="zh-CN" sz="2400" baseline="-25000" dirty="0" err="1" smtClean="0"/>
              <a:t>CP</a:t>
            </a:r>
            <a:r>
              <a:rPr lang="en-US" altLang="zh-CN" sz="2400" dirty="0" smtClean="0"/>
              <a:t> @ sin</a:t>
            </a:r>
            <a:r>
              <a:rPr lang="en-US" altLang="zh-CN" sz="2400" baseline="30000" dirty="0" smtClean="0"/>
              <a:t>2</a:t>
            </a:r>
            <a:r>
              <a:rPr lang="en-US" altLang="zh-CN" sz="2400" dirty="0" smtClean="0"/>
              <a:t>2</a:t>
            </a:r>
            <a:r>
              <a:rPr lang="en-US" altLang="zh-CN" sz="2400" dirty="0" smtClean="0">
                <a:latin typeface="Symbol" panose="05050102010706020507" pitchFamily="18" charset="2"/>
              </a:rPr>
              <a:t>q</a:t>
            </a:r>
            <a:r>
              <a:rPr lang="en-US" altLang="zh-CN" sz="2400" baseline="-25000" dirty="0" smtClean="0"/>
              <a:t>23</a:t>
            </a:r>
            <a:r>
              <a:rPr lang="en-US" altLang="zh-CN" sz="2400" dirty="0" smtClean="0"/>
              <a:t> = 0.97</a:t>
            </a:r>
            <a:endParaRPr lang="zh-CN" altLang="en-US" sz="2400" dirty="0"/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020" y="188640"/>
            <a:ext cx="4212923" cy="3158494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25" y="3573016"/>
            <a:ext cx="8785918" cy="3521023"/>
          </a:xfrm>
          <a:prstGeom prst="roundRect">
            <a:avLst>
              <a:gd name="adj" fmla="val 5384"/>
            </a:avLst>
          </a:prstGeom>
        </p:spPr>
      </p:pic>
    </p:spTree>
    <p:extLst>
      <p:ext uri="{BB962C8B-B14F-4D97-AF65-F5344CB8AC3E}">
        <p14:creationId xmlns:p14="http://schemas.microsoft.com/office/powerpoint/2010/main" val="9041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LBNF/DUNE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7" name="Picture 2" descr="LBNF_Graphic_02171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65" y="1052736"/>
            <a:ext cx="844604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0" y="4252207"/>
            <a:ext cx="90297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242739" y="4000926"/>
            <a:ext cx="2905667" cy="400110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r>
              <a:rPr lang="en-US" altLang="zh-CN" sz="2000" b="1" dirty="0" err="1" smtClean="0">
                <a:solidFill>
                  <a:srgbClr val="FF0000"/>
                </a:solidFill>
              </a:rPr>
              <a:t>LAr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 detector: two options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46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2663" y="188640"/>
            <a:ext cx="8229600" cy="778098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Physics at DUNE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440556" y="5445224"/>
            <a:ext cx="8229600" cy="11835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 smtClean="0">
                <a:solidFill>
                  <a:prstClr val="black"/>
                </a:solidFill>
              </a:rPr>
              <a:t>First phase: Two 10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kt</a:t>
            </a:r>
            <a:r>
              <a:rPr lang="en-US" altLang="zh-CN" sz="2400" dirty="0" smtClean="0">
                <a:solidFill>
                  <a:prstClr val="black"/>
                </a:solidFill>
              </a:rPr>
              <a:t> detector with a 1.2 MW proton power</a:t>
            </a: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Future: 40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kt</a:t>
            </a:r>
            <a:r>
              <a:rPr lang="en-US" altLang="zh-CN" sz="2400" dirty="0">
                <a:solidFill>
                  <a:prstClr val="black"/>
                </a:solidFill>
              </a:rPr>
              <a:t> with a </a:t>
            </a:r>
            <a:r>
              <a:rPr lang="en-US" altLang="zh-CN" sz="2400" dirty="0" smtClean="0">
                <a:solidFill>
                  <a:prstClr val="black"/>
                </a:solidFill>
              </a:rPr>
              <a:t>2.4 </a:t>
            </a:r>
            <a:r>
              <a:rPr lang="en-US" altLang="zh-CN" sz="2400" dirty="0">
                <a:solidFill>
                  <a:prstClr val="black"/>
                </a:solidFill>
              </a:rPr>
              <a:t>MW proton </a:t>
            </a:r>
            <a:r>
              <a:rPr lang="en-US" altLang="zh-CN" sz="2400" dirty="0" smtClean="0">
                <a:solidFill>
                  <a:prstClr val="black"/>
                </a:solidFill>
              </a:rPr>
              <a:t>power</a:t>
            </a:r>
          </a:p>
          <a:p>
            <a:r>
              <a:rPr lang="en-US" altLang="zh-CN" sz="2400" dirty="0" smtClean="0">
                <a:solidFill>
                  <a:prstClr val="black"/>
                </a:solidFill>
              </a:rPr>
              <a:t>Goal: 850 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kt</a:t>
            </a:r>
            <a:r>
              <a:rPr lang="en-US" altLang="zh-CN" sz="2400" dirty="0" err="1" smtClean="0">
                <a:solidFill>
                  <a:prstClr val="black"/>
                </a:solidFill>
                <a:sym typeface="Symbol"/>
              </a:rPr>
              <a:t></a:t>
            </a:r>
            <a:r>
              <a:rPr lang="en-US" altLang="zh-CN" sz="2400" dirty="0" err="1" smtClean="0">
                <a:solidFill>
                  <a:prstClr val="black"/>
                </a:solidFill>
              </a:rPr>
              <a:t>W</a:t>
            </a:r>
            <a:endParaRPr lang="en-US" altLang="zh-CN" sz="2400" dirty="0">
              <a:solidFill>
                <a:prstClr val="black"/>
              </a:solidFill>
            </a:endParaRPr>
          </a:p>
          <a:p>
            <a:endParaRPr lang="en-US" altLang="zh-CN" sz="2400" dirty="0" smtClean="0">
              <a:solidFill>
                <a:prstClr val="black"/>
              </a:solidFill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3943796" cy="41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12" y="1124744"/>
            <a:ext cx="3957344" cy="411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7110206" y="775256"/>
            <a:ext cx="2006318" cy="36933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E</a:t>
            </a:r>
            <a:r>
              <a:rPr lang="en-US" altLang="zh-CN" dirty="0" smtClean="0">
                <a:solidFill>
                  <a:srgbClr val="0000FF"/>
                </a:solidFill>
              </a:rPr>
              <a:t>xposure</a:t>
            </a:r>
            <a:r>
              <a:rPr lang="en-US" altLang="zh-CN" dirty="0">
                <a:solidFill>
                  <a:srgbClr val="0000FF"/>
                </a:solidFill>
              </a:rPr>
              <a:t>: 300 </a:t>
            </a:r>
            <a:r>
              <a:rPr lang="en-US" altLang="zh-CN" dirty="0" err="1">
                <a:solidFill>
                  <a:srgbClr val="0000FF"/>
                </a:solidFill>
              </a:rPr>
              <a:t>kt</a:t>
            </a:r>
            <a:r>
              <a:rPr lang="en-US" altLang="zh-CN" dirty="0" err="1">
                <a:solidFill>
                  <a:srgbClr val="0000FF"/>
                </a:solidFill>
                <a:sym typeface="Symbol"/>
              </a:rPr>
              <a:t>W</a:t>
            </a:r>
            <a:endParaRPr lang="en-US" altLang="zh-CN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1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en-US" altLang="zh-CN" sz="4000" b="1" u="sng" dirty="0">
                <a:solidFill>
                  <a:srgbClr val="FF0000"/>
                </a:solidFill>
                <a:ea typeface="宋体" pitchFamily="2" charset="-122"/>
              </a:rPr>
              <a:t>Future experiment: </a:t>
            </a:r>
            <a:r>
              <a:rPr lang="en-US" altLang="zh-CN" sz="4000" b="1" u="sng" dirty="0" smtClean="0">
                <a:solidFill>
                  <a:srgbClr val="FF0000"/>
                </a:solidFill>
                <a:ea typeface="宋体" pitchFamily="2" charset="-122"/>
              </a:rPr>
              <a:t>T2</a:t>
            </a:r>
            <a:r>
              <a:rPr lang="en-US" altLang="zh-CN" sz="4000" b="1" u="sng" dirty="0" smtClean="0">
                <a:solidFill>
                  <a:srgbClr val="FF0000"/>
                </a:solidFill>
              </a:rPr>
              <a:t>HK</a:t>
            </a:r>
            <a:endParaRPr lang="zh-CN" altLang="en-US" sz="4000" b="1" u="sng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908720"/>
            <a:ext cx="4531872" cy="215413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0000FF"/>
                </a:solidFill>
              </a:rPr>
              <a:t>1 </a:t>
            </a:r>
            <a:r>
              <a:rPr lang="en-US" altLang="zh-CN" sz="2400" b="1" dirty="0">
                <a:solidFill>
                  <a:srgbClr val="0000FF"/>
                </a:solidFill>
              </a:rPr>
              <a:t>Mt water Cerenkov 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detector</a:t>
            </a:r>
          </a:p>
          <a:p>
            <a:pPr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0000FF"/>
                </a:solidFill>
              </a:rPr>
              <a:t>99000 20” PMT, 20% coverage</a:t>
            </a:r>
          </a:p>
          <a:p>
            <a:pPr>
              <a:spcBef>
                <a:spcPts val="0"/>
              </a:spcBef>
            </a:pPr>
            <a:r>
              <a:rPr lang="en-US" altLang="zh-CN" sz="2400" b="1" dirty="0">
                <a:solidFill>
                  <a:srgbClr val="0000FF"/>
                </a:solidFill>
              </a:rPr>
              <a:t>O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ctant </a:t>
            </a:r>
            <a:r>
              <a:rPr lang="en-US" altLang="zh-CN" sz="2400" b="1" dirty="0">
                <a:solidFill>
                  <a:srgbClr val="0000FF"/>
                </a:solidFill>
              </a:rPr>
              <a:t>issue: </a:t>
            </a:r>
            <a:r>
              <a:rPr lang="en-US" altLang="zh-CN" sz="2400" b="1" dirty="0" smtClean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sin</a:t>
            </a:r>
            <a:r>
              <a:rPr lang="en-US" altLang="zh-CN" sz="2400" b="1" baseline="30000" dirty="0" smtClean="0">
                <a:solidFill>
                  <a:srgbClr val="0000FF"/>
                </a:solidFill>
              </a:rPr>
              <a:t>2</a:t>
            </a:r>
            <a:r>
              <a:rPr lang="en-US" altLang="zh-CN" sz="2400" b="1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altLang="zh-CN" sz="2400" b="1" baseline="-25000" dirty="0" smtClean="0">
                <a:solidFill>
                  <a:srgbClr val="0000FF"/>
                </a:solidFill>
              </a:rPr>
              <a:t>23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 </a:t>
            </a:r>
            <a:r>
              <a:rPr lang="en-US" altLang="zh-CN" sz="2400" b="1" dirty="0">
                <a:solidFill>
                  <a:srgbClr val="0000FF"/>
                </a:solidFill>
              </a:rPr>
              <a:t>&lt; 1%</a:t>
            </a:r>
          </a:p>
          <a:p>
            <a:pPr>
              <a:spcBef>
                <a:spcPts val="0"/>
              </a:spcBef>
            </a:pPr>
            <a:r>
              <a:rPr lang="en-US" altLang="zh-CN" sz="2400" b="1" dirty="0">
                <a:solidFill>
                  <a:srgbClr val="0000FF"/>
                </a:solidFill>
              </a:rPr>
              <a:t>M</a:t>
            </a:r>
            <a:r>
              <a:rPr lang="en-US" altLang="zh-CN" sz="2400" b="1" dirty="0" smtClean="0">
                <a:solidFill>
                  <a:srgbClr val="0000FF"/>
                </a:solidFill>
              </a:rPr>
              <a:t>ass hierarchy: complementary to T2HK</a:t>
            </a:r>
          </a:p>
          <a:p>
            <a:pPr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0000FF"/>
                </a:solidFill>
              </a:rPr>
              <a:t>CP:  T2HK much better </a:t>
            </a:r>
            <a:endParaRPr lang="en-US" altLang="zh-CN" sz="2400" b="1" dirty="0">
              <a:solidFill>
                <a:srgbClr val="0000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46" y="908720"/>
            <a:ext cx="4054534" cy="2427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32862"/>
            <a:ext cx="3168352" cy="342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2771800" y="3737927"/>
            <a:ext cx="1162130" cy="369332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hierarchy</a:t>
            </a:r>
            <a:endParaRPr lang="zh-CN" altLang="en-US" dirty="0">
              <a:solidFill>
                <a:prstClr val="black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392" y="3466342"/>
            <a:ext cx="3609234" cy="3032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7962700" y="3537873"/>
            <a:ext cx="429926" cy="369332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</a:rPr>
              <a:t>CP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71800" y="6520516"/>
            <a:ext cx="3436454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600" b="1" dirty="0" err="1" smtClean="0">
                <a:solidFill>
                  <a:srgbClr val="7030A0"/>
                </a:solidFill>
                <a:cs typeface="Times New Roman" pitchFamily="18" charset="0"/>
              </a:rPr>
              <a:t>Wendell@HyperK</a:t>
            </a:r>
            <a:r>
              <a:rPr lang="en-US" altLang="zh-CN" sz="1600" b="1" dirty="0" smtClean="0">
                <a:solidFill>
                  <a:srgbClr val="7030A0"/>
                </a:solidFill>
                <a:cs typeface="Times New Roman" pitchFamily="18" charset="0"/>
              </a:rPr>
              <a:t> open meeting 2012 </a:t>
            </a:r>
            <a:endParaRPr lang="zh-CN" alt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88640"/>
            <a:ext cx="9001333" cy="631379"/>
          </a:xfrm>
        </p:spPr>
        <p:txBody>
          <a:bodyPr/>
          <a:lstStyle/>
          <a:p>
            <a:r>
              <a:rPr lang="en-US" altLang="zh-CN" sz="4000" dirty="0" smtClean="0">
                <a:solidFill>
                  <a:srgbClr val="FF0000"/>
                </a:solidFill>
              </a:rPr>
              <a:t>Atmospheric Neutrinos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400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zh-CN" sz="2800" dirty="0" smtClean="0"/>
              <a:t>Determination of </a:t>
            </a:r>
            <a:r>
              <a:rPr lang="en-US" altLang="zh-CN" sz="2800" dirty="0" smtClean="0">
                <a:latin typeface="Symbol" panose="05050102010706020507" pitchFamily="18" charset="2"/>
              </a:rPr>
              <a:t>q</a:t>
            </a:r>
            <a:r>
              <a:rPr lang="en-US" altLang="zh-CN" sz="2800" baseline="-25000" dirty="0" smtClean="0"/>
              <a:t>23</a:t>
            </a:r>
            <a:r>
              <a:rPr lang="en-US" altLang="zh-CN" sz="2800" dirty="0" smtClean="0"/>
              <a:t> &amp; </a:t>
            </a:r>
            <a:r>
              <a:rPr lang="en-US" altLang="zh-CN" sz="2800" dirty="0" smtClean="0">
                <a:sym typeface="Symbol"/>
              </a:rPr>
              <a:t></a:t>
            </a:r>
            <a:r>
              <a:rPr lang="en-US" altLang="zh-CN" sz="2800" dirty="0" smtClean="0">
                <a:latin typeface="Symbol" panose="05050102010706020507" pitchFamily="18" charset="2"/>
              </a:rPr>
              <a:t>D</a:t>
            </a:r>
            <a:r>
              <a:rPr lang="en-US" altLang="zh-CN" sz="2800" dirty="0" smtClean="0"/>
              <a:t>M</a:t>
            </a:r>
            <a:r>
              <a:rPr lang="en-US" altLang="zh-CN" sz="2800" baseline="30000" dirty="0" smtClean="0"/>
              <a:t>2</a:t>
            </a:r>
            <a:r>
              <a:rPr lang="en-US" altLang="zh-CN" sz="2800" baseline="-25000" dirty="0" smtClean="0"/>
              <a:t>23</a:t>
            </a:r>
            <a:r>
              <a:rPr lang="en-US" altLang="zh-CN" sz="2800" dirty="0">
                <a:sym typeface="Symbol"/>
              </a:rPr>
              <a:t> </a:t>
            </a:r>
            <a:endParaRPr lang="en-US" altLang="zh-CN" sz="2800" dirty="0" smtClean="0"/>
          </a:p>
          <a:p>
            <a:pPr>
              <a:spcBef>
                <a:spcPts val="0"/>
              </a:spcBef>
            </a:pPr>
            <a:r>
              <a:rPr lang="en-US" altLang="zh-CN" sz="2800" dirty="0" smtClean="0"/>
              <a:t>Current experiment: </a:t>
            </a:r>
            <a:r>
              <a:rPr lang="en-US" altLang="zh-CN" sz="2800" b="1" dirty="0" err="1" smtClean="0">
                <a:solidFill>
                  <a:srgbClr val="C00000"/>
                </a:solidFill>
              </a:rPr>
              <a:t>SuperK</a:t>
            </a:r>
            <a:r>
              <a:rPr lang="en-US" altLang="zh-CN" sz="2800" dirty="0" smtClean="0">
                <a:solidFill>
                  <a:srgbClr val="C00000"/>
                </a:solidFill>
              </a:rPr>
              <a:t>, </a:t>
            </a:r>
            <a:r>
              <a:rPr lang="en-US" altLang="zh-CN" sz="2800" b="1" dirty="0" err="1" smtClean="0">
                <a:solidFill>
                  <a:srgbClr val="C00000"/>
                </a:solidFill>
              </a:rPr>
              <a:t>Icecube</a:t>
            </a:r>
            <a:endParaRPr lang="en-US" altLang="zh-CN" sz="2800" b="1" dirty="0" smtClean="0">
              <a:solidFill>
                <a:srgbClr val="C0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altLang="zh-CN" sz="2400" b="1" dirty="0" smtClean="0"/>
              <a:t>Still </a:t>
            </a:r>
            <a:r>
              <a:rPr lang="en-US" altLang="zh-CN" sz="2400" b="1" dirty="0"/>
              <a:t>improves </a:t>
            </a:r>
            <a:r>
              <a:rPr lang="en-US" altLang="zh-CN" sz="2400" b="1" dirty="0">
                <a:latin typeface="Symbol" panose="05050102010706020507" pitchFamily="18" charset="2"/>
              </a:rPr>
              <a:t>q</a:t>
            </a:r>
            <a:r>
              <a:rPr lang="en-US" altLang="zh-CN" sz="2400" b="1" baseline="-25000" dirty="0"/>
              <a:t>23</a:t>
            </a:r>
            <a:r>
              <a:rPr lang="en-US" altLang="zh-CN" sz="2400" b="1" dirty="0"/>
              <a:t> &amp; </a:t>
            </a:r>
            <a:r>
              <a:rPr lang="en-US" altLang="zh-CN" sz="2400" b="1" dirty="0">
                <a:sym typeface="Symbol"/>
              </a:rPr>
              <a:t></a:t>
            </a:r>
            <a:r>
              <a:rPr lang="en-US" altLang="zh-CN" sz="2400" b="1" dirty="0">
                <a:latin typeface="Symbol" panose="05050102010706020507" pitchFamily="18" charset="2"/>
              </a:rPr>
              <a:t>D</a:t>
            </a:r>
            <a:r>
              <a:rPr lang="en-US" altLang="zh-CN" sz="2400" b="1" dirty="0"/>
              <a:t>M</a:t>
            </a:r>
            <a:r>
              <a:rPr lang="en-US" altLang="zh-CN" sz="2400" b="1" baseline="30000" dirty="0"/>
              <a:t>2</a:t>
            </a:r>
            <a:r>
              <a:rPr lang="en-US" altLang="zh-CN" sz="2400" b="1" baseline="-25000" dirty="0"/>
              <a:t>23</a:t>
            </a:r>
            <a:r>
              <a:rPr lang="en-US" altLang="zh-CN" sz="2400" b="1" dirty="0">
                <a:sym typeface="Symbol"/>
              </a:rPr>
              <a:t> </a:t>
            </a:r>
            <a:endParaRPr lang="en-US" altLang="zh-CN" sz="2400" b="1" dirty="0"/>
          </a:p>
          <a:p>
            <a:pPr lvl="1">
              <a:spcBef>
                <a:spcPts val="0"/>
              </a:spcBef>
            </a:pPr>
            <a:r>
              <a:rPr lang="en-US" altLang="zh-CN" sz="2400" b="1" dirty="0" smtClean="0"/>
              <a:t>3 flavor analysis for </a:t>
            </a:r>
            <a:endParaRPr lang="en-US" altLang="zh-CN" sz="2400" dirty="0" smtClean="0"/>
          </a:p>
          <a:p>
            <a:pPr lvl="2">
              <a:spcBef>
                <a:spcPts val="0"/>
              </a:spcBef>
            </a:pPr>
            <a:r>
              <a:rPr lang="en-US" altLang="zh-CN" b="1" dirty="0" smtClean="0">
                <a:solidFill>
                  <a:srgbClr val="C00000"/>
                </a:solidFill>
                <a:latin typeface="Symbol" pitchFamily="18" charset="2"/>
              </a:rPr>
              <a:t>q</a:t>
            </a:r>
            <a:r>
              <a:rPr lang="en-US" altLang="zh-CN" b="1" baseline="-25000" dirty="0" smtClean="0">
                <a:solidFill>
                  <a:srgbClr val="C00000"/>
                </a:solidFill>
              </a:rPr>
              <a:t>23</a:t>
            </a:r>
            <a:r>
              <a:rPr lang="en-US" altLang="zh-CN" b="1" dirty="0" smtClean="0">
                <a:solidFill>
                  <a:srgbClr val="C00000"/>
                </a:solidFill>
              </a:rPr>
              <a:t> octant</a:t>
            </a:r>
          </a:p>
          <a:p>
            <a:pPr lvl="2">
              <a:spcBef>
                <a:spcPts val="0"/>
              </a:spcBef>
            </a:pPr>
            <a:r>
              <a:rPr lang="en-US" altLang="zh-CN" b="1" dirty="0" smtClean="0">
                <a:solidFill>
                  <a:srgbClr val="C00000"/>
                </a:solidFill>
              </a:rPr>
              <a:t>mass hierarchy</a:t>
            </a:r>
          </a:p>
          <a:p>
            <a:pPr lvl="2">
              <a:spcBef>
                <a:spcPts val="0"/>
              </a:spcBef>
            </a:pPr>
            <a:r>
              <a:rPr lang="en-US" altLang="zh-CN" b="1" dirty="0" smtClean="0">
                <a:solidFill>
                  <a:srgbClr val="C00000"/>
                </a:solidFill>
              </a:rPr>
              <a:t>CP phase</a:t>
            </a:r>
          </a:p>
          <a:p>
            <a:pPr eaLnBrk="1" hangingPunct="1">
              <a:spcBef>
                <a:spcPts val="0"/>
              </a:spcBef>
            </a:pPr>
            <a:r>
              <a:rPr lang="en-US" altLang="zh-CN" sz="2800" b="1" dirty="0" smtClean="0">
                <a:solidFill>
                  <a:srgbClr val="0000FF"/>
                </a:solidFill>
              </a:rPr>
              <a:t>Future experiments</a:t>
            </a:r>
          </a:p>
          <a:p>
            <a:pPr lvl="1" eaLnBrk="1" hangingPunct="1"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C00000"/>
                </a:solidFill>
              </a:rPr>
              <a:t>INO, PINGU/</a:t>
            </a:r>
            <a:r>
              <a:rPr lang="en-US" altLang="zh-CN" sz="2400" b="1" dirty="0" err="1" smtClean="0">
                <a:solidFill>
                  <a:srgbClr val="C00000"/>
                </a:solidFill>
              </a:rPr>
              <a:t>Icecube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, 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en-US" altLang="zh-CN" sz="2400" b="1" dirty="0">
                <a:solidFill>
                  <a:srgbClr val="C00000"/>
                </a:solidFill>
              </a:rPr>
              <a:t> 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      </a:t>
            </a:r>
            <a:r>
              <a:rPr lang="en-US" altLang="zh-CN" sz="2400" b="1" dirty="0" err="1" smtClean="0">
                <a:solidFill>
                  <a:srgbClr val="C00000"/>
                </a:solidFill>
              </a:rPr>
              <a:t>HyperK</a:t>
            </a:r>
            <a:endParaRPr lang="en-US" altLang="zh-CN" sz="2400" b="1" dirty="0">
              <a:solidFill>
                <a:srgbClr val="C00000"/>
              </a:solidFill>
            </a:endParaRPr>
          </a:p>
        </p:txBody>
      </p:sp>
      <p:sp>
        <p:nvSpPr>
          <p:cNvPr id="8" name="灯片编号占位符 4"/>
          <p:cNvSpPr txBox="1">
            <a:spLocks/>
          </p:cNvSpPr>
          <p:nvPr/>
        </p:nvSpPr>
        <p:spPr>
          <a:xfrm>
            <a:off x="6988175" y="6472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F1F390B-A138-4E0A-A5B3-51F4010083F6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291" y="2497586"/>
            <a:ext cx="4948417" cy="4329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6988175" y="2277094"/>
            <a:ext cx="1915909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0000"/>
                </a:solidFill>
              </a:rPr>
              <a:t>ArXiv:1304.6335 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48061" y="2268188"/>
            <a:ext cx="966931" cy="369332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sym typeface="Symbol"/>
              </a:rPr>
              <a:t>MINOS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4638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00488" cy="7969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b="1" dirty="0" smtClean="0">
                <a:solidFill>
                  <a:srgbClr val="FF0000"/>
                </a:solidFill>
              </a:rPr>
              <a:t>Neutrino Factory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7587" name="内容占位符 2"/>
          <p:cNvSpPr>
            <a:spLocks noGrp="1"/>
          </p:cNvSpPr>
          <p:nvPr>
            <p:ph idx="1"/>
          </p:nvPr>
        </p:nvSpPr>
        <p:spPr>
          <a:xfrm>
            <a:off x="214313" y="1052736"/>
            <a:ext cx="3781623" cy="5073427"/>
          </a:xfrm>
        </p:spPr>
        <p:txBody>
          <a:bodyPr/>
          <a:lstStyle/>
          <a:p>
            <a:pPr eaLnBrk="1" hangingPunct="1"/>
            <a:r>
              <a:rPr lang="en-US" altLang="zh-CN" sz="2800" dirty="0" smtClean="0"/>
              <a:t>All channel available</a:t>
            </a:r>
          </a:p>
          <a:p>
            <a:pPr lvl="1" eaLnBrk="1" hangingPunct="1"/>
            <a:r>
              <a:rPr lang="en-US" altLang="zh-CN" sz="2400" dirty="0" smtClean="0"/>
              <a:t>Large </a:t>
            </a:r>
            <a:r>
              <a:rPr lang="en-US" altLang="zh-CN" sz="2400" dirty="0" smtClean="0">
                <a:latin typeface="Symbol" pitchFamily="18" charset="2"/>
              </a:rPr>
              <a:t>n</a:t>
            </a:r>
            <a:r>
              <a:rPr lang="en-US" altLang="zh-CN" sz="2400" baseline="-25000" dirty="0" smtClean="0"/>
              <a:t>e</a:t>
            </a:r>
            <a:r>
              <a:rPr lang="en-US" altLang="zh-CN" sz="2400" dirty="0" smtClean="0"/>
              <a:t> (</a:t>
            </a:r>
            <a:r>
              <a:rPr lang="en-US" altLang="zh-CN" sz="2400" dirty="0" smtClean="0">
                <a:latin typeface="Symbol" pitchFamily="18" charset="2"/>
              </a:rPr>
              <a:t>n</a:t>
            </a:r>
            <a:r>
              <a:rPr lang="en-US" altLang="zh-CN" sz="2400" baseline="-25000" dirty="0" smtClean="0"/>
              <a:t>e</a:t>
            </a:r>
            <a:r>
              <a:rPr lang="en-US" altLang="zh-CN" sz="2400" dirty="0" smtClean="0"/>
              <a:t> bar) flux</a:t>
            </a:r>
          </a:p>
          <a:p>
            <a:pPr lvl="1" eaLnBrk="1" hangingPunct="1"/>
            <a:r>
              <a:rPr lang="en-US" altLang="zh-CN" sz="2400" dirty="0" smtClean="0"/>
              <a:t>High energy </a:t>
            </a:r>
            <a:r>
              <a:rPr lang="en-US" altLang="zh-CN" sz="2400" dirty="0" smtClean="0">
                <a:latin typeface="Symbol" pitchFamily="18" charset="2"/>
              </a:rPr>
              <a:t>n</a:t>
            </a:r>
            <a:r>
              <a:rPr lang="en-US" altLang="zh-CN" sz="2400" baseline="-25000" dirty="0" smtClean="0"/>
              <a:t>e</a:t>
            </a:r>
            <a:r>
              <a:rPr lang="en-US" altLang="zh-CN" sz="2400" dirty="0" smtClean="0"/>
              <a:t> (</a:t>
            </a:r>
            <a:r>
              <a:rPr lang="en-US" altLang="zh-CN" sz="2400" dirty="0" smtClean="0">
                <a:latin typeface="Symbol" pitchFamily="18" charset="2"/>
              </a:rPr>
              <a:t>n</a:t>
            </a:r>
            <a:r>
              <a:rPr lang="en-US" altLang="zh-CN" sz="2400" baseline="-25000" dirty="0" smtClean="0"/>
              <a:t>e</a:t>
            </a:r>
            <a:r>
              <a:rPr lang="en-US" altLang="zh-CN" sz="2400" dirty="0" smtClean="0"/>
              <a:t> bar) flux</a:t>
            </a:r>
          </a:p>
          <a:p>
            <a:pPr eaLnBrk="1" hangingPunct="1"/>
            <a:r>
              <a:rPr lang="en-US" altLang="zh-CN" sz="2800" dirty="0" smtClean="0"/>
              <a:t>Rate </a:t>
            </a:r>
            <a:r>
              <a:rPr lang="en-US" altLang="zh-CN" sz="2800" dirty="0" smtClean="0">
                <a:sym typeface="Symbol" pitchFamily="18" charset="2"/>
              </a:rPr>
              <a:t> </a:t>
            </a:r>
            <a:r>
              <a:rPr lang="en-US" altLang="zh-CN" sz="2800" dirty="0" err="1" smtClean="0">
                <a:sym typeface="Symbol" pitchFamily="18" charset="2"/>
              </a:rPr>
              <a:t>E</a:t>
            </a:r>
            <a:r>
              <a:rPr lang="en-US" altLang="zh-CN" sz="2800" baseline="-25000" dirty="0" err="1" smtClean="0">
                <a:sym typeface="Symbol" pitchFamily="18" charset="2"/>
              </a:rPr>
              <a:t>n</a:t>
            </a:r>
            <a:r>
              <a:rPr lang="en-US" altLang="zh-CN" sz="2800" dirty="0" smtClean="0">
                <a:sym typeface="Symbol" pitchFamily="18" charset="2"/>
              </a:rPr>
              <a:t> @ fixed L/E</a:t>
            </a:r>
            <a:endParaRPr lang="en-US" altLang="zh-CN" sz="2800" dirty="0" smtClean="0"/>
          </a:p>
          <a:p>
            <a:pPr lvl="1" eaLnBrk="1" hangingPunct="1"/>
            <a:r>
              <a:rPr lang="en-US" altLang="zh-CN" sz="2400" dirty="0" smtClean="0"/>
              <a:t>Optimize event </a:t>
            </a:r>
            <a:r>
              <a:rPr lang="en-US" altLang="zh-CN" sz="2400" dirty="0" err="1" smtClean="0"/>
              <a:t>rate@L</a:t>
            </a:r>
            <a:r>
              <a:rPr lang="en-US" altLang="zh-CN" sz="2400" dirty="0" smtClean="0"/>
              <a:t>/E</a:t>
            </a:r>
          </a:p>
          <a:p>
            <a:pPr lvl="1" eaLnBrk="1" hangingPunct="1"/>
            <a:r>
              <a:rPr lang="en-US" altLang="zh-CN" sz="2400" dirty="0" smtClean="0"/>
              <a:t>Optimize MH</a:t>
            </a:r>
          </a:p>
          <a:p>
            <a:pPr lvl="1" eaLnBrk="1" hangingPunct="1"/>
            <a:r>
              <a:rPr lang="en-US" altLang="zh-CN" sz="2400" dirty="0" smtClean="0"/>
              <a:t>Optimize CP sensitivity</a:t>
            </a:r>
          </a:p>
          <a:p>
            <a:pPr eaLnBrk="1" hangingPunct="1"/>
            <a:r>
              <a:rPr lang="en-US" altLang="zh-CN" sz="2800" dirty="0" smtClean="0"/>
              <a:t>Our dream machine:</a:t>
            </a:r>
            <a:endParaRPr lang="en-US" altLang="zh-CN" sz="2400" dirty="0"/>
          </a:p>
          <a:p>
            <a:pPr lvl="1" eaLnBrk="1" hangingPunct="1"/>
            <a:r>
              <a:rPr lang="en-US" altLang="zh-CN" sz="2400" dirty="0"/>
              <a:t>CP phase </a:t>
            </a:r>
            <a:r>
              <a:rPr lang="en-US" altLang="zh-CN" sz="2400" dirty="0">
                <a:latin typeface="Symbol" pitchFamily="18" charset="2"/>
              </a:rPr>
              <a:t>d</a:t>
            </a:r>
            <a:r>
              <a:rPr lang="en-US" altLang="zh-CN" sz="2400" dirty="0"/>
              <a:t> at 10-15% </a:t>
            </a:r>
            <a:r>
              <a:rPr lang="en-US" altLang="zh-CN" sz="2400" dirty="0" smtClean="0"/>
              <a:t>level </a:t>
            </a:r>
            <a:endParaRPr lang="zh-CN" altLang="en-US" sz="2400" dirty="0" smtClean="0"/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0"/>
            <a:ext cx="431165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566" y="2995032"/>
            <a:ext cx="5148434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31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标题 1"/>
          <p:cNvSpPr>
            <a:spLocks noGrp="1"/>
          </p:cNvSpPr>
          <p:nvPr>
            <p:ph type="title"/>
          </p:nvPr>
        </p:nvSpPr>
        <p:spPr>
          <a:xfrm>
            <a:off x="182563" y="188640"/>
            <a:ext cx="8839200" cy="64807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</a:rPr>
              <a:t>A New Type of Neutrino Beam for CP (MOMENT)</a:t>
            </a:r>
            <a:r>
              <a:rPr lang="en-US" altLang="zh-CN" sz="32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endParaRPr lang="zh-CN" altLang="en-US" sz="3200" b="1" dirty="0" smtClean="0">
              <a:solidFill>
                <a:srgbClr val="FF0000"/>
              </a:solidFill>
            </a:endParaRPr>
          </a:p>
        </p:txBody>
      </p:sp>
      <p:sp>
        <p:nvSpPr>
          <p:cNvPr id="162819" name="TextBox 2"/>
          <p:cNvSpPr txBox="1">
            <a:spLocks noChangeArrowheads="1"/>
          </p:cNvSpPr>
          <p:nvPr/>
        </p:nvSpPr>
        <p:spPr bwMode="auto">
          <a:xfrm>
            <a:off x="323850" y="3965575"/>
            <a:ext cx="17383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000" smtClean="0">
                <a:solidFill>
                  <a:srgbClr val="4614FE"/>
                </a:solidFill>
              </a:rPr>
              <a:t>Detector</a:t>
            </a:r>
            <a:endParaRPr lang="zh-CN" altLang="en-US" sz="2000" smtClean="0">
              <a:solidFill>
                <a:srgbClr val="4614FE"/>
              </a:solidFill>
            </a:endParaRPr>
          </a:p>
        </p:txBody>
      </p:sp>
      <p:sp>
        <p:nvSpPr>
          <p:cNvPr id="16282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162821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052513"/>
            <a:ext cx="8964613" cy="442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2924175"/>
            <a:ext cx="2733675" cy="182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2823" name="矩形 8"/>
          <p:cNvSpPr>
            <a:spLocks noChangeArrowheads="1"/>
          </p:cNvSpPr>
          <p:nvPr/>
        </p:nvSpPr>
        <p:spPr bwMode="auto">
          <a:xfrm>
            <a:off x="5867400" y="5661025"/>
            <a:ext cx="2994025" cy="1016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000" b="1" dirty="0" smtClean="0">
                <a:solidFill>
                  <a:srgbClr val="0000FF"/>
                </a:solidFill>
              </a:rPr>
              <a:t>Neutrinos after the target/ collection/decay: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000" b="1" dirty="0" smtClean="0">
                <a:solidFill>
                  <a:srgbClr val="C00000"/>
                </a:solidFill>
              </a:rPr>
              <a:t>~ 5</a:t>
            </a:r>
            <a:r>
              <a:rPr lang="en-US" altLang="zh-CN" sz="2000" b="1" dirty="0" smtClean="0">
                <a:solidFill>
                  <a:srgbClr val="C00000"/>
                </a:solidFill>
                <a:sym typeface="Symbol"/>
              </a:rPr>
              <a:t></a:t>
            </a:r>
            <a:r>
              <a:rPr lang="en-US" altLang="zh-CN" sz="2000" b="1" dirty="0" smtClean="0">
                <a:solidFill>
                  <a:srgbClr val="C00000"/>
                </a:solidFill>
              </a:rPr>
              <a:t>10</a:t>
            </a:r>
            <a:r>
              <a:rPr lang="en-US" altLang="zh-CN" sz="2000" b="1" baseline="30000" dirty="0" smtClean="0">
                <a:solidFill>
                  <a:srgbClr val="C00000"/>
                </a:solidFill>
              </a:rPr>
              <a:t>21 </a:t>
            </a:r>
            <a:r>
              <a:rPr lang="en-US" altLang="zh-CN" sz="2000" b="1" dirty="0" smtClean="0">
                <a:solidFill>
                  <a:srgbClr val="C00000"/>
                </a:solidFill>
                <a:latin typeface="Symbol" pitchFamily="18" charset="2"/>
              </a:rPr>
              <a:t>n</a:t>
            </a:r>
            <a:r>
              <a:rPr lang="en-US" altLang="zh-CN" sz="2000" b="1" dirty="0" smtClean="0">
                <a:solidFill>
                  <a:srgbClr val="C00000"/>
                </a:solidFill>
              </a:rPr>
              <a:t>/year</a:t>
            </a:r>
          </a:p>
        </p:txBody>
      </p:sp>
      <p:sp>
        <p:nvSpPr>
          <p:cNvPr id="10" name="矩形 9"/>
          <p:cNvSpPr/>
          <p:nvPr/>
        </p:nvSpPr>
        <p:spPr>
          <a:xfrm>
            <a:off x="200025" y="4748213"/>
            <a:ext cx="2068513" cy="12620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srgbClr val="0000FF"/>
                </a:solidFill>
              </a:rPr>
              <a:t>Detector</a:t>
            </a:r>
            <a:r>
              <a:rPr lang="zh-CN" altLang="en-US" sz="2000" b="1" dirty="0">
                <a:solidFill>
                  <a:srgbClr val="0000FF"/>
                </a:solidFill>
              </a:rPr>
              <a:t>：</a:t>
            </a:r>
            <a:endParaRPr lang="en-US" altLang="zh-CN" sz="2000" b="1" dirty="0">
              <a:solidFill>
                <a:srgbClr val="0000FF"/>
              </a:soli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altLang="zh-CN" b="1" dirty="0">
                <a:solidFill>
                  <a:srgbClr val="C00000"/>
                </a:solidFill>
              </a:rPr>
              <a:t>Flavor sensitive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altLang="zh-CN" b="1" dirty="0">
                <a:solidFill>
                  <a:srgbClr val="C00000"/>
                </a:solidFill>
              </a:rPr>
              <a:t>Charge sensitive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en-US" altLang="zh-CN" b="1" dirty="0">
                <a:solidFill>
                  <a:srgbClr val="C00000"/>
                </a:solidFill>
              </a:rPr>
              <a:t>NC/CC sensitive</a:t>
            </a:r>
          </a:p>
        </p:txBody>
      </p:sp>
      <p:sp>
        <p:nvSpPr>
          <p:cNvPr id="162827" name="矩形 1"/>
          <p:cNvSpPr>
            <a:spLocks noChangeArrowheads="1"/>
          </p:cNvSpPr>
          <p:nvPr/>
        </p:nvSpPr>
        <p:spPr bwMode="auto">
          <a:xfrm>
            <a:off x="1549400" y="6321425"/>
            <a:ext cx="3146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itchFamily="2" charset="2"/>
              <a:buNone/>
            </a:pPr>
            <a:r>
              <a:rPr lang="en-US" altLang="zh-CN" sz="2000" b="1" smtClean="0">
                <a:solidFill>
                  <a:srgbClr val="0000CC"/>
                </a:solidFill>
                <a:latin typeface="Times New Roman" pitchFamily="18" charset="0"/>
                <a:hlinkClick r:id="rId4"/>
              </a:rPr>
              <a:t>Cao et al., </a:t>
            </a:r>
            <a:r>
              <a:rPr lang="zh-CN" altLang="zh-CN" sz="2000" b="1" smtClean="0">
                <a:solidFill>
                  <a:srgbClr val="0000CC"/>
                </a:solidFill>
                <a:latin typeface="Times New Roman" pitchFamily="18" charset="0"/>
                <a:hlinkClick r:id="rId4"/>
              </a:rPr>
              <a:t>arXiv:1401.8125</a:t>
            </a:r>
            <a:endParaRPr lang="zh-CN" altLang="en-US" sz="2000" b="1" smtClean="0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8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Why MOMENT ?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196753"/>
            <a:ext cx="8496944" cy="2520279"/>
          </a:xfrm>
        </p:spPr>
        <p:txBody>
          <a:bodyPr/>
          <a:lstStyle/>
          <a:p>
            <a:r>
              <a:rPr lang="en-US" altLang="zh-CN" sz="2400" dirty="0" smtClean="0"/>
              <a:t>Easier </a:t>
            </a:r>
            <a:r>
              <a:rPr lang="en-US" altLang="zh-CN" sz="2400" dirty="0"/>
              <a:t>and  cheaper i</a:t>
            </a:r>
            <a:r>
              <a:rPr lang="en-US" altLang="zh-CN" sz="2400" dirty="0" smtClean="0"/>
              <a:t>n comparison with neutrino factories, by abandoning muon cooling and acceleration stage. </a:t>
            </a:r>
          </a:p>
          <a:p>
            <a:r>
              <a:rPr lang="en-US" altLang="zh-CN" sz="2400" dirty="0" smtClean="0"/>
              <a:t>Its CW mode makes the target system slightly easier. </a:t>
            </a:r>
          </a:p>
          <a:p>
            <a:r>
              <a:rPr lang="en-US" altLang="zh-CN" sz="2400" dirty="0" smtClean="0"/>
              <a:t>The lower beam energy at ~ 300 MeV maybe optimal: free from pi0 background</a:t>
            </a:r>
          </a:p>
          <a:p>
            <a:endParaRPr lang="zh-CN" altLang="en-US" dirty="0"/>
          </a:p>
        </p:txBody>
      </p:sp>
      <p:sp>
        <p:nvSpPr>
          <p:cNvPr id="8" name="日期占位符 1"/>
          <p:cNvSpPr txBox="1">
            <a:spLocks/>
          </p:cNvSpPr>
          <p:nvPr/>
        </p:nvSpPr>
        <p:spPr bwMode="auto">
          <a:xfrm>
            <a:off x="1251124" y="6498646"/>
            <a:ext cx="1753172" cy="222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742950" indent="-285750" algn="l" defTabSz="914400" rtl="0" eaLnBrk="0" latinLnBrk="0" hangingPunct="0"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1143000" indent="-228600" algn="l" defTabSz="914400" rtl="0" eaLnBrk="0" latinLnBrk="0" hangingPunct="0"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600200" indent="-228600" algn="l" defTabSz="914400" rtl="0" eaLnBrk="0" latinLnBrk="0" hangingPunct="0"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2057400" indent="-228600" algn="l" defTabSz="914400" rtl="0" eaLnBrk="0" latinLnBrk="0" hangingPunct="0"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EF08ABC2-4875-49BF-8E45-23E9AFDE5D54}" type="datetime1">
              <a:rPr lang="zh-CN" altLang="en-US" sz="1200" smtClean="0">
                <a:solidFill>
                  <a:srgbClr val="898989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2015-6-24</a:t>
            </a:fld>
            <a:endParaRPr lang="zh-CN" altLang="en-US" sz="1200" smtClean="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827" y="3429001"/>
            <a:ext cx="5896529" cy="3243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5"/>
          <p:cNvSpPr>
            <a:spLocks noChangeArrowheads="1"/>
          </p:cNvSpPr>
          <p:nvPr/>
        </p:nvSpPr>
        <p:spPr bwMode="auto">
          <a:xfrm>
            <a:off x="6372200" y="3524633"/>
            <a:ext cx="2573666" cy="52322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400" b="1" dirty="0" err="1" smtClean="0">
                <a:solidFill>
                  <a:srgbClr val="000000"/>
                </a:solidFill>
              </a:rPr>
              <a:t>J.Formaggio</a:t>
            </a:r>
            <a:r>
              <a:rPr lang="en-US" altLang="zh-CN" sz="1400" b="1" dirty="0" smtClean="0">
                <a:solidFill>
                  <a:srgbClr val="000000"/>
                </a:solidFill>
              </a:rPr>
              <a:t> and </a:t>
            </a:r>
            <a:r>
              <a:rPr lang="en-US" altLang="zh-CN" sz="1400" b="1" dirty="0" err="1" smtClean="0">
                <a:solidFill>
                  <a:srgbClr val="000000"/>
                </a:solidFill>
              </a:rPr>
              <a:t>G.Zeller</a:t>
            </a:r>
            <a:r>
              <a:rPr lang="en-US" altLang="zh-CN" sz="1400" b="1" dirty="0" smtClean="0">
                <a:solidFill>
                  <a:srgbClr val="000000"/>
                </a:solidFill>
              </a:rPr>
              <a:t>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400" b="1" dirty="0" smtClean="0">
                <a:solidFill>
                  <a:srgbClr val="000000"/>
                </a:solidFill>
              </a:rPr>
              <a:t>Rev. </a:t>
            </a:r>
            <a:r>
              <a:rPr lang="en-US" altLang="zh-CN" sz="1400" b="1" dirty="0" err="1" smtClean="0">
                <a:solidFill>
                  <a:srgbClr val="000000"/>
                </a:solidFill>
              </a:rPr>
              <a:t>Mod.Phys</a:t>
            </a:r>
            <a:r>
              <a:rPr lang="en-US" altLang="zh-CN" sz="1400" b="1" dirty="0" smtClean="0">
                <a:solidFill>
                  <a:srgbClr val="000000"/>
                </a:solidFill>
              </a:rPr>
              <a:t>. 84.3(2012)1307 </a:t>
            </a:r>
            <a:endParaRPr lang="zh-CN" altLang="en-US" sz="1400" b="1" dirty="0" smtClean="0">
              <a:solidFill>
                <a:srgbClr val="000000"/>
              </a:solidFill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2833988" y="5517232"/>
            <a:ext cx="177404" cy="6152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8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US" altLang="zh-CN" b="1" u="sng" dirty="0" smtClean="0">
                <a:solidFill>
                  <a:srgbClr val="FF0000"/>
                </a:solidFill>
              </a:rPr>
              <a:t>Summary</a:t>
            </a:r>
            <a:endParaRPr lang="zh-CN" alt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36711"/>
            <a:ext cx="8640960" cy="529256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rgbClr val="7030A0"/>
                </a:solidFill>
              </a:rPr>
              <a:t>Atmospheric neutrinos </a:t>
            </a:r>
            <a:r>
              <a:rPr lang="en-US" altLang="zh-CN" b="1" dirty="0" smtClean="0">
                <a:solidFill>
                  <a:srgbClr val="7030A0"/>
                </a:solidFill>
              </a:rPr>
              <a:t>are improving </a:t>
            </a:r>
            <a:r>
              <a:rPr lang="en-US" altLang="zh-CN" b="1" dirty="0">
                <a:solidFill>
                  <a:srgbClr val="7030A0"/>
                </a:solidFill>
              </a:rPr>
              <a:t>the precision of </a:t>
            </a:r>
            <a:r>
              <a:rPr lang="en-US" altLang="zh-CN" b="1" dirty="0">
                <a:solidFill>
                  <a:srgbClr val="C00000"/>
                </a:solidFill>
                <a:latin typeface="Symbol" pitchFamily="18" charset="2"/>
              </a:rPr>
              <a:t>q</a:t>
            </a:r>
            <a:r>
              <a:rPr lang="en-US" altLang="zh-CN" b="1" baseline="-25000" dirty="0">
                <a:solidFill>
                  <a:srgbClr val="C00000"/>
                </a:solidFill>
              </a:rPr>
              <a:t>23</a:t>
            </a:r>
            <a:r>
              <a:rPr lang="en-US" altLang="zh-CN" b="1" dirty="0">
                <a:solidFill>
                  <a:srgbClr val="C00000"/>
                </a:solidFill>
              </a:rPr>
              <a:t> &amp; </a:t>
            </a:r>
            <a:r>
              <a:rPr lang="en-US" altLang="zh-CN" b="1" dirty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altLang="zh-CN" b="1" dirty="0">
                <a:solidFill>
                  <a:srgbClr val="C00000"/>
                </a:solidFill>
              </a:rPr>
              <a:t>M</a:t>
            </a:r>
            <a:r>
              <a:rPr lang="en-US" altLang="zh-CN" b="1" baseline="30000" dirty="0">
                <a:solidFill>
                  <a:srgbClr val="C00000"/>
                </a:solidFill>
              </a:rPr>
              <a:t>2</a:t>
            </a:r>
            <a:r>
              <a:rPr lang="en-US" altLang="zh-CN" b="1" baseline="-25000" dirty="0">
                <a:solidFill>
                  <a:srgbClr val="C00000"/>
                </a:solidFill>
              </a:rPr>
              <a:t>23</a:t>
            </a:r>
            <a:r>
              <a:rPr lang="en-US" altLang="zh-CN" b="1" dirty="0">
                <a:solidFill>
                  <a:srgbClr val="7030A0"/>
                </a:solidFill>
              </a:rPr>
              <a:t>; sub-leading effects can be used to determine the </a:t>
            </a:r>
            <a:r>
              <a:rPr lang="en-US" altLang="zh-CN" b="1" dirty="0">
                <a:solidFill>
                  <a:srgbClr val="C00000"/>
                </a:solidFill>
              </a:rPr>
              <a:t>mass hierarchy &amp; CP phase</a:t>
            </a:r>
            <a:r>
              <a:rPr lang="en-US" altLang="zh-CN" b="1" dirty="0">
                <a:solidFill>
                  <a:srgbClr val="7030A0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7030A0"/>
                </a:solidFill>
              </a:rPr>
              <a:t>Solar neutrinos continue to provide improved measurements of </a:t>
            </a:r>
            <a:r>
              <a:rPr lang="en-US" altLang="zh-CN" b="1" dirty="0" smtClean="0">
                <a:solidFill>
                  <a:srgbClr val="C00000"/>
                </a:solidFill>
                <a:latin typeface="Symbol" pitchFamily="18" charset="2"/>
              </a:rPr>
              <a:t>q</a:t>
            </a:r>
            <a:r>
              <a:rPr lang="en-US" altLang="zh-CN" b="1" baseline="-25000" dirty="0" smtClean="0">
                <a:solidFill>
                  <a:srgbClr val="C00000"/>
                </a:solidFill>
              </a:rPr>
              <a:t>12</a:t>
            </a:r>
            <a:r>
              <a:rPr lang="en-US" altLang="zh-CN" b="1" dirty="0" smtClean="0">
                <a:solidFill>
                  <a:srgbClr val="C00000"/>
                </a:solidFill>
              </a:rPr>
              <a:t> &amp; </a:t>
            </a:r>
            <a:r>
              <a:rPr lang="en-US" altLang="zh-CN" b="1" dirty="0" smtClean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altLang="zh-CN" b="1" dirty="0" smtClean="0">
                <a:solidFill>
                  <a:srgbClr val="C00000"/>
                </a:solidFill>
              </a:rPr>
              <a:t>M</a:t>
            </a:r>
            <a:r>
              <a:rPr lang="en-US" altLang="zh-CN" b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zh-CN" b="1" baseline="-25000" dirty="0" smtClean="0">
                <a:solidFill>
                  <a:srgbClr val="C00000"/>
                </a:solidFill>
              </a:rPr>
              <a:t>12</a:t>
            </a:r>
            <a:r>
              <a:rPr lang="en-US" altLang="zh-CN" b="1" dirty="0" smtClean="0">
                <a:solidFill>
                  <a:srgbClr val="7030A0"/>
                </a:solidFill>
              </a:rPr>
              <a:t>; solar-related and other astrophysics issues require much larger detectors.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7030A0"/>
                </a:solidFill>
              </a:rPr>
              <a:t>Reactor neutrinos provided precise measurements of </a:t>
            </a:r>
            <a:r>
              <a:rPr lang="en-US" altLang="zh-CN" b="1" dirty="0" smtClean="0">
                <a:solidFill>
                  <a:srgbClr val="C00000"/>
                </a:solidFill>
                <a:latin typeface="Symbol" pitchFamily="18" charset="2"/>
              </a:rPr>
              <a:t>q</a:t>
            </a:r>
            <a:r>
              <a:rPr lang="en-US" altLang="zh-CN" b="1" baseline="-25000" dirty="0" smtClean="0">
                <a:solidFill>
                  <a:srgbClr val="C00000"/>
                </a:solidFill>
              </a:rPr>
              <a:t>13</a:t>
            </a:r>
            <a:r>
              <a:rPr lang="en-US" altLang="zh-CN" b="1" dirty="0" smtClean="0">
                <a:solidFill>
                  <a:srgbClr val="C00000"/>
                </a:solidFill>
              </a:rPr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&amp; </a:t>
            </a:r>
            <a:r>
              <a:rPr lang="en-US" altLang="zh-CN" b="1" dirty="0" smtClean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altLang="zh-CN" b="1" dirty="0" smtClean="0">
                <a:solidFill>
                  <a:srgbClr val="C00000"/>
                </a:solidFill>
              </a:rPr>
              <a:t>M</a:t>
            </a:r>
            <a:r>
              <a:rPr lang="en-US" altLang="zh-CN" b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zh-CN" b="1" baseline="-25000" dirty="0" smtClean="0">
                <a:solidFill>
                  <a:srgbClr val="C00000"/>
                </a:solidFill>
              </a:rPr>
              <a:t>13</a:t>
            </a:r>
            <a:r>
              <a:rPr lang="en-US" altLang="zh-CN" b="1" dirty="0" smtClean="0">
                <a:solidFill>
                  <a:srgbClr val="7030A0"/>
                </a:solidFill>
              </a:rPr>
              <a:t>; next generation experiments can measure precisely </a:t>
            </a:r>
            <a:r>
              <a:rPr lang="en-US" altLang="zh-CN" b="1" dirty="0">
                <a:solidFill>
                  <a:srgbClr val="C00000"/>
                </a:solidFill>
                <a:latin typeface="Symbol" pitchFamily="18" charset="2"/>
              </a:rPr>
              <a:t>q</a:t>
            </a:r>
            <a:r>
              <a:rPr lang="en-US" altLang="zh-CN" b="1" baseline="-25000" dirty="0">
                <a:solidFill>
                  <a:srgbClr val="C00000"/>
                </a:solidFill>
              </a:rPr>
              <a:t>12</a:t>
            </a:r>
            <a:r>
              <a:rPr lang="en-US" altLang="zh-CN" b="1" dirty="0">
                <a:solidFill>
                  <a:srgbClr val="C00000"/>
                </a:solidFill>
              </a:rPr>
              <a:t> &amp; </a:t>
            </a:r>
            <a:r>
              <a:rPr lang="en-US" altLang="zh-CN" b="1" dirty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altLang="zh-CN" b="1" dirty="0">
                <a:solidFill>
                  <a:srgbClr val="C00000"/>
                </a:solidFill>
              </a:rPr>
              <a:t>M</a:t>
            </a:r>
            <a:r>
              <a:rPr lang="en-US" altLang="zh-CN" b="1" baseline="30000" dirty="0">
                <a:solidFill>
                  <a:srgbClr val="C00000"/>
                </a:solidFill>
              </a:rPr>
              <a:t>2</a:t>
            </a:r>
            <a:r>
              <a:rPr lang="en-US" altLang="zh-CN" b="1" baseline="-25000" dirty="0">
                <a:solidFill>
                  <a:srgbClr val="C00000"/>
                </a:solidFill>
              </a:rPr>
              <a:t>12 </a:t>
            </a:r>
            <a:r>
              <a:rPr lang="en-US" altLang="zh-CN" b="1" dirty="0">
                <a:solidFill>
                  <a:srgbClr val="7030A0"/>
                </a:solidFill>
              </a:rPr>
              <a:t> </a:t>
            </a:r>
            <a:r>
              <a:rPr lang="en-US" altLang="zh-CN" b="1" dirty="0" smtClean="0">
                <a:solidFill>
                  <a:srgbClr val="C00000"/>
                </a:solidFill>
              </a:rPr>
              <a:t>&amp; </a:t>
            </a:r>
            <a:r>
              <a:rPr lang="en-US" altLang="zh-CN" b="1" dirty="0" smtClean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altLang="zh-CN" b="1" dirty="0" smtClean="0">
                <a:solidFill>
                  <a:srgbClr val="C00000"/>
                </a:solidFill>
              </a:rPr>
              <a:t>M</a:t>
            </a:r>
            <a:r>
              <a:rPr lang="en-US" altLang="zh-CN" b="1" baseline="30000" dirty="0" smtClean="0">
                <a:solidFill>
                  <a:srgbClr val="C00000"/>
                </a:solidFill>
              </a:rPr>
              <a:t>2</a:t>
            </a:r>
            <a:r>
              <a:rPr lang="en-US" altLang="zh-CN" b="1" baseline="-25000" dirty="0" smtClean="0">
                <a:solidFill>
                  <a:srgbClr val="C00000"/>
                </a:solidFill>
              </a:rPr>
              <a:t>23</a:t>
            </a:r>
            <a:r>
              <a:rPr lang="en-US" altLang="zh-CN" b="1" dirty="0" smtClean="0">
                <a:solidFill>
                  <a:srgbClr val="7030A0"/>
                </a:solidFill>
              </a:rPr>
              <a:t>, determine the </a:t>
            </a:r>
            <a:r>
              <a:rPr lang="en-US" altLang="zh-CN" b="1" dirty="0" smtClean="0">
                <a:solidFill>
                  <a:srgbClr val="C00000"/>
                </a:solidFill>
              </a:rPr>
              <a:t>mass hierarchy, </a:t>
            </a:r>
            <a:r>
              <a:rPr lang="en-US" altLang="zh-CN" b="1" dirty="0" smtClean="0">
                <a:solidFill>
                  <a:srgbClr val="7030A0"/>
                </a:solidFill>
              </a:rPr>
              <a:t>and study many astrophysics issues.</a:t>
            </a:r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7030A0"/>
                </a:solidFill>
              </a:rPr>
              <a:t>Sterile neutrino issues will be settled by experiments at reactors and/or using radioactive sources &amp; accelerators, sooner or later. </a:t>
            </a:r>
          </a:p>
        </p:txBody>
      </p:sp>
      <p:sp>
        <p:nvSpPr>
          <p:cNvPr id="4" name="矩形 3"/>
          <p:cNvSpPr/>
          <p:nvPr/>
        </p:nvSpPr>
        <p:spPr>
          <a:xfrm>
            <a:off x="131168" y="6129279"/>
            <a:ext cx="8833320" cy="535531"/>
          </a:xfrm>
          <a:prstGeom prst="rect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C00000"/>
                </a:solidFill>
              </a:rPr>
              <a:t>M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ass </a:t>
            </a:r>
            <a:r>
              <a:rPr lang="en-US" altLang="zh-CN" sz="2400" b="1" dirty="0">
                <a:solidFill>
                  <a:srgbClr val="C00000"/>
                </a:solidFill>
              </a:rPr>
              <a:t>hierarchy </a:t>
            </a:r>
            <a:r>
              <a:rPr lang="en-US" altLang="zh-CN" sz="2400" b="1" dirty="0">
                <a:solidFill>
                  <a:srgbClr val="7030A0"/>
                </a:solidFill>
              </a:rPr>
              <a:t>and </a:t>
            </a:r>
            <a:r>
              <a:rPr lang="en-US" altLang="zh-CN" sz="2400" b="1" dirty="0">
                <a:solidFill>
                  <a:srgbClr val="C00000"/>
                </a:solidFill>
              </a:rPr>
              <a:t>CP 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phase</a:t>
            </a:r>
            <a:r>
              <a:rPr lang="en-US" altLang="zh-CN" sz="2400" b="1" dirty="0" smtClean="0">
                <a:solidFill>
                  <a:srgbClr val="C00000"/>
                </a:solidFill>
                <a:latin typeface="Symbol" pitchFamily="18" charset="2"/>
              </a:rPr>
              <a:t>  </a:t>
            </a:r>
            <a:r>
              <a:rPr lang="en-US" altLang="zh-CN" sz="2400" b="1" dirty="0" smtClean="0">
                <a:solidFill>
                  <a:srgbClr val="7030A0"/>
                </a:solidFill>
              </a:rPr>
              <a:t>will be known in a not </a:t>
            </a:r>
            <a:r>
              <a:rPr lang="en-US" altLang="zh-CN" sz="2400" b="1" dirty="0">
                <a:solidFill>
                  <a:srgbClr val="7030A0"/>
                </a:solidFill>
              </a:rPr>
              <a:t>too far future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标题 1"/>
          <p:cNvSpPr>
            <a:spLocks noGrp="1"/>
          </p:cNvSpPr>
          <p:nvPr>
            <p:ph type="title"/>
          </p:nvPr>
        </p:nvSpPr>
        <p:spPr>
          <a:xfrm>
            <a:off x="15875" y="172443"/>
            <a:ext cx="9144000" cy="561975"/>
          </a:xfrm>
        </p:spPr>
        <p:txBody>
          <a:bodyPr/>
          <a:lstStyle/>
          <a:p>
            <a:r>
              <a:rPr lang="en-US" altLang="zh-CN" sz="4000" b="1" dirty="0" smtClean="0">
                <a:solidFill>
                  <a:srgbClr val="FF0000"/>
                </a:solidFill>
              </a:rPr>
              <a:t>Three Flavor analysis: Sub-leading Effects</a:t>
            </a:r>
            <a:endParaRPr lang="zh-CN" altLang="en-US" sz="4000" b="1" dirty="0" smtClean="0">
              <a:solidFill>
                <a:srgbClr val="FF0000"/>
              </a:solidFill>
            </a:endParaRPr>
          </a:p>
        </p:txBody>
      </p:sp>
      <p:sp>
        <p:nvSpPr>
          <p:cNvPr id="109571" name="内容占位符 2"/>
          <p:cNvSpPr>
            <a:spLocks noGrp="1"/>
          </p:cNvSpPr>
          <p:nvPr>
            <p:ph idx="1"/>
          </p:nvPr>
        </p:nvSpPr>
        <p:spPr>
          <a:xfrm>
            <a:off x="179388" y="5041900"/>
            <a:ext cx="8785225" cy="1593850"/>
          </a:xfrm>
        </p:spPr>
        <p:txBody>
          <a:bodyPr/>
          <a:lstStyle/>
          <a:p>
            <a:r>
              <a:rPr lang="en-US" altLang="zh-CN" sz="2400" b="1" smtClean="0"/>
              <a:t>Thanks to the huge statistics and large </a:t>
            </a:r>
            <a:r>
              <a:rPr lang="en-US" altLang="zh-CN" sz="2400" b="1" smtClean="0">
                <a:latin typeface="Symbol" pitchFamily="18" charset="2"/>
              </a:rPr>
              <a:t>q</a:t>
            </a:r>
            <a:r>
              <a:rPr lang="en-US" altLang="zh-CN" sz="2400" b="1" baseline="-25000" smtClean="0"/>
              <a:t>13</a:t>
            </a:r>
            <a:r>
              <a:rPr lang="en-US" altLang="zh-CN" sz="2400" b="1" smtClean="0"/>
              <a:t>, we can look for:  </a:t>
            </a:r>
          </a:p>
          <a:p>
            <a:pPr lvl="1"/>
            <a:r>
              <a:rPr lang="en-US" altLang="zh-CN" sz="2000" b="1" smtClean="0"/>
              <a:t>Mass hierarchy: enhanced high E upward going </a:t>
            </a:r>
            <a:r>
              <a:rPr lang="en-US" altLang="zh-CN" sz="2000" b="1" smtClean="0">
                <a:latin typeface="Symbol" pitchFamily="18" charset="2"/>
              </a:rPr>
              <a:t>n</a:t>
            </a:r>
            <a:r>
              <a:rPr lang="en-US" altLang="zh-CN" sz="2000" b="1" baseline="-25000" smtClean="0"/>
              <a:t>e</a:t>
            </a:r>
            <a:r>
              <a:rPr lang="en-US" altLang="zh-CN" sz="2000" b="1" smtClean="0"/>
              <a:t> due to the </a:t>
            </a:r>
            <a:r>
              <a:rPr lang="en-US" altLang="zh-CN" sz="2000" b="1" smtClean="0">
                <a:solidFill>
                  <a:srgbClr val="C00000"/>
                </a:solidFill>
              </a:rPr>
              <a:t>matter effect</a:t>
            </a:r>
          </a:p>
          <a:p>
            <a:pPr lvl="1"/>
            <a:r>
              <a:rPr lang="en-US" altLang="zh-CN" sz="2000" b="1" smtClean="0"/>
              <a:t>Octant of oscillation: enhanced low energy </a:t>
            </a:r>
            <a:r>
              <a:rPr lang="en-US" altLang="zh-CN" sz="2000" b="1" smtClean="0">
                <a:latin typeface="Symbol" pitchFamily="18" charset="2"/>
              </a:rPr>
              <a:t>n</a:t>
            </a:r>
            <a:r>
              <a:rPr lang="en-US" altLang="zh-CN" sz="2000" b="1" baseline="-25000" smtClean="0"/>
              <a:t>e</a:t>
            </a:r>
            <a:r>
              <a:rPr lang="en-US" altLang="zh-CN" sz="2000" b="1" smtClean="0"/>
              <a:t> due to the </a:t>
            </a:r>
            <a:r>
              <a:rPr lang="en-US" altLang="zh-CN" sz="2000" b="1" smtClean="0">
                <a:solidFill>
                  <a:srgbClr val="C00000"/>
                </a:solidFill>
              </a:rPr>
              <a:t>solar term</a:t>
            </a:r>
          </a:p>
          <a:p>
            <a:pPr lvl="1"/>
            <a:r>
              <a:rPr lang="en-US" altLang="zh-CN" sz="2000" b="1" smtClean="0"/>
              <a:t>CP phase </a:t>
            </a:r>
            <a:r>
              <a:rPr lang="en-US" altLang="zh-CN" sz="2000" b="1" smtClean="0">
                <a:latin typeface="Symbol" pitchFamily="18" charset="2"/>
              </a:rPr>
              <a:t>d</a:t>
            </a:r>
            <a:r>
              <a:rPr lang="en-US" altLang="zh-CN" sz="2000" b="1" smtClean="0"/>
              <a:t>: </a:t>
            </a:r>
            <a:r>
              <a:rPr lang="en-US" altLang="zh-CN" sz="2000" b="1" smtClean="0">
                <a:solidFill>
                  <a:srgbClr val="C00000"/>
                </a:solidFill>
              </a:rPr>
              <a:t>interference</a:t>
            </a:r>
            <a:r>
              <a:rPr lang="en-US" altLang="zh-CN" sz="2000" b="1" smtClean="0"/>
              <a:t> between these two</a:t>
            </a:r>
            <a:endParaRPr lang="zh-CN" altLang="en-US" sz="2000" b="1" smtClean="0"/>
          </a:p>
        </p:txBody>
      </p:sp>
      <p:grpSp>
        <p:nvGrpSpPr>
          <p:cNvPr id="109572" name="组合 1"/>
          <p:cNvGrpSpPr>
            <a:grpSpLocks/>
          </p:cNvGrpSpPr>
          <p:nvPr/>
        </p:nvGrpSpPr>
        <p:grpSpPr bwMode="auto">
          <a:xfrm>
            <a:off x="84138" y="1052513"/>
            <a:ext cx="9144000" cy="4022725"/>
            <a:chOff x="0" y="1295995"/>
            <a:chExt cx="9144000" cy="4022175"/>
          </a:xfrm>
        </p:grpSpPr>
        <p:pic>
          <p:nvPicPr>
            <p:cNvPr id="10958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76" b="893"/>
            <a:stretch>
              <a:fillRect/>
            </a:stretch>
          </p:blipFill>
          <p:spPr bwMode="auto">
            <a:xfrm>
              <a:off x="0" y="1295995"/>
              <a:ext cx="4860033" cy="4022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58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26" b="1657"/>
            <a:stretch>
              <a:fillRect/>
            </a:stretch>
          </p:blipFill>
          <p:spPr bwMode="auto">
            <a:xfrm>
              <a:off x="4283968" y="1296000"/>
              <a:ext cx="4860032" cy="39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矩形 2"/>
          <p:cNvSpPr/>
          <p:nvPr/>
        </p:nvSpPr>
        <p:spPr>
          <a:xfrm>
            <a:off x="2605088" y="1312863"/>
            <a:ext cx="1141412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prstClr val="black"/>
                </a:solidFill>
              </a:rPr>
              <a:t>P(</a:t>
            </a:r>
            <a:r>
              <a:rPr lang="en-US" altLang="zh-CN" dirty="0" err="1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en-US" altLang="zh-CN" baseline="-25000" dirty="0" err="1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altLang="zh-CN" dirty="0" err="1">
                <a:solidFill>
                  <a:prstClr val="black"/>
                </a:solidFill>
                <a:latin typeface="Symbol" panose="05050102010706020507" pitchFamily="18" charset="2"/>
              </a:rPr>
              <a:t>®n</a:t>
            </a:r>
            <a:r>
              <a:rPr lang="en-US" altLang="zh-CN" baseline="-25000" dirty="0" err="1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altLang="zh-CN" dirty="0">
                <a:solidFill>
                  <a:prstClr val="black"/>
                </a:solidFill>
              </a:rPr>
              <a:t> )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04063" y="1271588"/>
            <a:ext cx="1122362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prstClr val="black"/>
                </a:solidFill>
              </a:rPr>
              <a:t>P(</a:t>
            </a:r>
            <a:r>
              <a:rPr lang="en-US" altLang="zh-CN" dirty="0" err="1">
                <a:solidFill>
                  <a:prstClr val="black"/>
                </a:solidFill>
                <a:latin typeface="Symbol" panose="05050102010706020507" pitchFamily="18" charset="2"/>
              </a:rPr>
              <a:t>n</a:t>
            </a:r>
            <a:r>
              <a:rPr lang="en-US" altLang="zh-CN" baseline="-25000" dirty="0" err="1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altLang="zh-CN" dirty="0" err="1">
                <a:solidFill>
                  <a:prstClr val="black"/>
                </a:solidFill>
                <a:latin typeface="Symbol" panose="05050102010706020507" pitchFamily="18" charset="2"/>
              </a:rPr>
              <a:t>®n</a:t>
            </a:r>
            <a:r>
              <a:rPr lang="en-US" altLang="zh-CN" baseline="-25000" dirty="0" err="1">
                <a:solidFill>
                  <a:prstClr val="black"/>
                </a:solidFill>
              </a:rPr>
              <a:t>e</a:t>
            </a:r>
            <a:r>
              <a:rPr lang="en-US" altLang="zh-CN" dirty="0">
                <a:solidFill>
                  <a:prstClr val="black"/>
                </a:solidFill>
              </a:rPr>
              <a:t> )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443663" y="2522538"/>
            <a:ext cx="157003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800" b="1" smtClean="0">
                <a:solidFill>
                  <a:srgbClr val="C00000"/>
                </a:solidFill>
                <a:latin typeface="Arial" charset="0"/>
              </a:rPr>
              <a:t>interference</a:t>
            </a:r>
            <a:r>
              <a:rPr lang="en-US" altLang="zh-CN" sz="1800" b="1" smtClean="0">
                <a:solidFill>
                  <a:prstClr val="black"/>
                </a:solidFill>
                <a:latin typeface="Arial" charset="0"/>
              </a:rPr>
              <a:t> </a:t>
            </a:r>
            <a:endParaRPr lang="zh-CN" altLang="en-US" sz="18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380288" y="3489325"/>
            <a:ext cx="996950" cy="646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lvl="1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800" b="1" smtClean="0">
                <a:solidFill>
                  <a:srgbClr val="C00000"/>
                </a:solidFill>
                <a:latin typeface="Arial" charset="0"/>
              </a:rPr>
              <a:t>matter effect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308600" y="3627438"/>
            <a:ext cx="746125" cy="3698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800" b="1" smtClean="0">
                <a:solidFill>
                  <a:srgbClr val="C00000"/>
                </a:solidFill>
                <a:latin typeface="Arial" charset="0"/>
              </a:rPr>
              <a:t>solar </a:t>
            </a:r>
            <a:endParaRPr lang="zh-CN" altLang="en-US" sz="180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9578" name="矩形 6"/>
          <p:cNvSpPr>
            <a:spLocks noChangeArrowheads="1"/>
          </p:cNvSpPr>
          <p:nvPr/>
        </p:nvSpPr>
        <p:spPr bwMode="auto">
          <a:xfrm>
            <a:off x="6367463" y="744538"/>
            <a:ext cx="2792412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400" b="1" smtClean="0">
                <a:solidFill>
                  <a:prstClr val="black"/>
                </a:solidFill>
                <a:latin typeface="Arial" charset="0"/>
              </a:rPr>
              <a:t>Roger Wendell@Neutrino 2014</a:t>
            </a:r>
            <a:endParaRPr lang="zh-CN" altLang="en-US" sz="1400" b="1" smtClean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8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标题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47700"/>
          </a:xfrm>
        </p:spPr>
        <p:txBody>
          <a:bodyPr/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Fitting Results: </a:t>
            </a:r>
            <a:r>
              <a:rPr lang="en-US" altLang="zh-CN" b="1" dirty="0" err="1" smtClean="0">
                <a:solidFill>
                  <a:srgbClr val="FF0000"/>
                </a:solidFill>
              </a:rPr>
              <a:t>SuperK</a:t>
            </a:r>
            <a:r>
              <a:rPr lang="en-US" altLang="zh-CN" b="1" dirty="0" smtClean="0">
                <a:solidFill>
                  <a:srgbClr val="FF0000"/>
                </a:solidFill>
              </a:rPr>
              <a:t> + T2K</a:t>
            </a:r>
            <a:endParaRPr lang="zh-CN" altLang="en-US" dirty="0" smtClean="0"/>
          </a:p>
        </p:txBody>
      </p:sp>
      <p:sp>
        <p:nvSpPr>
          <p:cNvPr id="1136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11366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098550"/>
            <a:ext cx="8393113" cy="501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6875463" y="2109788"/>
            <a:ext cx="1912937" cy="3079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b="1" dirty="0" err="1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US" altLang="zh-CN" sz="1400" b="1" baseline="-25000" dirty="0" err="1">
                <a:solidFill>
                  <a:srgbClr val="C00000"/>
                </a:solidFill>
                <a:latin typeface="Arial" pitchFamily="34" charset="0"/>
              </a:rPr>
              <a:t>CP</a:t>
            </a:r>
            <a:r>
              <a:rPr lang="en-US" altLang="zh-CN" sz="1400" b="1" dirty="0">
                <a:solidFill>
                  <a:srgbClr val="C00000"/>
                </a:solidFill>
                <a:latin typeface="Arial" pitchFamily="34" charset="0"/>
              </a:rPr>
              <a:t> ~ 2/3</a:t>
            </a:r>
            <a:r>
              <a:rPr lang="en-US" altLang="zh-CN" sz="1400" b="1" dirty="0">
                <a:solidFill>
                  <a:srgbClr val="C00000"/>
                </a:solidFill>
                <a:latin typeface="Symbol" panose="05050102010706020507" pitchFamily="18" charset="2"/>
              </a:rPr>
              <a:t>p </a:t>
            </a:r>
            <a:r>
              <a:rPr lang="en-US" altLang="zh-CN" sz="1400" b="1" dirty="0">
                <a:solidFill>
                  <a:srgbClr val="C00000"/>
                </a:solidFill>
              </a:rPr>
              <a:t>still</a:t>
            </a:r>
            <a:r>
              <a:rPr lang="en-US" altLang="zh-CN" sz="1400" b="1" dirty="0">
                <a:solidFill>
                  <a:srgbClr val="C00000"/>
                </a:solidFill>
                <a:latin typeface="Symbol" panose="05050102010706020507" pitchFamily="18" charset="2"/>
              </a:rPr>
              <a:t> </a:t>
            </a:r>
            <a:r>
              <a:rPr lang="en-US" altLang="zh-CN" sz="1400" b="1" dirty="0">
                <a:solidFill>
                  <a:srgbClr val="C00000"/>
                </a:solidFill>
              </a:rPr>
              <a:t>favored</a:t>
            </a:r>
            <a:endParaRPr lang="zh-CN" altLang="en-US" sz="1400" dirty="0">
              <a:solidFill>
                <a:srgbClr val="C00000"/>
              </a:solidFill>
              <a:latin typeface="Symbol" panose="05050102010706020507" pitchFamily="18" charset="2"/>
            </a:endParaRPr>
          </a:p>
        </p:txBody>
      </p:sp>
      <p:sp>
        <p:nvSpPr>
          <p:cNvPr id="113670" name="矩形 7"/>
          <p:cNvSpPr>
            <a:spLocks noChangeArrowheads="1"/>
          </p:cNvSpPr>
          <p:nvPr/>
        </p:nvSpPr>
        <p:spPr bwMode="auto">
          <a:xfrm>
            <a:off x="1619250" y="1268413"/>
            <a:ext cx="1657350" cy="523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400" b="1" smtClean="0">
                <a:solidFill>
                  <a:srgbClr val="C00000"/>
                </a:solidFill>
                <a:latin typeface="Arial" charset="0"/>
              </a:rPr>
              <a:t>No preference on mass hierarchy</a:t>
            </a:r>
            <a:endParaRPr lang="zh-CN" altLang="en-US" sz="1400" smtClean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113671" name="矩形 8"/>
          <p:cNvSpPr>
            <a:spLocks noChangeArrowheads="1"/>
          </p:cNvSpPr>
          <p:nvPr/>
        </p:nvSpPr>
        <p:spPr bwMode="auto">
          <a:xfrm>
            <a:off x="4597400" y="1268413"/>
            <a:ext cx="1277938" cy="5238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400" b="1" smtClean="0">
                <a:solidFill>
                  <a:srgbClr val="C00000"/>
                </a:solidFill>
                <a:latin typeface="Arial" charset="0"/>
              </a:rPr>
              <a:t>Sin</a:t>
            </a:r>
            <a:r>
              <a:rPr lang="en-US" altLang="zh-CN" sz="1400" b="1" baseline="30000" smtClean="0">
                <a:solidFill>
                  <a:srgbClr val="C00000"/>
                </a:solidFill>
                <a:latin typeface="Arial" charset="0"/>
              </a:rPr>
              <a:t>2</a:t>
            </a:r>
            <a:r>
              <a:rPr lang="en-US" altLang="zh-CN" sz="1400" b="1" smtClean="0">
                <a:solidFill>
                  <a:srgbClr val="C00000"/>
                </a:solidFill>
                <a:latin typeface="Symbol" pitchFamily="18" charset="2"/>
              </a:rPr>
              <a:t>q</a:t>
            </a:r>
            <a:r>
              <a:rPr lang="en-US" altLang="zh-CN" sz="1400" b="1" baseline="-25000" smtClean="0">
                <a:solidFill>
                  <a:srgbClr val="C00000"/>
                </a:solidFill>
                <a:latin typeface="Arial" charset="0"/>
              </a:rPr>
              <a:t>23</a:t>
            </a:r>
            <a:r>
              <a:rPr lang="en-US" altLang="zh-CN" sz="1400" b="1" smtClean="0">
                <a:solidFill>
                  <a:srgbClr val="C00000"/>
                </a:solidFill>
                <a:latin typeface="Arial" charset="0"/>
              </a:rPr>
              <a:t> ~ 0.6 less favored</a:t>
            </a:r>
            <a:endParaRPr lang="zh-CN" altLang="en-US" sz="1400" smtClean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0825" y="6165850"/>
            <a:ext cx="854710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srgbClr val="1F497D">
                    <a:lumMod val="75000"/>
                  </a:srgbClr>
                </a:solidFill>
                <a:latin typeface="Arial" pitchFamily="34" charset="0"/>
              </a:rPr>
              <a:t>Same detector, generator and reconstruction: easy for systematic error correlation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srgbClr val="1F497D">
                    <a:lumMod val="75000"/>
                  </a:srgbClr>
                </a:solidFill>
                <a:latin typeface="Arial" pitchFamily="34" charset="0"/>
              </a:rPr>
              <a:t>MINOS is not included yet</a:t>
            </a:r>
          </a:p>
        </p:txBody>
      </p:sp>
      <p:sp>
        <p:nvSpPr>
          <p:cNvPr id="5" name="矩形 4"/>
          <p:cNvSpPr/>
          <p:nvPr/>
        </p:nvSpPr>
        <p:spPr>
          <a:xfrm>
            <a:off x="6962403" y="808334"/>
            <a:ext cx="21652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R. Wendall@neutrino2014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696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标题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77875"/>
          </a:xfrm>
        </p:spPr>
        <p:txBody>
          <a:bodyPr/>
          <a:lstStyle/>
          <a:p>
            <a:r>
              <a:rPr lang="en-US" altLang="zh-CN" b="1" smtClean="0">
                <a:solidFill>
                  <a:srgbClr val="FF0000"/>
                </a:solidFill>
              </a:rPr>
              <a:t>IceCube/DeepCore</a:t>
            </a:r>
            <a:endParaRPr lang="zh-CN" altLang="en-US" b="1" smtClean="0">
              <a:solidFill>
                <a:srgbClr val="FF0000"/>
              </a:solidFill>
            </a:endParaRPr>
          </a:p>
        </p:txBody>
      </p:sp>
      <p:sp>
        <p:nvSpPr>
          <p:cNvPr id="115715" name="内容占位符 2"/>
          <p:cNvSpPr>
            <a:spLocks noGrp="1"/>
          </p:cNvSpPr>
          <p:nvPr>
            <p:ph idx="1"/>
          </p:nvPr>
        </p:nvSpPr>
        <p:spPr>
          <a:xfrm>
            <a:off x="107505" y="1070661"/>
            <a:ext cx="8856984" cy="1566251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CN" sz="2400" dirty="0" err="1" smtClean="0"/>
              <a:t>IceCube</a:t>
            </a:r>
            <a:r>
              <a:rPr lang="en-US" altLang="zh-CN" sz="2400" dirty="0" smtClean="0"/>
              <a:t>: 5160 PMTs over 1 km</a:t>
            </a:r>
            <a:r>
              <a:rPr lang="en-US" altLang="zh-CN" sz="2400" baseline="30000" dirty="0" smtClean="0"/>
              <a:t>3</a:t>
            </a:r>
            <a:r>
              <a:rPr lang="en-US" altLang="zh-CN" sz="2400" dirty="0" smtClean="0"/>
              <a:t>,DeepCore: 600 PMTs over 0.02 km</a:t>
            </a:r>
            <a:r>
              <a:rPr lang="en-US" altLang="zh-CN" sz="2400" baseline="30000" dirty="0" smtClean="0"/>
              <a:t>3</a:t>
            </a:r>
          </a:p>
          <a:p>
            <a:pPr>
              <a:spcBef>
                <a:spcPct val="0"/>
              </a:spcBef>
            </a:pPr>
            <a:r>
              <a:rPr lang="en-US" altLang="zh-CN" sz="2400" dirty="0" smtClean="0"/>
              <a:t>Sensors separation: 7-70 m, Light yield</a:t>
            </a:r>
            <a:r>
              <a:rPr lang="zh-CN" altLang="en-US" sz="2400" dirty="0" smtClean="0"/>
              <a:t>：</a:t>
            </a:r>
            <a:r>
              <a:rPr lang="en-US" altLang="zh-CN" sz="2400" dirty="0" smtClean="0">
                <a:sym typeface="Wingdings" pitchFamily="2" charset="2"/>
              </a:rPr>
              <a:t>a few </a:t>
            </a:r>
            <a:r>
              <a:rPr lang="en-US" altLang="zh-CN" sz="2400" dirty="0" err="1" smtClean="0">
                <a:sym typeface="Wingdings" pitchFamily="2" charset="2"/>
              </a:rPr>
              <a:t>p.e.</a:t>
            </a:r>
            <a:r>
              <a:rPr lang="en-US" altLang="zh-CN" sz="2400" dirty="0" smtClean="0">
                <a:sym typeface="Wingdings" pitchFamily="2" charset="2"/>
              </a:rPr>
              <a:t> @ 10 GeV</a:t>
            </a:r>
          </a:p>
          <a:p>
            <a:pPr>
              <a:spcBef>
                <a:spcPct val="0"/>
              </a:spcBef>
            </a:pPr>
            <a:r>
              <a:rPr lang="en-US" altLang="zh-CN" sz="2400" dirty="0" smtClean="0">
                <a:sym typeface="Wingdings" pitchFamily="2" charset="2"/>
              </a:rPr>
              <a:t>Cosmic-</a:t>
            </a:r>
            <a:r>
              <a:rPr lang="en-US" altLang="zh-CN" sz="2400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zh-CN" sz="2400" dirty="0" smtClean="0">
                <a:sym typeface="Wingdings" pitchFamily="2" charset="2"/>
              </a:rPr>
              <a:t> rate is 10</a:t>
            </a:r>
            <a:r>
              <a:rPr lang="en-US" altLang="zh-CN" sz="2400" baseline="30000" dirty="0" smtClean="0">
                <a:sym typeface="Wingdings" pitchFamily="2" charset="2"/>
              </a:rPr>
              <a:t>6</a:t>
            </a:r>
            <a:r>
              <a:rPr lang="en-US" altLang="zh-CN" sz="2400" dirty="0" smtClean="0">
                <a:sym typeface="Wingdings" pitchFamily="2" charset="2"/>
              </a:rPr>
              <a:t> higher than </a:t>
            </a:r>
            <a:r>
              <a:rPr lang="en-US" altLang="zh-CN" sz="2400" dirty="0" smtClean="0">
                <a:latin typeface="Symbol" pitchFamily="18" charset="2"/>
                <a:sym typeface="Wingdings" pitchFamily="2" charset="2"/>
              </a:rPr>
              <a:t>n</a:t>
            </a:r>
          </a:p>
          <a:p>
            <a:pPr>
              <a:spcBef>
                <a:spcPct val="0"/>
              </a:spcBef>
            </a:pPr>
            <a:r>
              <a:rPr lang="en-US" altLang="zh-CN" sz="2400" dirty="0" smtClean="0">
                <a:sym typeface="Wingdings" pitchFamily="2" charset="2"/>
              </a:rPr>
              <a:t>Already better than </a:t>
            </a:r>
            <a:r>
              <a:rPr lang="en-US" altLang="zh-CN" sz="2400" dirty="0" err="1" smtClean="0">
                <a:sym typeface="Wingdings" pitchFamily="2" charset="2"/>
              </a:rPr>
              <a:t>SuperK</a:t>
            </a:r>
            <a:r>
              <a:rPr lang="en-US" altLang="zh-CN" sz="2400" dirty="0" smtClean="0">
                <a:sym typeface="Wingdings" pitchFamily="2" charset="2"/>
              </a:rPr>
              <a:t> !</a:t>
            </a:r>
          </a:p>
        </p:txBody>
      </p:sp>
      <p:pic>
        <p:nvPicPr>
          <p:cNvPr id="1157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07640"/>
            <a:ext cx="2500214" cy="2437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00" r="19432" b="445"/>
          <a:stretch/>
        </p:blipFill>
        <p:spPr bwMode="auto">
          <a:xfrm>
            <a:off x="3377918" y="2636912"/>
            <a:ext cx="5744220" cy="420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6588224" y="2260714"/>
            <a:ext cx="2535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J.P. Yáňez@neutrino2014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145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04480"/>
          </a:xfrm>
        </p:spPr>
        <p:txBody>
          <a:bodyPr/>
          <a:lstStyle/>
          <a:p>
            <a:r>
              <a:rPr lang="en-US" altLang="zh-CN" sz="4000" dirty="0" smtClean="0">
                <a:solidFill>
                  <a:srgbClr val="FF0000"/>
                </a:solidFill>
                <a:ea typeface="宋体" pitchFamily="2" charset="-122"/>
              </a:rPr>
              <a:t>Future experiment: INO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www.ino.tifr.res.in/ino/gallery/Schematic%20view%20of%20the%20INO%20detector.JP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338513"/>
            <a:ext cx="2992437" cy="347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ug-lab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678" y="1021112"/>
            <a:ext cx="3222647" cy="2276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内容占位符 2"/>
          <p:cNvSpPr txBox="1">
            <a:spLocks/>
          </p:cNvSpPr>
          <p:nvPr/>
        </p:nvSpPr>
        <p:spPr>
          <a:xfrm>
            <a:off x="179512" y="1021113"/>
            <a:ext cx="5472608" cy="213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3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18900000" scaled="1"/>
            <a:tileRect/>
          </a:gradFill>
        </p:spPr>
        <p:txBody>
          <a:bodyPr>
            <a:noAutofit/>
          </a:bodyPr>
          <a:lstStyle/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en-US" altLang="zh-CN" sz="2000" b="1" dirty="0" smtClean="0">
                <a:solidFill>
                  <a:srgbClr val="7030A0"/>
                </a:solidFill>
                <a:cs typeface="Times New Roman" pitchFamily="18" charset="0"/>
              </a:rPr>
              <a:t>INO(India-based Neutrino Observatory):  50kt </a:t>
            </a:r>
            <a:r>
              <a:rPr lang="en-US" altLang="zh-CN" sz="2000" b="1" dirty="0">
                <a:solidFill>
                  <a:srgbClr val="7030A0"/>
                </a:solidFill>
                <a:cs typeface="Times New Roman" pitchFamily="18" charset="0"/>
              </a:rPr>
              <a:t>magnetized iron </a:t>
            </a:r>
            <a:r>
              <a:rPr lang="en-US" altLang="zh-CN" sz="2000" b="1" dirty="0" smtClean="0">
                <a:solidFill>
                  <a:srgbClr val="7030A0"/>
                </a:solidFill>
                <a:cs typeface="Times New Roman" pitchFamily="18" charset="0"/>
              </a:rPr>
              <a:t>plates </a:t>
            </a:r>
            <a:r>
              <a:rPr lang="en-US" altLang="zh-CN" sz="2000" b="1" dirty="0">
                <a:solidFill>
                  <a:srgbClr val="7030A0"/>
                </a:solidFill>
                <a:cs typeface="Times New Roman" pitchFamily="18" charset="0"/>
              </a:rPr>
              <a:t>interleaved </a:t>
            </a:r>
            <a:r>
              <a:rPr lang="en-US" altLang="zh-CN" sz="2000" b="1" dirty="0" smtClean="0">
                <a:solidFill>
                  <a:srgbClr val="7030A0"/>
                </a:solidFill>
                <a:cs typeface="Times New Roman" pitchFamily="18" charset="0"/>
              </a:rPr>
              <a:t>with RPCs: </a:t>
            </a:r>
            <a:r>
              <a:rPr lang="en-US" altLang="zh-CN" sz="2000" b="1" dirty="0">
                <a:solidFill>
                  <a:srgbClr val="7030A0"/>
                </a:solidFill>
                <a:cs typeface="Times New Roman" pitchFamily="18" charset="0"/>
              </a:rPr>
              <a:t>Sign </a:t>
            </a:r>
            <a:r>
              <a:rPr lang="en-US" altLang="zh-CN" sz="2000" b="1" dirty="0" smtClean="0">
                <a:solidFill>
                  <a:srgbClr val="7030A0"/>
                </a:solidFill>
                <a:cs typeface="Times New Roman" pitchFamily="18" charset="0"/>
              </a:rPr>
              <a:t>sensitive</a:t>
            </a: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en-US" altLang="zh-CN" sz="2000" b="1" dirty="0" smtClean="0">
                <a:solidFill>
                  <a:srgbClr val="7030A0"/>
                </a:solidFill>
                <a:cs typeface="Times New Roman" pitchFamily="18" charset="0"/>
              </a:rPr>
              <a:t>Construction started, operational: 2018</a:t>
            </a:r>
            <a:endParaRPr lang="en-US" altLang="zh-CN" sz="2000" b="1" dirty="0" smtClean="0">
              <a:solidFill>
                <a:srgbClr val="7030A0"/>
              </a:solidFill>
              <a:ea typeface="黑体" pitchFamily="49" charset="-122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en-US" altLang="zh-CN" sz="2000" b="1" dirty="0" smtClean="0">
                <a:solidFill>
                  <a:srgbClr val="7030A0"/>
                </a:solidFill>
                <a:ea typeface="黑体" pitchFamily="49" charset="-122"/>
                <a:cs typeface="Times New Roman" pitchFamily="18" charset="0"/>
              </a:rPr>
              <a:t>Sensitivity to mass hierarchy: ~3</a:t>
            </a:r>
            <a:r>
              <a:rPr lang="en-US" altLang="zh-CN" sz="2000" b="1" dirty="0" smtClean="0">
                <a:solidFill>
                  <a:srgbClr val="7030A0"/>
                </a:solidFill>
                <a:latin typeface="Symbol" pitchFamily="18" charset="2"/>
                <a:ea typeface="黑体" pitchFamily="49" charset="-122"/>
                <a:cs typeface="Times New Roman" pitchFamily="18" charset="0"/>
              </a:rPr>
              <a:t>s</a:t>
            </a:r>
            <a:r>
              <a:rPr lang="en-US" altLang="zh-CN" sz="2000" b="1" dirty="0" smtClean="0">
                <a:solidFill>
                  <a:srgbClr val="7030A0"/>
                </a:solidFill>
                <a:ea typeface="黑体" pitchFamily="49" charset="-122"/>
                <a:cs typeface="Times New Roman" pitchFamily="18" charset="0"/>
              </a:rPr>
              <a:t>  after 10 years running</a:t>
            </a:r>
            <a:endParaRPr lang="en-US" altLang="zh-CN" sz="2000" b="1" dirty="0">
              <a:solidFill>
                <a:srgbClr val="7030A0"/>
              </a:solidFill>
              <a:ea typeface="黑体" pitchFamily="49" charset="-122"/>
              <a:cs typeface="Times New Roman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084888" y="6807200"/>
            <a:ext cx="2992437" cy="0"/>
          </a:xfrm>
          <a:prstGeom prst="lin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80" y="3144180"/>
            <a:ext cx="4896544" cy="3448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3429014" y="6448981"/>
            <a:ext cx="2188420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7030A0"/>
                </a:solidFill>
                <a:cs typeface="Times New Roman" pitchFamily="18" charset="0"/>
              </a:rPr>
              <a:t>Choubey@neutrino’12</a:t>
            </a:r>
            <a:endParaRPr lang="zh-CN" alt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83970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56481"/>
          </a:xfrm>
        </p:spPr>
        <p:txBody>
          <a:bodyPr/>
          <a:lstStyle/>
          <a:p>
            <a:r>
              <a:rPr lang="en-US" altLang="zh-CN" sz="3600" dirty="0">
                <a:solidFill>
                  <a:srgbClr val="FF0000"/>
                </a:solidFill>
                <a:ea typeface="宋体" pitchFamily="2" charset="-122"/>
              </a:rPr>
              <a:t>Future </a:t>
            </a:r>
            <a:r>
              <a:rPr lang="en-US" altLang="zh-CN" sz="3600" dirty="0" smtClean="0">
                <a:solidFill>
                  <a:srgbClr val="FF0000"/>
                </a:solidFill>
                <a:ea typeface="宋体" pitchFamily="2" charset="-122"/>
              </a:rPr>
              <a:t>experiments: </a:t>
            </a:r>
            <a:r>
              <a:rPr lang="en-US" altLang="zh-CN" sz="3600" dirty="0" smtClean="0">
                <a:solidFill>
                  <a:srgbClr val="FF0000"/>
                </a:solidFill>
              </a:rPr>
              <a:t>PINGU(&amp; ORCA)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764705"/>
            <a:ext cx="4968552" cy="25922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zh-CN" dirty="0" smtClean="0"/>
              <a:t>A large ice Cerenkov detector with </a:t>
            </a:r>
            <a:r>
              <a:rPr lang="en-US" altLang="zh-CN" dirty="0" err="1" smtClean="0"/>
              <a:t>E</a:t>
            </a:r>
            <a:r>
              <a:rPr lang="en-US" altLang="zh-CN" baseline="-25000" dirty="0" err="1" smtClean="0"/>
              <a:t>thresh</a:t>
            </a:r>
            <a:r>
              <a:rPr lang="en-US" altLang="zh-CN" dirty="0" smtClean="0"/>
              <a:t> &lt; 10 GeV</a:t>
            </a:r>
          </a:p>
          <a:p>
            <a:pPr lvl="1">
              <a:spcBef>
                <a:spcPts val="0"/>
              </a:spcBef>
            </a:pPr>
            <a:r>
              <a:rPr lang="en-US" altLang="zh-CN" b="1" dirty="0" smtClean="0"/>
              <a:t>Add 40 strings with 20 m spacing</a:t>
            </a:r>
          </a:p>
          <a:p>
            <a:pPr lvl="1">
              <a:spcBef>
                <a:spcPts val="0"/>
              </a:spcBef>
            </a:pPr>
            <a:r>
              <a:rPr lang="en-US" altLang="zh-CN" b="1" dirty="0"/>
              <a:t>~ 20</a:t>
            </a:r>
            <a:r>
              <a:rPr lang="en-US" altLang="zh-CN" b="1" dirty="0">
                <a:sym typeface="Symbol" pitchFamily="18" charset="2"/>
              </a:rPr>
              <a:t> photocathode </a:t>
            </a:r>
            <a:r>
              <a:rPr lang="en-US" altLang="zh-CN" b="1" dirty="0" smtClean="0">
                <a:sym typeface="Symbol" pitchFamily="18" charset="2"/>
              </a:rPr>
              <a:t>density</a:t>
            </a:r>
            <a:endParaRPr lang="en-US" altLang="zh-CN" b="1" dirty="0" smtClean="0"/>
          </a:p>
          <a:p>
            <a:pPr lvl="1">
              <a:spcBef>
                <a:spcPts val="0"/>
              </a:spcBef>
            </a:pPr>
            <a:r>
              <a:rPr lang="en-US" altLang="zh-CN" b="1" dirty="0" smtClean="0"/>
              <a:t>Existing </a:t>
            </a:r>
            <a:r>
              <a:rPr lang="en-US" altLang="zh-CN" b="1" dirty="0" err="1" smtClean="0"/>
              <a:t>IceCube</a:t>
            </a:r>
            <a:r>
              <a:rPr lang="en-US" altLang="zh-CN" b="1" dirty="0" smtClean="0"/>
              <a:t> as the VETO</a:t>
            </a:r>
          </a:p>
          <a:p>
            <a:pPr>
              <a:spcBef>
                <a:spcPts val="0"/>
              </a:spcBef>
            </a:pPr>
            <a:r>
              <a:rPr lang="en-US" altLang="zh-CN" b="1" dirty="0" smtClean="0"/>
              <a:t>Equivalent target mass: +10 Mt</a:t>
            </a:r>
          </a:p>
          <a:p>
            <a:pPr>
              <a:spcBef>
                <a:spcPts val="0"/>
              </a:spcBef>
            </a:pPr>
            <a:r>
              <a:rPr lang="en-US" altLang="zh-CN" dirty="0"/>
              <a:t>S</a:t>
            </a:r>
            <a:r>
              <a:rPr lang="en-US" altLang="zh-CN" dirty="0" smtClean="0"/>
              <a:t>ensitivity: ~ 3</a:t>
            </a:r>
            <a:r>
              <a:rPr lang="en-US" altLang="zh-CN" dirty="0" smtClean="0">
                <a:latin typeface="Symbol" pitchFamily="18" charset="2"/>
              </a:rPr>
              <a:t>s</a:t>
            </a:r>
            <a:r>
              <a:rPr lang="en-US" altLang="zh-CN" dirty="0" smtClean="0"/>
              <a:t> in </a:t>
            </a:r>
            <a:r>
              <a:rPr lang="en-US" altLang="zh-CN" dirty="0"/>
              <a:t>~</a:t>
            </a:r>
            <a:r>
              <a:rPr lang="en-US" altLang="zh-CN" dirty="0" smtClean="0"/>
              <a:t> 3 years</a:t>
            </a:r>
            <a:endParaRPr lang="en-US" altLang="zh-CN" b="1" dirty="0" smtClean="0">
              <a:latin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08720"/>
            <a:ext cx="4667250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日期占位符 3"/>
          <p:cNvSpPr txBox="1">
            <a:spLocks/>
          </p:cNvSpPr>
          <p:nvPr/>
        </p:nvSpPr>
        <p:spPr>
          <a:xfrm>
            <a:off x="15875" y="6467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7FF363F-24F9-4040-AD60-F44837B42EBD}" type="datetime1">
              <a:rPr lang="zh-CN" altLang="en-US" smtClean="0"/>
              <a:pPr>
                <a:defRPr/>
              </a:pPr>
              <a:t>2015-6-24</a:t>
            </a:fld>
            <a:endParaRPr lang="zh-CN" altLang="en-US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89936"/>
            <a:ext cx="4608512" cy="314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/>
          <p:nvPr/>
        </p:nvSpPr>
        <p:spPr>
          <a:xfrm>
            <a:off x="5131916" y="6166826"/>
            <a:ext cx="2592287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rgbClr val="7030A0"/>
                </a:solidFill>
                <a:cs typeface="Times New Roman" pitchFamily="18" charset="0"/>
              </a:rPr>
              <a:t>D. </a:t>
            </a:r>
            <a:r>
              <a:rPr lang="en-US" altLang="zh-CN" sz="1600" b="1" dirty="0" err="1" smtClean="0">
                <a:solidFill>
                  <a:srgbClr val="7030A0"/>
                </a:solidFill>
                <a:cs typeface="Times New Roman" pitchFamily="18" charset="0"/>
              </a:rPr>
              <a:t>Grant@neutrino</a:t>
            </a:r>
            <a:r>
              <a:rPr lang="en-US" altLang="zh-CN" sz="1600" b="1" dirty="0" smtClean="0">
                <a:solidFill>
                  <a:srgbClr val="7030A0"/>
                </a:solidFill>
                <a:cs typeface="Times New Roman" pitchFamily="18" charset="0"/>
              </a:rPr>
              <a:t> 2014</a:t>
            </a:r>
            <a:endParaRPr lang="zh-CN" alt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318516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Autofit/>
          </a:bodyPr>
          <a:lstStyle/>
          <a:p>
            <a:r>
              <a:rPr lang="en-US" altLang="zh-CN" b="1" u="sng" dirty="0">
                <a:solidFill>
                  <a:srgbClr val="FF0000"/>
                </a:solidFill>
              </a:rPr>
              <a:t>Solar </a:t>
            </a:r>
            <a:r>
              <a:rPr lang="en-US" altLang="zh-CN" b="1" u="sng" dirty="0" smtClean="0">
                <a:solidFill>
                  <a:srgbClr val="FF0000"/>
                </a:solidFill>
              </a:rPr>
              <a:t>neutrinos</a:t>
            </a:r>
            <a:endParaRPr lang="zh-CN" alt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472608"/>
          </a:xfrm>
        </p:spPr>
        <p:txBody>
          <a:bodyPr>
            <a:normAutofit/>
          </a:bodyPr>
          <a:lstStyle/>
          <a:p>
            <a:r>
              <a:rPr lang="en-US" altLang="zh-CN" sz="2800" b="1" dirty="0" smtClean="0"/>
              <a:t>Measurement of </a:t>
            </a:r>
            <a:r>
              <a:rPr lang="en-US" altLang="zh-CN" sz="2800" dirty="0" smtClean="0">
                <a:latin typeface="Symbol" panose="05050102010706020507" pitchFamily="18" charset="2"/>
              </a:rPr>
              <a:t>q</a:t>
            </a:r>
            <a:r>
              <a:rPr lang="en-US" altLang="zh-CN" sz="2800" baseline="-25000" dirty="0" smtClean="0"/>
              <a:t>12</a:t>
            </a:r>
            <a:r>
              <a:rPr lang="en-US" altLang="zh-CN" sz="2800" dirty="0" smtClean="0"/>
              <a:t> </a:t>
            </a:r>
            <a:r>
              <a:rPr lang="en-US" altLang="zh-CN" sz="2800" dirty="0"/>
              <a:t>&amp; </a:t>
            </a:r>
            <a:r>
              <a:rPr lang="en-US" altLang="zh-CN" sz="2800" dirty="0" smtClean="0">
                <a:latin typeface="Symbol" panose="05050102010706020507" pitchFamily="18" charset="2"/>
              </a:rPr>
              <a:t>D</a:t>
            </a:r>
            <a:r>
              <a:rPr lang="en-US" altLang="zh-CN" sz="2800" dirty="0" smtClean="0"/>
              <a:t>M</a:t>
            </a:r>
            <a:r>
              <a:rPr lang="en-US" altLang="zh-CN" sz="2800" baseline="30000" dirty="0" smtClean="0"/>
              <a:t>2</a:t>
            </a:r>
            <a:r>
              <a:rPr lang="en-US" altLang="zh-CN" sz="2800" baseline="-25000" dirty="0" smtClean="0"/>
              <a:t>21</a:t>
            </a:r>
            <a:endParaRPr lang="en-US" altLang="zh-CN" sz="2800" dirty="0"/>
          </a:p>
          <a:p>
            <a:r>
              <a:rPr lang="en-US" altLang="zh-CN" sz="2800" b="1" dirty="0" smtClean="0"/>
              <a:t>Current experiments: </a:t>
            </a:r>
            <a:r>
              <a:rPr lang="en-US" altLang="zh-CN" sz="2400" b="1" dirty="0" err="1" smtClean="0">
                <a:solidFill>
                  <a:srgbClr val="C00000"/>
                </a:solidFill>
              </a:rPr>
              <a:t>Borexino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, </a:t>
            </a:r>
            <a:r>
              <a:rPr lang="en-US" altLang="zh-CN" sz="2400" b="1" dirty="0" err="1" smtClean="0">
                <a:solidFill>
                  <a:srgbClr val="C00000"/>
                </a:solidFill>
              </a:rPr>
              <a:t>SuperK</a:t>
            </a:r>
            <a:endParaRPr lang="en-US" altLang="zh-CN" sz="2400" b="1" dirty="0" smtClean="0"/>
          </a:p>
          <a:p>
            <a:r>
              <a:rPr lang="en-US" altLang="zh-CN" sz="2800" b="1" dirty="0" smtClean="0"/>
              <a:t>Future experiment: </a:t>
            </a:r>
          </a:p>
          <a:p>
            <a:pPr lvl="1"/>
            <a:r>
              <a:rPr lang="en-US" altLang="zh-CN" sz="2400" b="1" dirty="0" smtClean="0"/>
              <a:t>SNO+, XMASS, LENA, 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JUNO…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85633"/>
            <a:ext cx="6048672" cy="377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5"/>
          <p:cNvSpPr/>
          <p:nvPr/>
        </p:nvSpPr>
        <p:spPr>
          <a:xfrm>
            <a:off x="6641896" y="2740317"/>
            <a:ext cx="2380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/>
              <a:t>Koshio@neutrino</a:t>
            </a:r>
            <a:r>
              <a:rPr lang="en-US" altLang="zh-CN" b="1" dirty="0" smtClean="0"/>
              <a:t> 2014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295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5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6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7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2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J_empty">
  <a:themeElements>
    <a:clrScheme name="CJ_empt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J_empty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812800" marR="0" indent="-8128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9900"/>
          </a:buClr>
          <a:buSzPct val="75000"/>
          <a:buFont typeface="Wingdings" pitchFamily="2" charset="2"/>
          <a:buNone/>
          <a:tabLst/>
          <a:defRPr kumimoji="0" lang="zh-CN" altLang="en-US" sz="20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CJ_emp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J_emp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J_emp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8332</TotalTime>
  <Words>1502</Words>
  <Application>Microsoft Office PowerPoint</Application>
  <PresentationFormat>全屏显示(4:3)</PresentationFormat>
  <Paragraphs>310</Paragraphs>
  <Slides>33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15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9" baseType="lpstr">
      <vt:lpstr>Office 主题</vt:lpstr>
      <vt:lpstr>CJ_empty</vt:lpstr>
      <vt:lpstr>1_CJ_empty</vt:lpstr>
      <vt:lpstr>1_Office 主题</vt:lpstr>
      <vt:lpstr>3_Office 主题</vt:lpstr>
      <vt:lpstr>4_Office 主题</vt:lpstr>
      <vt:lpstr>Office 主题​​</vt:lpstr>
      <vt:lpstr>5_Office 主题</vt:lpstr>
      <vt:lpstr>13_Office Theme</vt:lpstr>
      <vt:lpstr>3_CJ_empty</vt:lpstr>
      <vt:lpstr>4_CJ_empty</vt:lpstr>
      <vt:lpstr>5_CJ_empty</vt:lpstr>
      <vt:lpstr>6_CJ_empty</vt:lpstr>
      <vt:lpstr>7_Office 主题</vt:lpstr>
      <vt:lpstr>12_CJ_empty</vt:lpstr>
      <vt:lpstr>PicObj Class</vt:lpstr>
      <vt:lpstr>Current Status and Future Prospects of Neutrino Oscillations </vt:lpstr>
      <vt:lpstr>Neutrino Oscillation</vt:lpstr>
      <vt:lpstr>Atmospheric Neutrinos</vt:lpstr>
      <vt:lpstr>Three Flavor analysis: Sub-leading Effects</vt:lpstr>
      <vt:lpstr>Fitting Results: SuperK + T2K</vt:lpstr>
      <vt:lpstr>IceCube/DeepCore</vt:lpstr>
      <vt:lpstr>Future experiment: INO</vt:lpstr>
      <vt:lpstr>Future experiments: PINGU(&amp; ORCA)</vt:lpstr>
      <vt:lpstr>Solar neutrinos</vt:lpstr>
      <vt:lpstr>Confirmation of the Solar Model and the Neutrino Oscillation</vt:lpstr>
      <vt:lpstr>Future </vt:lpstr>
      <vt:lpstr>Reactor neutrinos</vt:lpstr>
      <vt:lpstr>Comparison of θ13 Measurements</vt:lpstr>
      <vt:lpstr>Double Chooz: Results and Prospect</vt:lpstr>
      <vt:lpstr>RENO: Results and Prospects</vt:lpstr>
      <vt:lpstr>Daya Bay</vt:lpstr>
      <vt:lpstr>Recent Results</vt:lpstr>
      <vt:lpstr>Future Prospects</vt:lpstr>
      <vt:lpstr>Future Experiment: JUNO</vt:lpstr>
      <vt:lpstr>Physics Reach</vt:lpstr>
      <vt:lpstr>Status of JUNO</vt:lpstr>
      <vt:lpstr>Reactor neutrino anomaly</vt:lpstr>
      <vt:lpstr>Accelerator Neutrinos</vt:lpstr>
      <vt:lpstr>PowerPoint 演示文稿</vt:lpstr>
      <vt:lpstr>CP Phase is known ? </vt:lpstr>
      <vt:lpstr>Nova：Physics Reach</vt:lpstr>
      <vt:lpstr>LBNF/DUNE</vt:lpstr>
      <vt:lpstr>Physics at DUNE</vt:lpstr>
      <vt:lpstr>Future experiment: T2HK</vt:lpstr>
      <vt:lpstr>Neutrino Factory</vt:lpstr>
      <vt:lpstr>A New Type of Neutrino Beam for CP (MOMENT) </vt:lpstr>
      <vt:lpstr>Why MOMENT ?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neutrino experiment in the Daya Bay era</dc:title>
  <dc:creator>lenovo</dc:creator>
  <cp:lastModifiedBy>王贻芳</cp:lastModifiedBy>
  <cp:revision>279</cp:revision>
  <dcterms:created xsi:type="dcterms:W3CDTF">2010-10-23T14:39:39Z</dcterms:created>
  <dcterms:modified xsi:type="dcterms:W3CDTF">2015-06-24T01:09:12Z</dcterms:modified>
</cp:coreProperties>
</file>