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71" r:id="rId2"/>
  </p:sldMasterIdLst>
  <p:notesMasterIdLst>
    <p:notesMasterId r:id="rId47"/>
  </p:notesMasterIdLst>
  <p:handoutMasterIdLst>
    <p:handoutMasterId r:id="rId48"/>
  </p:handoutMasterIdLst>
  <p:sldIdLst>
    <p:sldId id="1673" r:id="rId3"/>
    <p:sldId id="1605" r:id="rId4"/>
    <p:sldId id="1649" r:id="rId5"/>
    <p:sldId id="1674" r:id="rId6"/>
    <p:sldId id="1683" r:id="rId7"/>
    <p:sldId id="1664" r:id="rId8"/>
    <p:sldId id="1675" r:id="rId9"/>
    <p:sldId id="1676" r:id="rId10"/>
    <p:sldId id="1677" r:id="rId11"/>
    <p:sldId id="1678" r:id="rId12"/>
    <p:sldId id="1626" r:id="rId13"/>
    <p:sldId id="1624" r:id="rId14"/>
    <p:sldId id="1625" r:id="rId15"/>
    <p:sldId id="1630" r:id="rId16"/>
    <p:sldId id="1679" r:id="rId17"/>
    <p:sldId id="1680" r:id="rId18"/>
    <p:sldId id="1681" r:id="rId19"/>
    <p:sldId id="1639" r:id="rId20"/>
    <p:sldId id="1642" r:id="rId21"/>
    <p:sldId id="1691" r:id="rId22"/>
    <p:sldId id="1577" r:id="rId23"/>
    <p:sldId id="1689" r:id="rId24"/>
    <p:sldId id="1588" r:id="rId25"/>
    <p:sldId id="1693" r:id="rId26"/>
    <p:sldId id="1672" r:id="rId27"/>
    <p:sldId id="1488" r:id="rId28"/>
    <p:sldId id="1684" r:id="rId29"/>
    <p:sldId id="1685" r:id="rId30"/>
    <p:sldId id="1516" r:id="rId31"/>
    <p:sldId id="1522" r:id="rId32"/>
    <p:sldId id="1523" r:id="rId33"/>
    <p:sldId id="1528" r:id="rId34"/>
    <p:sldId id="1628" r:id="rId35"/>
    <p:sldId id="1425" r:id="rId36"/>
    <p:sldId id="1600" r:id="rId37"/>
    <p:sldId id="1599" r:id="rId38"/>
    <p:sldId id="1585" r:id="rId39"/>
    <p:sldId id="1426" r:id="rId40"/>
    <p:sldId id="1686" r:id="rId41"/>
    <p:sldId id="1423" r:id="rId42"/>
    <p:sldId id="1688" r:id="rId43"/>
    <p:sldId id="1687" r:id="rId44"/>
    <p:sldId id="1603" r:id="rId45"/>
    <p:sldId id="1604" r:id="rId46"/>
  </p:sldIdLst>
  <p:sldSz cx="9144000" cy="6858000" type="screen4x3"/>
  <p:notesSz cx="6746875" cy="99139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CFF99"/>
    <a:srgbClr val="996699"/>
    <a:srgbClr val="CCFFCC"/>
    <a:srgbClr val="CC9966"/>
    <a:srgbClr val="CC9999"/>
    <a:srgbClr val="FFFFCC"/>
    <a:srgbClr val="CCCC00"/>
    <a:srgbClr val="FFCCFF"/>
    <a:srgbClr val="FFCC00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576" autoAdjust="0"/>
    <p:restoredTop sz="99802" autoAdjust="0"/>
  </p:normalViewPr>
  <p:slideViewPr>
    <p:cSldViewPr>
      <p:cViewPr>
        <p:scale>
          <a:sx n="85" d="100"/>
          <a:sy n="85" d="100"/>
        </p:scale>
        <p:origin x="-171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2088"/>
    </p:cViewPr>
  </p:sorterViewPr>
  <p:notesViewPr>
    <p:cSldViewPr>
      <p:cViewPr varScale="1">
        <p:scale>
          <a:sx n="71" d="100"/>
          <a:sy n="71" d="100"/>
        </p:scale>
        <p:origin x="-1818" y="-96"/>
      </p:cViewPr>
      <p:guideLst>
        <p:guide orient="horz" pos="3123"/>
        <p:guide pos="212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4" Type="http://schemas.openxmlformats.org/officeDocument/2006/relationships/image" Target="../media/image20.wmf"/><Relationship Id="rId1" Type="http://schemas.openxmlformats.org/officeDocument/2006/relationships/image" Target="../media/image17.wmf"/><Relationship Id="rId2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t" anchorCtr="0" compatLnSpc="1">
            <a:prstTxWarp prst="textNoShape">
              <a:avLst/>
            </a:prstTxWarp>
          </a:bodyPr>
          <a:lstStyle>
            <a:lvl1pPr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000" y="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t" anchorCtr="0" compatLnSpc="1">
            <a:prstTxWarp prst="textNoShape">
              <a:avLst/>
            </a:prstTxWarp>
          </a:bodyPr>
          <a:lstStyle>
            <a:lvl1pPr algn="r"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8956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b" anchorCtr="0" compatLnSpc="1">
            <a:prstTxWarp prst="textNoShape">
              <a:avLst/>
            </a:prstTxWarp>
          </a:bodyPr>
          <a:lstStyle>
            <a:lvl1pPr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9447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b" anchorCtr="0" compatLnSpc="1">
            <a:prstTxWarp prst="textNoShape">
              <a:avLst/>
            </a:prstTxWarp>
          </a:bodyPr>
          <a:lstStyle>
            <a:lvl1pPr algn="r"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fld id="{8B33D962-2CC8-7A49-9989-21E4BDA7B3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731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75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t" anchorCtr="0" compatLnSpc="1">
            <a:prstTxWarp prst="textNoShape">
              <a:avLst/>
            </a:prstTxWarp>
          </a:bodyPr>
          <a:lstStyle>
            <a:lvl1pPr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90950" y="0"/>
            <a:ext cx="29575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t" anchorCtr="0" compatLnSpc="1">
            <a:prstTxWarp prst="textNoShape">
              <a:avLst/>
            </a:prstTxWarp>
          </a:bodyPr>
          <a:lstStyle>
            <a:lvl1pPr algn="r"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74688" y="685800"/>
            <a:ext cx="5588000" cy="4191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9638" y="4725988"/>
            <a:ext cx="4929187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1975"/>
            <a:ext cx="2957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b" anchorCtr="0" compatLnSpc="1">
            <a:prstTxWarp prst="textNoShape">
              <a:avLst/>
            </a:prstTxWarp>
          </a:bodyPr>
          <a:lstStyle>
            <a:lvl1pPr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90950" y="9451975"/>
            <a:ext cx="2957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b" anchorCtr="0" compatLnSpc="1">
            <a:prstTxWarp prst="textNoShape">
              <a:avLst/>
            </a:prstTxWarp>
          </a:bodyPr>
          <a:lstStyle>
            <a:lvl1pPr algn="r"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fld id="{FFD5723E-3624-E040-B4C2-A5844EFF9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557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226487F-CC55-D345-9CD4-7DA4A73E4682}" type="slidenum">
              <a:rPr lang="en-US" sz="1300" smtClean="0">
                <a:latin typeface="Times New Roman" charset="0"/>
              </a:rPr>
              <a:pPr>
                <a:defRPr/>
              </a:pPr>
              <a:t>2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4688" y="685800"/>
            <a:ext cx="5588000" cy="4191000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26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29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959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210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2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2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398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15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90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1832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959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896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095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8469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1525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184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962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9781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5107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145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2100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2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2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3987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157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90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183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095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846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152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8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978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10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145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>
              <a:defRPr/>
            </a:pPr>
            <a:fld id="{29B1099E-627F-6F44-8F3D-F0C1015965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ext Box 11"/>
          <p:cNvSpPr txBox="1">
            <a:spLocks noChangeArrowheads="1"/>
          </p:cNvSpPr>
          <p:nvPr userDrawn="1"/>
        </p:nvSpPr>
        <p:spPr bwMode="auto">
          <a:xfrm>
            <a:off x="107504" y="6536377"/>
            <a:ext cx="3288656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 dirty="0" smtClean="0">
                <a:effectLst/>
              </a:rPr>
              <a:t>F. Gianotti,</a:t>
            </a:r>
            <a:r>
              <a:rPr lang="en-US" sz="1200" baseline="0" dirty="0" smtClean="0">
                <a:effectLst/>
              </a:rPr>
              <a:t> </a:t>
            </a:r>
            <a:r>
              <a:rPr lang="en-US" sz="1200" baseline="0" dirty="0" smtClean="0">
                <a:effectLst/>
              </a:rPr>
              <a:t>Invisible15, Madrid, 26</a:t>
            </a:r>
            <a:r>
              <a:rPr lang="en-US" sz="1200" dirty="0" smtClean="0">
                <a:effectLst/>
              </a:rPr>
              <a:t>/6/</a:t>
            </a:r>
            <a:r>
              <a:rPr lang="en-US" sz="1200" dirty="0" smtClean="0">
                <a:effectLst/>
              </a:rPr>
              <a:t>2015</a:t>
            </a: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4" name="Straight Connector 3"/>
          <p:cNvCxnSpPr/>
          <p:nvPr userDrawn="1"/>
        </p:nvCxnSpPr>
        <p:spPr bwMode="auto">
          <a:xfrm>
            <a:off x="179512" y="6453336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 userDrawn="1"/>
        </p:nvSpPr>
        <p:spPr bwMode="auto">
          <a:xfrm>
            <a:off x="107504" y="6536377"/>
            <a:ext cx="2584887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prstClr val="black"/>
                </a:solidFill>
                <a:effectLst/>
              </a:rPr>
              <a:t>F. Gianotti, LHCP 2014, 6/6/2014</a:t>
            </a:r>
            <a:endParaRPr lang="en-US" dirty="0" smtClean="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4" name="Straight Connector 3"/>
          <p:cNvCxnSpPr/>
          <p:nvPr userDrawn="1"/>
        </p:nvCxnSpPr>
        <p:spPr bwMode="auto">
          <a:xfrm>
            <a:off x="179512" y="6453336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hyperlink" Target="http://arxiv.org/pdf/1308.6176v3.pdf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33.png"/><Relationship Id="rId5" Type="http://schemas.openxmlformats.org/officeDocument/2006/relationships/image" Target="../media/image12.emf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9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openxmlformats.org/officeDocument/2006/relationships/image" Target="../media/image42.jpe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9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51.emf"/><Relationship Id="rId5" Type="http://schemas.openxmlformats.org/officeDocument/2006/relationships/image" Target="../media/image39.png"/><Relationship Id="rId6" Type="http://schemas.openxmlformats.org/officeDocument/2006/relationships/image" Target="../media/image38.png"/><Relationship Id="rId7" Type="http://schemas.openxmlformats.org/officeDocument/2006/relationships/image" Target="../media/image52.png"/><Relationship Id="rId8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0.emf"/><Relationship Id="rId5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6.bin"/><Relationship Id="rId12" Type="http://schemas.openxmlformats.org/officeDocument/2006/relationships/image" Target="../media/image21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2.bin"/><Relationship Id="rId4" Type="http://schemas.openxmlformats.org/officeDocument/2006/relationships/image" Target="../media/image17.w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18.wmf"/><Relationship Id="rId7" Type="http://schemas.openxmlformats.org/officeDocument/2006/relationships/oleObject" Target="../embeddings/oleObject4.bin"/><Relationship Id="rId8" Type="http://schemas.openxmlformats.org/officeDocument/2006/relationships/image" Target="../media/image19.wmf"/><Relationship Id="rId9" Type="http://schemas.openxmlformats.org/officeDocument/2006/relationships/oleObject" Target="../embeddings/oleObject5.bin"/><Relationship Id="rId10" Type="http://schemas.openxmlformats.org/officeDocument/2006/relationships/image" Target="../media/image20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-116632"/>
            <a:ext cx="9144000" cy="7146032"/>
          </a:xfrm>
          <a:prstGeom prst="rect">
            <a:avLst/>
          </a:prstGeom>
          <a:solidFill>
            <a:srgbClr val="6600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7" name="Picture 6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59" y="4348253"/>
            <a:ext cx="8639905" cy="2681147"/>
          </a:xfrm>
          <a:prstGeom prst="rect">
            <a:avLst/>
          </a:prstGeom>
          <a:ln>
            <a:solidFill>
              <a:srgbClr val="000090"/>
            </a:solidFill>
          </a:ln>
        </p:spPr>
      </p:pic>
      <p:pic>
        <p:nvPicPr>
          <p:cNvPr id="4" name="Picture 3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672" y="99585"/>
            <a:ext cx="4377241" cy="2033271"/>
          </a:xfrm>
          <a:prstGeom prst="rect">
            <a:avLst/>
          </a:prstGeom>
          <a:solidFill>
            <a:srgbClr val="CCFFFF"/>
          </a:solidFill>
          <a:ln w="12700" cmpd="sng">
            <a:solidFill>
              <a:srgbClr val="000090"/>
            </a:solidFill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68769" y="2485345"/>
            <a:ext cx="5243518" cy="1015663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3000" dirty="0" smtClean="0">
                <a:effectLst/>
              </a:rPr>
              <a:t>Physics opportunities at </a:t>
            </a:r>
          </a:p>
          <a:p>
            <a:r>
              <a:rPr lang="en-US" sz="3000" dirty="0" smtClean="0">
                <a:effectLst/>
              </a:rPr>
              <a:t>future high-energy colliders</a:t>
            </a:r>
            <a:endParaRPr lang="en-US" sz="3000" dirty="0">
              <a:effectLst/>
            </a:endParaRPr>
          </a:p>
        </p:txBody>
      </p:sp>
      <p:pic>
        <p:nvPicPr>
          <p:cNvPr id="12" name="Picture 11" descr="Untitled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8310"/>
            <a:ext cx="4140859" cy="2188562"/>
          </a:xfrm>
          <a:prstGeom prst="rect">
            <a:avLst/>
          </a:prstGeom>
          <a:ln w="19050" cmpd="sng">
            <a:solidFill>
              <a:srgbClr val="00009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3" name="Picture 2" descr="Untitled.pn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132856"/>
            <a:ext cx="2981711" cy="2240915"/>
          </a:xfrm>
          <a:prstGeom prst="rect">
            <a:avLst/>
          </a:prstGeom>
          <a:ln w="9525" cmpd="sng">
            <a:solidFill>
              <a:srgbClr val="00009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07930" y="3645024"/>
            <a:ext cx="6840334" cy="615553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700" dirty="0">
                <a:effectLst/>
              </a:rPr>
              <a:t>P</a:t>
            </a:r>
            <a:r>
              <a:rPr lang="en-US" sz="1700" dirty="0" smtClean="0">
                <a:effectLst/>
              </a:rPr>
              <a:t>resent questions in particle physics 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effectLst/>
              </a:rPr>
              <a:t>Main options for future high-E colliders and their physics case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4932040" y="4428400"/>
            <a:ext cx="3932925" cy="52322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dirty="0" smtClean="0">
                <a:effectLst/>
              </a:rPr>
              <a:t>Fabiola </a:t>
            </a:r>
            <a:r>
              <a:rPr lang="en-US" sz="1400" dirty="0" smtClean="0">
                <a:effectLst/>
              </a:rPr>
              <a:t>Gianotti</a:t>
            </a:r>
            <a:r>
              <a:rPr lang="en-US" sz="1400" dirty="0" smtClean="0">
                <a:effectLst/>
              </a:rPr>
              <a:t>, </a:t>
            </a:r>
            <a:r>
              <a:rPr lang="en-US" sz="1400" dirty="0" smtClean="0">
                <a:effectLst/>
              </a:rPr>
              <a:t>CERN Physics Department</a:t>
            </a:r>
            <a:endParaRPr lang="en-US" sz="1400" dirty="0" smtClean="0">
              <a:effectLst/>
            </a:endParaRPr>
          </a:p>
          <a:p>
            <a:pPr>
              <a:defRPr/>
            </a:pPr>
            <a:r>
              <a:rPr lang="en-US" sz="1400" dirty="0" smtClean="0">
                <a:effectLst/>
              </a:rPr>
              <a:t>Invisible15, Madrid, 26/6/2015</a:t>
            </a:r>
            <a:endParaRPr lang="en-US" sz="14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27629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91951"/>
            <a:ext cx="3258290" cy="384721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 smtClean="0">
                <a:effectLst/>
              </a:rPr>
              <a:t>Future high-E </a:t>
            </a:r>
            <a:r>
              <a:rPr lang="en-US" sz="1900" dirty="0" err="1" smtClean="0">
                <a:effectLst/>
              </a:rPr>
              <a:t>e</a:t>
            </a:r>
            <a:r>
              <a:rPr lang="en-US" sz="1900" baseline="30000" dirty="0" err="1" smtClean="0">
                <a:effectLst/>
              </a:rPr>
              <a:t>+</a:t>
            </a:r>
            <a:r>
              <a:rPr lang="en-US" sz="1900" dirty="0" err="1" smtClean="0">
                <a:effectLst/>
              </a:rPr>
              <a:t>e</a:t>
            </a:r>
            <a:r>
              <a:rPr lang="en-US" sz="1900" baseline="30000" dirty="0" smtClean="0">
                <a:effectLst/>
              </a:rPr>
              <a:t>- </a:t>
            </a:r>
            <a:r>
              <a:rPr lang="en-US" sz="1900" dirty="0" smtClean="0">
                <a:effectLst/>
              </a:rPr>
              <a:t>colliders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98442" y="116632"/>
            <a:ext cx="2041710" cy="338554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</a:rPr>
              <a:t>L~ 10</a:t>
            </a:r>
            <a:r>
              <a:rPr lang="en-US" baseline="30000" dirty="0" smtClean="0">
                <a:solidFill>
                  <a:srgbClr val="000000"/>
                </a:solidFill>
                <a:effectLst/>
              </a:rPr>
              <a:t>34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-10</a:t>
            </a:r>
            <a:r>
              <a:rPr lang="en-US" baseline="30000" dirty="0" smtClean="0">
                <a:solidFill>
                  <a:srgbClr val="000000"/>
                </a:solidFill>
                <a:effectLst/>
              </a:rPr>
              <a:t>35 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cm</a:t>
            </a:r>
            <a:r>
              <a:rPr lang="en-US" baseline="30000" dirty="0" smtClean="0">
                <a:solidFill>
                  <a:srgbClr val="000000"/>
                </a:solidFill>
                <a:effectLst/>
              </a:rPr>
              <a:t>-2 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s</a:t>
            </a:r>
            <a:r>
              <a:rPr lang="en-US" baseline="30000" dirty="0" smtClean="0">
                <a:solidFill>
                  <a:srgbClr val="000000"/>
                </a:solidFill>
                <a:effectLst/>
              </a:rPr>
              <a:t>-1</a:t>
            </a:r>
            <a:endParaRPr lang="en-US" baseline="30000" dirty="0" smtClean="0">
              <a:effectLst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79512" y="548680"/>
            <a:ext cx="8892480" cy="1569660"/>
            <a:chOff x="251520" y="620688"/>
            <a:chExt cx="8892480" cy="1569660"/>
          </a:xfrm>
        </p:grpSpPr>
        <p:sp>
          <p:nvSpPr>
            <p:cNvPr id="6" name="TextBox 5"/>
            <p:cNvSpPr txBox="1"/>
            <p:nvPr/>
          </p:nvSpPr>
          <p:spPr>
            <a:xfrm>
              <a:off x="251520" y="620688"/>
              <a:ext cx="8771451" cy="1569660"/>
            </a:xfrm>
            <a:prstGeom prst="rect">
              <a:avLst/>
            </a:prstGeom>
            <a:solidFill>
              <a:srgbClr val="330066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effectLst/>
                </a:rPr>
                <a:t>√</a:t>
              </a:r>
              <a:r>
                <a:rPr lang="en-US" dirty="0" smtClean="0">
                  <a:solidFill>
                    <a:schemeClr val="bg1"/>
                  </a:solidFill>
                  <a:effectLst/>
                </a:rPr>
                <a:t>s (</a:t>
              </a:r>
              <a:r>
                <a:rPr lang="en-US" dirty="0" err="1" smtClean="0">
                  <a:solidFill>
                    <a:schemeClr val="bg1"/>
                  </a:solidFill>
                  <a:effectLst/>
                </a:rPr>
                <a:t>GeV</a:t>
              </a:r>
              <a:r>
                <a:rPr lang="en-US" dirty="0" smtClean="0">
                  <a:solidFill>
                    <a:schemeClr val="bg1"/>
                  </a:solidFill>
                  <a:effectLst/>
                </a:rPr>
                <a:t>)                        Main physics goals</a:t>
              </a:r>
            </a:p>
            <a:p>
              <a:r>
                <a:rPr lang="en-US" dirty="0">
                  <a:solidFill>
                    <a:schemeClr val="bg1"/>
                  </a:solidFill>
                  <a:effectLst/>
                  <a:sym typeface="Wingdings"/>
                </a:rPr>
                <a:t> 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90                Z-boson precision EW measurements beyond LEP, SLC </a:t>
              </a:r>
            </a:p>
            <a:p>
              <a:r>
                <a:rPr lang="en-US" dirty="0" smtClean="0">
                  <a:solidFill>
                    <a:schemeClr val="bg1"/>
                  </a:solidFill>
                  <a:effectLst/>
                </a:rPr>
                <a:t>180   </a:t>
              </a:r>
              <a:r>
                <a:rPr lang="en-US" dirty="0">
                  <a:solidFill>
                    <a:schemeClr val="bg1"/>
                  </a:solidFill>
                  <a:effectLst/>
                  <a:sym typeface="Wingdings"/>
                </a:rPr>
                <a:t> 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           WW precision physics (mass at threshold) </a:t>
              </a:r>
            </a:p>
            <a:p>
              <a:r>
                <a:rPr lang="en-US" dirty="0" smtClean="0">
                  <a:solidFill>
                    <a:schemeClr val="bg1"/>
                  </a:solidFill>
                  <a:effectLst/>
                </a:rPr>
                <a:t>250  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             Higgs precision physics (HZ)</a:t>
              </a:r>
            </a:p>
            <a:p>
              <a:r>
                <a:rPr lang="en-US" dirty="0" smtClean="0">
                  <a:solidFill>
                    <a:schemeClr val="bg1"/>
                  </a:solidFill>
                  <a:effectLst/>
                </a:rPr>
                <a:t>350  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             Higgs precision physics (HZ, </a:t>
              </a:r>
              <a:r>
                <a:rPr lang="en-US" dirty="0" err="1" smtClean="0">
                  <a:solidFill>
                    <a:schemeClr val="bg1"/>
                  </a:solidFill>
                  <a:effectLst/>
                  <a:sym typeface="Wingdings"/>
                </a:rPr>
                <a:t>Hνν</a:t>
              </a:r>
              <a:r>
                <a:rPr lang="en-US" dirty="0">
                  <a:solidFill>
                    <a:schemeClr val="bg1"/>
                  </a:solidFill>
                  <a:effectLst/>
                  <a:sym typeface="Wingdings"/>
                </a:rPr>
                <a:t>), top precision physics (mass at threshold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)</a:t>
              </a:r>
            </a:p>
            <a:p>
              <a:r>
                <a:rPr lang="en-US" dirty="0" smtClean="0">
                  <a:solidFill>
                    <a:schemeClr val="bg1"/>
                  </a:solidFill>
                  <a:effectLst/>
                </a:rPr>
                <a:t>500-3000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     </a:t>
              </a:r>
              <a:r>
                <a:rPr lang="en-US" dirty="0" err="1" smtClean="0">
                  <a:solidFill>
                    <a:schemeClr val="bg1"/>
                  </a:solidFill>
                  <a:effectLst/>
                  <a:sym typeface="Wingdings"/>
                </a:rPr>
                <a:t>ttH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, HH (including self-couplings), direct searches for new physics </a:t>
              </a:r>
              <a:endParaRPr lang="en-US" dirty="0" smtClean="0">
                <a:solidFill>
                  <a:schemeClr val="bg1"/>
                </a:solidFill>
                <a:effectLst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1403648" y="620688"/>
              <a:ext cx="0" cy="1548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251520" y="908720"/>
              <a:ext cx="889248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" name="Group 6"/>
          <p:cNvGrpSpPr/>
          <p:nvPr/>
        </p:nvGrpSpPr>
        <p:grpSpPr>
          <a:xfrm>
            <a:off x="37015" y="2204864"/>
            <a:ext cx="9143497" cy="4608512"/>
            <a:chOff x="37015" y="2204864"/>
            <a:chExt cx="9143497" cy="4608512"/>
          </a:xfrm>
        </p:grpSpPr>
        <p:sp>
          <p:nvSpPr>
            <p:cNvPr id="9" name="TextBox 8"/>
            <p:cNvSpPr txBox="1"/>
            <p:nvPr/>
          </p:nvSpPr>
          <p:spPr>
            <a:xfrm>
              <a:off x="37016" y="2319838"/>
              <a:ext cx="9108504" cy="44935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mpd="sng">
              <a:solidFill>
                <a:srgbClr val="6666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effectLst/>
                </a:rPr>
                <a:t>          </a:t>
              </a:r>
              <a:r>
                <a:rPr lang="en-US" dirty="0">
                  <a:effectLst/>
                </a:rPr>
                <a:t> </a:t>
              </a:r>
              <a:r>
                <a:rPr lang="en-US" dirty="0" smtClean="0">
                  <a:effectLst/>
                </a:rPr>
                <a:t>                     Linear colliders                            Circular colliders</a:t>
              </a:r>
            </a:p>
            <a:p>
              <a:endParaRPr lang="en-US" dirty="0">
                <a:effectLst/>
              </a:endParaRPr>
            </a:p>
            <a:p>
              <a:r>
                <a:rPr lang="en-US" dirty="0">
                  <a:effectLst/>
                </a:rPr>
                <a:t>√s </a:t>
              </a:r>
              <a:r>
                <a:rPr lang="en-US" dirty="0" smtClean="0">
                  <a:effectLst/>
                </a:rPr>
                <a:t>reach                        multi-</a:t>
              </a:r>
              <a:r>
                <a:rPr lang="en-US" dirty="0" err="1" smtClean="0">
                  <a:effectLst/>
                </a:rPr>
                <a:t>TeV</a:t>
              </a:r>
              <a:r>
                <a:rPr lang="en-US" dirty="0">
                  <a:effectLst/>
                </a:rPr>
                <a:t>   </a:t>
              </a:r>
              <a:r>
                <a:rPr lang="en-US" dirty="0" smtClean="0">
                  <a:effectLst/>
                </a:rPr>
                <a:t>                                limited to &lt; 500 </a:t>
              </a:r>
              <a:r>
                <a:rPr lang="en-US" dirty="0" err="1" smtClean="0">
                  <a:effectLst/>
                </a:rPr>
                <a:t>GeV</a:t>
              </a:r>
              <a:r>
                <a:rPr lang="en-US" dirty="0" smtClean="0">
                  <a:effectLst/>
                </a:rPr>
                <a:t> </a:t>
              </a:r>
              <a:r>
                <a:rPr lang="en-US" sz="1400" dirty="0" smtClean="0">
                  <a:effectLst/>
                </a:rPr>
                <a:t> </a:t>
              </a:r>
              <a:endParaRPr lang="en-US" sz="1400" dirty="0">
                <a:effectLst/>
              </a:endParaRPr>
            </a:p>
            <a:p>
              <a:r>
                <a:rPr lang="en-US" dirty="0" smtClean="0">
                  <a:effectLst/>
                </a:rPr>
                <a:t> </a:t>
              </a:r>
              <a:r>
                <a:rPr lang="en-US" dirty="0">
                  <a:effectLst/>
                </a:rPr>
                <a:t>                                                                            </a:t>
              </a:r>
              <a:r>
                <a:rPr lang="en-US" dirty="0" smtClean="0">
                  <a:effectLst/>
                </a:rPr>
                <a:t>      </a:t>
              </a:r>
              <a:r>
                <a:rPr lang="en-US" sz="1400" dirty="0" smtClean="0">
                  <a:effectLst/>
                </a:rPr>
                <a:t>by </a:t>
              </a:r>
              <a:r>
                <a:rPr lang="en-US" sz="1400" dirty="0">
                  <a:effectLst/>
                </a:rPr>
                <a:t>synchrotron </a:t>
              </a:r>
              <a:r>
                <a:rPr lang="en-US" sz="1400" dirty="0" smtClean="0">
                  <a:effectLst/>
                </a:rPr>
                <a:t>radiation SR </a:t>
              </a:r>
              <a:r>
                <a:rPr lang="en-US" sz="1400" dirty="0" smtClean="0">
                  <a:solidFill>
                    <a:srgbClr val="000000"/>
                  </a:solidFill>
                  <a:effectLst/>
                </a:rPr>
                <a:t>~ </a:t>
              </a:r>
              <a:r>
                <a:rPr lang="en-US" sz="1400" dirty="0">
                  <a:solidFill>
                    <a:srgbClr val="000000"/>
                  </a:solidFill>
                  <a:effectLst/>
                </a:rPr>
                <a:t>E</a:t>
              </a:r>
              <a:r>
                <a:rPr lang="en-US" sz="1400" baseline="30000" dirty="0">
                  <a:solidFill>
                    <a:srgbClr val="000000"/>
                  </a:solidFill>
                  <a:effectLst/>
                </a:rPr>
                <a:t>4</a:t>
              </a:r>
              <a:r>
                <a:rPr lang="en-US" sz="1400" baseline="-25000" dirty="0">
                  <a:solidFill>
                    <a:srgbClr val="000000"/>
                  </a:solidFill>
                  <a:effectLst/>
                </a:rPr>
                <a:t>beam</a:t>
              </a:r>
              <a:r>
                <a:rPr lang="en-US" sz="1400" dirty="0">
                  <a:solidFill>
                    <a:srgbClr val="000000"/>
                  </a:solidFill>
                  <a:effectLst/>
                </a:rPr>
                <a:t>/</a:t>
              </a:r>
              <a:r>
                <a:rPr lang="en-US" sz="1400" dirty="0" smtClean="0">
                  <a:solidFill>
                    <a:srgbClr val="000000"/>
                  </a:solidFill>
                  <a:effectLst/>
                </a:rPr>
                <a:t>Rm</a:t>
              </a:r>
              <a:r>
                <a:rPr lang="en-US" sz="1400" baseline="30000" dirty="0" smtClean="0">
                  <a:solidFill>
                    <a:srgbClr val="000000"/>
                  </a:solidFill>
                  <a:effectLst/>
                </a:rPr>
                <a:t>4</a:t>
              </a:r>
              <a:endParaRPr lang="en-US" sz="1400" baseline="30000" dirty="0" smtClean="0">
                <a:effectLst/>
              </a:endParaRPr>
            </a:p>
            <a:p>
              <a:endParaRPr lang="en-US" dirty="0">
                <a:solidFill>
                  <a:srgbClr val="000000"/>
                </a:solidFill>
                <a:effectLst/>
              </a:endParaRPr>
            </a:p>
            <a:p>
              <a:r>
                <a:rPr lang="en-US" dirty="0" smtClean="0">
                  <a:solidFill>
                    <a:srgbClr val="000000"/>
                  </a:solidFill>
                  <a:effectLst/>
                </a:rPr>
                <a:t>Luminosity                 low repetition rate </a:t>
              </a:r>
              <a:r>
                <a:rPr lang="en-US" sz="1400" dirty="0" smtClean="0">
                  <a:solidFill>
                    <a:srgbClr val="000000"/>
                  </a:solidFill>
                  <a:effectLst/>
                </a:rPr>
                <a:t>(few Hz)       </a:t>
              </a:r>
              <a:r>
                <a:rPr lang="en-US" dirty="0" smtClean="0">
                  <a:effectLst/>
                </a:rPr>
                <a:t>large </a:t>
              </a:r>
              <a:r>
                <a:rPr lang="en-US" dirty="0">
                  <a:effectLst/>
                </a:rPr>
                <a:t>number of </a:t>
              </a:r>
              <a:r>
                <a:rPr lang="en-US" dirty="0" smtClean="0">
                  <a:effectLst/>
                </a:rPr>
                <a:t>continuously</a:t>
              </a:r>
              <a:endParaRPr lang="en-US" dirty="0" smtClean="0">
                <a:solidFill>
                  <a:srgbClr val="000000"/>
                </a:solidFill>
                <a:effectLst/>
              </a:endParaRPr>
            </a:p>
            <a:p>
              <a:r>
                <a:rPr lang="en-US" dirty="0" smtClean="0">
                  <a:solidFill>
                    <a:srgbClr val="000000"/>
                  </a:solidFill>
                  <a:effectLst/>
                </a:rPr>
                <a:t>                                  </a:t>
              </a:r>
              <a:r>
                <a:rPr lang="en-US" dirty="0" smtClean="0">
                  <a:solidFill>
                    <a:srgbClr val="000000"/>
                  </a:solidFill>
                  <a:effectLst/>
                  <a:sym typeface="Wingdings"/>
                </a:rPr>
                <a:t> L </a:t>
              </a:r>
              <a:r>
                <a:rPr lang="en-US" dirty="0" smtClean="0">
                  <a:effectLst/>
                  <a:sym typeface="Wingdings"/>
                </a:rPr>
                <a:t>from squeezing                 </a:t>
              </a:r>
              <a:r>
                <a:rPr lang="en-US" dirty="0" smtClean="0">
                  <a:effectLst/>
                </a:rPr>
                <a:t>circulating bunches </a:t>
              </a:r>
              <a:r>
                <a:rPr lang="en-US" dirty="0" smtClean="0">
                  <a:effectLst/>
                  <a:sym typeface="Wingdings"/>
                </a:rPr>
                <a:t> larger beam size</a:t>
              </a:r>
            </a:p>
            <a:p>
              <a:r>
                <a:rPr lang="en-US" dirty="0" smtClean="0">
                  <a:effectLst/>
                  <a:sym typeface="Wingdings"/>
                </a:rPr>
                <a:t>                                      beams to </a:t>
              </a:r>
              <a:r>
                <a:rPr lang="en-US" dirty="0" smtClean="0">
                  <a:solidFill>
                    <a:srgbClr val="000000"/>
                  </a:solidFill>
                  <a:effectLst/>
                </a:rPr>
                <a:t>~ </a:t>
              </a:r>
              <a:r>
                <a:rPr lang="en-US" dirty="0">
                  <a:solidFill>
                    <a:srgbClr val="000000"/>
                  </a:solidFill>
                  <a:effectLst/>
                </a:rPr>
                <a:t>nm size </a:t>
              </a:r>
              <a:r>
                <a:rPr lang="en-US" dirty="0" smtClean="0">
                  <a:solidFill>
                    <a:srgbClr val="000000"/>
                  </a:solidFill>
                  <a:effectLst/>
                </a:rPr>
                <a:t>             </a:t>
              </a:r>
              <a:r>
                <a:rPr lang="en-US" dirty="0" smtClean="0">
                  <a:solidFill>
                    <a:srgbClr val="000000"/>
                  </a:solidFill>
                  <a:effectLst/>
                  <a:sym typeface="Wingdings"/>
                </a:rPr>
                <a:t> smaller </a:t>
              </a:r>
              <a:r>
                <a:rPr lang="en-US" dirty="0" err="1" smtClean="0">
                  <a:solidFill>
                    <a:srgbClr val="000000"/>
                  </a:solidFill>
                  <a:effectLst/>
                  <a:sym typeface="Wingdings"/>
                </a:rPr>
                <a:t>beamstrahlung</a:t>
              </a:r>
              <a:r>
                <a:rPr lang="en-US" dirty="0" smtClean="0">
                  <a:solidFill>
                    <a:srgbClr val="000000"/>
                  </a:solidFill>
                  <a:effectLst/>
                  <a:sym typeface="Wingdings"/>
                </a:rPr>
                <a:t>  </a:t>
              </a:r>
            </a:p>
            <a:p>
              <a:r>
                <a:rPr lang="en-US" dirty="0" smtClean="0">
                  <a:solidFill>
                    <a:srgbClr val="000000"/>
                  </a:solidFill>
                  <a:effectLst/>
                  <a:sym typeface="Wingdings"/>
                </a:rPr>
                <a:t>                                   large </a:t>
              </a:r>
              <a:r>
                <a:rPr lang="en-US" dirty="0" err="1" smtClean="0">
                  <a:solidFill>
                    <a:srgbClr val="000000"/>
                  </a:solidFill>
                  <a:effectLst/>
                  <a:sym typeface="Wingdings"/>
                </a:rPr>
                <a:t>beamstrahlung</a:t>
              </a:r>
              <a:r>
                <a:rPr lang="en-US" dirty="0" smtClean="0">
                  <a:solidFill>
                    <a:srgbClr val="000000"/>
                  </a:solidFill>
                  <a:effectLst/>
                  <a:sym typeface="Wingdings"/>
                </a:rPr>
                <a:t>             cleaner environment, smaller E spread</a:t>
              </a:r>
              <a:endParaRPr lang="en-US" dirty="0" smtClean="0">
                <a:solidFill>
                  <a:srgbClr val="000000"/>
                </a:solidFill>
                <a:effectLst/>
              </a:endParaRPr>
            </a:p>
            <a:p>
              <a:endParaRPr lang="en-US" dirty="0">
                <a:solidFill>
                  <a:srgbClr val="000000"/>
                </a:solidFill>
                <a:effectLst/>
              </a:endParaRPr>
            </a:p>
            <a:p>
              <a:r>
                <a:rPr lang="en-US" dirty="0" smtClean="0">
                  <a:solidFill>
                    <a:srgbClr val="000000"/>
                  </a:solidFill>
                  <a:effectLst/>
                </a:rPr>
                <a:t>Injection                   fresh </a:t>
              </a:r>
              <a:r>
                <a:rPr lang="en-US" dirty="0">
                  <a:solidFill>
                    <a:srgbClr val="000000"/>
                  </a:solidFill>
                  <a:effectLst/>
                </a:rPr>
                <a:t>bunches need to            </a:t>
              </a:r>
              <a:r>
                <a:rPr lang="en-US" dirty="0" smtClean="0">
                  <a:solidFill>
                    <a:srgbClr val="000000"/>
                  </a:solidFill>
                  <a:effectLst/>
                </a:rPr>
                <a:t> short L lifetime </a:t>
              </a:r>
              <a:r>
                <a:rPr lang="en-US" sz="1400" dirty="0" smtClean="0">
                  <a:solidFill>
                    <a:srgbClr val="000000"/>
                  </a:solidFill>
                  <a:effectLst/>
                </a:rPr>
                <a:t>(</a:t>
              </a:r>
              <a:r>
                <a:rPr lang="en-US" sz="1400" dirty="0">
                  <a:solidFill>
                    <a:srgbClr val="000000"/>
                  </a:solidFill>
                  <a:effectLst/>
                </a:rPr>
                <a:t>~ 3</a:t>
              </a:r>
              <a:r>
                <a:rPr lang="en-US" sz="1400" dirty="0" smtClean="0">
                  <a:solidFill>
                    <a:srgbClr val="000000"/>
                  </a:solidFill>
                  <a:effectLst/>
                </a:rPr>
                <a:t>0</a:t>
              </a:r>
              <a:r>
                <a:rPr lang="en-US" sz="1400" dirty="0">
                  <a:solidFill>
                    <a:srgbClr val="000000"/>
                  </a:solidFill>
                  <a:effectLst/>
                </a:rPr>
                <a:t>’) </a:t>
              </a:r>
              <a:r>
                <a:rPr lang="en-US" dirty="0">
                  <a:effectLst/>
                </a:rPr>
                <a:t>due to burn-off</a:t>
              </a:r>
              <a:endParaRPr lang="en-US" dirty="0">
                <a:solidFill>
                  <a:srgbClr val="000000"/>
                </a:solidFill>
                <a:effectLst/>
              </a:endParaRPr>
            </a:p>
            <a:p>
              <a:r>
                <a:rPr lang="en-US" dirty="0">
                  <a:solidFill>
                    <a:srgbClr val="000000"/>
                  </a:solidFill>
                  <a:effectLst/>
                </a:rPr>
                <a:t>                                  be injected at each cycle        </a:t>
              </a:r>
              <a:r>
                <a:rPr lang="en-US" dirty="0" smtClean="0">
                  <a:solidFill>
                    <a:srgbClr val="000000"/>
                  </a:solidFill>
                  <a:effectLst/>
                  <a:sym typeface="Wingdings"/>
                </a:rPr>
                <a:t> </a:t>
              </a:r>
              <a:r>
                <a:rPr lang="en-US" dirty="0" smtClean="0">
                  <a:effectLst/>
                </a:rPr>
                <a:t>continuous top-up </a:t>
              </a:r>
              <a:r>
                <a:rPr lang="en-US" dirty="0">
                  <a:effectLst/>
                </a:rPr>
                <a:t>e</a:t>
              </a:r>
              <a:r>
                <a:rPr lang="en-US" baseline="30000" dirty="0">
                  <a:effectLst/>
                </a:rPr>
                <a:t>±</a:t>
              </a:r>
              <a:r>
                <a:rPr lang="en-US" dirty="0">
                  <a:effectLst/>
                </a:rPr>
                <a:t> </a:t>
              </a:r>
              <a:r>
                <a:rPr lang="en-US" dirty="0" smtClean="0">
                  <a:effectLst/>
                </a:rPr>
                <a:t>injection</a:t>
              </a:r>
            </a:p>
            <a:p>
              <a:endParaRPr lang="en-US" dirty="0" smtClean="0">
                <a:solidFill>
                  <a:srgbClr val="000000"/>
                </a:solidFill>
                <a:effectLst/>
              </a:endParaRPr>
            </a:p>
            <a:p>
              <a:r>
                <a:rPr lang="en-US" dirty="0" smtClean="0">
                  <a:solidFill>
                    <a:srgbClr val="000000"/>
                  </a:solidFill>
                  <a:effectLst/>
                </a:rPr>
                <a:t>L </a:t>
              </a:r>
              <a:r>
                <a:rPr lang="en-US" dirty="0" err="1">
                  <a:solidFill>
                    <a:srgbClr val="000000"/>
                  </a:solidFill>
                  <a:effectLst/>
                </a:rPr>
                <a:t>vs</a:t>
              </a:r>
              <a:r>
                <a:rPr lang="en-US" dirty="0">
                  <a:solidFill>
                    <a:srgbClr val="000000"/>
                  </a:solidFill>
                  <a:effectLst/>
                </a:rPr>
                <a:t>  </a:t>
              </a:r>
              <a:r>
                <a:rPr lang="en-US" dirty="0">
                  <a:effectLst/>
                </a:rPr>
                <a:t>√s </a:t>
              </a:r>
              <a:r>
                <a:rPr lang="en-US" dirty="0">
                  <a:solidFill>
                    <a:srgbClr val="000000"/>
                  </a:solidFill>
                  <a:effectLst/>
                </a:rPr>
                <a:t>                </a:t>
              </a:r>
              <a:r>
                <a:rPr lang="en-US" dirty="0" smtClean="0">
                  <a:solidFill>
                    <a:srgbClr val="000000"/>
                  </a:solidFill>
                  <a:effectLst/>
                </a:rPr>
                <a:t>     increases at high E</a:t>
              </a:r>
              <a:r>
                <a:rPr lang="en-US" sz="1400" dirty="0" smtClean="0">
                  <a:solidFill>
                    <a:srgbClr val="000000"/>
                  </a:solidFill>
                  <a:effectLst/>
                </a:rPr>
                <a:t>            </a:t>
              </a:r>
              <a:r>
                <a:rPr lang="en-US" dirty="0" smtClean="0">
                  <a:solidFill>
                    <a:srgbClr val="000000"/>
                  </a:solidFill>
                  <a:effectLst/>
                </a:rPr>
                <a:t>                  increases at </a:t>
              </a:r>
              <a:r>
                <a:rPr lang="en-US" dirty="0">
                  <a:solidFill>
                    <a:srgbClr val="000000"/>
                  </a:solidFill>
                  <a:effectLst/>
                </a:rPr>
                <a:t>low </a:t>
              </a:r>
              <a:r>
                <a:rPr lang="en-US" dirty="0" smtClean="0">
                  <a:solidFill>
                    <a:srgbClr val="000000"/>
                  </a:solidFill>
                  <a:effectLst/>
                </a:rPr>
                <a:t>E </a:t>
              </a:r>
              <a:r>
                <a:rPr lang="en-US" sz="1400" dirty="0" smtClean="0">
                  <a:solidFill>
                    <a:srgbClr val="000000"/>
                  </a:solidFill>
                  <a:effectLst/>
                </a:rPr>
                <a:t>         </a:t>
              </a:r>
              <a:endParaRPr lang="en-US" sz="1400" dirty="0">
                <a:solidFill>
                  <a:srgbClr val="000000"/>
                </a:solidFill>
                <a:effectLst/>
              </a:endParaRPr>
            </a:p>
            <a:p>
              <a:r>
                <a:rPr lang="en-US" dirty="0" smtClean="0">
                  <a:solidFill>
                    <a:srgbClr val="000000"/>
                  </a:solidFill>
                  <a:effectLst/>
                </a:rPr>
                <a:t>                                 </a:t>
              </a:r>
              <a:r>
                <a:rPr lang="en-US" sz="1400" dirty="0" smtClean="0">
                  <a:solidFill>
                    <a:srgbClr val="000000"/>
                  </a:solidFill>
                  <a:effectLst/>
                </a:rPr>
                <a:t>(beam size decreases)                   (less SR </a:t>
              </a:r>
              <a:r>
                <a:rPr lang="en-US" sz="1400" dirty="0" smtClean="0">
                  <a:solidFill>
                    <a:srgbClr val="000000"/>
                  </a:solidFill>
                  <a:effectLst/>
                  <a:sym typeface="Wingdings"/>
                </a:rPr>
                <a:t> RF power accelerates more bunches</a:t>
              </a:r>
              <a:r>
                <a:rPr lang="en-US" sz="1400" dirty="0" smtClean="0">
                  <a:solidFill>
                    <a:srgbClr val="000000"/>
                  </a:solidFill>
                  <a:effectLst/>
                </a:rPr>
                <a:t>)</a:t>
              </a:r>
            </a:p>
            <a:p>
              <a:r>
                <a:rPr lang="en-US" sz="1400" dirty="0" smtClean="0">
                  <a:solidFill>
                    <a:srgbClr val="000000"/>
                  </a:solidFill>
                  <a:effectLst/>
                </a:rPr>
                <a:t>  </a:t>
              </a:r>
              <a:endParaRPr lang="en-US" sz="1400" dirty="0">
                <a:solidFill>
                  <a:srgbClr val="000000"/>
                </a:solidFill>
                <a:effectLst/>
              </a:endParaRPr>
            </a:p>
            <a:p>
              <a:r>
                <a:rPr lang="en-US" dirty="0" smtClean="0">
                  <a:solidFill>
                    <a:srgbClr val="000000"/>
                  </a:solidFill>
                  <a:effectLst/>
                </a:rPr>
                <a:t>Number of                            1                                             several </a:t>
              </a:r>
            </a:p>
            <a:p>
              <a:r>
                <a:rPr lang="en-US" dirty="0">
                  <a:solidFill>
                    <a:srgbClr val="000000"/>
                  </a:solidFill>
                  <a:effectLst/>
                </a:rPr>
                <a:t>i</a:t>
              </a:r>
              <a:r>
                <a:rPr lang="en-US" dirty="0" smtClean="0">
                  <a:solidFill>
                    <a:srgbClr val="000000"/>
                  </a:solidFill>
                  <a:effectLst/>
                </a:rPr>
                <a:t>nteraction regions  </a:t>
              </a:r>
              <a:endParaRPr lang="en-US" sz="1400" dirty="0">
                <a:solidFill>
                  <a:srgbClr val="000000"/>
                </a:solidFill>
                <a:effectLst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 bwMode="auto">
            <a:xfrm>
              <a:off x="1981231" y="2276872"/>
              <a:ext cx="0" cy="45252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66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4932040" y="2276872"/>
              <a:ext cx="0" cy="45252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66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37015" y="2636912"/>
              <a:ext cx="910850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66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37015" y="3356992"/>
              <a:ext cx="91080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66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37015" y="4581128"/>
              <a:ext cx="91080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66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37015" y="6165304"/>
              <a:ext cx="91080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66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72512" y="5373216"/>
              <a:ext cx="91080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66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" name="TextBox 2"/>
            <p:cNvSpPr txBox="1"/>
            <p:nvPr/>
          </p:nvSpPr>
          <p:spPr>
            <a:xfrm>
              <a:off x="179512" y="2204864"/>
              <a:ext cx="1646605" cy="338554"/>
            </a:xfrm>
            <a:prstGeom prst="rect">
              <a:avLst/>
            </a:prstGeom>
            <a:solidFill>
              <a:srgbClr val="CCFF66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</a:rPr>
                <a:t>Complementary</a:t>
              </a:r>
            </a:p>
          </p:txBody>
        </p:sp>
        <p:pic>
          <p:nvPicPr>
            <p:cNvPr id="8" name="Picture 7" descr="Untitled.pn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231" y="3861048"/>
              <a:ext cx="1254473" cy="691240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pic>
          <p:nvPicPr>
            <p:cNvPr id="20" name="Picture 19" descr="Untitled.png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896" y="2276872"/>
              <a:ext cx="1313172" cy="609981"/>
            </a:xfrm>
            <a:prstGeom prst="rect">
              <a:avLst/>
            </a:prstGeom>
            <a:solidFill>
              <a:srgbClr val="CCFFFF"/>
            </a:solidFill>
            <a:ln w="12700" cmpd="sng">
              <a:solidFill>
                <a:srgbClr val="000090"/>
              </a:solidFill>
            </a:ln>
          </p:spPr>
        </p:pic>
        <p:pic>
          <p:nvPicPr>
            <p:cNvPr id="4" name="Picture 3" descr="images.jpe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0352" y="2204864"/>
              <a:ext cx="1271016" cy="827532"/>
            </a:xfrm>
            <a:prstGeom prst="rect">
              <a:avLst/>
            </a:prstGeom>
            <a:ln>
              <a:solidFill>
                <a:srgbClr val="8000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852619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1520" y="116632"/>
            <a:ext cx="4079838" cy="384721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 smtClean="0">
                <a:effectLst/>
              </a:rPr>
              <a:t>International Linear Collider (ILC)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5445224"/>
            <a:ext cx="9180512" cy="1046440"/>
          </a:xfrm>
          <a:prstGeom prst="rect">
            <a:avLst/>
          </a:prstGeom>
          <a:solidFill>
            <a:srgbClr val="CCCC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Japan interested to host </a:t>
            </a:r>
            <a:r>
              <a:rPr lang="en-US" dirty="0" smtClean="0">
                <a:effectLst/>
                <a:sym typeface="Wingdings"/>
              </a:rPr>
              <a:t> decision </a:t>
            </a:r>
            <a:r>
              <a:rPr lang="en-US" dirty="0" smtClean="0">
                <a:effectLst/>
              </a:rPr>
              <a:t>~</a:t>
            </a:r>
            <a:r>
              <a:rPr lang="en-US" dirty="0" smtClean="0">
                <a:effectLst/>
                <a:sym typeface="Wingdings"/>
              </a:rPr>
              <a:t>2018 based also on ongoing international discussions</a:t>
            </a:r>
          </a:p>
          <a:p>
            <a:r>
              <a:rPr lang="en-US" dirty="0" smtClean="0">
                <a:effectLst/>
                <a:sym typeface="Wingdings"/>
              </a:rPr>
              <a:t>    </a:t>
            </a:r>
            <a:r>
              <a:rPr lang="en-US" dirty="0">
                <a:effectLst/>
                <a:sym typeface="Wingdings"/>
              </a:rPr>
              <a:t> </a:t>
            </a:r>
            <a:r>
              <a:rPr lang="en-US" dirty="0" smtClean="0">
                <a:effectLst/>
                <a:sym typeface="Wingdings"/>
              </a:rPr>
              <a:t>Mature technology: </a:t>
            </a:r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20 years of R&amp;D experience 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worldwide </a:t>
            </a:r>
            <a:endParaRPr lang="en-US" dirty="0">
              <a:solidFill>
                <a:srgbClr val="000000"/>
              </a:solidFill>
              <a:effectLst/>
              <a:sym typeface="Wingdings"/>
            </a:endParaRPr>
          </a:p>
          <a:p>
            <a:r>
              <a:rPr lang="en-US" sz="1400" dirty="0" smtClean="0">
                <a:solidFill>
                  <a:srgbClr val="000000"/>
                </a:solidFill>
                <a:effectLst/>
                <a:sym typeface="Wingdings"/>
              </a:rPr>
              <a:t>     (</a:t>
            </a:r>
            <a:r>
              <a:rPr lang="en-US" sz="1400" dirty="0">
                <a:solidFill>
                  <a:srgbClr val="000000"/>
                </a:solidFill>
                <a:effectLst/>
                <a:sym typeface="Wingdings"/>
              </a:rPr>
              <a:t>e.g. European </a:t>
            </a:r>
            <a:r>
              <a:rPr lang="en-US" sz="1400" dirty="0" err="1">
                <a:solidFill>
                  <a:srgbClr val="000000"/>
                </a:solidFill>
                <a:effectLst/>
                <a:sym typeface="Wingdings"/>
              </a:rPr>
              <a:t>xFEL</a:t>
            </a:r>
            <a:r>
              <a:rPr lang="en-US" sz="1400" dirty="0">
                <a:solidFill>
                  <a:srgbClr val="000000"/>
                </a:solidFill>
                <a:effectLst/>
                <a:sym typeface="Wingdings"/>
              </a:rPr>
              <a:t> at DESY is 5% of </a:t>
            </a:r>
            <a:r>
              <a:rPr lang="en-US" sz="1400" dirty="0" smtClean="0">
                <a:solidFill>
                  <a:srgbClr val="000000"/>
                </a:solidFill>
                <a:effectLst/>
                <a:sym typeface="Wingdings"/>
              </a:rPr>
              <a:t>ILC, gradient 24 MV/m, some cavities achieved &gt; 30 </a:t>
            </a:r>
            <a:r>
              <a:rPr lang="en-US" sz="1400" dirty="0">
                <a:solidFill>
                  <a:srgbClr val="000000"/>
                </a:solidFill>
                <a:effectLst/>
                <a:sym typeface="Wingdings"/>
              </a:rPr>
              <a:t>MV/m)</a:t>
            </a:r>
            <a:endParaRPr lang="en-US" dirty="0" smtClean="0">
              <a:solidFill>
                <a:srgbClr val="000000"/>
              </a:solidFill>
              <a:effectLst/>
              <a:sym typeface="Wingdings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 Construction could technically start </a:t>
            </a:r>
            <a:r>
              <a:rPr lang="en-US" dirty="0" smtClean="0">
                <a:effectLst/>
              </a:rPr>
              <a:t>~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2019, duration 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~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10 years  physics could start 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~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2030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3933056"/>
            <a:ext cx="7468711" cy="1323439"/>
          </a:xfrm>
          <a:prstGeom prst="rect">
            <a:avLst/>
          </a:prstGeom>
          <a:solidFill>
            <a:srgbClr val="660066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Main challenges: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</a:rPr>
              <a:t>~ 15000 SCRF cavities </a:t>
            </a:r>
            <a:r>
              <a:rPr lang="en-US" sz="1400" dirty="0" smtClean="0">
                <a:solidFill>
                  <a:schemeClr val="bg1"/>
                </a:solidFill>
                <a:effectLst/>
              </a:rPr>
              <a:t>(1700 </a:t>
            </a:r>
            <a:r>
              <a:rPr lang="en-US" sz="1400" dirty="0" err="1" smtClean="0">
                <a:solidFill>
                  <a:schemeClr val="bg1"/>
                </a:solidFill>
                <a:effectLst/>
              </a:rPr>
              <a:t>cryomodules</a:t>
            </a:r>
            <a:r>
              <a:rPr lang="en-US" sz="1400" dirty="0" smtClean="0">
                <a:solidFill>
                  <a:schemeClr val="bg1"/>
                </a:solidFill>
                <a:effectLst/>
              </a:rPr>
              <a:t>),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31.5 MV/m gradient</a:t>
            </a:r>
            <a:endParaRPr lang="en-US" dirty="0">
              <a:solidFill>
                <a:schemeClr val="bg1"/>
              </a:solidFill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1 </a:t>
            </a:r>
            <a:r>
              <a:rPr lang="en-US" dirty="0" err="1" smtClean="0">
                <a:solidFill>
                  <a:schemeClr val="bg1"/>
                </a:solidFill>
                <a:effectLst/>
                <a:sym typeface="Wingdings"/>
              </a:rPr>
              <a:t>TeV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 machine requires extension of main </a:t>
            </a:r>
            <a:r>
              <a:rPr lang="en-US" dirty="0" err="1">
                <a:solidFill>
                  <a:schemeClr val="bg1"/>
                </a:solidFill>
                <a:effectLst/>
                <a:sym typeface="Wingdings"/>
              </a:rPr>
              <a:t>L</a:t>
            </a:r>
            <a:r>
              <a:rPr lang="en-US" dirty="0" err="1" smtClean="0">
                <a:solidFill>
                  <a:schemeClr val="bg1"/>
                </a:solidFill>
                <a:effectLst/>
                <a:sym typeface="Wingdings"/>
              </a:rPr>
              <a:t>inacs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 (50 km) and 45 MV/m</a:t>
            </a:r>
            <a:endParaRPr lang="en-US" dirty="0">
              <a:solidFill>
                <a:schemeClr val="bg1"/>
              </a:solidFill>
              <a:effectLst/>
              <a:sym typeface="Wingdings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Positron source; suppression of electron-cloud in positron damping ring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Final focus: squeeze and collide nm-size beams</a:t>
            </a:r>
            <a:r>
              <a:rPr lang="en-US" dirty="0" smtClean="0">
                <a:solidFill>
                  <a:schemeClr val="bg1"/>
                </a:solidFill>
                <a:effectLst/>
              </a:rPr>
              <a:t>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51520" y="692696"/>
            <a:ext cx="6128138" cy="2846579"/>
            <a:chOff x="172054" y="980728"/>
            <a:chExt cx="6128138" cy="2846579"/>
          </a:xfrm>
        </p:grpSpPr>
        <p:pic>
          <p:nvPicPr>
            <p:cNvPr id="7" name="Picture 6" descr="Untitled.pn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054" y="980728"/>
              <a:ext cx="6128138" cy="2846579"/>
            </a:xfrm>
            <a:prstGeom prst="rect">
              <a:avLst/>
            </a:prstGeom>
            <a:solidFill>
              <a:srgbClr val="CCFFFF"/>
            </a:solidFill>
            <a:ln w="76200" cmpd="sng">
              <a:solidFill>
                <a:srgbClr val="000090"/>
              </a:solidFill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244062" y="1052736"/>
              <a:ext cx="1678402" cy="292388"/>
            </a:xfrm>
            <a:prstGeom prst="rect">
              <a:avLst/>
            </a:prstGeom>
            <a:solidFill>
              <a:srgbClr val="CCCC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effectLst/>
                </a:rPr>
                <a:t>Total length: 31 km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863265" y="2988821"/>
            <a:ext cx="4957207" cy="800219"/>
          </a:xfrm>
          <a:prstGeom prst="rect">
            <a:avLst/>
          </a:prstGeom>
          <a:solidFill>
            <a:srgbClr val="00009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√s=250 (initial), 500 (design), 1000 (upgrade) </a:t>
            </a:r>
            <a:r>
              <a:rPr lang="en-US" dirty="0" err="1" smtClean="0">
                <a:solidFill>
                  <a:schemeClr val="bg1"/>
                </a:solidFill>
                <a:effectLst/>
              </a:rPr>
              <a:t>GeV</a:t>
            </a:r>
            <a:r>
              <a:rPr lang="en-US" dirty="0" smtClean="0">
                <a:solidFill>
                  <a:schemeClr val="bg1"/>
                </a:solidFill>
                <a:effectLst/>
              </a:rPr>
              <a:t>  </a:t>
            </a:r>
          </a:p>
          <a:p>
            <a:r>
              <a:rPr lang="en-US" dirty="0" smtClean="0">
                <a:solidFill>
                  <a:schemeClr val="bg1"/>
                </a:solidFill>
                <a:effectLst/>
              </a:rPr>
              <a:t>L ~ 0.75-5 x 10</a:t>
            </a:r>
            <a:r>
              <a:rPr lang="en-US" baseline="30000" dirty="0" smtClean="0">
                <a:solidFill>
                  <a:schemeClr val="bg1"/>
                </a:solidFill>
                <a:effectLst/>
              </a:rPr>
              <a:t>34</a:t>
            </a:r>
          </a:p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(running at √s=90, 160, 350 </a:t>
            </a:r>
            <a:r>
              <a:rPr lang="en-US" sz="1400" dirty="0" err="1">
                <a:solidFill>
                  <a:schemeClr val="bg1"/>
                </a:solidFill>
                <a:effectLst/>
              </a:rPr>
              <a:t>GeV</a:t>
            </a:r>
            <a:r>
              <a:rPr lang="en-US" sz="1400" dirty="0">
                <a:solidFill>
                  <a:schemeClr val="bg1"/>
                </a:solidFill>
                <a:effectLst/>
              </a:rPr>
              <a:t> also envisaged</a:t>
            </a:r>
            <a:r>
              <a:rPr lang="en-US" sz="1400" dirty="0" smtClean="0">
                <a:solidFill>
                  <a:schemeClr val="bg1"/>
                </a:solidFill>
                <a:effectLst/>
              </a:rPr>
              <a:t>)</a:t>
            </a:r>
            <a:endParaRPr lang="en-US" sz="1400" dirty="0">
              <a:solidFill>
                <a:schemeClr val="bg1"/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33354" y="260648"/>
            <a:ext cx="1587118" cy="738664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/>
              </a:rPr>
              <a:t>Technical Design </a:t>
            </a:r>
          </a:p>
          <a:p>
            <a:r>
              <a:rPr lang="en-US" sz="1400" dirty="0" smtClean="0">
                <a:effectLst/>
              </a:rPr>
              <a:t>Report released </a:t>
            </a:r>
          </a:p>
          <a:p>
            <a:r>
              <a:rPr lang="en-US" sz="1400" dirty="0" smtClean="0">
                <a:effectLst/>
              </a:rPr>
              <a:t>in June 2013  </a:t>
            </a:r>
          </a:p>
        </p:txBody>
      </p:sp>
    </p:spTree>
    <p:extLst>
      <p:ext uri="{BB962C8B-B14F-4D97-AF65-F5344CB8AC3E}">
        <p14:creationId xmlns:p14="http://schemas.microsoft.com/office/powerpoint/2010/main" val="3754925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496" y="692696"/>
            <a:ext cx="4257896" cy="4770537"/>
          </a:xfrm>
          <a:prstGeom prst="rect">
            <a:avLst/>
          </a:prstGeom>
          <a:solidFill>
            <a:srgbClr val="330066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Main challenges: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</a:rPr>
              <a:t>100 MV/</a:t>
            </a:r>
            <a:r>
              <a:rPr lang="en-US" dirty="0">
                <a:solidFill>
                  <a:schemeClr val="bg1"/>
                </a:solidFill>
                <a:effectLst/>
              </a:rPr>
              <a:t>m accelerating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gradient </a:t>
            </a:r>
          </a:p>
          <a:p>
            <a:r>
              <a:rPr lang="en-US" dirty="0">
                <a:solidFill>
                  <a:schemeClr val="bg1"/>
                </a:solidFill>
                <a:effectLst/>
              </a:rPr>
              <a:t>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    needed </a:t>
            </a:r>
            <a:r>
              <a:rPr lang="en-US" dirty="0">
                <a:solidFill>
                  <a:schemeClr val="bg1"/>
                </a:solidFill>
                <a:effectLst/>
              </a:rPr>
              <a:t>for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compact </a:t>
            </a:r>
            <a:r>
              <a:rPr lang="en-US" dirty="0">
                <a:solidFill>
                  <a:schemeClr val="bg1"/>
                </a:solidFill>
                <a:effectLst/>
              </a:rPr>
              <a:t>(50 km</a:t>
            </a:r>
            <a:r>
              <a:rPr lang="en-US" dirty="0" smtClean="0">
                <a:solidFill>
                  <a:schemeClr val="bg1"/>
                </a:solidFill>
                <a:effectLst/>
              </a:rPr>
              <a:t>) multi-</a:t>
            </a:r>
            <a:r>
              <a:rPr lang="en-US" dirty="0" err="1" smtClean="0">
                <a:solidFill>
                  <a:schemeClr val="bg1"/>
                </a:solidFill>
                <a:effectLst/>
              </a:rPr>
              <a:t>TeV</a:t>
            </a:r>
            <a:endParaRPr lang="en-US" dirty="0" smtClean="0">
              <a:solidFill>
                <a:schemeClr val="bg1"/>
              </a:solidFill>
              <a:effectLst/>
            </a:endParaRPr>
          </a:p>
          <a:p>
            <a:r>
              <a:rPr lang="en-US" dirty="0">
                <a:solidFill>
                  <a:schemeClr val="bg1"/>
                </a:solidFill>
                <a:effectLst/>
              </a:rPr>
              <a:t>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    (up to 3 </a:t>
            </a:r>
            <a:r>
              <a:rPr lang="en-US" dirty="0" err="1" smtClean="0">
                <a:solidFill>
                  <a:schemeClr val="bg1"/>
                </a:solidFill>
                <a:effectLst/>
              </a:rPr>
              <a:t>TeV</a:t>
            </a:r>
            <a:r>
              <a:rPr lang="en-US" dirty="0" smtClean="0">
                <a:solidFill>
                  <a:schemeClr val="bg1"/>
                </a:solidFill>
                <a:effectLst/>
              </a:rPr>
              <a:t>) collider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Short </a:t>
            </a:r>
            <a:r>
              <a:rPr lang="en-US" dirty="0">
                <a:solidFill>
                  <a:schemeClr val="bg1"/>
                </a:solidFill>
                <a:effectLst/>
                <a:sym typeface="Wingdings"/>
              </a:rPr>
              <a:t>(156 ns) beam trains </a:t>
            </a:r>
            <a:r>
              <a:rPr lang="en-US" sz="1400" dirty="0">
                <a:solidFill>
                  <a:schemeClr val="bg1"/>
                </a:solidFill>
                <a:effectLst/>
                <a:sym typeface="Wingdings"/>
              </a:rPr>
              <a:t> bunch </a:t>
            </a:r>
          </a:p>
          <a:p>
            <a:r>
              <a:rPr lang="en-US" sz="1400" dirty="0">
                <a:solidFill>
                  <a:schemeClr val="bg1"/>
                </a:solidFill>
                <a:effectLst/>
                <a:sym typeface="Wingdings"/>
              </a:rPr>
              <a:t>     spacing 0.5 ns to maximize </a:t>
            </a:r>
            <a:r>
              <a:rPr lang="en-US" sz="1400" dirty="0" smtClean="0">
                <a:solidFill>
                  <a:schemeClr val="bg1"/>
                </a:solidFill>
                <a:effectLst/>
                <a:sym typeface="Wingdings"/>
              </a:rPr>
              <a:t>luminosity</a:t>
            </a:r>
            <a:endParaRPr lang="en-US" sz="1400" dirty="0" smtClean="0">
              <a:solidFill>
                <a:schemeClr val="bg1"/>
              </a:solidFill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</a:rPr>
              <a:t>Keep RF breakdown rate small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</a:rPr>
              <a:t>2-beam acceleration (new concept): </a:t>
            </a:r>
          </a:p>
          <a:p>
            <a:r>
              <a:rPr lang="en-US" dirty="0">
                <a:solidFill>
                  <a:schemeClr val="bg1"/>
                </a:solidFill>
                <a:effectLst/>
              </a:rPr>
              <a:t>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    efficient 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RF power transfer from </a:t>
            </a:r>
          </a:p>
          <a:p>
            <a:r>
              <a:rPr lang="en-US" dirty="0">
                <a:solidFill>
                  <a:schemeClr val="bg1"/>
                </a:solidFill>
                <a:effectLst/>
                <a:sym typeface="Wingdings"/>
              </a:rPr>
              <a:t> 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    low-E high-intensity drive beam</a:t>
            </a:r>
          </a:p>
          <a:p>
            <a:r>
              <a:rPr lang="en-US" dirty="0">
                <a:solidFill>
                  <a:schemeClr val="bg1"/>
                </a:solidFill>
                <a:effectLst/>
                <a:sym typeface="Wingdings"/>
              </a:rPr>
              <a:t> 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    to (warm) accelerating structures</a:t>
            </a:r>
          </a:p>
          <a:p>
            <a:r>
              <a:rPr lang="en-US" dirty="0">
                <a:solidFill>
                  <a:schemeClr val="bg1"/>
                </a:solidFill>
                <a:effectLst/>
                <a:sym typeface="Wingdings"/>
              </a:rPr>
              <a:t> 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    for main beam </a:t>
            </a:r>
            <a:endParaRPr lang="en-US" sz="1300" dirty="0" smtClean="0">
              <a:solidFill>
                <a:schemeClr val="bg1"/>
              </a:solidFill>
              <a:effectLst/>
              <a:sym typeface="Wingdings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chemeClr val="bg1"/>
                </a:solidFill>
                <a:effectLst/>
                <a:sym typeface="Wingdings"/>
              </a:rPr>
              <a:t>P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ower </a:t>
            </a:r>
            <a:r>
              <a:rPr lang="en-US" dirty="0">
                <a:solidFill>
                  <a:schemeClr val="bg1"/>
                </a:solidFill>
                <a:effectLst/>
                <a:sym typeface="Wingdings"/>
              </a:rPr>
              <a:t>consumption </a:t>
            </a:r>
            <a:r>
              <a:rPr lang="en-US" dirty="0">
                <a:solidFill>
                  <a:srgbClr val="FFFFFF"/>
                </a:solidFill>
                <a:effectLst/>
                <a:sym typeface="Wingdings"/>
              </a:rPr>
              <a:t>(</a:t>
            </a:r>
            <a:r>
              <a:rPr lang="en-US" dirty="0">
                <a:solidFill>
                  <a:srgbClr val="FFFFFF"/>
                </a:solidFill>
                <a:effectLst/>
              </a:rPr>
              <a:t>~</a:t>
            </a:r>
            <a:r>
              <a:rPr lang="en-US" dirty="0">
                <a:solidFill>
                  <a:schemeClr val="bg1"/>
                </a:solidFill>
                <a:effectLst/>
                <a:sym typeface="Wingdings"/>
              </a:rPr>
              <a:t>600 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MW !)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Preservation of nm size beams and </a:t>
            </a:r>
          </a:p>
          <a:p>
            <a:r>
              <a:rPr lang="en-US" dirty="0">
                <a:solidFill>
                  <a:schemeClr val="bg1"/>
                </a:solidFill>
                <a:effectLst/>
                <a:sym typeface="Wingdings"/>
              </a:rPr>
              <a:t> 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    final focus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Detectors: huge </a:t>
            </a:r>
            <a:r>
              <a:rPr lang="en-US" dirty="0" err="1">
                <a:solidFill>
                  <a:schemeClr val="bg1"/>
                </a:solidFill>
                <a:effectLst/>
                <a:sym typeface="Wingdings"/>
              </a:rPr>
              <a:t>b</a:t>
            </a:r>
            <a:r>
              <a:rPr lang="en-US" dirty="0" err="1" smtClean="0">
                <a:solidFill>
                  <a:schemeClr val="bg1"/>
                </a:solidFill>
                <a:effectLst/>
                <a:sym typeface="Wingdings"/>
              </a:rPr>
              <a:t>eamstrahlung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 </a:t>
            </a:r>
          </a:p>
          <a:p>
            <a:r>
              <a:rPr lang="en-US" dirty="0">
                <a:solidFill>
                  <a:schemeClr val="bg1"/>
                </a:solidFill>
                <a:effectLst/>
                <a:sym typeface="Wingdings"/>
              </a:rPr>
              <a:t> 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    background (</a:t>
            </a:r>
            <a:r>
              <a:rPr lang="en-US" dirty="0">
                <a:solidFill>
                  <a:schemeClr val="bg1"/>
                </a:solidFill>
                <a:effectLst/>
                <a:sym typeface="Wingdings"/>
              </a:rPr>
              <a:t>2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0 </a:t>
            </a:r>
            <a:r>
              <a:rPr lang="en-US" dirty="0" err="1" smtClean="0">
                <a:solidFill>
                  <a:schemeClr val="bg1"/>
                </a:solidFill>
                <a:effectLst/>
                <a:sym typeface="Wingdings"/>
              </a:rPr>
              <a:t>TeV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 per beam </a:t>
            </a:r>
          </a:p>
          <a:p>
            <a:r>
              <a:rPr lang="en-US" dirty="0">
                <a:solidFill>
                  <a:schemeClr val="bg1"/>
                </a:solidFill>
                <a:effectLst/>
                <a:sym typeface="Wingdings"/>
              </a:rPr>
              <a:t> 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    train in calorimeters at √s=3 </a:t>
            </a:r>
            <a:r>
              <a:rPr lang="en-US" dirty="0" err="1" smtClean="0">
                <a:solidFill>
                  <a:schemeClr val="bg1"/>
                </a:solidFill>
                <a:effectLst/>
                <a:sym typeface="Wingdings"/>
              </a:rPr>
              <a:t>TeV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) </a:t>
            </a:r>
          </a:p>
          <a:p>
            <a:r>
              <a:rPr lang="en-US" dirty="0">
                <a:solidFill>
                  <a:schemeClr val="bg1"/>
                </a:solidFill>
                <a:effectLst/>
                <a:sym typeface="Wingdings"/>
              </a:rPr>
              <a:t> 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    1-10 ns time stamps needed </a:t>
            </a:r>
            <a:endParaRPr lang="en-US" dirty="0" smtClean="0">
              <a:solidFill>
                <a:schemeClr val="bg1"/>
              </a:solidFill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46575" y="91951"/>
            <a:ext cx="3677353" cy="384721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 smtClean="0">
                <a:effectLst/>
              </a:rPr>
              <a:t>Compact Linear Collider (CLIC)</a:t>
            </a:r>
          </a:p>
        </p:txBody>
      </p:sp>
      <p:pic>
        <p:nvPicPr>
          <p:cNvPr id="2" name="Picture 1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667" y="370118"/>
            <a:ext cx="4833837" cy="2554826"/>
          </a:xfrm>
          <a:prstGeom prst="rect">
            <a:avLst/>
          </a:prstGeom>
          <a:ln>
            <a:solidFill>
              <a:srgbClr val="800000"/>
            </a:solidFill>
          </a:ln>
        </p:spPr>
      </p:pic>
      <p:grpSp>
        <p:nvGrpSpPr>
          <p:cNvPr id="20" name="Group 19"/>
          <p:cNvGrpSpPr/>
          <p:nvPr/>
        </p:nvGrpSpPr>
        <p:grpSpPr>
          <a:xfrm>
            <a:off x="4241377" y="2996952"/>
            <a:ext cx="5011143" cy="1844824"/>
            <a:chOff x="4139952" y="0"/>
            <a:chExt cx="5011143" cy="1844824"/>
          </a:xfrm>
        </p:grpSpPr>
        <p:grpSp>
          <p:nvGrpSpPr>
            <p:cNvPr id="18" name="Group 17"/>
            <p:cNvGrpSpPr/>
            <p:nvPr/>
          </p:nvGrpSpPr>
          <p:grpSpPr>
            <a:xfrm>
              <a:off x="4139952" y="12702"/>
              <a:ext cx="5011143" cy="1832122"/>
              <a:chOff x="4132857" y="0"/>
              <a:chExt cx="5011143" cy="1832122"/>
            </a:xfrm>
          </p:grpSpPr>
          <p:pic>
            <p:nvPicPr>
              <p:cNvPr id="7" name="Picture 6" descr="Untitled1.png"/>
              <p:cNvPicPr preferRelativeResize="0"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2857" y="0"/>
                <a:ext cx="2599383" cy="1832122"/>
              </a:xfrm>
              <a:prstGeom prst="rect">
                <a:avLst/>
              </a:prstGeom>
            </p:spPr>
          </p:pic>
          <p:pic>
            <p:nvPicPr>
              <p:cNvPr id="17" name="Picture 16" descr="Untitled.png"/>
              <p:cNvPicPr preferRelativeResize="0"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80708" y="21600"/>
                <a:ext cx="2463292" cy="1802892"/>
              </a:xfrm>
              <a:prstGeom prst="rect">
                <a:avLst/>
              </a:prstGeom>
            </p:spPr>
          </p:pic>
        </p:grpSp>
        <p:sp>
          <p:nvSpPr>
            <p:cNvPr id="19" name="Rectangle 18"/>
            <p:cNvSpPr/>
            <p:nvPr/>
          </p:nvSpPr>
          <p:spPr bwMode="auto">
            <a:xfrm>
              <a:off x="4139952" y="0"/>
              <a:ext cx="5004048" cy="1844824"/>
            </a:xfrm>
            <a:prstGeom prst="rect">
              <a:avLst/>
            </a:prstGeom>
            <a:noFill/>
            <a:ln w="2857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34086" y="5694347"/>
            <a:ext cx="7866256" cy="584776"/>
          </a:xfrm>
          <a:prstGeom prst="rect">
            <a:avLst/>
          </a:prstGeom>
          <a:solidFill>
            <a:srgbClr val="CC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If decision to proceed in ~2018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  <a:sym typeface="Wingdings"/>
              </a:rPr>
              <a:t> </a:t>
            </a:r>
            <a:r>
              <a:rPr lang="en-US" dirty="0" smtClean="0">
                <a:effectLst/>
              </a:rPr>
              <a:t>construction could technically start </a:t>
            </a:r>
            <a:r>
              <a:rPr lang="en-US" dirty="0">
                <a:effectLst/>
              </a:rPr>
              <a:t>~2024, </a:t>
            </a:r>
            <a:endParaRPr lang="en-US" dirty="0" smtClean="0">
              <a:effectLst/>
            </a:endParaRPr>
          </a:p>
          <a:p>
            <a:r>
              <a:rPr lang="en-US" dirty="0">
                <a:effectLst/>
              </a:rPr>
              <a:t>d</a:t>
            </a:r>
            <a:r>
              <a:rPr lang="en-US" dirty="0" smtClean="0">
                <a:effectLst/>
              </a:rPr>
              <a:t>uration ~6 years for √s ≤500 </a:t>
            </a:r>
            <a:r>
              <a:rPr lang="en-US" dirty="0" err="1" smtClean="0">
                <a:effectLst/>
              </a:rPr>
              <a:t>GeV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(26 km </a:t>
            </a:r>
            <a:r>
              <a:rPr lang="en-US" dirty="0" err="1" smtClean="0">
                <a:effectLst/>
              </a:rPr>
              <a:t>Linac</a:t>
            </a:r>
            <a:r>
              <a:rPr lang="en-US" dirty="0" smtClean="0">
                <a:effectLst/>
              </a:rPr>
              <a:t>)  </a:t>
            </a:r>
            <a:r>
              <a:rPr lang="en-US" dirty="0" smtClean="0">
                <a:effectLst/>
                <a:sym typeface="Wingdings"/>
              </a:rPr>
              <a:t> physics could start 2030++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55976" y="4941168"/>
            <a:ext cx="4860500" cy="307777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  <a:effectLst/>
              </a:rPr>
              <a:t>(</a:t>
            </a:r>
            <a:r>
              <a:rPr lang="en-US" sz="1400" dirty="0" smtClean="0">
                <a:solidFill>
                  <a:schemeClr val="bg1"/>
                </a:solidFill>
                <a:effectLst/>
              </a:rPr>
              <a:t>*) Currently optimizing for initial stage at √s=350 </a:t>
            </a:r>
            <a:r>
              <a:rPr lang="en-US" sz="1400" dirty="0" err="1" smtClean="0">
                <a:solidFill>
                  <a:schemeClr val="bg1"/>
                </a:solidFill>
                <a:effectLst/>
              </a:rPr>
              <a:t>GeV</a:t>
            </a:r>
            <a:endParaRPr lang="en-US" sz="1400" dirty="0" smtClean="0">
              <a:solidFill>
                <a:schemeClr val="bg1"/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0517" y="3212976"/>
            <a:ext cx="411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effectLst/>
              </a:rPr>
              <a:t>(*)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11171" y="116632"/>
            <a:ext cx="2925325" cy="292388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smtClean="0">
                <a:effectLst/>
              </a:rPr>
              <a:t>Conceptual Design Report end 2012  </a:t>
            </a:r>
          </a:p>
        </p:txBody>
      </p:sp>
    </p:spTree>
    <p:extLst>
      <p:ext uri="{BB962C8B-B14F-4D97-AF65-F5344CB8AC3E}">
        <p14:creationId xmlns:p14="http://schemas.microsoft.com/office/powerpoint/2010/main" val="2210665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37122" y="6517916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79512" y="116632"/>
            <a:ext cx="4356331" cy="384721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 smtClean="0">
                <a:effectLst/>
              </a:rPr>
              <a:t>Future high-energy circular colliders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644008" y="692696"/>
            <a:ext cx="4499992" cy="5976664"/>
            <a:chOff x="72008" y="1268760"/>
            <a:chExt cx="4499992" cy="5976664"/>
          </a:xfrm>
        </p:grpSpPr>
        <p:sp>
          <p:nvSpPr>
            <p:cNvPr id="8" name="Rectangle 7"/>
            <p:cNvSpPr/>
            <p:nvPr/>
          </p:nvSpPr>
          <p:spPr bwMode="auto">
            <a:xfrm>
              <a:off x="72008" y="1268760"/>
              <a:ext cx="4499992" cy="5976664"/>
            </a:xfrm>
            <a:prstGeom prst="rect">
              <a:avLst/>
            </a:prstGeom>
            <a:solidFill>
              <a:srgbClr val="33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pic>
          <p:nvPicPr>
            <p:cNvPr id="5" name="Picture 4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984" y="3253563"/>
              <a:ext cx="3912480" cy="391985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44016" y="1340768"/>
              <a:ext cx="4333487" cy="1815882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effectLst/>
                </a:rPr>
                <a:t>CERN FCC: international design study for </a:t>
              </a:r>
              <a:endParaRPr lang="en-US" dirty="0">
                <a:effectLst/>
              </a:endParaRPr>
            </a:p>
            <a:p>
              <a:r>
                <a:rPr lang="en-US" dirty="0" smtClean="0">
                  <a:effectLst/>
                </a:rPr>
                <a:t>Future Circular Colliders in 80-100 km ring:</a:t>
              </a:r>
            </a:p>
            <a:p>
              <a:pPr marL="285750" indent="-285750">
                <a:buFont typeface="Wingdings" charset="2"/>
                <a:buChar char="q"/>
              </a:pPr>
              <a:r>
                <a:rPr lang="en-US" dirty="0" smtClean="0">
                  <a:effectLst/>
                </a:rPr>
                <a:t>100 </a:t>
              </a:r>
              <a:r>
                <a:rPr lang="en-US" dirty="0" err="1" smtClean="0">
                  <a:effectLst/>
                </a:rPr>
                <a:t>TeV</a:t>
              </a:r>
              <a:r>
                <a:rPr lang="en-US" dirty="0" smtClean="0">
                  <a:effectLst/>
                </a:rPr>
                <a:t> </a:t>
              </a:r>
              <a:r>
                <a:rPr lang="en-US" dirty="0" err="1" smtClean="0">
                  <a:effectLst/>
                </a:rPr>
                <a:t>pp</a:t>
              </a:r>
              <a:r>
                <a:rPr lang="en-US" dirty="0" smtClean="0">
                  <a:effectLst/>
                </a:rPr>
                <a:t>: ultimate goal (FCC-</a:t>
              </a:r>
              <a:r>
                <a:rPr lang="en-US" dirty="0" err="1" smtClean="0">
                  <a:effectLst/>
                </a:rPr>
                <a:t>hh</a:t>
              </a:r>
              <a:r>
                <a:rPr lang="en-US" dirty="0" smtClean="0">
                  <a:effectLst/>
                </a:rPr>
                <a:t>)</a:t>
              </a:r>
            </a:p>
            <a:p>
              <a:pPr marL="285750" indent="-285750">
                <a:buFont typeface="Wingdings" charset="2"/>
                <a:buChar char="q"/>
              </a:pPr>
              <a:r>
                <a:rPr lang="en-US" dirty="0" smtClean="0">
                  <a:effectLst/>
                </a:rPr>
                <a:t>90-350 </a:t>
              </a:r>
              <a:r>
                <a:rPr lang="en-US" dirty="0" err="1" smtClean="0">
                  <a:effectLst/>
                </a:rPr>
                <a:t>GeV</a:t>
              </a:r>
              <a:r>
                <a:rPr lang="en-US" dirty="0" smtClean="0">
                  <a:effectLst/>
                </a:rPr>
                <a:t> </a:t>
              </a:r>
              <a:r>
                <a:rPr lang="en-US" dirty="0" err="1">
                  <a:effectLst/>
                </a:rPr>
                <a:t>e</a:t>
              </a:r>
              <a:r>
                <a:rPr lang="en-US" baseline="30000" dirty="0" err="1">
                  <a:effectLst/>
                </a:rPr>
                <a:t>+</a:t>
              </a:r>
              <a:r>
                <a:rPr lang="en-US" dirty="0" err="1">
                  <a:effectLst/>
                </a:rPr>
                <a:t>e</a:t>
              </a:r>
              <a:r>
                <a:rPr lang="en-US" baseline="30000" dirty="0" smtClean="0">
                  <a:effectLst/>
                </a:rPr>
                <a:t>-</a:t>
              </a:r>
              <a:r>
                <a:rPr lang="en-US" dirty="0" smtClean="0">
                  <a:effectLst/>
                </a:rPr>
                <a:t>: possible intermediate step (FCC-</a:t>
              </a:r>
              <a:r>
                <a:rPr lang="en-US" dirty="0" err="1" smtClean="0">
                  <a:effectLst/>
                </a:rPr>
                <a:t>ee</a:t>
              </a:r>
              <a:r>
                <a:rPr lang="en-US" dirty="0" smtClean="0">
                  <a:effectLst/>
                </a:rPr>
                <a:t>)</a:t>
              </a:r>
            </a:p>
            <a:p>
              <a:pPr marL="285750" indent="-285750">
                <a:buFont typeface="Wingdings" charset="2"/>
                <a:buChar char="q"/>
              </a:pPr>
              <a:r>
                <a:rPr lang="en-US" dirty="0" smtClean="0">
                  <a:effectLst/>
                </a:rPr>
                <a:t>√s= 3.5-6 </a:t>
              </a:r>
              <a:r>
                <a:rPr lang="en-US" dirty="0" err="1" smtClean="0">
                  <a:effectLst/>
                </a:rPr>
                <a:t>TeV</a:t>
              </a:r>
              <a:r>
                <a:rPr lang="en-US" dirty="0" smtClean="0">
                  <a:effectLst/>
                </a:rPr>
                <a:t> </a:t>
              </a:r>
              <a:r>
                <a:rPr lang="en-US" dirty="0" err="1" smtClean="0">
                  <a:effectLst/>
                </a:rPr>
                <a:t>ep</a:t>
              </a:r>
              <a:r>
                <a:rPr lang="en-US" dirty="0" smtClean="0">
                  <a:effectLst/>
                </a:rPr>
                <a:t>: option (FCC-eh) </a:t>
              </a:r>
            </a:p>
            <a:p>
              <a:r>
                <a:rPr lang="en-US" dirty="0" smtClean="0">
                  <a:effectLst/>
                </a:rPr>
                <a:t>Goal of the study: CDR in </a:t>
              </a:r>
              <a:r>
                <a:rPr lang="en-US" dirty="0">
                  <a:effectLst/>
                </a:rPr>
                <a:t>~</a:t>
              </a:r>
              <a:r>
                <a:rPr lang="en-US" dirty="0" smtClean="0">
                  <a:effectLst/>
                </a:rPr>
                <a:t>2018.</a:t>
              </a:r>
            </a:p>
          </p:txBody>
        </p:sp>
      </p:grpSp>
      <p:sp>
        <p:nvSpPr>
          <p:cNvPr id="17" name="Rectangle 16"/>
          <p:cNvSpPr/>
          <p:nvPr/>
        </p:nvSpPr>
        <p:spPr bwMode="auto">
          <a:xfrm>
            <a:off x="35496" y="648072"/>
            <a:ext cx="4499992" cy="6093296"/>
          </a:xfrm>
          <a:prstGeom prst="rect">
            <a:avLst/>
          </a:prstGeom>
          <a:solidFill>
            <a:srgbClr val="33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7722" y="821030"/>
            <a:ext cx="4128254" cy="1815882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China: 50-70 km </a:t>
            </a:r>
            <a:r>
              <a:rPr lang="en-US" dirty="0" err="1" smtClean="0">
                <a:effectLst/>
              </a:rPr>
              <a:t>e</a:t>
            </a:r>
            <a:r>
              <a:rPr lang="en-US" baseline="30000" dirty="0" err="1" smtClean="0">
                <a:effectLst/>
              </a:rPr>
              <a:t>+</a:t>
            </a:r>
            <a:r>
              <a:rPr lang="en-US" dirty="0" err="1" smtClean="0">
                <a:effectLst/>
              </a:rPr>
              <a:t>e</a:t>
            </a:r>
            <a:r>
              <a:rPr lang="en-US" baseline="30000" dirty="0" smtClean="0">
                <a:effectLst/>
              </a:rPr>
              <a:t>-</a:t>
            </a:r>
            <a:r>
              <a:rPr lang="en-US" dirty="0" smtClean="0">
                <a:effectLst/>
              </a:rPr>
              <a:t> </a:t>
            </a:r>
            <a:r>
              <a:rPr lang="en-US" dirty="0">
                <a:effectLst/>
              </a:rPr>
              <a:t>√s=240 </a:t>
            </a:r>
            <a:r>
              <a:rPr lang="en-US" dirty="0" err="1">
                <a:effectLst/>
              </a:rPr>
              <a:t>GeV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(</a:t>
            </a:r>
            <a:r>
              <a:rPr lang="en-US" dirty="0" err="1" smtClean="0">
                <a:effectLst/>
              </a:rPr>
              <a:t>CepC</a:t>
            </a:r>
            <a:r>
              <a:rPr lang="en-US" dirty="0" smtClean="0">
                <a:effectLst/>
              </a:rPr>
              <a:t>) </a:t>
            </a:r>
          </a:p>
          <a:p>
            <a:r>
              <a:rPr lang="en-US" dirty="0" smtClean="0">
                <a:effectLst/>
              </a:rPr>
              <a:t>followed by 50-90 </a:t>
            </a:r>
            <a:r>
              <a:rPr lang="en-US" dirty="0" err="1" smtClean="0">
                <a:effectLst/>
              </a:rPr>
              <a:t>TeV</a:t>
            </a:r>
            <a:r>
              <a:rPr lang="en-US" dirty="0">
                <a:effectLst/>
              </a:rPr>
              <a:t> </a:t>
            </a:r>
            <a:r>
              <a:rPr lang="en-US" dirty="0" err="1" smtClean="0">
                <a:effectLst/>
              </a:rPr>
              <a:t>pp</a:t>
            </a:r>
            <a:r>
              <a:rPr lang="en-US" dirty="0" smtClean="0">
                <a:effectLst/>
              </a:rPr>
              <a:t> collider (</a:t>
            </a:r>
            <a:r>
              <a:rPr lang="en-US" dirty="0" err="1" smtClean="0">
                <a:effectLst/>
              </a:rPr>
              <a:t>SppC</a:t>
            </a:r>
            <a:r>
              <a:rPr lang="en-US" dirty="0" smtClean="0">
                <a:effectLst/>
              </a:rPr>
              <a:t>)</a:t>
            </a:r>
          </a:p>
          <a:p>
            <a:r>
              <a:rPr lang="en-US" dirty="0">
                <a:effectLst/>
              </a:rPr>
              <a:t>in same tunnel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50 km </a:t>
            </a:r>
            <a:r>
              <a:rPr lang="en-US" dirty="0" err="1" smtClean="0">
                <a:effectLst/>
              </a:rPr>
              <a:t>e</a:t>
            </a:r>
            <a:r>
              <a:rPr lang="en-US" baseline="30000" dirty="0" err="1" smtClean="0">
                <a:effectLst/>
              </a:rPr>
              <a:t>+</a:t>
            </a:r>
            <a:r>
              <a:rPr lang="en-US" dirty="0" err="1" smtClean="0">
                <a:effectLst/>
              </a:rPr>
              <a:t>e</a:t>
            </a:r>
            <a:r>
              <a:rPr lang="en-US" baseline="30000" dirty="0" smtClean="0">
                <a:effectLst/>
              </a:rPr>
              <a:t>-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machine + 2 experiments: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pre-</a:t>
            </a:r>
            <a:r>
              <a:rPr lang="en-US" dirty="0" smtClean="0">
                <a:effectLst/>
              </a:rPr>
              <a:t>CDR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submitted</a:t>
            </a:r>
            <a:endParaRPr lang="en-US" dirty="0" smtClean="0"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effectLst/>
              </a:rPr>
              <a:t>c</a:t>
            </a:r>
            <a:r>
              <a:rPr lang="en-US" dirty="0" smtClean="0">
                <a:effectLst/>
              </a:rPr>
              <a:t>onstruction: 2021-2027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data-taking: 2028-2035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82609" y="2852936"/>
            <a:ext cx="4101359" cy="2808312"/>
            <a:chOff x="4626384" y="4514069"/>
            <a:chExt cx="4101359" cy="2808312"/>
          </a:xfrm>
        </p:grpSpPr>
        <p:pic>
          <p:nvPicPr>
            <p:cNvPr id="13" name="Picture 12" descr="Untitled.png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6384" y="4572781"/>
              <a:ext cx="4101359" cy="27496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7290680" y="4514069"/>
              <a:ext cx="1279680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effectLst/>
                </a:rPr>
                <a:t>Possible site:</a:t>
              </a:r>
            </a:p>
            <a:p>
              <a:r>
                <a:rPr lang="en-US" sz="1400" dirty="0" err="1" smtClean="0">
                  <a:effectLst/>
                </a:rPr>
                <a:t>Qinghungdao</a:t>
              </a:r>
              <a:endParaRPr lang="en-US" sz="1400" dirty="0" smtClean="0">
                <a:effectLst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23528" y="4903881"/>
            <a:ext cx="3723621" cy="1693471"/>
            <a:chOff x="323528" y="4797152"/>
            <a:chExt cx="3723621" cy="1693471"/>
          </a:xfrm>
        </p:grpSpPr>
        <p:pic>
          <p:nvPicPr>
            <p:cNvPr id="16" name="Picture 15" descr="Untitled.pn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4797152"/>
              <a:ext cx="3723621" cy="1693471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cxnSp>
          <p:nvCxnSpPr>
            <p:cNvPr id="20" name="Straight Arrow Connector 19"/>
            <p:cNvCxnSpPr/>
            <p:nvPr/>
          </p:nvCxnSpPr>
          <p:spPr bwMode="auto">
            <a:xfrm>
              <a:off x="971600" y="5301208"/>
              <a:ext cx="252028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1" name="TextBox 20"/>
            <p:cNvSpPr txBox="1"/>
            <p:nvPr/>
          </p:nvSpPr>
          <p:spPr>
            <a:xfrm>
              <a:off x="1807901" y="5157192"/>
              <a:ext cx="715085" cy="27699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effectLst/>
                </a:rPr>
                <a:t>300 km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522126" y="97468"/>
            <a:ext cx="2722282" cy="523220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/>
              </a:rPr>
              <a:t>Parameters are indicative and </a:t>
            </a:r>
          </a:p>
          <a:p>
            <a:r>
              <a:rPr lang="en-US" sz="1400" dirty="0" smtClean="0">
                <a:effectLst/>
              </a:rPr>
              <a:t>fast evolving, as no CDR yet</a:t>
            </a:r>
          </a:p>
        </p:txBody>
      </p:sp>
    </p:spTree>
    <p:extLst>
      <p:ext uri="{BB962C8B-B14F-4D97-AF65-F5344CB8AC3E}">
        <p14:creationId xmlns:p14="http://schemas.microsoft.com/office/powerpoint/2010/main" val="938722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6666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81992" y="4725144"/>
            <a:ext cx="8954504" cy="2088232"/>
            <a:chOff x="235828" y="4365104"/>
            <a:chExt cx="8954504" cy="2088232"/>
          </a:xfrm>
        </p:grpSpPr>
        <p:sp>
          <p:nvSpPr>
            <p:cNvPr id="5" name="TextBox 4"/>
            <p:cNvSpPr txBox="1"/>
            <p:nvPr/>
          </p:nvSpPr>
          <p:spPr>
            <a:xfrm>
              <a:off x="235828" y="4365104"/>
              <a:ext cx="8954504" cy="2062103"/>
            </a:xfrm>
            <a:prstGeom prst="rect">
              <a:avLst/>
            </a:prstGeom>
            <a:solidFill>
              <a:srgbClr val="FFCCFF"/>
            </a:solidFill>
            <a:ln w="19050" cmpd="sng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effectLst/>
                </a:rPr>
                <a:t> </a:t>
              </a:r>
              <a:r>
                <a:rPr lang="en-US" dirty="0" smtClean="0">
                  <a:effectLst/>
                </a:rPr>
                <a:t>             Size     √s       RF     L </a:t>
              </a:r>
              <a:r>
                <a:rPr lang="en-US" sz="1300" dirty="0" smtClean="0">
                  <a:effectLst/>
                </a:rPr>
                <a:t>per IP    </a:t>
              </a:r>
              <a:r>
                <a:rPr lang="en-US" sz="1400" dirty="0" smtClean="0">
                  <a:effectLst/>
                </a:rPr>
                <a:t>Bunch/train       </a:t>
              </a:r>
              <a:r>
                <a:rPr lang="en-US" dirty="0" err="1" smtClean="0">
                  <a:effectLst/>
                </a:rPr>
                <a:t>σ</a:t>
              </a:r>
              <a:r>
                <a:rPr lang="en-US" baseline="-25000" dirty="0" err="1" smtClean="0">
                  <a:effectLst/>
                </a:rPr>
                <a:t>x</a:t>
              </a:r>
              <a:r>
                <a:rPr lang="en-US" baseline="-25000" dirty="0" smtClean="0">
                  <a:effectLst/>
                </a:rPr>
                <a:t>         </a:t>
              </a:r>
              <a:r>
                <a:rPr lang="en-US" dirty="0" err="1" smtClean="0">
                  <a:effectLst/>
                </a:rPr>
                <a:t>σ</a:t>
              </a:r>
              <a:r>
                <a:rPr lang="en-US" baseline="-25000" dirty="0" err="1" smtClean="0">
                  <a:effectLst/>
                </a:rPr>
                <a:t>y</a:t>
              </a:r>
              <a:r>
                <a:rPr lang="en-US" baseline="-25000" dirty="0" smtClean="0">
                  <a:effectLst/>
                </a:rPr>
                <a:t>  </a:t>
              </a:r>
              <a:r>
                <a:rPr lang="en-US" dirty="0" smtClean="0">
                  <a:effectLst/>
                </a:rPr>
                <a:t>   </a:t>
              </a:r>
              <a:r>
                <a:rPr lang="en-US" sz="1500" dirty="0" err="1" smtClean="0">
                  <a:effectLst/>
                </a:rPr>
                <a:t>Lumi</a:t>
              </a:r>
              <a:r>
                <a:rPr lang="en-US" sz="1500" dirty="0" smtClean="0">
                  <a:effectLst/>
                </a:rPr>
                <a:t> within    Long. </a:t>
              </a:r>
              <a:r>
                <a:rPr lang="en-US" sz="1500" dirty="0" err="1">
                  <a:effectLst/>
                </a:rPr>
                <a:t>p</a:t>
              </a:r>
              <a:r>
                <a:rPr lang="en-US" sz="1500" dirty="0" err="1" smtClean="0">
                  <a:effectLst/>
                </a:rPr>
                <a:t>olarisation</a:t>
              </a:r>
              <a:r>
                <a:rPr lang="en-US" sz="1500" dirty="0" smtClean="0">
                  <a:effectLst/>
                </a:rPr>
                <a:t> </a:t>
              </a:r>
            </a:p>
            <a:p>
              <a:r>
                <a:rPr lang="en-US" dirty="0" smtClean="0">
                  <a:effectLst/>
                </a:rPr>
                <a:t>              </a:t>
              </a:r>
              <a:r>
                <a:rPr lang="en-US" dirty="0">
                  <a:effectLst/>
                </a:rPr>
                <a:t> </a:t>
              </a:r>
              <a:r>
                <a:rPr lang="en-US" dirty="0" smtClean="0">
                  <a:effectLst/>
                </a:rPr>
                <a:t>km      </a:t>
              </a:r>
              <a:r>
                <a:rPr lang="en-US" dirty="0" err="1" smtClean="0">
                  <a:effectLst/>
                </a:rPr>
                <a:t>GeV</a:t>
              </a:r>
              <a:r>
                <a:rPr lang="en-US" dirty="0" smtClean="0">
                  <a:effectLst/>
                </a:rPr>
                <a:t>   MV/m    10</a:t>
              </a:r>
              <a:r>
                <a:rPr lang="en-US" baseline="30000" dirty="0" smtClean="0">
                  <a:effectLst/>
                </a:rPr>
                <a:t>34 </a:t>
              </a:r>
              <a:r>
                <a:rPr lang="en-US" dirty="0" smtClean="0">
                  <a:effectLst/>
                </a:rPr>
                <a:t>   </a:t>
              </a:r>
              <a:r>
                <a:rPr lang="en-US" sz="1400" dirty="0" smtClean="0">
                  <a:effectLst/>
                </a:rPr>
                <a:t>x-</a:t>
              </a:r>
              <a:r>
                <a:rPr lang="en-US" sz="1400" dirty="0" err="1" smtClean="0">
                  <a:effectLst/>
                </a:rPr>
                <a:t>ing</a:t>
              </a:r>
              <a:r>
                <a:rPr lang="en-US" sz="1400" dirty="0" smtClean="0">
                  <a:effectLst/>
                </a:rPr>
                <a:t> rate(Hz)     </a:t>
              </a:r>
              <a:r>
                <a:rPr lang="en-US" dirty="0" err="1" smtClean="0">
                  <a:effectLst/>
                </a:rPr>
                <a:t>μm</a:t>
              </a:r>
              <a:r>
                <a:rPr lang="en-US" dirty="0" smtClean="0">
                  <a:effectLst/>
                </a:rPr>
                <a:t>    nm   </a:t>
              </a:r>
              <a:r>
                <a:rPr lang="en-US" sz="1500" dirty="0" smtClean="0">
                  <a:effectLst/>
                </a:rPr>
                <a:t>1% of </a:t>
              </a:r>
              <a:r>
                <a:rPr lang="en-US" sz="1500" dirty="0">
                  <a:effectLst/>
                </a:rPr>
                <a:t>√s </a:t>
              </a:r>
              <a:r>
                <a:rPr lang="en-US" sz="1500" dirty="0" smtClean="0">
                  <a:effectLst/>
                </a:rPr>
                <a:t>         e</a:t>
              </a:r>
              <a:r>
                <a:rPr lang="en-US" sz="1500" baseline="30000" dirty="0" smtClean="0">
                  <a:effectLst/>
                </a:rPr>
                <a:t>-</a:t>
              </a:r>
              <a:r>
                <a:rPr lang="en-US" sz="1500" dirty="0" smtClean="0">
                  <a:effectLst/>
                </a:rPr>
                <a:t>/e</a:t>
              </a:r>
              <a:r>
                <a:rPr lang="en-US" sz="1500" baseline="30000" dirty="0" smtClean="0">
                  <a:effectLst/>
                </a:rPr>
                <a:t>+</a:t>
              </a:r>
              <a:endParaRPr lang="en-US" sz="1500" baseline="30000" dirty="0">
                <a:effectLst/>
              </a:endParaRPr>
            </a:p>
            <a:p>
              <a:r>
                <a:rPr lang="en-US" dirty="0" smtClean="0">
                  <a:effectLst/>
                </a:rPr>
                <a:t>                                   </a:t>
              </a:r>
            </a:p>
            <a:p>
              <a:r>
                <a:rPr lang="en-US" dirty="0" smtClean="0">
                  <a:effectLst/>
                </a:rPr>
                <a:t>CEPC       54     240     20        1.8       4x10</a:t>
              </a:r>
              <a:r>
                <a:rPr lang="en-US" baseline="30000" dirty="0" smtClean="0">
                  <a:effectLst/>
                </a:rPr>
                <a:t>5</a:t>
              </a:r>
              <a:r>
                <a:rPr lang="en-US" dirty="0" smtClean="0">
                  <a:effectLst/>
                </a:rPr>
                <a:t>            74     160     &gt;99%           considered</a:t>
              </a:r>
            </a:p>
            <a:p>
              <a:r>
                <a:rPr lang="en-US" dirty="0" smtClean="0">
                  <a:effectLst/>
                </a:rPr>
                <a:t>FCC-</a:t>
              </a:r>
              <a:r>
                <a:rPr lang="en-US" dirty="0" err="1" smtClean="0">
                  <a:effectLst/>
                </a:rPr>
                <a:t>ee</a:t>
              </a:r>
              <a:r>
                <a:rPr lang="en-US" dirty="0" smtClean="0">
                  <a:effectLst/>
                </a:rPr>
                <a:t>   100    240     20         6         2x10</a:t>
              </a:r>
              <a:r>
                <a:rPr lang="en-US" baseline="30000" dirty="0" smtClean="0">
                  <a:effectLst/>
                </a:rPr>
                <a:t>7</a:t>
              </a:r>
              <a:r>
                <a:rPr lang="en-US" dirty="0" smtClean="0">
                  <a:effectLst/>
                </a:rPr>
                <a:t>            22      45     &gt;99%           considered</a:t>
              </a:r>
            </a:p>
            <a:p>
              <a:r>
                <a:rPr lang="en-US" dirty="0" smtClean="0">
                  <a:effectLst/>
                </a:rPr>
                <a:t>ILC         31      250    14.7      0.75       5                 0.7     7.7      87%              80%/30% </a:t>
              </a:r>
            </a:p>
            <a:p>
              <a:r>
                <a:rPr lang="en-US" dirty="0">
                  <a:effectLst/>
                </a:rPr>
                <a:t>ILC         </a:t>
              </a:r>
              <a:r>
                <a:rPr lang="en-US" dirty="0" smtClean="0">
                  <a:effectLst/>
                </a:rPr>
                <a:t>31      500    31.5      1.8          5                 0.5     5.9      58%             80%/30%   </a:t>
              </a:r>
            </a:p>
            <a:p>
              <a:r>
                <a:rPr lang="en-US" dirty="0" smtClean="0">
                  <a:effectLst/>
                </a:rPr>
                <a:t>CLIC       48     3000   100        6          50               0.04     1       33%           80%/considered                        </a:t>
              </a:r>
            </a:p>
          </p:txBody>
        </p:sp>
        <p:cxnSp>
          <p:nvCxnSpPr>
            <p:cNvPr id="9" name="Straight Connector 8"/>
            <p:cNvCxnSpPr/>
            <p:nvPr/>
          </p:nvCxnSpPr>
          <p:spPr bwMode="auto">
            <a:xfrm>
              <a:off x="251520" y="5013176"/>
              <a:ext cx="893881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1043608" y="4365104"/>
              <a:ext cx="0" cy="2052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1675988" y="4401336"/>
              <a:ext cx="0" cy="2052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2324060" y="4365104"/>
              <a:ext cx="0" cy="2052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3069652" y="4365104"/>
              <a:ext cx="0" cy="2052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3789732" y="4365104"/>
              <a:ext cx="0" cy="2052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5060364" y="4365104"/>
              <a:ext cx="0" cy="2052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5652120" y="4365104"/>
              <a:ext cx="0" cy="2052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6156176" y="4365104"/>
              <a:ext cx="0" cy="2052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7390132" y="4365104"/>
              <a:ext cx="0" cy="2052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3" name="TextBox 22"/>
          <p:cNvSpPr txBox="1"/>
          <p:nvPr/>
        </p:nvSpPr>
        <p:spPr>
          <a:xfrm>
            <a:off x="251520" y="4437112"/>
            <a:ext cx="3198311" cy="338554"/>
          </a:xfrm>
          <a:prstGeom prst="rect">
            <a:avLst/>
          </a:prstGeom>
          <a:solidFill>
            <a:srgbClr val="660066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effectLst/>
              </a:rPr>
              <a:t>S</a:t>
            </a:r>
            <a:r>
              <a:rPr lang="en-US" dirty="0" smtClean="0">
                <a:solidFill>
                  <a:srgbClr val="FFFFFF"/>
                </a:solidFill>
                <a:effectLst/>
              </a:rPr>
              <a:t>ome typical energy points only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37604" y="116632"/>
            <a:ext cx="5012545" cy="384721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 smtClean="0">
                <a:effectLst/>
              </a:rPr>
              <a:t>Summary of </a:t>
            </a:r>
            <a:r>
              <a:rPr lang="en-US" sz="1900" dirty="0" err="1" smtClean="0">
                <a:effectLst/>
              </a:rPr>
              <a:t>e</a:t>
            </a:r>
            <a:r>
              <a:rPr lang="en-US" sz="1900" baseline="30000" dirty="0" err="1" smtClean="0">
                <a:effectLst/>
              </a:rPr>
              <a:t>+</a:t>
            </a:r>
            <a:r>
              <a:rPr lang="en-US" sz="1900" dirty="0" err="1" smtClean="0">
                <a:effectLst/>
              </a:rPr>
              <a:t>e</a:t>
            </a:r>
            <a:r>
              <a:rPr lang="en-US" sz="1900" baseline="30000" dirty="0" smtClean="0">
                <a:effectLst/>
              </a:rPr>
              <a:t>- </a:t>
            </a:r>
            <a:r>
              <a:rPr lang="en-US" sz="1900" dirty="0" smtClean="0">
                <a:effectLst/>
              </a:rPr>
              <a:t>colliders main parameters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827584" y="584414"/>
            <a:ext cx="6404016" cy="3636674"/>
            <a:chOff x="827584" y="584414"/>
            <a:chExt cx="6404016" cy="3636674"/>
          </a:xfrm>
        </p:grpSpPr>
        <p:pic>
          <p:nvPicPr>
            <p:cNvPr id="2" name="Picture 1" descr="Untitled.pn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592" y="584414"/>
              <a:ext cx="6332008" cy="3636674"/>
            </a:xfrm>
            <a:prstGeom prst="rect">
              <a:avLst/>
            </a:prstGeom>
            <a:solidFill>
              <a:srgbClr val="666633"/>
            </a:solidFill>
            <a:ln>
              <a:solidFill>
                <a:schemeClr val="tx1"/>
              </a:solidFill>
            </a:ln>
          </p:spPr>
        </p:pic>
        <p:cxnSp>
          <p:nvCxnSpPr>
            <p:cNvPr id="24" name="Straight Arrow Connector 23"/>
            <p:cNvCxnSpPr/>
            <p:nvPr/>
          </p:nvCxnSpPr>
          <p:spPr bwMode="auto">
            <a:xfrm flipH="1" flipV="1">
              <a:off x="3779912" y="3068960"/>
              <a:ext cx="864096" cy="28803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6" name="Straight Arrow Connector 25"/>
            <p:cNvCxnSpPr/>
            <p:nvPr/>
          </p:nvCxnSpPr>
          <p:spPr bwMode="auto">
            <a:xfrm flipH="1" flipV="1">
              <a:off x="4572000" y="2600037"/>
              <a:ext cx="10690" cy="684947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1" name="TextBox 20"/>
            <p:cNvSpPr txBox="1"/>
            <p:nvPr/>
          </p:nvSpPr>
          <p:spPr>
            <a:xfrm>
              <a:off x="4211960" y="3140968"/>
              <a:ext cx="741459" cy="3231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8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solidFill>
                    <a:srgbClr val="0000FF"/>
                  </a:solidFill>
                  <a:effectLst/>
                </a:rPr>
                <a:t>Linear</a:t>
              </a:r>
            </a:p>
          </p:txBody>
        </p:sp>
        <p:sp>
          <p:nvSpPr>
            <p:cNvPr id="7" name="Oval 6"/>
            <p:cNvSpPr>
              <a:spLocks noChangeAspect="1"/>
            </p:cNvSpPr>
            <p:nvPr/>
          </p:nvSpPr>
          <p:spPr bwMode="auto">
            <a:xfrm>
              <a:off x="2080800" y="2430000"/>
              <a:ext cx="109728" cy="109728"/>
            </a:xfrm>
            <a:prstGeom prst="ellipse">
              <a:avLst/>
            </a:prstGeom>
            <a:solidFill>
              <a:srgbClr val="66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25" name="Oval 24"/>
            <p:cNvSpPr>
              <a:spLocks noChangeAspect="1"/>
            </p:cNvSpPr>
            <p:nvPr/>
          </p:nvSpPr>
          <p:spPr bwMode="auto">
            <a:xfrm>
              <a:off x="4878000" y="836713"/>
              <a:ext cx="88880" cy="88880"/>
            </a:xfrm>
            <a:prstGeom prst="ellipse">
              <a:avLst/>
            </a:prstGeom>
            <a:solidFill>
              <a:srgbClr val="66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004048" y="692696"/>
              <a:ext cx="122269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effectLst/>
                </a:rPr>
                <a:t>CepC</a:t>
              </a:r>
              <a:r>
                <a:rPr lang="en-US" sz="1400" dirty="0" smtClean="0">
                  <a:effectLst/>
                </a:rPr>
                <a:t> (2 IPs)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 flipV="1">
              <a:off x="1619672" y="1772816"/>
              <a:ext cx="504056" cy="43204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 bwMode="auto">
            <a:xfrm>
              <a:off x="1691680" y="2331314"/>
              <a:ext cx="379987" cy="11475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6633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" name="TextBox 5"/>
            <p:cNvSpPr txBox="1"/>
            <p:nvPr/>
          </p:nvSpPr>
          <p:spPr>
            <a:xfrm>
              <a:off x="827584" y="2169731"/>
              <a:ext cx="889298" cy="3231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solidFill>
                    <a:srgbClr val="FF0000"/>
                  </a:solidFill>
                  <a:effectLst/>
                </a:rPr>
                <a:t>Circular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536630" y="2740858"/>
            <a:ext cx="249986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a-DK" sz="1000" dirty="0" smtClean="0">
                <a:effectLst/>
                <a:hlinkClick r:id="rId3"/>
              </a:rPr>
              <a:t>Modified from original version:</a:t>
            </a:r>
          </a:p>
          <a:p>
            <a:r>
              <a:rPr lang="da-DK" sz="1000" u="sng" dirty="0" smtClean="0">
                <a:effectLst/>
                <a:hlinkClick r:id="rId3"/>
              </a:rPr>
              <a:t>http</a:t>
            </a:r>
            <a:r>
              <a:rPr lang="da-DK" sz="1000" u="sng" dirty="0">
                <a:effectLst/>
                <a:hlinkClick r:id="rId3"/>
              </a:rPr>
              <a:t>://arxiv.org/pdf/1308.6176v3.</a:t>
            </a:r>
            <a:r>
              <a:rPr lang="da-DK" sz="1000" u="sng" dirty="0" smtClean="0">
                <a:effectLst/>
                <a:hlinkClick r:id="rId3"/>
              </a:rPr>
              <a:t>pdf</a:t>
            </a:r>
            <a:endParaRPr lang="da-DK" sz="1000" u="sng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92590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05800" y="6568135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34" name="Rectangle 33"/>
          <p:cNvSpPr/>
          <p:nvPr/>
        </p:nvSpPr>
        <p:spPr bwMode="auto">
          <a:xfrm>
            <a:off x="117679" y="548680"/>
            <a:ext cx="8918817" cy="2808312"/>
          </a:xfrm>
          <a:prstGeom prst="rect">
            <a:avLst/>
          </a:prstGeom>
          <a:solidFill>
            <a:srgbClr val="6666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16216" y="1340768"/>
            <a:ext cx="2442928" cy="12464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660066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660066"/>
                </a:solidFill>
                <a:effectLst/>
              </a:rPr>
              <a:t>Magnet technology:</a:t>
            </a:r>
          </a:p>
          <a:p>
            <a:r>
              <a:rPr lang="en-US" sz="1500" dirty="0" smtClean="0">
                <a:solidFill>
                  <a:srgbClr val="660066"/>
                </a:solidFill>
                <a:effectLst/>
              </a:rPr>
              <a:t>Nb</a:t>
            </a:r>
            <a:r>
              <a:rPr lang="en-US" sz="1500" baseline="-25000" dirty="0" smtClean="0">
                <a:solidFill>
                  <a:srgbClr val="660066"/>
                </a:solidFill>
                <a:effectLst/>
              </a:rPr>
              <a:t>3</a:t>
            </a:r>
            <a:r>
              <a:rPr lang="en-US" sz="1500" dirty="0" smtClean="0">
                <a:solidFill>
                  <a:srgbClr val="660066"/>
                </a:solidFill>
                <a:effectLst/>
              </a:rPr>
              <a:t>Sn ok up to 16 T;</a:t>
            </a:r>
          </a:p>
          <a:p>
            <a:r>
              <a:rPr lang="en-US" sz="1500" dirty="0" smtClean="0">
                <a:solidFill>
                  <a:srgbClr val="660066"/>
                </a:solidFill>
                <a:effectLst/>
              </a:rPr>
              <a:t>HTS=High-Temperature- </a:t>
            </a:r>
          </a:p>
          <a:p>
            <a:r>
              <a:rPr lang="en-US" sz="1500" dirty="0" smtClean="0">
                <a:solidFill>
                  <a:srgbClr val="660066"/>
                </a:solidFill>
                <a:effectLst/>
              </a:rPr>
              <a:t>Superconductors </a:t>
            </a:r>
          </a:p>
          <a:p>
            <a:r>
              <a:rPr lang="en-US" sz="1500" dirty="0" smtClean="0">
                <a:solidFill>
                  <a:srgbClr val="660066"/>
                </a:solidFill>
                <a:effectLst/>
              </a:rPr>
              <a:t>needed for 20 T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72008" y="3356992"/>
            <a:ext cx="9036496" cy="3501008"/>
            <a:chOff x="72008" y="3356992"/>
            <a:chExt cx="9036496" cy="3501008"/>
          </a:xfrm>
        </p:grpSpPr>
        <p:sp>
          <p:nvSpPr>
            <p:cNvPr id="39" name="Rectangle 38"/>
            <p:cNvSpPr/>
            <p:nvPr/>
          </p:nvSpPr>
          <p:spPr bwMode="auto">
            <a:xfrm>
              <a:off x="72008" y="3356992"/>
              <a:ext cx="9036496" cy="3501008"/>
            </a:xfrm>
            <a:prstGeom prst="rect">
              <a:avLst/>
            </a:prstGeom>
            <a:solidFill>
              <a:srgbClr val="FFCC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107504" y="3933056"/>
              <a:ext cx="4917600" cy="2808312"/>
              <a:chOff x="179512" y="3933056"/>
              <a:chExt cx="4917600" cy="2808312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179512" y="3940602"/>
                <a:ext cx="4916731" cy="2800766"/>
              </a:xfrm>
              <a:prstGeom prst="rect">
                <a:avLst/>
              </a:prstGeom>
              <a:solidFill>
                <a:srgbClr val="330066"/>
              </a:solidFill>
              <a:ln>
                <a:solidFill>
                  <a:srgbClr val="FFFFFF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effectLst/>
                  </a:rPr>
                  <a:t>                                     </a:t>
                </a:r>
                <a:r>
                  <a:rPr lang="en-US" dirty="0" smtClean="0">
                    <a:solidFill>
                      <a:schemeClr val="bg1"/>
                    </a:solidFill>
                    <a:effectLst/>
                  </a:rPr>
                  <a:t>HL-LHC              FCC-</a:t>
                </a:r>
                <a:r>
                  <a:rPr lang="en-US" dirty="0" err="1" smtClean="0">
                    <a:solidFill>
                      <a:schemeClr val="bg1"/>
                    </a:solidFill>
                    <a:effectLst/>
                  </a:rPr>
                  <a:t>hh</a:t>
                </a:r>
                <a:endParaRPr lang="en-US" dirty="0" smtClean="0">
                  <a:solidFill>
                    <a:schemeClr val="bg1"/>
                  </a:solidFill>
                  <a:effectLst/>
                </a:endParaRPr>
              </a:p>
              <a:p>
                <a:endParaRPr lang="en-US" dirty="0" smtClean="0">
                  <a:solidFill>
                    <a:schemeClr val="bg1"/>
                  </a:solidFill>
                  <a:effectLst/>
                </a:endParaRPr>
              </a:p>
              <a:p>
                <a:r>
                  <a:rPr lang="en-US" dirty="0" smtClean="0">
                    <a:solidFill>
                      <a:schemeClr val="bg1"/>
                    </a:solidFill>
                    <a:effectLst/>
                  </a:rPr>
                  <a:t>Bunch spacing                 25                       5-25</a:t>
                </a:r>
              </a:p>
              <a:p>
                <a:r>
                  <a:rPr lang="en-US" dirty="0" smtClean="0">
                    <a:solidFill>
                      <a:schemeClr val="bg1"/>
                    </a:solidFill>
                    <a:effectLst/>
                  </a:rPr>
                  <a:t>N. </a:t>
                </a:r>
                <a:r>
                  <a:rPr lang="en-US" dirty="0">
                    <a:solidFill>
                      <a:schemeClr val="bg1"/>
                    </a:solidFill>
                    <a:effectLst/>
                  </a:rPr>
                  <a:t>o</a:t>
                </a:r>
                <a:r>
                  <a:rPr lang="en-US" dirty="0" smtClean="0">
                    <a:solidFill>
                      <a:schemeClr val="bg1"/>
                    </a:solidFill>
                    <a:effectLst/>
                  </a:rPr>
                  <a:t>f bunches               2808                   10600</a:t>
                </a:r>
              </a:p>
              <a:p>
                <a:r>
                  <a:rPr lang="en-US" dirty="0" smtClean="0">
                    <a:solidFill>
                      <a:schemeClr val="bg1"/>
                    </a:solidFill>
                    <a:effectLst/>
                  </a:rPr>
                  <a:t>Pile-up                           140                       170 </a:t>
                </a:r>
              </a:p>
              <a:p>
                <a:endParaRPr lang="en-US" dirty="0" smtClean="0">
                  <a:solidFill>
                    <a:schemeClr val="bg1"/>
                  </a:solidFill>
                  <a:effectLst/>
                </a:endParaRPr>
              </a:p>
              <a:p>
                <a:r>
                  <a:rPr lang="en-US" dirty="0" smtClean="0">
                    <a:solidFill>
                      <a:schemeClr val="bg1"/>
                    </a:solidFill>
                    <a:effectLst/>
                  </a:rPr>
                  <a:t>E-loss/turn                   7 </a:t>
                </a:r>
                <a:r>
                  <a:rPr lang="en-US" dirty="0" err="1" smtClean="0">
                    <a:solidFill>
                      <a:schemeClr val="bg1"/>
                    </a:solidFill>
                    <a:effectLst/>
                  </a:rPr>
                  <a:t>keV</a:t>
                </a:r>
                <a:r>
                  <a:rPr lang="en-US" dirty="0" smtClean="0">
                    <a:solidFill>
                      <a:schemeClr val="bg1"/>
                    </a:solidFill>
                    <a:effectLst/>
                  </a:rPr>
                  <a:t>                 5 MeV</a:t>
                </a:r>
              </a:p>
              <a:p>
                <a:r>
                  <a:rPr lang="en-US" dirty="0" smtClean="0">
                    <a:solidFill>
                      <a:schemeClr val="bg1"/>
                    </a:solidFill>
                    <a:effectLst/>
                  </a:rPr>
                  <a:t>SR power/ring              3.6 kW              2.5 MW</a:t>
                </a:r>
              </a:p>
              <a:p>
                <a:r>
                  <a:rPr lang="en-US" dirty="0" smtClean="0">
                    <a:solidFill>
                      <a:schemeClr val="bg1"/>
                    </a:solidFill>
                    <a:effectLst/>
                  </a:rPr>
                  <a:t>Interaction Points          4                         4</a:t>
                </a:r>
              </a:p>
              <a:p>
                <a:endParaRPr lang="en-US" dirty="0" smtClean="0">
                  <a:solidFill>
                    <a:schemeClr val="bg1"/>
                  </a:solidFill>
                  <a:effectLst/>
                </a:endParaRPr>
              </a:p>
              <a:p>
                <a:r>
                  <a:rPr lang="en-US" dirty="0" smtClean="0">
                    <a:solidFill>
                      <a:schemeClr val="bg1"/>
                    </a:solidFill>
                    <a:effectLst/>
                  </a:rPr>
                  <a:t>Stored beam energy     390 MJ              8.4 GJ</a:t>
                </a:r>
              </a:p>
            </p:txBody>
          </p:sp>
          <p:cxnSp>
            <p:nvCxnSpPr>
              <p:cNvPr id="15" name="Straight Connector 14"/>
              <p:cNvCxnSpPr/>
              <p:nvPr/>
            </p:nvCxnSpPr>
            <p:spPr bwMode="auto">
              <a:xfrm>
                <a:off x="2339752" y="3933056"/>
                <a:ext cx="0" cy="28008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 bwMode="auto">
              <a:xfrm>
                <a:off x="3563888" y="3933056"/>
                <a:ext cx="0" cy="28008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" name="Straight Connector 31"/>
              <p:cNvCxnSpPr/>
              <p:nvPr/>
            </p:nvCxnSpPr>
            <p:spPr bwMode="auto">
              <a:xfrm>
                <a:off x="179512" y="4293096"/>
                <a:ext cx="491760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38" name="TextBox 37"/>
            <p:cNvSpPr txBox="1"/>
            <p:nvPr/>
          </p:nvSpPr>
          <p:spPr>
            <a:xfrm>
              <a:off x="179512" y="3491716"/>
              <a:ext cx="4165849" cy="369332"/>
            </a:xfrm>
            <a:prstGeom prst="rect">
              <a:avLst/>
            </a:prstGeom>
            <a:solidFill>
              <a:srgbClr val="330066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FFFF"/>
                  </a:solidFill>
                  <a:effectLst/>
                </a:rPr>
                <a:t>More parameters of 100 </a:t>
              </a:r>
              <a:r>
                <a:rPr lang="en-US" sz="1800" dirty="0" err="1" smtClean="0">
                  <a:solidFill>
                    <a:srgbClr val="FFFFFF"/>
                  </a:solidFill>
                  <a:effectLst/>
                </a:rPr>
                <a:t>TeV</a:t>
              </a:r>
              <a:r>
                <a:rPr lang="en-US" sz="1800" dirty="0" smtClean="0">
                  <a:solidFill>
                    <a:srgbClr val="FFFFFF"/>
                  </a:solidFill>
                  <a:effectLst/>
                </a:rPr>
                <a:t> FCC-</a:t>
              </a:r>
              <a:r>
                <a:rPr lang="en-US" sz="1800" dirty="0" err="1" smtClean="0">
                  <a:solidFill>
                    <a:srgbClr val="FFFFFF"/>
                  </a:solidFill>
                  <a:effectLst/>
                </a:rPr>
                <a:t>hh</a:t>
              </a:r>
              <a:r>
                <a:rPr lang="en-US" sz="1800" dirty="0" smtClean="0">
                  <a:solidFill>
                    <a:srgbClr val="FFFFFF"/>
                  </a:solidFill>
                  <a:effectLst/>
                </a:rPr>
                <a:t> </a:t>
              </a:r>
            </a:p>
          </p:txBody>
        </p:sp>
        <p:cxnSp>
          <p:nvCxnSpPr>
            <p:cNvPr id="41" name="Straight Arrow Connector 40"/>
            <p:cNvCxnSpPr/>
            <p:nvPr/>
          </p:nvCxnSpPr>
          <p:spPr bwMode="auto">
            <a:xfrm flipH="1">
              <a:off x="4788024" y="6597352"/>
              <a:ext cx="648072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5" name="TextBox 34"/>
            <p:cNvSpPr txBox="1"/>
            <p:nvPr/>
          </p:nvSpPr>
          <p:spPr>
            <a:xfrm>
              <a:off x="5292080" y="6402814"/>
              <a:ext cx="2929007" cy="323165"/>
            </a:xfrm>
            <a:prstGeom prst="rect">
              <a:avLst/>
            </a:prstGeom>
            <a:solidFill>
              <a:srgbClr val="F2F2F2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effectLst/>
                </a:rPr>
                <a:t>As an </a:t>
              </a:r>
              <a:r>
                <a:rPr lang="en-US" sz="1500" dirty="0">
                  <a:effectLst/>
                </a:rPr>
                <a:t>Airbus 380 at full </a:t>
              </a:r>
              <a:r>
                <a:rPr lang="en-US" sz="1500" dirty="0" smtClean="0">
                  <a:effectLst/>
                </a:rPr>
                <a:t>speed</a:t>
              </a:r>
              <a:endParaRPr lang="en-US" sz="1500" dirty="0">
                <a:effectLst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148064" y="4581128"/>
            <a:ext cx="3817972" cy="830997"/>
          </a:xfrm>
          <a:prstGeom prst="rect">
            <a:avLst/>
          </a:prstGeom>
          <a:solidFill>
            <a:srgbClr val="33006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effectLst/>
              </a:rPr>
              <a:t>Challenges (many, daunting, ...):</a:t>
            </a:r>
          </a:p>
          <a:p>
            <a:r>
              <a:rPr lang="en-US" dirty="0">
                <a:solidFill>
                  <a:srgbClr val="FFFFFF"/>
                </a:solidFill>
                <a:effectLst/>
              </a:rPr>
              <a:t>m</a:t>
            </a:r>
            <a:r>
              <a:rPr lang="en-US" dirty="0" smtClean="0">
                <a:solidFill>
                  <a:srgbClr val="FFFFFF"/>
                </a:solidFill>
                <a:effectLst/>
              </a:rPr>
              <a:t>agnet technology, tunnel excavation,</a:t>
            </a:r>
          </a:p>
          <a:p>
            <a:r>
              <a:rPr lang="en-US" dirty="0">
                <a:solidFill>
                  <a:srgbClr val="FFFFFF"/>
                </a:solidFill>
                <a:effectLst/>
              </a:rPr>
              <a:t>s</a:t>
            </a:r>
            <a:r>
              <a:rPr lang="en-US" dirty="0" smtClean="0">
                <a:solidFill>
                  <a:srgbClr val="FFFFFF"/>
                </a:solidFill>
                <a:effectLst/>
              </a:rPr>
              <a:t>tored beam energy, …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51520" y="620688"/>
            <a:ext cx="8032285" cy="2592288"/>
            <a:chOff x="251520" y="620688"/>
            <a:chExt cx="8032285" cy="2592288"/>
          </a:xfrm>
        </p:grpSpPr>
        <p:grpSp>
          <p:nvGrpSpPr>
            <p:cNvPr id="8" name="Group 7"/>
            <p:cNvGrpSpPr/>
            <p:nvPr/>
          </p:nvGrpSpPr>
          <p:grpSpPr>
            <a:xfrm>
              <a:off x="251520" y="620688"/>
              <a:ext cx="6120680" cy="2592288"/>
              <a:chOff x="395536" y="1340768"/>
              <a:chExt cx="6120680" cy="2592288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395536" y="1378511"/>
                <a:ext cx="6092199" cy="2554545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0000"/>
                    </a:solidFill>
                    <a:effectLst/>
                  </a:rPr>
                  <a:t> </a:t>
                </a:r>
                <a:r>
                  <a:rPr lang="en-US" dirty="0" smtClean="0">
                    <a:solidFill>
                      <a:srgbClr val="000000"/>
                    </a:solidFill>
                    <a:effectLst/>
                  </a:rPr>
                  <a:t>                   Ring (km)     Magnets (T)      √s (</a:t>
                </a:r>
                <a:r>
                  <a:rPr lang="en-US" dirty="0" err="1" smtClean="0">
                    <a:solidFill>
                      <a:srgbClr val="000000"/>
                    </a:solidFill>
                    <a:effectLst/>
                  </a:rPr>
                  <a:t>TeV</a:t>
                </a:r>
                <a:r>
                  <a:rPr lang="en-US" dirty="0" smtClean="0">
                    <a:solidFill>
                      <a:srgbClr val="000000"/>
                    </a:solidFill>
                    <a:effectLst/>
                  </a:rPr>
                  <a:t>)       L (10</a:t>
                </a:r>
                <a:r>
                  <a:rPr lang="en-US" baseline="30000" dirty="0" smtClean="0">
                    <a:solidFill>
                      <a:srgbClr val="000000"/>
                    </a:solidFill>
                    <a:effectLst/>
                  </a:rPr>
                  <a:t>34</a:t>
                </a:r>
                <a:r>
                  <a:rPr lang="en-US" dirty="0" smtClean="0">
                    <a:solidFill>
                      <a:srgbClr val="000000"/>
                    </a:solidFill>
                    <a:effectLst/>
                  </a:rPr>
                  <a:t>) </a:t>
                </a:r>
              </a:p>
              <a:p>
                <a:endParaRPr lang="en-US" dirty="0">
                  <a:solidFill>
                    <a:srgbClr val="000000"/>
                  </a:solidFill>
                  <a:effectLst/>
                </a:endParaRPr>
              </a:p>
              <a:p>
                <a:r>
                  <a:rPr lang="en-US" dirty="0" smtClean="0">
                    <a:solidFill>
                      <a:srgbClr val="000000"/>
                    </a:solidFill>
                    <a:effectLst/>
                  </a:rPr>
                  <a:t>LHC                27                 8.3                     14           up to 5  </a:t>
                </a:r>
              </a:p>
              <a:p>
                <a:endParaRPr lang="en-US" dirty="0" smtClean="0">
                  <a:solidFill>
                    <a:srgbClr val="000000"/>
                  </a:solidFill>
                  <a:effectLst/>
                </a:endParaRPr>
              </a:p>
              <a:p>
                <a:r>
                  <a:rPr lang="en-US" dirty="0" smtClean="0">
                    <a:effectLst/>
                  </a:rPr>
                  <a:t>HE-LHC          27               16-20                26-33           5</a:t>
                </a:r>
              </a:p>
              <a:p>
                <a:endParaRPr lang="en-US" dirty="0">
                  <a:solidFill>
                    <a:srgbClr val="000000"/>
                  </a:solidFill>
                  <a:effectLst/>
                </a:endParaRPr>
              </a:p>
              <a:p>
                <a:r>
                  <a:rPr lang="en-US" dirty="0" smtClean="0">
                    <a:solidFill>
                      <a:srgbClr val="000000"/>
                    </a:solidFill>
                    <a:effectLst/>
                  </a:rPr>
                  <a:t>SppC-1            50                 12                    50               2</a:t>
                </a:r>
              </a:p>
              <a:p>
                <a:r>
                  <a:rPr lang="en-US" dirty="0" smtClean="0">
                    <a:solidFill>
                      <a:srgbClr val="000000"/>
                    </a:solidFill>
                    <a:effectLst/>
                  </a:rPr>
                  <a:t>SppC-2           70                 19                    90              2.8  </a:t>
                </a:r>
              </a:p>
              <a:p>
                <a:endParaRPr lang="en-US" dirty="0" smtClean="0">
                  <a:solidFill>
                    <a:srgbClr val="000000"/>
                  </a:solidFill>
                  <a:effectLst/>
                </a:endParaRPr>
              </a:p>
              <a:p>
                <a:r>
                  <a:rPr lang="en-US" dirty="0" smtClean="0">
                    <a:solidFill>
                      <a:srgbClr val="000000"/>
                    </a:solidFill>
                    <a:effectLst/>
                  </a:rPr>
                  <a:t>FCC-</a:t>
                </a:r>
                <a:r>
                  <a:rPr lang="en-US" dirty="0" err="1" smtClean="0">
                    <a:solidFill>
                      <a:srgbClr val="000000"/>
                    </a:solidFill>
                    <a:effectLst/>
                  </a:rPr>
                  <a:t>hh</a:t>
                </a:r>
                <a:r>
                  <a:rPr lang="en-US" dirty="0">
                    <a:solidFill>
                      <a:srgbClr val="000000"/>
                    </a:solidFill>
                    <a:effectLst/>
                  </a:rPr>
                  <a:t>	 </a:t>
                </a:r>
                <a:r>
                  <a:rPr lang="en-US" dirty="0" smtClean="0">
                    <a:solidFill>
                      <a:srgbClr val="000000"/>
                    </a:solidFill>
                    <a:effectLst/>
                  </a:rPr>
                  <a:t>      100                 16                   100             ≥ 5                    </a:t>
                </a:r>
              </a:p>
            </p:txBody>
          </p:sp>
          <p:cxnSp>
            <p:nvCxnSpPr>
              <p:cNvPr id="22" name="Straight Connector 21"/>
              <p:cNvCxnSpPr/>
              <p:nvPr/>
            </p:nvCxnSpPr>
            <p:spPr bwMode="auto">
              <a:xfrm>
                <a:off x="395536" y="1772816"/>
                <a:ext cx="6120680" cy="0"/>
              </a:xfrm>
              <a:prstGeom prst="line">
                <a:avLst/>
              </a:prstGeom>
              <a:solidFill>
                <a:srgbClr val="8000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" name="Straight Connector 22"/>
              <p:cNvCxnSpPr/>
              <p:nvPr/>
            </p:nvCxnSpPr>
            <p:spPr bwMode="auto">
              <a:xfrm flipH="1">
                <a:off x="1475656" y="1340768"/>
                <a:ext cx="2" cy="2592288"/>
              </a:xfrm>
              <a:prstGeom prst="line">
                <a:avLst/>
              </a:prstGeom>
              <a:solidFill>
                <a:srgbClr val="8000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Straight Connector 26"/>
              <p:cNvCxnSpPr/>
              <p:nvPr/>
            </p:nvCxnSpPr>
            <p:spPr bwMode="auto">
              <a:xfrm>
                <a:off x="2699792" y="1412776"/>
                <a:ext cx="0" cy="2520280"/>
              </a:xfrm>
              <a:prstGeom prst="line">
                <a:avLst/>
              </a:prstGeom>
              <a:solidFill>
                <a:srgbClr val="8000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" name="Straight Connector 18"/>
              <p:cNvCxnSpPr/>
              <p:nvPr/>
            </p:nvCxnSpPr>
            <p:spPr bwMode="auto">
              <a:xfrm>
                <a:off x="4111691" y="1413088"/>
                <a:ext cx="28261" cy="2519968"/>
              </a:xfrm>
              <a:prstGeom prst="line">
                <a:avLst/>
              </a:prstGeom>
              <a:solidFill>
                <a:srgbClr val="8000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" name="Straight Connector 23"/>
              <p:cNvCxnSpPr/>
              <p:nvPr/>
            </p:nvCxnSpPr>
            <p:spPr bwMode="auto">
              <a:xfrm>
                <a:off x="5335827" y="1412776"/>
                <a:ext cx="28261" cy="2520280"/>
              </a:xfrm>
              <a:prstGeom prst="line">
                <a:avLst/>
              </a:prstGeom>
              <a:solidFill>
                <a:srgbClr val="8000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5" name="Straight Arrow Connector 4"/>
            <p:cNvCxnSpPr/>
            <p:nvPr/>
          </p:nvCxnSpPr>
          <p:spPr bwMode="auto">
            <a:xfrm flipH="1">
              <a:off x="6084168" y="2987080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" name="TextBox 1"/>
            <p:cNvSpPr txBox="1"/>
            <p:nvPr/>
          </p:nvSpPr>
          <p:spPr>
            <a:xfrm>
              <a:off x="6516216" y="2833191"/>
              <a:ext cx="1767589" cy="307777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effectLst/>
                </a:rPr>
                <a:t>May </a:t>
              </a:r>
              <a:r>
                <a:rPr lang="en-US" sz="1400" dirty="0">
                  <a:effectLst/>
                </a:rPr>
                <a:t>reach </a:t>
              </a:r>
              <a:r>
                <a:rPr lang="en-US" sz="1400" dirty="0" smtClean="0">
                  <a:effectLst/>
                </a:rPr>
                <a:t>~2x10</a:t>
              </a:r>
              <a:r>
                <a:rPr lang="en-US" sz="1400" baseline="30000" dirty="0" smtClean="0">
                  <a:effectLst/>
                </a:rPr>
                <a:t>35</a:t>
              </a:r>
            </a:p>
          </p:txBody>
        </p:sp>
      </p:grp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6514578" y="836712"/>
            <a:ext cx="2449910" cy="338554"/>
          </a:xfrm>
          <a:prstGeom prst="rect">
            <a:avLst/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  <a:effectLst/>
                <a:sym typeface="Symbol" charset="0"/>
              </a:rPr>
              <a:t>p(</a:t>
            </a:r>
            <a:r>
              <a:rPr lang="en-US" dirty="0" err="1">
                <a:solidFill>
                  <a:schemeClr val="bg1"/>
                </a:solidFill>
                <a:effectLst/>
                <a:sym typeface="Symbol" charset="0"/>
              </a:rPr>
              <a:t>TeV</a:t>
            </a:r>
            <a:r>
              <a:rPr lang="en-US" dirty="0">
                <a:solidFill>
                  <a:schemeClr val="bg1"/>
                </a:solidFill>
                <a:effectLst/>
                <a:sym typeface="Symbol" charset="0"/>
              </a:rPr>
              <a:t>) = 0.3 B(T) R(km</a:t>
            </a:r>
            <a:r>
              <a:rPr lang="en-US" dirty="0" smtClean="0">
                <a:solidFill>
                  <a:schemeClr val="bg1"/>
                </a:solidFill>
                <a:effectLst/>
                <a:sym typeface="Symbol" charset="0"/>
              </a:rPr>
              <a:t>)</a:t>
            </a:r>
            <a:endParaRPr lang="en-US" dirty="0">
              <a:solidFill>
                <a:schemeClr val="bg1"/>
              </a:solidFill>
              <a:effectLst/>
              <a:sym typeface="Symbo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44624"/>
            <a:ext cx="2775438" cy="446276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300" dirty="0">
                <a:solidFill>
                  <a:srgbClr val="FFFFFF"/>
                </a:solidFill>
                <a:effectLst/>
              </a:rPr>
              <a:t>F</a:t>
            </a:r>
            <a:r>
              <a:rPr lang="en-US" sz="2300" dirty="0" smtClean="0">
                <a:solidFill>
                  <a:srgbClr val="FFFFFF"/>
                </a:solidFill>
                <a:effectLst/>
              </a:rPr>
              <a:t>uture </a:t>
            </a:r>
            <a:r>
              <a:rPr lang="en-US" sz="2300" dirty="0" err="1" smtClean="0">
                <a:solidFill>
                  <a:srgbClr val="FFFFFF"/>
                </a:solidFill>
                <a:effectLst/>
              </a:rPr>
              <a:t>pp</a:t>
            </a:r>
            <a:r>
              <a:rPr lang="en-US" sz="2300" dirty="0" smtClean="0">
                <a:solidFill>
                  <a:srgbClr val="FFFFFF"/>
                </a:solidFill>
                <a:effectLst/>
              </a:rPr>
              <a:t> colliders</a:t>
            </a:r>
          </a:p>
        </p:txBody>
      </p:sp>
    </p:spTree>
    <p:extLst>
      <p:ext uri="{BB962C8B-B14F-4D97-AF65-F5344CB8AC3E}">
        <p14:creationId xmlns:p14="http://schemas.microsoft.com/office/powerpoint/2010/main" val="4131224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55776" y="116632"/>
            <a:ext cx="2591049" cy="400110"/>
          </a:xfrm>
          <a:prstGeom prst="rect">
            <a:avLst/>
          </a:prstGeom>
          <a:solidFill>
            <a:srgbClr val="990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/>
              </a:rPr>
              <a:t>Cross sections </a:t>
            </a:r>
            <a:r>
              <a:rPr lang="en-US" sz="2000" dirty="0" err="1" smtClean="0">
                <a:solidFill>
                  <a:schemeClr val="bg1"/>
                </a:solidFill>
                <a:effectLst/>
              </a:rPr>
              <a:t>vs</a:t>
            </a:r>
            <a:r>
              <a:rPr lang="en-US" sz="200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2000" dirty="0">
                <a:solidFill>
                  <a:schemeClr val="bg1"/>
                </a:solidFill>
                <a:effectLst/>
              </a:rPr>
              <a:t>√s</a:t>
            </a:r>
            <a:endParaRPr lang="en-US" sz="2000" dirty="0" smtClean="0">
              <a:solidFill>
                <a:schemeClr val="bg1"/>
              </a:solidFill>
              <a:effectLst/>
            </a:endParaRPr>
          </a:p>
        </p:txBody>
      </p:sp>
      <p:pic>
        <p:nvPicPr>
          <p:cNvPr id="5" name="Picture 4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92696"/>
            <a:ext cx="5586488" cy="512733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225564" y="5631631"/>
            <a:ext cx="1466116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effectLst/>
              </a:rPr>
              <a:t>Snowmass report: </a:t>
            </a:r>
          </a:p>
          <a:p>
            <a:r>
              <a:rPr lang="en-US" sz="1200" dirty="0" smtClean="0">
                <a:effectLst/>
              </a:rPr>
              <a:t>arXiv:1310.5189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5832628" y="1196752"/>
            <a:ext cx="3203868" cy="3965188"/>
            <a:chOff x="5364088" y="620688"/>
            <a:chExt cx="3203868" cy="3965188"/>
          </a:xfrm>
          <a:solidFill>
            <a:srgbClr val="FFCC99"/>
          </a:solidFill>
        </p:grpSpPr>
        <p:sp>
          <p:nvSpPr>
            <p:cNvPr id="9" name="TextBox 8"/>
            <p:cNvSpPr txBox="1"/>
            <p:nvPr/>
          </p:nvSpPr>
          <p:spPr>
            <a:xfrm>
              <a:off x="5364088" y="620688"/>
              <a:ext cx="3202507" cy="3965188"/>
            </a:xfrm>
            <a:prstGeom prst="rect">
              <a:avLst/>
            </a:prstGeom>
            <a:solidFill>
              <a:srgbClr val="FFCC33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</a:rPr>
                <a:t>Process    </a:t>
              </a:r>
              <a:r>
                <a:rPr lang="en-US" sz="1900" dirty="0" err="1" smtClean="0">
                  <a:effectLst/>
                </a:rPr>
                <a:t>σ</a:t>
              </a:r>
              <a:r>
                <a:rPr lang="en-US" sz="1900" dirty="0" smtClean="0">
                  <a:effectLst/>
                </a:rPr>
                <a:t> </a:t>
              </a:r>
              <a:r>
                <a:rPr lang="en-US" sz="1400" dirty="0" smtClean="0">
                  <a:effectLst/>
                </a:rPr>
                <a:t>(100 </a:t>
              </a:r>
              <a:r>
                <a:rPr lang="en-US" sz="1400" dirty="0" err="1" smtClean="0">
                  <a:effectLst/>
                </a:rPr>
                <a:t>TeV</a:t>
              </a:r>
              <a:r>
                <a:rPr lang="en-US" sz="1400" dirty="0" smtClean="0">
                  <a:effectLst/>
                </a:rPr>
                <a:t>)</a:t>
              </a:r>
              <a:r>
                <a:rPr lang="en-US" dirty="0" smtClean="0">
                  <a:effectLst/>
                </a:rPr>
                <a:t>/</a:t>
              </a:r>
              <a:r>
                <a:rPr lang="en-US" sz="1900" dirty="0" err="1" smtClean="0">
                  <a:effectLst/>
                </a:rPr>
                <a:t>σ</a:t>
              </a:r>
              <a:r>
                <a:rPr lang="en-US" sz="1900" dirty="0">
                  <a:effectLst/>
                </a:rPr>
                <a:t> </a:t>
              </a:r>
              <a:r>
                <a:rPr lang="en-US" sz="1400" dirty="0" smtClean="0">
                  <a:effectLst/>
                </a:rPr>
                <a:t>(14 </a:t>
              </a:r>
              <a:r>
                <a:rPr lang="en-US" sz="1400" dirty="0" err="1" smtClean="0">
                  <a:effectLst/>
                </a:rPr>
                <a:t>TeV</a:t>
              </a:r>
              <a:r>
                <a:rPr lang="en-US" sz="1400" dirty="0" smtClean="0">
                  <a:effectLst/>
                </a:rPr>
                <a:t>)</a:t>
              </a:r>
            </a:p>
            <a:p>
              <a:endParaRPr lang="en-US" dirty="0">
                <a:effectLst/>
              </a:endParaRPr>
            </a:p>
            <a:p>
              <a:r>
                <a:rPr lang="en-US" dirty="0" smtClean="0">
                  <a:effectLst/>
                </a:rPr>
                <a:t>Total </a:t>
              </a:r>
              <a:r>
                <a:rPr lang="en-US" dirty="0" err="1" smtClean="0">
                  <a:effectLst/>
                </a:rPr>
                <a:t>pp</a:t>
              </a:r>
              <a:r>
                <a:rPr lang="en-US" dirty="0" smtClean="0">
                  <a:effectLst/>
                </a:rPr>
                <a:t>       1.25</a:t>
              </a:r>
            </a:p>
            <a:p>
              <a:endParaRPr lang="en-US" dirty="0">
                <a:effectLst/>
              </a:endParaRPr>
            </a:p>
            <a:p>
              <a:r>
                <a:rPr lang="en-US" dirty="0" smtClean="0">
                  <a:effectLst/>
                </a:rPr>
                <a:t>W                 ~7 </a:t>
              </a:r>
            </a:p>
            <a:p>
              <a:r>
                <a:rPr lang="en-US" dirty="0" smtClean="0">
                  <a:effectLst/>
                </a:rPr>
                <a:t>Z                  ~7</a:t>
              </a:r>
            </a:p>
            <a:p>
              <a:r>
                <a:rPr lang="en-US" dirty="0" smtClean="0">
                  <a:effectLst/>
                </a:rPr>
                <a:t>WW             ~</a:t>
              </a:r>
              <a:r>
                <a:rPr lang="en-US" dirty="0">
                  <a:effectLst/>
                </a:rPr>
                <a:t>10</a:t>
              </a:r>
              <a:endParaRPr lang="en-US" dirty="0" smtClean="0">
                <a:effectLst/>
              </a:endParaRPr>
            </a:p>
            <a:p>
              <a:r>
                <a:rPr lang="en-US" dirty="0" smtClean="0">
                  <a:effectLst/>
                </a:rPr>
                <a:t>ZZ               ~10</a:t>
              </a:r>
            </a:p>
            <a:p>
              <a:r>
                <a:rPr lang="en-US" dirty="0" err="1">
                  <a:effectLst/>
                </a:rPr>
                <a:t>tt</a:t>
              </a:r>
              <a:r>
                <a:rPr lang="en-US" dirty="0">
                  <a:effectLst/>
                </a:rPr>
                <a:t>                </a:t>
              </a:r>
              <a:r>
                <a:rPr lang="en-US" dirty="0" smtClean="0">
                  <a:effectLst/>
                </a:rPr>
                <a:t>~</a:t>
              </a:r>
              <a:r>
                <a:rPr lang="en-US" dirty="0">
                  <a:effectLst/>
                </a:rPr>
                <a:t>30    </a:t>
              </a:r>
            </a:p>
            <a:p>
              <a:endParaRPr lang="en-US" dirty="0">
                <a:effectLst/>
              </a:endParaRPr>
            </a:p>
            <a:p>
              <a:r>
                <a:rPr lang="en-US" dirty="0" smtClean="0">
                  <a:effectLst/>
                </a:rPr>
                <a:t>H                  ~15 </a:t>
              </a:r>
              <a:r>
                <a:rPr lang="en-US" baseline="30000" dirty="0" smtClean="0">
                  <a:effectLst/>
                </a:rPr>
                <a:t>    </a:t>
              </a:r>
              <a:r>
                <a:rPr lang="en-US" dirty="0" smtClean="0">
                  <a:effectLst/>
                </a:rPr>
                <a:t>(</a:t>
              </a:r>
              <a:r>
                <a:rPr lang="en-US" sz="1500" dirty="0" err="1" smtClean="0">
                  <a:effectLst/>
                </a:rPr>
                <a:t>ttH</a:t>
              </a:r>
              <a:r>
                <a:rPr lang="en-US" sz="1500" dirty="0" smtClean="0">
                  <a:effectLst/>
                </a:rPr>
                <a:t>  </a:t>
              </a:r>
              <a:r>
                <a:rPr lang="en-US" sz="1500" dirty="0">
                  <a:effectLst/>
                </a:rPr>
                <a:t>~</a:t>
              </a:r>
              <a:r>
                <a:rPr lang="en-US" sz="1500" dirty="0" smtClean="0">
                  <a:effectLst/>
                </a:rPr>
                <a:t>60) </a:t>
              </a:r>
              <a:endParaRPr lang="en-US" sz="1500" dirty="0">
                <a:effectLst/>
              </a:endParaRPr>
            </a:p>
            <a:p>
              <a:endParaRPr lang="en-US" baseline="30000" dirty="0" smtClean="0">
                <a:effectLst/>
              </a:endParaRPr>
            </a:p>
            <a:p>
              <a:r>
                <a:rPr lang="en-US" dirty="0" smtClean="0">
                  <a:effectLst/>
                </a:rPr>
                <a:t>HH               ~40</a:t>
              </a:r>
              <a:endParaRPr lang="en-US" dirty="0">
                <a:effectLst/>
              </a:endParaRPr>
            </a:p>
            <a:p>
              <a:endParaRPr lang="en-US" dirty="0" smtClean="0">
                <a:effectLst/>
              </a:endParaRPr>
            </a:p>
            <a:p>
              <a:r>
                <a:rPr lang="en-US" dirty="0" smtClean="0">
                  <a:effectLst/>
                </a:rPr>
                <a:t>stop              ~10</a:t>
              </a:r>
              <a:r>
                <a:rPr lang="en-US" baseline="30000" dirty="0" smtClean="0">
                  <a:effectLst/>
                </a:rPr>
                <a:t>3</a:t>
              </a:r>
            </a:p>
            <a:p>
              <a:r>
                <a:rPr lang="en-US" sz="1400" dirty="0" smtClean="0">
                  <a:effectLst/>
                </a:rPr>
                <a:t>(m=1 </a:t>
              </a:r>
              <a:r>
                <a:rPr lang="en-US" sz="1400" dirty="0" err="1" smtClean="0">
                  <a:effectLst/>
                </a:rPr>
                <a:t>TeV</a:t>
              </a:r>
              <a:r>
                <a:rPr lang="en-US" sz="1400" dirty="0" smtClean="0">
                  <a:effectLst/>
                </a:rPr>
                <a:t>) </a:t>
              </a:r>
              <a:endParaRPr lang="en-US" sz="1400" baseline="30000" dirty="0" smtClean="0">
                <a:effectLst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5364088" y="980728"/>
              <a:ext cx="3203868" cy="0"/>
            </a:xfrm>
            <a:prstGeom prst="lin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>
              <a:off x="6335708" y="620688"/>
              <a:ext cx="0" cy="3960440"/>
            </a:xfrm>
            <a:prstGeom prst="lin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TextBox 1"/>
          <p:cNvSpPr txBox="1"/>
          <p:nvPr/>
        </p:nvSpPr>
        <p:spPr>
          <a:xfrm>
            <a:off x="35496" y="6258798"/>
            <a:ext cx="9251251" cy="338554"/>
          </a:xfrm>
          <a:prstGeom prst="rect">
            <a:avLst/>
          </a:prstGeom>
          <a:solidFill>
            <a:srgbClr val="3366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 With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10000/</a:t>
            </a:r>
            <a:r>
              <a:rPr lang="en-US" dirty="0" err="1" smtClean="0">
                <a:solidFill>
                  <a:schemeClr val="bg1"/>
                </a:solidFill>
                <a:effectLst/>
              </a:rPr>
              <a:t>fb</a:t>
            </a:r>
            <a:r>
              <a:rPr lang="en-US" dirty="0" smtClean="0">
                <a:solidFill>
                  <a:schemeClr val="bg1"/>
                </a:solidFill>
                <a:effectLst/>
              </a:rPr>
              <a:t> at √s=100 </a:t>
            </a:r>
            <a:r>
              <a:rPr lang="en-US" dirty="0" err="1" smtClean="0">
                <a:solidFill>
                  <a:schemeClr val="bg1"/>
                </a:solidFill>
                <a:effectLst/>
              </a:rPr>
              <a:t>TeV</a:t>
            </a:r>
            <a:r>
              <a:rPr lang="en-US" dirty="0" smtClean="0">
                <a:solidFill>
                  <a:schemeClr val="bg1"/>
                </a:solidFill>
                <a:effectLst/>
              </a:rPr>
              <a:t> expect: 10</a:t>
            </a:r>
            <a:r>
              <a:rPr lang="en-US" baseline="30000" dirty="0" smtClean="0">
                <a:solidFill>
                  <a:schemeClr val="bg1"/>
                </a:solidFill>
                <a:effectLst/>
              </a:rPr>
              <a:t>12</a:t>
            </a:r>
            <a:r>
              <a:rPr lang="en-US" dirty="0" smtClean="0">
                <a:solidFill>
                  <a:schemeClr val="bg1"/>
                </a:solidFill>
                <a:effectLst/>
              </a:rPr>
              <a:t> top, 10</a:t>
            </a:r>
            <a:r>
              <a:rPr lang="en-US" baseline="30000" dirty="0" smtClean="0">
                <a:solidFill>
                  <a:schemeClr val="bg1"/>
                </a:solidFill>
                <a:effectLst/>
              </a:rPr>
              <a:t>10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Higgs bosons, 10</a:t>
            </a:r>
            <a:r>
              <a:rPr lang="en-US" baseline="30000" dirty="0" smtClean="0">
                <a:solidFill>
                  <a:schemeClr val="bg1"/>
                </a:solidFill>
                <a:effectLst/>
              </a:rPr>
              <a:t>8</a:t>
            </a:r>
            <a:r>
              <a:rPr lang="en-US" dirty="0">
                <a:solidFill>
                  <a:schemeClr val="bg1"/>
                </a:solidFill>
                <a:effectLst/>
              </a:rPr>
              <a:t>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m=1 </a:t>
            </a:r>
            <a:r>
              <a:rPr lang="en-US" dirty="0" err="1" smtClean="0">
                <a:solidFill>
                  <a:schemeClr val="bg1"/>
                </a:solidFill>
                <a:effectLst/>
              </a:rPr>
              <a:t>TeV</a:t>
            </a:r>
            <a:r>
              <a:rPr lang="en-US" dirty="0" smtClean="0">
                <a:solidFill>
                  <a:schemeClr val="bg1"/>
                </a:solidFill>
                <a:effectLst/>
              </a:rPr>
              <a:t> stop pairs, … </a:t>
            </a:r>
          </a:p>
        </p:txBody>
      </p:sp>
    </p:spTree>
    <p:extLst>
      <p:ext uri="{BB962C8B-B14F-4D97-AF65-F5344CB8AC3E}">
        <p14:creationId xmlns:p14="http://schemas.microsoft.com/office/powerpoint/2010/main" val="2534247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9611" y="107340"/>
            <a:ext cx="5266592" cy="384721"/>
          </a:xfrm>
          <a:prstGeom prst="rect">
            <a:avLst/>
          </a:prstGeom>
          <a:solidFill>
            <a:srgbClr val="3333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 smtClean="0">
                <a:solidFill>
                  <a:srgbClr val="FFFFFF"/>
                </a:solidFill>
                <a:effectLst/>
              </a:rPr>
              <a:t>The Higgs boson as a door into new physics ? 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64052" y="620688"/>
            <a:ext cx="6602488" cy="1815882"/>
            <a:chOff x="64052" y="620688"/>
            <a:chExt cx="6602488" cy="1815882"/>
          </a:xfrm>
        </p:grpSpPr>
        <p:sp>
          <p:nvSpPr>
            <p:cNvPr id="6" name="TextBox 5"/>
            <p:cNvSpPr txBox="1"/>
            <p:nvPr/>
          </p:nvSpPr>
          <p:spPr>
            <a:xfrm>
              <a:off x="64052" y="620688"/>
              <a:ext cx="6602488" cy="1815882"/>
            </a:xfrm>
            <a:prstGeom prst="rect">
              <a:avLst/>
            </a:prstGeom>
            <a:solidFill>
              <a:srgbClr val="CCFF99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</a:rPr>
                <a:t>Impact of New Physics on Higgs couplings to fermions and bosons</a:t>
              </a:r>
            </a:p>
            <a:p>
              <a:endParaRPr lang="en-US" dirty="0" smtClean="0">
                <a:effectLst/>
              </a:endParaRPr>
            </a:p>
            <a:p>
              <a:endParaRPr lang="en-US" dirty="0">
                <a:effectLst/>
              </a:endParaRPr>
            </a:p>
            <a:p>
              <a:endParaRPr lang="en-US" dirty="0">
                <a:effectLst/>
              </a:endParaRPr>
            </a:p>
            <a:p>
              <a:r>
                <a:rPr lang="en-US" dirty="0" smtClean="0">
                  <a:effectLst/>
                </a:rPr>
                <a:t>Scenarios </a:t>
              </a:r>
              <a:r>
                <a:rPr lang="en-US" dirty="0">
                  <a:effectLst/>
                </a:rPr>
                <a:t>exist with no new particles observable at LHC </a:t>
              </a:r>
            </a:p>
            <a:p>
              <a:r>
                <a:rPr lang="en-US" dirty="0">
                  <a:effectLst/>
                  <a:sym typeface="Wingdings"/>
                </a:rPr>
                <a:t> New </a:t>
              </a:r>
              <a:r>
                <a:rPr lang="en-US" dirty="0" smtClean="0">
                  <a:effectLst/>
                  <a:sym typeface="Wingdings"/>
                </a:rPr>
                <a:t>Physics </a:t>
              </a:r>
              <a:r>
                <a:rPr lang="en-US" dirty="0">
                  <a:effectLst/>
                  <a:sym typeface="Wingdings"/>
                </a:rPr>
                <a:t>would appear only through deviations to H couplings </a:t>
              </a:r>
              <a:endParaRPr lang="en-US" dirty="0">
                <a:effectLst/>
              </a:endParaRPr>
            </a:p>
            <a:p>
              <a:r>
                <a:rPr lang="en-US" dirty="0">
                  <a:effectLst/>
                  <a:sym typeface="Wingdings"/>
                </a:rPr>
                <a:t> </a:t>
              </a:r>
              <a:r>
                <a:rPr lang="en-US" dirty="0">
                  <a:effectLst/>
                </a:rPr>
                <a:t>0.1-1% </a:t>
              </a:r>
              <a:r>
                <a:rPr lang="en-US" dirty="0" smtClean="0">
                  <a:effectLst/>
                </a:rPr>
                <a:t>experimental precision </a:t>
              </a:r>
              <a:r>
                <a:rPr lang="en-US" dirty="0">
                  <a:effectLst/>
                </a:rPr>
                <a:t>needed for </a:t>
              </a:r>
              <a:r>
                <a:rPr lang="en-US" dirty="0" smtClean="0">
                  <a:effectLst/>
                </a:rPr>
                <a:t>discovery</a:t>
              </a:r>
              <a:endParaRPr lang="en-US" dirty="0">
                <a:effectLst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2826" y="1115452"/>
              <a:ext cx="3193110" cy="369332"/>
            </a:xfrm>
            <a:prstGeom prst="rect">
              <a:avLst/>
            </a:prstGeom>
            <a:solidFill>
              <a:srgbClr val="8000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solidFill>
                    <a:schemeClr val="bg1"/>
                  </a:solidFill>
                  <a:effectLst/>
                </a:rPr>
                <a:t>Δκ</a:t>
              </a:r>
              <a:r>
                <a:rPr lang="en-US" sz="1800" dirty="0">
                  <a:solidFill>
                    <a:schemeClr val="bg1"/>
                  </a:solidFill>
                  <a:effectLst/>
                </a:rPr>
                <a:t>/</a:t>
              </a:r>
              <a:r>
                <a:rPr lang="en-US" sz="1800" dirty="0" err="1" smtClean="0">
                  <a:solidFill>
                    <a:schemeClr val="bg1"/>
                  </a:solidFill>
                  <a:effectLst/>
                </a:rPr>
                <a:t>κ</a:t>
              </a:r>
              <a:r>
                <a:rPr lang="en-US" sz="1800" dirty="0" smtClean="0">
                  <a:solidFill>
                    <a:schemeClr val="bg1"/>
                  </a:solidFill>
                  <a:effectLst/>
                </a:rPr>
                <a:t> ~ 5%/Λ</a:t>
              </a:r>
              <a:r>
                <a:rPr lang="en-US" sz="1800" baseline="30000" dirty="0" smtClean="0">
                  <a:solidFill>
                    <a:schemeClr val="bg1"/>
                  </a:solidFill>
                  <a:effectLst/>
                </a:rPr>
                <a:t>2</a:t>
              </a:r>
              <a:r>
                <a:rPr lang="en-US" sz="1800" baseline="-25000" dirty="0" smtClean="0">
                  <a:solidFill>
                    <a:schemeClr val="bg1"/>
                  </a:solidFill>
                  <a:effectLst/>
                </a:rPr>
                <a:t>NP</a:t>
              </a:r>
              <a:r>
                <a:rPr lang="en-US" sz="1800" dirty="0" smtClean="0">
                  <a:solidFill>
                    <a:schemeClr val="bg1"/>
                  </a:solidFill>
                  <a:effectLst/>
                </a:rPr>
                <a:t>    </a:t>
              </a:r>
              <a:r>
                <a:rPr lang="en-US" sz="1400" dirty="0" smtClean="0">
                  <a:solidFill>
                    <a:schemeClr val="bg1"/>
                  </a:solidFill>
                  <a:effectLst/>
                </a:rPr>
                <a:t>(Λ</a:t>
              </a:r>
              <a:r>
                <a:rPr lang="en-US" sz="1400" baseline="-25000" dirty="0">
                  <a:solidFill>
                    <a:schemeClr val="bg1"/>
                  </a:solidFill>
                  <a:effectLst/>
                </a:rPr>
                <a:t>NP</a:t>
              </a:r>
              <a:r>
                <a:rPr lang="en-US" sz="1400" dirty="0" smtClean="0">
                  <a:solidFill>
                    <a:schemeClr val="bg1"/>
                  </a:solidFill>
                  <a:effectLst/>
                </a:rPr>
                <a:t> in </a:t>
              </a:r>
              <a:r>
                <a:rPr lang="en-US" sz="1400" dirty="0" err="1" smtClean="0">
                  <a:solidFill>
                    <a:schemeClr val="bg1"/>
                  </a:solidFill>
                  <a:effectLst/>
                </a:rPr>
                <a:t>TeV</a:t>
              </a:r>
              <a:r>
                <a:rPr lang="en-US" sz="1400" dirty="0" smtClean="0">
                  <a:solidFill>
                    <a:schemeClr val="bg1"/>
                  </a:solidFill>
                  <a:effectLst/>
                </a:rPr>
                <a:t>)</a:t>
              </a:r>
            </a:p>
          </p:txBody>
        </p:sp>
      </p:grp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6671757" y="116632"/>
            <a:ext cx="2246513" cy="1292162"/>
            <a:chOff x="6671756" y="260648"/>
            <a:chExt cx="2364740" cy="1360170"/>
          </a:xfrm>
        </p:grpSpPr>
        <p:pic>
          <p:nvPicPr>
            <p:cNvPr id="5" name="Picture 4" descr="coupling.pn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1756" y="260648"/>
              <a:ext cx="2364740" cy="13601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7" name="Oval 26"/>
            <p:cNvSpPr/>
            <p:nvPr/>
          </p:nvSpPr>
          <p:spPr bwMode="auto">
            <a:xfrm>
              <a:off x="8118321" y="476672"/>
              <a:ext cx="252000" cy="216000"/>
            </a:xfrm>
            <a:prstGeom prst="ellipse">
              <a:avLst/>
            </a:prstGeom>
            <a:noFill/>
            <a:ln w="19050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 bwMode="auto">
            <a:xfrm>
              <a:off x="8667792" y="404664"/>
              <a:ext cx="239400" cy="205200"/>
            </a:xfrm>
            <a:prstGeom prst="ellipse">
              <a:avLst/>
            </a:prstGeom>
            <a:noFill/>
            <a:ln w="12700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 bwMode="auto">
            <a:xfrm>
              <a:off x="8364636" y="1123200"/>
              <a:ext cx="227367" cy="194886"/>
            </a:xfrm>
            <a:prstGeom prst="ellipse">
              <a:avLst/>
            </a:prstGeom>
            <a:noFill/>
            <a:ln w="12700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0" y="5805264"/>
            <a:ext cx="9144000" cy="1077218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</a:rPr>
              <a:t>HL-LHC: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000000"/>
                </a:solidFill>
                <a:effectLst/>
              </a:rPr>
              <a:t>2-5% for most couplings 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000000"/>
                </a:solidFill>
                <a:effectLst/>
              </a:rPr>
              <a:t>first direct observation of couplings to top (</a:t>
            </a:r>
            <a:r>
              <a:rPr lang="en-US" dirty="0" err="1" smtClean="0">
                <a:solidFill>
                  <a:srgbClr val="000000"/>
                </a:solidFill>
                <a:effectLst/>
              </a:rPr>
              <a:t>ttH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 </a:t>
            </a:r>
            <a:r>
              <a:rPr lang="en-US" dirty="0" err="1" smtClean="0">
                <a:solidFill>
                  <a:srgbClr val="000000"/>
                </a:solidFill>
                <a:effectLst/>
                <a:sym typeface="Wingdings"/>
              </a:rPr>
              <a:t>ttγγ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)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 and 2</a:t>
            </a:r>
            <a:r>
              <a:rPr lang="en-US" baseline="30000" dirty="0" smtClean="0">
                <a:solidFill>
                  <a:srgbClr val="000000"/>
                </a:solidFill>
                <a:effectLst/>
              </a:rPr>
              <a:t>nd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 family fermions (H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 </a:t>
            </a:r>
            <a:r>
              <a:rPr lang="en-US" dirty="0" err="1" smtClean="0">
                <a:solidFill>
                  <a:srgbClr val="000000"/>
                </a:solidFill>
                <a:effectLst/>
                <a:sym typeface="Wingdings"/>
              </a:rPr>
              <a:t>μμ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) </a:t>
            </a:r>
            <a:endParaRPr lang="en-US" dirty="0">
              <a:solidFill>
                <a:srgbClr val="000000"/>
              </a:solidFill>
              <a:effectLst/>
              <a:sym typeface="Wingdings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Higgs self-coupling 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3907" y="2564904"/>
            <a:ext cx="6404317" cy="1077218"/>
          </a:xfrm>
          <a:prstGeom prst="rect">
            <a:avLst/>
          </a:prstGeom>
          <a:solidFill>
            <a:srgbClr val="3333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Higgs couplings from studies  of: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decays </a:t>
            </a:r>
            <a:r>
              <a:rPr lang="en-US" sz="1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(direct or via loops</a:t>
            </a:r>
            <a:r>
              <a:rPr lang="en-US" sz="1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)</a:t>
            </a:r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: H</a:t>
            </a:r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ZZ, WW, 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γγ</a:t>
            </a:r>
            <a:r>
              <a:rPr lang="en-US" sz="1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(loop)</a:t>
            </a:r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, bb, 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ττ</a:t>
            </a:r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, cc, 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μμ</a:t>
            </a:r>
            <a:endParaRPr lang="en-US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sym typeface="Wingdings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production: </a:t>
            </a:r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WH, ZH, 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ttH</a:t>
            </a:r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gg</a:t>
            </a:r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 H (loop)</a:t>
            </a:r>
          </a:p>
          <a:p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In addition: self couplings H HH </a:t>
            </a:r>
            <a:endParaRPr lang="en-US" dirty="0" smtClean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5" name="Picture 4" descr="QUarks_leptons etc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248" y="1577181"/>
            <a:ext cx="2200775" cy="205548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grpSp>
        <p:nvGrpSpPr>
          <p:cNvPr id="63" name="Group 62"/>
          <p:cNvGrpSpPr/>
          <p:nvPr/>
        </p:nvGrpSpPr>
        <p:grpSpPr>
          <a:xfrm>
            <a:off x="7416316" y="1808820"/>
            <a:ext cx="1548172" cy="1260140"/>
            <a:chOff x="7560332" y="1808820"/>
            <a:chExt cx="1548172" cy="1260140"/>
          </a:xfrm>
        </p:grpSpPr>
        <p:sp>
          <p:nvSpPr>
            <p:cNvPr id="59" name="Oval 58"/>
            <p:cNvSpPr/>
            <p:nvPr/>
          </p:nvSpPr>
          <p:spPr bwMode="auto">
            <a:xfrm>
              <a:off x="8208912" y="2132856"/>
              <a:ext cx="899592" cy="936104"/>
            </a:xfrm>
            <a:prstGeom prst="ellipse">
              <a:avLst/>
            </a:prstGeom>
            <a:noFill/>
            <a:ln w="2857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60" name="Oval 59"/>
            <p:cNvSpPr>
              <a:spLocks noChangeAspect="1"/>
            </p:cNvSpPr>
            <p:nvPr/>
          </p:nvSpPr>
          <p:spPr bwMode="auto">
            <a:xfrm>
              <a:off x="7596336" y="2132856"/>
              <a:ext cx="324036" cy="324036"/>
            </a:xfrm>
            <a:prstGeom prst="ellipse">
              <a:avLst/>
            </a:prstGeom>
            <a:noFill/>
            <a:ln w="2857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61" name="Oval 60"/>
            <p:cNvSpPr>
              <a:spLocks noChangeAspect="1"/>
            </p:cNvSpPr>
            <p:nvPr/>
          </p:nvSpPr>
          <p:spPr bwMode="auto">
            <a:xfrm>
              <a:off x="7632340" y="2672916"/>
              <a:ext cx="324036" cy="324036"/>
            </a:xfrm>
            <a:prstGeom prst="ellipse">
              <a:avLst/>
            </a:prstGeom>
            <a:noFill/>
            <a:ln w="2857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62" name="Oval 61"/>
            <p:cNvSpPr>
              <a:spLocks noChangeAspect="1"/>
            </p:cNvSpPr>
            <p:nvPr/>
          </p:nvSpPr>
          <p:spPr bwMode="auto">
            <a:xfrm>
              <a:off x="7560332" y="1808820"/>
              <a:ext cx="324036" cy="324036"/>
            </a:xfrm>
            <a:prstGeom prst="ellipse">
              <a:avLst/>
            </a:prstGeom>
            <a:noFill/>
            <a:ln w="28575" cap="flat" cmpd="sng" algn="ctr">
              <a:solidFill>
                <a:srgbClr val="8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-36512" y="5148480"/>
            <a:ext cx="9144000" cy="584776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LHC Run-1: ~20% precision on couplings to bosons and 3</a:t>
            </a:r>
            <a:r>
              <a:rPr lang="en-US" baseline="300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rd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generation fermion (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ttH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indirect)</a:t>
            </a:r>
          </a:p>
          <a:p>
            <a:r>
              <a:rPr 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LHC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14 </a:t>
            </a:r>
            <a:r>
              <a:rPr lang="en-US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TeV</a:t>
            </a:r>
            <a:r>
              <a:rPr 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, 300 fb</a:t>
            </a:r>
            <a:r>
              <a:rPr lang="en-US" baseline="30000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-</a:t>
            </a:r>
            <a:r>
              <a:rPr lang="en-US" baseline="300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 </a:t>
            </a:r>
            <a:r>
              <a:rPr 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(~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2023)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:  5-10% precision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7236296" y="1808820"/>
            <a:ext cx="540060" cy="1188132"/>
            <a:chOff x="7380312" y="1808820"/>
            <a:chExt cx="540060" cy="118813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 bwMode="auto">
            <a:xfrm>
              <a:off x="7380312" y="2672916"/>
              <a:ext cx="324036" cy="324036"/>
            </a:xfrm>
            <a:prstGeom prst="ellipse">
              <a:avLst/>
            </a:prstGeom>
            <a:noFill/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66" name="Oval 65"/>
            <p:cNvSpPr>
              <a:spLocks noChangeAspect="1"/>
            </p:cNvSpPr>
            <p:nvPr/>
          </p:nvSpPr>
          <p:spPr bwMode="auto">
            <a:xfrm>
              <a:off x="7596336" y="1808820"/>
              <a:ext cx="324036" cy="324036"/>
            </a:xfrm>
            <a:prstGeom prst="ellipse">
              <a:avLst/>
            </a:prstGeom>
            <a:noFill/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-36512" y="3789040"/>
            <a:ext cx="9300506" cy="1296144"/>
            <a:chOff x="-36512" y="3789040"/>
            <a:chExt cx="9300506" cy="1296144"/>
          </a:xfrm>
        </p:grpSpPr>
        <p:sp>
          <p:nvSpPr>
            <p:cNvPr id="51" name="Rectangle 50"/>
            <p:cNvSpPr/>
            <p:nvPr/>
          </p:nvSpPr>
          <p:spPr bwMode="auto">
            <a:xfrm>
              <a:off x="-36512" y="3789040"/>
              <a:ext cx="9300506" cy="1296144"/>
            </a:xfrm>
            <a:prstGeom prst="rect">
              <a:avLst/>
            </a:prstGeom>
            <a:solidFill>
              <a:srgbClr val="33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pic>
          <p:nvPicPr>
            <p:cNvPr id="36" name="Picture 35" descr="Untitled.pn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5990" y="3911235"/>
              <a:ext cx="878098" cy="957925"/>
            </a:xfrm>
            <a:prstGeom prst="rect">
              <a:avLst/>
            </a:prstGeom>
            <a:ln w="6350" cmpd="sng">
              <a:solidFill>
                <a:srgbClr val="000000"/>
              </a:solidFill>
            </a:ln>
          </p:spPr>
        </p:pic>
        <p:pic>
          <p:nvPicPr>
            <p:cNvPr id="48" name="Picture 47"/>
            <p:cNvPicPr preferRelativeResize="0"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67744" y="4024392"/>
              <a:ext cx="1066068" cy="647606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prstDash val="dot"/>
            </a:ln>
          </p:spPr>
        </p:pic>
        <p:pic>
          <p:nvPicPr>
            <p:cNvPr id="12" name="Picture 11" descr="Untitled1.png"/>
            <p:cNvPicPr preferRelativeResize="0"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7728" y="3933056"/>
              <a:ext cx="890016" cy="94488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3" name="Picture 12" descr="Untitled2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2115" y="4005064"/>
              <a:ext cx="883861" cy="768045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grpSp>
          <p:nvGrpSpPr>
            <p:cNvPr id="52" name="Group 51"/>
            <p:cNvGrpSpPr>
              <a:grpSpLocks noChangeAspect="1"/>
            </p:cNvGrpSpPr>
            <p:nvPr/>
          </p:nvGrpSpPr>
          <p:grpSpPr>
            <a:xfrm>
              <a:off x="5436096" y="3902698"/>
              <a:ext cx="3648692" cy="1110478"/>
              <a:chOff x="4570164" y="5514424"/>
              <a:chExt cx="4504558" cy="1370960"/>
            </a:xfrm>
          </p:grpSpPr>
          <p:pic>
            <p:nvPicPr>
              <p:cNvPr id="53" name="Picture 52" descr="self1.png"/>
              <p:cNvPicPr preferRelativeResize="0"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70164" y="5514424"/>
                <a:ext cx="4504558" cy="137096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54" name="Rectangle 53"/>
              <p:cNvSpPr/>
              <p:nvPr/>
            </p:nvSpPr>
            <p:spPr bwMode="auto">
              <a:xfrm>
                <a:off x="4747962" y="5589240"/>
                <a:ext cx="2016223" cy="28803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-111" charset="0"/>
                </a:endParaRPr>
              </a:p>
            </p:txBody>
          </p:sp>
          <p:sp>
            <p:nvSpPr>
              <p:cNvPr id="55" name="Text Box 21"/>
              <p:cNvSpPr txBox="1">
                <a:spLocks noChangeArrowheads="1"/>
              </p:cNvSpPr>
              <p:nvPr/>
            </p:nvSpPr>
            <p:spPr bwMode="auto">
              <a:xfrm>
                <a:off x="6197545" y="6085295"/>
                <a:ext cx="616983" cy="43696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/>
            </p:spPr>
            <p:txBody>
              <a:bodyPr wrap="none">
                <a:spAutoFit/>
              </a:bodyPr>
              <a:lstStyle/>
              <a:p>
                <a:r>
                  <a:rPr lang="en-US" sz="1700" dirty="0" smtClean="0">
                    <a:solidFill>
                      <a:srgbClr val="990066"/>
                    </a:solidFill>
                    <a:effectLst/>
                  </a:rPr>
                  <a:t>~ </a:t>
                </a:r>
                <a:r>
                  <a:rPr lang="en-US" sz="1700" dirty="0" smtClean="0">
                    <a:solidFill>
                      <a:srgbClr val="990066"/>
                    </a:solidFill>
                    <a:effectLst/>
                    <a:sym typeface="Symbol" charset="0"/>
                  </a:rPr>
                  <a:t></a:t>
                </a:r>
                <a:endParaRPr lang="en-US" sz="1700" dirty="0">
                  <a:solidFill>
                    <a:srgbClr val="990066"/>
                  </a:solidFill>
                  <a:effectLst/>
                </a:endParaRPr>
              </a:p>
            </p:txBody>
          </p:sp>
          <p:cxnSp>
            <p:nvCxnSpPr>
              <p:cNvPr id="56" name="Straight Arrow Connector 55"/>
              <p:cNvCxnSpPr/>
              <p:nvPr/>
            </p:nvCxnSpPr>
            <p:spPr bwMode="auto">
              <a:xfrm flipH="1">
                <a:off x="5814747" y="6309320"/>
                <a:ext cx="360000" cy="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660066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pic>
          <p:nvPicPr>
            <p:cNvPr id="2" name="Picture 1" descr="Screen Shot 2014-10-12 at 6.34.41 PM.png"/>
            <p:cNvPicPr preferRelativeResize="0"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37" y="4030732"/>
              <a:ext cx="1223095" cy="65155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051211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11" grpId="0" animBg="1"/>
      <p:bldP spid="6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4249832"/>
            <a:ext cx="3451442" cy="1123384"/>
          </a:xfrm>
          <a:prstGeom prst="rect">
            <a:avLst/>
          </a:prstGeom>
          <a:solidFill>
            <a:srgbClr val="00009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Couplings to “light particles”</a:t>
            </a:r>
          </a:p>
          <a:p>
            <a:r>
              <a:rPr lang="en-US" sz="17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</a:t>
            </a:r>
            <a:r>
              <a:rPr lang="en-US" sz="1700" baseline="-250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 </a:t>
            </a:r>
            <a:r>
              <a:rPr lang="en-US" sz="17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US" sz="17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</a:t>
            </a:r>
            <a:r>
              <a:rPr lang="en-US" sz="1700" baseline="-250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Z</a:t>
            </a:r>
            <a:r>
              <a:rPr lang="en-US" sz="17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7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US" sz="17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</a:t>
            </a:r>
            <a:r>
              <a:rPr lang="en-US" sz="1700" baseline="-250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g</a:t>
            </a:r>
            <a:r>
              <a:rPr lang="en-US" sz="17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7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US" sz="17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</a:t>
            </a:r>
            <a:r>
              <a:rPr lang="en-US" sz="1700" baseline="-250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</a:t>
            </a:r>
            <a:r>
              <a:rPr lang="en-US" sz="17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7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US" sz="17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</a:t>
            </a:r>
            <a:r>
              <a:rPr lang="en-US" sz="1700" baseline="-250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τ</a:t>
            </a:r>
            <a:r>
              <a:rPr lang="en-US" sz="1700" baseline="-250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7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,</a:t>
            </a:r>
            <a:r>
              <a:rPr lang="en-US" sz="1700" baseline="-250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7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</a:t>
            </a:r>
            <a:r>
              <a:rPr lang="en-US" sz="1700" baseline="-250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 </a:t>
            </a:r>
            <a:r>
              <a:rPr lang="en-US" sz="17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:</a:t>
            </a:r>
            <a:endParaRPr lang="en-US" sz="1700" dirty="0" smtClean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</a:t>
            </a:r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est measurements (</a:t>
            </a:r>
            <a:r>
              <a:rPr lang="en-US" sz="17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few </a:t>
            </a:r>
            <a:r>
              <a:rPr lang="en-US" sz="17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0.1</a:t>
            </a:r>
            <a:r>
              <a:rPr lang="en-US" sz="17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%) at </a:t>
            </a:r>
            <a:endParaRPr lang="en-US" sz="1700" dirty="0" smtClean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FCC</a:t>
            </a:r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-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ee</a:t>
            </a:r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(clean; luminosity) </a:t>
            </a:r>
            <a:endParaRPr lang="en-US" dirty="0" smtClean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9512" y="5633372"/>
            <a:ext cx="4284647" cy="1107996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effectLst/>
              </a:rPr>
              <a:t>Rare decays: </a:t>
            </a:r>
            <a:r>
              <a:rPr lang="en-US" sz="1700" dirty="0" err="1" smtClean="0">
                <a:effectLst/>
              </a:rPr>
              <a:t>K</a:t>
            </a:r>
            <a:r>
              <a:rPr lang="en-US" sz="1700" baseline="-25000" dirty="0" err="1" smtClean="0">
                <a:effectLst/>
              </a:rPr>
              <a:t>μ</a:t>
            </a:r>
            <a:r>
              <a:rPr lang="en-US" sz="1700" dirty="0" smtClean="0">
                <a:effectLst/>
              </a:rPr>
              <a:t> </a:t>
            </a:r>
            <a:r>
              <a:rPr lang="en-US" sz="1700" dirty="0" smtClean="0">
                <a:effectLst/>
              </a:rPr>
              <a:t>, </a:t>
            </a:r>
            <a:r>
              <a:rPr lang="en-US" sz="1700" dirty="0" err="1" smtClean="0">
                <a:effectLst/>
              </a:rPr>
              <a:t>K</a:t>
            </a:r>
            <a:r>
              <a:rPr lang="en-US" sz="1700" baseline="-25000" dirty="0" err="1" smtClean="0">
                <a:effectLst/>
              </a:rPr>
              <a:t>γ</a:t>
            </a:r>
            <a:r>
              <a:rPr lang="en-US" sz="1700" dirty="0" smtClean="0">
                <a:effectLst/>
              </a:rPr>
              <a:t> </a:t>
            </a:r>
          </a:p>
          <a:p>
            <a:r>
              <a:rPr lang="en-US" dirty="0" smtClean="0">
                <a:effectLst/>
              </a:rPr>
              <a:t>Best </a:t>
            </a:r>
            <a:r>
              <a:rPr lang="en-US" dirty="0" smtClean="0">
                <a:effectLst/>
              </a:rPr>
              <a:t>measurements (</a:t>
            </a:r>
            <a:r>
              <a:rPr lang="en-US" sz="1700" dirty="0" smtClean="0">
                <a:effectLst/>
              </a:rPr>
              <a:t>few </a:t>
            </a:r>
            <a:r>
              <a:rPr lang="en-US" sz="1700" dirty="0" smtClean="0">
                <a:effectLst/>
              </a:rPr>
              <a:t>1</a:t>
            </a:r>
            <a:r>
              <a:rPr lang="en-US" sz="1700" dirty="0" smtClean="0">
                <a:effectLst/>
              </a:rPr>
              <a:t>%</a:t>
            </a:r>
            <a:r>
              <a:rPr lang="en-US" dirty="0" smtClean="0">
                <a:effectLst/>
              </a:rPr>
              <a:t>) at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HL</a:t>
            </a:r>
            <a:r>
              <a:rPr lang="en-US" dirty="0" smtClean="0">
                <a:effectLst/>
              </a:rPr>
              <a:t>-LHC, FCC-</a:t>
            </a:r>
            <a:r>
              <a:rPr lang="en-US" dirty="0" err="1" smtClean="0">
                <a:effectLst/>
              </a:rPr>
              <a:t>ee</a:t>
            </a:r>
            <a:r>
              <a:rPr lang="en-US" dirty="0" smtClean="0">
                <a:effectLst/>
              </a:rPr>
              <a:t>, FCC-</a:t>
            </a:r>
            <a:r>
              <a:rPr lang="en-US" dirty="0" err="1" smtClean="0">
                <a:effectLst/>
              </a:rPr>
              <a:t>hh</a:t>
            </a:r>
            <a:r>
              <a:rPr lang="en-US" dirty="0" smtClean="0">
                <a:effectLst/>
              </a:rPr>
              <a:t>, ILC (1000), CLIC</a:t>
            </a:r>
          </a:p>
          <a:p>
            <a:r>
              <a:rPr lang="en-US" dirty="0" smtClean="0">
                <a:effectLst/>
              </a:rPr>
              <a:t>(luminosity and/or energy)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779912" y="4149080"/>
            <a:ext cx="5134739" cy="1615827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Couplings derived from heavy final states: 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</a:t>
            </a:r>
            <a:r>
              <a:rPr lang="en-US" sz="1700" baseline="-25000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</a:t>
            </a:r>
            <a:r>
              <a:rPr lang="en-US" sz="1700" baseline="-250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7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:</a:t>
            </a:r>
            <a:r>
              <a:rPr lang="en-US" sz="1700" baseline="-250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est measurements</a:t>
            </a:r>
            <a:r>
              <a:rPr 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(</a:t>
            </a:r>
            <a:r>
              <a:rPr lang="en-US" sz="17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≤</a:t>
            </a:r>
            <a:r>
              <a:rPr lang="en-US" sz="17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5</a:t>
            </a:r>
            <a:r>
              <a:rPr lang="en-US" sz="17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%) at</a:t>
            </a:r>
            <a:endParaRPr lang="en-US" sz="1700" dirty="0" smtClean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  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HL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-LHC, ILC(1000), CLIC, FCC-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hh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</a:t>
            </a:r>
            <a:r>
              <a:rPr lang="en-US" sz="1700" baseline="-250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HH </a:t>
            </a:r>
            <a:r>
              <a:rPr lang="en-US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(self-couplings</a:t>
            </a:r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): best measurements (</a:t>
            </a:r>
            <a:r>
              <a:rPr lang="en-US" sz="17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~ </a:t>
            </a:r>
            <a:r>
              <a:rPr lang="en-US" sz="17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10</a:t>
            </a:r>
            <a:r>
              <a:rPr lang="en-US" sz="17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%)</a:t>
            </a:r>
            <a:endParaRPr lang="en-US" sz="17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    at ILC</a:t>
            </a:r>
            <a:r>
              <a:rPr lang="en-US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(1000), CLIC, FCC-</a:t>
            </a:r>
            <a:r>
              <a:rPr lang="en-US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hh</a:t>
            </a:r>
            <a:r>
              <a:rPr lang="en-US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endParaRPr lang="en-US" dirty="0" smtClean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    (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heavy final state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 e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nergy)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5496" y="44624"/>
            <a:ext cx="6228184" cy="3861048"/>
          </a:xfrm>
          <a:prstGeom prst="rect">
            <a:avLst/>
          </a:prstGeom>
          <a:solidFill>
            <a:srgbClr val="CC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44016" y="681083"/>
            <a:ext cx="5332557" cy="1595789"/>
            <a:chOff x="3843096" y="3645024"/>
            <a:chExt cx="5332557" cy="1595789"/>
          </a:xfrm>
        </p:grpSpPr>
        <p:sp>
          <p:nvSpPr>
            <p:cNvPr id="22" name="TextBox 21"/>
            <p:cNvSpPr txBox="1"/>
            <p:nvPr/>
          </p:nvSpPr>
          <p:spPr>
            <a:xfrm>
              <a:off x="3843096" y="3671153"/>
              <a:ext cx="5296281" cy="1569660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</a:rPr>
                <a:t>                </a:t>
              </a:r>
              <a:r>
                <a:rPr lang="en-US" dirty="0">
                  <a:effectLst/>
                </a:rPr>
                <a:t> </a:t>
              </a:r>
              <a:r>
                <a:rPr lang="en-US" dirty="0" smtClean="0">
                  <a:effectLst/>
                </a:rPr>
                <a:t>√s </a:t>
              </a:r>
              <a:r>
                <a:rPr lang="en-US" sz="1400" dirty="0" smtClean="0">
                  <a:effectLst/>
                </a:rPr>
                <a:t>(</a:t>
              </a:r>
              <a:r>
                <a:rPr lang="en-US" sz="1400" dirty="0" err="1" smtClean="0">
                  <a:effectLst/>
                </a:rPr>
                <a:t>TeV</a:t>
              </a:r>
              <a:r>
                <a:rPr lang="en-US" sz="1400" dirty="0" smtClean="0">
                  <a:effectLst/>
                </a:rPr>
                <a:t>)      </a:t>
              </a:r>
              <a:r>
                <a:rPr lang="en-US" dirty="0" smtClean="0">
                  <a:effectLst/>
                </a:rPr>
                <a:t>L </a:t>
              </a:r>
              <a:r>
                <a:rPr lang="en-US" sz="1400" dirty="0" smtClean="0">
                  <a:effectLst/>
                </a:rPr>
                <a:t>(ab</a:t>
              </a:r>
              <a:r>
                <a:rPr lang="en-US" sz="1400" baseline="30000" dirty="0" smtClean="0">
                  <a:effectLst/>
                </a:rPr>
                <a:t>-1</a:t>
              </a:r>
              <a:r>
                <a:rPr lang="en-US" sz="1400" dirty="0" smtClean="0">
                  <a:effectLst/>
                </a:rPr>
                <a:t>)  </a:t>
              </a:r>
              <a:r>
                <a:rPr lang="en-US" dirty="0" smtClean="0">
                  <a:effectLst/>
                </a:rPr>
                <a:t>N</a:t>
              </a:r>
              <a:r>
                <a:rPr lang="en-US" baseline="-25000" dirty="0" smtClean="0">
                  <a:effectLst/>
                </a:rPr>
                <a:t>H</a:t>
              </a:r>
              <a:r>
                <a:rPr lang="en-US" dirty="0" smtClean="0">
                  <a:effectLst/>
                </a:rPr>
                <a:t> </a:t>
              </a:r>
              <a:r>
                <a:rPr lang="en-US" sz="1400" dirty="0" smtClean="0">
                  <a:effectLst/>
                </a:rPr>
                <a:t>(10</a:t>
              </a:r>
              <a:r>
                <a:rPr lang="en-US" sz="1400" baseline="30000" dirty="0" smtClean="0">
                  <a:effectLst/>
                </a:rPr>
                <a:t>6</a:t>
              </a:r>
              <a:r>
                <a:rPr lang="en-US" sz="1400" dirty="0" smtClean="0">
                  <a:effectLst/>
                </a:rPr>
                <a:t>)    </a:t>
              </a:r>
              <a:r>
                <a:rPr lang="en-US" dirty="0" err="1" smtClean="0">
                  <a:effectLst/>
                </a:rPr>
                <a:t>N</a:t>
              </a:r>
              <a:r>
                <a:rPr lang="en-US" baseline="-25000" dirty="0" err="1" smtClean="0">
                  <a:effectLst/>
                </a:rPr>
                <a:t>ttH</a:t>
              </a:r>
              <a:r>
                <a:rPr lang="en-US" dirty="0" smtClean="0">
                  <a:effectLst/>
                </a:rPr>
                <a:t>         N</a:t>
              </a:r>
              <a:r>
                <a:rPr lang="en-US" baseline="-25000" dirty="0" smtClean="0">
                  <a:effectLst/>
                </a:rPr>
                <a:t>HH</a:t>
              </a:r>
            </a:p>
            <a:p>
              <a:endParaRPr lang="en-US" dirty="0" smtClean="0">
                <a:effectLst/>
              </a:endParaRPr>
            </a:p>
            <a:p>
              <a:r>
                <a:rPr lang="en-US" dirty="0" smtClean="0">
                  <a:effectLst/>
                </a:rPr>
                <a:t>FCC-</a:t>
              </a:r>
              <a:r>
                <a:rPr lang="en-US" dirty="0" err="1" smtClean="0">
                  <a:effectLst/>
                </a:rPr>
                <a:t>ee</a:t>
              </a:r>
              <a:r>
                <a:rPr lang="en-US" dirty="0">
                  <a:effectLst/>
                </a:rPr>
                <a:t>*</a:t>
              </a:r>
              <a:r>
                <a:rPr lang="en-US" sz="1200" dirty="0" smtClean="0">
                  <a:effectLst/>
                </a:rPr>
                <a:t>     </a:t>
              </a:r>
              <a:r>
                <a:rPr lang="en-US" dirty="0" smtClean="0">
                  <a:effectLst/>
                </a:rPr>
                <a:t>0.24+0.35     10         2          --           --    </a:t>
              </a:r>
            </a:p>
            <a:p>
              <a:r>
                <a:rPr lang="en-US" dirty="0" smtClean="0">
                  <a:effectLst/>
                </a:rPr>
                <a:t>ILC           0.25+0.5     0.75      0.2       1000</a:t>
              </a:r>
              <a:r>
                <a:rPr lang="en-US" baseline="30000" dirty="0" smtClean="0">
                  <a:effectLst/>
                </a:rPr>
                <a:t>          </a:t>
              </a:r>
              <a:r>
                <a:rPr lang="en-US" dirty="0" smtClean="0">
                  <a:effectLst/>
                </a:rPr>
                <a:t>100</a:t>
              </a:r>
              <a:endParaRPr lang="en-US" baseline="30000" dirty="0" smtClean="0">
                <a:effectLst/>
              </a:endParaRPr>
            </a:p>
            <a:p>
              <a:r>
                <a:rPr lang="en-US" dirty="0" smtClean="0">
                  <a:effectLst/>
                </a:rPr>
                <a:t>ILC</a:t>
              </a:r>
              <a:r>
                <a:rPr lang="en-US" sz="1400" dirty="0" smtClean="0">
                  <a:effectLst/>
                </a:rPr>
                <a:t>-1TeV   </a:t>
              </a:r>
              <a:r>
                <a:rPr lang="en-US" dirty="0" smtClean="0">
                  <a:effectLst/>
                </a:rPr>
                <a:t>0.25+0.5+1   1.75      </a:t>
              </a:r>
              <a:r>
                <a:rPr lang="en-US" dirty="0">
                  <a:effectLst/>
                </a:rPr>
                <a:t>0.5       </a:t>
              </a:r>
              <a:r>
                <a:rPr lang="en-US" dirty="0" smtClean="0">
                  <a:effectLst/>
                </a:rPr>
                <a:t>3000</a:t>
              </a:r>
              <a:r>
                <a:rPr lang="en-US" baseline="30000" dirty="0" smtClean="0">
                  <a:effectLst/>
                </a:rPr>
                <a:t>         </a:t>
              </a:r>
              <a:r>
                <a:rPr lang="en-US" dirty="0" smtClean="0">
                  <a:effectLst/>
                </a:rPr>
                <a:t>400</a:t>
              </a:r>
            </a:p>
            <a:p>
              <a:r>
                <a:rPr lang="en-US" dirty="0" smtClean="0">
                  <a:effectLst/>
                </a:rPr>
                <a:t>CLIC         0.35+1.4+3   3.5       </a:t>
              </a:r>
              <a:r>
                <a:rPr lang="en-US" dirty="0">
                  <a:effectLst/>
                </a:rPr>
                <a:t>1.5       </a:t>
              </a:r>
              <a:r>
                <a:rPr lang="en-US" dirty="0" smtClean="0">
                  <a:effectLst/>
                </a:rPr>
                <a:t> 3000     3000</a:t>
              </a:r>
            </a:p>
          </p:txBody>
        </p:sp>
        <p:cxnSp>
          <p:nvCxnSpPr>
            <p:cNvPr id="23" name="Straight Connector 22"/>
            <p:cNvCxnSpPr/>
            <p:nvPr/>
          </p:nvCxnSpPr>
          <p:spPr bwMode="auto">
            <a:xfrm>
              <a:off x="3847653" y="4077072"/>
              <a:ext cx="53280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 bwMode="auto">
            <a:xfrm>
              <a:off x="6694792" y="3717032"/>
              <a:ext cx="4267" cy="1512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5974712" y="3717032"/>
              <a:ext cx="4267" cy="1512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>
              <a:off x="4822584" y="3717032"/>
              <a:ext cx="4267" cy="15121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7486880" y="3645024"/>
              <a:ext cx="0" cy="158417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8307592" y="3645024"/>
              <a:ext cx="0" cy="158417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2" name="TextBox 11"/>
          <p:cNvSpPr txBox="1"/>
          <p:nvPr/>
        </p:nvSpPr>
        <p:spPr>
          <a:xfrm>
            <a:off x="236497" y="116632"/>
            <a:ext cx="5889885" cy="55399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effectLst/>
              </a:rPr>
              <a:t>Integrated luminosities correspond to 10 years of running (3-5</a:t>
            </a:r>
          </a:p>
          <a:p>
            <a:r>
              <a:rPr lang="en-US" sz="1500" dirty="0">
                <a:effectLst/>
              </a:rPr>
              <a:t>y</a:t>
            </a:r>
            <a:r>
              <a:rPr lang="en-US" sz="1500" dirty="0" smtClean="0">
                <a:effectLst/>
              </a:rPr>
              <a:t>ears at each √s) </a:t>
            </a:r>
            <a:r>
              <a:rPr lang="en-US" sz="1500" dirty="0">
                <a:effectLst/>
              </a:rPr>
              <a:t>for </a:t>
            </a:r>
            <a:r>
              <a:rPr lang="en-US" sz="1500" dirty="0" err="1">
                <a:effectLst/>
              </a:rPr>
              <a:t>e</a:t>
            </a:r>
            <a:r>
              <a:rPr lang="en-US" sz="1500" baseline="30000" dirty="0" err="1">
                <a:effectLst/>
              </a:rPr>
              <a:t>+</a:t>
            </a:r>
            <a:r>
              <a:rPr lang="en-US" sz="1500" dirty="0" err="1">
                <a:effectLst/>
              </a:rPr>
              <a:t>e</a:t>
            </a:r>
            <a:r>
              <a:rPr lang="en-US" sz="1500" baseline="30000" dirty="0" smtClean="0">
                <a:effectLst/>
              </a:rPr>
              <a:t>- </a:t>
            </a:r>
            <a:r>
              <a:rPr lang="en-US" sz="1500" dirty="0" smtClean="0">
                <a:effectLst/>
              </a:rPr>
              <a:t>and </a:t>
            </a:r>
            <a:r>
              <a:rPr lang="en-US" sz="1500" dirty="0">
                <a:effectLst/>
              </a:rPr>
              <a:t>5</a:t>
            </a:r>
            <a:r>
              <a:rPr lang="en-US" sz="1500" dirty="0" smtClean="0">
                <a:effectLst/>
              </a:rPr>
              <a:t> years with 2 experiments for </a:t>
            </a:r>
            <a:r>
              <a:rPr lang="en-US" sz="1500" dirty="0" err="1" smtClean="0">
                <a:effectLst/>
              </a:rPr>
              <a:t>pp</a:t>
            </a:r>
            <a:endParaRPr lang="en-US" sz="1500" dirty="0" smtClean="0">
              <a:effectLst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07504" y="2564904"/>
            <a:ext cx="5976664" cy="1259269"/>
            <a:chOff x="107504" y="2708920"/>
            <a:chExt cx="5976664" cy="1259269"/>
          </a:xfrm>
        </p:grpSpPr>
        <p:grpSp>
          <p:nvGrpSpPr>
            <p:cNvPr id="3" name="Group 2"/>
            <p:cNvGrpSpPr/>
            <p:nvPr/>
          </p:nvGrpSpPr>
          <p:grpSpPr>
            <a:xfrm>
              <a:off x="107504" y="2708920"/>
              <a:ext cx="5976664" cy="584776"/>
              <a:chOff x="-145032" y="2420888"/>
              <a:chExt cx="5976664" cy="584776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-145032" y="2420888"/>
                <a:ext cx="5976664" cy="584776"/>
              </a:xfrm>
              <a:prstGeom prst="rect">
                <a:avLst/>
              </a:prstGeom>
              <a:solidFill>
                <a:srgbClr val="FFCCFF"/>
              </a:solidFill>
              <a:ln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effectLst/>
                  </a:rPr>
                  <a:t>HL</a:t>
                </a:r>
                <a:r>
                  <a:rPr lang="en-US" dirty="0">
                    <a:effectLst/>
                  </a:rPr>
                  <a:t>-LHC        </a:t>
                </a:r>
                <a:r>
                  <a:rPr lang="en-US" dirty="0" smtClean="0">
                    <a:effectLst/>
                  </a:rPr>
                  <a:t>  14              3       180       </a:t>
                </a:r>
                <a:r>
                  <a:rPr lang="en-US" sz="1400" dirty="0" smtClean="0">
                    <a:effectLst/>
                  </a:rPr>
                  <a:t>3600 </a:t>
                </a:r>
                <a:r>
                  <a:rPr lang="en-US" sz="1400" dirty="0" err="1" smtClean="0">
                    <a:effectLst/>
                  </a:rPr>
                  <a:t>tt</a:t>
                </a:r>
                <a:r>
                  <a:rPr lang="en-US" sz="1400" dirty="0" err="1" smtClean="0">
                    <a:effectLst/>
                    <a:sym typeface="Wingdings"/>
                  </a:rPr>
                  <a:t>γγ</a:t>
                </a:r>
                <a:r>
                  <a:rPr lang="en-US" sz="1400" dirty="0" smtClean="0">
                    <a:effectLst/>
                    <a:sym typeface="Wingdings"/>
                  </a:rPr>
                  <a:t>    250 </a:t>
                </a:r>
                <a:r>
                  <a:rPr lang="en-US" sz="1400" dirty="0" err="1" smtClean="0">
                    <a:effectLst/>
                    <a:sym typeface="Wingdings"/>
                  </a:rPr>
                  <a:t>bbγγ</a:t>
                </a:r>
                <a:r>
                  <a:rPr lang="en-US" sz="1400" dirty="0" smtClean="0">
                    <a:effectLst/>
                  </a:rPr>
                  <a:t> </a:t>
                </a:r>
                <a:endParaRPr lang="en-US" sz="1400" dirty="0">
                  <a:effectLst/>
                </a:endParaRPr>
              </a:p>
              <a:p>
                <a:r>
                  <a:rPr lang="en-US" dirty="0" smtClean="0">
                    <a:effectLst/>
                  </a:rPr>
                  <a:t>FCC</a:t>
                </a:r>
                <a:r>
                  <a:rPr lang="en-US" dirty="0">
                    <a:effectLst/>
                  </a:rPr>
                  <a:t>-</a:t>
                </a:r>
                <a:r>
                  <a:rPr lang="en-US" dirty="0" err="1">
                    <a:effectLst/>
                  </a:rPr>
                  <a:t>hh</a:t>
                </a:r>
                <a:r>
                  <a:rPr lang="en-US" dirty="0">
                    <a:effectLst/>
                  </a:rPr>
                  <a:t>         </a:t>
                </a:r>
                <a:r>
                  <a:rPr lang="en-US" dirty="0" smtClean="0">
                    <a:effectLst/>
                  </a:rPr>
                  <a:t> 100             6      </a:t>
                </a:r>
                <a:r>
                  <a:rPr lang="en-US" dirty="0">
                    <a:effectLst/>
                  </a:rPr>
                  <a:t>5400  </a:t>
                </a:r>
                <a:r>
                  <a:rPr lang="en-US" dirty="0" smtClean="0">
                    <a:effectLst/>
                  </a:rPr>
                  <a:t>   </a:t>
                </a:r>
                <a:r>
                  <a:rPr lang="en-US" sz="1400" dirty="0" smtClean="0">
                    <a:effectLst/>
                  </a:rPr>
                  <a:t>12000 tt</a:t>
                </a:r>
                <a:r>
                  <a:rPr lang="en-US" sz="1400" dirty="0" smtClean="0">
                    <a:effectLst/>
                    <a:sym typeface="Wingdings"/>
                  </a:rPr>
                  <a:t>4</a:t>
                </a:r>
                <a:r>
                  <a:rPr lang="en-US" sz="1400" dirty="0">
                    <a:effectLst/>
                    <a:sym typeface="Wingdings"/>
                  </a:rPr>
                  <a:t>l</a:t>
                </a:r>
                <a:r>
                  <a:rPr lang="en-US" sz="1400" dirty="0" smtClean="0">
                    <a:effectLst/>
                  </a:rPr>
                  <a:t>  20000 </a:t>
                </a:r>
                <a:r>
                  <a:rPr lang="en-US" sz="1400" dirty="0" err="1" smtClean="0">
                    <a:effectLst/>
                    <a:sym typeface="Wingdings"/>
                  </a:rPr>
                  <a:t>bbγγ</a:t>
                </a:r>
                <a:endParaRPr lang="en-US" sz="1400" dirty="0">
                  <a:effectLst/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 bwMode="auto">
              <a:xfrm>
                <a:off x="935088" y="2429599"/>
                <a:ext cx="0" cy="5760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" name="Straight Connector 17"/>
              <p:cNvCxnSpPr/>
              <p:nvPr/>
            </p:nvCxnSpPr>
            <p:spPr bwMode="auto">
              <a:xfrm>
                <a:off x="2087216" y="2429600"/>
                <a:ext cx="0" cy="5760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" name="Straight Connector 18"/>
              <p:cNvCxnSpPr/>
              <p:nvPr/>
            </p:nvCxnSpPr>
            <p:spPr bwMode="auto">
              <a:xfrm>
                <a:off x="2735288" y="2429600"/>
                <a:ext cx="0" cy="5400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" name="Straight Connector 19"/>
              <p:cNvCxnSpPr/>
              <p:nvPr/>
            </p:nvCxnSpPr>
            <p:spPr bwMode="auto">
              <a:xfrm>
                <a:off x="3527376" y="2429600"/>
                <a:ext cx="0" cy="5760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" name="Straight Connector 20"/>
              <p:cNvCxnSpPr/>
              <p:nvPr/>
            </p:nvCxnSpPr>
            <p:spPr bwMode="auto">
              <a:xfrm>
                <a:off x="4644008" y="2429600"/>
                <a:ext cx="0" cy="5760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4" name="Straight Arrow Connector 13"/>
            <p:cNvCxnSpPr/>
            <p:nvPr/>
          </p:nvCxnSpPr>
          <p:spPr bwMode="auto">
            <a:xfrm flipV="1">
              <a:off x="3347864" y="3356992"/>
              <a:ext cx="0" cy="36004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2483768" y="3645024"/>
              <a:ext cx="2144807" cy="323165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effectLst/>
                </a:rPr>
                <a:t>&lt;10% of events usable 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07504" y="3501008"/>
            <a:ext cx="652242" cy="292388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smtClean="0">
                <a:effectLst/>
              </a:rPr>
              <a:t>* 4 IP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5364088" y="692696"/>
            <a:ext cx="3744416" cy="1728192"/>
            <a:chOff x="5436096" y="620688"/>
            <a:chExt cx="3744416" cy="1728192"/>
          </a:xfrm>
        </p:grpSpPr>
        <p:cxnSp>
          <p:nvCxnSpPr>
            <p:cNvPr id="7" name="Straight Arrow Connector 6"/>
            <p:cNvCxnSpPr/>
            <p:nvPr/>
          </p:nvCxnSpPr>
          <p:spPr bwMode="auto">
            <a:xfrm flipH="1">
              <a:off x="5436096" y="908720"/>
              <a:ext cx="864096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pSp>
          <p:nvGrpSpPr>
            <p:cNvPr id="39" name="Group 38"/>
            <p:cNvGrpSpPr/>
            <p:nvPr/>
          </p:nvGrpSpPr>
          <p:grpSpPr>
            <a:xfrm>
              <a:off x="5976664" y="620688"/>
              <a:ext cx="3203848" cy="1728192"/>
              <a:chOff x="5976664" y="620688"/>
              <a:chExt cx="3203848" cy="1728192"/>
            </a:xfrm>
          </p:grpSpPr>
          <p:sp>
            <p:nvSpPr>
              <p:cNvPr id="37" name="Rectangle 36"/>
              <p:cNvSpPr/>
              <p:nvPr/>
            </p:nvSpPr>
            <p:spPr bwMode="auto">
              <a:xfrm>
                <a:off x="5976664" y="620688"/>
                <a:ext cx="3203848" cy="1728192"/>
              </a:xfrm>
              <a:prstGeom prst="rect">
                <a:avLst/>
              </a:prstGeom>
              <a:solidFill>
                <a:srgbClr val="80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-111" charset="0"/>
                </a:endParaRPr>
              </a:p>
            </p:txBody>
          </p:sp>
          <p:pic>
            <p:nvPicPr>
              <p:cNvPr id="32" name="Picture 31" descr="Untitled.png"/>
              <p:cNvPicPr preferRelativeResize="0"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00192" y="1484784"/>
                <a:ext cx="1068411" cy="727234"/>
              </a:xfrm>
              <a:prstGeom prst="rect">
                <a:avLst/>
              </a:prstGeom>
              <a:solidFill>
                <a:srgbClr val="CCFFCC"/>
              </a:solidFill>
              <a:ln>
                <a:solidFill>
                  <a:srgbClr val="000000"/>
                </a:solidFill>
                <a:prstDash val="dot"/>
              </a:ln>
            </p:spPr>
          </p:pic>
          <p:pic>
            <p:nvPicPr>
              <p:cNvPr id="35" name="Picture 34" descr="Untitled1.png"/>
              <p:cNvPicPr preferRelativeResize="0"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31644" y="1562969"/>
                <a:ext cx="1039293" cy="706085"/>
              </a:xfrm>
              <a:prstGeom prst="rect">
                <a:avLst/>
              </a:prstGeom>
              <a:ln w="9525" cmpd="sng">
                <a:solidFill>
                  <a:schemeClr val="tx1"/>
                </a:solidFill>
                <a:prstDash val="dot"/>
              </a:ln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6084168" y="755992"/>
                <a:ext cx="3057047" cy="5847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effectLst/>
                  </a:rPr>
                  <a:t>ttH</a:t>
                </a:r>
                <a:r>
                  <a:rPr lang="en-US" dirty="0" smtClean="0">
                    <a:effectLst/>
                  </a:rPr>
                  <a:t>, HH: heavy final states</a:t>
                </a:r>
              </a:p>
              <a:p>
                <a:r>
                  <a:rPr lang="en-US" dirty="0" smtClean="0">
                    <a:effectLst/>
                    <a:sym typeface="Wingdings"/>
                  </a:rPr>
                  <a:t> </a:t>
                </a:r>
                <a:r>
                  <a:rPr lang="en-US" dirty="0">
                    <a:effectLst/>
                    <a:sym typeface="Wingdings"/>
                  </a:rPr>
                  <a:t>r</a:t>
                </a:r>
                <a:r>
                  <a:rPr lang="en-US" dirty="0" smtClean="0">
                    <a:effectLst/>
                    <a:sym typeface="Wingdings"/>
                  </a:rPr>
                  <a:t>equire energy (</a:t>
                </a:r>
                <a:r>
                  <a:rPr lang="en-US" dirty="0" smtClean="0">
                    <a:effectLst/>
                    <a:sym typeface="Wingdings"/>
                  </a:rPr>
                  <a:t>≥ 0.5 </a:t>
                </a:r>
                <a:r>
                  <a:rPr lang="en-US" dirty="0" err="1" smtClean="0">
                    <a:effectLst/>
                    <a:sym typeface="Wingdings"/>
                  </a:rPr>
                  <a:t>TeV</a:t>
                </a:r>
                <a:r>
                  <a:rPr lang="en-US" dirty="0" smtClean="0">
                    <a:effectLst/>
                    <a:sym typeface="Wingdings"/>
                  </a:rPr>
                  <a:t>) !</a:t>
                </a:r>
                <a:endParaRPr lang="en-US" dirty="0" smtClean="0">
                  <a:effectLst/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3779912" y="1484784"/>
            <a:ext cx="1656184" cy="792088"/>
            <a:chOff x="3779912" y="1556792"/>
            <a:chExt cx="1656184" cy="792088"/>
          </a:xfrm>
        </p:grpSpPr>
        <p:sp>
          <p:nvSpPr>
            <p:cNvPr id="41" name="Rectangle 40"/>
            <p:cNvSpPr/>
            <p:nvPr/>
          </p:nvSpPr>
          <p:spPr bwMode="auto">
            <a:xfrm>
              <a:off x="3779912" y="1556792"/>
              <a:ext cx="828000" cy="792088"/>
            </a:xfrm>
            <a:prstGeom prst="rect">
              <a:avLst/>
            </a:prstGeom>
            <a:noFill/>
            <a:ln w="2857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4608096" y="1790880"/>
              <a:ext cx="828000" cy="558000"/>
            </a:xfrm>
            <a:prstGeom prst="rect">
              <a:avLst/>
            </a:prstGeom>
            <a:noFill/>
            <a:ln w="2857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  <p:sp>
        <p:nvSpPr>
          <p:cNvPr id="2" name="Rectangle 1"/>
          <p:cNvSpPr/>
          <p:nvPr/>
        </p:nvSpPr>
        <p:spPr bwMode="auto">
          <a:xfrm>
            <a:off x="2987824" y="728968"/>
            <a:ext cx="792088" cy="2412000"/>
          </a:xfrm>
          <a:prstGeom prst="rect">
            <a:avLst/>
          </a:prstGeom>
          <a:noFill/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111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5" grpId="0" animBg="1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07504" y="44624"/>
            <a:ext cx="6480720" cy="400110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effectLst/>
              </a:rPr>
              <a:t>Direct and indirect sensitivity to high-E new physics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4094" y="2021939"/>
            <a:ext cx="9129906" cy="830997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HL-LHC (3000 fb</a:t>
            </a:r>
            <a:r>
              <a:rPr lang="en-US" baseline="30000" dirty="0" smtClean="0">
                <a:effectLst/>
              </a:rPr>
              <a:t>-1</a:t>
            </a:r>
            <a:r>
              <a:rPr lang="en-US" dirty="0" smtClean="0">
                <a:effectLst/>
              </a:rPr>
              <a:t>) :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Direct: discovery potential up to </a:t>
            </a:r>
            <a:r>
              <a:rPr lang="en-US" dirty="0">
                <a:effectLst/>
              </a:rPr>
              <a:t>m~10 </a:t>
            </a:r>
            <a:r>
              <a:rPr lang="en-US" dirty="0" err="1" smtClean="0">
                <a:effectLst/>
              </a:rPr>
              <a:t>TeV</a:t>
            </a:r>
            <a:r>
              <a:rPr lang="en-US" dirty="0" smtClean="0">
                <a:effectLst/>
              </a:rPr>
              <a:t> for single particles (~30% larger than 300 fb</a:t>
            </a:r>
            <a:r>
              <a:rPr lang="en-US" baseline="30000" dirty="0" smtClean="0">
                <a:effectLst/>
              </a:rPr>
              <a:t>-1</a:t>
            </a:r>
            <a:r>
              <a:rPr lang="en-US" dirty="0" smtClean="0">
                <a:effectLst/>
              </a:rPr>
              <a:t>)</a:t>
            </a:r>
            <a:endParaRPr lang="en-US" dirty="0"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Indirect sensitivity up to </a:t>
            </a:r>
            <a:r>
              <a:rPr lang="en-US" dirty="0">
                <a:effectLst/>
              </a:rPr>
              <a:t>~50 </a:t>
            </a:r>
            <a:r>
              <a:rPr lang="en-US" dirty="0" err="1" smtClean="0">
                <a:effectLst/>
              </a:rPr>
              <a:t>TeV</a:t>
            </a:r>
            <a:r>
              <a:rPr lang="en-US" dirty="0" smtClean="0">
                <a:effectLst/>
              </a:rPr>
              <a:t> (e.g. quark compositeness scale)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-108520" y="2924944"/>
            <a:ext cx="9648056" cy="3960440"/>
            <a:chOff x="-108520" y="2420888"/>
            <a:chExt cx="9648056" cy="3960440"/>
          </a:xfrm>
        </p:grpSpPr>
        <p:sp>
          <p:nvSpPr>
            <p:cNvPr id="55" name="Rectangle 54"/>
            <p:cNvSpPr/>
            <p:nvPr/>
          </p:nvSpPr>
          <p:spPr bwMode="auto">
            <a:xfrm>
              <a:off x="-108520" y="2420888"/>
              <a:ext cx="9648056" cy="3960440"/>
            </a:xfrm>
            <a:prstGeom prst="rect">
              <a:avLst/>
            </a:prstGeom>
            <a:solidFill>
              <a:srgbClr val="FFCC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-36512" y="2555612"/>
              <a:ext cx="9108504" cy="3609692"/>
              <a:chOff x="-36512" y="2555612"/>
              <a:chExt cx="9108504" cy="3609692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35496" y="2996952"/>
                <a:ext cx="9022622" cy="10464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9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effectLst/>
                  </a:rPr>
                  <a:t>Examples: </a:t>
                </a:r>
              </a:p>
              <a:p>
                <a:r>
                  <a:rPr lang="en-US" dirty="0" smtClean="0">
                    <a:solidFill>
                      <a:srgbClr val="000090"/>
                    </a:solidFill>
                    <a:effectLst/>
                  </a:rPr>
                  <a:t>Discovery potential for excited quarks q* (expected if </a:t>
                </a:r>
                <a:r>
                  <a:rPr lang="en-US" dirty="0" smtClean="0">
                    <a:solidFill>
                      <a:srgbClr val="000090"/>
                    </a:solidFill>
                    <a:effectLst/>
                    <a:sym typeface="Wingdings"/>
                  </a:rPr>
                  <a:t>quarks are composite</a:t>
                </a:r>
                <a:r>
                  <a:rPr lang="en-US" dirty="0" smtClean="0">
                    <a:solidFill>
                      <a:srgbClr val="000090"/>
                    </a:solidFill>
                    <a:effectLst/>
                  </a:rPr>
                  <a:t>):  m </a:t>
                </a:r>
                <a:r>
                  <a:rPr lang="en-US" dirty="0">
                    <a:solidFill>
                      <a:srgbClr val="000090"/>
                    </a:solidFill>
                    <a:effectLst/>
                  </a:rPr>
                  <a:t>~ </a:t>
                </a:r>
                <a:r>
                  <a:rPr lang="en-US" dirty="0" smtClean="0">
                    <a:solidFill>
                      <a:srgbClr val="000090"/>
                    </a:solidFill>
                    <a:effectLst/>
                  </a:rPr>
                  <a:t>50 </a:t>
                </a:r>
                <a:r>
                  <a:rPr lang="en-US" dirty="0" err="1" smtClean="0">
                    <a:solidFill>
                      <a:srgbClr val="000090"/>
                    </a:solidFill>
                    <a:effectLst/>
                  </a:rPr>
                  <a:t>TeV</a:t>
                </a:r>
                <a:endParaRPr lang="en-US" dirty="0" smtClean="0">
                  <a:solidFill>
                    <a:srgbClr val="000090"/>
                  </a:solidFill>
                  <a:effectLst/>
                </a:endParaRPr>
              </a:p>
              <a:p>
                <a:r>
                  <a:rPr lang="en-US" dirty="0">
                    <a:solidFill>
                      <a:srgbClr val="000090"/>
                    </a:solidFill>
                    <a:effectLst/>
                  </a:rPr>
                  <a:t>Discovery potential for </a:t>
                </a:r>
                <a:r>
                  <a:rPr lang="en-US" dirty="0" smtClean="0">
                    <a:solidFill>
                      <a:srgbClr val="000090"/>
                    </a:solidFill>
                    <a:effectLst/>
                  </a:rPr>
                  <a:t>Z’ (expected if additional forces exist):                        m </a:t>
                </a:r>
                <a:r>
                  <a:rPr lang="en-US" dirty="0">
                    <a:solidFill>
                      <a:srgbClr val="000090"/>
                    </a:solidFill>
                    <a:effectLst/>
                  </a:rPr>
                  <a:t>~ </a:t>
                </a:r>
                <a:r>
                  <a:rPr lang="en-US" dirty="0" smtClean="0">
                    <a:solidFill>
                      <a:srgbClr val="000090"/>
                    </a:solidFill>
                    <a:effectLst/>
                  </a:rPr>
                  <a:t>30 </a:t>
                </a:r>
                <a:r>
                  <a:rPr lang="en-US" dirty="0" err="1">
                    <a:solidFill>
                      <a:srgbClr val="000090"/>
                    </a:solidFill>
                    <a:effectLst/>
                  </a:rPr>
                  <a:t>TeV</a:t>
                </a:r>
                <a:r>
                  <a:rPr lang="en-US" dirty="0">
                    <a:solidFill>
                      <a:srgbClr val="000090"/>
                    </a:solidFill>
                    <a:effectLst/>
                  </a:rPr>
                  <a:t>  </a:t>
                </a:r>
                <a:endParaRPr lang="en-US" dirty="0" smtClean="0">
                  <a:solidFill>
                    <a:srgbClr val="000090"/>
                  </a:solidFill>
                  <a:effectLst/>
                </a:endParaRPr>
              </a:p>
              <a:p>
                <a:r>
                  <a:rPr lang="en-US" dirty="0">
                    <a:solidFill>
                      <a:srgbClr val="000090"/>
                    </a:solidFill>
                    <a:effectLst/>
                  </a:rPr>
                  <a:t>Discovery potential </a:t>
                </a:r>
                <a:r>
                  <a:rPr lang="en-US" dirty="0" smtClean="0">
                    <a:solidFill>
                      <a:srgbClr val="000090"/>
                    </a:solidFill>
                    <a:effectLst/>
                  </a:rPr>
                  <a:t>for SUSY </a:t>
                </a:r>
                <a:r>
                  <a:rPr lang="en-US" dirty="0" err="1" smtClean="0">
                    <a:solidFill>
                      <a:srgbClr val="000090"/>
                    </a:solidFill>
                    <a:effectLst/>
                  </a:rPr>
                  <a:t>squarks</a:t>
                </a:r>
                <a:r>
                  <a:rPr lang="en-US" dirty="0" smtClean="0">
                    <a:solidFill>
                      <a:srgbClr val="000090"/>
                    </a:solidFill>
                    <a:effectLst/>
                  </a:rPr>
                  <a:t> and </a:t>
                </a:r>
                <a:r>
                  <a:rPr lang="en-US" dirty="0" err="1" smtClean="0">
                    <a:solidFill>
                      <a:srgbClr val="000090"/>
                    </a:solidFill>
                    <a:effectLst/>
                  </a:rPr>
                  <a:t>gluinos</a:t>
                </a:r>
                <a:r>
                  <a:rPr lang="en-US" dirty="0" smtClean="0">
                    <a:solidFill>
                      <a:srgbClr val="000090"/>
                    </a:solidFill>
                    <a:effectLst/>
                  </a:rPr>
                  <a:t> </a:t>
                </a:r>
                <a:r>
                  <a:rPr lang="en-US" dirty="0">
                    <a:solidFill>
                      <a:srgbClr val="000090"/>
                    </a:solidFill>
                    <a:effectLst/>
                  </a:rPr>
                  <a:t>(</a:t>
                </a:r>
                <a:r>
                  <a:rPr lang="en-US" dirty="0" smtClean="0">
                    <a:solidFill>
                      <a:srgbClr val="000090"/>
                    </a:solidFill>
                    <a:effectLst/>
                  </a:rPr>
                  <a:t>pair </a:t>
                </a:r>
                <a:r>
                  <a:rPr lang="en-US" dirty="0">
                    <a:solidFill>
                      <a:srgbClr val="000090"/>
                    </a:solidFill>
                    <a:effectLst/>
                  </a:rPr>
                  <a:t>produced): </a:t>
                </a:r>
                <a:r>
                  <a:rPr lang="en-US" dirty="0" smtClean="0">
                    <a:solidFill>
                      <a:srgbClr val="000090"/>
                    </a:solidFill>
                    <a:effectLst/>
                  </a:rPr>
                  <a:t>                   m  </a:t>
                </a:r>
                <a:r>
                  <a:rPr lang="en-US" dirty="0">
                    <a:solidFill>
                      <a:srgbClr val="000090"/>
                    </a:solidFill>
                    <a:effectLst/>
                  </a:rPr>
                  <a:t>~ 15 </a:t>
                </a:r>
                <a:r>
                  <a:rPr lang="en-US" dirty="0" err="1" smtClean="0">
                    <a:solidFill>
                      <a:srgbClr val="000090"/>
                    </a:solidFill>
                    <a:effectLst/>
                  </a:rPr>
                  <a:t>TeV</a:t>
                </a:r>
                <a:endParaRPr lang="en-US" dirty="0">
                  <a:solidFill>
                    <a:srgbClr val="000090"/>
                  </a:solidFill>
                  <a:effectLst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07504" y="2555612"/>
                <a:ext cx="8964488" cy="369332"/>
              </a:xfrm>
              <a:prstGeom prst="rect">
                <a:avLst/>
              </a:prstGeom>
              <a:solidFill>
                <a:srgbClr val="330066"/>
              </a:solidFill>
              <a:ln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 smtClean="0">
                    <a:solidFill>
                      <a:schemeClr val="bg1"/>
                    </a:solidFill>
                    <a:effectLst/>
                  </a:rPr>
                  <a:t>A 100 </a:t>
                </a:r>
                <a:r>
                  <a:rPr lang="en-US" sz="1800" dirty="0" err="1" smtClean="0">
                    <a:solidFill>
                      <a:schemeClr val="bg1"/>
                    </a:solidFill>
                    <a:effectLst/>
                  </a:rPr>
                  <a:t>TeV</a:t>
                </a:r>
                <a:r>
                  <a:rPr lang="en-US" sz="180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800" dirty="0" err="1" smtClean="0">
                    <a:solidFill>
                      <a:schemeClr val="bg1"/>
                    </a:solidFill>
                    <a:effectLst/>
                  </a:rPr>
                  <a:t>pp</a:t>
                </a:r>
                <a:r>
                  <a:rPr lang="en-US" sz="1800" dirty="0" smtClean="0">
                    <a:solidFill>
                      <a:schemeClr val="bg1"/>
                    </a:solidFill>
                    <a:effectLst/>
                  </a:rPr>
                  <a:t> collider is the instrument to explore the 10-50 </a:t>
                </a:r>
                <a:r>
                  <a:rPr lang="en-US" sz="1800" dirty="0" err="1" smtClean="0">
                    <a:solidFill>
                      <a:schemeClr val="bg1"/>
                    </a:solidFill>
                    <a:effectLst/>
                  </a:rPr>
                  <a:t>TeV</a:t>
                </a:r>
                <a:r>
                  <a:rPr lang="en-US" sz="1800" dirty="0" smtClean="0">
                    <a:solidFill>
                      <a:schemeClr val="bg1"/>
                    </a:solidFill>
                    <a:effectLst/>
                  </a:rPr>
                  <a:t> E-scale directly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2085881" y="4221088"/>
                <a:ext cx="3134191" cy="1323439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FFFF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SUSY has excellent candidate</a:t>
                </a:r>
              </a:p>
              <a:p>
                <a:r>
                  <a:rPr lang="en-US" dirty="0" smtClean="0">
                    <a:solidFill>
                      <a:srgbClr val="FFFFFF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for dark matter (lightest </a:t>
                </a:r>
              </a:p>
              <a:p>
                <a:r>
                  <a:rPr lang="en-US" dirty="0" err="1" smtClean="0">
                    <a:solidFill>
                      <a:srgbClr val="FFFFFF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neutralino</a:t>
                </a:r>
                <a:r>
                  <a:rPr lang="en-US" dirty="0" smtClean="0">
                    <a:solidFill>
                      <a:srgbClr val="FFFFFF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 χ</a:t>
                </a:r>
                <a:r>
                  <a:rPr lang="en-US" baseline="30000" dirty="0" smtClean="0">
                    <a:solidFill>
                      <a:srgbClr val="FFFFFF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0</a:t>
                </a:r>
                <a:r>
                  <a:rPr lang="en-US" dirty="0" smtClean="0">
                    <a:solidFill>
                      <a:srgbClr val="FFFFFF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): discovery reach</a:t>
                </a:r>
              </a:p>
              <a:p>
                <a:r>
                  <a:rPr lang="en-US" dirty="0" smtClean="0">
                    <a:solidFill>
                      <a:srgbClr val="FFFFFF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up to </a:t>
                </a:r>
                <a:r>
                  <a:rPr lang="en-US" dirty="0" smtClean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~ </a:t>
                </a:r>
                <a:r>
                  <a:rPr lang="en-US" dirty="0" smtClean="0">
                    <a:solidFill>
                      <a:srgbClr val="FFFFFF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4 </a:t>
                </a:r>
                <a:r>
                  <a:rPr lang="en-US" dirty="0" err="1" smtClean="0">
                    <a:solidFill>
                      <a:srgbClr val="FFFFFF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TeV</a:t>
                </a:r>
                <a:r>
                  <a:rPr lang="en-US" dirty="0" smtClean="0">
                    <a:solidFill>
                      <a:srgbClr val="FFFFFF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 </a:t>
                </a:r>
                <a:r>
                  <a:rPr lang="en-US" dirty="0" smtClean="0">
                    <a:solidFill>
                      <a:srgbClr val="FFFFFF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  <a:sym typeface="Wingdings"/>
                  </a:rPr>
                  <a:t> cover most </a:t>
                </a:r>
              </a:p>
              <a:p>
                <a:r>
                  <a:rPr lang="en-US" dirty="0" smtClean="0">
                    <a:solidFill>
                      <a:srgbClr val="FFFFFF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  <a:sym typeface="Wingdings"/>
                  </a:rPr>
                  <a:t>of region allowed by cosmology</a:t>
                </a:r>
              </a:p>
            </p:txBody>
          </p:sp>
          <p:grpSp>
            <p:nvGrpSpPr>
              <p:cNvPr id="51" name="Group 50"/>
              <p:cNvGrpSpPr>
                <a:grpSpLocks noChangeAspect="1"/>
              </p:cNvGrpSpPr>
              <p:nvPr/>
            </p:nvGrpSpPr>
            <p:grpSpPr>
              <a:xfrm>
                <a:off x="5349686" y="4149079"/>
                <a:ext cx="3710695" cy="1531333"/>
                <a:chOff x="5004048" y="4046264"/>
                <a:chExt cx="3905994" cy="1611929"/>
              </a:xfrm>
            </p:grpSpPr>
            <p:pic>
              <p:nvPicPr>
                <p:cNvPr id="43" name="Picture 42" descr="Untitled.png"/>
                <p:cNvPicPr preferRelativeResize="0"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04048" y="4197861"/>
                  <a:ext cx="2015203" cy="1258130"/>
                </a:xfrm>
                <a:prstGeom prst="rect">
                  <a:avLst/>
                </a:prstGeom>
                <a:ln>
                  <a:solidFill>
                    <a:srgbClr val="000000"/>
                  </a:solidFill>
                </a:ln>
              </p:spPr>
            </p:pic>
            <p:sp>
              <p:nvSpPr>
                <p:cNvPr id="45" name="Oval 44"/>
                <p:cNvSpPr/>
                <p:nvPr/>
              </p:nvSpPr>
              <p:spPr bwMode="auto">
                <a:xfrm>
                  <a:off x="6368410" y="4046265"/>
                  <a:ext cx="757979" cy="447696"/>
                </a:xfrm>
                <a:prstGeom prst="ellipse">
                  <a:avLst/>
                </a:prstGeom>
                <a:noFill/>
                <a:ln w="28575" cap="flat" cmpd="sng" algn="ctr">
                  <a:solidFill>
                    <a:srgbClr val="00009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-111" charset="0"/>
                  </a:endParaRPr>
                </a:p>
              </p:txBody>
            </p:sp>
            <p:sp>
              <p:nvSpPr>
                <p:cNvPr id="46" name="Oval 45"/>
                <p:cNvSpPr/>
                <p:nvPr/>
              </p:nvSpPr>
              <p:spPr bwMode="auto">
                <a:xfrm rot="600000">
                  <a:off x="6444208" y="4607799"/>
                  <a:ext cx="432048" cy="864096"/>
                </a:xfrm>
                <a:prstGeom prst="ellipse">
                  <a:avLst/>
                </a:prstGeom>
                <a:noFill/>
                <a:ln w="28575" cap="flat" cmpd="sng" algn="ctr">
                  <a:solidFill>
                    <a:srgbClr val="00009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-111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7069540" y="5107435"/>
                  <a:ext cx="1512168" cy="550758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lvl="0"/>
                  <a:r>
                    <a:rPr lang="en-US" sz="1400" dirty="0" smtClean="0">
                      <a:solidFill>
                        <a:srgbClr val="FFFFFF"/>
                      </a:solidFill>
                      <a:effectLst/>
                    </a:rPr>
                    <a:t>χ</a:t>
                  </a:r>
                  <a:r>
                    <a:rPr lang="en-US" sz="1400" baseline="30000" dirty="0" smtClean="0">
                      <a:solidFill>
                        <a:srgbClr val="FFFFFF"/>
                      </a:solidFill>
                      <a:effectLst/>
                    </a:rPr>
                    <a:t>0 </a:t>
                  </a:r>
                  <a:r>
                    <a:rPr lang="en-US" sz="1400" dirty="0" smtClean="0">
                      <a:solidFill>
                        <a:srgbClr val="FFFFFF"/>
                      </a:solidFill>
                      <a:effectLst/>
                    </a:rPr>
                    <a:t>are invisible</a:t>
                  </a:r>
                  <a:endParaRPr lang="en-US" sz="1400" dirty="0">
                    <a:solidFill>
                      <a:srgbClr val="FFFFFF"/>
                    </a:solidFill>
                    <a:effectLst/>
                  </a:endParaRPr>
                </a:p>
                <a:p>
                  <a:pPr lvl="0"/>
                  <a:r>
                    <a:rPr lang="en-US" sz="1400" dirty="0">
                      <a:solidFill>
                        <a:srgbClr val="FFFFFF"/>
                      </a:solidFill>
                      <a:effectLst/>
                      <a:sym typeface="Wingdings"/>
                    </a:rPr>
                    <a:t> m</a:t>
                  </a:r>
                  <a:r>
                    <a:rPr lang="en-US" sz="1400" dirty="0" smtClean="0">
                      <a:solidFill>
                        <a:srgbClr val="FFFFFF"/>
                      </a:solidFill>
                      <a:effectLst/>
                      <a:sym typeface="Wingdings"/>
                    </a:rPr>
                    <a:t>issing E</a:t>
                  </a:r>
                  <a:endParaRPr lang="en-US" sz="1400" dirty="0">
                    <a:solidFill>
                      <a:srgbClr val="FFFFFF"/>
                    </a:solidFill>
                    <a:effectLst/>
                  </a:endParaRPr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7217347" y="4046264"/>
                  <a:ext cx="1692695" cy="954107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lvl="0"/>
                  <a:r>
                    <a:rPr lang="en-US" sz="1300" dirty="0" smtClean="0">
                      <a:solidFill>
                        <a:schemeClr val="bg1"/>
                      </a:solidFill>
                      <a:effectLst/>
                    </a:rPr>
                    <a:t>Mono-jet/</a:t>
                  </a:r>
                  <a:r>
                    <a:rPr lang="en-US" sz="1300" dirty="0" err="1" smtClean="0">
                      <a:solidFill>
                        <a:schemeClr val="bg1"/>
                      </a:solidFill>
                      <a:effectLst/>
                    </a:rPr>
                    <a:t>γ</a:t>
                  </a:r>
                  <a:r>
                    <a:rPr lang="en-US" sz="1300" dirty="0" smtClean="0">
                      <a:solidFill>
                        <a:schemeClr val="bg1"/>
                      </a:solidFill>
                      <a:effectLst/>
                    </a:rPr>
                    <a:t>/W from initial-state radiation provides </a:t>
                  </a:r>
                </a:p>
                <a:p>
                  <a:pPr lvl="0"/>
                  <a:r>
                    <a:rPr lang="en-US" sz="1300" dirty="0">
                      <a:solidFill>
                        <a:schemeClr val="bg1"/>
                      </a:solidFill>
                      <a:effectLst/>
                    </a:rPr>
                    <a:t>t</a:t>
                  </a:r>
                  <a:r>
                    <a:rPr lang="en-US" sz="1300" dirty="0" smtClean="0">
                      <a:solidFill>
                        <a:schemeClr val="bg1"/>
                      </a:solidFill>
                      <a:effectLst/>
                    </a:rPr>
                    <a:t>rigger</a:t>
                  </a:r>
                  <a:endParaRPr lang="en-US" sz="1300" dirty="0">
                    <a:solidFill>
                      <a:schemeClr val="bg1"/>
                    </a:solidFill>
                    <a:effectLst/>
                  </a:endParaRPr>
                </a:p>
              </p:txBody>
            </p:sp>
          </p:grpSp>
          <p:sp>
            <p:nvSpPr>
              <p:cNvPr id="52" name="TextBox 51"/>
              <p:cNvSpPr txBox="1"/>
              <p:nvPr/>
            </p:nvSpPr>
            <p:spPr>
              <a:xfrm>
                <a:off x="334585" y="5826750"/>
                <a:ext cx="7333759" cy="338554"/>
              </a:xfrm>
              <a:prstGeom prst="rect">
                <a:avLst/>
              </a:prstGeom>
              <a:solidFill>
                <a:srgbClr val="CCCCFF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effectLst/>
                  </a:rPr>
                  <a:t>SUSY would also explain why Higgs mass is so light (“naturalness” problem)</a:t>
                </a:r>
              </a:p>
            </p:txBody>
          </p:sp>
          <p:pic>
            <p:nvPicPr>
              <p:cNvPr id="53" name="Picture 52" descr="Unknown.jpeg"/>
              <p:cNvPicPr preferRelativeResize="0"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6512" y="4149080"/>
                <a:ext cx="2011680" cy="1455420"/>
              </a:xfrm>
              <a:prstGeom prst="rect">
                <a:avLst/>
              </a:prstGeom>
              <a:ln>
                <a:solidFill>
                  <a:srgbClr val="FFFF00"/>
                </a:solidFill>
              </a:ln>
            </p:spPr>
          </p:pic>
        </p:grpSp>
      </p:grpSp>
      <p:grpSp>
        <p:nvGrpSpPr>
          <p:cNvPr id="73" name="Group 72"/>
          <p:cNvGrpSpPr/>
          <p:nvPr/>
        </p:nvGrpSpPr>
        <p:grpSpPr>
          <a:xfrm>
            <a:off x="72009" y="476672"/>
            <a:ext cx="7596335" cy="1440168"/>
            <a:chOff x="72009" y="476672"/>
            <a:chExt cx="7596335" cy="1440168"/>
          </a:xfrm>
        </p:grpSpPr>
        <p:sp>
          <p:nvSpPr>
            <p:cNvPr id="30" name="TextBox 29"/>
            <p:cNvSpPr txBox="1"/>
            <p:nvPr/>
          </p:nvSpPr>
          <p:spPr>
            <a:xfrm>
              <a:off x="72009" y="548680"/>
              <a:ext cx="5652119" cy="1323439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effectLst/>
                </a:rPr>
                <a:t>e</a:t>
              </a:r>
              <a:r>
                <a:rPr lang="en-US" baseline="30000" dirty="0" err="1" smtClean="0">
                  <a:effectLst/>
                </a:rPr>
                <a:t>+</a:t>
              </a:r>
              <a:r>
                <a:rPr lang="en-US" dirty="0" err="1" smtClean="0">
                  <a:effectLst/>
                </a:rPr>
                <a:t>e</a:t>
              </a:r>
              <a:r>
                <a:rPr lang="en-US" baseline="30000" dirty="0" smtClean="0">
                  <a:effectLst/>
                </a:rPr>
                <a:t>-</a:t>
              </a:r>
              <a:r>
                <a:rPr lang="en-US" dirty="0" smtClean="0">
                  <a:effectLst/>
                </a:rPr>
                <a:t> colliders</a:t>
              </a:r>
            </a:p>
            <a:p>
              <a:pPr marL="285750" indent="-285750">
                <a:buFont typeface="Wingdings" charset="2"/>
                <a:buChar char="q"/>
              </a:pPr>
              <a:r>
                <a:rPr lang="en-US" dirty="0" smtClean="0">
                  <a:effectLst/>
                </a:rPr>
                <a:t>Direct: discovery potential for new particles </a:t>
              </a:r>
            </a:p>
            <a:p>
              <a:r>
                <a:rPr lang="en-US" dirty="0">
                  <a:effectLst/>
                </a:rPr>
                <a:t> </a:t>
              </a:r>
              <a:r>
                <a:rPr lang="en-US" dirty="0" smtClean="0">
                  <a:effectLst/>
                </a:rPr>
                <a:t>    coupling to Z/</a:t>
              </a:r>
              <a:r>
                <a:rPr lang="en-US" dirty="0" err="1" smtClean="0">
                  <a:effectLst/>
                </a:rPr>
                <a:t>γ</a:t>
              </a:r>
              <a:r>
                <a:rPr lang="en-US" dirty="0" smtClean="0">
                  <a:effectLst/>
                </a:rPr>
                <a:t>* up to m </a:t>
              </a:r>
              <a:r>
                <a:rPr lang="en-US" dirty="0">
                  <a:effectLst/>
                </a:rPr>
                <a:t>~</a:t>
              </a:r>
              <a:r>
                <a:rPr lang="en-US" dirty="0" smtClean="0">
                  <a:effectLst/>
                </a:rPr>
                <a:t> √s/2</a:t>
              </a:r>
            </a:p>
            <a:p>
              <a:pPr marL="285750" indent="-285750">
                <a:buFont typeface="Wingdings" charset="2"/>
                <a:buChar char="q"/>
              </a:pPr>
              <a:r>
                <a:rPr lang="en-US" dirty="0" smtClean="0">
                  <a:effectLst/>
                </a:rPr>
                <a:t>Indirect: via precise measurements </a:t>
              </a:r>
            </a:p>
            <a:p>
              <a:r>
                <a:rPr lang="en-US" dirty="0">
                  <a:effectLst/>
                  <a:sym typeface="Wingdings"/>
                </a:rPr>
                <a:t> </a:t>
              </a:r>
              <a:r>
                <a:rPr lang="en-US" dirty="0" smtClean="0">
                  <a:effectLst/>
                  <a:sym typeface="Wingdings"/>
                </a:rPr>
                <a:t>    ILC/CLIC/FCC-</a:t>
              </a:r>
              <a:r>
                <a:rPr lang="en-US" dirty="0" err="1" smtClean="0">
                  <a:effectLst/>
                  <a:sym typeface="Wingdings"/>
                </a:rPr>
                <a:t>ee</a:t>
              </a:r>
              <a:r>
                <a:rPr lang="en-US" dirty="0" smtClean="0">
                  <a:effectLst/>
                  <a:sym typeface="Wingdings"/>
                </a:rPr>
                <a:t> can probe </a:t>
              </a:r>
              <a:r>
                <a:rPr lang="en-US" dirty="0" smtClean="0">
                  <a:effectLst/>
                </a:rPr>
                <a:t>up to Λ</a:t>
              </a:r>
              <a:r>
                <a:rPr lang="en-US" baseline="-25000" dirty="0" smtClean="0">
                  <a:effectLst/>
                </a:rPr>
                <a:t>NP</a:t>
              </a:r>
              <a:r>
                <a:rPr lang="en-US" dirty="0" smtClean="0">
                  <a:effectLst/>
                </a:rPr>
                <a:t>~O(100) </a:t>
              </a:r>
              <a:r>
                <a:rPr lang="en-US" dirty="0" err="1" smtClean="0">
                  <a:effectLst/>
                </a:rPr>
                <a:t>TeV</a:t>
              </a:r>
              <a:r>
                <a:rPr lang="en-US" dirty="0" smtClean="0">
                  <a:effectLst/>
                </a:rPr>
                <a:t> </a:t>
              </a:r>
            </a:p>
          </p:txBody>
        </p:sp>
        <p:pic>
          <p:nvPicPr>
            <p:cNvPr id="58" name="Picture 57" descr="Unknown.jpe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42998" y="1340768"/>
              <a:ext cx="1625346" cy="5760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67" name="Group 66"/>
            <p:cNvGrpSpPr/>
            <p:nvPr/>
          </p:nvGrpSpPr>
          <p:grpSpPr>
            <a:xfrm>
              <a:off x="6033646" y="476672"/>
              <a:ext cx="1634698" cy="844469"/>
              <a:chOff x="5868144" y="476672"/>
              <a:chExt cx="1634698" cy="844469"/>
            </a:xfrm>
          </p:grpSpPr>
          <p:grpSp>
            <p:nvGrpSpPr>
              <p:cNvPr id="63" name="Group 62"/>
              <p:cNvGrpSpPr/>
              <p:nvPr/>
            </p:nvGrpSpPr>
            <p:grpSpPr>
              <a:xfrm>
                <a:off x="5940152" y="548680"/>
                <a:ext cx="1560475" cy="772461"/>
                <a:chOff x="5940152" y="548680"/>
                <a:chExt cx="1560475" cy="772461"/>
              </a:xfrm>
            </p:grpSpPr>
            <p:pic>
              <p:nvPicPr>
                <p:cNvPr id="59" name="Picture 58" descr="Untitled.png"/>
                <p:cNvPicPr preferRelativeResize="0"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40152" y="548680"/>
                  <a:ext cx="1560475" cy="772461"/>
                </a:xfrm>
                <a:prstGeom prst="rect">
                  <a:avLst/>
                </a:prstGeom>
              </p:spPr>
            </p:pic>
            <p:sp>
              <p:nvSpPr>
                <p:cNvPr id="62" name="TextBox 61"/>
                <p:cNvSpPr txBox="1"/>
                <p:nvPr/>
              </p:nvSpPr>
              <p:spPr>
                <a:xfrm>
                  <a:off x="6732240" y="688340"/>
                  <a:ext cx="272988" cy="2923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dirty="0" smtClean="0">
                      <a:effectLst/>
                    </a:rPr>
                    <a:t>*</a:t>
                  </a:r>
                </a:p>
              </p:txBody>
            </p:sp>
          </p:grpSp>
          <p:sp>
            <p:nvSpPr>
              <p:cNvPr id="64" name="TextBox 63"/>
              <p:cNvSpPr txBox="1"/>
              <p:nvPr/>
            </p:nvSpPr>
            <p:spPr>
              <a:xfrm>
                <a:off x="7164288" y="528935"/>
                <a:ext cx="338554" cy="307777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effectLst/>
                  </a:rPr>
                  <a:t>p</a:t>
                </a:r>
                <a:r>
                  <a:rPr lang="en-US" sz="1400" baseline="30000" dirty="0" smtClean="0">
                    <a:effectLst/>
                  </a:rPr>
                  <a:t>+</a:t>
                </a: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7164288" y="908720"/>
                <a:ext cx="330510" cy="307777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effectLst/>
                  </a:rPr>
                  <a:t>p</a:t>
                </a:r>
                <a:r>
                  <a:rPr lang="en-US" sz="1400" baseline="30000" dirty="0" smtClean="0">
                    <a:effectLst/>
                  </a:rPr>
                  <a:t>-</a:t>
                </a:r>
              </a:p>
            </p:txBody>
          </p:sp>
          <p:sp>
            <p:nvSpPr>
              <p:cNvPr id="66" name="Rectangle 65"/>
              <p:cNvSpPr/>
              <p:nvPr/>
            </p:nvSpPr>
            <p:spPr bwMode="auto">
              <a:xfrm>
                <a:off x="5868144" y="476672"/>
                <a:ext cx="1584176" cy="79208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-111" charset="0"/>
                </a:endParaRPr>
              </a:p>
            </p:txBody>
          </p:sp>
        </p:grpSp>
        <p:cxnSp>
          <p:nvCxnSpPr>
            <p:cNvPr id="71" name="Straight Arrow Connector 70"/>
            <p:cNvCxnSpPr/>
            <p:nvPr/>
          </p:nvCxnSpPr>
          <p:spPr bwMode="auto">
            <a:xfrm>
              <a:off x="4860032" y="980728"/>
              <a:ext cx="1080120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2" name="Straight Arrow Connector 71"/>
            <p:cNvCxnSpPr/>
            <p:nvPr/>
          </p:nvCxnSpPr>
          <p:spPr bwMode="auto">
            <a:xfrm>
              <a:off x="4860032" y="1484784"/>
              <a:ext cx="1080120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821797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8896029C-D808-954C-98CD-75D8F8245876}" type="slidenum">
              <a:rPr lang="en-US" sz="1200">
                <a:solidFill>
                  <a:schemeClr val="tx2"/>
                </a:solidFill>
              </a:rPr>
              <a:pPr/>
              <a:t>2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7889" y="6420556"/>
            <a:ext cx="1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496" y="128826"/>
            <a:ext cx="6295739" cy="400110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effectLst/>
              </a:rPr>
              <a:t>What did we accomplish so far in particle physics 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9836" y="764704"/>
            <a:ext cx="5372284" cy="892552"/>
          </a:xfrm>
          <a:prstGeom prst="rect">
            <a:avLst/>
          </a:prstGeom>
          <a:solidFill>
            <a:srgbClr val="00009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effectLst/>
              </a:rPr>
              <a:t>With the discovery of the Higgs boson, </a:t>
            </a:r>
            <a:endParaRPr lang="en-US" sz="1800" dirty="0">
              <a:solidFill>
                <a:srgbClr val="FFFFFF"/>
              </a:solidFill>
              <a:effectLst/>
            </a:endParaRPr>
          </a:p>
          <a:p>
            <a:r>
              <a:rPr lang="en-US" sz="1800" dirty="0" smtClean="0">
                <a:solidFill>
                  <a:srgbClr val="FFFFFF"/>
                </a:solidFill>
                <a:effectLst/>
              </a:rPr>
              <a:t>we </a:t>
            </a:r>
            <a:r>
              <a:rPr lang="en-US" sz="1800" dirty="0">
                <a:solidFill>
                  <a:srgbClr val="FFFFFF"/>
                </a:solidFill>
                <a:effectLst/>
              </a:rPr>
              <a:t>have completed the Standard </a:t>
            </a:r>
            <a:r>
              <a:rPr lang="en-US" sz="1800" dirty="0" smtClean="0">
                <a:solidFill>
                  <a:srgbClr val="FFFFFF"/>
                </a:solidFill>
                <a:effectLst/>
              </a:rPr>
              <a:t>Model</a:t>
            </a:r>
          </a:p>
          <a:p>
            <a:r>
              <a:rPr lang="en-US" dirty="0" smtClean="0">
                <a:solidFill>
                  <a:srgbClr val="FFFFFF"/>
                </a:solidFill>
                <a:effectLst/>
                <a:sym typeface="Wingdings"/>
              </a:rPr>
              <a:t>(&gt; 50 years of theoretical and experimental efforts !)</a:t>
            </a:r>
            <a:endParaRPr lang="en-US" dirty="0">
              <a:solidFill>
                <a:srgbClr val="FFFFFF"/>
              </a:solidFill>
              <a:effectLst/>
              <a:sym typeface="Wingding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496" y="5036403"/>
            <a:ext cx="9095934" cy="984885"/>
          </a:xfrm>
          <a:prstGeom prst="rect">
            <a:avLst/>
          </a:prstGeom>
          <a:solidFill>
            <a:srgbClr val="99CC33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200" dirty="0" smtClean="0">
                <a:effectLst/>
              </a:rPr>
              <a:t>However</a:t>
            </a:r>
            <a:r>
              <a:rPr lang="en-US" sz="1800" dirty="0" smtClean="0">
                <a:effectLst/>
              </a:rPr>
              <a:t>: SM is not a complete theory of particle physics, as several outstanding </a:t>
            </a:r>
          </a:p>
          <a:p>
            <a:r>
              <a:rPr lang="en-US" sz="1800" dirty="0" smtClean="0">
                <a:effectLst/>
              </a:rPr>
              <a:t>questions remain, raised also by experimental observations </a:t>
            </a:r>
            <a:r>
              <a:rPr lang="en-US" dirty="0" smtClean="0">
                <a:effectLst/>
              </a:rPr>
              <a:t>(e.g. dark matter, </a:t>
            </a:r>
          </a:p>
          <a:p>
            <a:r>
              <a:rPr lang="en-US" dirty="0" smtClean="0">
                <a:effectLst/>
              </a:rPr>
              <a:t>Universe’s accelerated expansion)</a:t>
            </a:r>
            <a:r>
              <a:rPr lang="en-US" sz="1800" dirty="0" smtClean="0">
                <a:effectLst/>
              </a:rPr>
              <a:t> that cannot be explained within the SM.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36693" y="6309320"/>
            <a:ext cx="4979523" cy="400110"/>
          </a:xfrm>
          <a:prstGeom prst="rect">
            <a:avLst/>
          </a:prstGeom>
          <a:solidFill>
            <a:srgbClr val="330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effectLst/>
              </a:rPr>
              <a:t>These questions require NEW PHYSICS</a:t>
            </a:r>
          </a:p>
        </p:txBody>
      </p:sp>
      <p:pic>
        <p:nvPicPr>
          <p:cNvPr id="12" name="Picture 4" descr="QUarks_leptons etc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00" y="44624"/>
            <a:ext cx="2709482" cy="2530602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15" name="Picture 14" descr="images.jpe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708920"/>
            <a:ext cx="3063240" cy="21488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323528" y="1980128"/>
            <a:ext cx="5328592" cy="584776"/>
          </a:xfrm>
          <a:prstGeom prst="rect">
            <a:avLst/>
          </a:prstGeom>
          <a:solidFill>
            <a:srgbClr val="CCCC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</a:rPr>
              <a:t>Note: fermions (c, b, t, </a:t>
            </a:r>
            <a:r>
              <a:rPr lang="en-US" dirty="0" err="1" smtClean="0">
                <a:solidFill>
                  <a:srgbClr val="000000"/>
                </a:solidFill>
                <a:effectLst/>
              </a:rPr>
              <a:t>τ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) discovered at accelerators in the US, bosons (g, W, Z, H) in Europe 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6780" y="2924944"/>
            <a:ext cx="5988783" cy="1708160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effectLst/>
                <a:sym typeface="Wingdings"/>
              </a:rPr>
              <a:t>We have tested the Standard Model with very </a:t>
            </a:r>
          </a:p>
          <a:p>
            <a:r>
              <a:rPr lang="en-US" sz="1800" dirty="0" smtClean="0">
                <a:solidFill>
                  <a:srgbClr val="FFFFFF"/>
                </a:solidFill>
                <a:effectLst/>
                <a:sym typeface="Wingdings"/>
              </a:rPr>
              <a:t>high precision </a:t>
            </a: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(wealth of measurements</a:t>
            </a:r>
            <a:r>
              <a:rPr lang="en-US" sz="1700" dirty="0">
                <a:solidFill>
                  <a:srgbClr val="FFFFFF"/>
                </a:solidFill>
                <a:effectLst/>
                <a:sym typeface="Wingdings"/>
              </a:rPr>
              <a:t> </a:t>
            </a: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since early ‘60s,</a:t>
            </a:r>
          </a:p>
          <a:p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in particular at accelerators)</a:t>
            </a:r>
          </a:p>
          <a:p>
            <a:pPr marL="342900" indent="-342900">
              <a:buFont typeface="Wingdings" charset="0"/>
              <a:buChar char="à"/>
            </a:pPr>
            <a:r>
              <a:rPr lang="en-US" sz="1800" dirty="0" smtClean="0">
                <a:solidFill>
                  <a:srgbClr val="FFFFFF"/>
                </a:solidFill>
                <a:effectLst/>
                <a:sym typeface="Wingdings"/>
              </a:rPr>
              <a:t>it works BEAUTIFULLY </a:t>
            </a:r>
            <a:r>
              <a:rPr lang="en-US" dirty="0" smtClean="0">
                <a:solidFill>
                  <a:srgbClr val="FFFFFF"/>
                </a:solidFill>
                <a:effectLst/>
                <a:sym typeface="Wingdings"/>
              </a:rPr>
              <a:t>(puzzling …)</a:t>
            </a:r>
          </a:p>
          <a:p>
            <a:pPr marL="342900" indent="-342900">
              <a:buFont typeface="Wingdings" charset="0"/>
              <a:buChar char="à"/>
            </a:pPr>
            <a:r>
              <a:rPr lang="en-US" sz="1800" dirty="0" smtClean="0">
                <a:solidFill>
                  <a:srgbClr val="FFFFFF"/>
                </a:solidFill>
                <a:effectLst/>
                <a:sym typeface="Wingdings"/>
              </a:rPr>
              <a:t>no significant deviations observed </a:t>
            </a:r>
            <a:r>
              <a:rPr lang="en-US" dirty="0" smtClean="0">
                <a:solidFill>
                  <a:srgbClr val="FFFFFF"/>
                </a:solidFill>
                <a:effectLst/>
                <a:sym typeface="Wingdings"/>
              </a:rPr>
              <a:t>(but difficult </a:t>
            </a:r>
          </a:p>
          <a:p>
            <a:r>
              <a:rPr lang="en-US" dirty="0">
                <a:solidFill>
                  <a:srgbClr val="FFFFFF"/>
                </a:solidFill>
                <a:effectLst/>
                <a:sym typeface="Wingdings"/>
              </a:rPr>
              <a:t> </a:t>
            </a:r>
            <a:r>
              <a:rPr lang="en-US" dirty="0" smtClean="0">
                <a:solidFill>
                  <a:srgbClr val="FFFFFF"/>
                </a:solidFill>
                <a:effectLst/>
                <a:sym typeface="Wingdings"/>
              </a:rPr>
              <a:t>     to accommodate non</a:t>
            </a:r>
            <a:r>
              <a:rPr lang="en-US" smtClean="0">
                <a:solidFill>
                  <a:srgbClr val="FFFFFF"/>
                </a:solidFill>
                <a:effectLst/>
                <a:sym typeface="Wingdings"/>
              </a:rPr>
              <a:t>-zero neutrino </a:t>
            </a:r>
            <a:r>
              <a:rPr lang="en-US" dirty="0" smtClean="0">
                <a:solidFill>
                  <a:srgbClr val="FFFFFF"/>
                </a:solidFill>
                <a:effectLst/>
                <a:sym typeface="Wingdings"/>
              </a:rPr>
              <a:t>masses)</a:t>
            </a:r>
          </a:p>
        </p:txBody>
      </p:sp>
    </p:spTree>
    <p:extLst>
      <p:ext uri="{BB962C8B-B14F-4D97-AF65-F5344CB8AC3E}">
        <p14:creationId xmlns:p14="http://schemas.microsoft.com/office/powerpoint/2010/main" val="3826292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938730" y="116632"/>
            <a:ext cx="2209334" cy="5539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000" dirty="0" smtClean="0">
                <a:effectLst/>
              </a:rPr>
              <a:t>Conclusions </a:t>
            </a:r>
            <a:endParaRPr lang="en-US" sz="3000" dirty="0"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8762" y="2957463"/>
            <a:ext cx="8295686" cy="615553"/>
          </a:xfrm>
          <a:prstGeom prst="rect">
            <a:avLst/>
          </a:prstGeom>
          <a:solidFill>
            <a:srgbClr val="00009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rgbClr val="FFFFFF"/>
                </a:solidFill>
                <a:effectLst/>
              </a:rPr>
              <a:t>The full exploitation of the LHC, and more powerful future accelerators, will be</a:t>
            </a:r>
          </a:p>
          <a:p>
            <a:r>
              <a:rPr lang="en-US" sz="1700" dirty="0">
                <a:solidFill>
                  <a:srgbClr val="FFFFFF"/>
                </a:solidFill>
                <a:effectLst/>
              </a:rPr>
              <a:t>n</a:t>
            </a:r>
            <a:r>
              <a:rPr lang="en-US" sz="1700" dirty="0" smtClean="0">
                <a:solidFill>
                  <a:srgbClr val="FFFFFF"/>
                </a:solidFill>
                <a:effectLst/>
              </a:rPr>
              <a:t>eeded to address them and to advance our knowledge of fundamental physics.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6024" y="836712"/>
            <a:ext cx="8604448" cy="1138773"/>
          </a:xfrm>
          <a:prstGeom prst="rect">
            <a:avLst/>
          </a:prstGeom>
          <a:solidFill>
            <a:srgbClr val="9900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rgbClr val="FFFFFF"/>
                </a:solidFill>
                <a:effectLst/>
              </a:rPr>
              <a:t>The extraordinary success of the LHC is the result of the ingenuity, vision and</a:t>
            </a:r>
            <a:r>
              <a:rPr lang="en-US" sz="1700" dirty="0">
                <a:solidFill>
                  <a:srgbClr val="FFFFFF"/>
                </a:solidFill>
                <a:effectLst/>
              </a:rPr>
              <a:t> </a:t>
            </a:r>
            <a:r>
              <a:rPr lang="en-US" sz="1700" dirty="0" smtClean="0">
                <a:solidFill>
                  <a:srgbClr val="FFFFFF"/>
                </a:solidFill>
                <a:effectLst/>
              </a:rPr>
              <a:t>perseverance of the worldwide HEP community, and of more than 20 years </a:t>
            </a:r>
            <a:r>
              <a:rPr lang="en-US" sz="1700" dirty="0">
                <a:solidFill>
                  <a:srgbClr val="FFFFFF"/>
                </a:solidFill>
                <a:effectLst/>
              </a:rPr>
              <a:t>o</a:t>
            </a:r>
            <a:r>
              <a:rPr lang="en-US" sz="1700" dirty="0" smtClean="0">
                <a:solidFill>
                  <a:srgbClr val="FFFFFF"/>
                </a:solidFill>
                <a:effectLst/>
              </a:rPr>
              <a:t>f </a:t>
            </a:r>
          </a:p>
          <a:p>
            <a:r>
              <a:rPr lang="en-US" sz="1700" dirty="0" smtClean="0">
                <a:solidFill>
                  <a:srgbClr val="FFFFFF"/>
                </a:solidFill>
                <a:effectLst/>
              </a:rPr>
              <a:t>talented, dedicated work </a:t>
            </a: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 the demonstrated strength of the community is an </a:t>
            </a:r>
          </a:p>
          <a:p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asset also for future, even more ambitious, projects.</a:t>
            </a:r>
            <a:endParaRPr lang="en-US" sz="170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9499" y="2165375"/>
            <a:ext cx="8263801" cy="615553"/>
          </a:xfrm>
          <a:prstGeom prst="rect">
            <a:avLst/>
          </a:prstGeom>
          <a:solidFill>
            <a:srgbClr val="CC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effectLst/>
              </a:rPr>
              <a:t>With the discovery of a Higgs boson, </a:t>
            </a:r>
            <a:r>
              <a:rPr lang="en-US" sz="1700" dirty="0">
                <a:effectLst/>
              </a:rPr>
              <a:t>a</a:t>
            </a:r>
            <a:r>
              <a:rPr lang="en-US" sz="1700" dirty="0" smtClean="0">
                <a:effectLst/>
              </a:rPr>
              <a:t>fter &gt; 50 years of superb theoretical and</a:t>
            </a:r>
          </a:p>
          <a:p>
            <a:r>
              <a:rPr lang="en-US" sz="1700" dirty="0" smtClean="0">
                <a:effectLst/>
              </a:rPr>
              <a:t>experimental work the SM is now complete. However major questions remain.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79512" y="3789040"/>
            <a:ext cx="8532883" cy="2376264"/>
            <a:chOff x="71435" y="4293096"/>
            <a:chExt cx="8532883" cy="2376264"/>
          </a:xfrm>
        </p:grpSpPr>
        <p:sp>
          <p:nvSpPr>
            <p:cNvPr id="2" name="Rectangle 1"/>
            <p:cNvSpPr/>
            <p:nvPr/>
          </p:nvSpPr>
          <p:spPr bwMode="auto">
            <a:xfrm>
              <a:off x="71435" y="4293096"/>
              <a:ext cx="8532883" cy="2376264"/>
            </a:xfrm>
            <a:prstGeom prst="rect">
              <a:avLst/>
            </a:prstGeom>
            <a:solidFill>
              <a:srgbClr val="33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1520" y="4509120"/>
              <a:ext cx="7622073" cy="584776"/>
            </a:xfrm>
            <a:prstGeom prst="rect">
              <a:avLst/>
            </a:prstGeom>
            <a:solidFill>
              <a:srgbClr val="FFCC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700" dirty="0" smtClean="0">
                  <a:effectLst/>
                </a:rPr>
                <a:t>No doubt that future high-</a:t>
              </a:r>
              <a:r>
                <a:rPr lang="en-US" sz="1700" dirty="0">
                  <a:effectLst/>
                </a:rPr>
                <a:t>E</a:t>
              </a:r>
              <a:r>
                <a:rPr lang="en-US" sz="1700" dirty="0" smtClean="0">
                  <a:effectLst/>
                </a:rPr>
                <a:t> colliders are extremely challenging projects</a:t>
              </a:r>
            </a:p>
            <a:p>
              <a:r>
                <a:rPr lang="en-US" sz="1500" dirty="0" smtClean="0">
                  <a:effectLst/>
                </a:rPr>
                <a:t>Didn’t the LHC also look close-to-impossible in the </a:t>
              </a:r>
              <a:r>
                <a:rPr lang="fr-FR" sz="1500" dirty="0" smtClean="0">
                  <a:effectLst/>
                </a:rPr>
                <a:t>’</a:t>
              </a:r>
              <a:r>
                <a:rPr lang="en-US" sz="1500" dirty="0" smtClean="0">
                  <a:effectLst/>
                </a:rPr>
                <a:t>80s ??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3378" y="5288141"/>
              <a:ext cx="8437902" cy="1138773"/>
            </a:xfrm>
            <a:prstGeom prst="rect">
              <a:avLst/>
            </a:prstGeom>
            <a:solidFill>
              <a:srgbClr val="FFCC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700" dirty="0" smtClean="0">
                  <a:effectLst/>
                </a:rPr>
                <a:t>However: the correct approach, as scientists, is not to abandon </a:t>
              </a:r>
              <a:r>
                <a:rPr lang="en-US" sz="1700" dirty="0">
                  <a:effectLst/>
                </a:rPr>
                <a:t>our exploratory </a:t>
              </a:r>
              <a:endParaRPr lang="en-US" sz="1700" dirty="0" smtClean="0">
                <a:effectLst/>
              </a:endParaRPr>
            </a:p>
            <a:p>
              <a:r>
                <a:rPr lang="en-US" sz="1700" dirty="0">
                  <a:effectLst/>
                </a:rPr>
                <a:t>s</a:t>
              </a:r>
              <a:r>
                <a:rPr lang="en-US" sz="1700" dirty="0" smtClean="0">
                  <a:effectLst/>
                </a:rPr>
                <a:t>pirit, nor give up to financial and technical challenges. The correct approach is</a:t>
              </a:r>
            </a:p>
            <a:p>
              <a:r>
                <a:rPr lang="en-US" sz="1700" dirty="0" smtClean="0">
                  <a:effectLst/>
                </a:rPr>
                <a:t>to use our </a:t>
              </a:r>
              <a:r>
                <a:rPr lang="en-US" sz="1700" dirty="0" smtClean="0">
                  <a:solidFill>
                    <a:srgbClr val="000000"/>
                  </a:solidFill>
                  <a:effectLst/>
                </a:rPr>
                <a:t>creativity to develop the technologies needed to make future projects</a:t>
              </a:r>
            </a:p>
            <a:p>
              <a:r>
                <a:rPr lang="en-US" sz="1700" dirty="0" smtClean="0">
                  <a:solidFill>
                    <a:srgbClr val="000000"/>
                  </a:solidFill>
                  <a:effectLst/>
                </a:rPr>
                <a:t>financially and technically affordable</a:t>
              </a:r>
              <a:endParaRPr lang="en-US" sz="1700" dirty="0">
                <a:solidFill>
                  <a:srgbClr val="000000"/>
                </a:solidFill>
                <a:effectLst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584914" y="6309320"/>
            <a:ext cx="3659494" cy="353943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effectLst/>
              </a:rPr>
              <a:t>We already did so in the past … </a:t>
            </a:r>
            <a:r>
              <a:rPr lang="en-US" sz="1700" dirty="0" smtClean="0">
                <a:effectLst/>
                <a:sym typeface="Wingdings"/>
              </a:rPr>
              <a:t></a:t>
            </a:r>
            <a:endParaRPr lang="en-US" sz="170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03310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2" grpId="0" animBg="1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100392" y="6525344"/>
            <a:ext cx="838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4530688-116E-F244-8F68-9F01101559C7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294914" name="Text Box 2"/>
          <p:cNvSpPr txBox="1">
            <a:spLocks noChangeArrowheads="1"/>
          </p:cNvSpPr>
          <p:nvPr/>
        </p:nvSpPr>
        <p:spPr bwMode="auto">
          <a:xfrm>
            <a:off x="1003813" y="116632"/>
            <a:ext cx="6232483" cy="8771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700" dirty="0">
                <a:effectLst/>
                <a:latin typeface="+mj-lt"/>
                <a:cs typeface="+mn-cs"/>
              </a:rPr>
              <a:t>From E. Fermi, preparatory notes for a talk on </a:t>
            </a:r>
            <a:endParaRPr lang="en-US" sz="1700" dirty="0" smtClean="0">
              <a:effectLst/>
              <a:latin typeface="+mj-lt"/>
              <a:cs typeface="+mn-cs"/>
            </a:endParaRPr>
          </a:p>
          <a:p>
            <a:pPr>
              <a:defRPr/>
            </a:pPr>
            <a:r>
              <a:rPr lang="ja-JP" altLang="en-US" sz="1700" dirty="0" smtClean="0">
                <a:effectLst/>
                <a:latin typeface="+mj-lt"/>
                <a:cs typeface="+mn-cs"/>
              </a:rPr>
              <a:t>“</a:t>
            </a:r>
            <a:r>
              <a:rPr lang="en-US" sz="1700" dirty="0">
                <a:effectLst/>
                <a:latin typeface="+mj-lt"/>
                <a:cs typeface="+mn-cs"/>
              </a:rPr>
              <a:t>What can we learn with High Energy </a:t>
            </a:r>
            <a:r>
              <a:rPr lang="en-US" sz="1700" dirty="0" smtClean="0">
                <a:effectLst/>
                <a:latin typeface="+mj-lt"/>
                <a:cs typeface="+mn-cs"/>
              </a:rPr>
              <a:t>Accelerators  </a:t>
            </a:r>
            <a:r>
              <a:rPr lang="en-US" sz="1700" dirty="0">
                <a:effectLst/>
                <a:latin typeface="+mj-lt"/>
                <a:cs typeface="+mn-cs"/>
              </a:rPr>
              <a:t>? </a:t>
            </a:r>
            <a:r>
              <a:rPr lang="ja-JP" altLang="en-US" sz="1700" dirty="0">
                <a:effectLst/>
                <a:latin typeface="+mj-lt"/>
                <a:cs typeface="+mn-cs"/>
              </a:rPr>
              <a:t>”</a:t>
            </a:r>
            <a:r>
              <a:rPr lang="en-US" sz="1700" dirty="0">
                <a:effectLst/>
                <a:latin typeface="+mj-lt"/>
                <a:cs typeface="+mn-cs"/>
              </a:rPr>
              <a:t> </a:t>
            </a:r>
            <a:endParaRPr lang="en-US" sz="1700" dirty="0" smtClean="0">
              <a:effectLst/>
              <a:latin typeface="+mj-lt"/>
              <a:cs typeface="+mn-cs"/>
            </a:endParaRPr>
          </a:p>
          <a:p>
            <a:pPr>
              <a:defRPr/>
            </a:pPr>
            <a:r>
              <a:rPr lang="en-US" sz="1700" dirty="0" smtClean="0">
                <a:effectLst/>
                <a:latin typeface="+mj-lt"/>
                <a:cs typeface="+mn-cs"/>
              </a:rPr>
              <a:t>given </a:t>
            </a:r>
            <a:r>
              <a:rPr lang="en-US" sz="1700" dirty="0">
                <a:effectLst/>
                <a:latin typeface="+mj-lt"/>
                <a:cs typeface="+mn-cs"/>
              </a:rPr>
              <a:t>to the American Physical Society, NY, Jan. 29th 1954</a:t>
            </a:r>
          </a:p>
        </p:txBody>
      </p:sp>
      <p:pic>
        <p:nvPicPr>
          <p:cNvPr id="29701" name="Picture 5" descr="fermi_lvgstn.gif                                               000021F2HD2                            B2914ABF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3356818"/>
            <a:ext cx="4206875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49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96752"/>
            <a:ext cx="7658100" cy="1631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94929" name="Text Box 17"/>
          <p:cNvSpPr txBox="1">
            <a:spLocks noChangeArrowheads="1"/>
          </p:cNvSpPr>
          <p:nvPr/>
        </p:nvSpPr>
        <p:spPr bwMode="auto">
          <a:xfrm>
            <a:off x="4747422" y="3140968"/>
            <a:ext cx="4058523" cy="1077218"/>
          </a:xfrm>
          <a:prstGeom prst="rect">
            <a:avLst/>
          </a:prstGeom>
          <a:solidFill>
            <a:schemeClr val="bg1"/>
          </a:solidFill>
          <a:ln w="9525">
            <a:solidFill>
              <a:srgbClr val="0000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000090"/>
                </a:solidFill>
                <a:effectLst/>
                <a:cs typeface="+mn-cs"/>
              </a:rPr>
              <a:t>Fermi</a:t>
            </a:r>
            <a:r>
              <a:rPr lang="ja-JP" altLang="en-US" dirty="0">
                <a:solidFill>
                  <a:srgbClr val="000090"/>
                </a:solidFill>
                <a:effectLst/>
                <a:latin typeface="Arial"/>
                <a:cs typeface="+mn-cs"/>
              </a:rPr>
              <a:t>’</a:t>
            </a:r>
            <a:r>
              <a:rPr lang="en-US" dirty="0">
                <a:solidFill>
                  <a:srgbClr val="000090"/>
                </a:solidFill>
                <a:effectLst/>
                <a:cs typeface="+mn-cs"/>
              </a:rPr>
              <a:t>s extrapolation to year 1994:</a:t>
            </a:r>
          </a:p>
          <a:p>
            <a:pPr>
              <a:defRPr/>
            </a:pPr>
            <a:r>
              <a:rPr lang="en-US" dirty="0">
                <a:solidFill>
                  <a:srgbClr val="000090"/>
                </a:solidFill>
                <a:effectLst/>
                <a:cs typeface="+mn-cs"/>
              </a:rPr>
              <a:t>2T magnets, R=8000 </a:t>
            </a:r>
            <a:r>
              <a:rPr lang="en-US" dirty="0" smtClean="0">
                <a:solidFill>
                  <a:srgbClr val="000090"/>
                </a:solidFill>
                <a:effectLst/>
                <a:cs typeface="+mn-cs"/>
              </a:rPr>
              <a:t>km (fixed target !), </a:t>
            </a:r>
          </a:p>
          <a:p>
            <a:pPr>
              <a:defRPr/>
            </a:pPr>
            <a:r>
              <a:rPr lang="en-US" dirty="0" err="1" smtClean="0">
                <a:solidFill>
                  <a:srgbClr val="000090"/>
                </a:solidFill>
                <a:effectLst/>
                <a:cs typeface="+mn-cs"/>
              </a:rPr>
              <a:t>E</a:t>
            </a:r>
            <a:r>
              <a:rPr lang="en-US" baseline="-25000" dirty="0" err="1" smtClean="0">
                <a:solidFill>
                  <a:srgbClr val="000090"/>
                </a:solidFill>
                <a:effectLst/>
                <a:cs typeface="+mn-cs"/>
              </a:rPr>
              <a:t>beam</a:t>
            </a:r>
            <a:r>
              <a:rPr lang="en-US" dirty="0" smtClean="0">
                <a:solidFill>
                  <a:srgbClr val="000090"/>
                </a:solidFill>
                <a:effectLst/>
                <a:cs typeface="+mn-cs"/>
              </a:rPr>
              <a:t> </a:t>
            </a:r>
            <a:r>
              <a:rPr lang="en-US" dirty="0">
                <a:solidFill>
                  <a:srgbClr val="000090"/>
                </a:solidFill>
                <a:effectLst/>
                <a:cs typeface="+mn-cs"/>
              </a:rPr>
              <a:t>~  5x10</a:t>
            </a:r>
            <a:r>
              <a:rPr lang="en-US" baseline="30000" dirty="0">
                <a:solidFill>
                  <a:srgbClr val="000090"/>
                </a:solidFill>
                <a:effectLst/>
                <a:cs typeface="+mn-cs"/>
              </a:rPr>
              <a:t>3</a:t>
            </a:r>
            <a:r>
              <a:rPr lang="en-US" dirty="0">
                <a:solidFill>
                  <a:srgbClr val="000090"/>
                </a:solidFill>
                <a:effectLst/>
                <a:cs typeface="+mn-cs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effectLst/>
                <a:cs typeface="+mn-cs"/>
              </a:rPr>
              <a:t>TeV</a:t>
            </a:r>
            <a:r>
              <a:rPr lang="en-US" dirty="0">
                <a:solidFill>
                  <a:srgbClr val="000090"/>
                </a:solidFill>
                <a:effectLst/>
                <a:cs typeface="+mn-cs"/>
              </a:rPr>
              <a:t> </a:t>
            </a:r>
            <a:r>
              <a:rPr lang="en-US" dirty="0" smtClean="0">
                <a:solidFill>
                  <a:srgbClr val="000090"/>
                </a:solidFill>
                <a:effectLst/>
                <a:cs typeface="+mn-cs"/>
                <a:sym typeface="Wingdings"/>
              </a:rPr>
              <a:t> </a:t>
            </a:r>
            <a:r>
              <a:rPr lang="en-US" dirty="0" smtClean="0">
                <a:solidFill>
                  <a:srgbClr val="000090"/>
                </a:solidFill>
                <a:effectLst/>
                <a:cs typeface="+mn-cs"/>
              </a:rPr>
              <a:t>√s </a:t>
            </a:r>
            <a:r>
              <a:rPr lang="en-US" dirty="0" smtClean="0">
                <a:solidFill>
                  <a:srgbClr val="000090"/>
                </a:solidFill>
                <a:effectLst/>
              </a:rPr>
              <a:t>~ 3 </a:t>
            </a:r>
            <a:r>
              <a:rPr lang="en-US" dirty="0" err="1" smtClean="0">
                <a:solidFill>
                  <a:srgbClr val="000090"/>
                </a:solidFill>
                <a:effectLst/>
              </a:rPr>
              <a:t>TeV</a:t>
            </a:r>
            <a:endParaRPr lang="en-US" dirty="0" smtClean="0">
              <a:solidFill>
                <a:srgbClr val="000090"/>
              </a:solidFill>
              <a:effectLst/>
            </a:endParaRPr>
          </a:p>
          <a:p>
            <a:pPr>
              <a:defRPr/>
            </a:pPr>
            <a:r>
              <a:rPr lang="en-US" dirty="0" smtClean="0">
                <a:solidFill>
                  <a:srgbClr val="000090"/>
                </a:solidFill>
                <a:effectLst/>
              </a:rPr>
              <a:t>Cost : </a:t>
            </a:r>
            <a:r>
              <a:rPr lang="en-US" dirty="0">
                <a:solidFill>
                  <a:srgbClr val="000090"/>
                </a:solidFill>
                <a:effectLst/>
              </a:rPr>
              <a:t>170 B</a:t>
            </a:r>
            <a:r>
              <a:rPr lang="en-US" dirty="0" smtClean="0">
                <a:solidFill>
                  <a:srgbClr val="000090"/>
                </a:solidFill>
                <a:effectLst/>
              </a:rPr>
              <a:t>$</a:t>
            </a:r>
            <a:endParaRPr lang="en-US" dirty="0">
              <a:solidFill>
                <a:srgbClr val="000090"/>
              </a:solidFill>
              <a:effectLst/>
            </a:endParaRPr>
          </a:p>
        </p:txBody>
      </p:sp>
      <p:pic>
        <p:nvPicPr>
          <p:cNvPr id="294935" name="Picture 23" descr="&#10;VLHC-color                                                     000025A7Macintosh HD                   ABA78158: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293096"/>
            <a:ext cx="1022350" cy="915988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ffectLst>
            <a:outerShdw blurRad="63500" dist="53882" dir="2700000" algn="ctr" rotWithShape="0">
              <a:srgbClr val="FFFF6F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179512" y="2132856"/>
            <a:ext cx="7056784" cy="396000"/>
          </a:xfrm>
          <a:prstGeom prst="rect">
            <a:avLst/>
          </a:prstGeom>
          <a:noFill/>
          <a:ln w="2857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84168" y="4613066"/>
            <a:ext cx="2748343" cy="400110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/>
              </a:rPr>
              <a:t>Was that hopeless ??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48064" y="5589240"/>
            <a:ext cx="3785743" cy="1138773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>
                <a:solidFill>
                  <a:srgbClr val="FFFFFF"/>
                </a:solidFill>
                <a:effectLst/>
              </a:rPr>
              <a:t>W</a:t>
            </a:r>
            <a:r>
              <a:rPr lang="en-US" sz="1700" dirty="0" smtClean="0">
                <a:solidFill>
                  <a:srgbClr val="FFFFFF"/>
                </a:solidFill>
                <a:effectLst/>
              </a:rPr>
              <a:t>e have found the solution: </a:t>
            </a:r>
            <a:endParaRPr lang="en-US" sz="1700" dirty="0">
              <a:solidFill>
                <a:srgbClr val="FFFFFF"/>
              </a:solidFill>
              <a:effectLst/>
              <a:sym typeface="Wingdings"/>
            </a:endParaRPr>
          </a:p>
          <a:p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w</a:t>
            </a:r>
            <a:r>
              <a:rPr lang="en-US" sz="1700" dirty="0" smtClean="0">
                <a:solidFill>
                  <a:srgbClr val="FFFFFF"/>
                </a:solidFill>
                <a:effectLst/>
              </a:rPr>
              <a:t>e have invented colliders </a:t>
            </a:r>
          </a:p>
          <a:p>
            <a:r>
              <a:rPr lang="en-US" sz="1700" dirty="0" smtClean="0">
                <a:solidFill>
                  <a:srgbClr val="FFFFFF"/>
                </a:solidFill>
                <a:effectLst/>
              </a:rPr>
              <a:t>and superconducting magnets … </a:t>
            </a:r>
          </a:p>
          <a:p>
            <a:r>
              <a:rPr lang="en-US" sz="1700" dirty="0" smtClean="0">
                <a:solidFill>
                  <a:srgbClr val="FFFFFF"/>
                </a:solidFill>
                <a:effectLst/>
              </a:rPr>
              <a:t>and built the </a:t>
            </a:r>
            <a:r>
              <a:rPr lang="en-US" sz="1700" dirty="0" err="1" smtClean="0">
                <a:solidFill>
                  <a:srgbClr val="FFFFFF"/>
                </a:solidFill>
                <a:effectLst/>
              </a:rPr>
              <a:t>Tevatron</a:t>
            </a:r>
            <a:r>
              <a:rPr lang="en-US" sz="1700" dirty="0" smtClean="0">
                <a:solidFill>
                  <a:srgbClr val="FFFFFF"/>
                </a:solidFill>
                <a:effectLst/>
              </a:rPr>
              <a:t> and the LHC</a:t>
            </a:r>
          </a:p>
        </p:txBody>
      </p:sp>
      <p:sp>
        <p:nvSpPr>
          <p:cNvPr id="4" name="Oval 3"/>
          <p:cNvSpPr/>
          <p:nvPr/>
        </p:nvSpPr>
        <p:spPr bwMode="auto">
          <a:xfrm>
            <a:off x="0" y="1340768"/>
            <a:ext cx="8172400" cy="792000"/>
          </a:xfrm>
          <a:prstGeom prst="ellipse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7596336" y="1916832"/>
            <a:ext cx="0" cy="1224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583643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94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94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29" grpId="0" animBg="1"/>
      <p:bldP spid="11" grpId="0" animBg="1"/>
      <p:bldP spid="3" grpId="0" animBg="1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483769" y="1556792"/>
            <a:ext cx="4411960" cy="861774"/>
          </a:xfrm>
          <a:prstGeom prst="rect">
            <a:avLst/>
          </a:prstGeom>
          <a:solidFill>
            <a:srgbClr val="FFCC9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5000" dirty="0" smtClean="0">
                <a:effectLst/>
              </a:rPr>
              <a:t>THANK YOU !</a:t>
            </a:r>
          </a:p>
        </p:txBody>
      </p:sp>
      <p:pic>
        <p:nvPicPr>
          <p:cNvPr id="6" name="Picture 5" descr="man_-_tired.gif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284984"/>
            <a:ext cx="1312034" cy="207385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87142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619672" y="1844824"/>
            <a:ext cx="5175265" cy="1631216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0000" dirty="0" smtClean="0">
                <a:effectLst/>
              </a:rPr>
              <a:t>SPARES </a:t>
            </a:r>
          </a:p>
        </p:txBody>
      </p:sp>
    </p:spTree>
    <p:extLst>
      <p:ext uri="{BB962C8B-B14F-4D97-AF65-F5344CB8AC3E}">
        <p14:creationId xmlns:p14="http://schemas.microsoft.com/office/powerpoint/2010/main" val="2293930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0" y="4295998"/>
            <a:ext cx="9180512" cy="1077218"/>
          </a:xfrm>
          <a:prstGeom prst="rect">
            <a:avLst/>
          </a:prstGeom>
          <a:solidFill>
            <a:srgbClr val="9900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Regardless of the detailed scenario, and even in the absence of theoretical/experimental preference for a specific E scale, the directions for future high-E colliders are clear: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</a:rPr>
              <a:t>highest energy 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 </a:t>
            </a:r>
            <a:r>
              <a:rPr lang="en-US" dirty="0" smtClean="0">
                <a:solidFill>
                  <a:srgbClr val="FFFFFF"/>
                </a:solidFill>
                <a:effectLst/>
                <a:sym typeface="Wingdings"/>
              </a:rPr>
              <a:t>to explore directly E scales of 10-100 </a:t>
            </a:r>
            <a:r>
              <a:rPr lang="en-US" dirty="0" err="1" smtClean="0">
                <a:solidFill>
                  <a:srgbClr val="FFFFFF"/>
                </a:solidFill>
                <a:effectLst/>
                <a:sym typeface="Wingdings"/>
              </a:rPr>
              <a:t>TeV</a:t>
            </a:r>
            <a:endParaRPr lang="en-US" dirty="0" smtClean="0">
              <a:solidFill>
                <a:srgbClr val="FFFFFF"/>
              </a:solidFill>
              <a:effectLst/>
              <a:sym typeface="Wingdings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chemeClr val="bg1"/>
                </a:solidFill>
                <a:effectLst/>
                <a:sym typeface="Wingdings"/>
              </a:rPr>
              <a:t>highest precision  to probe the largest E scales indirectly  possibly up to</a:t>
            </a:r>
            <a:r>
              <a:rPr lang="en-US" dirty="0">
                <a:solidFill>
                  <a:srgbClr val="FFFFFF"/>
                </a:solidFill>
                <a:effectLst/>
                <a:sym typeface="Wingdings"/>
              </a:rPr>
              <a:t> few 1OO</a:t>
            </a:r>
            <a:r>
              <a:rPr lang="en-US" dirty="0">
                <a:solidFill>
                  <a:schemeClr val="bg1"/>
                </a:solidFill>
                <a:effectLst/>
                <a:sym typeface="Wingdings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effectLst/>
                <a:sym typeface="Wingdings"/>
              </a:rPr>
              <a:t>TeV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116632"/>
            <a:ext cx="6192688" cy="369332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effectLst/>
              </a:rPr>
              <a:t>How to choose the future high-E collider project(s) 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5661248"/>
            <a:ext cx="9001000" cy="1077218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  <a:sym typeface="Wingdings"/>
              </a:rPr>
              <a:t>Thanks also to great technology progress, many scientifically strong opportunities </a:t>
            </a:r>
          </a:p>
          <a:p>
            <a:r>
              <a:rPr lang="en-US" dirty="0">
                <a:effectLst/>
                <a:sym typeface="Wingdings"/>
              </a:rPr>
              <a:t>a</a:t>
            </a:r>
            <a:r>
              <a:rPr lang="en-US" dirty="0" smtClean="0">
                <a:effectLst/>
                <a:sym typeface="Wingdings"/>
              </a:rPr>
              <a:t>re available: none of them is easy, none is cheap.  </a:t>
            </a:r>
          </a:p>
          <a:p>
            <a:r>
              <a:rPr lang="en-US" dirty="0" smtClean="0">
                <a:effectLst/>
                <a:sym typeface="Wingdings"/>
              </a:rPr>
              <a:t>Decision on how to proceed, and the time profile of the projects, depends on science (LHC </a:t>
            </a:r>
          </a:p>
          <a:p>
            <a:r>
              <a:rPr lang="en-US" dirty="0" smtClean="0">
                <a:effectLst/>
                <a:sym typeface="Wingdings"/>
              </a:rPr>
              <a:t>results), </a:t>
            </a:r>
            <a:r>
              <a:rPr lang="en-US" dirty="0">
                <a:effectLst/>
                <a:sym typeface="Wingdings"/>
              </a:rPr>
              <a:t>technology </a:t>
            </a:r>
            <a:r>
              <a:rPr lang="en-US" dirty="0" smtClean="0">
                <a:effectLst/>
                <a:sym typeface="Wingdings"/>
              </a:rPr>
              <a:t>maturity, cost and funding availability, global (worldwide) perspective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5496" y="578869"/>
            <a:ext cx="9150218" cy="1481979"/>
            <a:chOff x="35496" y="476664"/>
            <a:chExt cx="9150218" cy="1481979"/>
          </a:xfrm>
        </p:grpSpPr>
        <p:sp>
          <p:nvSpPr>
            <p:cNvPr id="19" name="TextBox 18"/>
            <p:cNvSpPr txBox="1"/>
            <p:nvPr/>
          </p:nvSpPr>
          <p:spPr>
            <a:xfrm>
              <a:off x="35496" y="635204"/>
              <a:ext cx="9150218" cy="1323439"/>
            </a:xfrm>
            <a:prstGeom prst="rect">
              <a:avLst/>
            </a:prstGeom>
            <a:solidFill>
              <a:srgbClr val="333300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  <a:effectLst/>
                </a:rPr>
                <a:t>LHC Run-1 brought us a certitude: the Higgs boson as the key of EWSB</a:t>
              </a:r>
            </a:p>
            <a:p>
              <a:pPr marL="285750" indent="-285750">
                <a:buFont typeface="Wingdings" charset="2"/>
                <a:buChar char="q"/>
              </a:pPr>
              <a:r>
                <a:rPr lang="en-US" dirty="0" smtClean="0">
                  <a:solidFill>
                    <a:srgbClr val="FFFFFF"/>
                  </a:solidFill>
                  <a:effectLst/>
                </a:rPr>
                <a:t>H(125) </a:t>
              </a:r>
              <a:r>
                <a:rPr lang="en-US" dirty="0" smtClean="0">
                  <a:solidFill>
                    <a:srgbClr val="FFFFFF"/>
                  </a:solidFill>
                  <a:effectLst/>
                  <a:sym typeface="Wingdings"/>
                </a:rPr>
                <a:t>needs to be studied with the highest precision  door to new physics ?</a:t>
              </a:r>
            </a:p>
            <a:p>
              <a:r>
                <a:rPr lang="en-US" dirty="0" smtClean="0">
                  <a:solidFill>
                    <a:srgbClr val="FFFFFF"/>
                  </a:solidFill>
                  <a:effectLst/>
                  <a:sym typeface="Wingdings"/>
                </a:rPr>
                <a:t> low </a:t>
              </a:r>
              <a:r>
                <a:rPr lang="en-US" dirty="0" err="1">
                  <a:solidFill>
                    <a:srgbClr val="FFFFFF"/>
                  </a:solidFill>
                  <a:effectLst/>
                  <a:sym typeface="Wingdings"/>
                </a:rPr>
                <a:t>m</a:t>
              </a:r>
              <a:r>
                <a:rPr lang="en-US" baseline="-25000" dirty="0" err="1">
                  <a:solidFill>
                    <a:srgbClr val="FFFFFF"/>
                  </a:solidFill>
                  <a:effectLst/>
                  <a:sym typeface="Wingdings"/>
                </a:rPr>
                <a:t>H</a:t>
              </a:r>
              <a:r>
                <a:rPr lang="en-US" dirty="0">
                  <a:solidFill>
                    <a:srgbClr val="FFFFFF"/>
                  </a:solidFill>
                  <a:effectLst/>
                  <a:sym typeface="Wingdings"/>
                </a:rPr>
                <a:t> makes H accessible to both circular and linear colliders, with different pros/</a:t>
              </a:r>
              <a:r>
                <a:rPr lang="en-US" dirty="0" smtClean="0">
                  <a:solidFill>
                    <a:srgbClr val="FFFFFF"/>
                  </a:solidFill>
                  <a:effectLst/>
                  <a:sym typeface="Wingdings"/>
                </a:rPr>
                <a:t>cons</a:t>
              </a:r>
            </a:p>
            <a:p>
              <a:pPr marL="285750" indent="-285750">
                <a:buFont typeface="Wingdings" charset="2"/>
                <a:buChar char="q"/>
              </a:pPr>
              <a:r>
                <a:rPr lang="en-US" dirty="0">
                  <a:solidFill>
                    <a:srgbClr val="FFFFFF"/>
                  </a:solidFill>
                  <a:effectLst/>
                  <a:sym typeface="Wingdings"/>
                </a:rPr>
                <a:t>c</a:t>
              </a:r>
              <a:r>
                <a:rPr lang="en-US" dirty="0" smtClean="0">
                  <a:solidFill>
                    <a:srgbClr val="FFFFFF"/>
                  </a:solidFill>
                  <a:effectLst/>
                  <a:sym typeface="Wingdings"/>
                </a:rPr>
                <a:t>omplete exploration of EWSB needed </a:t>
              </a:r>
              <a:r>
                <a:rPr lang="en-US" dirty="0" smtClean="0">
                  <a:solidFill>
                    <a:srgbClr val="FFFFFF"/>
                  </a:solidFill>
                  <a:effectLst/>
                </a:rPr>
                <a:t>(HH </a:t>
              </a:r>
              <a:r>
                <a:rPr lang="en-US" dirty="0">
                  <a:solidFill>
                    <a:srgbClr val="FFFFFF"/>
                  </a:solidFill>
                  <a:effectLst/>
                </a:rPr>
                <a:t>production, V</a:t>
              </a:r>
              <a:r>
                <a:rPr lang="en-US" baseline="-25000" dirty="0">
                  <a:solidFill>
                    <a:srgbClr val="FFFFFF"/>
                  </a:solidFill>
                  <a:effectLst/>
                </a:rPr>
                <a:t>L</a:t>
              </a:r>
              <a:r>
                <a:rPr lang="en-US" dirty="0">
                  <a:solidFill>
                    <a:srgbClr val="FFFFFF"/>
                  </a:solidFill>
                  <a:effectLst/>
                </a:rPr>
                <a:t>V</a:t>
              </a:r>
              <a:r>
                <a:rPr lang="en-US" baseline="-25000" dirty="0">
                  <a:solidFill>
                    <a:srgbClr val="FFFFFF"/>
                  </a:solidFill>
                  <a:effectLst/>
                </a:rPr>
                <a:t>L</a:t>
              </a:r>
              <a:r>
                <a:rPr lang="en-US" dirty="0">
                  <a:solidFill>
                    <a:srgbClr val="FFFFFF"/>
                  </a:solidFill>
                  <a:effectLst/>
                </a:rPr>
                <a:t> </a:t>
              </a:r>
              <a:r>
                <a:rPr lang="en-US" dirty="0" smtClean="0">
                  <a:solidFill>
                    <a:srgbClr val="FFFFFF"/>
                  </a:solidFill>
                  <a:effectLst/>
                </a:rPr>
                <a:t>scattering, look for possible </a:t>
              </a:r>
            </a:p>
            <a:p>
              <a:r>
                <a:rPr lang="en-US" dirty="0">
                  <a:solidFill>
                    <a:srgbClr val="FFFFFF"/>
                  </a:solidFill>
                  <a:effectLst/>
                </a:rPr>
                <a:t> </a:t>
              </a:r>
              <a:r>
                <a:rPr lang="en-US" dirty="0" smtClean="0">
                  <a:solidFill>
                    <a:srgbClr val="FFFFFF"/>
                  </a:solidFill>
                  <a:effectLst/>
                </a:rPr>
                <a:t>    new dynamics, etc. ) </a:t>
              </a:r>
              <a:r>
                <a:rPr lang="en-US" dirty="0" smtClean="0">
                  <a:solidFill>
                    <a:srgbClr val="FFFFFF"/>
                  </a:solidFill>
                  <a:effectLst/>
                  <a:sym typeface="Wingdings"/>
                </a:rPr>
                <a:t> requires multi-</a:t>
              </a:r>
              <a:r>
                <a:rPr lang="en-US" dirty="0" err="1" smtClean="0">
                  <a:solidFill>
                    <a:srgbClr val="FFFFFF"/>
                  </a:solidFill>
                  <a:effectLst/>
                  <a:sym typeface="Wingdings"/>
                </a:rPr>
                <a:t>TeV</a:t>
              </a:r>
              <a:r>
                <a:rPr lang="en-US" dirty="0">
                  <a:solidFill>
                    <a:srgbClr val="FFFFFF"/>
                  </a:solidFill>
                  <a:effectLst/>
                  <a:sym typeface="Wingdings"/>
                </a:rPr>
                <a:t> </a:t>
              </a:r>
              <a:r>
                <a:rPr lang="en-US" dirty="0" smtClean="0">
                  <a:solidFill>
                    <a:srgbClr val="FFFFFF"/>
                  </a:solidFill>
                  <a:effectLst/>
                  <a:sym typeface="Wingdings"/>
                </a:rPr>
                <a:t>energies</a:t>
              </a:r>
              <a:endParaRPr lang="en-US" dirty="0">
                <a:solidFill>
                  <a:srgbClr val="FFFFFF"/>
                </a:solidFill>
                <a:effectLst/>
              </a:endParaRPr>
            </a:p>
          </p:txBody>
        </p:sp>
        <p:sp>
          <p:nvSpPr>
            <p:cNvPr id="8" name="Smiley Face 7"/>
            <p:cNvSpPr>
              <a:spLocks noChangeAspect="1"/>
            </p:cNvSpPr>
            <p:nvPr/>
          </p:nvSpPr>
          <p:spPr bwMode="auto">
            <a:xfrm>
              <a:off x="8100384" y="476664"/>
              <a:ext cx="576072" cy="576072"/>
            </a:xfrm>
            <a:prstGeom prst="smileyFace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2008" y="2204864"/>
            <a:ext cx="9036496" cy="1815882"/>
            <a:chOff x="0" y="2292554"/>
            <a:chExt cx="9036496" cy="1815882"/>
          </a:xfrm>
        </p:grpSpPr>
        <p:sp>
          <p:nvSpPr>
            <p:cNvPr id="6" name="TextBox 5"/>
            <p:cNvSpPr txBox="1"/>
            <p:nvPr/>
          </p:nvSpPr>
          <p:spPr>
            <a:xfrm>
              <a:off x="0" y="2292554"/>
              <a:ext cx="9036496" cy="1815882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effectLst/>
                </a:rPr>
                <a:t>LHC Run-2 and beyond may (hopefully !) bring additional “no-lose theorems”: </a:t>
              </a:r>
            </a:p>
            <a:p>
              <a:pPr marL="285750" indent="-285750">
                <a:buFont typeface="Wingdings" charset="2"/>
                <a:buChar char="q"/>
              </a:pPr>
              <a:r>
                <a:rPr lang="en-US" dirty="0">
                  <a:effectLst/>
                </a:rPr>
                <a:t>i</a:t>
              </a:r>
              <a:r>
                <a:rPr lang="en-US" dirty="0" smtClean="0">
                  <a:effectLst/>
                </a:rPr>
                <a:t>f new (heavy) physics is discovered</a:t>
              </a:r>
              <a:r>
                <a:rPr lang="en-US" dirty="0">
                  <a:effectLst/>
                </a:rPr>
                <a:t> </a:t>
              </a:r>
              <a:endParaRPr lang="en-US" dirty="0" smtClean="0">
                <a:effectLst/>
              </a:endParaRPr>
            </a:p>
            <a:p>
              <a:r>
                <a:rPr lang="en-US" dirty="0">
                  <a:effectLst/>
                  <a:sym typeface="Wingdings"/>
                </a:rPr>
                <a:t> </a:t>
              </a:r>
              <a:r>
                <a:rPr lang="en-US" dirty="0" smtClean="0">
                  <a:effectLst/>
                  <a:sym typeface="Wingdings"/>
                </a:rPr>
                <a:t>   completion of spectrum and detailed measurements of new physics likely </a:t>
              </a:r>
            </a:p>
            <a:p>
              <a:r>
                <a:rPr lang="en-US" dirty="0">
                  <a:effectLst/>
                  <a:sym typeface="Wingdings"/>
                </a:rPr>
                <a:t> </a:t>
              </a:r>
              <a:r>
                <a:rPr lang="en-US" dirty="0" smtClean="0">
                  <a:effectLst/>
                  <a:sym typeface="Wingdings"/>
                </a:rPr>
                <a:t>       require multi-</a:t>
              </a:r>
              <a:r>
                <a:rPr lang="en-US" dirty="0" err="1" smtClean="0">
                  <a:effectLst/>
                  <a:sym typeface="Wingdings"/>
                </a:rPr>
                <a:t>TeV</a:t>
              </a:r>
              <a:r>
                <a:rPr lang="en-US" dirty="0" smtClean="0">
                  <a:effectLst/>
                  <a:sym typeface="Wingdings"/>
                </a:rPr>
                <a:t> energies</a:t>
              </a:r>
            </a:p>
            <a:p>
              <a:pPr marL="285750" indent="-285750">
                <a:buFont typeface="Wingdings" charset="2"/>
                <a:buChar char="q"/>
              </a:pPr>
              <a:r>
                <a:rPr lang="en-US" dirty="0">
                  <a:effectLst/>
                </a:rPr>
                <a:t>i</a:t>
              </a:r>
              <a:r>
                <a:rPr lang="en-US" dirty="0" smtClean="0">
                  <a:effectLst/>
                </a:rPr>
                <a:t>f indications emerge for the scale of new physics in the 10-100 </a:t>
              </a:r>
              <a:r>
                <a:rPr lang="en-US" dirty="0" err="1" smtClean="0">
                  <a:effectLst/>
                </a:rPr>
                <a:t>TeV</a:t>
              </a:r>
              <a:r>
                <a:rPr lang="en-US" dirty="0" smtClean="0">
                  <a:effectLst/>
                </a:rPr>
                <a:t> region </a:t>
              </a:r>
            </a:p>
            <a:p>
              <a:r>
                <a:rPr lang="en-US" dirty="0" smtClean="0">
                  <a:effectLst/>
                </a:rPr>
                <a:t>     </a:t>
              </a:r>
              <a:r>
                <a:rPr lang="en-US" sz="1500" dirty="0" smtClean="0">
                  <a:effectLst/>
                </a:rPr>
                <a:t>(e.g. from </a:t>
              </a:r>
              <a:r>
                <a:rPr lang="en-US" sz="1500" dirty="0" err="1" smtClean="0">
                  <a:effectLst/>
                </a:rPr>
                <a:t>dijet</a:t>
              </a:r>
              <a:r>
                <a:rPr lang="en-US" sz="1500" dirty="0">
                  <a:effectLst/>
                </a:rPr>
                <a:t> </a:t>
              </a:r>
              <a:r>
                <a:rPr lang="en-US" sz="1500" dirty="0" smtClean="0">
                  <a:effectLst/>
                </a:rPr>
                <a:t>angular distributions </a:t>
              </a:r>
              <a:r>
                <a:rPr lang="en-US" sz="1500" dirty="0" smtClean="0">
                  <a:effectLst/>
                  <a:sym typeface="Wingdings"/>
                </a:rPr>
                <a:t> </a:t>
              </a:r>
              <a:r>
                <a:rPr lang="en-US" sz="1500" dirty="0" err="1" smtClean="0">
                  <a:effectLst/>
                  <a:sym typeface="Wingdings"/>
                </a:rPr>
                <a:t>Λ</a:t>
              </a:r>
              <a:r>
                <a:rPr lang="en-US" sz="1500" dirty="0" smtClean="0">
                  <a:effectLst/>
                  <a:sym typeface="Wingdings"/>
                </a:rPr>
                <a:t> compositeness)</a:t>
              </a:r>
            </a:p>
            <a:p>
              <a:r>
                <a:rPr lang="en-US" dirty="0" smtClean="0">
                  <a:effectLst/>
                  <a:sym typeface="Wingdings"/>
                </a:rPr>
                <a:t>    need the highest-energy </a:t>
              </a:r>
              <a:r>
                <a:rPr lang="en-US" dirty="0" err="1" smtClean="0">
                  <a:effectLst/>
                  <a:sym typeface="Wingdings"/>
                </a:rPr>
                <a:t>pp</a:t>
              </a:r>
              <a:r>
                <a:rPr lang="en-US" dirty="0" smtClean="0">
                  <a:effectLst/>
                  <a:sym typeface="Wingdings"/>
                </a:rPr>
                <a:t> collider to probe directly the scale of new physics</a:t>
              </a:r>
              <a:endParaRPr lang="en-US" dirty="0">
                <a:effectLst/>
              </a:endParaRPr>
            </a:p>
          </p:txBody>
        </p:sp>
        <p:pic>
          <p:nvPicPr>
            <p:cNvPr id="2" name="Picture 1" descr="Unknown.jpe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00392" y="2413700"/>
              <a:ext cx="742950" cy="74295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026185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3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496" y="772250"/>
            <a:ext cx="5327099" cy="3046988"/>
          </a:xfrm>
          <a:prstGeom prst="rect">
            <a:avLst/>
          </a:prstGeom>
          <a:solidFill>
            <a:srgbClr val="FFCC9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</a:rPr>
              <a:t>Higgs boson and EWSB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err="1" smtClean="0">
                <a:solidFill>
                  <a:srgbClr val="000000"/>
                </a:solidFill>
                <a:effectLst/>
              </a:rPr>
              <a:t>m</a:t>
            </a:r>
            <a:r>
              <a:rPr lang="en-US" baseline="-25000" dirty="0" err="1" smtClean="0">
                <a:solidFill>
                  <a:srgbClr val="000000"/>
                </a:solidFill>
                <a:effectLst/>
              </a:rPr>
              <a:t>H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 natural or fine-tuned ?</a:t>
            </a:r>
          </a:p>
          <a:p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 </a:t>
            </a:r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i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f natural: what new physics/symmetry?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does </a:t>
            </a:r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it regularize the divergent V</a:t>
            </a:r>
            <a:r>
              <a:rPr lang="en-US" baseline="-25000" dirty="0">
                <a:solidFill>
                  <a:srgbClr val="000000"/>
                </a:solidFill>
                <a:effectLst/>
                <a:sym typeface="Wingdings"/>
              </a:rPr>
              <a:t>L</a:t>
            </a:r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V</a:t>
            </a:r>
            <a:r>
              <a:rPr lang="en-US" baseline="-25000" dirty="0">
                <a:solidFill>
                  <a:srgbClr val="000000"/>
                </a:solidFill>
                <a:effectLst/>
                <a:sym typeface="Wingdings"/>
              </a:rPr>
              <a:t>L</a:t>
            </a:r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 cross-section</a:t>
            </a:r>
          </a:p>
          <a:p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      at high M(V</a:t>
            </a:r>
            <a:r>
              <a:rPr lang="en-US" baseline="-25000" dirty="0">
                <a:solidFill>
                  <a:srgbClr val="000000"/>
                </a:solidFill>
                <a:effectLst/>
                <a:sym typeface="Wingdings"/>
              </a:rPr>
              <a:t>L</a:t>
            </a:r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V</a:t>
            </a:r>
            <a:r>
              <a:rPr lang="en-US" baseline="-25000" dirty="0">
                <a:solidFill>
                  <a:srgbClr val="000000"/>
                </a:solidFill>
                <a:effectLst/>
                <a:sym typeface="Wingdings"/>
              </a:rPr>
              <a:t>L</a:t>
            </a:r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) ? Or is there a new dynamics 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?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elementary or composite Higgs 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?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is it alone or are there other Higgs bosons 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?</a:t>
            </a:r>
            <a:endParaRPr lang="en-US" dirty="0">
              <a:solidFill>
                <a:srgbClr val="000000"/>
              </a:solidFill>
              <a:effectLst/>
              <a:sym typeface="Wingdings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origin of couplings to fermions 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coupling to dark matter ?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d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oes it violate CP ?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cosmological EW phase transition </a:t>
            </a:r>
          </a:p>
          <a:p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    </a:t>
            </a:r>
            <a:r>
              <a:rPr lang="en-US" sz="1500" dirty="0" smtClean="0">
                <a:solidFill>
                  <a:srgbClr val="000000"/>
                </a:solidFill>
                <a:effectLst/>
                <a:sym typeface="Wingdings"/>
              </a:rPr>
              <a:t>(is it responsible for </a:t>
            </a:r>
            <a:r>
              <a:rPr lang="en-US" sz="1500" dirty="0" err="1" smtClean="0">
                <a:solidFill>
                  <a:srgbClr val="000000"/>
                </a:solidFill>
                <a:effectLst/>
                <a:sym typeface="Wingdings"/>
              </a:rPr>
              <a:t>baryogenesis</a:t>
            </a:r>
            <a:r>
              <a:rPr lang="en-US" sz="1500" dirty="0" smtClean="0">
                <a:solidFill>
                  <a:srgbClr val="000000"/>
                </a:solidFill>
                <a:effectLst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?)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22520" y="836712"/>
            <a:ext cx="3352200" cy="1569660"/>
          </a:xfrm>
          <a:prstGeom prst="rect">
            <a:avLst/>
          </a:prstGeom>
          <a:solidFill>
            <a:srgbClr val="CC6666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</a:rPr>
              <a:t>Neutrinos: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err="1" smtClean="0">
                <a:solidFill>
                  <a:srgbClr val="000000"/>
                </a:solidFill>
                <a:effectLst/>
              </a:rPr>
              <a:t>ν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 masses and and their origin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  <a:effectLst/>
              </a:rPr>
              <a:t>w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hat is the role of H(125) ? 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err="1" smtClean="0">
                <a:solidFill>
                  <a:srgbClr val="000000"/>
                </a:solidFill>
                <a:effectLst/>
              </a:rPr>
              <a:t>Majorana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 or Dirac ?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000000"/>
                </a:solidFill>
                <a:effectLst/>
              </a:rPr>
              <a:t>CP violation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  <a:effectLst/>
              </a:rPr>
              <a:t>a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dditional species 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? 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sterile </a:t>
            </a:r>
            <a:r>
              <a:rPr lang="en-US" dirty="0" err="1" smtClean="0">
                <a:solidFill>
                  <a:srgbClr val="000000"/>
                </a:solidFill>
                <a:effectLst/>
              </a:rPr>
              <a:t>ν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 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16016" y="2465601"/>
            <a:ext cx="4352474" cy="1323439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</a:rPr>
              <a:t>Dark matter: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  <a:effectLst/>
              </a:rPr>
              <a:t>c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omposition: </a:t>
            </a:r>
            <a:r>
              <a:rPr lang="en-US" sz="1500" dirty="0" smtClean="0">
                <a:solidFill>
                  <a:srgbClr val="000000"/>
                </a:solidFill>
                <a:effectLst/>
              </a:rPr>
              <a:t>WIMP, sterile neutrinos, </a:t>
            </a:r>
          </a:p>
          <a:p>
            <a:r>
              <a:rPr lang="en-US" sz="1500" dirty="0">
                <a:solidFill>
                  <a:srgbClr val="000000"/>
                </a:solidFill>
                <a:effectLst/>
              </a:rPr>
              <a:t> </a:t>
            </a:r>
            <a:r>
              <a:rPr lang="en-US" sz="1500" dirty="0" smtClean="0">
                <a:solidFill>
                  <a:srgbClr val="000000"/>
                </a:solidFill>
                <a:effectLst/>
              </a:rPr>
              <a:t>    </a:t>
            </a:r>
            <a:r>
              <a:rPr lang="en-US" sz="1500" dirty="0" err="1" smtClean="0">
                <a:solidFill>
                  <a:srgbClr val="000000"/>
                </a:solidFill>
                <a:effectLst/>
              </a:rPr>
              <a:t>axions</a:t>
            </a:r>
            <a:r>
              <a:rPr lang="en-US" sz="1500" dirty="0" smtClean="0">
                <a:solidFill>
                  <a:srgbClr val="000000"/>
                </a:solidFill>
                <a:effectLst/>
              </a:rPr>
              <a:t>, other hidden sector particles, ..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000000"/>
                </a:solidFill>
                <a:effectLst/>
              </a:rPr>
              <a:t>one type or more ?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  <a:effectLst/>
              </a:rPr>
              <a:t>only gravitational or other interactions 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?</a:t>
            </a:r>
            <a:endParaRPr lang="en-US" dirty="0">
              <a:solidFill>
                <a:srgbClr val="000000"/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102" y="4005064"/>
            <a:ext cx="5329504" cy="1323439"/>
          </a:xfrm>
          <a:prstGeom prst="rect">
            <a:avLst/>
          </a:prstGeom>
          <a:solidFill>
            <a:srgbClr val="FFCC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</a:rPr>
              <a:t>The two epochs of Universe’s accelerated expansion: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000000"/>
                </a:solidFill>
                <a:effectLst/>
              </a:rPr>
              <a:t>primordial: is inflation correct ? </a:t>
            </a:r>
          </a:p>
          <a:p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    which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 (scalar) fields? </a:t>
            </a:r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r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ole of quantum gravity? 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today: dark energy (why is </a:t>
            </a:r>
            <a:r>
              <a:rPr lang="en-US" dirty="0" err="1" smtClean="0">
                <a:solidFill>
                  <a:srgbClr val="000000"/>
                </a:solidFill>
                <a:effectLst/>
                <a:sym typeface="Wingdings"/>
              </a:rPr>
              <a:t>Λ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 so small?) or</a:t>
            </a:r>
          </a:p>
          <a:p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    gravity modification 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86752" y="3933056"/>
            <a:ext cx="3749744" cy="1815882"/>
          </a:xfrm>
          <a:prstGeom prst="rect">
            <a:avLst/>
          </a:prstGeom>
          <a:solidFill>
            <a:srgbClr val="CC99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</a:rPr>
              <a:t>Quarks and leptons:</a:t>
            </a:r>
            <a:endParaRPr lang="en-US" dirty="0">
              <a:solidFill>
                <a:srgbClr val="000000"/>
              </a:solidFill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  <a:effectLst/>
              </a:rPr>
              <a:t>w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hy 3 families ?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000000"/>
                </a:solidFill>
                <a:effectLst/>
              </a:rPr>
              <a:t>masses and mixing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000000"/>
                </a:solidFill>
                <a:effectLst/>
              </a:rPr>
              <a:t>CP violation in the lepton sector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  <a:effectLst/>
              </a:rPr>
              <a:t>m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atter and antimatter asymmetry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  <a:effectLst/>
              </a:rPr>
              <a:t>b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aryon and charged lepton </a:t>
            </a:r>
          </a:p>
          <a:p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    number violation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31678" y="163959"/>
            <a:ext cx="5006499" cy="384721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>
                <a:effectLst/>
              </a:rPr>
              <a:t>M</a:t>
            </a:r>
            <a:r>
              <a:rPr lang="en-US" sz="1900" dirty="0" smtClean="0">
                <a:effectLst/>
              </a:rPr>
              <a:t>ain questions in </a:t>
            </a:r>
            <a:r>
              <a:rPr lang="en-US" sz="1900" dirty="0">
                <a:effectLst/>
              </a:rPr>
              <a:t>t</a:t>
            </a:r>
            <a:r>
              <a:rPr lang="en-US" sz="1900" dirty="0" smtClean="0">
                <a:effectLst/>
              </a:rPr>
              <a:t>oday’s particle physics</a:t>
            </a:r>
            <a:endParaRPr lang="en-US" dirty="0" smtClean="0"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504" y="5589240"/>
            <a:ext cx="5147563" cy="830997"/>
          </a:xfrm>
          <a:prstGeom prst="rect">
            <a:avLst/>
          </a:prstGeom>
          <a:solidFill>
            <a:srgbClr val="CCFF66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</a:rPr>
              <a:t>Physics at the highest E-scales: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  <a:effectLst/>
              </a:rPr>
              <a:t>h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ow is gravity connected with the other forces ?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  <a:effectLst/>
              </a:rPr>
              <a:t>d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o forces unify at high energy ?</a:t>
            </a:r>
            <a:endParaRPr lang="en-US" dirty="0" smtClean="0">
              <a:solidFill>
                <a:srgbClr val="000000"/>
              </a:solidFill>
              <a:effectLst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442642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48396" y="2641679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36813" y="2641679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6693" y="4085413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04565" y="2641679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27948" y="4085413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</a:t>
            </a:r>
            <a:r>
              <a:rPr lang="en-GB" dirty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16133" y="551006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34141" y="551006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06165" y="551006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77895" y="6135687"/>
            <a:ext cx="5816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 smtClean="0">
                <a:solidFill>
                  <a:srgbClr val="FFFFFF"/>
                </a:solidFill>
              </a:rPr>
              <a:t>LHC schedule  approved by CERN management and LHC experiments spokespersons and technical coordinators  (December 2013)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7009" y="664163"/>
            <a:ext cx="61862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dirty="0" smtClean="0"/>
              <a:t>LS2 	starting in </a:t>
            </a:r>
            <a:r>
              <a:rPr lang="en-GB" dirty="0" smtClean="0">
                <a:solidFill>
                  <a:srgbClr val="FF0000"/>
                </a:solidFill>
              </a:rPr>
              <a:t>2018 (July)	</a:t>
            </a:r>
            <a:r>
              <a:rPr lang="en-GB" dirty="0" smtClean="0"/>
              <a:t>=&gt; 	</a:t>
            </a:r>
            <a:r>
              <a:rPr lang="en-GB" dirty="0" smtClean="0">
                <a:solidFill>
                  <a:srgbClr val="FF0000"/>
                </a:solidFill>
              </a:rPr>
              <a:t>18 </a:t>
            </a:r>
            <a:r>
              <a:rPr lang="en-GB" dirty="0" smtClean="0"/>
              <a:t>months + 3 months BC </a:t>
            </a:r>
          </a:p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dirty="0" smtClean="0"/>
              <a:t>LS3	LHC: starting in 2023 	=&gt;	</a:t>
            </a:r>
            <a:r>
              <a:rPr lang="en-GB" dirty="0" smtClean="0">
                <a:solidFill>
                  <a:srgbClr val="FF0000"/>
                </a:solidFill>
              </a:rPr>
              <a:t>30</a:t>
            </a:r>
            <a:r>
              <a:rPr lang="en-GB" dirty="0" smtClean="0"/>
              <a:t> months + 3 months BC</a:t>
            </a:r>
          </a:p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dirty="0"/>
              <a:t>	I</a:t>
            </a:r>
            <a:r>
              <a:rPr lang="en-GB" dirty="0" smtClean="0"/>
              <a:t>njectors: in 2024</a:t>
            </a:r>
            <a:r>
              <a:rPr lang="en-GB" dirty="0"/>
              <a:t>	</a:t>
            </a:r>
            <a:r>
              <a:rPr lang="en-GB" dirty="0" smtClean="0"/>
              <a:t>=&gt;</a:t>
            </a:r>
            <a:r>
              <a:rPr lang="en-GB" dirty="0"/>
              <a:t>	</a:t>
            </a:r>
            <a:r>
              <a:rPr lang="en-GB" dirty="0" smtClean="0">
                <a:solidFill>
                  <a:srgbClr val="FF0000"/>
                </a:solidFill>
              </a:rPr>
              <a:t>13</a:t>
            </a:r>
            <a:r>
              <a:rPr lang="en-GB" dirty="0" smtClean="0"/>
              <a:t> months + 3 months BC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55576" y="104401"/>
            <a:ext cx="4063933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LHC schedule beyond LS1</a:t>
            </a:r>
            <a:endParaRPr lang="en-GB" sz="2400" b="1" dirty="0">
              <a:solidFill>
                <a:schemeClr val="bg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681022" y="566066"/>
            <a:ext cx="2355474" cy="1152846"/>
            <a:chOff x="6988333" y="1114770"/>
            <a:chExt cx="2025247" cy="903687"/>
          </a:xfrm>
        </p:grpSpPr>
        <p:grpSp>
          <p:nvGrpSpPr>
            <p:cNvPr id="18" name="Group 17"/>
            <p:cNvGrpSpPr/>
            <p:nvPr/>
          </p:nvGrpSpPr>
          <p:grpSpPr>
            <a:xfrm>
              <a:off x="7067911" y="1141217"/>
              <a:ext cx="1866091" cy="850793"/>
              <a:chOff x="7236296" y="15245"/>
              <a:chExt cx="1866091" cy="850793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7236296" y="68139"/>
                <a:ext cx="224295" cy="150949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236296" y="256825"/>
                <a:ext cx="224295" cy="15094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236296" y="461945"/>
                <a:ext cx="224295" cy="15094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236296" y="671934"/>
                <a:ext cx="224295" cy="15094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7460591" y="15245"/>
                <a:ext cx="1641796" cy="850793"/>
                <a:chOff x="7460591" y="68139"/>
                <a:chExt cx="1641796" cy="850793"/>
              </a:xfrm>
            </p:grpSpPr>
            <p:sp>
              <p:nvSpPr>
                <p:cNvPr id="25" name="TextBox 24"/>
                <p:cNvSpPr txBox="1"/>
                <p:nvPr/>
              </p:nvSpPr>
              <p:spPr>
                <a:xfrm>
                  <a:off x="7460591" y="440642"/>
                  <a:ext cx="164179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Beam commissioning</a:t>
                  </a:r>
                  <a:endParaRPr lang="en-GB" sz="1200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7460591" y="641933"/>
                  <a:ext cx="115666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Technical stop</a:t>
                  </a:r>
                  <a:endParaRPr lang="en-GB" sz="1200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7460591" y="246120"/>
                  <a:ext cx="8659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Shutdown</a:t>
                  </a:r>
                  <a:endParaRPr lang="en-GB" sz="1200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7460591" y="68139"/>
                  <a:ext cx="71365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Physics</a:t>
                  </a:r>
                  <a:endParaRPr lang="en-GB" sz="1200" dirty="0"/>
                </a:p>
              </p:txBody>
            </p:sp>
          </p:grpSp>
        </p:grpSp>
        <p:sp>
          <p:nvSpPr>
            <p:cNvPr id="19" name="Rectangle 18"/>
            <p:cNvSpPr/>
            <p:nvPr/>
          </p:nvSpPr>
          <p:spPr>
            <a:xfrm>
              <a:off x="6988333" y="1114770"/>
              <a:ext cx="2025247" cy="903687"/>
            </a:xfrm>
            <a:prstGeom prst="rect">
              <a:avLst/>
            </a:prstGeom>
            <a:noFill/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-108520" y="1671191"/>
            <a:ext cx="8688471" cy="4464496"/>
            <a:chOff x="349395" y="2018457"/>
            <a:chExt cx="8262087" cy="4464496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395" y="2018457"/>
              <a:ext cx="8262087" cy="4464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2740253" y="2893791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714627" y="2893791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3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588224" y="4227302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4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436096" y="2783568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559479" y="4227302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</a:t>
              </a:r>
              <a:r>
                <a:rPr lang="en-GB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47664" y="5651956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4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765672" y="5651956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5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37696" y="5651956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5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5090" y="5827910"/>
            <a:ext cx="32496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/>
              <a:t>(</a:t>
            </a:r>
            <a:r>
              <a:rPr lang="en-GB" sz="1100" b="1" dirty="0" smtClean="0"/>
              <a:t>Extended) Year End Technical Stop: (E)YETS</a:t>
            </a:r>
            <a:endParaRPr lang="en-GB" sz="1100" b="1" dirty="0"/>
          </a:p>
        </p:txBody>
      </p:sp>
      <p:sp>
        <p:nvSpPr>
          <p:cNvPr id="2" name="Rectangle 1"/>
          <p:cNvSpPr/>
          <p:nvPr/>
        </p:nvSpPr>
        <p:spPr>
          <a:xfrm>
            <a:off x="3250804" y="2416604"/>
            <a:ext cx="6030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EYETS</a:t>
            </a:r>
          </a:p>
        </p:txBody>
      </p:sp>
      <p:sp>
        <p:nvSpPr>
          <p:cNvPr id="3" name="Rectangle 2"/>
          <p:cNvSpPr/>
          <p:nvPr/>
        </p:nvSpPr>
        <p:spPr>
          <a:xfrm>
            <a:off x="6772717" y="2962275"/>
            <a:ext cx="332933" cy="250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2175288" y="2422468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275913" y="2414632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377767" y="2433682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172766" y="3867891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/>
              <a:t>Y</a:t>
            </a:r>
            <a:r>
              <a:rPr lang="en-GB" sz="1000" b="1" dirty="0" smtClean="0">
                <a:solidFill>
                  <a:schemeClr val="bg1"/>
                </a:solidFill>
              </a:rPr>
              <a:t>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156684" y="4114112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61921" y="4270079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300 fb</a:t>
            </a:r>
            <a:r>
              <a:rPr lang="fr-CH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endParaRPr lang="fr-FR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021934" y="5766355"/>
            <a:ext cx="118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3’000 fb</a:t>
            </a:r>
            <a:r>
              <a:rPr lang="fr-CH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endParaRPr lang="fr-FR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602" y="1844824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30 fb</a:t>
            </a:r>
            <a:r>
              <a:rPr lang="fr-CH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endParaRPr lang="fr-FR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27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5" grpId="0"/>
      <p:bldP spid="4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79512" y="482769"/>
            <a:ext cx="3960440" cy="4746431"/>
            <a:chOff x="179512" y="338753"/>
            <a:chExt cx="3960440" cy="4746431"/>
          </a:xfrm>
        </p:grpSpPr>
        <p:grpSp>
          <p:nvGrpSpPr>
            <p:cNvPr id="32" name="Group 31"/>
            <p:cNvGrpSpPr/>
            <p:nvPr/>
          </p:nvGrpSpPr>
          <p:grpSpPr>
            <a:xfrm>
              <a:off x="179512" y="764704"/>
              <a:ext cx="3960440" cy="4320480"/>
              <a:chOff x="-180528" y="2132856"/>
              <a:chExt cx="3960440" cy="4320480"/>
            </a:xfrm>
          </p:grpSpPr>
          <p:sp>
            <p:nvSpPr>
              <p:cNvPr id="33" name="Rectangle 32"/>
              <p:cNvSpPr/>
              <p:nvPr/>
            </p:nvSpPr>
            <p:spPr bwMode="auto">
              <a:xfrm>
                <a:off x="-180528" y="2132856"/>
                <a:ext cx="3960440" cy="4320480"/>
              </a:xfrm>
              <a:prstGeom prst="rect">
                <a:avLst/>
              </a:prstGeom>
              <a:solidFill>
                <a:srgbClr val="33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-111" charset="0"/>
                </a:endParaRPr>
              </a:p>
            </p:txBody>
          </p:sp>
          <p:pic>
            <p:nvPicPr>
              <p:cNvPr id="34" name="Picture 33" descr="Untitled.png"/>
              <p:cNvPicPr preferRelativeResize="0"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0759" y="2954905"/>
                <a:ext cx="3666655" cy="299437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cxnSp>
            <p:nvCxnSpPr>
              <p:cNvPr id="35" name="Straight Arrow Connector 34"/>
              <p:cNvCxnSpPr/>
              <p:nvPr/>
            </p:nvCxnSpPr>
            <p:spPr bwMode="auto">
              <a:xfrm flipH="1">
                <a:off x="971600" y="2852936"/>
                <a:ext cx="0" cy="43204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pic>
            <p:nvPicPr>
              <p:cNvPr id="36" name="Picture 35"/>
              <p:cNvPicPr preferRelativeResize="0"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5536" y="2224192"/>
                <a:ext cx="1035017" cy="628744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rgbClr val="000000"/>
                </a:solidFill>
                <a:prstDash val="dot"/>
              </a:ln>
            </p:spPr>
          </p:pic>
          <p:cxnSp>
            <p:nvCxnSpPr>
              <p:cNvPr id="37" name="Straight Arrow Connector 36"/>
              <p:cNvCxnSpPr/>
              <p:nvPr/>
            </p:nvCxnSpPr>
            <p:spPr bwMode="auto">
              <a:xfrm flipH="1">
                <a:off x="2483768" y="2708920"/>
                <a:ext cx="0" cy="43204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pic>
            <p:nvPicPr>
              <p:cNvPr id="38" name="Picture 37"/>
              <p:cNvPicPr preferRelativeResize="0"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51720" y="2224209"/>
                <a:ext cx="938784" cy="628727"/>
              </a:xfrm>
              <a:prstGeom prst="rect">
                <a:avLst/>
              </a:prstGeom>
              <a:solidFill>
                <a:srgbClr val="FFCCCC"/>
              </a:solidFill>
              <a:ln>
                <a:solidFill>
                  <a:srgbClr val="000000"/>
                </a:solidFill>
                <a:prstDash val="dot"/>
              </a:ln>
            </p:spPr>
          </p:pic>
          <p:cxnSp>
            <p:nvCxnSpPr>
              <p:cNvPr id="39" name="Straight Arrow Connector 38"/>
              <p:cNvCxnSpPr/>
              <p:nvPr/>
            </p:nvCxnSpPr>
            <p:spPr bwMode="auto">
              <a:xfrm flipV="1">
                <a:off x="1907704" y="4725144"/>
                <a:ext cx="0" cy="108012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grpSp>
            <p:nvGrpSpPr>
              <p:cNvPr id="40" name="Group 39"/>
              <p:cNvGrpSpPr/>
              <p:nvPr/>
            </p:nvGrpSpPr>
            <p:grpSpPr>
              <a:xfrm>
                <a:off x="1475656" y="5589240"/>
                <a:ext cx="944812" cy="648072"/>
                <a:chOff x="5724128" y="3645024"/>
                <a:chExt cx="944812" cy="648072"/>
              </a:xfrm>
            </p:grpSpPr>
            <p:pic>
              <p:nvPicPr>
                <p:cNvPr id="50" name="Picture 49" descr="Untitled1.png"/>
                <p:cNvPicPr preferRelativeResize="0"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24128" y="3645024"/>
                  <a:ext cx="944812" cy="641895"/>
                </a:xfrm>
                <a:prstGeom prst="rect">
                  <a:avLst/>
                </a:prstGeom>
                <a:ln w="9525" cmpd="sng">
                  <a:solidFill>
                    <a:schemeClr val="tx1"/>
                  </a:solidFill>
                  <a:prstDash val="dot"/>
                </a:ln>
              </p:spPr>
            </p:pic>
            <p:sp>
              <p:nvSpPr>
                <p:cNvPr id="51" name="Rectangle 50"/>
                <p:cNvSpPr/>
                <p:nvPr/>
              </p:nvSpPr>
              <p:spPr bwMode="auto">
                <a:xfrm>
                  <a:off x="5724128" y="3645024"/>
                  <a:ext cx="936104" cy="648072"/>
                </a:xfrm>
                <a:prstGeom prst="rect">
                  <a:avLst/>
                </a:prstGeom>
                <a:solidFill>
                  <a:srgbClr val="99FFFF">
                    <a:alpha val="34000"/>
                  </a:srgbClr>
                </a:solidFill>
                <a:ln w="9525" cap="flat" cmpd="sng" algn="ctr">
                  <a:solidFill>
                    <a:schemeClr val="tx1"/>
                  </a:solidFill>
                  <a:prstDash val="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-111" charset="0"/>
                  </a:endParaRPr>
                </a:p>
              </p:txBody>
            </p:sp>
          </p:grpSp>
          <p:cxnSp>
            <p:nvCxnSpPr>
              <p:cNvPr id="41" name="Straight Arrow Connector 40"/>
              <p:cNvCxnSpPr/>
              <p:nvPr/>
            </p:nvCxnSpPr>
            <p:spPr bwMode="auto">
              <a:xfrm flipV="1">
                <a:off x="899592" y="4581128"/>
                <a:ext cx="288032" cy="1008112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grpSp>
            <p:nvGrpSpPr>
              <p:cNvPr id="42" name="Group 41"/>
              <p:cNvGrpSpPr/>
              <p:nvPr/>
            </p:nvGrpSpPr>
            <p:grpSpPr>
              <a:xfrm>
                <a:off x="179512" y="5517232"/>
                <a:ext cx="942988" cy="648072"/>
                <a:chOff x="7020272" y="2924944"/>
                <a:chExt cx="942988" cy="648072"/>
              </a:xfrm>
            </p:grpSpPr>
            <p:pic>
              <p:nvPicPr>
                <p:cNvPr id="43" name="Picture 42" descr="Untitled.png"/>
                <p:cNvPicPr preferRelativeResize="0"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020272" y="2924944"/>
                  <a:ext cx="942988" cy="641866"/>
                </a:xfrm>
                <a:prstGeom prst="rect">
                  <a:avLst/>
                </a:prstGeom>
                <a:solidFill>
                  <a:srgbClr val="CCFFCC"/>
                </a:solidFill>
                <a:ln>
                  <a:solidFill>
                    <a:srgbClr val="000000"/>
                  </a:solidFill>
                  <a:prstDash val="dot"/>
                </a:ln>
              </p:spPr>
            </p:pic>
            <p:sp>
              <p:nvSpPr>
                <p:cNvPr id="48" name="Rectangle 47"/>
                <p:cNvSpPr/>
                <p:nvPr/>
              </p:nvSpPr>
              <p:spPr bwMode="auto">
                <a:xfrm>
                  <a:off x="7020272" y="2924944"/>
                  <a:ext cx="936104" cy="648072"/>
                </a:xfrm>
                <a:prstGeom prst="rect">
                  <a:avLst/>
                </a:prstGeom>
                <a:solidFill>
                  <a:srgbClr val="008000">
                    <a:alpha val="17000"/>
                  </a:srgbClr>
                </a:solidFill>
                <a:ln w="6350" cap="flat" cmpd="sng" algn="ctr">
                  <a:solidFill>
                    <a:schemeClr val="tx1"/>
                  </a:solidFill>
                  <a:prstDash val="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-111" charset="0"/>
                  </a:endParaRPr>
                </a:p>
              </p:txBody>
            </p:sp>
          </p:grpSp>
        </p:grpSp>
        <p:sp>
          <p:nvSpPr>
            <p:cNvPr id="4" name="TextBox 3"/>
            <p:cNvSpPr txBox="1"/>
            <p:nvPr/>
          </p:nvSpPr>
          <p:spPr>
            <a:xfrm>
              <a:off x="207090" y="338753"/>
              <a:ext cx="1484590" cy="353943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700" dirty="0" err="1" smtClean="0">
                  <a:effectLst/>
                </a:rPr>
                <a:t>e</a:t>
              </a:r>
              <a:r>
                <a:rPr lang="en-US" sz="1700" baseline="30000" dirty="0" err="1" smtClean="0">
                  <a:effectLst/>
                </a:rPr>
                <a:t>+</a:t>
              </a:r>
              <a:r>
                <a:rPr lang="en-US" sz="1700" dirty="0" err="1" smtClean="0">
                  <a:effectLst/>
                </a:rPr>
                <a:t>e</a:t>
              </a:r>
              <a:r>
                <a:rPr lang="en-US" sz="1700" baseline="30000" dirty="0" smtClean="0">
                  <a:effectLst/>
                </a:rPr>
                <a:t>-</a:t>
              </a:r>
              <a:r>
                <a:rPr lang="en-US" sz="1700" dirty="0" smtClean="0">
                  <a:effectLst/>
                </a:rPr>
                <a:t> colliders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499992" y="476672"/>
            <a:ext cx="4464496" cy="4968552"/>
            <a:chOff x="4499992" y="332656"/>
            <a:chExt cx="4464496" cy="4968552"/>
          </a:xfrm>
        </p:grpSpPr>
        <p:sp>
          <p:nvSpPr>
            <p:cNvPr id="2" name="Rectangle 1"/>
            <p:cNvSpPr/>
            <p:nvPr/>
          </p:nvSpPr>
          <p:spPr bwMode="auto">
            <a:xfrm>
              <a:off x="4499992" y="764704"/>
              <a:ext cx="4464496" cy="4536504"/>
            </a:xfrm>
            <a:prstGeom prst="rect">
              <a:avLst/>
            </a:prstGeom>
            <a:solidFill>
              <a:srgbClr val="3333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544003" y="332656"/>
              <a:ext cx="1348477" cy="353943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700" dirty="0" err="1" smtClean="0">
                  <a:effectLst/>
                </a:rPr>
                <a:t>pp</a:t>
              </a:r>
              <a:r>
                <a:rPr lang="en-US" sz="1700" dirty="0" smtClean="0">
                  <a:effectLst/>
                </a:rPr>
                <a:t> colliders</a:t>
              </a:r>
            </a:p>
          </p:txBody>
        </p:sp>
        <p:pic>
          <p:nvPicPr>
            <p:cNvPr id="45" name="図 13"/>
            <p:cNvPicPr preferRelativeResize="0"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16016" y="926429"/>
              <a:ext cx="4190182" cy="99040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9" name="Picture 8" descr="Untitled 2.png"/>
            <p:cNvPicPr preferRelativeResize="0"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7891" y="2049578"/>
              <a:ext cx="4092581" cy="303560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</p:grpSp>
      <p:sp>
        <p:nvSpPr>
          <p:cNvPr id="23" name="TextBox 22"/>
          <p:cNvSpPr txBox="1"/>
          <p:nvPr/>
        </p:nvSpPr>
        <p:spPr>
          <a:xfrm>
            <a:off x="3047367" y="91951"/>
            <a:ext cx="2748769" cy="384721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Higgs production </a:t>
            </a:r>
            <a:r>
              <a:rPr lang="en-US" sz="1900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vs</a:t>
            </a:r>
            <a:r>
              <a:rPr lang="en-US" sz="19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900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√s</a:t>
            </a:r>
            <a:endParaRPr lang="en-US" sz="1900" dirty="0" smtClean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1672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2" name="Picture 1" descr="pdf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132856"/>
            <a:ext cx="4264533" cy="40005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572000" y="3717032"/>
            <a:ext cx="4489430" cy="2308324"/>
          </a:xfrm>
          <a:prstGeom prst="rect">
            <a:avLst/>
          </a:prstGeom>
          <a:solidFill>
            <a:srgbClr val="99CC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Elementary cross-sections scale </a:t>
            </a:r>
            <a:r>
              <a:rPr lang="en-US" dirty="0">
                <a:effectLst/>
              </a:rPr>
              <a:t>like </a:t>
            </a:r>
            <a:r>
              <a:rPr lang="en-US" dirty="0" smtClean="0">
                <a:effectLst/>
              </a:rPr>
              <a:t>~ 1/s.</a:t>
            </a:r>
          </a:p>
          <a:p>
            <a:r>
              <a:rPr lang="en-US" dirty="0" smtClean="0">
                <a:effectLst/>
              </a:rPr>
              <a:t>However, for a fixed mass M of the </a:t>
            </a:r>
          </a:p>
          <a:p>
            <a:r>
              <a:rPr lang="en-US" dirty="0">
                <a:effectLst/>
              </a:rPr>
              <a:t>p</a:t>
            </a:r>
            <a:r>
              <a:rPr lang="en-US" dirty="0" smtClean="0">
                <a:effectLst/>
              </a:rPr>
              <a:t>roduced particle, the needed x</a:t>
            </a:r>
            <a:r>
              <a:rPr lang="en-US" baseline="-25000" dirty="0" smtClean="0">
                <a:effectLst/>
              </a:rPr>
              <a:t>1,2</a:t>
            </a:r>
            <a:r>
              <a:rPr lang="en-US" dirty="0" smtClean="0">
                <a:effectLst/>
              </a:rPr>
              <a:t> to </a:t>
            </a:r>
          </a:p>
          <a:p>
            <a:r>
              <a:rPr lang="en-US" dirty="0">
                <a:effectLst/>
              </a:rPr>
              <a:t>p</a:t>
            </a:r>
            <a:r>
              <a:rPr lang="en-US" dirty="0" smtClean="0">
                <a:effectLst/>
              </a:rPr>
              <a:t>roduce it decrease with increasing √s. </a:t>
            </a:r>
          </a:p>
          <a:p>
            <a:r>
              <a:rPr lang="en-US" dirty="0" smtClean="0">
                <a:effectLst/>
              </a:rPr>
              <a:t>Since the number of gluons increases </a:t>
            </a:r>
          </a:p>
          <a:p>
            <a:r>
              <a:rPr lang="en-US" dirty="0" smtClean="0">
                <a:effectLst/>
              </a:rPr>
              <a:t>dramatically at small</a:t>
            </a:r>
            <a:r>
              <a:rPr lang="en-US" baseline="30000" dirty="0" smtClean="0">
                <a:effectLst/>
              </a:rPr>
              <a:t> </a:t>
            </a:r>
            <a:r>
              <a:rPr lang="en-US" dirty="0" smtClean="0">
                <a:effectLst/>
              </a:rPr>
              <a:t>x, the resulting </a:t>
            </a:r>
          </a:p>
          <a:p>
            <a:r>
              <a:rPr lang="en-US" dirty="0">
                <a:effectLst/>
              </a:rPr>
              <a:t>c</a:t>
            </a:r>
            <a:r>
              <a:rPr lang="en-US" dirty="0" smtClean="0">
                <a:effectLst/>
              </a:rPr>
              <a:t>ross-section increases with </a:t>
            </a:r>
            <a:r>
              <a:rPr lang="en-US" dirty="0">
                <a:effectLst/>
              </a:rPr>
              <a:t>√s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(LHC and future hadron machines can be de</a:t>
            </a:r>
          </a:p>
          <a:p>
            <a:r>
              <a:rPr lang="en-US" dirty="0" smtClean="0">
                <a:effectLst/>
              </a:rPr>
              <a:t>facto considered as “gluon-gluon colliders”)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79512" y="116632"/>
            <a:ext cx="6264696" cy="1584176"/>
            <a:chOff x="323528" y="404664"/>
            <a:chExt cx="6264696" cy="1584176"/>
          </a:xfrm>
        </p:grpSpPr>
        <p:sp>
          <p:nvSpPr>
            <p:cNvPr id="14" name="Rectangle 13"/>
            <p:cNvSpPr/>
            <p:nvPr/>
          </p:nvSpPr>
          <p:spPr bwMode="auto">
            <a:xfrm>
              <a:off x="323528" y="404664"/>
              <a:ext cx="6264696" cy="1584176"/>
            </a:xfrm>
            <a:prstGeom prst="rect">
              <a:avLst/>
            </a:prstGeom>
            <a:solidFill>
              <a:srgbClr val="33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666000" y="554836"/>
              <a:ext cx="5634192" cy="1361996"/>
              <a:chOff x="666000" y="554836"/>
              <a:chExt cx="5634192" cy="1361996"/>
            </a:xfrm>
          </p:grpSpPr>
          <p:pic>
            <p:nvPicPr>
              <p:cNvPr id="10" name="Picture 9" descr="Untitled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7863" y="554836"/>
                <a:ext cx="5632329" cy="1145972"/>
              </a:xfrm>
              <a:prstGeom prst="rect">
                <a:avLst/>
              </a:prstGeom>
            </p:spPr>
          </p:pic>
          <p:sp>
            <p:nvSpPr>
              <p:cNvPr id="11" name="Rectangle 10"/>
              <p:cNvSpPr/>
              <p:nvPr/>
            </p:nvSpPr>
            <p:spPr bwMode="auto">
              <a:xfrm>
                <a:off x="4283968" y="1484784"/>
                <a:ext cx="2016224" cy="432048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-111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666000" y="1484784"/>
                <a:ext cx="2016224" cy="432048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-111" charset="0"/>
                </a:endParaRP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2080649" y="2132856"/>
            <a:ext cx="1123199" cy="4196209"/>
            <a:chOff x="2080649" y="2132856"/>
            <a:chExt cx="1123199" cy="4196209"/>
          </a:xfrm>
        </p:grpSpPr>
        <p:cxnSp>
          <p:nvCxnSpPr>
            <p:cNvPr id="7" name="Straight Connector 6"/>
            <p:cNvCxnSpPr/>
            <p:nvPr/>
          </p:nvCxnSpPr>
          <p:spPr bwMode="auto">
            <a:xfrm>
              <a:off x="2267744" y="2132856"/>
              <a:ext cx="72008" cy="396044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2080649" y="6021288"/>
              <a:ext cx="1123199" cy="307777"/>
            </a:xfrm>
            <a:prstGeom prst="rect">
              <a:avLst/>
            </a:prstGeom>
            <a:solidFill>
              <a:srgbClr val="00009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effectLst/>
                </a:rPr>
                <a:t>√s</a:t>
              </a:r>
              <a:r>
                <a:rPr lang="en-US" sz="140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400" dirty="0">
                  <a:solidFill>
                    <a:srgbClr val="FFFFFF"/>
                  </a:solidFill>
                  <a:effectLst/>
                </a:rPr>
                <a:t>~</a:t>
              </a:r>
              <a:r>
                <a:rPr lang="en-US" sz="1400" dirty="0" smtClean="0">
                  <a:solidFill>
                    <a:srgbClr val="FFFFFF"/>
                  </a:solidFill>
                  <a:effectLst/>
                </a:rPr>
                <a:t>1</a:t>
              </a:r>
              <a:r>
                <a:rPr lang="en-US" sz="1400" dirty="0" smtClean="0">
                  <a:solidFill>
                    <a:schemeClr val="bg1"/>
                  </a:solidFill>
                  <a:effectLst/>
                </a:rPr>
                <a:t>4 </a:t>
              </a:r>
              <a:r>
                <a:rPr lang="en-US" sz="1400" dirty="0" err="1" smtClean="0">
                  <a:solidFill>
                    <a:schemeClr val="bg1"/>
                  </a:solidFill>
                  <a:effectLst/>
                </a:rPr>
                <a:t>TeV</a:t>
              </a:r>
              <a:endParaRPr lang="en-US" sz="1400" dirty="0" smtClean="0">
                <a:solidFill>
                  <a:schemeClr val="bg1"/>
                </a:solidFill>
                <a:effectLst/>
              </a:endParaRPr>
            </a:p>
          </p:txBody>
        </p:sp>
      </p:grpSp>
      <p:pic>
        <p:nvPicPr>
          <p:cNvPr id="17" name="Picture 16" descr="Untitle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363272"/>
            <a:ext cx="3797555" cy="481552"/>
          </a:xfrm>
          <a:prstGeom prst="rect">
            <a:avLst/>
          </a:prstGeom>
          <a:ln w="19050" cmpd="sng">
            <a:solidFill>
              <a:srgbClr val="800000"/>
            </a:solidFill>
          </a:ln>
        </p:spPr>
      </p:pic>
      <p:grpSp>
        <p:nvGrpSpPr>
          <p:cNvPr id="20" name="Group 19"/>
          <p:cNvGrpSpPr/>
          <p:nvPr/>
        </p:nvGrpSpPr>
        <p:grpSpPr>
          <a:xfrm>
            <a:off x="683568" y="2132856"/>
            <a:ext cx="1236236" cy="4196209"/>
            <a:chOff x="683568" y="2132856"/>
            <a:chExt cx="1236236" cy="4196209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1422000" y="2132856"/>
              <a:ext cx="72008" cy="396044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683568" y="6021288"/>
              <a:ext cx="1236236" cy="307777"/>
            </a:xfrm>
            <a:prstGeom prst="rect">
              <a:avLst/>
            </a:prstGeom>
            <a:solidFill>
              <a:srgbClr val="00009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effectLst/>
                </a:rPr>
                <a:t>√s</a:t>
              </a:r>
              <a:r>
                <a:rPr lang="en-US" sz="140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400" dirty="0">
                  <a:solidFill>
                    <a:srgbClr val="FFFFFF"/>
                  </a:solidFill>
                  <a:effectLst/>
                </a:rPr>
                <a:t>~</a:t>
              </a:r>
              <a:r>
                <a:rPr lang="en-US" sz="1400" dirty="0" smtClean="0">
                  <a:solidFill>
                    <a:srgbClr val="FFFFFF"/>
                  </a:solidFill>
                  <a:effectLst/>
                </a:rPr>
                <a:t>1</a:t>
              </a:r>
              <a:r>
                <a:rPr lang="en-US" sz="1400" dirty="0" smtClean="0">
                  <a:solidFill>
                    <a:schemeClr val="bg1"/>
                  </a:solidFill>
                  <a:effectLst/>
                </a:rPr>
                <a:t>00 </a:t>
              </a:r>
              <a:r>
                <a:rPr lang="en-US" sz="1400" dirty="0" err="1" smtClean="0">
                  <a:solidFill>
                    <a:schemeClr val="bg1"/>
                  </a:solidFill>
                  <a:effectLst/>
                </a:rPr>
                <a:t>TeV</a:t>
              </a:r>
              <a:endParaRPr lang="en-US" sz="1400" dirty="0" smtClean="0">
                <a:solidFill>
                  <a:schemeClr val="bg1"/>
                </a:solidFill>
                <a:effectLst/>
              </a:endParaRPr>
            </a:p>
          </p:txBody>
        </p:sp>
      </p:grpSp>
      <p:cxnSp>
        <p:nvCxnSpPr>
          <p:cNvPr id="22" name="Straight Arrow Connector 21"/>
          <p:cNvCxnSpPr/>
          <p:nvPr/>
        </p:nvCxnSpPr>
        <p:spPr bwMode="auto">
          <a:xfrm flipH="1">
            <a:off x="4006090" y="3208620"/>
            <a:ext cx="864096" cy="435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4716016" y="2852936"/>
            <a:ext cx="3590246" cy="584776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Parton Distribution </a:t>
            </a:r>
            <a:r>
              <a:rPr lang="en-US" dirty="0">
                <a:effectLst/>
              </a:rPr>
              <a:t>F</a:t>
            </a:r>
            <a:r>
              <a:rPr lang="en-US" dirty="0" smtClean="0">
                <a:effectLst/>
              </a:rPr>
              <a:t>unctions (PDF) </a:t>
            </a:r>
          </a:p>
          <a:p>
            <a:r>
              <a:rPr lang="en-US" dirty="0" smtClean="0">
                <a:effectLst/>
              </a:rPr>
              <a:t>in the proton for </a:t>
            </a:r>
            <a:r>
              <a:rPr lang="en-US" dirty="0">
                <a:effectLst/>
              </a:rPr>
              <a:t>Q</a:t>
            </a:r>
            <a:r>
              <a:rPr lang="en-US" baseline="30000" dirty="0">
                <a:effectLst/>
              </a:rPr>
              <a:t>2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~ m</a:t>
            </a:r>
            <a:r>
              <a:rPr lang="en-US" baseline="-25000" dirty="0" smtClean="0">
                <a:effectLst/>
              </a:rPr>
              <a:t>H</a:t>
            </a:r>
            <a:r>
              <a:rPr lang="en-US" baseline="30000" dirty="0" smtClean="0">
                <a:effectLst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57148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74" y="746544"/>
            <a:ext cx="8988530" cy="5274744"/>
          </a:xfrm>
          <a:prstGeom prst="rect">
            <a:avLst/>
          </a:prstGeom>
          <a:ln>
            <a:solidFill>
              <a:srgbClr val="800000"/>
            </a:solidFill>
          </a:ln>
        </p:spPr>
      </p:pic>
    </p:spTree>
    <p:extLst>
      <p:ext uri="{BB962C8B-B14F-4D97-AF65-F5344CB8AC3E}">
        <p14:creationId xmlns:p14="http://schemas.microsoft.com/office/powerpoint/2010/main" val="3706806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3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08278" y="620688"/>
            <a:ext cx="8061985" cy="3554819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effectLst/>
              </a:rPr>
              <a:t>Why is the Higgs boson so light </a:t>
            </a:r>
            <a:r>
              <a:rPr lang="en-US" sz="1500" dirty="0" smtClean="0">
                <a:effectLst/>
              </a:rPr>
              <a:t>(so-called “naturalness” or “hierarchy” problem) </a:t>
            </a:r>
            <a:r>
              <a:rPr lang="en-US" sz="1700" dirty="0" smtClean="0">
                <a:effectLst/>
              </a:rPr>
              <a:t>?</a:t>
            </a:r>
          </a:p>
          <a:p>
            <a:endParaRPr lang="en-US" dirty="0">
              <a:effectLst/>
            </a:endParaRPr>
          </a:p>
          <a:p>
            <a:r>
              <a:rPr lang="en-US" dirty="0" smtClean="0">
                <a:effectLst/>
              </a:rPr>
              <a:t>What is the origin of the matter-antimatter asymmetry in the Universe ?</a:t>
            </a:r>
          </a:p>
          <a:p>
            <a:endParaRPr lang="en-US" dirty="0">
              <a:effectLst/>
            </a:endParaRPr>
          </a:p>
          <a:p>
            <a:r>
              <a:rPr lang="en-US" dirty="0">
                <a:effectLst/>
              </a:rPr>
              <a:t>Why 3 fermion families </a:t>
            </a:r>
            <a:r>
              <a:rPr lang="en-US" dirty="0" smtClean="0">
                <a:effectLst/>
              </a:rPr>
              <a:t>? </a:t>
            </a:r>
            <a:r>
              <a:rPr lang="en-US" sz="1400" dirty="0" smtClean="0">
                <a:effectLst/>
              </a:rPr>
              <a:t>Do neutral leptons, charged leptons and quarks behave similarly? </a:t>
            </a:r>
            <a:endParaRPr lang="en-US" sz="1400" dirty="0">
              <a:effectLst/>
            </a:endParaRPr>
          </a:p>
          <a:p>
            <a:endParaRPr lang="en-US" dirty="0">
              <a:effectLst/>
            </a:endParaRPr>
          </a:p>
          <a:p>
            <a:r>
              <a:rPr lang="en-US" dirty="0">
                <a:effectLst/>
              </a:rPr>
              <a:t>What is the origin of neutrino masses and oscillations ?</a:t>
            </a:r>
          </a:p>
          <a:p>
            <a:endParaRPr lang="en-US" dirty="0">
              <a:effectLst/>
            </a:endParaRPr>
          </a:p>
          <a:p>
            <a:r>
              <a:rPr lang="en-US" dirty="0" smtClean="0">
                <a:effectLst/>
              </a:rPr>
              <a:t>What is the composition of dark matter (23% of the Universe) ?</a:t>
            </a:r>
          </a:p>
          <a:p>
            <a:endParaRPr lang="en-US" dirty="0">
              <a:effectLst/>
            </a:endParaRPr>
          </a:p>
          <a:p>
            <a:r>
              <a:rPr lang="en-US" dirty="0" smtClean="0">
                <a:effectLst/>
              </a:rPr>
              <a:t>What is the cause of the Universe’s accelerated expansion (today: dark energy ?</a:t>
            </a:r>
          </a:p>
          <a:p>
            <a:r>
              <a:rPr lang="en-US" dirty="0">
                <a:effectLst/>
              </a:rPr>
              <a:t>p</a:t>
            </a:r>
            <a:r>
              <a:rPr lang="en-US" dirty="0" smtClean="0">
                <a:effectLst/>
              </a:rPr>
              <a:t>rimordial: inflation ?</a:t>
            </a:r>
            <a:r>
              <a:rPr lang="en-US" dirty="0">
                <a:effectLst/>
              </a:rPr>
              <a:t>)</a:t>
            </a:r>
            <a:endParaRPr lang="en-US" dirty="0" smtClean="0">
              <a:effectLst/>
            </a:endParaRPr>
          </a:p>
          <a:p>
            <a:endParaRPr lang="en-US" dirty="0">
              <a:effectLst/>
            </a:endParaRPr>
          </a:p>
          <a:p>
            <a:r>
              <a:rPr lang="en-US" dirty="0" smtClean="0">
                <a:effectLst/>
              </a:rPr>
              <a:t>Why is Gravity so weak ?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6432" y="116632"/>
            <a:ext cx="7163815" cy="384721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>
                <a:effectLst/>
              </a:rPr>
              <a:t>M</a:t>
            </a:r>
            <a:r>
              <a:rPr lang="en-US" sz="1900" dirty="0" smtClean="0">
                <a:effectLst/>
              </a:rPr>
              <a:t>ain questions in </a:t>
            </a:r>
            <a:r>
              <a:rPr lang="en-US" sz="1900" dirty="0">
                <a:effectLst/>
              </a:rPr>
              <a:t>t</a:t>
            </a:r>
            <a:r>
              <a:rPr lang="en-US" sz="1900" dirty="0" smtClean="0">
                <a:effectLst/>
              </a:rPr>
              <a:t>oday’s particle physics </a:t>
            </a:r>
            <a:r>
              <a:rPr lang="en-US" dirty="0" smtClean="0">
                <a:effectLst/>
              </a:rPr>
              <a:t>(a non-exhaustive list ..)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21196" y="4293096"/>
            <a:ext cx="8411244" cy="1503045"/>
            <a:chOff x="121196" y="4293096"/>
            <a:chExt cx="8411244" cy="1503045"/>
          </a:xfrm>
        </p:grpSpPr>
        <p:pic>
          <p:nvPicPr>
            <p:cNvPr id="6" name="Picture 5" descr="th.jpe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6" y="4293096"/>
              <a:ext cx="1714500" cy="15030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979712" y="4365104"/>
              <a:ext cx="6552728" cy="384721"/>
            </a:xfrm>
            <a:prstGeom prst="rect">
              <a:avLst/>
            </a:prstGeom>
            <a:solidFill>
              <a:srgbClr val="8000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900" dirty="0" smtClean="0">
                  <a:solidFill>
                    <a:srgbClr val="FFFFFF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Puzzling: NO evidence of new physics from LHC (yet …)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51520" y="6269250"/>
            <a:ext cx="7930996" cy="384721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effectLst/>
              </a:rPr>
              <a:t>In other words: </a:t>
            </a:r>
            <a:r>
              <a:rPr lang="en-US" sz="1900" dirty="0" smtClean="0">
                <a:effectLst/>
              </a:rPr>
              <a:t>at what E scale(s) are the answers to these questions ? </a:t>
            </a:r>
            <a:endParaRPr lang="en-US" sz="1900" dirty="0" smtClean="0">
              <a:effectLst/>
              <a:sym typeface="Wingding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979712" y="5013176"/>
            <a:ext cx="6389990" cy="859272"/>
            <a:chOff x="2123728" y="5157192"/>
            <a:chExt cx="6389990" cy="859272"/>
          </a:xfrm>
        </p:grpSpPr>
        <p:pic>
          <p:nvPicPr>
            <p:cNvPr id="15" name="Picture 2"/>
            <p:cNvPicPr preferRelativeResize="0"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5157192"/>
              <a:ext cx="3360417" cy="859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6" name="Picture 15" descr="images-1.jpe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4128" y="5165816"/>
              <a:ext cx="1207009" cy="803209"/>
            </a:xfrm>
            <a:prstGeom prst="rect">
              <a:avLst/>
            </a:prstGeom>
            <a:ln w="9525" cmpd="sng">
              <a:solidFill>
                <a:schemeClr val="tx1"/>
              </a:solidFill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6876256" y="5392961"/>
              <a:ext cx="1637462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effectLst/>
                </a:rPr>
                <a:t>N. </a:t>
              </a:r>
              <a:r>
                <a:rPr lang="en-US" sz="1400" dirty="0" err="1" smtClean="0">
                  <a:effectLst/>
                </a:rPr>
                <a:t>Arkani-Hamed</a:t>
              </a:r>
              <a:endParaRPr lang="en-US" sz="1400" dirty="0" smtClean="0"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0150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849313"/>
          </a:xfrm>
        </p:spPr>
        <p:txBody>
          <a:bodyPr/>
          <a:lstStyle/>
          <a:p>
            <a:r>
              <a:rPr lang="en-US" altLang="zh-CN" sz="2800">
                <a:solidFill>
                  <a:srgbClr val="C00000"/>
                </a:solidFill>
                <a:latin typeface="楷体_GB2312" charset="0"/>
                <a:ea typeface="楷体_GB2312" charset="0"/>
              </a:rPr>
              <a:t>CEPC </a:t>
            </a:r>
            <a:r>
              <a:rPr lang="zh-CN" altLang="en-US" sz="2800">
                <a:solidFill>
                  <a:srgbClr val="C00000"/>
                </a:solidFill>
                <a:latin typeface="楷体_GB2312" charset="0"/>
                <a:ea typeface="楷体_GB2312" charset="0"/>
              </a:rPr>
              <a:t>参数表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619088"/>
              </p:ext>
            </p:extLst>
          </p:nvPr>
        </p:nvGraphicFramePr>
        <p:xfrm>
          <a:off x="179388" y="623273"/>
          <a:ext cx="8650287" cy="5974079"/>
        </p:xfrm>
        <a:graphic>
          <a:graphicData uri="http://schemas.openxmlformats.org/drawingml/2006/table">
            <a:tbl>
              <a:tblPr/>
              <a:tblGrid>
                <a:gridCol w="4829175"/>
                <a:gridCol w="3821112"/>
              </a:tblGrid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Number of IPs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2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Energy (GeV)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120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Circumference (km)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53.6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SR loss/turn (GeV)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3.01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N</a:t>
                      </a:r>
                      <a:r>
                        <a:rPr kumimoji="0" lang="en-US" altLang="zh-CN" sz="1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e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/bunch (10</a:t>
                      </a:r>
                      <a:r>
                        <a:rPr kumimoji="0" lang="en-US" altLang="zh-CN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11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3.71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Bunch number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50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Beam current (mA)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16.6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SR power /beam (MW)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50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B</a:t>
                      </a:r>
                      <a:r>
                        <a:rPr kumimoji="0" lang="en-US" altLang="zh-CN" sz="1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0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 (T)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0.065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Bending radius (km)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6.1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Momentum compaction (10</a:t>
                      </a:r>
                      <a:r>
                        <a:rPr kumimoji="0" lang="en-US" altLang="zh-CN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-4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0.415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  <a:sym typeface="Symbol" charset="0"/>
                        </a:rPr>
                        <a:t></a:t>
                      </a:r>
                      <a:r>
                        <a:rPr kumimoji="0" lang="en-US" altLang="zh-CN" sz="1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IP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 x/y (m)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0.8/0.0012 (ratio:667)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Emittance  x/y (nm)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6.8/0.02 (ratio:333)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Transverse  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  <a:sym typeface="Symbol" charset="0"/>
                        </a:rPr>
                        <a:t></a:t>
                      </a:r>
                      <a:r>
                        <a:rPr kumimoji="0" lang="en-US" altLang="zh-CN" sz="1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IP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 (um)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73.7/0.16 (ratio:470)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  <a:sym typeface="Symbol" charset="0"/>
                        </a:rPr>
                        <a:t></a:t>
                      </a:r>
                      <a:r>
                        <a:rPr kumimoji="0" lang="en-US" altLang="zh-CN" sz="1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x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/IP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0.104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  <a:sym typeface="Symbol" charset="0"/>
                        </a:rPr>
                        <a:t></a:t>
                      </a:r>
                      <a:r>
                        <a:rPr kumimoji="0" lang="en-US" altLang="zh-CN" sz="1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y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/IP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0.074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V</a:t>
                      </a:r>
                      <a:r>
                        <a:rPr kumimoji="0" lang="en-US" altLang="zh-CN" sz="1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RF 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(GV)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6.87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f </a:t>
                      </a:r>
                      <a:r>
                        <a:rPr kumimoji="0" lang="en-US" altLang="zh-CN" sz="1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RF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 (MHz)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700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  <a:sym typeface="Symbol" charset="0"/>
                        </a:rPr>
                        <a:t>Nature bunch length </a:t>
                      </a:r>
                      <a:r>
                        <a:rPr kumimoji="0" lang="en-US" altLang="zh-CN" sz="1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z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 (mm)</a:t>
                      </a: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2.26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Bunch length include BS (mm)</a:t>
                      </a: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2.6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Nature Energy spread (%)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0.13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Energy acceptance RF(%)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5.4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Energy acceptance(%)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楷体_GB2312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2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n</a:t>
                      </a:r>
                      <a:r>
                        <a:rPr kumimoji="0" lang="en-US" altLang="zh-CN" sz="1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  <a:sym typeface="Symbol" charset="0"/>
                        </a:rPr>
                        <a:t>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0.22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  <a:sym typeface="Symbol" charset="0"/>
                        </a:rPr>
                        <a:t></a:t>
                      </a:r>
                      <a:r>
                        <a:rPr kumimoji="0" lang="en-US" altLang="zh-CN" sz="1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BS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 (%)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0.07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Life time due to beamstrahlung-Telnov (minute)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2028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Life time due to  simulation (minute)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150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3349">
                <a:tc>
                  <a:txBody>
                    <a:bodyPr/>
                    <a:lstStyle/>
                    <a:p>
                      <a:pPr marL="2857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L</a:t>
                      </a:r>
                      <a:r>
                        <a:rPr kumimoji="0" lang="en-US" altLang="zh-CN" sz="1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max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/IP (10</a:t>
                      </a:r>
                      <a:r>
                        <a:rPr kumimoji="0" lang="en-US" altLang="zh-CN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34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cm</a:t>
                      </a:r>
                      <a:r>
                        <a:rPr kumimoji="0" lang="en-US" altLang="zh-CN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-2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s</a:t>
                      </a:r>
                      <a:r>
                        <a:rPr kumimoji="0" lang="en-US" altLang="zh-CN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-1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)</a:t>
                      </a:r>
                      <a:endParaRPr kumimoji="0" 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楷体_GB2312" charset="0"/>
                          <a:cs typeface="楷体_GB2312" charset="0"/>
                        </a:rPr>
                        <a:t>1.82</a:t>
                      </a:r>
                      <a:endParaRPr kumimoji="0" 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51361" marR="5136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7739" name="灯片编号占位符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fld id="{857294F3-2FAD-4546-A6DB-A89803378A70}" type="slidenum">
              <a:rPr lang="zh-CN" altLang="en-US" sz="1200">
                <a:solidFill>
                  <a:srgbClr val="898989"/>
                </a:solidFill>
                <a:latin typeface="Times New Roman" charset="0"/>
                <a:cs typeface="Times New Roman" charset="0"/>
              </a:rPr>
              <a:pPr eaLnBrk="1" hangingPunct="1"/>
              <a:t>30</a:t>
            </a:fld>
            <a:endParaRPr lang="zh-CN" altLang="en-US" sz="1200">
              <a:solidFill>
                <a:srgbClr val="898989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334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77" name="Group 181"/>
          <p:cNvGraphicFramePr>
            <a:graphicFrameLocks noGrp="1"/>
          </p:cNvGraphicFramePr>
          <p:nvPr/>
        </p:nvGraphicFramePr>
        <p:xfrm>
          <a:off x="0" y="476250"/>
          <a:ext cx="9144000" cy="6215072"/>
        </p:xfrm>
        <a:graphic>
          <a:graphicData uri="http://schemas.openxmlformats.org/drawingml/2006/table">
            <a:tbl>
              <a:tblPr/>
              <a:tblGrid>
                <a:gridCol w="3748088"/>
                <a:gridCol w="827087"/>
                <a:gridCol w="773113"/>
                <a:gridCol w="776287"/>
                <a:gridCol w="1414463"/>
                <a:gridCol w="828675"/>
                <a:gridCol w="776287"/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Physics performance and beam parameters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Peak luminosity per IP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1.0E34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5.0E34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5.0E34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5.0E34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1.2E+35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cm</a:t>
                      </a:r>
                      <a:r>
                        <a:rPr kumimoji="0" lang="en-US" altLang="zh-CN" sz="12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-2</a:t>
                      </a: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s</a:t>
                      </a:r>
                      <a:r>
                        <a:rPr kumimoji="0" lang="en-US" altLang="zh-CN" sz="12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-1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Beta function at collision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0.55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0.15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0.35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1.1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0.75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m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Circulating beam current 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0.584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1.12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0.478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1.0 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A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Max beam-beam tune shift perIP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0.01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0.015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0.01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0.01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0.0075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Bunch separation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25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25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25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25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25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ns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Number of bunches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2808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2808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2808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10600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（</a:t>
                      </a: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8900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）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53000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（</a:t>
                      </a: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44500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）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5333 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Bunch population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1.15E11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2.2E11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1.0E11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1.0E11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2.0E+11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Normalized rms transverse emittance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3.75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2.5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1.38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2.2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3.3 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mm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Beam life time due to burn-off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45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15.4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5.7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19.1/15.9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8.7 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hour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Total / inelastic cross section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111/85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111/85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129/93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153/108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140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mbarn 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Reduction factor in luminosity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（</a:t>
                      </a: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F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）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0.85 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Full crossing angle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285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590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185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74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139 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mrad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rms bunch length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75.5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75.5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75.5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80/75.5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75.5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mm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rms IP spot size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16.7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7.1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5.2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6.8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8.5 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mm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Beta at the 1st parasitic encounter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19.5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m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rms spot size at the 1st parasitic encounter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43.3 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mm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Stored energy per beam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0.392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0.694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0.701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8.4/7.0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5.4 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GJ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SR power per ring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0.0036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0.0073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0.0962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2.4/2.9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1.5 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MW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Arc SR heat load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0.17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0.33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4.35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28.4/44.3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45.8 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W/m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Energy loss per turn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0.0067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0.0067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0.201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4.6/5.86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1.49 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MeV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charset="0"/>
                        <a:cs typeface="宋体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851" name="矩形 2"/>
          <p:cNvSpPr>
            <a:spLocks noChangeArrowheads="1"/>
          </p:cNvSpPr>
          <p:nvPr/>
        </p:nvSpPr>
        <p:spPr bwMode="auto">
          <a:xfrm>
            <a:off x="3276600" y="0"/>
            <a:ext cx="1733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latin typeface="楷体_GB2312" charset="0"/>
                <a:ea typeface="楷体_GB2312" charset="0"/>
                <a:cs typeface="楷体_GB2312" charset="0"/>
              </a:rPr>
              <a:t>SppC</a:t>
            </a:r>
            <a:r>
              <a:rPr lang="zh-CN" altLang="en-US" sz="2400" b="1">
                <a:solidFill>
                  <a:srgbClr val="C00000"/>
                </a:solidFill>
                <a:latin typeface="楷体_GB2312" charset="0"/>
                <a:ea typeface="楷体_GB2312" charset="0"/>
                <a:cs typeface="楷体_GB2312" charset="0"/>
              </a:rPr>
              <a:t>参数表</a:t>
            </a:r>
          </a:p>
        </p:txBody>
      </p:sp>
    </p:spTree>
    <p:extLst>
      <p:ext uri="{BB962C8B-B14F-4D97-AF65-F5344CB8AC3E}">
        <p14:creationId xmlns:p14="http://schemas.microsoft.com/office/powerpoint/2010/main" val="1591033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752264" y="235967"/>
            <a:ext cx="2675720" cy="384721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 smtClean="0">
                <a:effectLst/>
              </a:rPr>
              <a:t>Circular </a:t>
            </a:r>
            <a:r>
              <a:rPr lang="en-US" sz="1900" dirty="0" err="1" smtClean="0">
                <a:effectLst/>
              </a:rPr>
              <a:t>e</a:t>
            </a:r>
            <a:r>
              <a:rPr lang="en-US" sz="1900" baseline="30000" dirty="0" err="1" smtClean="0">
                <a:effectLst/>
              </a:rPr>
              <a:t>+</a:t>
            </a:r>
            <a:r>
              <a:rPr lang="en-US" sz="1900" dirty="0" err="1" smtClean="0">
                <a:effectLst/>
              </a:rPr>
              <a:t>e</a:t>
            </a:r>
            <a:r>
              <a:rPr lang="en-US" sz="1900" baseline="30000" dirty="0" smtClean="0">
                <a:effectLst/>
              </a:rPr>
              <a:t>- </a:t>
            </a:r>
            <a:r>
              <a:rPr lang="en-US" sz="1900" dirty="0" smtClean="0">
                <a:effectLst/>
              </a:rPr>
              <a:t>colliders</a:t>
            </a:r>
          </a:p>
        </p:txBody>
      </p:sp>
      <p:pic>
        <p:nvPicPr>
          <p:cNvPr id="3" name="Picture 2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64704"/>
            <a:ext cx="7065281" cy="532035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96065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251520" y="116632"/>
            <a:ext cx="8064896" cy="4062651"/>
            <a:chOff x="251520" y="1340768"/>
            <a:chExt cx="8064896" cy="4062651"/>
          </a:xfrm>
        </p:grpSpPr>
        <p:sp>
          <p:nvSpPr>
            <p:cNvPr id="2" name="TextBox 1"/>
            <p:cNvSpPr txBox="1"/>
            <p:nvPr/>
          </p:nvSpPr>
          <p:spPr>
            <a:xfrm>
              <a:off x="251520" y="1340768"/>
              <a:ext cx="8027625" cy="4062651"/>
            </a:xfrm>
            <a:prstGeom prst="rect">
              <a:avLst/>
            </a:prstGeom>
            <a:solidFill>
              <a:srgbClr val="CCCC99"/>
            </a:solidFill>
            <a:ln w="38100" cmpd="sng">
              <a:solidFill>
                <a:srgbClr val="3333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</a:rPr>
                <a:t>                                               </a:t>
              </a:r>
              <a:r>
                <a:rPr lang="en-US" sz="1800" dirty="0" err="1" smtClean="0">
                  <a:effectLst/>
                </a:rPr>
                <a:t>CepC</a:t>
              </a:r>
              <a:r>
                <a:rPr lang="en-US" sz="1800" dirty="0" smtClean="0">
                  <a:effectLst/>
                </a:rPr>
                <a:t>      </a:t>
              </a:r>
              <a:r>
                <a:rPr lang="en-US" dirty="0" smtClean="0">
                  <a:effectLst/>
                </a:rPr>
                <a:t>                               </a:t>
              </a:r>
              <a:r>
                <a:rPr lang="en-US" sz="1800" dirty="0" smtClean="0">
                  <a:effectLst/>
                </a:rPr>
                <a:t>FCC-</a:t>
              </a:r>
              <a:r>
                <a:rPr lang="en-US" sz="1800" dirty="0" err="1" smtClean="0">
                  <a:effectLst/>
                </a:rPr>
                <a:t>ee</a:t>
              </a:r>
              <a:endParaRPr lang="en-US" sz="1800" dirty="0" smtClean="0">
                <a:effectLst/>
              </a:endParaRPr>
            </a:p>
            <a:p>
              <a:endParaRPr lang="en-US" dirty="0" smtClean="0">
                <a:effectLst/>
              </a:endParaRPr>
            </a:p>
            <a:p>
              <a:r>
                <a:rPr lang="en-US" dirty="0" smtClean="0">
                  <a:effectLst/>
                </a:rPr>
                <a:t>Ring (km)                                 53.6                                          100 </a:t>
              </a:r>
            </a:p>
            <a:p>
              <a:endParaRPr lang="en-US" dirty="0" smtClean="0">
                <a:effectLst/>
              </a:endParaRPr>
            </a:p>
            <a:p>
              <a:r>
                <a:rPr lang="en-US" dirty="0" smtClean="0">
                  <a:effectLst/>
                </a:rPr>
                <a:t>√s (</a:t>
              </a:r>
              <a:r>
                <a:rPr lang="en-US" dirty="0" err="1" smtClean="0">
                  <a:effectLst/>
                </a:rPr>
                <a:t>GeV</a:t>
              </a:r>
              <a:r>
                <a:rPr lang="en-US" dirty="0" smtClean="0">
                  <a:effectLst/>
                </a:rPr>
                <a:t>)                                   240                         240            350             90</a:t>
              </a:r>
            </a:p>
            <a:p>
              <a:r>
                <a:rPr lang="en-US" dirty="0" smtClean="0">
                  <a:effectLst/>
                </a:rPr>
                <a:t>E loss per turn (</a:t>
              </a:r>
              <a:r>
                <a:rPr lang="en-US" dirty="0" err="1" smtClean="0">
                  <a:effectLst/>
                </a:rPr>
                <a:t>GeV</a:t>
              </a:r>
              <a:r>
                <a:rPr lang="en-US" dirty="0" smtClean="0">
                  <a:effectLst/>
                </a:rPr>
                <a:t>)                 3                            1.7              7.5             0.03 </a:t>
              </a:r>
            </a:p>
            <a:p>
              <a:r>
                <a:rPr lang="en-US" dirty="0" smtClean="0">
                  <a:effectLst/>
                </a:rPr>
                <a:t>Total RF voltage (GV)               6.9                          </a:t>
              </a:r>
              <a:r>
                <a:rPr lang="en-US" dirty="0">
                  <a:effectLst/>
                </a:rPr>
                <a:t>5</a:t>
              </a:r>
              <a:r>
                <a:rPr lang="en-US" dirty="0" smtClean="0">
                  <a:effectLst/>
                </a:rPr>
                <a:t>.5              11               2.5 </a:t>
              </a:r>
              <a:endParaRPr lang="en-US" sz="1400" dirty="0" smtClean="0">
                <a:effectLst/>
              </a:endParaRPr>
            </a:p>
            <a:p>
              <a:r>
                <a:rPr lang="en-US" dirty="0" smtClean="0">
                  <a:effectLst/>
                </a:rPr>
                <a:t>Beam current (mA)                  16.6                          30              6.6             1450 </a:t>
              </a:r>
            </a:p>
            <a:p>
              <a:r>
                <a:rPr lang="en-US" dirty="0">
                  <a:effectLst/>
                </a:rPr>
                <a:t>N. of bunches                        50 </a:t>
              </a:r>
              <a:r>
                <a:rPr lang="en-US" sz="1400" dirty="0">
                  <a:effectLst/>
                </a:rPr>
                <a:t>(one </a:t>
              </a:r>
              <a:r>
                <a:rPr lang="en-US" sz="1400" dirty="0" smtClean="0">
                  <a:effectLst/>
                </a:rPr>
                <a:t>ring!)                </a:t>
              </a:r>
              <a:r>
                <a:rPr lang="en-US" dirty="0" smtClean="0">
                  <a:effectLst/>
                </a:rPr>
                <a:t>1360            98             </a:t>
              </a:r>
              <a:r>
                <a:rPr lang="en-US" dirty="0">
                  <a:effectLst/>
                </a:rPr>
                <a:t>16700 </a:t>
              </a:r>
              <a:endParaRPr lang="en-US" dirty="0" smtClean="0">
                <a:effectLst/>
              </a:endParaRPr>
            </a:p>
            <a:p>
              <a:r>
                <a:rPr lang="en-US" dirty="0" smtClean="0">
                  <a:effectLst/>
                </a:rPr>
                <a:t>L (10</a:t>
              </a:r>
              <a:r>
                <a:rPr lang="en-US" baseline="30000" dirty="0" smtClean="0">
                  <a:effectLst/>
                </a:rPr>
                <a:t>34</a:t>
              </a:r>
              <a:r>
                <a:rPr lang="en-US" dirty="0" smtClean="0">
                  <a:effectLst/>
                </a:rPr>
                <a:t> cm</a:t>
              </a:r>
              <a:r>
                <a:rPr lang="en-US" baseline="30000" dirty="0" smtClean="0">
                  <a:effectLst/>
                </a:rPr>
                <a:t>-2</a:t>
              </a:r>
              <a:r>
                <a:rPr lang="en-US" dirty="0" smtClean="0">
                  <a:effectLst/>
                </a:rPr>
                <a:t> s</a:t>
              </a:r>
              <a:r>
                <a:rPr lang="en-US" baseline="30000" dirty="0" smtClean="0">
                  <a:effectLst/>
                </a:rPr>
                <a:t>-1</a:t>
              </a:r>
              <a:r>
                <a:rPr lang="en-US" dirty="0" smtClean="0">
                  <a:effectLst/>
                </a:rPr>
                <a:t>)/IP                   1.8                            6               1.8               28 </a:t>
              </a:r>
            </a:p>
            <a:p>
              <a:r>
                <a:rPr lang="en-US" dirty="0" smtClean="0">
                  <a:effectLst/>
                </a:rPr>
                <a:t>e</a:t>
              </a:r>
              <a:r>
                <a:rPr lang="en-US" baseline="30000" dirty="0" smtClean="0">
                  <a:effectLst/>
                </a:rPr>
                <a:t>±</a:t>
              </a:r>
              <a:r>
                <a:rPr lang="en-US" dirty="0" smtClean="0">
                  <a:effectLst/>
                </a:rPr>
                <a:t>/bunch (10</a:t>
              </a:r>
              <a:r>
                <a:rPr lang="en-US" baseline="30000" dirty="0" smtClean="0">
                  <a:effectLst/>
                </a:rPr>
                <a:t>11</a:t>
              </a:r>
              <a:r>
                <a:rPr lang="en-US" dirty="0" smtClean="0">
                  <a:effectLst/>
                </a:rPr>
                <a:t>)                         3.7                          0.46            1.4               1.8</a:t>
              </a:r>
            </a:p>
            <a:p>
              <a:r>
                <a:rPr lang="en-US" dirty="0" err="1" smtClean="0">
                  <a:effectLst/>
                </a:rPr>
                <a:t>σ</a:t>
              </a:r>
              <a:r>
                <a:rPr lang="en-US" baseline="-25000" dirty="0" err="1" smtClean="0">
                  <a:effectLst/>
                </a:rPr>
                <a:t>y</a:t>
              </a:r>
              <a:r>
                <a:rPr lang="en-US" dirty="0" smtClean="0">
                  <a:effectLst/>
                </a:rPr>
                <a:t>/</a:t>
              </a:r>
              <a:r>
                <a:rPr lang="en-US" dirty="0" err="1" smtClean="0">
                  <a:effectLst/>
                </a:rPr>
                <a:t>σ</a:t>
              </a:r>
              <a:r>
                <a:rPr lang="en-US" baseline="-25000" dirty="0" err="1" smtClean="0">
                  <a:effectLst/>
                </a:rPr>
                <a:t>x</a:t>
              </a:r>
              <a:r>
                <a:rPr lang="en-US" dirty="0" smtClean="0">
                  <a:effectLst/>
                </a:rPr>
                <a:t> at IP (</a:t>
              </a:r>
              <a:r>
                <a:rPr lang="en-US" dirty="0" err="1" smtClean="0">
                  <a:effectLst/>
                </a:rPr>
                <a:t>μm</a:t>
              </a:r>
              <a:r>
                <a:rPr lang="en-US" dirty="0" smtClean="0">
                  <a:effectLst/>
                </a:rPr>
                <a:t>)                     0.16/74                  0.045/22     0.045/45    0.25/121</a:t>
              </a:r>
            </a:p>
            <a:p>
              <a:r>
                <a:rPr lang="en-US" dirty="0" smtClean="0">
                  <a:effectLst/>
                </a:rPr>
                <a:t>Interaction Points                     2                             4                4                4 </a:t>
              </a:r>
            </a:p>
            <a:p>
              <a:r>
                <a:rPr lang="en-US" dirty="0" err="1" smtClean="0">
                  <a:effectLst/>
                </a:rPr>
                <a:t>Lumi</a:t>
              </a:r>
              <a:r>
                <a:rPr lang="en-US" dirty="0" smtClean="0">
                  <a:effectLst/>
                </a:rPr>
                <a:t> lifetime (min)                   60                            21              15               213  </a:t>
              </a:r>
            </a:p>
            <a:p>
              <a:endParaRPr lang="en-US" dirty="0" smtClean="0">
                <a:effectLst/>
              </a:endParaRPr>
            </a:p>
            <a:p>
              <a:r>
                <a:rPr lang="en-US" dirty="0">
                  <a:effectLst/>
                </a:rPr>
                <a:t>SR power/beam                       50 MW                                  </a:t>
              </a:r>
              <a:r>
                <a:rPr lang="en-US" dirty="0" smtClean="0">
                  <a:effectLst/>
                </a:rPr>
                <a:t>   50 MW                </a:t>
              </a:r>
            </a:p>
          </p:txBody>
        </p:sp>
        <p:cxnSp>
          <p:nvCxnSpPr>
            <p:cNvPr id="7" name="Straight Connector 6"/>
            <p:cNvCxnSpPr/>
            <p:nvPr/>
          </p:nvCxnSpPr>
          <p:spPr bwMode="auto">
            <a:xfrm>
              <a:off x="2699792" y="1340768"/>
              <a:ext cx="0" cy="40324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4644008" y="1340768"/>
              <a:ext cx="0" cy="40324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251520" y="1772816"/>
              <a:ext cx="8064896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251520" y="2276872"/>
              <a:ext cx="8064896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5868144" y="2276872"/>
              <a:ext cx="0" cy="2700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7164288" y="2276872"/>
              <a:ext cx="0" cy="2700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251520" y="4941168"/>
              <a:ext cx="80640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7" name="TextBox 26"/>
          <p:cNvSpPr txBox="1"/>
          <p:nvPr/>
        </p:nvSpPr>
        <p:spPr>
          <a:xfrm>
            <a:off x="107504" y="4365104"/>
            <a:ext cx="6770203" cy="1815882"/>
          </a:xfrm>
          <a:prstGeom prst="rect">
            <a:avLst/>
          </a:prstGeom>
          <a:solidFill>
            <a:srgbClr val="3333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Main challenges: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FCC ring size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Synchrotron radiation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 100 MW RF system</a:t>
            </a:r>
          </a:p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     with high efficiency  </a:t>
            </a:r>
            <a:endParaRPr lang="en-US" dirty="0" smtClean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Beam </a:t>
            </a:r>
            <a:r>
              <a:rPr 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polarization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for beam </a:t>
            </a:r>
            <a:r>
              <a:rPr 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energy calibration at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Z-pole </a:t>
            </a:r>
            <a:r>
              <a:rPr 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and </a:t>
            </a:r>
            <a:endParaRPr lang="en-US" dirty="0" smtClean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   WW </a:t>
            </a:r>
            <a:r>
              <a:rPr 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threshold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to &lt;</a:t>
            </a:r>
            <a:r>
              <a:rPr 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100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keV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to measure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</a:t>
            </a:r>
            <a:r>
              <a:rPr lang="en-US" baseline="-25000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Z</a:t>
            </a:r>
            <a:r>
              <a:rPr 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US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</a:t>
            </a:r>
            <a:r>
              <a:rPr lang="en-US" baseline="-250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</a:t>
            </a:r>
            <a:r>
              <a:rPr 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to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&lt; MeV at FCC-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ee</a:t>
            </a:r>
            <a:endParaRPr lang="en-US" dirty="0" smtClean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achine design </a:t>
            </a:r>
            <a:r>
              <a:rPr lang="en-US" dirty="0">
                <a:solidFill>
                  <a:schemeClr val="bg1"/>
                </a:solidFill>
              </a:rPr>
              <a:t>with large energy acceptance over full </a:t>
            </a:r>
            <a:r>
              <a:rPr lang="en-US" dirty="0" smtClean="0">
                <a:solidFill>
                  <a:schemeClr val="bg1"/>
                </a:solidFill>
              </a:rPr>
              <a:t>√s span</a:t>
            </a:r>
          </a:p>
        </p:txBody>
      </p:sp>
      <p:pic>
        <p:nvPicPr>
          <p:cNvPr id="30" name="Picture 2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014" y="4304873"/>
            <a:ext cx="2825490" cy="11403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252416" y="1412776"/>
            <a:ext cx="6911728" cy="288032"/>
            <a:chOff x="252416" y="1628800"/>
            <a:chExt cx="6911728" cy="288032"/>
          </a:xfrm>
        </p:grpSpPr>
        <p:sp>
          <p:nvSpPr>
            <p:cNvPr id="29" name="Rectangle 28"/>
            <p:cNvSpPr/>
            <p:nvPr/>
          </p:nvSpPr>
          <p:spPr bwMode="auto">
            <a:xfrm>
              <a:off x="252416" y="1664832"/>
              <a:ext cx="2448000" cy="252000"/>
            </a:xfrm>
            <a:prstGeom prst="rect">
              <a:avLst/>
            </a:prstGeom>
            <a:solidFill>
              <a:srgbClr val="800000">
                <a:alpha val="28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5868144" y="1628800"/>
              <a:ext cx="1296000" cy="252000"/>
            </a:xfrm>
            <a:prstGeom prst="rect">
              <a:avLst/>
            </a:prstGeom>
            <a:solidFill>
              <a:srgbClr val="800000">
                <a:alpha val="28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51520" y="1664832"/>
            <a:ext cx="8064896" cy="2484248"/>
            <a:chOff x="251520" y="1880856"/>
            <a:chExt cx="8064896" cy="2484248"/>
          </a:xfrm>
        </p:grpSpPr>
        <p:sp>
          <p:nvSpPr>
            <p:cNvPr id="21" name="Rectangle 20"/>
            <p:cNvSpPr/>
            <p:nvPr/>
          </p:nvSpPr>
          <p:spPr bwMode="auto">
            <a:xfrm>
              <a:off x="251520" y="1880856"/>
              <a:ext cx="2448000" cy="252000"/>
            </a:xfrm>
            <a:prstGeom prst="rect">
              <a:avLst/>
            </a:prstGeom>
            <a:solidFill>
              <a:srgbClr val="3366FF">
                <a:alpha val="28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5868144" y="1880856"/>
              <a:ext cx="1296000" cy="252000"/>
            </a:xfrm>
            <a:prstGeom prst="rect">
              <a:avLst/>
            </a:prstGeom>
            <a:solidFill>
              <a:srgbClr val="3366FF">
                <a:alpha val="28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4644008" y="3933056"/>
              <a:ext cx="3672408" cy="432048"/>
            </a:xfrm>
            <a:prstGeom prst="rect">
              <a:avLst/>
            </a:prstGeom>
            <a:solidFill>
              <a:srgbClr val="3366FF">
                <a:alpha val="28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251520" y="3933056"/>
              <a:ext cx="2448272" cy="432048"/>
            </a:xfrm>
            <a:prstGeom prst="rect">
              <a:avLst/>
            </a:prstGeom>
            <a:solidFill>
              <a:srgbClr val="3366FF">
                <a:alpha val="28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51520" y="2132856"/>
            <a:ext cx="8064896" cy="504056"/>
            <a:chOff x="251520" y="2348880"/>
            <a:chExt cx="8064896" cy="504056"/>
          </a:xfrm>
        </p:grpSpPr>
        <p:sp>
          <p:nvSpPr>
            <p:cNvPr id="18" name="Rectangle 17"/>
            <p:cNvSpPr/>
            <p:nvPr/>
          </p:nvSpPr>
          <p:spPr bwMode="auto">
            <a:xfrm>
              <a:off x="4644008" y="2348880"/>
              <a:ext cx="3672408" cy="504056"/>
            </a:xfrm>
            <a:prstGeom prst="rect">
              <a:avLst/>
            </a:prstGeom>
            <a:solidFill>
              <a:srgbClr val="008000">
                <a:alpha val="28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251520" y="2348880"/>
              <a:ext cx="2448272" cy="504056"/>
            </a:xfrm>
            <a:prstGeom prst="rect">
              <a:avLst/>
            </a:prstGeom>
            <a:solidFill>
              <a:srgbClr val="008000">
                <a:alpha val="28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07504" y="6259378"/>
            <a:ext cx="7736313" cy="553998"/>
          </a:xfrm>
          <a:prstGeom prst="rect">
            <a:avLst/>
          </a:prstGeom>
          <a:solidFill>
            <a:srgbClr val="CCFF66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effectLst/>
              </a:rPr>
              <a:t>Note: Super-KEKB is an excellent “prototype”, with  more stringent requirements on </a:t>
            </a:r>
            <a:endParaRPr lang="en-US" sz="1500" dirty="0">
              <a:effectLst/>
            </a:endParaRPr>
          </a:p>
          <a:p>
            <a:r>
              <a:rPr lang="en-US" sz="1500" dirty="0" smtClean="0">
                <a:effectLst/>
              </a:rPr>
              <a:t>          positron rate, momentum acceptance, lifetime, β</a:t>
            </a:r>
            <a:r>
              <a:rPr lang="en-US" sz="1500" baseline="-25000" dirty="0" smtClean="0">
                <a:effectLst/>
              </a:rPr>
              <a:t>y</a:t>
            </a:r>
            <a:r>
              <a:rPr lang="en-US" sz="1500" baseline="30000" dirty="0" smtClean="0">
                <a:effectLst/>
              </a:rPr>
              <a:t>*</a:t>
            </a:r>
            <a:endParaRPr lang="en-US" sz="15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20063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5940152" y="200914"/>
            <a:ext cx="3097475" cy="5028286"/>
            <a:chOff x="5940152" y="200914"/>
            <a:chExt cx="3097475" cy="5028286"/>
          </a:xfrm>
        </p:grpSpPr>
        <p:pic>
          <p:nvPicPr>
            <p:cNvPr id="7" name="Picture 6" descr="atlas-cou.pn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0152" y="200914"/>
              <a:ext cx="3097475" cy="502828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7668344" y="864295"/>
              <a:ext cx="1078872" cy="692497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effectLst/>
                </a:rPr>
                <a:t>Dashed: </a:t>
              </a:r>
            </a:p>
            <a:p>
              <a:r>
                <a:rPr lang="en-US" sz="1300" dirty="0" smtClean="0">
                  <a:effectLst/>
                </a:rPr>
                <a:t>theoretical</a:t>
              </a:r>
            </a:p>
            <a:p>
              <a:r>
                <a:rPr lang="en-US" sz="1300" dirty="0" smtClean="0">
                  <a:effectLst/>
                </a:rPr>
                <a:t>uncertainty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2008" y="432048"/>
            <a:ext cx="4427984" cy="6525344"/>
            <a:chOff x="0" y="332656"/>
            <a:chExt cx="4427984" cy="6525344"/>
          </a:xfrm>
        </p:grpSpPr>
        <p:sp>
          <p:nvSpPr>
            <p:cNvPr id="3" name="Rectangle 2"/>
            <p:cNvSpPr/>
            <p:nvPr/>
          </p:nvSpPr>
          <p:spPr bwMode="auto">
            <a:xfrm>
              <a:off x="0" y="332656"/>
              <a:ext cx="4427984" cy="6525344"/>
            </a:xfrm>
            <a:prstGeom prst="rect">
              <a:avLst/>
            </a:prstGeom>
            <a:solidFill>
              <a:srgbClr val="8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pic>
          <p:nvPicPr>
            <p:cNvPr id="8" name="Picture 7" descr="Untitled.png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96" y="476672"/>
              <a:ext cx="4231561" cy="3128502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9" name="Picture 8" descr="Untitled1.pn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96" y="3717032"/>
              <a:ext cx="4226506" cy="3108782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2843808" y="548680"/>
              <a:ext cx="825867" cy="292388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effectLst/>
                </a:rPr>
                <a:t>300 fb</a:t>
              </a:r>
              <a:r>
                <a:rPr lang="en-US" sz="1300" baseline="30000" dirty="0" smtClean="0">
                  <a:effectLst/>
                </a:rPr>
                <a:t>-1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563865" y="4509120"/>
              <a:ext cx="928459" cy="292388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effectLst/>
                </a:rPr>
                <a:t>3000 fb</a:t>
              </a:r>
              <a:r>
                <a:rPr lang="en-US" sz="1300" baseline="30000" dirty="0" smtClean="0">
                  <a:effectLst/>
                </a:rPr>
                <a:t>-1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476985" y="1445875"/>
            <a:ext cx="2887103" cy="83099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  <a:effectLst/>
              </a:rPr>
              <a:t>Scenario 1 (pessimistic): systematic </a:t>
            </a:r>
          </a:p>
          <a:p>
            <a:r>
              <a:rPr lang="en-US" sz="1200" dirty="0">
                <a:solidFill>
                  <a:srgbClr val="008000"/>
                </a:solidFill>
                <a:effectLst/>
              </a:rPr>
              <a:t>u</a:t>
            </a:r>
            <a:r>
              <a:rPr lang="en-US" sz="1200" dirty="0" smtClean="0">
                <a:solidFill>
                  <a:srgbClr val="008000"/>
                </a:solidFill>
                <a:effectLst/>
              </a:rPr>
              <a:t>ncertainties as today</a:t>
            </a:r>
          </a:p>
          <a:p>
            <a:r>
              <a:rPr lang="en-US" sz="1200" dirty="0" smtClean="0">
                <a:solidFill>
                  <a:srgbClr val="FF0000"/>
                </a:solidFill>
                <a:effectLst/>
              </a:rPr>
              <a:t>Scenario 2 (optimistic): experimental </a:t>
            </a:r>
          </a:p>
          <a:p>
            <a:r>
              <a:rPr lang="en-US" sz="1200" dirty="0">
                <a:solidFill>
                  <a:srgbClr val="FF0000"/>
                </a:solidFill>
                <a:effectLst/>
              </a:rPr>
              <a:t>u</a:t>
            </a:r>
            <a:r>
              <a:rPr lang="en-US" sz="1200" dirty="0" smtClean="0">
                <a:solidFill>
                  <a:srgbClr val="FF0000"/>
                </a:solidFill>
                <a:effectLst/>
              </a:rPr>
              <a:t>ncertainties as 1/√L, theory halved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63670" y="5445224"/>
            <a:ext cx="4544834" cy="1323439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Main conclusions:</a:t>
            </a:r>
            <a:endParaRPr lang="en-US" baseline="30000" dirty="0" smtClean="0"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3000 fb</a:t>
            </a:r>
            <a:r>
              <a:rPr lang="en-US" baseline="30000" dirty="0" smtClean="0">
                <a:effectLst/>
              </a:rPr>
              <a:t>-1</a:t>
            </a:r>
            <a:r>
              <a:rPr lang="en-US" dirty="0" smtClean="0">
                <a:effectLst/>
              </a:rPr>
              <a:t>: typical precision 2-10% </a:t>
            </a:r>
            <a:r>
              <a:rPr lang="en-US" u="sng" dirty="0" smtClean="0">
                <a:effectLst/>
              </a:rPr>
              <a:t>per </a:t>
            </a:r>
          </a:p>
          <a:p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</a:t>
            </a:r>
            <a:r>
              <a:rPr lang="en-US" u="sng" dirty="0" smtClean="0">
                <a:effectLst/>
              </a:rPr>
              <a:t>experiment</a:t>
            </a:r>
            <a:r>
              <a:rPr lang="en-US" dirty="0" smtClean="0">
                <a:effectLst/>
              </a:rPr>
              <a:t> (except rare modes) </a:t>
            </a:r>
          </a:p>
          <a:p>
            <a:r>
              <a:rPr lang="en-US" dirty="0">
                <a:effectLst/>
                <a:sym typeface="Wingdings"/>
              </a:rPr>
              <a:t> </a:t>
            </a:r>
            <a:r>
              <a:rPr lang="en-US" dirty="0" smtClean="0">
                <a:effectLst/>
                <a:sym typeface="Wingdings"/>
              </a:rPr>
              <a:t>     1.5-2x better than with 300 </a:t>
            </a:r>
            <a:r>
              <a:rPr lang="en-US" dirty="0">
                <a:effectLst/>
              </a:rPr>
              <a:t>fb</a:t>
            </a:r>
            <a:r>
              <a:rPr lang="en-US" baseline="30000" dirty="0">
                <a:effectLst/>
              </a:rPr>
              <a:t>-1</a:t>
            </a:r>
            <a:r>
              <a:rPr lang="en-US" dirty="0" smtClean="0">
                <a:effectLst/>
              </a:rPr>
              <a:t> 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Crucial to also reduce theory uncertainties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73415" y="107340"/>
            <a:ext cx="3762681" cy="369332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effectLst/>
              </a:rPr>
              <a:t>Measurements of Higgs couplings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90393" y="2980109"/>
            <a:ext cx="1277751" cy="1384995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>
                <a:effectLst/>
              </a:rPr>
              <a:t>k</a:t>
            </a:r>
            <a:r>
              <a:rPr lang="en-US" sz="1400" baseline="-25000" dirty="0" err="1" smtClean="0">
                <a:effectLst/>
              </a:rPr>
              <a:t>i</a:t>
            </a:r>
            <a:r>
              <a:rPr lang="en-US" sz="1400" dirty="0" smtClean="0">
                <a:effectLst/>
              </a:rPr>
              <a:t>= measured</a:t>
            </a:r>
          </a:p>
          <a:p>
            <a:r>
              <a:rPr lang="en-US" sz="1400" dirty="0">
                <a:effectLst/>
              </a:rPr>
              <a:t>c</a:t>
            </a:r>
            <a:r>
              <a:rPr lang="en-US" sz="1400" dirty="0" smtClean="0">
                <a:effectLst/>
              </a:rPr>
              <a:t>oupling </a:t>
            </a:r>
          </a:p>
          <a:p>
            <a:r>
              <a:rPr lang="en-US" sz="1400" dirty="0" smtClean="0">
                <a:effectLst/>
              </a:rPr>
              <a:t>normalized</a:t>
            </a:r>
          </a:p>
          <a:p>
            <a:r>
              <a:rPr lang="en-US" sz="1400" dirty="0">
                <a:effectLst/>
              </a:rPr>
              <a:t>t</a:t>
            </a:r>
            <a:r>
              <a:rPr lang="en-US" sz="1400" dirty="0" smtClean="0">
                <a:effectLst/>
              </a:rPr>
              <a:t>o SM </a:t>
            </a:r>
          </a:p>
          <a:p>
            <a:r>
              <a:rPr lang="en-US" sz="1400" dirty="0">
                <a:effectLst/>
              </a:rPr>
              <a:t>p</a:t>
            </a:r>
            <a:r>
              <a:rPr lang="en-US" sz="1400" dirty="0" smtClean="0">
                <a:effectLst/>
              </a:rPr>
              <a:t>rediction</a:t>
            </a:r>
          </a:p>
          <a:p>
            <a:r>
              <a:rPr lang="en-US" sz="1400" dirty="0" err="1" smtClean="0">
                <a:effectLst/>
              </a:rPr>
              <a:t>λ</a:t>
            </a:r>
            <a:r>
              <a:rPr lang="en-US" sz="1400" baseline="-25000" dirty="0" err="1" smtClean="0">
                <a:effectLst/>
              </a:rPr>
              <a:t>ij</a:t>
            </a:r>
            <a:r>
              <a:rPr lang="en-US" sz="1400" dirty="0" smtClean="0">
                <a:effectLst/>
              </a:rPr>
              <a:t>=</a:t>
            </a:r>
            <a:r>
              <a:rPr lang="en-US" sz="1400" dirty="0" err="1" smtClean="0">
                <a:effectLst/>
              </a:rPr>
              <a:t>k</a:t>
            </a:r>
            <a:r>
              <a:rPr lang="en-US" sz="1400" baseline="-25000" dirty="0" err="1" smtClean="0">
                <a:effectLst/>
              </a:rPr>
              <a:t>i</a:t>
            </a:r>
            <a:r>
              <a:rPr lang="en-US" sz="1400" dirty="0" smtClean="0">
                <a:effectLst/>
              </a:rPr>
              <a:t>/</a:t>
            </a:r>
            <a:r>
              <a:rPr lang="en-US" sz="1400" dirty="0" err="1" smtClean="0">
                <a:effectLst/>
              </a:rPr>
              <a:t>k</a:t>
            </a:r>
            <a:r>
              <a:rPr lang="en-US" sz="1400" baseline="-25000" dirty="0" err="1" smtClean="0">
                <a:effectLst/>
              </a:rPr>
              <a:t>j</a:t>
            </a:r>
            <a:endParaRPr lang="en-US" sz="1400" baseline="-250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37339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501008"/>
            <a:ext cx="9180512" cy="3384376"/>
          </a:xfrm>
          <a:prstGeom prst="rect">
            <a:avLst/>
          </a:prstGeom>
          <a:solidFill>
            <a:srgbClr val="7F7F7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0" y="0"/>
            <a:ext cx="9144000" cy="3429000"/>
          </a:xfrm>
          <a:prstGeom prst="rect">
            <a:avLst/>
          </a:prstGeom>
          <a:solidFill>
            <a:srgbClr val="7F7F7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2" name="Picture 1" descr="ttHgg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93" y="188639"/>
            <a:ext cx="4395522" cy="298532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220072" y="260648"/>
            <a:ext cx="1704657" cy="615553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err="1" smtClean="0">
                <a:effectLst/>
              </a:rPr>
              <a:t>ttH</a:t>
            </a:r>
            <a:r>
              <a:rPr lang="en-US" sz="1700" dirty="0" smtClean="0">
                <a:effectLst/>
              </a:rPr>
              <a:t> production </a:t>
            </a:r>
          </a:p>
          <a:p>
            <a:r>
              <a:rPr lang="en-US" sz="1700" dirty="0" smtClean="0">
                <a:effectLst/>
              </a:rPr>
              <a:t>with H </a:t>
            </a:r>
            <a:r>
              <a:rPr lang="en-US" sz="1700" dirty="0" smtClean="0">
                <a:effectLst/>
                <a:sym typeface="Wingdings"/>
              </a:rPr>
              <a:t> </a:t>
            </a:r>
            <a:r>
              <a:rPr lang="en-US" sz="1700" dirty="0" err="1" smtClean="0">
                <a:effectLst/>
                <a:sym typeface="Wingdings"/>
              </a:rPr>
              <a:t>γγ</a:t>
            </a:r>
            <a:endParaRPr lang="en-US" sz="1700" dirty="0" smtClean="0"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8024" y="1499300"/>
            <a:ext cx="4262705" cy="1815882"/>
          </a:xfrm>
          <a:prstGeom prst="rect">
            <a:avLst/>
          </a:prstGeom>
          <a:solidFill>
            <a:srgbClr val="99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Gives direct access to Higgs-top</a:t>
            </a:r>
          </a:p>
          <a:p>
            <a:r>
              <a:rPr lang="en-US" dirty="0" smtClean="0">
                <a:effectLst/>
              </a:rPr>
              <a:t>     coupling (intriguing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as top is heavy)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Today’s sensitivity: 6xSM cross-section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With 3000 fb</a:t>
            </a:r>
            <a:r>
              <a:rPr lang="en-US" baseline="30000" dirty="0" smtClean="0">
                <a:effectLst/>
              </a:rPr>
              <a:t>-1</a:t>
            </a:r>
            <a:r>
              <a:rPr lang="en-US" dirty="0" smtClean="0">
                <a:effectLst/>
              </a:rPr>
              <a:t> expect  200 signal </a:t>
            </a:r>
          </a:p>
          <a:p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events (S</a:t>
            </a:r>
            <a:r>
              <a:rPr lang="en-US" dirty="0">
                <a:effectLst/>
              </a:rPr>
              <a:t>/B </a:t>
            </a:r>
            <a:r>
              <a:rPr lang="en-US" dirty="0" smtClean="0">
                <a:effectLst/>
              </a:rPr>
              <a:t>~ 0.2) and &gt; 5σ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Higgs-top coupling can be </a:t>
            </a:r>
            <a:endParaRPr lang="en-US" dirty="0">
              <a:effectLst/>
            </a:endParaRPr>
          </a:p>
          <a:p>
            <a:r>
              <a:rPr lang="en-US" dirty="0" smtClean="0">
                <a:effectLst/>
              </a:rPr>
              <a:t>     measured to about </a:t>
            </a:r>
            <a:r>
              <a:rPr lang="en-US" dirty="0">
                <a:effectLst/>
              </a:rPr>
              <a:t>1</a:t>
            </a:r>
            <a:r>
              <a:rPr lang="en-US" dirty="0" smtClean="0">
                <a:effectLst/>
              </a:rPr>
              <a:t>0%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1661833" y="3637739"/>
            <a:ext cx="1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effectLst/>
            </a:endParaRPr>
          </a:p>
        </p:txBody>
      </p:sp>
      <p:pic>
        <p:nvPicPr>
          <p:cNvPr id="10" name="Picture 9" descr="Screen Shot 2013-10-26 at 7.20.33 PM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178336"/>
            <a:ext cx="1229868" cy="1234440"/>
          </a:xfrm>
          <a:prstGeom prst="rect">
            <a:avLst/>
          </a:prstGeom>
        </p:spPr>
      </p:pic>
      <p:pic>
        <p:nvPicPr>
          <p:cNvPr id="11" name="Picture 10" descr="Hmumu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645024"/>
            <a:ext cx="4572000" cy="309638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5148064" y="3821559"/>
            <a:ext cx="897113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effectLst/>
              </a:rPr>
              <a:t>H </a:t>
            </a:r>
            <a:r>
              <a:rPr lang="en-US" sz="1800" dirty="0" smtClean="0">
                <a:solidFill>
                  <a:schemeClr val="bg1"/>
                </a:solidFill>
                <a:effectLst/>
                <a:sym typeface="Wingdings"/>
              </a:rPr>
              <a:t></a:t>
            </a:r>
            <a:r>
              <a:rPr lang="en-US" sz="1800" dirty="0" err="1" smtClean="0">
                <a:solidFill>
                  <a:schemeClr val="bg1"/>
                </a:solidFill>
                <a:effectLst/>
                <a:sym typeface="Wingdings"/>
              </a:rPr>
              <a:t>μμ</a:t>
            </a:r>
            <a:endParaRPr lang="en-US" sz="1800" dirty="0" smtClean="0">
              <a:solidFill>
                <a:schemeClr val="bg1"/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99992" y="4493438"/>
            <a:ext cx="4570482" cy="1815882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FFFFFF"/>
                </a:solidFill>
                <a:effectLst/>
              </a:rPr>
              <a:t>Gives direct access to Higgs couplings</a:t>
            </a:r>
          </a:p>
          <a:p>
            <a:r>
              <a:rPr lang="en-US" dirty="0" smtClean="0">
                <a:solidFill>
                  <a:srgbClr val="FFFFFF"/>
                </a:solidFill>
                <a:effectLst/>
              </a:rPr>
              <a:t>     to fermions of the second generation.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FFFFFF"/>
                </a:solidFill>
                <a:effectLst/>
              </a:rPr>
              <a:t>Today’s </a:t>
            </a:r>
            <a:r>
              <a:rPr lang="en-US" dirty="0">
                <a:solidFill>
                  <a:srgbClr val="FFFFFF"/>
                </a:solidFill>
                <a:effectLst/>
              </a:rPr>
              <a:t>sensitivity: </a:t>
            </a:r>
            <a:r>
              <a:rPr lang="en-US" dirty="0" smtClean="0">
                <a:solidFill>
                  <a:srgbClr val="FFFFFF"/>
                </a:solidFill>
                <a:effectLst/>
              </a:rPr>
              <a:t>8xSM </a:t>
            </a:r>
            <a:r>
              <a:rPr lang="en-US" dirty="0">
                <a:solidFill>
                  <a:srgbClr val="FFFFFF"/>
                </a:solidFill>
                <a:effectLst/>
              </a:rPr>
              <a:t>cross-</a:t>
            </a:r>
            <a:r>
              <a:rPr lang="en-US" dirty="0" smtClean="0">
                <a:solidFill>
                  <a:srgbClr val="FFFFFF"/>
                </a:solidFill>
                <a:effectLst/>
              </a:rPr>
              <a:t>section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FFFFFF"/>
                </a:solidFill>
                <a:effectLst/>
              </a:rPr>
              <a:t>With 3000 fb</a:t>
            </a:r>
            <a:r>
              <a:rPr lang="en-US" baseline="30000" dirty="0" smtClean="0">
                <a:solidFill>
                  <a:srgbClr val="FFFFFF"/>
                </a:solidFill>
                <a:effectLst/>
              </a:rPr>
              <a:t>-1</a:t>
            </a:r>
            <a:r>
              <a:rPr lang="en-US" dirty="0" smtClean="0">
                <a:solidFill>
                  <a:srgbClr val="FFFFFF"/>
                </a:solidFill>
                <a:effectLst/>
              </a:rPr>
              <a:t> expect 17000 signal events</a:t>
            </a:r>
          </a:p>
          <a:p>
            <a:r>
              <a:rPr lang="en-US" dirty="0">
                <a:solidFill>
                  <a:srgbClr val="FFFFFF"/>
                </a:solidFill>
                <a:effectLst/>
              </a:rPr>
              <a:t> </a:t>
            </a:r>
            <a:r>
              <a:rPr lang="en-US" dirty="0" smtClean="0">
                <a:solidFill>
                  <a:srgbClr val="FFFFFF"/>
                </a:solidFill>
                <a:effectLst/>
              </a:rPr>
              <a:t>    (but: S/B ~ 0.3%) and ~ 7σ significance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FFFFFF"/>
                </a:solidFill>
                <a:effectLst/>
              </a:rPr>
              <a:t>Higgs-</a:t>
            </a:r>
            <a:r>
              <a:rPr lang="en-US" dirty="0" err="1" smtClean="0">
                <a:solidFill>
                  <a:srgbClr val="FFFFFF"/>
                </a:solidFill>
                <a:effectLst/>
              </a:rPr>
              <a:t>muon</a:t>
            </a:r>
            <a:r>
              <a:rPr lang="en-US" dirty="0" smtClean="0">
                <a:solidFill>
                  <a:srgbClr val="FFFFFF"/>
                </a:solidFill>
                <a:effectLst/>
              </a:rPr>
              <a:t> coupling can be </a:t>
            </a:r>
            <a:endParaRPr lang="en-US" dirty="0">
              <a:solidFill>
                <a:srgbClr val="FFFFFF"/>
              </a:solidFill>
              <a:effectLst/>
            </a:endParaRPr>
          </a:p>
          <a:p>
            <a:r>
              <a:rPr lang="en-US" dirty="0" smtClean="0">
                <a:solidFill>
                  <a:srgbClr val="FFFFFF"/>
                </a:solidFill>
                <a:effectLst/>
              </a:rPr>
              <a:t>     measured to about 10%</a:t>
            </a:r>
          </a:p>
        </p:txBody>
      </p:sp>
    </p:spTree>
    <p:extLst>
      <p:ext uri="{BB962C8B-B14F-4D97-AF65-F5344CB8AC3E}">
        <p14:creationId xmlns:p14="http://schemas.microsoft.com/office/powerpoint/2010/main" val="1370860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07504" y="1052736"/>
            <a:ext cx="9001000" cy="2032000"/>
            <a:chOff x="179512" y="4781376"/>
            <a:chExt cx="9001000" cy="2032000"/>
          </a:xfrm>
        </p:grpSpPr>
        <p:pic>
          <p:nvPicPr>
            <p:cNvPr id="6" name="Picture 5" descr="Screen Shot 2013-10-24 at 4.17.47 PM.pn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4781376"/>
              <a:ext cx="7112000" cy="2032000"/>
            </a:xfrm>
            <a:prstGeom prst="rect">
              <a:avLst/>
            </a:prstGeom>
            <a:ln>
              <a:solidFill>
                <a:srgbClr val="800000"/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7527596" y="4997400"/>
              <a:ext cx="1652916" cy="830997"/>
            </a:xfrm>
            <a:prstGeom prst="rect">
              <a:avLst/>
            </a:prstGeom>
            <a:solidFill>
              <a:srgbClr val="00009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effectLst/>
                </a:rPr>
                <a:t>Higgs cross</a:t>
              </a:r>
            </a:p>
            <a:p>
              <a:r>
                <a:rPr lang="en-US" dirty="0">
                  <a:solidFill>
                    <a:schemeClr val="bg1"/>
                  </a:solidFill>
                  <a:effectLst/>
                </a:rPr>
                <a:t>s</a:t>
              </a:r>
              <a:r>
                <a:rPr lang="en-US" dirty="0" smtClean="0">
                  <a:solidFill>
                    <a:schemeClr val="bg1"/>
                  </a:solidFill>
                  <a:effectLst/>
                </a:rPr>
                <a:t>ections</a:t>
              </a:r>
            </a:p>
            <a:p>
              <a:r>
                <a:rPr lang="en-US" dirty="0">
                  <a:solidFill>
                    <a:schemeClr val="bg1"/>
                  </a:solidFill>
                  <a:effectLst/>
                </a:rPr>
                <a:t>(LHC HXS WG</a:t>
              </a:r>
              <a:r>
                <a:rPr lang="en-US" dirty="0" smtClean="0">
                  <a:solidFill>
                    <a:schemeClr val="bg1"/>
                  </a:solidFill>
                  <a:effectLst/>
                </a:rPr>
                <a:t>)</a:t>
              </a:r>
              <a:endParaRPr lang="en-US" dirty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6660232" y="4797152"/>
              <a:ext cx="792088" cy="2016224"/>
            </a:xfrm>
            <a:prstGeom prst="ellipse">
              <a:avLst/>
            </a:prstGeom>
            <a:noFill/>
            <a:ln w="3810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-36512" y="3645024"/>
            <a:ext cx="9144000" cy="2811010"/>
            <a:chOff x="-36512" y="4002366"/>
            <a:chExt cx="9144000" cy="2811010"/>
          </a:xfrm>
        </p:grpSpPr>
        <p:grpSp>
          <p:nvGrpSpPr>
            <p:cNvPr id="10" name="Group 9"/>
            <p:cNvGrpSpPr/>
            <p:nvPr/>
          </p:nvGrpSpPr>
          <p:grpSpPr>
            <a:xfrm>
              <a:off x="-36512" y="5229200"/>
              <a:ext cx="9144000" cy="1584176"/>
              <a:chOff x="-36512" y="5307305"/>
              <a:chExt cx="9144000" cy="1584176"/>
            </a:xfrm>
          </p:grpSpPr>
          <p:pic>
            <p:nvPicPr>
              <p:cNvPr id="17" name="Picture 16" descr="Untitled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6512" y="5573051"/>
                <a:ext cx="9144000" cy="1312333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56419" y="5307305"/>
                <a:ext cx="8620037" cy="353943"/>
              </a:xfrm>
              <a:prstGeom prst="rect">
                <a:avLst/>
              </a:prstGeom>
              <a:solidFill>
                <a:srgbClr val="FFCCFF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700" dirty="0" smtClean="0">
                    <a:effectLst/>
                  </a:rPr>
                  <a:t>Higgs self-couplings difficult to measure at any facility (energy is mainly needed ..)</a:t>
                </a:r>
              </a:p>
            </p:txBody>
          </p:sp>
          <p:sp>
            <p:nvSpPr>
              <p:cNvPr id="19" name="Rectangle 18"/>
              <p:cNvSpPr/>
              <p:nvPr/>
            </p:nvSpPr>
            <p:spPr bwMode="auto">
              <a:xfrm>
                <a:off x="1475656" y="6309320"/>
                <a:ext cx="432048" cy="21602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-111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899592" y="6552927"/>
                <a:ext cx="8137497" cy="338554"/>
              </a:xfrm>
              <a:prstGeom prst="rect">
                <a:avLst/>
              </a:prstGeom>
              <a:solidFill>
                <a:srgbClr val="FFCCFF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effectLst/>
                  </a:rPr>
                  <a:t>HL-LHC studies not completed yet … ~30% precision expected, but need 3000 fb</a:t>
                </a:r>
                <a:r>
                  <a:rPr lang="en-US" baseline="30000" dirty="0" smtClean="0">
                    <a:effectLst/>
                  </a:rPr>
                  <a:t>-1</a:t>
                </a: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364088" y="4002366"/>
              <a:ext cx="2682299" cy="938802"/>
              <a:chOff x="5364088" y="3861048"/>
              <a:chExt cx="2682299" cy="938802"/>
            </a:xfrm>
          </p:grpSpPr>
          <p:pic>
            <p:nvPicPr>
              <p:cNvPr id="12" name="Picture 11" descr="Untitled.png"/>
              <p:cNvPicPr preferRelativeResize="0"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4088" y="3933056"/>
                <a:ext cx="1821363" cy="866794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sp>
            <p:nvSpPr>
              <p:cNvPr id="13" name="Rectangle 12"/>
              <p:cNvSpPr/>
              <p:nvPr/>
            </p:nvSpPr>
            <p:spPr bwMode="auto">
              <a:xfrm>
                <a:off x="6300192" y="3861048"/>
                <a:ext cx="360040" cy="360040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-111" charset="0"/>
                </a:endParaRP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 bwMode="auto">
              <a:xfrm flipH="1">
                <a:off x="6732240" y="4365104"/>
                <a:ext cx="504056" cy="0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660066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15" name="Text Box 21"/>
              <p:cNvSpPr txBox="1">
                <a:spLocks noChangeArrowheads="1"/>
              </p:cNvSpPr>
              <p:nvPr/>
            </p:nvSpPr>
            <p:spPr bwMode="auto">
              <a:xfrm>
                <a:off x="7092280" y="4221088"/>
                <a:ext cx="954107" cy="323165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tx1"/>
                </a:solidFill>
              </a:ln>
              <a:effectLst/>
              <a:extLst/>
            </p:spPr>
            <p:txBody>
              <a:bodyPr wrap="none">
                <a:spAutoFit/>
              </a:bodyPr>
              <a:lstStyle/>
              <a:p>
                <a:r>
                  <a:rPr lang="en-US" sz="1500" dirty="0" err="1" smtClean="0">
                    <a:solidFill>
                      <a:srgbClr val="990066"/>
                    </a:solidFill>
                    <a:effectLst/>
                  </a:rPr>
                  <a:t>g</a:t>
                </a:r>
                <a:r>
                  <a:rPr lang="en-US" sz="1500" baseline="-25000" dirty="0" err="1" smtClean="0">
                    <a:solidFill>
                      <a:srgbClr val="990066"/>
                    </a:solidFill>
                    <a:effectLst/>
                  </a:rPr>
                  <a:t>HHH</a:t>
                </a:r>
                <a:r>
                  <a:rPr lang="en-US" sz="1500" dirty="0" smtClean="0">
                    <a:solidFill>
                      <a:srgbClr val="990066"/>
                    </a:solidFill>
                    <a:effectLst/>
                  </a:rPr>
                  <a:t>~ </a:t>
                </a:r>
                <a:r>
                  <a:rPr lang="en-US" sz="1500" dirty="0">
                    <a:solidFill>
                      <a:srgbClr val="990066"/>
                    </a:solidFill>
                    <a:effectLst/>
                    <a:sym typeface="Symbol" charset="0"/>
                  </a:rPr>
                  <a:t>v</a:t>
                </a:r>
                <a:endParaRPr lang="en-US" sz="1500" dirty="0">
                  <a:solidFill>
                    <a:srgbClr val="990066"/>
                  </a:solidFill>
                  <a:effectLst/>
                </a:endParaRPr>
              </a:p>
            </p:txBody>
          </p:sp>
          <p:cxnSp>
            <p:nvCxnSpPr>
              <p:cNvPr id="16" name="Straight Connector 15"/>
              <p:cNvCxnSpPr>
                <a:endCxn id="13" idx="3"/>
              </p:cNvCxnSpPr>
              <p:nvPr/>
            </p:nvCxnSpPr>
            <p:spPr bwMode="auto">
              <a:xfrm>
                <a:off x="6372200" y="3933056"/>
                <a:ext cx="28803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3106010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3" name="Picture 2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" y="1556792"/>
            <a:ext cx="9144000" cy="352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668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pic>
        <p:nvPicPr>
          <p:cNvPr id="2" name="Picture 1" descr="Untitled1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908" y="188642"/>
            <a:ext cx="6897774" cy="1783327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3" name="Picture 2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894" y="2204864"/>
            <a:ext cx="7124530" cy="462289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51520" y="764706"/>
            <a:ext cx="792104" cy="461665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effectLst/>
              </a:rPr>
              <a:t>VBS</a:t>
            </a:r>
          </a:p>
        </p:txBody>
      </p:sp>
    </p:spTree>
    <p:extLst>
      <p:ext uri="{BB962C8B-B14F-4D97-AF65-F5344CB8AC3E}">
        <p14:creationId xmlns:p14="http://schemas.microsoft.com/office/powerpoint/2010/main" val="2611413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79512" y="91951"/>
            <a:ext cx="8568952" cy="384721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900" dirty="0" smtClean="0">
                <a:effectLst/>
              </a:rPr>
              <a:t>The problem of the stability of the Higgs mass </a:t>
            </a:r>
            <a:r>
              <a:rPr lang="en-US" sz="1900" dirty="0" err="1" smtClean="0">
                <a:effectLst/>
              </a:rPr>
              <a:t>a.k.a</a:t>
            </a:r>
            <a:r>
              <a:rPr lang="en-US" sz="1900" dirty="0" smtClean="0">
                <a:effectLst/>
              </a:rPr>
              <a:t> “naturalness” problem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-36512" y="2636912"/>
            <a:ext cx="9144000" cy="2415173"/>
            <a:chOff x="0" y="2958043"/>
            <a:chExt cx="9144000" cy="2415173"/>
          </a:xfrm>
        </p:grpSpPr>
        <p:sp>
          <p:nvSpPr>
            <p:cNvPr id="24" name="TextBox 23"/>
            <p:cNvSpPr txBox="1"/>
            <p:nvPr/>
          </p:nvSpPr>
          <p:spPr>
            <a:xfrm>
              <a:off x="64815" y="2958043"/>
              <a:ext cx="8216105" cy="846386"/>
            </a:xfrm>
            <a:prstGeom prst="rect">
              <a:avLst/>
            </a:prstGeom>
            <a:solidFill>
              <a:srgbClr val="CCCC66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</a:rPr>
                <a:t>1) </a:t>
              </a:r>
              <a:r>
                <a:rPr lang="en-US" sz="1700" dirty="0" smtClean="0">
                  <a:effectLst/>
                </a:rPr>
                <a:t>“Naturalness”</a:t>
              </a:r>
              <a:r>
                <a:rPr lang="en-US" dirty="0" smtClean="0">
                  <a:effectLst/>
                </a:rPr>
                <a:t>: Higgs mass stabilized by new physics that cancel the divergences. </a:t>
              </a:r>
            </a:p>
            <a:p>
              <a:r>
                <a:rPr lang="en-US" dirty="0" smtClean="0">
                  <a:effectLst/>
                </a:rPr>
                <a:t>     E.g. SUSY: the contribution of the </a:t>
              </a:r>
              <a:r>
                <a:rPr lang="en-US" dirty="0" err="1" smtClean="0">
                  <a:effectLst/>
                </a:rPr>
                <a:t>supersymmetric</a:t>
              </a:r>
              <a:r>
                <a:rPr lang="en-US" dirty="0" smtClean="0">
                  <a:effectLst/>
                </a:rPr>
                <a:t> partner of the top (stop) </a:t>
              </a:r>
            </a:p>
            <a:p>
              <a:r>
                <a:rPr lang="en-US" dirty="0">
                  <a:effectLst/>
                  <a:sym typeface="Wingdings"/>
                </a:rPr>
                <a:t> </a:t>
              </a:r>
              <a:r>
                <a:rPr lang="en-US" dirty="0" smtClean="0">
                  <a:effectLst/>
                  <a:sym typeface="Wingdings"/>
                </a:rPr>
                <a:t>    gives </a:t>
              </a:r>
              <a:r>
                <a:rPr lang="en-US" dirty="0">
                  <a:effectLst/>
                  <a:sym typeface="Wingdings"/>
                </a:rPr>
                <a:t>rise </a:t>
              </a:r>
              <a:r>
                <a:rPr lang="en-US" dirty="0" smtClean="0">
                  <a:effectLst/>
                  <a:sym typeface="Wingdings"/>
                </a:rPr>
                <a:t>to </a:t>
              </a:r>
              <a:r>
                <a:rPr lang="en-US" dirty="0">
                  <a:effectLst/>
                  <a:sym typeface="Wingdings"/>
                </a:rPr>
                <a:t>the same </a:t>
              </a:r>
              <a:r>
                <a:rPr lang="en-US" dirty="0" smtClean="0">
                  <a:effectLst/>
                  <a:sym typeface="Wingdings"/>
                </a:rPr>
                <a:t>contribution </a:t>
              </a:r>
              <a:r>
                <a:rPr lang="en-US" dirty="0">
                  <a:effectLst/>
                  <a:sym typeface="Wingdings"/>
                </a:rPr>
                <a:t>with opposite sign </a:t>
              </a:r>
              <a:r>
                <a:rPr lang="en-US" dirty="0" smtClean="0">
                  <a:effectLst/>
                  <a:sym typeface="Wingdings"/>
                </a:rPr>
                <a:t> cancellation</a:t>
              </a:r>
              <a:endParaRPr lang="en-US" dirty="0">
                <a:effectLst/>
                <a:sym typeface="Wingdings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0" y="3861048"/>
              <a:ext cx="9144000" cy="1512168"/>
              <a:chOff x="0" y="3789040"/>
              <a:chExt cx="9144000" cy="1512168"/>
            </a:xfrm>
          </p:grpSpPr>
          <p:sp>
            <p:nvSpPr>
              <p:cNvPr id="9" name="Rectangle 8"/>
              <p:cNvSpPr/>
              <p:nvPr/>
            </p:nvSpPr>
            <p:spPr bwMode="auto">
              <a:xfrm>
                <a:off x="0" y="3789040"/>
                <a:ext cx="9144000" cy="1512168"/>
              </a:xfrm>
              <a:prstGeom prst="rect">
                <a:avLst/>
              </a:prstGeom>
              <a:solidFill>
                <a:srgbClr val="3333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-111" charset="0"/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82104" y="4005064"/>
                <a:ext cx="5595416" cy="936104"/>
                <a:chOff x="107504" y="4221088"/>
                <a:chExt cx="5595416" cy="936104"/>
              </a:xfrm>
            </p:grpSpPr>
            <p:pic>
              <p:nvPicPr>
                <p:cNvPr id="25" name="Picture 24" descr="higgs.png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7504" y="4221088"/>
                  <a:ext cx="2547958" cy="908243"/>
                </a:xfrm>
                <a:prstGeom prst="rect">
                  <a:avLst/>
                </a:prstGeom>
                <a:ln>
                  <a:solidFill>
                    <a:srgbClr val="000000"/>
                  </a:solidFill>
                </a:ln>
              </p:spPr>
            </p:pic>
            <p:cxnSp>
              <p:nvCxnSpPr>
                <p:cNvPr id="28" name="Straight Connector 27"/>
                <p:cNvCxnSpPr/>
                <p:nvPr/>
              </p:nvCxnSpPr>
              <p:spPr bwMode="auto">
                <a:xfrm>
                  <a:off x="2725192" y="4725144"/>
                  <a:ext cx="504056" cy="0"/>
                </a:xfrm>
                <a:prstGeom prst="line">
                  <a:avLst/>
                </a:prstGeom>
                <a:solidFill>
                  <a:schemeClr val="accent1"/>
                </a:solidFill>
                <a:ln w="762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29" name="Picture 28" descr="stop.png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01256" y="4236757"/>
                  <a:ext cx="2401664" cy="920435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</p:grpSp>
          <p:sp>
            <p:nvSpPr>
              <p:cNvPr id="30" name="TextBox 29"/>
              <p:cNvSpPr txBox="1"/>
              <p:nvPr/>
            </p:nvSpPr>
            <p:spPr>
              <a:xfrm>
                <a:off x="5724128" y="3833753"/>
                <a:ext cx="3322144" cy="1323439"/>
              </a:xfrm>
              <a:prstGeom prst="rect">
                <a:avLst/>
              </a:prstGeom>
              <a:solidFill>
                <a:srgbClr val="CCCC99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effectLst/>
                  </a:rPr>
                  <a:t>BUT: </a:t>
                </a:r>
                <a:r>
                  <a:rPr lang="en-US" dirty="0" smtClean="0">
                    <a:effectLst/>
                  </a:rPr>
                  <a:t>cancellation only works if </a:t>
                </a:r>
              </a:p>
              <a:p>
                <a:r>
                  <a:rPr lang="en-US" dirty="0" smtClean="0">
                    <a:effectLst/>
                  </a:rPr>
                  <a:t>stop </a:t>
                </a:r>
                <a:r>
                  <a:rPr lang="en-US" dirty="0">
                    <a:effectLst/>
                  </a:rPr>
                  <a:t>mass </a:t>
                </a:r>
                <a:r>
                  <a:rPr lang="en-US" dirty="0" smtClean="0">
                    <a:effectLst/>
                  </a:rPr>
                  <a:t>not </a:t>
                </a:r>
                <a:r>
                  <a:rPr lang="en-US" dirty="0">
                    <a:effectLst/>
                  </a:rPr>
                  <a:t>much </a:t>
                </a:r>
                <a:r>
                  <a:rPr lang="en-US" dirty="0" smtClean="0">
                    <a:effectLst/>
                  </a:rPr>
                  <a:t>larger than</a:t>
                </a:r>
              </a:p>
              <a:p>
                <a:r>
                  <a:rPr lang="en-US" dirty="0" smtClean="0">
                    <a:effectLst/>
                  </a:rPr>
                  <a:t>top mass </a:t>
                </a:r>
                <a:r>
                  <a:rPr lang="en-US" dirty="0" smtClean="0">
                    <a:effectLst/>
                    <a:sym typeface="Wingdings"/>
                  </a:rPr>
                  <a:t> this is one of most </a:t>
                </a:r>
              </a:p>
              <a:p>
                <a:r>
                  <a:rPr lang="en-US" dirty="0" smtClean="0">
                    <a:effectLst/>
                    <a:sym typeface="Wingdings"/>
                  </a:rPr>
                  <a:t>compelling motivations for SUSY </a:t>
                </a:r>
              </a:p>
              <a:p>
                <a:r>
                  <a:rPr lang="en-US" dirty="0" smtClean="0">
                    <a:effectLst/>
                    <a:sym typeface="Wingdings"/>
                  </a:rPr>
                  <a:t>(or new </a:t>
                </a:r>
                <a:r>
                  <a:rPr lang="en-US" dirty="0">
                    <a:effectLst/>
                    <a:sym typeface="Wingdings"/>
                  </a:rPr>
                  <a:t>physics) at </a:t>
                </a:r>
                <a:r>
                  <a:rPr lang="en-US" dirty="0" err="1" smtClean="0">
                    <a:effectLst/>
                    <a:sym typeface="Wingdings"/>
                  </a:rPr>
                  <a:t>TeV</a:t>
                </a:r>
                <a:r>
                  <a:rPr lang="en-US" dirty="0" smtClean="0">
                    <a:effectLst/>
                    <a:sym typeface="Wingdings"/>
                  </a:rPr>
                  <a:t> scale</a:t>
                </a:r>
                <a:endParaRPr lang="en-US" dirty="0">
                  <a:effectLst/>
                </a:endParaRP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72008" y="548680"/>
            <a:ext cx="9036496" cy="1512168"/>
            <a:chOff x="35496" y="692696"/>
            <a:chExt cx="9036496" cy="1512168"/>
          </a:xfrm>
        </p:grpSpPr>
        <p:sp>
          <p:nvSpPr>
            <p:cNvPr id="14" name="Rectangle 13"/>
            <p:cNvSpPr/>
            <p:nvPr/>
          </p:nvSpPr>
          <p:spPr bwMode="auto">
            <a:xfrm>
              <a:off x="35496" y="692696"/>
              <a:ext cx="9036496" cy="1512168"/>
            </a:xfrm>
            <a:prstGeom prst="rect">
              <a:avLst/>
            </a:prstGeom>
            <a:solidFill>
              <a:srgbClr val="9900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402813" y="1196752"/>
              <a:ext cx="4586412" cy="830997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</a:rPr>
                <a:t>Mostly small, except top contribution: ~ m</a:t>
              </a:r>
              <a:r>
                <a:rPr lang="en-US" baseline="-25000" dirty="0" smtClean="0">
                  <a:effectLst/>
                </a:rPr>
                <a:t>t</a:t>
              </a:r>
              <a:r>
                <a:rPr lang="en-US" baseline="30000" dirty="0" smtClean="0">
                  <a:effectLst/>
                </a:rPr>
                <a:t>2</a:t>
              </a:r>
              <a:r>
                <a:rPr lang="en-US" dirty="0" smtClean="0">
                  <a:effectLst/>
                  <a:latin typeface="Lucida Grande"/>
                  <a:ea typeface="Lucida Grande"/>
                  <a:cs typeface="Lucida Grande"/>
                </a:rPr>
                <a:t>Λ</a:t>
              </a:r>
              <a:r>
                <a:rPr lang="en-US" baseline="30000" dirty="0" smtClean="0">
                  <a:effectLst/>
                </a:rPr>
                <a:t>2 </a:t>
              </a:r>
            </a:p>
            <a:p>
              <a:r>
                <a:rPr lang="en-US" dirty="0">
                  <a:effectLst/>
                  <a:latin typeface="Lucida Grande"/>
                  <a:ea typeface="Lucida Grande"/>
                  <a:cs typeface="Lucida Grande"/>
                </a:rPr>
                <a:t>Λ</a:t>
              </a:r>
              <a:r>
                <a:rPr lang="en-US" baseline="30000" dirty="0">
                  <a:effectLst/>
                </a:rPr>
                <a:t>2 </a:t>
              </a:r>
              <a:r>
                <a:rPr lang="en-US" dirty="0" smtClean="0">
                  <a:effectLst/>
                </a:rPr>
                <a:t>= energy </a:t>
              </a:r>
              <a:r>
                <a:rPr lang="en-US" dirty="0">
                  <a:effectLst/>
                </a:rPr>
                <a:t>scale up to </a:t>
              </a:r>
              <a:r>
                <a:rPr lang="en-US" dirty="0" smtClean="0">
                  <a:effectLst/>
                </a:rPr>
                <a:t>which </a:t>
              </a:r>
              <a:r>
                <a:rPr lang="en-US" dirty="0">
                  <a:effectLst/>
                </a:rPr>
                <a:t>the SM </a:t>
              </a:r>
              <a:r>
                <a:rPr lang="en-US" dirty="0" smtClean="0">
                  <a:effectLst/>
                </a:rPr>
                <a:t>is valid </a:t>
              </a:r>
            </a:p>
            <a:p>
              <a:r>
                <a:rPr lang="en-US" dirty="0" smtClean="0">
                  <a:effectLst/>
                </a:rPr>
                <a:t>(or, equivalently, new physics  sets in)</a:t>
              </a:r>
              <a:endParaRPr lang="en-US" dirty="0">
                <a:effectLst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07504" y="1196752"/>
              <a:ext cx="4151293" cy="783866"/>
              <a:chOff x="107504" y="1196752"/>
              <a:chExt cx="4151293" cy="783866"/>
            </a:xfrm>
          </p:grpSpPr>
          <p:pic>
            <p:nvPicPr>
              <p:cNvPr id="3" name="Picture 2" descr="Untitled.png"/>
              <p:cNvPicPr preferRelativeResize="0"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7504" y="1196752"/>
                <a:ext cx="4151293" cy="783866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sp>
            <p:nvSpPr>
              <p:cNvPr id="7" name="Rectangle 6"/>
              <p:cNvSpPr/>
              <p:nvPr/>
            </p:nvSpPr>
            <p:spPr bwMode="auto">
              <a:xfrm>
                <a:off x="1090445" y="1628800"/>
                <a:ext cx="360040" cy="144016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-111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018437" y="1624444"/>
                <a:ext cx="540313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dirty="0" smtClean="0">
                    <a:effectLst/>
                  </a:rPr>
                  <a:t>bare</a:t>
                </a: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74772" y="786190"/>
              <a:ext cx="8984350" cy="33855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</a:rPr>
                <a:t>As any other particle (e</a:t>
              </a:r>
              <a:r>
                <a:rPr lang="en-US" baseline="30000" dirty="0" smtClean="0">
                  <a:effectLst/>
                </a:rPr>
                <a:t>±</a:t>
              </a:r>
              <a:r>
                <a:rPr lang="en-US" dirty="0" smtClean="0">
                  <a:effectLst/>
                </a:rPr>
                <a:t>, …) in quantum mechanics Higgs mass receives </a:t>
              </a:r>
              <a:r>
                <a:rPr lang="en-US" dirty="0" err="1" smtClean="0">
                  <a:effectLst/>
                </a:rPr>
                <a:t>radiative</a:t>
              </a:r>
              <a:r>
                <a:rPr lang="en-US" dirty="0" smtClean="0">
                  <a:effectLst/>
                </a:rPr>
                <a:t> corrections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3304391" y="2204864"/>
            <a:ext cx="1339617" cy="369332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effectLst/>
              </a:rPr>
              <a:t>2 solutions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07504" y="5229200"/>
            <a:ext cx="8964488" cy="1494458"/>
            <a:chOff x="-26966" y="5373216"/>
            <a:chExt cx="8964488" cy="1494458"/>
          </a:xfrm>
        </p:grpSpPr>
        <p:sp>
          <p:nvSpPr>
            <p:cNvPr id="32" name="TextBox 31"/>
            <p:cNvSpPr txBox="1"/>
            <p:nvPr/>
          </p:nvSpPr>
          <p:spPr>
            <a:xfrm>
              <a:off x="-26966" y="6021288"/>
              <a:ext cx="8964488" cy="846386"/>
            </a:xfrm>
            <a:prstGeom prst="rect">
              <a:avLst/>
            </a:prstGeom>
            <a:solidFill>
              <a:srgbClr val="993300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E.g. </a:t>
              </a:r>
              <a:r>
                <a:rPr lang="en-US" dirty="0" err="1" smtClean="0">
                  <a:solidFill>
                    <a:schemeClr val="bg1"/>
                  </a:solidFill>
                  <a:effectLst/>
                  <a:sym typeface="Wingdings"/>
                </a:rPr>
                <a:t>Λ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 </a:t>
              </a:r>
              <a:r>
                <a:rPr lang="en-US" dirty="0">
                  <a:solidFill>
                    <a:schemeClr val="bg1"/>
                  </a:solidFill>
                  <a:effectLst/>
                  <a:sym typeface="Wingdings"/>
                </a:rPr>
                <a:t>= 10 </a:t>
              </a:r>
              <a:r>
                <a:rPr lang="en-US" dirty="0" err="1" smtClean="0">
                  <a:solidFill>
                    <a:schemeClr val="bg1"/>
                  </a:solidFill>
                  <a:effectLst/>
                  <a:sym typeface="Wingdings"/>
                </a:rPr>
                <a:t>TeV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  </a:t>
              </a:r>
              <a:r>
                <a:rPr lang="en-US" dirty="0">
                  <a:solidFill>
                    <a:schemeClr val="bg1"/>
                  </a:solidFill>
                  <a:effectLst/>
                  <a:sym typeface="Wingdings"/>
                </a:rPr>
                <a:t>M</a:t>
              </a:r>
              <a:r>
                <a:rPr lang="en-US" baseline="30000" dirty="0">
                  <a:solidFill>
                    <a:schemeClr val="bg1"/>
                  </a:solidFill>
                  <a:effectLst/>
                  <a:sym typeface="Wingdings"/>
                </a:rPr>
                <a:t>2 </a:t>
              </a:r>
              <a:r>
                <a:rPr lang="en-US" dirty="0">
                  <a:solidFill>
                    <a:schemeClr val="bg1"/>
                  </a:solidFill>
                  <a:effectLst/>
                  <a:sym typeface="Wingdings"/>
                </a:rPr>
                <a:t>(rad. </a:t>
              </a:r>
              <a:r>
                <a:rPr lang="en-US" dirty="0" err="1">
                  <a:solidFill>
                    <a:schemeClr val="bg1"/>
                  </a:solidFill>
                  <a:effectLst/>
                  <a:sym typeface="Wingdings"/>
                </a:rPr>
                <a:t>corr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) = 8265625 GeV</a:t>
              </a:r>
              <a:r>
                <a:rPr lang="en-US" baseline="30000" dirty="0" smtClean="0">
                  <a:solidFill>
                    <a:schemeClr val="bg1"/>
                  </a:solidFill>
                  <a:effectLst/>
                  <a:sym typeface="Wingdings"/>
                </a:rPr>
                <a:t>2 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 need fine-tuned M</a:t>
              </a:r>
              <a:r>
                <a:rPr lang="en-US" baseline="-25000" dirty="0" smtClean="0">
                  <a:solidFill>
                    <a:schemeClr val="bg1"/>
                  </a:solidFill>
                  <a:effectLst/>
                  <a:sym typeface="Wingdings"/>
                </a:rPr>
                <a:t>bare</a:t>
              </a:r>
              <a:r>
                <a:rPr lang="en-US" baseline="30000" dirty="0" smtClean="0">
                  <a:solidFill>
                    <a:schemeClr val="bg1"/>
                  </a:solidFill>
                  <a:effectLst/>
                  <a:sym typeface="Wingdings"/>
                </a:rPr>
                <a:t>2 </a:t>
              </a:r>
              <a:r>
                <a:rPr lang="en-US" dirty="0">
                  <a:solidFill>
                    <a:schemeClr val="bg1"/>
                  </a:solidFill>
                  <a:effectLst/>
                  <a:sym typeface="Wingdings"/>
                </a:rPr>
                <a:t>= 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8281250 GeV</a:t>
              </a:r>
              <a:r>
                <a:rPr lang="en-US" baseline="30000" dirty="0" smtClean="0">
                  <a:solidFill>
                    <a:schemeClr val="bg1"/>
                  </a:solidFill>
                  <a:effectLst/>
                  <a:sym typeface="Wingdings"/>
                </a:rPr>
                <a:t>2 </a:t>
              </a:r>
            </a:p>
            <a:p>
              <a:r>
                <a:rPr lang="en-US" baseline="30000" dirty="0">
                  <a:solidFill>
                    <a:schemeClr val="bg1"/>
                  </a:solidFill>
                  <a:effectLst/>
                  <a:sym typeface="Wingdings"/>
                </a:rPr>
                <a:t> </a:t>
              </a:r>
              <a:r>
                <a:rPr lang="en-US" baseline="30000" dirty="0" smtClean="0">
                  <a:solidFill>
                    <a:schemeClr val="bg1"/>
                  </a:solidFill>
                  <a:effectLst/>
                  <a:sym typeface="Wingdings"/>
                </a:rPr>
                <a:t>                                        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to get M</a:t>
              </a:r>
              <a:r>
                <a:rPr lang="en-US" baseline="-25000" dirty="0" smtClean="0">
                  <a:solidFill>
                    <a:schemeClr val="bg1"/>
                  </a:solidFill>
                  <a:effectLst/>
                  <a:sym typeface="Wingdings"/>
                </a:rPr>
                <a:t>H</a:t>
              </a:r>
              <a:r>
                <a:rPr lang="en-US" baseline="30000" dirty="0" smtClean="0">
                  <a:solidFill>
                    <a:schemeClr val="bg1"/>
                  </a:solidFill>
                  <a:effectLst/>
                  <a:sym typeface="Wingdings"/>
                </a:rPr>
                <a:t>2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= (125 </a:t>
              </a:r>
              <a:r>
                <a:rPr lang="en-US" dirty="0" err="1" smtClean="0">
                  <a:solidFill>
                    <a:schemeClr val="bg1"/>
                  </a:solidFill>
                  <a:effectLst/>
                  <a:sym typeface="Wingdings"/>
                </a:rPr>
                <a:t>GeV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)</a:t>
              </a:r>
              <a:r>
                <a:rPr lang="en-US" baseline="30000" dirty="0" smtClean="0">
                  <a:solidFill>
                    <a:schemeClr val="bg1"/>
                  </a:solidFill>
                  <a:effectLst/>
                  <a:sym typeface="Wingdings"/>
                </a:rPr>
                <a:t>2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 = 15262 GeV</a:t>
              </a:r>
              <a:r>
                <a:rPr lang="en-US" baseline="30000" dirty="0" smtClean="0">
                  <a:solidFill>
                    <a:schemeClr val="bg1"/>
                  </a:solidFill>
                  <a:effectLst/>
                  <a:sym typeface="Wingdings"/>
                </a:rPr>
                <a:t>2</a:t>
              </a:r>
              <a:r>
                <a:rPr lang="en-US" dirty="0">
                  <a:solidFill>
                    <a:schemeClr val="bg1"/>
                  </a:solidFill>
                  <a:effectLst/>
                  <a:sym typeface="Wingdings"/>
                </a:rPr>
                <a:t> </a:t>
              </a:r>
              <a:endParaRPr lang="en-US" dirty="0" smtClean="0">
                <a:solidFill>
                  <a:schemeClr val="bg1"/>
                </a:solidFill>
                <a:effectLst/>
                <a:sym typeface="Wingdings"/>
              </a:endParaRPr>
            </a:p>
            <a:p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      </a:t>
              </a:r>
              <a:r>
                <a:rPr lang="en-US" dirty="0" err="1" smtClean="0">
                  <a:solidFill>
                    <a:schemeClr val="bg1"/>
                  </a:solidFill>
                  <a:effectLst/>
                  <a:sym typeface="Wingdings"/>
                </a:rPr>
                <a:t>Λ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= 10</a:t>
              </a:r>
              <a:r>
                <a:rPr lang="en-US" baseline="30000" dirty="0" smtClean="0">
                  <a:solidFill>
                    <a:schemeClr val="bg1"/>
                  </a:solidFill>
                  <a:effectLst/>
                  <a:sym typeface="Wingdings"/>
                </a:rPr>
                <a:t>19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  <a:effectLst/>
                  <a:sym typeface="Wingdings"/>
                </a:rPr>
                <a:t>GeV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  need fine tuning of </a:t>
              </a:r>
              <a:r>
                <a:rPr lang="en-US" dirty="0" err="1" smtClean="0">
                  <a:solidFill>
                    <a:schemeClr val="bg1"/>
                  </a:solidFill>
                  <a:effectLst/>
                  <a:sym typeface="Wingdings"/>
                </a:rPr>
                <a:t>M</a:t>
              </a:r>
              <a:r>
                <a:rPr lang="en-US" baseline="-25000" dirty="0" err="1" smtClean="0">
                  <a:solidFill>
                    <a:schemeClr val="bg1"/>
                  </a:solidFill>
                  <a:effectLst/>
                  <a:sym typeface="Wingdings"/>
                </a:rPr>
                <a:t>bare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 to the </a:t>
              </a:r>
              <a:r>
                <a:rPr lang="en-US" sz="1700" dirty="0" smtClean="0">
                  <a:solidFill>
                    <a:schemeClr val="bg1"/>
                  </a:solidFill>
                  <a:effectLst/>
                  <a:sym typeface="Wingdings"/>
                </a:rPr>
                <a:t>33rd</a:t>
              </a:r>
              <a:r>
                <a:rPr lang="en-US" dirty="0" smtClean="0">
                  <a:solidFill>
                    <a:schemeClr val="bg1"/>
                  </a:solidFill>
                  <a:effectLst/>
                  <a:sym typeface="Wingdings"/>
                </a:rPr>
                <a:t> digit !!  UNNATURAL</a:t>
              </a:r>
              <a:endParaRPr lang="en-US" dirty="0" smtClean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5042" y="5373216"/>
              <a:ext cx="8866530" cy="600164"/>
            </a:xfrm>
            <a:prstGeom prst="rect">
              <a:avLst/>
            </a:prstGeom>
            <a:solidFill>
              <a:srgbClr val="FFCC99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</a:rPr>
                <a:t>2) “</a:t>
              </a:r>
              <a:r>
                <a:rPr lang="en-US" sz="1700" dirty="0" smtClean="0">
                  <a:effectLst/>
                </a:rPr>
                <a:t>Fine tuning”</a:t>
              </a:r>
              <a:r>
                <a:rPr lang="en-US" dirty="0" smtClean="0">
                  <a:effectLst/>
                </a:rPr>
                <a:t>: the bare mass cancels the </a:t>
              </a:r>
              <a:r>
                <a:rPr lang="en-US" dirty="0" err="1" smtClean="0">
                  <a:effectLst/>
                </a:rPr>
                <a:t>radiative</a:t>
              </a:r>
              <a:r>
                <a:rPr lang="en-US" dirty="0" smtClean="0">
                  <a:effectLst/>
                </a:rPr>
                <a:t> corrections </a:t>
              </a:r>
              <a:r>
                <a:rPr lang="en-US" dirty="0" smtClean="0">
                  <a:effectLst/>
                  <a:sym typeface="Wingdings"/>
                </a:rPr>
                <a:t> this becomes more and </a:t>
              </a:r>
              <a:endParaRPr lang="en-US" dirty="0">
                <a:effectLst/>
                <a:sym typeface="Wingdings"/>
              </a:endParaRPr>
            </a:p>
            <a:p>
              <a:r>
                <a:rPr lang="en-US" dirty="0" smtClean="0">
                  <a:effectLst/>
                  <a:sym typeface="Wingdings"/>
                </a:rPr>
                <a:t>     more “acrobatic” the higher the scale </a:t>
              </a:r>
              <a:r>
                <a:rPr lang="en-US" dirty="0" err="1" smtClean="0">
                  <a:effectLst/>
                  <a:sym typeface="Wingdings"/>
                </a:rPr>
                <a:t>Λ</a:t>
              </a:r>
              <a:r>
                <a:rPr lang="en-US" dirty="0">
                  <a:effectLst/>
                  <a:sym typeface="Wingdings"/>
                </a:rPr>
                <a:t> </a:t>
              </a:r>
              <a:r>
                <a:rPr lang="en-US" dirty="0" smtClean="0">
                  <a:effectLst/>
                  <a:sym typeface="Wingdings"/>
                </a:rPr>
                <a:t>up to which SM is valid (w/o new physics)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1259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496" y="131148"/>
            <a:ext cx="9040483" cy="1323439"/>
          </a:xfrm>
          <a:prstGeom prst="rect">
            <a:avLst/>
          </a:prstGeom>
          <a:solidFill>
            <a:srgbClr val="99CC33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These questions are compelling, difficult and intertwined </a:t>
            </a:r>
            <a:r>
              <a:rPr lang="en-US" dirty="0" smtClean="0">
                <a:effectLst/>
                <a:sym typeface="Wingdings"/>
              </a:rPr>
              <a:t> </a:t>
            </a:r>
            <a:r>
              <a:rPr lang="en-US" dirty="0" smtClean="0">
                <a:effectLst/>
              </a:rPr>
              <a:t>require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all approaches we have in </a:t>
            </a:r>
          </a:p>
          <a:p>
            <a:r>
              <a:rPr lang="en-US" dirty="0" smtClean="0">
                <a:effectLst/>
              </a:rPr>
              <a:t>hand (made possible also by strong advancements in accelerator and detector technologies): high-E colliders, neutrino experiments (solar, short/long baseline, reactors, 0νββ decays), cosmic surveys, dark matter direct and indirect detection, precision measurements of rare decays and phenomena, dedicated searches (WIMPS, </a:t>
            </a:r>
            <a:r>
              <a:rPr lang="en-US" dirty="0" err="1" smtClean="0">
                <a:effectLst/>
              </a:rPr>
              <a:t>axions</a:t>
            </a:r>
            <a:r>
              <a:rPr lang="en-US" dirty="0" smtClean="0">
                <a:effectLst/>
              </a:rPr>
              <a:t>, dark-sector particles), …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-36512" y="5733256"/>
            <a:ext cx="9180512" cy="584776"/>
          </a:xfrm>
          <a:prstGeom prst="rect">
            <a:avLst/>
          </a:prstGeom>
          <a:solidFill>
            <a:srgbClr val="99CC33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effectLst/>
              </a:rPr>
              <a:t>C</a:t>
            </a:r>
            <a:r>
              <a:rPr lang="en-US" dirty="0" smtClean="0">
                <a:effectLst/>
              </a:rPr>
              <a:t>ombination of ALL these complementary approaches crucial to explore the largest range of E</a:t>
            </a:r>
          </a:p>
          <a:p>
            <a:r>
              <a:rPr lang="en-US" dirty="0" smtClean="0">
                <a:effectLst/>
              </a:rPr>
              <a:t>scales, properly interpret signs of new physics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  <a:sym typeface="Wingdings"/>
              </a:rPr>
              <a:t> </a:t>
            </a:r>
            <a:r>
              <a:rPr lang="en-US" dirty="0" smtClean="0">
                <a:effectLst/>
              </a:rPr>
              <a:t>build coherent picture of underlying theory 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380036" y="1700808"/>
            <a:ext cx="7678003" cy="3760678"/>
            <a:chOff x="380036" y="1835532"/>
            <a:chExt cx="7678003" cy="3760678"/>
          </a:xfrm>
        </p:grpSpPr>
        <p:grpSp>
          <p:nvGrpSpPr>
            <p:cNvPr id="20" name="Group 19"/>
            <p:cNvGrpSpPr/>
            <p:nvPr/>
          </p:nvGrpSpPr>
          <p:grpSpPr>
            <a:xfrm>
              <a:off x="380036" y="2269902"/>
              <a:ext cx="7678003" cy="3319338"/>
              <a:chOff x="107504" y="2060848"/>
              <a:chExt cx="7678003" cy="3319338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107504" y="2075364"/>
                <a:ext cx="7678003" cy="3293209"/>
              </a:xfrm>
              <a:prstGeom prst="rect">
                <a:avLst/>
              </a:prstGeom>
              <a:solidFill>
                <a:srgbClr val="660066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effectLst/>
                  </a:rPr>
                  <a:t>                          </a:t>
                </a:r>
                <a:r>
                  <a:rPr lang="en-US" dirty="0" smtClean="0">
                    <a:solidFill>
                      <a:srgbClr val="FFFFFF"/>
                    </a:solidFill>
                    <a:effectLst/>
                  </a:rPr>
                  <a:t>High-E     High-precision     Neutrino       Dedicated   Cosmic </a:t>
                </a:r>
              </a:p>
              <a:p>
                <a:r>
                  <a:rPr lang="en-US" dirty="0">
                    <a:solidFill>
                      <a:srgbClr val="FFFFFF"/>
                    </a:solidFill>
                    <a:effectLst/>
                  </a:rPr>
                  <a:t> </a:t>
                </a:r>
                <a:r>
                  <a:rPr lang="en-US" dirty="0" smtClean="0">
                    <a:solidFill>
                      <a:srgbClr val="FFFFFF"/>
                    </a:solidFill>
                    <a:effectLst/>
                  </a:rPr>
                  <a:t>                        colliders    experiments     experiments   searches     surveys</a:t>
                </a:r>
                <a:endParaRPr lang="en-US" dirty="0">
                  <a:solidFill>
                    <a:srgbClr val="FFFFFF"/>
                  </a:solidFill>
                  <a:effectLst/>
                </a:endParaRPr>
              </a:p>
              <a:p>
                <a:endParaRPr lang="en-US" dirty="0" smtClean="0">
                  <a:solidFill>
                    <a:srgbClr val="FFFFFF"/>
                  </a:solidFill>
                  <a:effectLst/>
                </a:endParaRPr>
              </a:p>
              <a:p>
                <a:endParaRPr lang="en-US" dirty="0">
                  <a:solidFill>
                    <a:srgbClr val="FFFFFF"/>
                  </a:solidFill>
                  <a:effectLst/>
                </a:endParaRPr>
              </a:p>
              <a:p>
                <a:r>
                  <a:rPr lang="en-US" dirty="0" smtClean="0">
                    <a:solidFill>
                      <a:srgbClr val="FFFFFF"/>
                    </a:solidFill>
                    <a:effectLst/>
                  </a:rPr>
                  <a:t>Higgs , EWSB        x         </a:t>
                </a:r>
              </a:p>
              <a:p>
                <a:r>
                  <a:rPr lang="en-US" dirty="0" smtClean="0">
                    <a:solidFill>
                      <a:srgbClr val="FFFFFF"/>
                    </a:solidFill>
                    <a:effectLst/>
                  </a:rPr>
                  <a:t>Neutrinos              x                                            x                   x              x</a:t>
                </a:r>
              </a:p>
              <a:p>
                <a:r>
                  <a:rPr lang="en-US" dirty="0" smtClean="0">
                    <a:solidFill>
                      <a:srgbClr val="FFFFFF"/>
                    </a:solidFill>
                    <a:effectLst/>
                  </a:rPr>
                  <a:t>Dark Matter          x                                                                x                     </a:t>
                </a:r>
              </a:p>
              <a:p>
                <a:r>
                  <a:rPr lang="en-US" dirty="0" err="1" smtClean="0">
                    <a:solidFill>
                      <a:srgbClr val="FFFFFF"/>
                    </a:solidFill>
                    <a:effectLst/>
                  </a:rPr>
                  <a:t>Flavour</a:t>
                </a:r>
                <a:r>
                  <a:rPr lang="en-US" dirty="0" smtClean="0">
                    <a:solidFill>
                      <a:srgbClr val="FFFFFF"/>
                    </a:solidFill>
                    <a:effectLst/>
                  </a:rPr>
                  <a:t>,                 x                     x                     x                   x</a:t>
                </a:r>
              </a:p>
              <a:p>
                <a:r>
                  <a:rPr lang="en-US" dirty="0" smtClean="0">
                    <a:solidFill>
                      <a:srgbClr val="FFFFFF"/>
                    </a:solidFill>
                    <a:effectLst/>
                  </a:rPr>
                  <a:t>CP-violation                                    </a:t>
                </a:r>
              </a:p>
              <a:p>
                <a:r>
                  <a:rPr lang="en-US" dirty="0" smtClean="0">
                    <a:solidFill>
                      <a:srgbClr val="FFFFFF"/>
                    </a:solidFill>
                    <a:effectLst/>
                  </a:rPr>
                  <a:t>New particles        x                     x                     x                   x</a:t>
                </a:r>
              </a:p>
              <a:p>
                <a:r>
                  <a:rPr lang="en-US" dirty="0">
                    <a:solidFill>
                      <a:srgbClr val="FFFFFF"/>
                    </a:solidFill>
                    <a:effectLst/>
                  </a:rPr>
                  <a:t>a</a:t>
                </a:r>
                <a:r>
                  <a:rPr lang="en-US" dirty="0" smtClean="0">
                    <a:solidFill>
                      <a:srgbClr val="FFFFFF"/>
                    </a:solidFill>
                    <a:effectLst/>
                  </a:rPr>
                  <a:t>nd </a:t>
                </a:r>
                <a:r>
                  <a:rPr lang="en-US" dirty="0">
                    <a:solidFill>
                      <a:srgbClr val="FFFFFF"/>
                    </a:solidFill>
                    <a:effectLst/>
                  </a:rPr>
                  <a:t>forces </a:t>
                </a:r>
                <a:endParaRPr lang="en-US" dirty="0" smtClean="0">
                  <a:solidFill>
                    <a:srgbClr val="FFFFFF"/>
                  </a:solidFill>
                  <a:effectLst/>
                </a:endParaRPr>
              </a:p>
              <a:p>
                <a:r>
                  <a:rPr lang="en-US" dirty="0" smtClean="0">
                    <a:solidFill>
                      <a:srgbClr val="FFFFFF"/>
                    </a:solidFill>
                    <a:effectLst/>
                  </a:rPr>
                  <a:t>Universe    </a:t>
                </a:r>
                <a:r>
                  <a:rPr lang="en-US" dirty="0">
                    <a:solidFill>
                      <a:srgbClr val="FFFFFF"/>
                    </a:solidFill>
                    <a:effectLst/>
                  </a:rPr>
                  <a:t>						        x</a:t>
                </a:r>
              </a:p>
              <a:p>
                <a:r>
                  <a:rPr lang="en-US" dirty="0" smtClean="0">
                    <a:solidFill>
                      <a:srgbClr val="FFFFFF"/>
                    </a:solidFill>
                    <a:effectLst/>
                  </a:rPr>
                  <a:t>acceleration  </a:t>
                </a:r>
                <a:endParaRPr lang="en-US" dirty="0">
                  <a:solidFill>
                    <a:srgbClr val="FFFFFF"/>
                  </a:solidFill>
                  <a:effectLst/>
                </a:endParaRPr>
              </a:p>
            </p:txBody>
          </p:sp>
          <p:cxnSp>
            <p:nvCxnSpPr>
              <p:cNvPr id="9" name="Straight Connector 8"/>
              <p:cNvCxnSpPr/>
              <p:nvPr/>
            </p:nvCxnSpPr>
            <p:spPr bwMode="auto">
              <a:xfrm>
                <a:off x="1635172" y="2060848"/>
                <a:ext cx="0" cy="331933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" name="Straight Connector 14"/>
              <p:cNvCxnSpPr/>
              <p:nvPr/>
            </p:nvCxnSpPr>
            <p:spPr bwMode="auto">
              <a:xfrm>
                <a:off x="107504" y="2852936"/>
                <a:ext cx="763284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" name="Straight Connector 15"/>
              <p:cNvCxnSpPr/>
              <p:nvPr/>
            </p:nvCxnSpPr>
            <p:spPr bwMode="auto">
              <a:xfrm>
                <a:off x="107504" y="3356992"/>
                <a:ext cx="763284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FFFF"/>
                </a:solidFill>
                <a:prstDash val="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" name="Straight Connector 16"/>
              <p:cNvCxnSpPr/>
              <p:nvPr/>
            </p:nvCxnSpPr>
            <p:spPr bwMode="auto">
              <a:xfrm>
                <a:off x="107504" y="3645024"/>
                <a:ext cx="763284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FFFF"/>
                </a:solidFill>
                <a:prstDash val="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" name="Straight Connector 17"/>
              <p:cNvCxnSpPr/>
              <p:nvPr/>
            </p:nvCxnSpPr>
            <p:spPr bwMode="auto">
              <a:xfrm>
                <a:off x="107504" y="3861048"/>
                <a:ext cx="763284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FFFF"/>
                </a:solidFill>
                <a:prstDash val="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" name="Straight Connector 18"/>
              <p:cNvCxnSpPr/>
              <p:nvPr/>
            </p:nvCxnSpPr>
            <p:spPr bwMode="auto">
              <a:xfrm>
                <a:off x="107504" y="4293096"/>
                <a:ext cx="7632848" cy="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rgbClr val="FFFFFF"/>
                </a:solidFill>
                <a:prstDash val="dot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2" name="TextBox 21"/>
            <p:cNvSpPr txBox="1"/>
            <p:nvPr/>
          </p:nvSpPr>
          <p:spPr>
            <a:xfrm>
              <a:off x="1289287" y="1835532"/>
              <a:ext cx="5875001" cy="369332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rgbClr val="660066"/>
                  </a:solidFill>
                  <a:effectLst/>
                </a:rPr>
                <a:t>M</a:t>
              </a:r>
              <a:r>
                <a:rPr lang="en-US" sz="1800" dirty="0" smtClean="0">
                  <a:solidFill>
                    <a:srgbClr val="660066"/>
                  </a:solidFill>
                  <a:effectLst/>
                </a:rPr>
                <a:t>ain questions and main approaches to address them</a:t>
              </a: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2915816" y="2276872"/>
              <a:ext cx="0" cy="331933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>
              <a:off x="4499992" y="2276872"/>
              <a:ext cx="0" cy="331933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5796136" y="2276872"/>
              <a:ext cx="0" cy="331933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6948264" y="2276872"/>
              <a:ext cx="0" cy="331933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395536" y="5013176"/>
              <a:ext cx="7632848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rgbClr val="FFFFFF"/>
              </a:solidFill>
              <a:prstDash val="dot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Rectangle 1"/>
          <p:cNvSpPr/>
          <p:nvPr/>
        </p:nvSpPr>
        <p:spPr bwMode="auto">
          <a:xfrm>
            <a:off x="1907704" y="2132856"/>
            <a:ext cx="1008112" cy="3312368"/>
          </a:xfrm>
          <a:prstGeom prst="rect">
            <a:avLst/>
          </a:prstGeom>
          <a:noFill/>
          <a:ln w="57150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010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323528" y="2634507"/>
            <a:ext cx="8669255" cy="3962845"/>
            <a:chOff x="278366" y="1340768"/>
            <a:chExt cx="8669255" cy="3962845"/>
          </a:xfrm>
        </p:grpSpPr>
        <p:pic>
          <p:nvPicPr>
            <p:cNvPr id="3" name="Picture 2" descr="fig_02.pn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0192" y="2204864"/>
              <a:ext cx="1737358" cy="1389888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278366" y="1340768"/>
              <a:ext cx="8182066" cy="615553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700" dirty="0">
                  <a:solidFill>
                    <a:srgbClr val="FFFFFF"/>
                  </a:solidFill>
                  <a:effectLst/>
                </a:rPr>
                <a:t>T</a:t>
              </a:r>
              <a:r>
                <a:rPr lang="en-US" sz="1700" dirty="0" smtClean="0">
                  <a:solidFill>
                    <a:srgbClr val="FFFFFF"/>
                  </a:solidFill>
                  <a:effectLst/>
                </a:rPr>
                <a:t>o stabilize the Higgs mass </a:t>
              </a:r>
              <a:r>
                <a:rPr lang="en-US" sz="1500" dirty="0" smtClean="0">
                  <a:solidFill>
                    <a:srgbClr val="FFFFFF"/>
                  </a:solidFill>
                  <a:effectLst/>
                </a:rPr>
                <a:t>(without too much fine-tuning)</a:t>
              </a:r>
              <a:r>
                <a:rPr lang="en-US" sz="1700" dirty="0" smtClean="0">
                  <a:solidFill>
                    <a:srgbClr val="FFFFFF"/>
                  </a:solidFill>
                  <a:effectLst/>
                </a:rPr>
                <a:t>, the stop should not be </a:t>
              </a:r>
            </a:p>
            <a:p>
              <a:r>
                <a:rPr lang="en-US" sz="1700" dirty="0" smtClean="0">
                  <a:solidFill>
                    <a:srgbClr val="FFFFFF"/>
                  </a:solidFill>
                  <a:effectLst/>
                </a:rPr>
                <a:t>much heavier than ~ 1-1.5 </a:t>
              </a:r>
              <a:r>
                <a:rPr lang="en-US" sz="1700" dirty="0" err="1" smtClean="0">
                  <a:solidFill>
                    <a:srgbClr val="FFFFFF"/>
                  </a:solidFill>
                  <a:effectLst/>
                </a:rPr>
                <a:t>TeV</a:t>
              </a:r>
              <a:r>
                <a:rPr lang="en-US" sz="1700" dirty="0">
                  <a:solidFill>
                    <a:srgbClr val="FFFFFF"/>
                  </a:solidFill>
                  <a:effectLst/>
                </a:rPr>
                <a:t> </a:t>
              </a:r>
              <a:r>
                <a:rPr lang="en-US" sz="1500" dirty="0" smtClean="0">
                  <a:solidFill>
                    <a:srgbClr val="FFFFFF"/>
                  </a:solidFill>
                  <a:effectLst/>
                </a:rPr>
                <a:t>(note: the rest of the SUSY spectrum can be heavier)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64088" y="3938363"/>
              <a:ext cx="3583533" cy="1077218"/>
            </a:xfrm>
            <a:prstGeom prst="rect">
              <a:avLst/>
            </a:prstGeom>
            <a:solidFill>
              <a:srgbClr val="FFCC99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</a:rPr>
                <a:t>Mass reach extends by ~ 200 </a:t>
              </a:r>
              <a:r>
                <a:rPr lang="en-US" dirty="0" err="1" smtClean="0">
                  <a:effectLst/>
                </a:rPr>
                <a:t>GeV</a:t>
              </a:r>
              <a:r>
                <a:rPr lang="en-US" dirty="0" smtClean="0">
                  <a:effectLst/>
                </a:rPr>
                <a:t> </a:t>
              </a:r>
            </a:p>
            <a:p>
              <a:r>
                <a:rPr lang="en-US" dirty="0">
                  <a:effectLst/>
                </a:rPr>
                <a:t>f</a:t>
              </a:r>
              <a:r>
                <a:rPr lang="en-US" dirty="0" smtClean="0">
                  <a:effectLst/>
                </a:rPr>
                <a:t>rom 300 to 3000 fb</a:t>
              </a:r>
              <a:r>
                <a:rPr lang="en-US" baseline="30000" dirty="0" smtClean="0">
                  <a:effectLst/>
                </a:rPr>
                <a:t>-1</a:t>
              </a:r>
            </a:p>
            <a:p>
              <a:pPr marL="285750" indent="-285750">
                <a:buFont typeface="Wingdings" charset="0"/>
                <a:buChar char="à"/>
              </a:pPr>
              <a:r>
                <a:rPr lang="en-US" dirty="0">
                  <a:effectLst/>
                  <a:sym typeface="Wingdings"/>
                </a:rPr>
                <a:t>m</a:t>
              </a:r>
              <a:r>
                <a:rPr lang="en-US" dirty="0" smtClean="0">
                  <a:effectLst/>
                  <a:sym typeface="Wingdings"/>
                </a:rPr>
                <a:t>ost of best motivated mass </a:t>
              </a:r>
            </a:p>
            <a:p>
              <a:r>
                <a:rPr lang="en-US" dirty="0">
                  <a:effectLst/>
                  <a:sym typeface="Wingdings"/>
                </a:rPr>
                <a:t> </a:t>
              </a:r>
              <a:r>
                <a:rPr lang="en-US" dirty="0" smtClean="0">
                  <a:effectLst/>
                  <a:sym typeface="Wingdings"/>
                </a:rPr>
                <a:t>    range will be covered at HL-LHC</a:t>
              </a:r>
              <a:endParaRPr lang="en-US" dirty="0" smtClean="0">
                <a:effectLst/>
              </a:endParaRPr>
            </a:p>
          </p:txBody>
        </p:sp>
        <p:grpSp>
          <p:nvGrpSpPr>
            <p:cNvPr id="18" name="Group 17"/>
            <p:cNvGrpSpPr>
              <a:grpSpLocks noChangeAspect="1"/>
            </p:cNvGrpSpPr>
            <p:nvPr/>
          </p:nvGrpSpPr>
          <p:grpSpPr>
            <a:xfrm>
              <a:off x="395536" y="2084895"/>
              <a:ext cx="4787506" cy="3218718"/>
              <a:chOff x="395536" y="2204864"/>
              <a:chExt cx="5319451" cy="3576353"/>
            </a:xfrm>
          </p:grpSpPr>
          <p:pic>
            <p:nvPicPr>
              <p:cNvPr id="8" name="Picture 7" descr="fig_05.png"/>
              <p:cNvPicPr preferRelativeResize="0"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5536" y="2204864"/>
                <a:ext cx="5319451" cy="3576353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cxnSp>
            <p:nvCxnSpPr>
              <p:cNvPr id="17" name="Straight Arrow Connector 16"/>
              <p:cNvCxnSpPr/>
              <p:nvPr/>
            </p:nvCxnSpPr>
            <p:spPr bwMode="auto">
              <a:xfrm>
                <a:off x="1547664" y="4581128"/>
                <a:ext cx="360040" cy="36004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9" name="TextBox 8"/>
              <p:cNvSpPr txBox="1"/>
              <p:nvPr/>
            </p:nvSpPr>
            <p:spPr>
              <a:xfrm>
                <a:off x="1200676" y="4221088"/>
                <a:ext cx="715029" cy="444567"/>
              </a:xfrm>
              <a:prstGeom prst="rect">
                <a:avLst/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effectLst/>
                  </a:rPr>
                  <a:t>Present </a:t>
                </a:r>
                <a:endParaRPr lang="en-US" sz="1000" dirty="0">
                  <a:effectLst/>
                </a:endParaRPr>
              </a:p>
              <a:p>
                <a:r>
                  <a:rPr lang="en-US" sz="1000" dirty="0" smtClean="0">
                    <a:effectLst/>
                  </a:rPr>
                  <a:t>limits</a:t>
                </a:r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1043608" y="908720"/>
            <a:ext cx="6048672" cy="1512168"/>
            <a:chOff x="0" y="3789040"/>
            <a:chExt cx="6048672" cy="1512168"/>
          </a:xfrm>
        </p:grpSpPr>
        <p:sp>
          <p:nvSpPr>
            <p:cNvPr id="23" name="Rectangle 22"/>
            <p:cNvSpPr/>
            <p:nvPr/>
          </p:nvSpPr>
          <p:spPr bwMode="auto">
            <a:xfrm>
              <a:off x="0" y="3789040"/>
              <a:ext cx="6048672" cy="1512168"/>
            </a:xfrm>
            <a:prstGeom prst="rect">
              <a:avLst/>
            </a:prstGeom>
            <a:solidFill>
              <a:srgbClr val="CCCC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82104" y="4005064"/>
              <a:ext cx="5595416" cy="936104"/>
              <a:chOff x="107504" y="4221088"/>
              <a:chExt cx="5595416" cy="936104"/>
            </a:xfrm>
          </p:grpSpPr>
          <p:pic>
            <p:nvPicPr>
              <p:cNvPr id="25" name="Picture 24" descr="higgs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504" y="4221088"/>
                <a:ext cx="2547958" cy="908243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cxnSp>
            <p:nvCxnSpPr>
              <p:cNvPr id="26" name="Straight Connector 25"/>
              <p:cNvCxnSpPr/>
              <p:nvPr/>
            </p:nvCxnSpPr>
            <p:spPr bwMode="auto">
              <a:xfrm>
                <a:off x="2761752" y="4725144"/>
                <a:ext cx="432000" cy="0"/>
              </a:xfrm>
              <a:prstGeom prst="line">
                <a:avLst/>
              </a:prstGeom>
              <a:solidFill>
                <a:schemeClr val="accent1"/>
              </a:solidFill>
              <a:ln w="76200" cap="flat" cmpd="sng" algn="ctr">
                <a:solidFill>
                  <a:srgbClr val="FF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pic>
            <p:nvPicPr>
              <p:cNvPr id="27" name="Picture 26" descr="stop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01256" y="4236757"/>
                <a:ext cx="2401664" cy="92043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3907857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3" name="Picture 2" descr="DM-DIRECT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82" y="318864"/>
            <a:ext cx="7204694" cy="54864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425431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7614" y="4254187"/>
            <a:ext cx="5162391" cy="830997"/>
          </a:xfrm>
          <a:prstGeom prst="rect">
            <a:avLst/>
          </a:prstGeom>
          <a:solidFill>
            <a:srgbClr val="CCCC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Fraction of minimal SUSY parameter space that can</a:t>
            </a:r>
          </a:p>
          <a:p>
            <a:r>
              <a:rPr lang="en-US" dirty="0">
                <a:effectLst/>
              </a:rPr>
              <a:t>b</a:t>
            </a:r>
            <a:r>
              <a:rPr lang="en-US" dirty="0" smtClean="0">
                <a:effectLst/>
              </a:rPr>
              <a:t>e excluded at 95% CL by present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experimental </a:t>
            </a:r>
          </a:p>
          <a:p>
            <a:r>
              <a:rPr lang="en-US" dirty="0" smtClean="0">
                <a:effectLst/>
              </a:rPr>
              <a:t>constraints and direct DM searches at </a:t>
            </a:r>
            <a:r>
              <a:rPr lang="en-US" dirty="0" err="1" smtClean="0">
                <a:effectLst/>
              </a:rPr>
              <a:t>pp</a:t>
            </a:r>
            <a:r>
              <a:rPr lang="en-US" dirty="0" smtClean="0">
                <a:effectLst/>
              </a:rPr>
              <a:t> colliders</a:t>
            </a:r>
            <a:endParaRPr lang="en-US" dirty="0"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3429000"/>
            <a:ext cx="2578313" cy="369332"/>
          </a:xfrm>
          <a:prstGeom prst="rect">
            <a:avLst/>
          </a:prstGeom>
          <a:solidFill>
            <a:srgbClr val="00009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Dark Matter searches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9512" y="5805264"/>
            <a:ext cx="249716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effectLst/>
              </a:rPr>
              <a:t>Arbey</a:t>
            </a:r>
            <a:r>
              <a:rPr lang="en-US" sz="1400" dirty="0" smtClean="0">
                <a:effectLst/>
              </a:rPr>
              <a:t>, </a:t>
            </a:r>
            <a:r>
              <a:rPr lang="en-US" sz="1400" dirty="0" err="1" smtClean="0">
                <a:effectLst/>
              </a:rPr>
              <a:t>Battaglia</a:t>
            </a:r>
            <a:r>
              <a:rPr lang="en-US" sz="1400" dirty="0" smtClean="0">
                <a:effectLst/>
              </a:rPr>
              <a:t>, </a:t>
            </a:r>
            <a:r>
              <a:rPr lang="en-US" sz="1400" dirty="0" err="1" smtClean="0">
                <a:effectLst/>
              </a:rPr>
              <a:t>Mahmoudi</a:t>
            </a:r>
            <a:r>
              <a:rPr lang="en-US" sz="1400" dirty="0" smtClean="0">
                <a:effectLst/>
              </a:rPr>
              <a:t> 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5306738" y="3284984"/>
            <a:ext cx="3812786" cy="3574981"/>
            <a:chOff x="5306738" y="3284984"/>
            <a:chExt cx="3812786" cy="3574981"/>
          </a:xfrm>
        </p:grpSpPr>
        <p:pic>
          <p:nvPicPr>
            <p:cNvPr id="6" name="Picture 5" descr="DM-14.pn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6738" y="3293805"/>
              <a:ext cx="3812786" cy="356616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6219375" y="3284984"/>
              <a:ext cx="2529089" cy="323165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effectLst/>
                </a:rPr>
                <a:t>HL-LHC, 14 </a:t>
              </a:r>
              <a:r>
                <a:rPr lang="en-US" sz="1500" dirty="0" err="1" smtClean="0">
                  <a:effectLst/>
                </a:rPr>
                <a:t>TeV</a:t>
              </a:r>
              <a:r>
                <a:rPr lang="en-US" sz="1500" dirty="0">
                  <a:effectLst/>
                </a:rPr>
                <a:t> </a:t>
              </a:r>
              <a:r>
                <a:rPr lang="en-US" sz="1500" dirty="0" smtClean="0">
                  <a:effectLst/>
                </a:rPr>
                <a:t>3000 </a:t>
              </a:r>
              <a:r>
                <a:rPr lang="en-US" sz="1500" dirty="0">
                  <a:effectLst/>
                </a:rPr>
                <a:t>fb</a:t>
              </a:r>
              <a:r>
                <a:rPr lang="en-US" sz="1500" baseline="30000" dirty="0">
                  <a:effectLst/>
                </a:rPr>
                <a:t>-</a:t>
              </a:r>
              <a:r>
                <a:rPr lang="en-US" sz="1500" baseline="30000" dirty="0" smtClean="0">
                  <a:effectLst/>
                </a:rPr>
                <a:t>1</a:t>
              </a:r>
              <a:r>
                <a:rPr lang="en-US" sz="1500" dirty="0" smtClean="0">
                  <a:effectLst/>
                </a:rPr>
                <a:t>  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322590" y="3284984"/>
            <a:ext cx="3785914" cy="3531600"/>
            <a:chOff x="1403648" y="3326400"/>
            <a:chExt cx="3785914" cy="3531600"/>
          </a:xfrm>
        </p:grpSpPr>
        <p:pic>
          <p:nvPicPr>
            <p:cNvPr id="25" name="Picture 24" descr="DM-100.png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3648" y="3326400"/>
              <a:ext cx="3785914" cy="353160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2194032" y="3334335"/>
              <a:ext cx="2593992" cy="323165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effectLst/>
                </a:rPr>
                <a:t>FCC-</a:t>
              </a:r>
              <a:r>
                <a:rPr lang="en-US" sz="1500" dirty="0" err="1" smtClean="0">
                  <a:effectLst/>
                </a:rPr>
                <a:t>hh</a:t>
              </a:r>
              <a:r>
                <a:rPr lang="en-US" sz="1500" dirty="0" smtClean="0">
                  <a:effectLst/>
                </a:rPr>
                <a:t>, 100 </a:t>
              </a:r>
              <a:r>
                <a:rPr lang="en-US" sz="1500" dirty="0" err="1" smtClean="0">
                  <a:effectLst/>
                </a:rPr>
                <a:t>TeV</a:t>
              </a:r>
              <a:r>
                <a:rPr lang="en-US" sz="1500" dirty="0" smtClean="0">
                  <a:effectLst/>
                </a:rPr>
                <a:t> 5000 fb</a:t>
              </a:r>
              <a:r>
                <a:rPr lang="en-US" sz="1500" baseline="30000" dirty="0" smtClean="0">
                  <a:effectLst/>
                </a:rPr>
                <a:t>-1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5496" y="188640"/>
            <a:ext cx="9036496" cy="3024336"/>
            <a:chOff x="72008" y="3501008"/>
            <a:chExt cx="9036496" cy="3024336"/>
          </a:xfrm>
        </p:grpSpPr>
        <p:sp>
          <p:nvSpPr>
            <p:cNvPr id="26" name="Rectangle 25"/>
            <p:cNvSpPr/>
            <p:nvPr/>
          </p:nvSpPr>
          <p:spPr bwMode="auto">
            <a:xfrm>
              <a:off x="72008" y="3501008"/>
              <a:ext cx="9036496" cy="3024336"/>
            </a:xfrm>
            <a:prstGeom prst="rect">
              <a:avLst/>
            </a:prstGeom>
            <a:solidFill>
              <a:srgbClr val="66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88032" y="3573016"/>
              <a:ext cx="2762295" cy="338554"/>
            </a:xfrm>
            <a:prstGeom prst="rect">
              <a:avLst/>
            </a:prstGeom>
            <a:solidFill>
              <a:srgbClr val="CCFF99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  <a:sym typeface="Wingdings"/>
                </a:rPr>
                <a:t>Why is the Higgs so light ? </a:t>
              </a:r>
            </a:p>
          </p:txBody>
        </p:sp>
        <p:pic>
          <p:nvPicPr>
            <p:cNvPr id="33" name="Picture 32" descr="higgs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8032" y="4005064"/>
              <a:ext cx="2547958" cy="908243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144016" y="5013176"/>
              <a:ext cx="3309151" cy="1077218"/>
            </a:xfrm>
            <a:prstGeom prst="rect">
              <a:avLst/>
            </a:prstGeom>
            <a:solidFill>
              <a:srgbClr val="CCFF99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</a:rPr>
                <a:t>In the SM, corrections to </a:t>
              </a:r>
              <a:r>
                <a:rPr lang="en-US" dirty="0" err="1" smtClean="0">
                  <a:effectLst/>
                </a:rPr>
                <a:t>m</a:t>
              </a:r>
              <a:r>
                <a:rPr lang="en-US" baseline="-25000" dirty="0" err="1" smtClean="0">
                  <a:effectLst/>
                </a:rPr>
                <a:t>H</a:t>
              </a:r>
              <a:r>
                <a:rPr lang="en-US" dirty="0" smtClean="0">
                  <a:effectLst/>
                </a:rPr>
                <a:t> </a:t>
              </a:r>
            </a:p>
            <a:p>
              <a:r>
                <a:rPr lang="en-US" dirty="0" smtClean="0">
                  <a:effectLst/>
                </a:rPr>
                <a:t>diverge as </a:t>
              </a:r>
              <a:r>
                <a:rPr lang="en-US" dirty="0">
                  <a:effectLst/>
                </a:rPr>
                <a:t>ΔM</a:t>
              </a:r>
              <a:r>
                <a:rPr lang="en-US" baseline="-25000" dirty="0">
                  <a:effectLst/>
                </a:rPr>
                <a:t>H</a:t>
              </a:r>
              <a:r>
                <a:rPr lang="en-US" baseline="30000" dirty="0">
                  <a:effectLst/>
                </a:rPr>
                <a:t>2 </a:t>
              </a:r>
              <a:r>
                <a:rPr lang="en-US" dirty="0">
                  <a:effectLst/>
                </a:rPr>
                <a:t>~Λ</a:t>
              </a:r>
              <a:r>
                <a:rPr lang="en-US" baseline="30000" dirty="0">
                  <a:effectLst/>
                </a:rPr>
                <a:t>2  </a:t>
              </a:r>
              <a:r>
                <a:rPr lang="en-US" dirty="0" smtClean="0">
                  <a:effectLst/>
                </a:rPr>
                <a:t>(</a:t>
              </a:r>
              <a:r>
                <a:rPr lang="en-US" dirty="0" err="1" smtClean="0">
                  <a:effectLst/>
                  <a:latin typeface="Lucida Grande"/>
                  <a:ea typeface="Lucida Grande"/>
                  <a:cs typeface="Lucida Grande"/>
                </a:rPr>
                <a:t>Λ</a:t>
              </a:r>
              <a:r>
                <a:rPr lang="en-US" baseline="30000" dirty="0" smtClean="0">
                  <a:effectLst/>
                </a:rPr>
                <a:t> </a:t>
              </a:r>
              <a:r>
                <a:rPr lang="en-US" dirty="0" smtClean="0">
                  <a:effectLst/>
                </a:rPr>
                <a:t>= </a:t>
              </a:r>
              <a:r>
                <a:rPr lang="en-US" dirty="0">
                  <a:effectLst/>
                </a:rPr>
                <a:t>E</a:t>
              </a:r>
              <a:r>
                <a:rPr lang="en-US" dirty="0" smtClean="0">
                  <a:effectLst/>
                </a:rPr>
                <a:t> scale </a:t>
              </a:r>
            </a:p>
            <a:p>
              <a:r>
                <a:rPr lang="en-US" dirty="0" smtClean="0">
                  <a:effectLst/>
                </a:rPr>
                <a:t>up to which SM is valid)</a:t>
              </a:r>
            </a:p>
            <a:p>
              <a:r>
                <a:rPr lang="en-US" dirty="0" smtClean="0">
                  <a:effectLst/>
                </a:rPr>
                <a:t>“Naturalness” problem</a:t>
              </a:r>
            </a:p>
          </p:txBody>
        </p:sp>
        <p:cxnSp>
          <p:nvCxnSpPr>
            <p:cNvPr id="35" name="Straight Arrow Connector 34"/>
            <p:cNvCxnSpPr/>
            <p:nvPr/>
          </p:nvCxnSpPr>
          <p:spPr bwMode="auto">
            <a:xfrm>
              <a:off x="3312368" y="3717032"/>
              <a:ext cx="1080120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6" name="TextBox 35"/>
            <p:cNvSpPr txBox="1"/>
            <p:nvPr/>
          </p:nvSpPr>
          <p:spPr>
            <a:xfrm>
              <a:off x="4536504" y="3573016"/>
              <a:ext cx="4047602" cy="584776"/>
            </a:xfrm>
            <a:prstGeom prst="rect">
              <a:avLst/>
            </a:prstGeom>
            <a:solidFill>
              <a:srgbClr val="CC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  <a:sym typeface="Wingdings"/>
                </a:rPr>
                <a:t>Need new physics (close-by, </a:t>
              </a:r>
              <a:r>
                <a:rPr lang="en-US" dirty="0">
                  <a:effectLst/>
                  <a:sym typeface="Wingdings"/>
                </a:rPr>
                <a:t>~</a:t>
              </a:r>
              <a:r>
                <a:rPr lang="en-US" dirty="0" err="1" smtClean="0">
                  <a:effectLst/>
                  <a:sym typeface="Wingdings"/>
                </a:rPr>
                <a:t>TeV</a:t>
              </a:r>
              <a:r>
                <a:rPr lang="en-US" dirty="0">
                  <a:effectLst/>
                  <a:sym typeface="Wingdings"/>
                </a:rPr>
                <a:t> </a:t>
              </a:r>
              <a:r>
                <a:rPr lang="en-US" dirty="0" smtClean="0">
                  <a:effectLst/>
                  <a:sym typeface="Wingdings"/>
                </a:rPr>
                <a:t>scale) </a:t>
              </a:r>
            </a:p>
            <a:p>
              <a:r>
                <a:rPr lang="en-US" dirty="0" smtClean="0">
                  <a:effectLst/>
                  <a:sym typeface="Wingdings"/>
                </a:rPr>
                <a:t>to “stabilize” the divergent Higgs mass  </a:t>
              </a:r>
            </a:p>
          </p:txBody>
        </p:sp>
        <p:pic>
          <p:nvPicPr>
            <p:cNvPr id="37" name="Picture 36" descr="stop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0656" y="4164749"/>
              <a:ext cx="2401664" cy="920435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3744416" y="5232102"/>
              <a:ext cx="5229116" cy="1077218"/>
            </a:xfrm>
            <a:prstGeom prst="rect">
              <a:avLst/>
            </a:prstGeom>
            <a:solidFill>
              <a:srgbClr val="CC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  <a:sym typeface="Wingdings"/>
                </a:rPr>
                <a:t>E.g. the SUSY partner </a:t>
              </a:r>
              <a:r>
                <a:rPr lang="en-US" dirty="0">
                  <a:effectLst/>
                  <a:sym typeface="Wingdings"/>
                </a:rPr>
                <a:t>o</a:t>
              </a:r>
              <a:r>
                <a:rPr lang="en-US" dirty="0" smtClean="0">
                  <a:effectLst/>
                  <a:sym typeface="Wingdings"/>
                </a:rPr>
                <a:t>f the top (stop) gives rise to </a:t>
              </a:r>
              <a:endParaRPr lang="en-US" dirty="0">
                <a:effectLst/>
                <a:sym typeface="Wingdings"/>
              </a:endParaRPr>
            </a:p>
            <a:p>
              <a:r>
                <a:rPr lang="en-US" dirty="0" smtClean="0">
                  <a:effectLst/>
                  <a:sym typeface="Wingdings"/>
                </a:rPr>
                <a:t>same diagram with opposite sign  cancellation</a:t>
              </a:r>
            </a:p>
            <a:p>
              <a:r>
                <a:rPr lang="en-US" dirty="0">
                  <a:effectLst/>
                  <a:sym typeface="Wingdings"/>
                </a:rPr>
                <a:t>Searches for stop quarks so far </a:t>
              </a:r>
              <a:r>
                <a:rPr lang="en-US" dirty="0" smtClean="0">
                  <a:effectLst/>
                  <a:sym typeface="Wingdings"/>
                </a:rPr>
                <a:t>unsuccessful</a:t>
              </a:r>
            </a:p>
            <a:p>
              <a:r>
                <a:rPr lang="en-US" dirty="0" smtClean="0">
                  <a:effectLst/>
                  <a:sym typeface="Wingdings"/>
                </a:rPr>
                <a:t>HL-LHC can probe up to 1.5 </a:t>
              </a:r>
              <a:r>
                <a:rPr lang="en-US" dirty="0" err="1" smtClean="0">
                  <a:effectLst/>
                  <a:sym typeface="Wingdings"/>
                </a:rPr>
                <a:t>TeV</a:t>
              </a:r>
              <a:r>
                <a:rPr lang="en-US" dirty="0" smtClean="0">
                  <a:effectLst/>
                  <a:sym typeface="Wingdings"/>
                </a:rPr>
                <a:t> </a:t>
              </a:r>
              <a:endParaRPr lang="en-US" dirty="0">
                <a:effectLst/>
                <a:sym typeface="Wingding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2739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277357" y="6540951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-24282" y="0"/>
            <a:ext cx="9348809" cy="6858000"/>
          </a:xfrm>
          <a:prstGeom prst="rect">
            <a:avLst/>
          </a:prstGeom>
          <a:solidFill>
            <a:srgbClr val="CC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5496" y="601970"/>
            <a:ext cx="5040560" cy="3547110"/>
            <a:chOff x="0" y="1340768"/>
            <a:chExt cx="5040560" cy="3547110"/>
          </a:xfrm>
        </p:grpSpPr>
        <p:pic>
          <p:nvPicPr>
            <p:cNvPr id="80" name="Picture 79"/>
            <p:cNvPicPr preferRelativeResize="0"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131" y="1340768"/>
              <a:ext cx="5013959" cy="35471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" name="Rectangle 5"/>
            <p:cNvSpPr/>
            <p:nvPr/>
          </p:nvSpPr>
          <p:spPr bwMode="auto">
            <a:xfrm>
              <a:off x="0" y="2348880"/>
              <a:ext cx="5040560" cy="1368152"/>
            </a:xfrm>
            <a:prstGeom prst="rect">
              <a:avLst/>
            </a:prstGeom>
            <a:noFill/>
            <a:ln w="38100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5292080" y="653787"/>
            <a:ext cx="3816424" cy="830997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By providing direct access </a:t>
            </a:r>
          </a:p>
          <a:p>
            <a:r>
              <a:rPr lang="en-US" dirty="0" smtClean="0">
                <a:effectLst/>
              </a:rPr>
              <a:t>to EW theory in the unbroken regime </a:t>
            </a:r>
          </a:p>
          <a:p>
            <a:r>
              <a:rPr lang="en-US" dirty="0" smtClean="0">
                <a:effectLst/>
              </a:rPr>
              <a:t>(√</a:t>
            </a:r>
            <a:r>
              <a:rPr lang="en-US" dirty="0" err="1" smtClean="0">
                <a:effectLst/>
              </a:rPr>
              <a:t>ŝ</a:t>
            </a:r>
            <a:r>
              <a:rPr lang="en-US" dirty="0" smtClean="0">
                <a:effectLst/>
              </a:rPr>
              <a:t> &gt;&gt; v=246 </a:t>
            </a:r>
            <a:r>
              <a:rPr lang="en-US" dirty="0" err="1" smtClean="0">
                <a:effectLst/>
              </a:rPr>
              <a:t>GeV</a:t>
            </a:r>
            <a:r>
              <a:rPr lang="en-US" dirty="0" smtClean="0">
                <a:effectLst/>
              </a:rPr>
              <a:t>)</a:t>
            </a:r>
            <a:r>
              <a:rPr lang="en-US" dirty="0">
                <a:effectLst/>
              </a:rPr>
              <a:t> 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39552" y="122729"/>
            <a:ext cx="7128792" cy="353943"/>
          </a:xfrm>
          <a:prstGeom prst="rect">
            <a:avLst/>
          </a:prstGeom>
          <a:solidFill>
            <a:srgbClr val="8000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chemeClr val="bg1"/>
                </a:solidFill>
                <a:effectLst/>
              </a:rPr>
              <a:t>A 100 </a:t>
            </a:r>
            <a:r>
              <a:rPr lang="en-US" sz="1700" dirty="0" err="1" smtClean="0">
                <a:solidFill>
                  <a:schemeClr val="bg1"/>
                </a:solidFill>
                <a:effectLst/>
              </a:rPr>
              <a:t>TeV</a:t>
            </a:r>
            <a:r>
              <a:rPr lang="en-US" sz="170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700" dirty="0" err="1" smtClean="0">
                <a:solidFill>
                  <a:schemeClr val="bg1"/>
                </a:solidFill>
                <a:effectLst/>
              </a:rPr>
              <a:t>pp</a:t>
            </a:r>
            <a:r>
              <a:rPr lang="en-US" sz="1700" dirty="0" smtClean="0">
                <a:solidFill>
                  <a:schemeClr val="bg1"/>
                </a:solidFill>
                <a:effectLst/>
              </a:rPr>
              <a:t> collider would allow a definitive exploration of EWSB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92080" y="1772816"/>
            <a:ext cx="3528392" cy="830997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V</a:t>
            </a:r>
            <a:r>
              <a:rPr lang="en-US" baseline="-25000" dirty="0" smtClean="0">
                <a:effectLst/>
              </a:rPr>
              <a:t>L</a:t>
            </a:r>
            <a:r>
              <a:rPr lang="en-US" dirty="0" smtClean="0">
                <a:effectLst/>
              </a:rPr>
              <a:t>V</a:t>
            </a:r>
            <a:r>
              <a:rPr lang="en-US" baseline="-25000" dirty="0" smtClean="0">
                <a:effectLst/>
              </a:rPr>
              <a:t>L</a:t>
            </a:r>
            <a:r>
              <a:rPr lang="en-US" dirty="0" smtClean="0">
                <a:effectLst/>
              </a:rPr>
              <a:t> scattering violates </a:t>
            </a:r>
            <a:r>
              <a:rPr lang="en-US" dirty="0" err="1" smtClean="0">
                <a:effectLst/>
              </a:rPr>
              <a:t>unitarity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dirty="0">
                <a:effectLst/>
              </a:rPr>
              <a:t>a</a:t>
            </a:r>
            <a:r>
              <a:rPr lang="en-US" dirty="0" smtClean="0">
                <a:effectLst/>
              </a:rPr>
              <a:t>t </a:t>
            </a:r>
            <a:r>
              <a:rPr lang="en-US" dirty="0" err="1" smtClean="0">
                <a:effectLst/>
              </a:rPr>
              <a:t>m</a:t>
            </a:r>
            <a:r>
              <a:rPr lang="en-US" baseline="-25000" dirty="0" err="1" smtClean="0">
                <a:effectLst/>
              </a:rPr>
              <a:t>VV</a:t>
            </a:r>
            <a:r>
              <a:rPr lang="en-US" dirty="0" smtClean="0">
                <a:effectLst/>
              </a:rPr>
              <a:t> ~</a:t>
            </a:r>
            <a:r>
              <a:rPr lang="en-US" dirty="0" err="1" smtClean="0">
                <a:effectLst/>
              </a:rPr>
              <a:t>TeV</a:t>
            </a:r>
            <a:r>
              <a:rPr lang="en-US" dirty="0" smtClean="0">
                <a:solidFill>
                  <a:srgbClr val="800000"/>
                </a:solidFill>
                <a:effectLst/>
              </a:rPr>
              <a:t>  without Higgs </a:t>
            </a:r>
          </a:p>
          <a:p>
            <a:r>
              <a:rPr lang="en-US" dirty="0" smtClean="0">
                <a:solidFill>
                  <a:srgbClr val="800000"/>
                </a:solidFill>
                <a:effectLst/>
              </a:rPr>
              <a:t>exchange diagrams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2008" y="4265801"/>
            <a:ext cx="8964488" cy="1323439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  <a:sym typeface="Wingdings"/>
              </a:rPr>
              <a:t>Important to verify that: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  <a:sym typeface="Wingdings"/>
              </a:rPr>
              <a:t>H (125) regularizes the theory  a crucial </a:t>
            </a:r>
            <a:r>
              <a:rPr lang="en-US" dirty="0" smtClean="0">
                <a:effectLst/>
              </a:rPr>
              <a:t>“closure test” of the SM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Or, else: observe deviations in VV production compared to SM expectation </a:t>
            </a:r>
            <a:r>
              <a:rPr lang="en-US" dirty="0" smtClean="0">
                <a:effectLst/>
                <a:sym typeface="Wingdings"/>
              </a:rPr>
              <a:t> anomalous quartic (VVVV) gauge couplings </a:t>
            </a:r>
            <a:r>
              <a:rPr lang="en-US" dirty="0" smtClean="0">
                <a:effectLst/>
              </a:rPr>
              <a:t>and/or new heavy resonances </a:t>
            </a:r>
            <a:r>
              <a:rPr lang="en-US" dirty="0" smtClean="0">
                <a:effectLst/>
                <a:sym typeface="Wingdings"/>
              </a:rPr>
              <a:t> </a:t>
            </a:r>
            <a:r>
              <a:rPr lang="en-US" dirty="0" smtClean="0">
                <a:effectLst/>
              </a:rPr>
              <a:t>new physics</a:t>
            </a:r>
            <a:r>
              <a:rPr lang="en-US" dirty="0">
                <a:effectLst/>
              </a:rPr>
              <a:t> </a:t>
            </a:r>
            <a:endParaRPr lang="en-US" dirty="0" smtClean="0">
              <a:effectLst/>
            </a:endParaRPr>
          </a:p>
          <a:p>
            <a:r>
              <a:rPr lang="en-US" sz="1500" dirty="0">
                <a:effectLst/>
              </a:rPr>
              <a:t> </a:t>
            </a:r>
            <a:r>
              <a:rPr lang="en-US" sz="1500" dirty="0" smtClean="0">
                <a:effectLst/>
              </a:rPr>
              <a:t>    (Note: several models predict SM-like Higgs but different physics at high E)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36512" y="5694928"/>
            <a:ext cx="9276899" cy="1046440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500" dirty="0" smtClean="0">
                <a:effectLst/>
              </a:rPr>
              <a:t>ILC 1 </a:t>
            </a:r>
            <a:r>
              <a:rPr lang="en-US" sz="1500" dirty="0" err="1" smtClean="0">
                <a:effectLst/>
              </a:rPr>
              <a:t>TeV</a:t>
            </a:r>
            <a:r>
              <a:rPr lang="en-US" sz="1500" dirty="0" smtClean="0">
                <a:effectLst/>
              </a:rPr>
              <a:t>, 1 </a:t>
            </a:r>
            <a:r>
              <a:rPr lang="en-US" sz="1500" dirty="0">
                <a:effectLst/>
              </a:rPr>
              <a:t>a</a:t>
            </a:r>
            <a:r>
              <a:rPr lang="en-US" sz="1500" dirty="0" smtClean="0">
                <a:effectLst/>
              </a:rPr>
              <a:t>b</a:t>
            </a:r>
            <a:r>
              <a:rPr lang="en-US" sz="1500" baseline="30000" dirty="0" smtClean="0">
                <a:effectLst/>
              </a:rPr>
              <a:t>-1 </a:t>
            </a:r>
            <a:r>
              <a:rPr lang="en-US" sz="1500" dirty="0" smtClean="0">
                <a:effectLst/>
              </a:rPr>
              <a:t>: indirect sensitivity to new resonances up to m~6 </a:t>
            </a:r>
            <a:r>
              <a:rPr lang="en-US" sz="1500" dirty="0" err="1" smtClean="0">
                <a:effectLst/>
              </a:rPr>
              <a:t>TeV</a:t>
            </a:r>
            <a:r>
              <a:rPr lang="en-US" sz="1500" dirty="0" smtClean="0">
                <a:effectLst/>
              </a:rPr>
              <a:t>  (exploit e</a:t>
            </a:r>
            <a:r>
              <a:rPr lang="en-US" sz="1500" baseline="30000" dirty="0" smtClean="0">
                <a:effectLst/>
              </a:rPr>
              <a:t>±</a:t>
            </a:r>
            <a:r>
              <a:rPr lang="en-US" sz="1500" dirty="0" smtClean="0">
                <a:effectLst/>
              </a:rPr>
              <a:t> polarization)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500" dirty="0" smtClean="0">
                <a:effectLst/>
              </a:rPr>
              <a:t>CLIC</a:t>
            </a:r>
            <a:r>
              <a:rPr lang="en-US" sz="1500" dirty="0">
                <a:effectLst/>
              </a:rPr>
              <a:t> </a:t>
            </a:r>
            <a:r>
              <a:rPr lang="en-US" sz="1500" dirty="0" smtClean="0">
                <a:effectLst/>
              </a:rPr>
              <a:t>3 </a:t>
            </a:r>
            <a:r>
              <a:rPr lang="en-US" sz="1500" dirty="0" err="1">
                <a:effectLst/>
              </a:rPr>
              <a:t>TeV</a:t>
            </a:r>
            <a:r>
              <a:rPr lang="en-US" sz="1500" dirty="0">
                <a:effectLst/>
              </a:rPr>
              <a:t>, 1 ab</a:t>
            </a:r>
            <a:r>
              <a:rPr lang="en-US" sz="1500" baseline="30000" dirty="0">
                <a:effectLst/>
              </a:rPr>
              <a:t>-1 </a:t>
            </a:r>
            <a:r>
              <a:rPr lang="en-US" sz="1500" dirty="0">
                <a:effectLst/>
              </a:rPr>
              <a:t>: indirect sensitivity </a:t>
            </a:r>
            <a:r>
              <a:rPr lang="en-US" sz="1500" dirty="0" smtClean="0">
                <a:effectLst/>
              </a:rPr>
              <a:t>to composite Higgs scale Λ~30 </a:t>
            </a:r>
            <a:r>
              <a:rPr lang="en-US" sz="1500" dirty="0" err="1">
                <a:effectLst/>
              </a:rPr>
              <a:t>TeV</a:t>
            </a:r>
            <a:r>
              <a:rPr lang="en-US" sz="1500" dirty="0">
                <a:effectLst/>
              </a:rPr>
              <a:t> </a:t>
            </a:r>
            <a:r>
              <a:rPr lang="en-US" sz="1500" dirty="0" smtClean="0">
                <a:effectLst/>
              </a:rPr>
              <a:t>from VV</a:t>
            </a:r>
            <a:r>
              <a:rPr lang="en-US" sz="1500" dirty="0" smtClean="0">
                <a:effectLst/>
                <a:sym typeface="Wingdings"/>
              </a:rPr>
              <a:t> </a:t>
            </a:r>
            <a:r>
              <a:rPr lang="en-US" sz="1500" dirty="0" err="1" smtClean="0">
                <a:effectLst/>
                <a:sym typeface="Wingdings"/>
              </a:rPr>
              <a:t>hh</a:t>
            </a:r>
            <a:r>
              <a:rPr lang="en-US" sz="1500" dirty="0" smtClean="0">
                <a:effectLst/>
                <a:sym typeface="Wingdings"/>
              </a:rPr>
              <a:t> </a:t>
            </a:r>
            <a:r>
              <a:rPr lang="en-US" sz="1500" dirty="0" smtClean="0">
                <a:effectLst/>
              </a:rPr>
              <a:t> 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100 </a:t>
            </a:r>
            <a:r>
              <a:rPr lang="en-US" dirty="0" err="1" smtClean="0">
                <a:effectLst/>
              </a:rPr>
              <a:t>TeV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pp</a:t>
            </a:r>
            <a:r>
              <a:rPr lang="en-US" dirty="0" smtClean="0">
                <a:effectLst/>
              </a:rPr>
              <a:t>: huge </a:t>
            </a:r>
            <a:r>
              <a:rPr lang="en-US" dirty="0">
                <a:effectLst/>
              </a:rPr>
              <a:t>cross-</a:t>
            </a:r>
            <a:r>
              <a:rPr lang="en-US" dirty="0" smtClean="0">
                <a:effectLst/>
              </a:rPr>
              <a:t>sections </a:t>
            </a:r>
            <a:r>
              <a:rPr lang="en-US" dirty="0">
                <a:effectLst/>
              </a:rPr>
              <a:t>at high-</a:t>
            </a:r>
            <a:r>
              <a:rPr lang="en-US" dirty="0" smtClean="0">
                <a:effectLst/>
              </a:rPr>
              <a:t>mass: </a:t>
            </a:r>
            <a:r>
              <a:rPr lang="en-US" dirty="0" err="1">
                <a:effectLst/>
              </a:rPr>
              <a:t>σ</a:t>
            </a:r>
            <a:r>
              <a:rPr lang="en-US" dirty="0">
                <a:effectLst/>
              </a:rPr>
              <a:t> ~ 100 </a:t>
            </a:r>
            <a:r>
              <a:rPr lang="en-US" dirty="0" err="1">
                <a:effectLst/>
              </a:rPr>
              <a:t>fb</a:t>
            </a:r>
            <a:r>
              <a:rPr lang="en-US" dirty="0">
                <a:effectLst/>
              </a:rPr>
              <a:t>  </a:t>
            </a:r>
            <a:r>
              <a:rPr lang="en-US" dirty="0" err="1" smtClean="0">
                <a:effectLst/>
              </a:rPr>
              <a:t>m</a:t>
            </a:r>
            <a:r>
              <a:rPr lang="en-US" baseline="-25000" dirty="0" err="1" smtClean="0">
                <a:effectLst/>
              </a:rPr>
              <a:t>WW</a:t>
            </a:r>
            <a:r>
              <a:rPr lang="en-US" dirty="0" smtClean="0">
                <a:effectLst/>
              </a:rPr>
              <a:t>&gt; </a:t>
            </a:r>
            <a:r>
              <a:rPr lang="en-US" dirty="0">
                <a:effectLst/>
              </a:rPr>
              <a:t>3 </a:t>
            </a:r>
            <a:r>
              <a:rPr lang="en-US" dirty="0" err="1" smtClean="0">
                <a:effectLst/>
              </a:rPr>
              <a:t>TeV</a:t>
            </a:r>
            <a:r>
              <a:rPr lang="en-US" dirty="0" smtClean="0">
                <a:effectLst/>
              </a:rPr>
              <a:t>; </a:t>
            </a:r>
            <a:r>
              <a:rPr lang="en-US" dirty="0" err="1">
                <a:effectLst/>
              </a:rPr>
              <a:t>σ</a:t>
            </a:r>
            <a:r>
              <a:rPr lang="en-US" dirty="0">
                <a:effectLst/>
              </a:rPr>
              <a:t> ~ 1 </a:t>
            </a:r>
            <a:r>
              <a:rPr lang="en-US" dirty="0" err="1">
                <a:effectLst/>
              </a:rPr>
              <a:t>fb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m</a:t>
            </a:r>
            <a:r>
              <a:rPr lang="en-US" baseline="-25000" dirty="0" err="1">
                <a:effectLst/>
              </a:rPr>
              <a:t>HH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&gt; 2 </a:t>
            </a:r>
            <a:r>
              <a:rPr lang="en-US" dirty="0" err="1">
                <a:effectLst/>
              </a:rPr>
              <a:t>TeV</a:t>
            </a:r>
            <a:r>
              <a:rPr lang="en-US" dirty="0">
                <a:effectLst/>
              </a:rPr>
              <a:t> </a:t>
            </a:r>
          </a:p>
          <a:p>
            <a:r>
              <a:rPr lang="en-US" dirty="0" smtClean="0">
                <a:effectLst/>
                <a:sym typeface="Wingdings"/>
              </a:rPr>
              <a:t> detailed </a:t>
            </a:r>
            <a:r>
              <a:rPr lang="en-US" u="sng" dirty="0" smtClean="0">
                <a:effectLst/>
                <a:sym typeface="Wingdings"/>
              </a:rPr>
              <a:t>direct </a:t>
            </a:r>
            <a:r>
              <a:rPr lang="en-US" dirty="0" smtClean="0">
                <a:effectLst/>
                <a:sym typeface="Wingdings"/>
              </a:rPr>
              <a:t>studies</a:t>
            </a:r>
            <a:endParaRPr lang="en-US" dirty="0" smtClean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54504" y="3378478"/>
            <a:ext cx="2273880" cy="338554"/>
          </a:xfrm>
          <a:prstGeom prst="rect">
            <a:avLst/>
          </a:prstGeom>
          <a:solidFill>
            <a:srgbClr val="800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KEYWORD: ENERGY !</a:t>
            </a:r>
          </a:p>
        </p:txBody>
      </p:sp>
    </p:spTree>
    <p:extLst>
      <p:ext uri="{BB962C8B-B14F-4D97-AF65-F5344CB8AC3E}">
        <p14:creationId xmlns:p14="http://schemas.microsoft.com/office/powerpoint/2010/main" val="4137319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 bwMode="auto">
          <a:xfrm>
            <a:off x="-96289" y="-243408"/>
            <a:ext cx="9348809" cy="7128792"/>
          </a:xfrm>
          <a:prstGeom prst="rect">
            <a:avLst/>
          </a:prstGeom>
          <a:solidFill>
            <a:srgbClr val="CC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3" name="Picture 2" descr="Untitled 2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32246"/>
            <a:ext cx="3692721" cy="28527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5496" y="77723"/>
            <a:ext cx="5090757" cy="830997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Evidence for EW VBS reported recently by ATLAS</a:t>
            </a:r>
            <a:r>
              <a:rPr lang="en-US" dirty="0">
                <a:effectLst/>
              </a:rPr>
              <a:t>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in  </a:t>
            </a:r>
            <a:r>
              <a:rPr lang="en-US" dirty="0" err="1" smtClean="0">
                <a:effectLst/>
              </a:rPr>
              <a:t>pp</a:t>
            </a:r>
            <a:r>
              <a:rPr lang="en-US" dirty="0" smtClean="0">
                <a:effectLst/>
              </a:rPr>
              <a:t> </a:t>
            </a:r>
            <a:r>
              <a:rPr lang="en-US" dirty="0" smtClean="0">
                <a:effectLst/>
                <a:sym typeface="Wingdings"/>
              </a:rPr>
              <a:t> </a:t>
            </a:r>
            <a:r>
              <a:rPr lang="en-US" dirty="0">
                <a:effectLst/>
              </a:rPr>
              <a:t>W</a:t>
            </a:r>
            <a:r>
              <a:rPr lang="en-US" baseline="30000" dirty="0">
                <a:effectLst/>
              </a:rPr>
              <a:t>±</a:t>
            </a:r>
            <a:r>
              <a:rPr lang="en-US" dirty="0">
                <a:effectLst/>
              </a:rPr>
              <a:t>W</a:t>
            </a:r>
            <a:r>
              <a:rPr lang="en-US" baseline="30000" dirty="0">
                <a:effectLst/>
              </a:rPr>
              <a:t>±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jj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channel giving 2 same-sign </a:t>
            </a:r>
          </a:p>
          <a:p>
            <a:r>
              <a:rPr lang="en-US" dirty="0" smtClean="0">
                <a:effectLst/>
              </a:rPr>
              <a:t>leptons and 2 high-mass jets </a:t>
            </a:r>
            <a:r>
              <a:rPr lang="en-US" sz="1400" dirty="0" smtClean="0">
                <a:effectLst/>
              </a:rPr>
              <a:t>(</a:t>
            </a:r>
            <a:r>
              <a:rPr lang="en-US" sz="1400" dirty="0" err="1" smtClean="0">
                <a:effectLst/>
              </a:rPr>
              <a:t>m</a:t>
            </a:r>
            <a:r>
              <a:rPr lang="en-US" sz="1400" baseline="-25000" dirty="0" err="1" smtClean="0">
                <a:effectLst/>
              </a:rPr>
              <a:t>jj</a:t>
            </a:r>
            <a:r>
              <a:rPr lang="en-US" sz="1400" dirty="0" smtClean="0">
                <a:effectLst/>
              </a:rPr>
              <a:t> &gt; 500 </a:t>
            </a:r>
            <a:r>
              <a:rPr lang="en-US" sz="1400" dirty="0" err="1" smtClean="0">
                <a:effectLst/>
              </a:rPr>
              <a:t>GeV</a:t>
            </a:r>
            <a:r>
              <a:rPr lang="en-US" sz="1400" dirty="0" smtClean="0">
                <a:effectLst/>
              </a:rPr>
              <a:t>)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-338667" y="692696"/>
            <a:ext cx="5811858" cy="1973276"/>
            <a:chOff x="-338667" y="-56444"/>
            <a:chExt cx="5811858" cy="1973276"/>
          </a:xfrm>
        </p:grpSpPr>
        <p:grpSp>
          <p:nvGrpSpPr>
            <p:cNvPr id="18" name="Group 17"/>
            <p:cNvGrpSpPr/>
            <p:nvPr/>
          </p:nvGrpSpPr>
          <p:grpSpPr>
            <a:xfrm>
              <a:off x="-338667" y="-56444"/>
              <a:ext cx="2606412" cy="1973276"/>
              <a:chOff x="-338667" y="-56444"/>
              <a:chExt cx="2606412" cy="1973276"/>
            </a:xfrm>
          </p:grpSpPr>
          <p:pic>
            <p:nvPicPr>
              <p:cNvPr id="22" name="Picture 21" descr="Untitled.png"/>
              <p:cNvPicPr preferRelativeResize="0"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108" y="260649"/>
                <a:ext cx="2185637" cy="156637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3" name="Rectangle 22"/>
              <p:cNvSpPr/>
              <p:nvPr/>
            </p:nvSpPr>
            <p:spPr bwMode="auto">
              <a:xfrm>
                <a:off x="1490057" y="1015560"/>
                <a:ext cx="777687" cy="648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-111" charset="0"/>
                </a:endParaRPr>
              </a:p>
            </p:txBody>
          </p:sp>
          <p:sp>
            <p:nvSpPr>
              <p:cNvPr id="24" name="Oval 23"/>
              <p:cNvSpPr>
                <a:spLocks noChangeAspect="1"/>
              </p:cNvSpPr>
              <p:nvPr/>
            </p:nvSpPr>
            <p:spPr bwMode="auto">
              <a:xfrm>
                <a:off x="1296000" y="919720"/>
                <a:ext cx="226828" cy="226828"/>
              </a:xfrm>
              <a:prstGeom prst="ellipse">
                <a:avLst/>
              </a:prstGeom>
              <a:pattFill prst="dkDnDiag">
                <a:fgClr>
                  <a:srgbClr val="800000"/>
                </a:fgClr>
                <a:bgClr>
                  <a:prstClr val="white"/>
                </a:bgClr>
              </a:patt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-111" charset="0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 bwMode="auto">
              <a:xfrm>
                <a:off x="1835696" y="188640"/>
                <a:ext cx="288032" cy="432048"/>
              </a:xfrm>
              <a:prstGeom prst="ellipse">
                <a:avLst/>
              </a:prstGeom>
              <a:noFill/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-111" charset="0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 bwMode="auto">
              <a:xfrm>
                <a:off x="1835696" y="1484784"/>
                <a:ext cx="288032" cy="432048"/>
              </a:xfrm>
              <a:prstGeom prst="ellipse">
                <a:avLst/>
              </a:prstGeom>
              <a:noFill/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-111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-338667" y="-56444"/>
                <a:ext cx="158139" cy="317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 smtClean="0">
                  <a:effectLst/>
                </a:endParaRPr>
              </a:p>
            </p:txBody>
          </p:sp>
        </p:grpSp>
        <p:cxnSp>
          <p:nvCxnSpPr>
            <p:cNvPr id="19" name="Straight Arrow Connector 18"/>
            <p:cNvCxnSpPr/>
            <p:nvPr/>
          </p:nvCxnSpPr>
          <p:spPr bwMode="auto">
            <a:xfrm flipH="1">
              <a:off x="2195736" y="1268760"/>
              <a:ext cx="792088" cy="36004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 flipH="1" flipV="1">
              <a:off x="2123728" y="404664"/>
              <a:ext cx="792088" cy="216024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1" name="TextBox 20"/>
            <p:cNvSpPr txBox="1"/>
            <p:nvPr/>
          </p:nvSpPr>
          <p:spPr>
            <a:xfrm>
              <a:off x="2604591" y="476672"/>
              <a:ext cx="2868600" cy="1015663"/>
            </a:xfrm>
            <a:prstGeom prst="rect">
              <a:avLst/>
            </a:prstGeom>
            <a:solidFill>
              <a:srgbClr val="00009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solidFill>
                    <a:srgbClr val="FFFFFF"/>
                  </a:solidFill>
                  <a:effectLst/>
                </a:rPr>
                <a:t>Tagging these forward quarks </a:t>
              </a:r>
            </a:p>
            <a:p>
              <a:r>
                <a:rPr lang="en-US" sz="1500" dirty="0" smtClean="0">
                  <a:solidFill>
                    <a:srgbClr val="FFFFFF"/>
                  </a:solidFill>
                  <a:effectLst/>
                </a:rPr>
                <a:t>(jets) is crucial signature to </a:t>
              </a:r>
            </a:p>
            <a:p>
              <a:r>
                <a:rPr lang="en-US" sz="1500" dirty="0">
                  <a:solidFill>
                    <a:srgbClr val="FFFFFF"/>
                  </a:solidFill>
                  <a:effectLst/>
                </a:rPr>
                <a:t>d</a:t>
              </a:r>
              <a:r>
                <a:rPr lang="en-US" sz="1500" dirty="0" smtClean="0">
                  <a:solidFill>
                    <a:srgbClr val="FFFFFF"/>
                  </a:solidFill>
                  <a:effectLst/>
                </a:rPr>
                <a:t>istinguish EW VBS from </a:t>
              </a:r>
            </a:p>
            <a:p>
              <a:r>
                <a:rPr lang="en-US" sz="1500" dirty="0">
                  <a:solidFill>
                    <a:srgbClr val="FFFFFF"/>
                  </a:solidFill>
                  <a:effectLst/>
                </a:rPr>
                <a:t>t</a:t>
              </a:r>
              <a:r>
                <a:rPr lang="en-US" sz="1500" dirty="0" smtClean="0">
                  <a:solidFill>
                    <a:srgbClr val="FFFFFF"/>
                  </a:solidFill>
                  <a:effectLst/>
                </a:rPr>
                <a:t>he background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5148064" y="-27384"/>
            <a:ext cx="3810058" cy="584776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Significance of EW VBS signal: ~3.6σ</a:t>
            </a:r>
          </a:p>
          <a:p>
            <a:r>
              <a:rPr lang="en-US" dirty="0">
                <a:effectLst/>
              </a:rPr>
              <a:t>f</a:t>
            </a:r>
            <a:r>
              <a:rPr lang="en-US" dirty="0" smtClean="0">
                <a:effectLst/>
              </a:rPr>
              <a:t>or large rapidity gap between 2 jets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24379" y="3140968"/>
            <a:ext cx="9276899" cy="15081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500" dirty="0" smtClean="0">
                <a:effectLst/>
              </a:rPr>
              <a:t>HL-LHC: measure SM EW cross-section to 10%; x2 higher sensitivity to anomalous couplings </a:t>
            </a:r>
          </a:p>
          <a:p>
            <a:r>
              <a:rPr lang="en-US" sz="1500" dirty="0">
                <a:effectLst/>
              </a:rPr>
              <a:t> </a:t>
            </a:r>
            <a:r>
              <a:rPr lang="en-US" sz="1500" dirty="0" smtClean="0">
                <a:effectLst/>
              </a:rPr>
              <a:t>    than </a:t>
            </a:r>
            <a:r>
              <a:rPr lang="en-US" sz="1500" dirty="0">
                <a:effectLst/>
              </a:rPr>
              <a:t>LHC@300 fb</a:t>
            </a:r>
            <a:r>
              <a:rPr lang="en-US" sz="1500" baseline="30000" dirty="0">
                <a:effectLst/>
              </a:rPr>
              <a:t>-</a:t>
            </a:r>
            <a:r>
              <a:rPr lang="en-US" sz="1500" baseline="30000" dirty="0" smtClean="0">
                <a:effectLst/>
              </a:rPr>
              <a:t>1</a:t>
            </a:r>
            <a:r>
              <a:rPr lang="en-US" sz="1500" dirty="0" smtClean="0">
                <a:effectLst/>
              </a:rPr>
              <a:t>, ~</a:t>
            </a:r>
            <a:r>
              <a:rPr lang="en-US" sz="1500" dirty="0">
                <a:effectLst/>
              </a:rPr>
              <a:t>5</a:t>
            </a:r>
            <a:r>
              <a:rPr lang="en-US" sz="1500" dirty="0" smtClean="0">
                <a:effectLst/>
              </a:rPr>
              <a:t>% precision on parameters if new physics observed at LHC@300 fb</a:t>
            </a:r>
            <a:r>
              <a:rPr lang="en-US" sz="1500" baseline="30000" dirty="0" smtClean="0">
                <a:effectLst/>
              </a:rPr>
              <a:t>-1</a:t>
            </a:r>
            <a:r>
              <a:rPr lang="en-US" sz="1500" dirty="0" smtClean="0">
                <a:effectLst/>
              </a:rPr>
              <a:t> 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500" dirty="0" smtClean="0">
                <a:effectLst/>
              </a:rPr>
              <a:t>ILC 1 </a:t>
            </a:r>
            <a:r>
              <a:rPr lang="en-US" sz="1500" dirty="0" err="1" smtClean="0">
                <a:effectLst/>
              </a:rPr>
              <a:t>TeV</a:t>
            </a:r>
            <a:r>
              <a:rPr lang="en-US" sz="1500" dirty="0" smtClean="0">
                <a:effectLst/>
              </a:rPr>
              <a:t>, 1 </a:t>
            </a:r>
            <a:r>
              <a:rPr lang="en-US" sz="1500" dirty="0">
                <a:effectLst/>
              </a:rPr>
              <a:t>a</a:t>
            </a:r>
            <a:r>
              <a:rPr lang="en-US" sz="1500" dirty="0" smtClean="0">
                <a:effectLst/>
              </a:rPr>
              <a:t>b</a:t>
            </a:r>
            <a:r>
              <a:rPr lang="en-US" sz="1500" baseline="30000" dirty="0" smtClean="0">
                <a:effectLst/>
              </a:rPr>
              <a:t>-1 </a:t>
            </a:r>
            <a:r>
              <a:rPr lang="en-US" sz="1500" dirty="0" smtClean="0">
                <a:effectLst/>
              </a:rPr>
              <a:t>: indirect sensitivity to new resonances up to m~6 </a:t>
            </a:r>
            <a:r>
              <a:rPr lang="en-US" sz="1500" dirty="0" err="1" smtClean="0">
                <a:effectLst/>
              </a:rPr>
              <a:t>TeV</a:t>
            </a:r>
            <a:r>
              <a:rPr lang="en-US" sz="1500" dirty="0" smtClean="0">
                <a:effectLst/>
              </a:rPr>
              <a:t>  (exploit e</a:t>
            </a:r>
            <a:r>
              <a:rPr lang="en-US" sz="1500" baseline="30000" dirty="0" smtClean="0">
                <a:effectLst/>
              </a:rPr>
              <a:t>±</a:t>
            </a:r>
            <a:r>
              <a:rPr lang="en-US" sz="1500" dirty="0" smtClean="0">
                <a:effectLst/>
              </a:rPr>
              <a:t> polarization)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500" dirty="0" smtClean="0">
                <a:effectLst/>
              </a:rPr>
              <a:t>CLIC</a:t>
            </a:r>
            <a:r>
              <a:rPr lang="en-US" sz="1500" dirty="0">
                <a:effectLst/>
              </a:rPr>
              <a:t> </a:t>
            </a:r>
            <a:r>
              <a:rPr lang="en-US" sz="1500" dirty="0" smtClean="0">
                <a:effectLst/>
              </a:rPr>
              <a:t>3 </a:t>
            </a:r>
            <a:r>
              <a:rPr lang="en-US" sz="1500" dirty="0" err="1">
                <a:effectLst/>
              </a:rPr>
              <a:t>TeV</a:t>
            </a:r>
            <a:r>
              <a:rPr lang="en-US" sz="1500" dirty="0">
                <a:effectLst/>
              </a:rPr>
              <a:t>, 1 ab</a:t>
            </a:r>
            <a:r>
              <a:rPr lang="en-US" sz="1500" baseline="30000" dirty="0">
                <a:effectLst/>
              </a:rPr>
              <a:t>-1 </a:t>
            </a:r>
            <a:r>
              <a:rPr lang="en-US" sz="1500" dirty="0">
                <a:effectLst/>
              </a:rPr>
              <a:t>: indirect sensitivity </a:t>
            </a:r>
            <a:r>
              <a:rPr lang="en-US" sz="1500" dirty="0" smtClean="0">
                <a:effectLst/>
              </a:rPr>
              <a:t>to composite Higgs scale Λ~30 </a:t>
            </a:r>
            <a:r>
              <a:rPr lang="en-US" sz="1500" dirty="0" err="1">
                <a:effectLst/>
              </a:rPr>
              <a:t>TeV</a:t>
            </a:r>
            <a:r>
              <a:rPr lang="en-US" sz="1500" dirty="0">
                <a:effectLst/>
              </a:rPr>
              <a:t> </a:t>
            </a:r>
            <a:r>
              <a:rPr lang="en-US" sz="1500" dirty="0" smtClean="0">
                <a:effectLst/>
              </a:rPr>
              <a:t>from VV</a:t>
            </a:r>
            <a:r>
              <a:rPr lang="en-US" sz="1500" dirty="0" smtClean="0">
                <a:effectLst/>
                <a:sym typeface="Wingdings"/>
              </a:rPr>
              <a:t> </a:t>
            </a:r>
            <a:r>
              <a:rPr lang="en-US" sz="1500" dirty="0" err="1" smtClean="0">
                <a:effectLst/>
                <a:sym typeface="Wingdings"/>
              </a:rPr>
              <a:t>hh</a:t>
            </a:r>
            <a:r>
              <a:rPr lang="en-US" sz="1500" dirty="0" smtClean="0">
                <a:effectLst/>
                <a:sym typeface="Wingdings"/>
              </a:rPr>
              <a:t> </a:t>
            </a:r>
            <a:r>
              <a:rPr lang="en-US" sz="1500" dirty="0" smtClean="0">
                <a:effectLst/>
              </a:rPr>
              <a:t> 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FF0000"/>
                </a:solidFill>
                <a:effectLst/>
              </a:rPr>
              <a:t>100 </a:t>
            </a:r>
            <a:r>
              <a:rPr lang="en-US" dirty="0" err="1" smtClean="0">
                <a:solidFill>
                  <a:srgbClr val="FF0000"/>
                </a:solidFill>
                <a:effectLst/>
              </a:rPr>
              <a:t>TeV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/>
              </a:rPr>
              <a:t>pp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: huge </a:t>
            </a:r>
            <a:r>
              <a:rPr lang="en-US" dirty="0">
                <a:solidFill>
                  <a:srgbClr val="FF0000"/>
                </a:solidFill>
                <a:effectLst/>
              </a:rPr>
              <a:t>cross-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sections </a:t>
            </a:r>
            <a:r>
              <a:rPr lang="en-US" dirty="0">
                <a:solidFill>
                  <a:srgbClr val="FF0000"/>
                </a:solidFill>
                <a:effectLst/>
              </a:rPr>
              <a:t>at high-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mass: </a:t>
            </a:r>
            <a:r>
              <a:rPr lang="en-US" dirty="0" err="1">
                <a:solidFill>
                  <a:srgbClr val="FF0000"/>
                </a:solidFill>
                <a:effectLst/>
              </a:rPr>
              <a:t>σ</a:t>
            </a:r>
            <a:r>
              <a:rPr lang="en-US" dirty="0">
                <a:solidFill>
                  <a:srgbClr val="FF0000"/>
                </a:solidFill>
                <a:effectLst/>
              </a:rPr>
              <a:t> ~ 100 </a:t>
            </a:r>
            <a:r>
              <a:rPr lang="en-US" dirty="0" err="1">
                <a:solidFill>
                  <a:srgbClr val="FF0000"/>
                </a:solidFill>
                <a:effectLst/>
              </a:rPr>
              <a:t>fb</a:t>
            </a:r>
            <a:r>
              <a:rPr lang="en-US" dirty="0">
                <a:solidFill>
                  <a:srgbClr val="FF0000"/>
                </a:solidFill>
                <a:effectLst/>
              </a:rPr>
              <a:t>  </a:t>
            </a:r>
            <a:r>
              <a:rPr lang="en-US" dirty="0" err="1" smtClean="0">
                <a:solidFill>
                  <a:srgbClr val="FF0000"/>
                </a:solidFill>
                <a:effectLst/>
              </a:rPr>
              <a:t>m</a:t>
            </a:r>
            <a:r>
              <a:rPr lang="en-US" baseline="-25000" dirty="0" err="1" smtClean="0">
                <a:solidFill>
                  <a:srgbClr val="FF0000"/>
                </a:solidFill>
                <a:effectLst/>
              </a:rPr>
              <a:t>WW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&gt; </a:t>
            </a:r>
            <a:r>
              <a:rPr lang="en-US" dirty="0">
                <a:solidFill>
                  <a:srgbClr val="FF0000"/>
                </a:solidFill>
                <a:effectLst/>
              </a:rPr>
              <a:t>3 </a:t>
            </a:r>
            <a:r>
              <a:rPr lang="en-US" dirty="0" err="1" smtClean="0">
                <a:solidFill>
                  <a:srgbClr val="FF0000"/>
                </a:solidFill>
                <a:effectLst/>
              </a:rPr>
              <a:t>TeV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; </a:t>
            </a:r>
            <a:r>
              <a:rPr lang="en-US" dirty="0" err="1">
                <a:solidFill>
                  <a:srgbClr val="FF0000"/>
                </a:solidFill>
                <a:effectLst/>
              </a:rPr>
              <a:t>σ</a:t>
            </a:r>
            <a:r>
              <a:rPr lang="en-US" dirty="0">
                <a:solidFill>
                  <a:srgbClr val="FF0000"/>
                </a:solidFill>
                <a:effectLst/>
              </a:rPr>
              <a:t> ~ 1 </a:t>
            </a:r>
            <a:r>
              <a:rPr lang="en-US" dirty="0" err="1">
                <a:solidFill>
                  <a:srgbClr val="FF0000"/>
                </a:solidFill>
                <a:effectLst/>
              </a:rPr>
              <a:t>fb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  <a:r>
              <a:rPr lang="en-US" dirty="0" err="1">
                <a:solidFill>
                  <a:srgbClr val="FF0000"/>
                </a:solidFill>
                <a:effectLst/>
              </a:rPr>
              <a:t>m</a:t>
            </a:r>
            <a:r>
              <a:rPr lang="en-US" baseline="-25000" dirty="0" err="1">
                <a:solidFill>
                  <a:srgbClr val="FF0000"/>
                </a:solidFill>
                <a:effectLst/>
              </a:rPr>
              <a:t>HH</a:t>
            </a:r>
            <a:r>
              <a:rPr lang="en-US" dirty="0">
                <a:solidFill>
                  <a:srgbClr val="FF0000"/>
                </a:solidFill>
                <a:effectLst/>
              </a:rPr>
              <a:t> &gt; 2 </a:t>
            </a:r>
            <a:r>
              <a:rPr lang="en-US" dirty="0" err="1">
                <a:solidFill>
                  <a:srgbClr val="FF0000"/>
                </a:solidFill>
                <a:effectLst/>
              </a:rPr>
              <a:t>TeV</a:t>
            </a:r>
            <a:r>
              <a:rPr lang="en-US" dirty="0">
                <a:solidFill>
                  <a:srgbClr val="FF0000"/>
                </a:solidFill>
                <a:effectLst/>
              </a:rPr>
              <a:t> </a:t>
            </a:r>
          </a:p>
          <a:p>
            <a:r>
              <a:rPr lang="en-US" dirty="0" smtClean="0">
                <a:solidFill>
                  <a:srgbClr val="FF0000"/>
                </a:solidFill>
                <a:effectLst/>
                <a:sym typeface="Wingdings"/>
              </a:rPr>
              <a:t> detailed direct studies</a:t>
            </a:r>
            <a:endParaRPr lang="en-US" dirty="0" smtClean="0">
              <a:solidFill>
                <a:srgbClr val="FF0000"/>
              </a:solidFill>
              <a:effectLst/>
            </a:endParaRPr>
          </a:p>
        </p:txBody>
      </p:sp>
      <p:sp>
        <p:nvSpPr>
          <p:cNvPr id="34" name="Text Box 8"/>
          <p:cNvSpPr txBox="1">
            <a:spLocks noChangeArrowheads="1"/>
          </p:cNvSpPr>
          <p:nvPr/>
        </p:nvSpPr>
        <p:spPr bwMode="auto">
          <a:xfrm>
            <a:off x="570823" y="5232102"/>
            <a:ext cx="4433225" cy="1077218"/>
          </a:xfrm>
          <a:prstGeom prst="rect">
            <a:avLst/>
          </a:prstGeom>
          <a:solidFill>
            <a:schemeClr val="bg1"/>
          </a:solidFill>
          <a:ln w="9525">
            <a:solidFill>
              <a:srgbClr val="00009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000090"/>
                </a:solidFill>
                <a:effectLst/>
                <a:cs typeface="+mn-cs"/>
              </a:rPr>
              <a:t>Maximum jet rapidity </a:t>
            </a:r>
            <a:r>
              <a:rPr lang="en-US" dirty="0" err="1">
                <a:solidFill>
                  <a:srgbClr val="000090"/>
                </a:solidFill>
                <a:effectLst/>
                <a:cs typeface="+mn-cs"/>
              </a:rPr>
              <a:t>vs</a:t>
            </a:r>
            <a:r>
              <a:rPr lang="en-US" dirty="0">
                <a:solidFill>
                  <a:srgbClr val="000090"/>
                </a:solidFill>
                <a:effectLst/>
                <a:cs typeface="+mn-cs"/>
              </a:rPr>
              <a:t> </a:t>
            </a:r>
            <a:r>
              <a:rPr lang="en-US" dirty="0">
                <a:solidFill>
                  <a:srgbClr val="000090"/>
                </a:solidFill>
                <a:effectLst/>
                <a:cs typeface="+mn-cs"/>
                <a:sym typeface="Symbol" charset="0"/>
              </a:rPr>
              <a:t></a:t>
            </a:r>
            <a:r>
              <a:rPr lang="en-US" dirty="0" smtClean="0">
                <a:solidFill>
                  <a:srgbClr val="000090"/>
                </a:solidFill>
                <a:effectLst/>
                <a:cs typeface="+mn-cs"/>
                <a:sym typeface="Symbol" charset="0"/>
              </a:rPr>
              <a:t>s</a:t>
            </a:r>
          </a:p>
          <a:p>
            <a:pPr marL="285750" indent="-285750">
              <a:buFont typeface="Wingdings" charset="0"/>
              <a:buChar char="à"/>
              <a:defRPr/>
            </a:pPr>
            <a:r>
              <a:rPr lang="en-US" dirty="0">
                <a:solidFill>
                  <a:srgbClr val="000090"/>
                </a:solidFill>
                <a:effectLst/>
                <a:cs typeface="+mn-cs"/>
                <a:sym typeface="Wingdings"/>
              </a:rPr>
              <a:t>c</a:t>
            </a:r>
            <a:r>
              <a:rPr lang="en-US" dirty="0" smtClean="0">
                <a:solidFill>
                  <a:srgbClr val="000090"/>
                </a:solidFill>
                <a:effectLst/>
                <a:cs typeface="+mn-cs"/>
                <a:sym typeface="Wingdings"/>
              </a:rPr>
              <a:t>alorimeter coverage over </a:t>
            </a:r>
            <a:r>
              <a:rPr lang="en-US" dirty="0">
                <a:solidFill>
                  <a:srgbClr val="000090"/>
                </a:solidFill>
                <a:effectLst/>
                <a:sym typeface="Wingdings"/>
              </a:rPr>
              <a:t>|</a:t>
            </a:r>
            <a:r>
              <a:rPr lang="en-US" dirty="0" err="1">
                <a:solidFill>
                  <a:srgbClr val="000090"/>
                </a:solidFill>
                <a:effectLst/>
                <a:sym typeface="Wingdings"/>
              </a:rPr>
              <a:t>η</a:t>
            </a:r>
            <a:r>
              <a:rPr lang="en-US" dirty="0">
                <a:solidFill>
                  <a:srgbClr val="000090"/>
                </a:solidFill>
                <a:effectLst/>
                <a:sym typeface="Wingdings"/>
              </a:rPr>
              <a:t>| ≥</a:t>
            </a:r>
            <a:r>
              <a:rPr lang="en-US" dirty="0">
                <a:solidFill>
                  <a:srgbClr val="000090"/>
                </a:solidFill>
                <a:effectLst/>
              </a:rPr>
              <a:t> </a:t>
            </a:r>
            <a:r>
              <a:rPr lang="en-US" dirty="0" smtClean="0">
                <a:solidFill>
                  <a:srgbClr val="000090"/>
                </a:solidFill>
                <a:effectLst/>
              </a:rPr>
              <a:t>6 needed</a:t>
            </a:r>
            <a:endParaRPr lang="en-US" dirty="0">
              <a:solidFill>
                <a:srgbClr val="000090"/>
              </a:solidFill>
              <a:effectLst/>
            </a:endParaRPr>
          </a:p>
          <a:p>
            <a:pPr>
              <a:defRPr/>
            </a:pPr>
            <a:r>
              <a:rPr lang="en-US" dirty="0" smtClean="0">
                <a:solidFill>
                  <a:srgbClr val="000090"/>
                </a:solidFill>
                <a:effectLst/>
                <a:cs typeface="+mn-cs"/>
                <a:sym typeface="Wingdings"/>
              </a:rPr>
              <a:t>at 100 </a:t>
            </a:r>
            <a:r>
              <a:rPr lang="en-US" dirty="0" err="1" smtClean="0">
                <a:solidFill>
                  <a:srgbClr val="000090"/>
                </a:solidFill>
                <a:effectLst/>
                <a:cs typeface="+mn-cs"/>
                <a:sym typeface="Wingdings"/>
              </a:rPr>
              <a:t>TeV</a:t>
            </a:r>
            <a:r>
              <a:rPr lang="en-US" dirty="0" smtClean="0">
                <a:solidFill>
                  <a:srgbClr val="000090"/>
                </a:solidFill>
                <a:effectLst/>
                <a:cs typeface="+mn-cs"/>
                <a:sym typeface="Wingdings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effectLst/>
                <a:cs typeface="+mn-cs"/>
                <a:sym typeface="Wingdings"/>
              </a:rPr>
              <a:t>pp</a:t>
            </a:r>
            <a:r>
              <a:rPr lang="en-US" dirty="0">
                <a:solidFill>
                  <a:srgbClr val="000090"/>
                </a:solidFill>
                <a:effectLst/>
                <a:cs typeface="+mn-cs"/>
                <a:sym typeface="Wingdings"/>
              </a:rPr>
              <a:t> </a:t>
            </a:r>
            <a:r>
              <a:rPr lang="en-US" dirty="0" smtClean="0">
                <a:solidFill>
                  <a:srgbClr val="000090"/>
                </a:solidFill>
                <a:effectLst/>
                <a:cs typeface="+mn-cs"/>
                <a:sym typeface="Wingdings"/>
              </a:rPr>
              <a:t>collider (</a:t>
            </a:r>
            <a:r>
              <a:rPr lang="en-US" dirty="0" smtClean="0">
                <a:solidFill>
                  <a:srgbClr val="000090"/>
                </a:solidFill>
                <a:effectLst/>
                <a:sym typeface="Wingdings"/>
              </a:rPr>
              <a:t>ATLAS, CMS: </a:t>
            </a:r>
            <a:r>
              <a:rPr lang="en-US" dirty="0">
                <a:solidFill>
                  <a:srgbClr val="000090"/>
                </a:solidFill>
                <a:effectLst/>
                <a:sym typeface="Wingdings"/>
              </a:rPr>
              <a:t>|</a:t>
            </a:r>
            <a:r>
              <a:rPr lang="en-US" dirty="0" err="1">
                <a:solidFill>
                  <a:srgbClr val="000090"/>
                </a:solidFill>
                <a:effectLst/>
                <a:sym typeface="Wingdings"/>
              </a:rPr>
              <a:t>η</a:t>
            </a:r>
            <a:r>
              <a:rPr lang="en-US" dirty="0">
                <a:solidFill>
                  <a:srgbClr val="000090"/>
                </a:solidFill>
                <a:effectLst/>
                <a:sym typeface="Wingdings"/>
              </a:rPr>
              <a:t>|&lt; </a:t>
            </a:r>
            <a:r>
              <a:rPr lang="en-US" dirty="0" smtClean="0">
                <a:solidFill>
                  <a:srgbClr val="000090"/>
                </a:solidFill>
                <a:effectLst/>
                <a:sym typeface="Wingdings"/>
              </a:rPr>
              <a:t>5)</a:t>
            </a:r>
            <a:endParaRPr lang="en-US" dirty="0" smtClean="0">
              <a:solidFill>
                <a:srgbClr val="000090"/>
              </a:solidFill>
              <a:effectLst/>
              <a:cs typeface="+mn-cs"/>
              <a:sym typeface="Wingdings"/>
            </a:endParaRPr>
          </a:p>
          <a:p>
            <a:pPr>
              <a:defRPr/>
            </a:pPr>
            <a:r>
              <a:rPr lang="en-US" dirty="0" smtClean="0">
                <a:solidFill>
                  <a:srgbClr val="000090"/>
                </a:solidFill>
                <a:effectLst/>
                <a:cs typeface="+mn-cs"/>
                <a:sym typeface="Wingdings"/>
              </a:rPr>
              <a:t> challenging: pile-up, radiation, … !!</a:t>
            </a:r>
            <a:endParaRPr lang="en-US" dirty="0" smtClean="0">
              <a:solidFill>
                <a:srgbClr val="000090"/>
              </a:solidFill>
              <a:effectLst/>
              <a:cs typeface="+mn-cs"/>
              <a:sym typeface="Symbo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436096" y="4509120"/>
            <a:ext cx="3816424" cy="2288896"/>
            <a:chOff x="5436096" y="4509120"/>
            <a:chExt cx="3816424" cy="2288896"/>
          </a:xfrm>
        </p:grpSpPr>
        <p:pic>
          <p:nvPicPr>
            <p:cNvPr id="29" name="Picture 28" descr="Untitled.pn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0402" y="4509120"/>
              <a:ext cx="3642118" cy="228889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5724128" y="6509984"/>
              <a:ext cx="1124001" cy="27699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effectLst/>
                </a:rPr>
                <a:t>Contino</a:t>
              </a:r>
              <a:r>
                <a:rPr lang="en-US" sz="1200" dirty="0" smtClean="0">
                  <a:effectLst/>
                </a:rPr>
                <a:t> et al.</a:t>
              </a:r>
            </a:p>
          </p:txBody>
        </p:sp>
        <p:cxnSp>
          <p:nvCxnSpPr>
            <p:cNvPr id="9" name="Straight Connector 8"/>
            <p:cNvCxnSpPr/>
            <p:nvPr/>
          </p:nvCxnSpPr>
          <p:spPr bwMode="auto">
            <a:xfrm flipH="1">
              <a:off x="7920000" y="4565768"/>
              <a:ext cx="0" cy="18002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33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H="1">
              <a:off x="8298000" y="4565768"/>
              <a:ext cx="0" cy="18002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7741965" y="4565768"/>
              <a:ext cx="286419" cy="292388"/>
            </a:xfrm>
            <a:prstGeom prst="rect">
              <a:avLst/>
            </a:prstGeom>
            <a:solidFill>
              <a:srgbClr val="00800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solidFill>
                    <a:schemeClr val="bg1"/>
                  </a:solidFill>
                  <a:effectLst/>
                </a:rPr>
                <a:t>5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236296" y="6505628"/>
              <a:ext cx="1062429" cy="2923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it-IT" sz="1300" dirty="0" smtClean="0">
                  <a:effectLst/>
                </a:rPr>
                <a:t>|</a:t>
              </a:r>
              <a:r>
                <a:rPr lang="it-IT" sz="1300" dirty="0" err="1" smtClean="0">
                  <a:effectLst/>
                </a:rPr>
                <a:t>η</a:t>
              </a:r>
              <a:r>
                <a:rPr lang="en-US" sz="1300" dirty="0" smtClean="0">
                  <a:effectLst/>
                </a:rPr>
                <a:t>| max jet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174013" y="4565768"/>
              <a:ext cx="286419" cy="292388"/>
            </a:xfrm>
            <a:prstGeom prst="rect">
              <a:avLst/>
            </a:prstGeom>
            <a:solidFill>
              <a:srgbClr val="00009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bg1"/>
                  </a:solidFill>
                  <a:effectLst/>
                </a:rPr>
                <a:t>6</a:t>
              </a:r>
              <a:endParaRPr lang="en-US" sz="1300" dirty="0" smtClean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436096" y="4936812"/>
              <a:ext cx="1057273" cy="2923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it-IT" sz="1300" dirty="0" err="1" smtClean="0">
                  <a:effectLst/>
                </a:rPr>
                <a:t>p</a:t>
              </a:r>
              <a:r>
                <a:rPr lang="it-IT" sz="1300" baseline="-25000" dirty="0" err="1" smtClean="0">
                  <a:effectLst/>
                </a:rPr>
                <a:t>T</a:t>
              </a:r>
              <a:r>
                <a:rPr lang="en-US" sz="1300" baseline="30000" dirty="0" smtClean="0">
                  <a:effectLst/>
                </a:rPr>
                <a:t>j </a:t>
              </a:r>
              <a:r>
                <a:rPr lang="en-US" sz="1300" dirty="0" smtClean="0">
                  <a:effectLst/>
                </a:rPr>
                <a:t>&gt;25 </a:t>
              </a:r>
              <a:r>
                <a:rPr lang="en-US" sz="1300" dirty="0" err="1" smtClean="0">
                  <a:effectLst/>
                </a:rPr>
                <a:t>GeV</a:t>
              </a:r>
              <a:endParaRPr lang="en-US" sz="1300" dirty="0" smtClean="0"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6581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C2B0A175-9B85-1C4C-AA3E-15D82FCFF5DB}" type="slidenum">
              <a:rPr lang="en-US" sz="1200">
                <a:solidFill>
                  <a:schemeClr val="tx2"/>
                </a:solidFill>
              </a:rPr>
              <a:pPr/>
              <a:t>5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0" y="1196752"/>
            <a:ext cx="9144000" cy="4032448"/>
          </a:xfrm>
          <a:prstGeom prst="rect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grpSp>
        <p:nvGrpSpPr>
          <p:cNvPr id="54280" name="Group 24"/>
          <p:cNvGrpSpPr>
            <a:grpSpLocks/>
          </p:cNvGrpSpPr>
          <p:nvPr/>
        </p:nvGrpSpPr>
        <p:grpSpPr bwMode="auto">
          <a:xfrm>
            <a:off x="179512" y="1354832"/>
            <a:ext cx="3810000" cy="2362200"/>
            <a:chOff x="5181600" y="2362200"/>
            <a:chExt cx="3810000" cy="2362200"/>
          </a:xfrm>
        </p:grpSpPr>
        <p:sp>
          <p:nvSpPr>
            <p:cNvPr id="24" name="Rectangle 23"/>
            <p:cNvSpPr/>
            <p:nvPr/>
          </p:nvSpPr>
          <p:spPr bwMode="auto">
            <a:xfrm>
              <a:off x="5181600" y="2362200"/>
              <a:ext cx="3429000" cy="2362200"/>
            </a:xfrm>
            <a:prstGeom prst="rect">
              <a:avLst/>
            </a:prstGeom>
            <a:solidFill>
              <a:srgbClr val="FFCC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grpSp>
          <p:nvGrpSpPr>
            <p:cNvPr id="54283" name="Group 1068"/>
            <p:cNvGrpSpPr>
              <a:grpSpLocks/>
            </p:cNvGrpSpPr>
            <p:nvPr/>
          </p:nvGrpSpPr>
          <p:grpSpPr bwMode="auto">
            <a:xfrm>
              <a:off x="5181600" y="2406650"/>
              <a:ext cx="3810000" cy="2044700"/>
              <a:chOff x="3840" y="-20"/>
              <a:chExt cx="2400" cy="1288"/>
            </a:xfrm>
          </p:grpSpPr>
          <p:graphicFrame>
            <p:nvGraphicFramePr>
              <p:cNvPr id="54284" name="Object 2"/>
              <p:cNvGraphicFramePr>
                <a:graphicFrameLocks noChangeAspect="1"/>
              </p:cNvGraphicFramePr>
              <p:nvPr/>
            </p:nvGraphicFramePr>
            <p:xfrm>
              <a:off x="4152" y="388"/>
              <a:ext cx="992" cy="5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79" name="Equation" r:id="rId3" imgW="787400" imgH="444500" progId="Equation.3">
                      <p:embed/>
                    </p:oleObj>
                  </mc:Choice>
                  <mc:Fallback>
                    <p:oleObj name="Equation" r:id="rId3" imgW="787400" imgH="4445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52" y="388"/>
                            <a:ext cx="992" cy="560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solidFill>
                              <a:srgbClr val="CC0033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" name="Text Box 1041"/>
              <p:cNvSpPr txBox="1">
                <a:spLocks noChangeArrowheads="1"/>
              </p:cNvSpPr>
              <p:nvPr/>
            </p:nvSpPr>
            <p:spPr bwMode="auto">
              <a:xfrm>
                <a:off x="3840" y="-20"/>
                <a:ext cx="862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300" dirty="0" smtClean="0">
                    <a:effectLst/>
                  </a:rPr>
                  <a:t>n. of particles</a:t>
                </a:r>
              </a:p>
              <a:p>
                <a:pPr>
                  <a:defRPr/>
                </a:pPr>
                <a:r>
                  <a:rPr lang="en-US" sz="1300" dirty="0" smtClean="0">
                    <a:effectLst/>
                  </a:rPr>
                  <a:t>per bunch</a:t>
                </a:r>
              </a:p>
            </p:txBody>
          </p:sp>
          <p:sp>
            <p:nvSpPr>
              <p:cNvPr id="16" name="Text Box 1042"/>
              <p:cNvSpPr txBox="1">
                <a:spLocks noChangeArrowheads="1"/>
              </p:cNvSpPr>
              <p:nvPr/>
            </p:nvSpPr>
            <p:spPr bwMode="auto">
              <a:xfrm>
                <a:off x="4670" y="-20"/>
                <a:ext cx="939" cy="1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300" dirty="0" smtClean="0">
                    <a:effectLst/>
                  </a:rPr>
                  <a:t>n. of bunches</a:t>
                </a:r>
              </a:p>
            </p:txBody>
          </p:sp>
          <p:sp>
            <p:nvSpPr>
              <p:cNvPr id="17" name="Oval 1043"/>
              <p:cNvSpPr>
                <a:spLocks noChangeArrowheads="1"/>
              </p:cNvSpPr>
              <p:nvPr/>
            </p:nvSpPr>
            <p:spPr bwMode="auto">
              <a:xfrm>
                <a:off x="4656" y="700"/>
                <a:ext cx="480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18" name="Line 1044"/>
              <p:cNvSpPr>
                <a:spLocks noChangeShapeType="1"/>
              </p:cNvSpPr>
              <p:nvPr/>
            </p:nvSpPr>
            <p:spPr bwMode="auto">
              <a:xfrm>
                <a:off x="4368" y="268"/>
                <a:ext cx="24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19" name="Text Box 1047"/>
              <p:cNvSpPr txBox="1">
                <a:spLocks noChangeArrowheads="1"/>
              </p:cNvSpPr>
              <p:nvPr/>
            </p:nvSpPr>
            <p:spPr bwMode="auto">
              <a:xfrm>
                <a:off x="4896" y="1084"/>
                <a:ext cx="1344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300" dirty="0" smtClean="0">
                    <a:effectLst/>
                  </a:rPr>
                  <a:t>beam size at IP </a:t>
                </a:r>
              </a:p>
            </p:txBody>
          </p:sp>
          <p:sp>
            <p:nvSpPr>
              <p:cNvPr id="20" name="Text Box 1048"/>
              <p:cNvSpPr txBox="1">
                <a:spLocks noChangeArrowheads="1"/>
              </p:cNvSpPr>
              <p:nvPr/>
            </p:nvSpPr>
            <p:spPr bwMode="auto">
              <a:xfrm>
                <a:off x="5178" y="143"/>
                <a:ext cx="885" cy="4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300" dirty="0" smtClean="0">
                    <a:effectLst/>
                  </a:rPr>
                  <a:t>n. of turns </a:t>
                </a:r>
              </a:p>
              <a:p>
                <a:pPr>
                  <a:defRPr/>
                </a:pPr>
                <a:r>
                  <a:rPr lang="en-US" sz="1300" dirty="0">
                    <a:effectLst/>
                  </a:rPr>
                  <a:t>p</a:t>
                </a:r>
                <a:r>
                  <a:rPr lang="en-US" sz="1300" dirty="0" smtClean="0">
                    <a:effectLst/>
                  </a:rPr>
                  <a:t>er second or repetition rate</a:t>
                </a:r>
              </a:p>
            </p:txBody>
          </p:sp>
          <p:sp>
            <p:nvSpPr>
              <p:cNvPr id="21" name="Line 1061"/>
              <p:cNvSpPr>
                <a:spLocks noChangeShapeType="1"/>
              </p:cNvSpPr>
              <p:nvPr/>
            </p:nvSpPr>
            <p:spPr bwMode="auto">
              <a:xfrm flipH="1" flipV="1">
                <a:off x="5088" y="940"/>
                <a:ext cx="144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2" name="Line 1064"/>
              <p:cNvSpPr>
                <a:spLocks noChangeAspect="1" noChangeShapeType="1"/>
              </p:cNvSpPr>
              <p:nvPr/>
            </p:nvSpPr>
            <p:spPr bwMode="auto">
              <a:xfrm flipH="1">
                <a:off x="5088" y="384"/>
                <a:ext cx="104" cy="1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3" name="Line 1067"/>
              <p:cNvSpPr>
                <a:spLocks noChangeShapeType="1"/>
              </p:cNvSpPr>
              <p:nvPr/>
            </p:nvSpPr>
            <p:spPr bwMode="auto">
              <a:xfrm>
                <a:off x="4800" y="14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</p:grpSp>
      </p:grpSp>
      <p:sp>
        <p:nvSpPr>
          <p:cNvPr id="26" name="Text Box 1050"/>
          <p:cNvSpPr txBox="1">
            <a:spLocks noChangeArrowheads="1"/>
          </p:cNvSpPr>
          <p:nvPr/>
        </p:nvSpPr>
        <p:spPr bwMode="auto">
          <a:xfrm>
            <a:off x="2339752" y="5661248"/>
            <a:ext cx="2774950" cy="3841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900" dirty="0" smtClean="0">
                <a:effectLst/>
              </a:rPr>
              <a:t>N = ∫</a:t>
            </a:r>
            <a:r>
              <a:rPr lang="en-US" sz="1900" dirty="0" err="1" smtClean="0">
                <a:effectLst/>
              </a:rPr>
              <a:t>Ldt</a:t>
            </a:r>
            <a:r>
              <a:rPr lang="en-US" sz="1900" dirty="0" smtClean="0">
                <a:effectLst/>
              </a:rPr>
              <a:t> x </a:t>
            </a:r>
            <a:r>
              <a:rPr lang="en-US" sz="1900" dirty="0" smtClean="0">
                <a:effectLst/>
                <a:latin typeface="Symbol" charset="0"/>
                <a:sym typeface="Symbol" charset="0"/>
              </a:rPr>
              <a:t></a:t>
            </a:r>
            <a:r>
              <a:rPr lang="en-US" sz="1900" dirty="0" err="1" smtClean="0">
                <a:effectLst/>
              </a:rPr>
              <a:t>pp</a:t>
            </a:r>
            <a:r>
              <a:rPr lang="en-US" sz="1900" dirty="0" smtClean="0">
                <a:effectLst/>
              </a:rPr>
              <a:t> </a:t>
            </a:r>
            <a:r>
              <a:rPr lang="en-US" sz="1900" dirty="0" smtClean="0">
                <a:effectLst/>
                <a:sym typeface="Symbol" charset="0"/>
              </a:rPr>
              <a:t> X)</a:t>
            </a:r>
            <a:r>
              <a:rPr lang="en-US" sz="1900" dirty="0" smtClean="0">
                <a:effectLst/>
              </a:rPr>
              <a:t>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30366" y="3955122"/>
            <a:ext cx="2901474" cy="553998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effectLst/>
              </a:rPr>
              <a:t>Achieved peak luminosity in </a:t>
            </a:r>
          </a:p>
          <a:p>
            <a:r>
              <a:rPr lang="en-US" sz="1500" dirty="0" smtClean="0">
                <a:effectLst/>
              </a:rPr>
              <a:t>LHC Run-1: ~ 7.7 x10</a:t>
            </a:r>
            <a:r>
              <a:rPr lang="en-US" sz="1500" baseline="30000" dirty="0" smtClean="0">
                <a:effectLst/>
              </a:rPr>
              <a:t>33</a:t>
            </a:r>
            <a:r>
              <a:rPr lang="en-US" sz="1500" dirty="0" smtClean="0">
                <a:effectLst/>
              </a:rPr>
              <a:t> cm</a:t>
            </a:r>
            <a:r>
              <a:rPr lang="en-US" sz="1500" baseline="30000" dirty="0" smtClean="0">
                <a:effectLst/>
              </a:rPr>
              <a:t>-2</a:t>
            </a:r>
            <a:r>
              <a:rPr lang="en-US" sz="1500" dirty="0" smtClean="0">
                <a:effectLst/>
              </a:rPr>
              <a:t> s</a:t>
            </a:r>
            <a:r>
              <a:rPr lang="en-US" sz="1500" baseline="30000" dirty="0" smtClean="0">
                <a:effectLst/>
              </a:rPr>
              <a:t>-1</a:t>
            </a:r>
            <a:endParaRPr lang="en-US" sz="1300" dirty="0">
              <a:effectLst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779912" y="1268760"/>
            <a:ext cx="5266944" cy="3784789"/>
            <a:chOff x="1393288" y="1484784"/>
            <a:chExt cx="5266944" cy="3784789"/>
          </a:xfrm>
        </p:grpSpPr>
        <p:pic>
          <p:nvPicPr>
            <p:cNvPr id="34" name="Picture 33" descr="intlumivsyear.png"/>
            <p:cNvPicPr preferRelativeResize="0"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93288" y="1484784"/>
              <a:ext cx="5266944" cy="378478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35" name="TextBox 34"/>
            <p:cNvSpPr txBox="1"/>
            <p:nvPr/>
          </p:nvSpPr>
          <p:spPr>
            <a:xfrm>
              <a:off x="5724128" y="2258288"/>
              <a:ext cx="915635" cy="738664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effectLst/>
                </a:rPr>
                <a:t>2012:</a:t>
              </a:r>
            </a:p>
            <a:p>
              <a:r>
                <a:rPr lang="en-US" sz="1400" dirty="0" smtClean="0">
                  <a:solidFill>
                    <a:schemeClr val="bg1"/>
                  </a:solidFill>
                  <a:effectLst/>
                </a:rPr>
                <a:t>23 fb</a:t>
              </a:r>
              <a:r>
                <a:rPr lang="en-US" sz="1400" baseline="30000" dirty="0" smtClean="0">
                  <a:solidFill>
                    <a:schemeClr val="bg1"/>
                  </a:solidFill>
                  <a:effectLst/>
                </a:rPr>
                <a:t>-1 </a:t>
              </a:r>
            </a:p>
            <a:p>
              <a:r>
                <a:rPr lang="en-US" sz="1400" dirty="0" smtClean="0">
                  <a:solidFill>
                    <a:schemeClr val="bg1"/>
                  </a:solidFill>
                  <a:effectLst/>
                </a:rPr>
                <a:t>at 8 </a:t>
              </a:r>
              <a:r>
                <a:rPr lang="en-US" sz="1400" dirty="0" err="1" smtClean="0">
                  <a:solidFill>
                    <a:schemeClr val="bg1"/>
                  </a:solidFill>
                  <a:effectLst/>
                </a:rPr>
                <a:t>TeV</a:t>
              </a:r>
              <a:endParaRPr lang="en-US" sz="1400" baseline="30000" dirty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292080" y="3482424"/>
              <a:ext cx="915635" cy="73866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effectLst/>
                </a:rPr>
                <a:t>2011</a:t>
              </a:r>
            </a:p>
            <a:p>
              <a:r>
                <a:rPr lang="en-US" sz="1400" dirty="0" smtClean="0">
                  <a:solidFill>
                    <a:schemeClr val="bg1"/>
                  </a:solidFill>
                  <a:effectLst/>
                </a:rPr>
                <a:t>5.6 fb</a:t>
              </a:r>
              <a:r>
                <a:rPr lang="en-US" sz="1400" baseline="30000" dirty="0" smtClean="0">
                  <a:solidFill>
                    <a:schemeClr val="bg1"/>
                  </a:solidFill>
                  <a:effectLst/>
                </a:rPr>
                <a:t>-1 </a:t>
              </a:r>
            </a:p>
            <a:p>
              <a:r>
                <a:rPr lang="en-US" sz="1400" dirty="0">
                  <a:solidFill>
                    <a:schemeClr val="bg1"/>
                  </a:solidFill>
                  <a:effectLst/>
                </a:rPr>
                <a:t>a</a:t>
              </a:r>
              <a:r>
                <a:rPr lang="en-US" sz="1400" dirty="0" smtClean="0">
                  <a:solidFill>
                    <a:schemeClr val="bg1"/>
                  </a:solidFill>
                  <a:effectLst/>
                </a:rPr>
                <a:t>t 7 </a:t>
              </a:r>
              <a:r>
                <a:rPr lang="en-US" sz="1400" dirty="0" err="1" smtClean="0">
                  <a:solidFill>
                    <a:schemeClr val="bg1"/>
                  </a:solidFill>
                  <a:effectLst/>
                </a:rPr>
                <a:t>TeV</a:t>
              </a:r>
              <a:endParaRPr lang="en-US" sz="1400" baseline="30000" dirty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384557" y="4274512"/>
              <a:ext cx="915635" cy="738664"/>
            </a:xfrm>
            <a:prstGeom prst="rect">
              <a:avLst/>
            </a:prstGeom>
            <a:solidFill>
              <a:srgbClr val="00800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effectLst/>
                </a:rPr>
                <a:t>2010</a:t>
              </a:r>
            </a:p>
            <a:p>
              <a:r>
                <a:rPr lang="en-US" sz="1400" dirty="0" smtClean="0">
                  <a:solidFill>
                    <a:schemeClr val="bg1"/>
                  </a:solidFill>
                  <a:effectLst/>
                </a:rPr>
                <a:t>0.05 fb</a:t>
              </a:r>
              <a:r>
                <a:rPr lang="en-US" sz="1400" baseline="30000" dirty="0" smtClean="0">
                  <a:solidFill>
                    <a:schemeClr val="bg1"/>
                  </a:solidFill>
                  <a:effectLst/>
                </a:rPr>
                <a:t>-1 </a:t>
              </a:r>
            </a:p>
            <a:p>
              <a:r>
                <a:rPr lang="en-US" sz="1400" dirty="0" smtClean="0">
                  <a:solidFill>
                    <a:schemeClr val="bg1"/>
                  </a:solidFill>
                  <a:effectLst/>
                </a:rPr>
                <a:t>at 7 </a:t>
              </a:r>
              <a:r>
                <a:rPr lang="en-US" sz="1400" dirty="0" err="1" smtClean="0">
                  <a:solidFill>
                    <a:schemeClr val="bg1"/>
                  </a:solidFill>
                  <a:effectLst/>
                </a:rPr>
                <a:t>TeV</a:t>
              </a:r>
              <a:endParaRPr lang="en-US" sz="1400" baseline="30000" dirty="0">
                <a:solidFill>
                  <a:schemeClr val="bg1"/>
                </a:solidFill>
                <a:effectLst/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 bwMode="auto">
            <a:xfrm>
              <a:off x="3995936" y="3501008"/>
              <a:ext cx="0" cy="57606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9" name="TextBox 38"/>
            <p:cNvSpPr txBox="1"/>
            <p:nvPr/>
          </p:nvSpPr>
          <p:spPr>
            <a:xfrm>
              <a:off x="2915816" y="3253349"/>
              <a:ext cx="1530136" cy="30777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effectLst/>
                </a:rPr>
                <a:t>4</a:t>
              </a:r>
              <a:r>
                <a:rPr lang="en-US" sz="1400" baseline="30000" dirty="0" smtClean="0">
                  <a:effectLst/>
                </a:rPr>
                <a:t>th</a:t>
              </a:r>
              <a:r>
                <a:rPr lang="en-US" sz="1400" dirty="0" smtClean="0">
                  <a:effectLst/>
                </a:rPr>
                <a:t> July seminar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321570" y="292586"/>
            <a:ext cx="2970510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effectLst/>
              </a:rPr>
              <a:t>Luminosity of a collider</a:t>
            </a:r>
          </a:p>
        </p:txBody>
      </p:sp>
    </p:spTree>
    <p:extLst>
      <p:ext uri="{BB962C8B-B14F-4D97-AF65-F5344CB8AC3E}">
        <p14:creationId xmlns:p14="http://schemas.microsoft.com/office/powerpoint/2010/main" val="2725229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7504" y="107340"/>
            <a:ext cx="9036661" cy="369332"/>
          </a:xfrm>
          <a:prstGeom prst="rect">
            <a:avLst/>
          </a:prstGeom>
          <a:solidFill>
            <a:srgbClr val="800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3</a:t>
            </a:r>
            <a:r>
              <a:rPr lang="en-US" sz="1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main </a:t>
            </a:r>
            <a:r>
              <a:rPr lang="en-US" sz="1800" u="sng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complementary</a:t>
            </a:r>
            <a:r>
              <a:rPr lang="en-US" sz="1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ways to search for (and study) new physics at accelerators</a:t>
            </a:r>
          </a:p>
        </p:txBody>
      </p:sp>
      <p:pic>
        <p:nvPicPr>
          <p:cNvPr id="17" name="Picture 16"/>
          <p:cNvPicPr preferRelativeResize="0"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712263"/>
            <a:ext cx="1508760" cy="9165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987405"/>
            <a:ext cx="562396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/>
              </a:rPr>
              <a:t>e</a:t>
            </a:r>
            <a:r>
              <a:rPr lang="en-US" dirty="0" smtClean="0">
                <a:effectLst/>
              </a:rPr>
              <a:t>.g.: </a:t>
            </a:r>
            <a:r>
              <a:rPr lang="en-US" sz="1500" dirty="0" smtClean="0">
                <a:effectLst/>
              </a:rPr>
              <a:t>Higgs production at future </a:t>
            </a:r>
            <a:r>
              <a:rPr lang="en-US" sz="1500" dirty="0" err="1" smtClean="0">
                <a:effectLst/>
              </a:rPr>
              <a:t>e</a:t>
            </a:r>
            <a:r>
              <a:rPr lang="en-US" sz="1500" baseline="30000" dirty="0" err="1" smtClean="0">
                <a:effectLst/>
              </a:rPr>
              <a:t>+</a:t>
            </a:r>
            <a:r>
              <a:rPr lang="en-US" sz="1500" dirty="0" err="1" smtClean="0">
                <a:effectLst/>
              </a:rPr>
              <a:t>e</a:t>
            </a:r>
            <a:r>
              <a:rPr lang="en-US" sz="1500" baseline="30000" dirty="0" smtClean="0">
                <a:effectLst/>
              </a:rPr>
              <a:t>-</a:t>
            </a:r>
            <a:r>
              <a:rPr lang="en-US" sz="1500" dirty="0" smtClean="0">
                <a:effectLst/>
              </a:rPr>
              <a:t> linear/circular colliders</a:t>
            </a:r>
          </a:p>
          <a:p>
            <a:r>
              <a:rPr lang="en-US" sz="1500" dirty="0" smtClean="0">
                <a:effectLst/>
              </a:rPr>
              <a:t>at √</a:t>
            </a:r>
            <a:r>
              <a:rPr lang="en-US" sz="1500" dirty="0">
                <a:effectLst/>
              </a:rPr>
              <a:t>s </a:t>
            </a:r>
            <a:r>
              <a:rPr lang="en-US" sz="1500" dirty="0" smtClean="0">
                <a:effectLst/>
              </a:rPr>
              <a:t>~ 250 </a:t>
            </a:r>
            <a:r>
              <a:rPr lang="en-US" sz="1500" dirty="0" err="1" smtClean="0">
                <a:effectLst/>
              </a:rPr>
              <a:t>GeV</a:t>
            </a:r>
            <a:r>
              <a:rPr lang="en-US" sz="1500" dirty="0">
                <a:effectLst/>
              </a:rPr>
              <a:t> through the HZ process </a:t>
            </a:r>
            <a:endParaRPr lang="en-US" sz="1500" dirty="0" smtClean="0">
              <a:effectLst/>
            </a:endParaRPr>
          </a:p>
          <a:p>
            <a:r>
              <a:rPr lang="en-US" sz="1500" dirty="0">
                <a:effectLst/>
                <a:sym typeface="Wingdings"/>
              </a:rPr>
              <a:t> need high E and high </a:t>
            </a:r>
            <a:r>
              <a:rPr lang="en-US" sz="1500" dirty="0" smtClean="0">
                <a:effectLst/>
                <a:sym typeface="Wingdings"/>
              </a:rPr>
              <a:t>L</a:t>
            </a:r>
            <a:endParaRPr lang="en-US" sz="1500" dirty="0"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96" y="2348880"/>
            <a:ext cx="9001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sz="1500" dirty="0" smtClean="0">
                <a:effectLst/>
                <a:sym typeface="Wingdings"/>
              </a:rPr>
              <a:t>look for (tiny) deviations from SM</a:t>
            </a:r>
            <a:r>
              <a:rPr lang="en-US" sz="1500" dirty="0" smtClean="0">
                <a:effectLst/>
              </a:rPr>
              <a:t> expectation from </a:t>
            </a:r>
            <a:r>
              <a:rPr lang="en-US" sz="1500" dirty="0">
                <a:effectLst/>
              </a:rPr>
              <a:t>quantum effects (</a:t>
            </a:r>
            <a:r>
              <a:rPr lang="en-US" sz="1500" dirty="0" smtClean="0">
                <a:effectLst/>
              </a:rPr>
              <a:t>loops, virtual </a:t>
            </a:r>
            <a:r>
              <a:rPr lang="en-US" sz="1500" dirty="0">
                <a:effectLst/>
              </a:rPr>
              <a:t>particles) 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500" dirty="0" smtClean="0">
                <a:effectLst/>
                <a:sym typeface="Wingdings"/>
              </a:rPr>
              <a:t>sensitivities </a:t>
            </a:r>
            <a:r>
              <a:rPr lang="en-US" sz="1500" dirty="0">
                <a:effectLst/>
                <a:sym typeface="Wingdings"/>
              </a:rPr>
              <a:t>to E-scales </a:t>
            </a:r>
            <a:r>
              <a:rPr lang="en-US" sz="1500" dirty="0" err="1">
                <a:effectLst/>
                <a:sym typeface="Wingdings"/>
              </a:rPr>
              <a:t>Λ</a:t>
            </a:r>
            <a:r>
              <a:rPr lang="en-US" sz="1500" dirty="0">
                <a:effectLst/>
                <a:sym typeface="Wingdings"/>
              </a:rPr>
              <a:t>&gt;&gt; </a:t>
            </a:r>
            <a:r>
              <a:rPr lang="en-US" sz="1500" dirty="0">
                <a:effectLst/>
              </a:rPr>
              <a:t>√</a:t>
            </a:r>
            <a:r>
              <a:rPr lang="en-US" sz="1500" dirty="0" smtClean="0">
                <a:effectLst/>
              </a:rPr>
              <a:t>s </a:t>
            </a:r>
            <a:r>
              <a:rPr lang="en-US" sz="1500" dirty="0" smtClean="0">
                <a:effectLst/>
                <a:sym typeface="Wingdings"/>
              </a:rPr>
              <a:t> need high E and high L </a:t>
            </a:r>
            <a:endParaRPr lang="en-US" sz="1500" dirty="0">
              <a:effectLst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79512" y="611396"/>
            <a:ext cx="5616624" cy="369332"/>
            <a:chOff x="179512" y="548680"/>
            <a:chExt cx="5616624" cy="369332"/>
          </a:xfrm>
        </p:grpSpPr>
        <p:sp>
          <p:nvSpPr>
            <p:cNvPr id="3" name="TextBox 2"/>
            <p:cNvSpPr txBox="1"/>
            <p:nvPr/>
          </p:nvSpPr>
          <p:spPr>
            <a:xfrm>
              <a:off x="1191991" y="570166"/>
              <a:ext cx="4604145" cy="338554"/>
            </a:xfrm>
            <a:prstGeom prst="rect">
              <a:avLst/>
            </a:prstGeom>
            <a:solidFill>
              <a:srgbClr val="00009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2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production of a given (new or known) particle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9512" y="548680"/>
              <a:ext cx="880657" cy="369332"/>
            </a:xfrm>
            <a:prstGeom prst="rect">
              <a:avLst/>
            </a:prstGeom>
            <a:solidFill>
              <a:srgbClr val="FFCC99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effectLst/>
                </a:rPr>
                <a:t>Direct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07504" y="5560122"/>
            <a:ext cx="8856984" cy="1253254"/>
            <a:chOff x="107504" y="5560122"/>
            <a:chExt cx="8856984" cy="1253254"/>
          </a:xfrm>
        </p:grpSpPr>
        <p:sp>
          <p:nvSpPr>
            <p:cNvPr id="20" name="TextBox 19"/>
            <p:cNvSpPr txBox="1"/>
            <p:nvPr/>
          </p:nvSpPr>
          <p:spPr>
            <a:xfrm>
              <a:off x="107504" y="5725705"/>
              <a:ext cx="7200800" cy="1015663"/>
            </a:xfrm>
            <a:prstGeom prst="rect">
              <a:avLst/>
            </a:prstGeom>
            <a:solidFill>
              <a:srgbClr val="996699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effectLst/>
                </a:rPr>
                <a:t>E.g. transitions between charged leptons of different families with Lepton-</a:t>
              </a:r>
              <a:r>
                <a:rPr lang="en-US" sz="1500" dirty="0" err="1" smtClean="0">
                  <a:effectLst/>
                </a:rPr>
                <a:t>Flavour</a:t>
              </a:r>
              <a:r>
                <a:rPr lang="en-US" sz="1500" dirty="0" smtClean="0">
                  <a:effectLst/>
                </a:rPr>
                <a:t>-Violation: </a:t>
              </a:r>
              <a:r>
                <a:rPr lang="el-GR" sz="1500" dirty="0" smtClean="0">
                  <a:effectLst/>
                  <a:sym typeface="Wingdings"/>
                </a:rPr>
                <a:t>μ</a:t>
              </a:r>
              <a:r>
                <a:rPr lang="it-IT" sz="1500" dirty="0" err="1" smtClean="0">
                  <a:effectLst/>
                  <a:sym typeface="Wingdings"/>
                </a:rPr>
                <a:t>eγ</a:t>
              </a:r>
              <a:r>
                <a:rPr lang="en-US" sz="1500" dirty="0" smtClean="0">
                  <a:effectLst/>
                </a:rPr>
                <a:t> </a:t>
              </a:r>
              <a:r>
                <a:rPr lang="en-US" sz="1500" dirty="0" smtClean="0">
                  <a:effectLst/>
                  <a:sym typeface="Wingdings"/>
                </a:rPr>
                <a:t>(MEG</a:t>
              </a:r>
              <a:r>
                <a:rPr lang="en-US" sz="1500" dirty="0">
                  <a:effectLst/>
                  <a:sym typeface="Wingdings"/>
                </a:rPr>
                <a:t>@</a:t>
              </a:r>
              <a:r>
                <a:rPr lang="en-US" sz="1500" dirty="0" smtClean="0">
                  <a:effectLst/>
                  <a:sym typeface="Wingdings"/>
                </a:rPr>
                <a:t>PSI), </a:t>
              </a:r>
              <a:r>
                <a:rPr lang="en-US" sz="1500" dirty="0" err="1" smtClean="0">
                  <a:effectLst/>
                  <a:sym typeface="Wingdings"/>
                </a:rPr>
                <a:t>μe</a:t>
              </a:r>
              <a:r>
                <a:rPr lang="en-US" sz="1500" dirty="0" smtClean="0">
                  <a:effectLst/>
                  <a:sym typeface="Wingdings"/>
                </a:rPr>
                <a:t> (COMET@JPARC, Mu2e@FNAL).</a:t>
              </a:r>
            </a:p>
            <a:p>
              <a:r>
                <a:rPr lang="en-US" sz="1500" dirty="0" smtClean="0">
                  <a:effectLst/>
                  <a:sym typeface="Wingdings"/>
                </a:rPr>
                <a:t>Suppressed in SM, can occur if new physics</a:t>
              </a:r>
            </a:p>
            <a:p>
              <a:r>
                <a:rPr lang="en-US" sz="1500" dirty="0" smtClean="0">
                  <a:effectLst/>
                </a:rPr>
                <a:t>Note: </a:t>
              </a:r>
              <a:r>
                <a:rPr lang="en-US" sz="1500" dirty="0" err="1" smtClean="0">
                  <a:effectLst/>
                </a:rPr>
                <a:t>flavour</a:t>
              </a:r>
              <a:r>
                <a:rPr lang="en-US" sz="1500" dirty="0" smtClean="0">
                  <a:effectLst/>
                </a:rPr>
                <a:t> violation observed </a:t>
              </a:r>
              <a:r>
                <a:rPr lang="en-US" sz="1500" dirty="0">
                  <a:effectLst/>
                </a:rPr>
                <a:t>for </a:t>
              </a:r>
              <a:r>
                <a:rPr lang="en-US" sz="1500" dirty="0" err="1" smtClean="0">
                  <a:effectLst/>
                </a:rPr>
                <a:t>ν</a:t>
              </a:r>
              <a:r>
                <a:rPr lang="en-US" sz="1500" dirty="0" smtClean="0">
                  <a:effectLst/>
                </a:rPr>
                <a:t> (e.g. </a:t>
              </a:r>
              <a:r>
                <a:rPr lang="en-US" sz="1500" dirty="0" err="1" smtClean="0">
                  <a:effectLst/>
                </a:rPr>
                <a:t>ν</a:t>
              </a:r>
              <a:r>
                <a:rPr lang="en-US" sz="1500" baseline="-25000" dirty="0" err="1" smtClean="0">
                  <a:effectLst/>
                </a:rPr>
                <a:t>μ</a:t>
              </a:r>
              <a:r>
                <a:rPr lang="en-US" sz="1500" baseline="-25000" dirty="0" smtClean="0">
                  <a:effectLst/>
                </a:rPr>
                <a:t> </a:t>
              </a:r>
              <a:r>
                <a:rPr lang="en-US" sz="1500" dirty="0" smtClean="0">
                  <a:effectLst/>
                  <a:sym typeface="Wingdings"/>
                </a:rPr>
                <a:t> </a:t>
              </a:r>
              <a:r>
                <a:rPr lang="en-US" sz="1500" dirty="0" err="1" smtClean="0">
                  <a:effectLst/>
                  <a:sym typeface="Wingdings"/>
                </a:rPr>
                <a:t>ν</a:t>
              </a:r>
              <a:r>
                <a:rPr lang="en-US" sz="1500" baseline="-25000" dirty="0" err="1" smtClean="0">
                  <a:effectLst/>
                  <a:sym typeface="Wingdings"/>
                </a:rPr>
                <a:t>e</a:t>
              </a:r>
              <a:r>
                <a:rPr lang="en-US" sz="1500" dirty="0" smtClean="0">
                  <a:effectLst/>
                </a:rPr>
                <a:t>) and quarks (e.g. t</a:t>
              </a:r>
              <a:r>
                <a:rPr lang="en-US" sz="1500" dirty="0" smtClean="0">
                  <a:effectLst/>
                  <a:sym typeface="Wingdings"/>
                </a:rPr>
                <a:t> </a:t>
              </a:r>
              <a:r>
                <a:rPr lang="en-US" sz="1500" dirty="0" err="1" smtClean="0">
                  <a:effectLst/>
                  <a:sym typeface="Wingdings"/>
                </a:rPr>
                <a:t>Wb</a:t>
              </a:r>
              <a:r>
                <a:rPr lang="en-US" sz="1500" dirty="0" smtClean="0">
                  <a:effectLst/>
                  <a:sym typeface="Wingdings"/>
                </a:rPr>
                <a:t>)</a:t>
              </a:r>
              <a:endParaRPr lang="en-US" sz="1500" dirty="0">
                <a:effectLst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7462534" y="5560122"/>
              <a:ext cx="1501954" cy="1253254"/>
              <a:chOff x="5293201" y="4984010"/>
              <a:chExt cx="1501954" cy="1253254"/>
            </a:xfrm>
          </p:grpSpPr>
          <p:pic>
            <p:nvPicPr>
              <p:cNvPr id="29" name="Picture 28" descr="mutoe1.png"/>
              <p:cNvPicPr preferRelativeResize="0"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93201" y="4984010"/>
                <a:ext cx="1501954" cy="1253254"/>
              </a:xfrm>
              <a:prstGeom prst="rect">
                <a:avLst/>
              </a:prstGeom>
              <a:ln w="38100" cmpd="sng">
                <a:solidFill>
                  <a:srgbClr val="660066"/>
                </a:solidFill>
              </a:ln>
            </p:spPr>
          </p:pic>
          <p:sp>
            <p:nvSpPr>
              <p:cNvPr id="30" name="Rectangle 29"/>
              <p:cNvSpPr/>
              <p:nvPr/>
            </p:nvSpPr>
            <p:spPr bwMode="auto">
              <a:xfrm>
                <a:off x="5318667" y="5517232"/>
                <a:ext cx="144016" cy="216024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-111" charset="0"/>
                </a:endParaRP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107504" y="4500408"/>
            <a:ext cx="7399255" cy="440760"/>
            <a:chOff x="107504" y="4140368"/>
            <a:chExt cx="7399255" cy="440760"/>
          </a:xfrm>
        </p:grpSpPr>
        <p:sp>
          <p:nvSpPr>
            <p:cNvPr id="9" name="TextBox 8"/>
            <p:cNvSpPr txBox="1"/>
            <p:nvPr/>
          </p:nvSpPr>
          <p:spPr>
            <a:xfrm>
              <a:off x="107504" y="4140368"/>
              <a:ext cx="1846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 smtClean="0">
                <a:effectLst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61237" y="4211796"/>
              <a:ext cx="1818527" cy="369332"/>
            </a:xfrm>
            <a:prstGeom prst="rect">
              <a:avLst/>
            </a:prstGeom>
            <a:solidFill>
              <a:srgbClr val="FFCC99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effectLst/>
                </a:rPr>
                <a:t>Rare processes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1720" y="4233862"/>
              <a:ext cx="5455039" cy="338554"/>
            </a:xfrm>
            <a:prstGeom prst="rect">
              <a:avLst/>
            </a:prstGeom>
            <a:solidFill>
              <a:srgbClr val="660066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s</a:t>
              </a:r>
              <a:r>
                <a:rPr lang="en-US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uppressed in SM </a:t>
              </a:r>
              <a:r>
                <a:rPr lang="en-US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sym typeface="Wingdings"/>
                </a:rPr>
                <a:t> could be enhanced by New Physics</a:t>
              </a:r>
              <a:endPara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79512" y="1907540"/>
            <a:ext cx="5508382" cy="369332"/>
            <a:chOff x="323528" y="2060848"/>
            <a:chExt cx="5508382" cy="369332"/>
          </a:xfrm>
        </p:grpSpPr>
        <p:sp>
          <p:nvSpPr>
            <p:cNvPr id="22" name="TextBox 21"/>
            <p:cNvSpPr txBox="1"/>
            <p:nvPr/>
          </p:nvSpPr>
          <p:spPr>
            <a:xfrm>
              <a:off x="323528" y="2060848"/>
              <a:ext cx="1096612" cy="369332"/>
            </a:xfrm>
            <a:prstGeom prst="rect">
              <a:avLst/>
            </a:prstGeom>
            <a:solidFill>
              <a:srgbClr val="FFCC99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effectLst/>
                </a:rPr>
                <a:t>Indirect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547664" y="2082334"/>
              <a:ext cx="4284246" cy="338554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8F8F8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precise </a:t>
              </a:r>
              <a:r>
                <a:rPr lang="en-US" dirty="0">
                  <a:solidFill>
                    <a:srgbClr val="F8F8F8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measurements of </a:t>
              </a:r>
              <a:r>
                <a:rPr lang="en-US" dirty="0" smtClean="0">
                  <a:solidFill>
                    <a:srgbClr val="F8F8F8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known </a:t>
              </a:r>
              <a:r>
                <a:rPr lang="en-US" dirty="0">
                  <a:solidFill>
                    <a:srgbClr val="F8F8F8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processes </a:t>
              </a:r>
              <a:endParaRPr lang="en-US" dirty="0" smtClean="0">
                <a:solidFill>
                  <a:srgbClr val="F8F8F8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07504" y="2996952"/>
            <a:ext cx="8833966" cy="1387475"/>
            <a:chOff x="107504" y="3140968"/>
            <a:chExt cx="8833966" cy="1387475"/>
          </a:xfrm>
        </p:grpSpPr>
        <p:pic>
          <p:nvPicPr>
            <p:cNvPr id="5" name="Picture 5" descr="J:\Public\PSI\eeZttff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3140968"/>
              <a:ext cx="1981200" cy="1387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Group 79"/>
            <p:cNvGrpSpPr>
              <a:grpSpLocks/>
            </p:cNvGrpSpPr>
            <p:nvPr/>
          </p:nvGrpSpPr>
          <p:grpSpPr bwMode="auto">
            <a:xfrm>
              <a:off x="6660232" y="3341737"/>
              <a:ext cx="2281238" cy="1095375"/>
              <a:chOff x="528" y="912"/>
              <a:chExt cx="1437" cy="690"/>
            </a:xfrm>
          </p:grpSpPr>
          <p:pic>
            <p:nvPicPr>
              <p:cNvPr id="10" name="Picture 80" descr="\\cern.ch\dfs\Users\j\janot\Public\SSI2001\eegee.gif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8" y="912"/>
                <a:ext cx="1229" cy="6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Rectangle 81"/>
              <p:cNvSpPr>
                <a:spLocks noChangeArrowheads="1"/>
              </p:cNvSpPr>
              <p:nvPr/>
            </p:nvSpPr>
            <p:spPr bwMode="auto">
              <a:xfrm>
                <a:off x="960" y="1024"/>
                <a:ext cx="336" cy="19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Text Box 82"/>
              <p:cNvSpPr txBox="1">
                <a:spLocks noChangeArrowheads="1"/>
              </p:cNvSpPr>
              <p:nvPr/>
            </p:nvSpPr>
            <p:spPr bwMode="auto">
              <a:xfrm>
                <a:off x="1056" y="1036"/>
                <a:ext cx="278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</a:t>
                </a:r>
                <a:r>
                  <a:rPr lang="en-US" dirty="0" smtClean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Arial Unicode MS" charset="0"/>
                  </a:rPr>
                  <a:t>*</a:t>
                </a:r>
                <a:endParaRPr lang="en-US" dirty="0">
                  <a:solidFill>
                    <a:srgbClr val="CC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13" name="Text Box 83"/>
              <p:cNvSpPr txBox="1">
                <a:spLocks noChangeArrowheads="1"/>
              </p:cNvSpPr>
              <p:nvPr/>
            </p:nvSpPr>
            <p:spPr bwMode="auto">
              <a:xfrm>
                <a:off x="1728" y="921"/>
                <a:ext cx="231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effectLst/>
                    <a:sym typeface="MT Extra" charset="0"/>
                  </a:rPr>
                  <a:t> </a:t>
                </a:r>
                <a:r>
                  <a:rPr lang="en-US" sz="1400" baseline="30000" dirty="0" smtClean="0">
                    <a:effectLst/>
                    <a:sym typeface="MT Extra" charset="0"/>
                  </a:rPr>
                  <a:t>-</a:t>
                </a:r>
                <a:endParaRPr lang="en-US" sz="1400" dirty="0">
                  <a:effectLst/>
                </a:endParaRPr>
              </a:p>
            </p:txBody>
          </p:sp>
          <p:sp>
            <p:nvSpPr>
              <p:cNvPr id="14" name="Text Box 84"/>
              <p:cNvSpPr txBox="1">
                <a:spLocks noChangeArrowheads="1"/>
              </p:cNvSpPr>
              <p:nvPr/>
            </p:nvSpPr>
            <p:spPr bwMode="auto">
              <a:xfrm>
                <a:off x="1728" y="1408"/>
                <a:ext cx="237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effectLst/>
                    <a:sym typeface="MT Extra" charset="0"/>
                  </a:rPr>
                  <a:t> </a:t>
                </a:r>
                <a:r>
                  <a:rPr lang="en-US" sz="1400" baseline="30000" dirty="0" smtClean="0">
                    <a:effectLst/>
                    <a:sym typeface="MT Extra" charset="0"/>
                  </a:rPr>
                  <a:t>+</a:t>
                </a:r>
                <a:endParaRPr lang="en-US" sz="1400" dirty="0">
                  <a:effectLst/>
                </a:endParaRPr>
              </a:p>
            </p:txBody>
          </p:sp>
        </p:grpSp>
        <p:cxnSp>
          <p:nvCxnSpPr>
            <p:cNvPr id="27" name="Straight Arrow Connector 26"/>
            <p:cNvCxnSpPr/>
            <p:nvPr/>
          </p:nvCxnSpPr>
          <p:spPr bwMode="auto">
            <a:xfrm flipH="1">
              <a:off x="1763688" y="3861048"/>
              <a:ext cx="604714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8" name="TextBox 7"/>
            <p:cNvSpPr txBox="1"/>
            <p:nvPr/>
          </p:nvSpPr>
          <p:spPr>
            <a:xfrm>
              <a:off x="2195736" y="3501008"/>
              <a:ext cx="4278147" cy="738664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effectLst/>
                </a:rPr>
                <a:t>E.g. top mass predicted by LEP1 and SLC in 1993:</a:t>
              </a:r>
              <a:endParaRPr lang="en-US" sz="1400" dirty="0">
                <a:effectLst/>
              </a:endParaRPr>
            </a:p>
            <a:p>
              <a:r>
                <a:rPr lang="en-US" sz="1400" dirty="0" err="1" smtClean="0">
                  <a:effectLst/>
                </a:rPr>
                <a:t>m</a:t>
              </a:r>
              <a:r>
                <a:rPr lang="en-US" sz="1400" baseline="-25000" dirty="0" err="1" smtClean="0">
                  <a:effectLst/>
                </a:rPr>
                <a:t>top</a:t>
              </a:r>
              <a:r>
                <a:rPr lang="en-US" sz="1400" dirty="0" smtClean="0">
                  <a:effectLst/>
                </a:rPr>
                <a:t> </a:t>
              </a:r>
              <a:r>
                <a:rPr lang="en-US" sz="1400" dirty="0">
                  <a:effectLst/>
                </a:rPr>
                <a:t>= 177 </a:t>
              </a:r>
              <a:r>
                <a:rPr lang="en-US" sz="1400" dirty="0">
                  <a:effectLst/>
                  <a:sym typeface="Symbol" charset="0"/>
                </a:rPr>
                <a:t> 10 </a:t>
              </a:r>
              <a:r>
                <a:rPr lang="en-US" sz="1400" dirty="0" err="1" smtClean="0">
                  <a:effectLst/>
                  <a:sym typeface="Symbol" charset="0"/>
                </a:rPr>
                <a:t>GeV</a:t>
              </a:r>
              <a:r>
                <a:rPr lang="en-US" sz="1400" dirty="0">
                  <a:effectLst/>
                  <a:sym typeface="Symbol" charset="0"/>
                </a:rPr>
                <a:t>;</a:t>
              </a:r>
              <a:r>
                <a:rPr lang="en-US" sz="1400" dirty="0" smtClean="0">
                  <a:effectLst/>
                </a:rPr>
                <a:t> </a:t>
              </a:r>
              <a:r>
                <a:rPr lang="en-US" sz="1400" dirty="0" smtClean="0">
                  <a:effectLst/>
                  <a:sym typeface="Wingdings"/>
                </a:rPr>
                <a:t>first direct evidence </a:t>
              </a:r>
            </a:p>
            <a:p>
              <a:r>
                <a:rPr lang="en-US" sz="1400" dirty="0" smtClean="0">
                  <a:effectLst/>
                  <a:sym typeface="Wingdings"/>
                </a:rPr>
                <a:t>at </a:t>
              </a:r>
              <a:r>
                <a:rPr lang="en-US" sz="1400" dirty="0" err="1" smtClean="0">
                  <a:effectLst/>
                  <a:sym typeface="Wingdings"/>
                </a:rPr>
                <a:t>Tevatron</a:t>
              </a:r>
              <a:r>
                <a:rPr lang="en-US" sz="1400" dirty="0" smtClean="0">
                  <a:effectLst/>
                  <a:sym typeface="Wingdings"/>
                </a:rPr>
                <a:t> in 1994: </a:t>
              </a:r>
              <a:r>
                <a:rPr lang="en-US" sz="1400" dirty="0" err="1" smtClean="0">
                  <a:effectLst/>
                </a:rPr>
                <a:t>m</a:t>
              </a:r>
              <a:r>
                <a:rPr lang="en-US" sz="1400" baseline="-25000" dirty="0" err="1" smtClean="0">
                  <a:effectLst/>
                </a:rPr>
                <a:t>top</a:t>
              </a:r>
              <a:r>
                <a:rPr lang="en-US" sz="1400" baseline="-25000" dirty="0" smtClean="0">
                  <a:effectLst/>
                </a:rPr>
                <a:t> </a:t>
              </a:r>
              <a:r>
                <a:rPr lang="en-US" sz="1400" dirty="0">
                  <a:effectLst/>
                  <a:sym typeface="Symbol" charset="0"/>
                </a:rPr>
                <a:t>= </a:t>
              </a:r>
              <a:r>
                <a:rPr lang="en-US" sz="1400" dirty="0" smtClean="0">
                  <a:effectLst/>
                </a:rPr>
                <a:t>174 </a:t>
              </a:r>
              <a:r>
                <a:rPr lang="en-US" sz="1400" dirty="0">
                  <a:effectLst/>
                  <a:sym typeface="Symbol" charset="0"/>
                </a:rPr>
                <a:t> </a:t>
              </a:r>
              <a:r>
                <a:rPr lang="en-US" sz="1400" dirty="0" smtClean="0">
                  <a:effectLst/>
                  <a:sym typeface="Symbol" charset="0"/>
                </a:rPr>
                <a:t>16 </a:t>
              </a:r>
              <a:r>
                <a:rPr lang="en-US" sz="1400" dirty="0" err="1" smtClean="0">
                  <a:effectLst/>
                  <a:sym typeface="Symbol" charset="0"/>
                </a:rPr>
                <a:t>GeV</a:t>
              </a:r>
              <a:endParaRPr lang="en-US" sz="1400" baseline="-25000" dirty="0">
                <a:effectLst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9552" y="3212976"/>
              <a:ext cx="1059755" cy="276999"/>
            </a:xfrm>
            <a:prstGeom prst="rect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effectLst/>
                </a:rPr>
                <a:t>√s ~ </a:t>
              </a:r>
              <a:r>
                <a:rPr lang="en-US" sz="1200" dirty="0" smtClean="0">
                  <a:effectLst/>
                </a:rPr>
                <a:t>90 </a:t>
              </a:r>
              <a:r>
                <a:rPr lang="en-US" sz="1200" dirty="0" err="1" smtClean="0">
                  <a:effectLst/>
                </a:rPr>
                <a:t>GeV</a:t>
              </a:r>
              <a:endParaRPr lang="en-US" sz="1200" dirty="0">
                <a:effectLst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79512" y="4963234"/>
            <a:ext cx="84772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effectLst/>
              </a:rPr>
              <a:t>e.g. neutrino interactions, rare decay modes </a:t>
            </a:r>
            <a:r>
              <a:rPr lang="en-US" sz="1500" dirty="0">
                <a:effectLst/>
                <a:sym typeface="Wingdings"/>
              </a:rPr>
              <a:t> </a:t>
            </a:r>
            <a:r>
              <a:rPr lang="en-US" sz="1500" dirty="0" smtClean="0">
                <a:effectLst/>
                <a:sym typeface="Wingdings"/>
              </a:rPr>
              <a:t>need </a:t>
            </a:r>
            <a:r>
              <a:rPr lang="en-US" sz="1500" dirty="0">
                <a:effectLst/>
                <a:sym typeface="Wingdings"/>
              </a:rPr>
              <a:t>intense beams, </a:t>
            </a:r>
            <a:r>
              <a:rPr lang="en-US" sz="1500" dirty="0" smtClean="0">
                <a:effectLst/>
                <a:sym typeface="Wingdings"/>
              </a:rPr>
              <a:t>ultra</a:t>
            </a:r>
            <a:r>
              <a:rPr lang="en-US" sz="1500" dirty="0">
                <a:effectLst/>
                <a:sym typeface="Wingdings"/>
              </a:rPr>
              <a:t>-sensitive (massive) </a:t>
            </a:r>
            <a:endParaRPr lang="en-US" sz="1500" dirty="0" smtClean="0">
              <a:effectLst/>
              <a:sym typeface="Wingdings"/>
            </a:endParaRPr>
          </a:p>
          <a:p>
            <a:r>
              <a:rPr lang="en-US" sz="1500" dirty="0" smtClean="0">
                <a:effectLst/>
                <a:sym typeface="Wingdings"/>
              </a:rPr>
              <a:t>detectors (</a:t>
            </a:r>
            <a:r>
              <a:rPr lang="en-US" sz="1500" dirty="0">
                <a:effectLst/>
                <a:sym typeface="Wingdings"/>
              </a:rPr>
              <a:t>“intensity frontier”</a:t>
            </a:r>
            <a:r>
              <a:rPr lang="en-US" sz="1500" dirty="0" smtClean="0">
                <a:effectLst/>
                <a:sym typeface="Wingdings"/>
              </a:rPr>
              <a:t>)</a:t>
            </a:r>
            <a:endParaRPr lang="en-US" sz="1500" dirty="0">
              <a:effectLst/>
            </a:endParaRPr>
          </a:p>
        </p:txBody>
      </p:sp>
      <p:pic>
        <p:nvPicPr>
          <p:cNvPr id="15" name="Picture 14" descr="formula.png"/>
          <p:cNvPicPr preferRelativeResize="0"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2780928"/>
            <a:ext cx="1555298" cy="48386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16159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49" name="Text Box 2081"/>
          <p:cNvSpPr txBox="1">
            <a:spLocks noChangeArrowheads="1"/>
          </p:cNvSpPr>
          <p:nvPr/>
        </p:nvSpPr>
        <p:spPr bwMode="auto">
          <a:xfrm>
            <a:off x="76200" y="1628800"/>
            <a:ext cx="443287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/>
              </a:rPr>
              <a:t>Energy </a:t>
            </a:r>
            <a:r>
              <a:rPr lang="en-US" dirty="0">
                <a:solidFill>
                  <a:srgbClr val="FF0000"/>
                </a:solidFill>
                <a:effectLst/>
              </a:rPr>
              <a:t>of elementary interaction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known</a:t>
            </a:r>
          </a:p>
          <a:p>
            <a:r>
              <a:rPr lang="en-US" sz="1400" dirty="0" smtClean="0">
                <a:solidFill>
                  <a:srgbClr val="FF0000"/>
                </a:solidFill>
                <a:effectLst/>
                <a:sym typeface="Wingdings"/>
              </a:rPr>
              <a:t> strong constraint for final-state reconstruction</a:t>
            </a:r>
            <a:endParaRPr lang="en-US" sz="1400" dirty="0" smtClean="0">
              <a:solidFill>
                <a:srgbClr val="FF0000"/>
              </a:solidFill>
              <a:effectLst/>
            </a:endParaRPr>
          </a:p>
          <a:p>
            <a:r>
              <a:rPr lang="en-US" sz="1400" dirty="0">
                <a:solidFill>
                  <a:srgbClr val="FF0000"/>
                </a:solidFill>
                <a:effectLst/>
              </a:rPr>
              <a:t> </a:t>
            </a:r>
            <a:r>
              <a:rPr lang="en-US" sz="1400" dirty="0" smtClean="0">
                <a:solidFill>
                  <a:srgbClr val="FF0000"/>
                </a:solidFill>
                <a:effectLst/>
              </a:rPr>
              <a:t>                         </a:t>
            </a:r>
            <a:endParaRPr lang="en-US" sz="1400" dirty="0">
              <a:solidFill>
                <a:srgbClr val="FF0000"/>
              </a:solidFill>
              <a:effectLst/>
            </a:endParaRPr>
          </a:p>
        </p:txBody>
      </p:sp>
      <p:sp>
        <p:nvSpPr>
          <p:cNvPr id="162851" name="Text Box 2083"/>
          <p:cNvSpPr txBox="1">
            <a:spLocks noChangeArrowheads="1"/>
          </p:cNvSpPr>
          <p:nvPr/>
        </p:nvSpPr>
        <p:spPr bwMode="auto">
          <a:xfrm>
            <a:off x="34925" y="2667000"/>
            <a:ext cx="4567238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 smtClean="0">
                <a:effectLst/>
              </a:rPr>
              <a:t>Only </a:t>
            </a:r>
            <a:r>
              <a:rPr lang="en-US" dirty="0">
                <a:effectLst/>
              </a:rPr>
              <a:t>two elementary particles collide</a:t>
            </a:r>
          </a:p>
          <a:p>
            <a:r>
              <a:rPr lang="en-US" dirty="0">
                <a:effectLst/>
                <a:sym typeface="Symbol" charset="0"/>
              </a:rPr>
              <a:t> </a:t>
            </a:r>
            <a:r>
              <a:rPr lang="en-US" dirty="0" smtClean="0">
                <a:effectLst/>
                <a:sym typeface="Symbol" charset="0"/>
              </a:rPr>
              <a:t>  </a:t>
            </a:r>
            <a:r>
              <a:rPr lang="en-US" dirty="0">
                <a:solidFill>
                  <a:srgbClr val="FF0000"/>
                </a:solidFill>
                <a:effectLst/>
                <a:sym typeface="Symbol" charset="0"/>
              </a:rPr>
              <a:t>clean final states</a:t>
            </a:r>
          </a:p>
          <a:p>
            <a:endParaRPr lang="en-US" dirty="0" smtClean="0">
              <a:solidFill>
                <a:srgbClr val="FF0000"/>
              </a:solidFill>
              <a:effectLst/>
              <a:sym typeface="Symbol" charset="0"/>
            </a:endParaRPr>
          </a:p>
          <a:p>
            <a:r>
              <a:rPr lang="en-US" dirty="0" smtClean="0">
                <a:solidFill>
                  <a:srgbClr val="0000FF"/>
                </a:solidFill>
                <a:effectLst/>
              </a:rPr>
              <a:t>Mainly </a:t>
            </a:r>
            <a:r>
              <a:rPr lang="en-US" dirty="0">
                <a:solidFill>
                  <a:srgbClr val="0000FF"/>
                </a:solidFill>
                <a:effectLst/>
              </a:rPr>
              <a:t>EW </a:t>
            </a:r>
            <a:r>
              <a:rPr lang="en-US" dirty="0" smtClean="0">
                <a:solidFill>
                  <a:srgbClr val="0000FF"/>
                </a:solidFill>
                <a:effectLst/>
              </a:rPr>
              <a:t>processes </a:t>
            </a:r>
            <a:r>
              <a:rPr lang="en-US" sz="1400" dirty="0" smtClean="0">
                <a:effectLst/>
                <a:sym typeface="Wingdings"/>
              </a:rPr>
              <a:t> </a:t>
            </a:r>
            <a:r>
              <a:rPr lang="en-US" sz="1400" dirty="0" smtClean="0">
                <a:effectLst/>
              </a:rPr>
              <a:t>“democratic” production </a:t>
            </a:r>
          </a:p>
          <a:p>
            <a:r>
              <a:rPr lang="en-US" sz="1400" dirty="0" smtClean="0">
                <a:effectLst/>
              </a:rPr>
              <a:t>of all kinematic accessible particles coupling to Z/</a:t>
            </a:r>
            <a:r>
              <a:rPr lang="en-US" sz="1400" dirty="0" err="1" smtClean="0">
                <a:effectLst/>
              </a:rPr>
              <a:t>γ</a:t>
            </a:r>
            <a:r>
              <a:rPr lang="en-US" sz="1400" dirty="0" smtClean="0">
                <a:effectLst/>
              </a:rPr>
              <a:t>* </a:t>
            </a:r>
            <a:endParaRPr lang="en-US" sz="1400" dirty="0">
              <a:effectLst/>
            </a:endParaRPr>
          </a:p>
        </p:txBody>
      </p:sp>
      <p:sp>
        <p:nvSpPr>
          <p:cNvPr id="162854" name="Text Box 2086"/>
          <p:cNvSpPr txBox="1">
            <a:spLocks noChangeArrowheads="1"/>
          </p:cNvSpPr>
          <p:nvPr/>
        </p:nvSpPr>
        <p:spPr bwMode="auto">
          <a:xfrm>
            <a:off x="-22888" y="4038600"/>
            <a:ext cx="466689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/>
                <a:sym typeface="Symbol" charset="0"/>
              </a:rPr>
              <a:t>In rings </a:t>
            </a:r>
            <a:r>
              <a:rPr lang="en-US" dirty="0">
                <a:solidFill>
                  <a:srgbClr val="FF0000"/>
                </a:solidFill>
                <a:effectLst/>
                <a:sym typeface="Symbol" charset="0"/>
              </a:rPr>
              <a:t>s limited by e</a:t>
            </a:r>
            <a:r>
              <a:rPr lang="en-US" baseline="30000" dirty="0">
                <a:solidFill>
                  <a:srgbClr val="FF0000"/>
                </a:solidFill>
                <a:effectLst/>
                <a:sym typeface="Symbol" charset="0"/>
              </a:rPr>
              <a:t></a:t>
            </a:r>
            <a:r>
              <a:rPr lang="en-US" dirty="0">
                <a:solidFill>
                  <a:srgbClr val="FF0000"/>
                </a:solidFill>
                <a:effectLst/>
                <a:sym typeface="Symbol" charset="0"/>
              </a:rPr>
              <a:t> synchrotron radiation:</a:t>
            </a:r>
            <a:endParaRPr lang="en-US" dirty="0">
              <a:solidFill>
                <a:srgbClr val="FF0000"/>
              </a:solidFill>
              <a:effectLst/>
            </a:endParaRPr>
          </a:p>
        </p:txBody>
      </p:sp>
      <p:sp>
        <p:nvSpPr>
          <p:cNvPr id="162858" name="Text Box 2090"/>
          <p:cNvSpPr txBox="1">
            <a:spLocks noChangeArrowheads="1"/>
          </p:cNvSpPr>
          <p:nvPr/>
        </p:nvSpPr>
        <p:spPr bwMode="auto">
          <a:xfrm>
            <a:off x="323850" y="5517232"/>
            <a:ext cx="3094038" cy="584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  <a:sym typeface="Symbol" charset="0"/>
              </a:rPr>
              <a:t>clean </a:t>
            </a:r>
            <a:r>
              <a:rPr lang="en-US" dirty="0">
                <a:solidFill>
                  <a:schemeClr val="bg1"/>
                </a:solidFill>
                <a:effectLst/>
                <a:sym typeface="Symbol" charset="0"/>
              </a:rPr>
              <a:t>environment  precision </a:t>
            </a:r>
          </a:p>
          <a:p>
            <a:r>
              <a:rPr lang="en-US" dirty="0">
                <a:solidFill>
                  <a:schemeClr val="bg1"/>
                </a:solidFill>
                <a:effectLst/>
                <a:sym typeface="Symbol" charset="0"/>
              </a:rPr>
              <a:t>m</a:t>
            </a:r>
            <a:r>
              <a:rPr lang="en-US" dirty="0" smtClean="0">
                <a:solidFill>
                  <a:schemeClr val="bg1"/>
                </a:solidFill>
                <a:effectLst/>
                <a:sym typeface="Symbol" charset="0"/>
              </a:rPr>
              <a:t>easurements are optimal</a:t>
            </a:r>
            <a:endParaRPr lang="en-US" dirty="0">
              <a:solidFill>
                <a:schemeClr val="bg1"/>
              </a:solidFill>
              <a:effectLst/>
              <a:sym typeface="Symbol" charset="0"/>
            </a:endParaRPr>
          </a:p>
        </p:txBody>
      </p:sp>
      <p:sp>
        <p:nvSpPr>
          <p:cNvPr id="162865" name="Line 2097"/>
          <p:cNvSpPr>
            <a:spLocks noChangeShapeType="1"/>
          </p:cNvSpPr>
          <p:nvPr/>
        </p:nvSpPr>
        <p:spPr bwMode="auto">
          <a:xfrm>
            <a:off x="76200" y="2564904"/>
            <a:ext cx="891540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2872" name="Line 2104"/>
          <p:cNvSpPr>
            <a:spLocks noChangeShapeType="1"/>
          </p:cNvSpPr>
          <p:nvPr/>
        </p:nvSpPr>
        <p:spPr bwMode="auto">
          <a:xfrm>
            <a:off x="76200" y="3962400"/>
            <a:ext cx="891540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2873" name="Line 2105"/>
          <p:cNvSpPr>
            <a:spLocks noChangeShapeType="1"/>
          </p:cNvSpPr>
          <p:nvPr/>
        </p:nvSpPr>
        <p:spPr bwMode="auto">
          <a:xfrm>
            <a:off x="76200" y="3276600"/>
            <a:ext cx="891540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2876" name="Line 2108"/>
          <p:cNvSpPr>
            <a:spLocks noChangeShapeType="1"/>
          </p:cNvSpPr>
          <p:nvPr/>
        </p:nvSpPr>
        <p:spPr bwMode="auto">
          <a:xfrm>
            <a:off x="76200" y="5105400"/>
            <a:ext cx="891540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62879" name="Group 2111"/>
          <p:cNvGrpSpPr>
            <a:grpSpLocks/>
          </p:cNvGrpSpPr>
          <p:nvPr/>
        </p:nvGrpSpPr>
        <p:grpSpPr bwMode="auto">
          <a:xfrm>
            <a:off x="381000" y="685800"/>
            <a:ext cx="2411413" cy="811213"/>
            <a:chOff x="240" y="432"/>
            <a:chExt cx="1519" cy="511"/>
          </a:xfrm>
        </p:grpSpPr>
        <p:sp>
          <p:nvSpPr>
            <p:cNvPr id="162820" name="Line 2052"/>
            <p:cNvSpPr>
              <a:spLocks noChangeAspect="1" noChangeShapeType="1"/>
            </p:cNvSpPr>
            <p:nvPr/>
          </p:nvSpPr>
          <p:spPr bwMode="auto">
            <a:xfrm>
              <a:off x="420" y="701"/>
              <a:ext cx="476" cy="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821" name="Line 2053"/>
            <p:cNvSpPr>
              <a:spLocks noChangeAspect="1" noChangeShapeType="1"/>
            </p:cNvSpPr>
            <p:nvPr/>
          </p:nvSpPr>
          <p:spPr bwMode="auto">
            <a:xfrm flipH="1">
              <a:off x="1042" y="701"/>
              <a:ext cx="476" cy="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822" name="AutoShape 2054"/>
            <p:cNvSpPr>
              <a:spLocks noChangeAspect="1" noChangeArrowheads="1"/>
            </p:cNvSpPr>
            <p:nvPr/>
          </p:nvSpPr>
          <p:spPr bwMode="auto">
            <a:xfrm>
              <a:off x="968" y="685"/>
              <a:ext cx="32" cy="33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823" name="Line 2055"/>
            <p:cNvSpPr>
              <a:spLocks noChangeAspect="1" noChangeShapeType="1"/>
            </p:cNvSpPr>
            <p:nvPr/>
          </p:nvSpPr>
          <p:spPr bwMode="auto">
            <a:xfrm flipV="1">
              <a:off x="1014" y="432"/>
              <a:ext cx="243" cy="24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824" name="Line 2056"/>
            <p:cNvSpPr>
              <a:spLocks noChangeAspect="1" noChangeShapeType="1"/>
            </p:cNvSpPr>
            <p:nvPr/>
          </p:nvSpPr>
          <p:spPr bwMode="auto">
            <a:xfrm flipH="1">
              <a:off x="745" y="728"/>
              <a:ext cx="216" cy="21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62825" name="Object 205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41569317"/>
                </p:ext>
              </p:extLst>
            </p:nvPr>
          </p:nvGraphicFramePr>
          <p:xfrm>
            <a:off x="839" y="512"/>
            <a:ext cx="159" cy="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20" name="Equation" r:id="rId3" imgW="228600" imgH="228600" progId="Equation.3">
                    <p:embed/>
                  </p:oleObj>
                </mc:Choice>
                <mc:Fallback>
                  <p:oleObj name="Equation" r:id="rId3" imgW="2286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9" y="512"/>
                          <a:ext cx="159" cy="1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2826" name="Text Box 2058"/>
            <p:cNvSpPr txBox="1">
              <a:spLocks noChangeArrowheads="1"/>
            </p:cNvSpPr>
            <p:nvPr/>
          </p:nvSpPr>
          <p:spPr bwMode="auto">
            <a:xfrm>
              <a:off x="240" y="576"/>
              <a:ext cx="22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effectLst/>
                </a:rPr>
                <a:t>e</a:t>
              </a:r>
              <a:r>
                <a:rPr lang="en-US" baseline="30000">
                  <a:effectLst/>
                </a:rPr>
                <a:t>+</a:t>
              </a:r>
            </a:p>
          </p:txBody>
        </p:sp>
        <p:sp>
          <p:nvSpPr>
            <p:cNvPr id="162827" name="Text Box 2059"/>
            <p:cNvSpPr txBox="1">
              <a:spLocks noChangeArrowheads="1"/>
            </p:cNvSpPr>
            <p:nvPr/>
          </p:nvSpPr>
          <p:spPr bwMode="auto">
            <a:xfrm>
              <a:off x="1536" y="576"/>
              <a:ext cx="22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effectLst/>
                </a:rPr>
                <a:t>e</a:t>
              </a:r>
              <a:r>
                <a:rPr lang="en-US" baseline="30000">
                  <a:effectLst/>
                </a:rPr>
                <a:t>-</a:t>
              </a:r>
            </a:p>
          </p:txBody>
        </p:sp>
      </p:grpSp>
      <p:graphicFrame>
        <p:nvGraphicFramePr>
          <p:cNvPr id="162850" name="Object 20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9321163"/>
              </p:ext>
            </p:extLst>
          </p:nvPr>
        </p:nvGraphicFramePr>
        <p:xfrm>
          <a:off x="250825" y="2191271"/>
          <a:ext cx="1919288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1" name="Equation" r:id="rId5" imgW="1549080" imgH="241200" progId="Equation.3">
                  <p:embed/>
                </p:oleObj>
              </mc:Choice>
              <mc:Fallback>
                <p:oleObj name="Equation" r:id="rId5" imgW="15490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191271"/>
                        <a:ext cx="1919288" cy="30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2855" name="Object 2087"/>
          <p:cNvGraphicFramePr>
            <a:graphicFrameLocks noChangeAspect="1"/>
          </p:cNvGraphicFramePr>
          <p:nvPr/>
        </p:nvGraphicFramePr>
        <p:xfrm>
          <a:off x="304800" y="4419600"/>
          <a:ext cx="150018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2" name="Equation" r:id="rId7" imgW="1155600" imgH="469800" progId="Equation.3">
                  <p:embed/>
                </p:oleObj>
              </mc:Choice>
              <mc:Fallback>
                <p:oleObj name="Equation" r:id="rId7" imgW="11556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4419600"/>
                        <a:ext cx="1500188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2856" name="Text Box 2088"/>
          <p:cNvSpPr txBox="1">
            <a:spLocks noChangeArrowheads="1"/>
          </p:cNvSpPr>
          <p:nvPr/>
        </p:nvSpPr>
        <p:spPr bwMode="auto">
          <a:xfrm>
            <a:off x="1981200" y="4424363"/>
            <a:ext cx="1906029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300" dirty="0" err="1">
                <a:effectLst/>
              </a:rPr>
              <a:t>E</a:t>
            </a:r>
            <a:r>
              <a:rPr lang="en-US" sz="1300" baseline="-25000" dirty="0" err="1">
                <a:effectLst/>
              </a:rPr>
              <a:t>loss</a:t>
            </a:r>
            <a:r>
              <a:rPr lang="en-US" sz="1300" dirty="0">
                <a:effectLst/>
              </a:rPr>
              <a:t> ~ 2.5 </a:t>
            </a:r>
            <a:r>
              <a:rPr lang="en-US" sz="1300" dirty="0" err="1">
                <a:effectLst/>
              </a:rPr>
              <a:t>GeV</a:t>
            </a:r>
            <a:r>
              <a:rPr lang="en-US" sz="1300" dirty="0">
                <a:effectLst/>
              </a:rPr>
              <a:t>/turn</a:t>
            </a:r>
          </a:p>
          <a:p>
            <a:r>
              <a:rPr lang="en-US" sz="1300" dirty="0">
                <a:effectLst/>
              </a:rPr>
              <a:t>LEP2 (</a:t>
            </a:r>
            <a:r>
              <a:rPr lang="en-US" sz="1300" dirty="0" err="1">
                <a:effectLst/>
              </a:rPr>
              <a:t>E</a:t>
            </a:r>
            <a:r>
              <a:rPr lang="en-US" sz="1300" baseline="-25000" dirty="0" err="1">
                <a:effectLst/>
              </a:rPr>
              <a:t>beam</a:t>
            </a:r>
            <a:r>
              <a:rPr lang="en-US" sz="1300" dirty="0">
                <a:effectLst/>
              </a:rPr>
              <a:t>~ 100 </a:t>
            </a:r>
            <a:r>
              <a:rPr lang="en-US" sz="1300" dirty="0" err="1">
                <a:effectLst/>
              </a:rPr>
              <a:t>GeV</a:t>
            </a:r>
            <a:r>
              <a:rPr lang="en-US" sz="1300" dirty="0">
                <a:effectLst/>
              </a:rPr>
              <a:t>)</a:t>
            </a:r>
          </a:p>
        </p:txBody>
      </p:sp>
      <p:sp>
        <p:nvSpPr>
          <p:cNvPr id="162859" name="Line 2091"/>
          <p:cNvSpPr>
            <a:spLocks noChangeShapeType="1"/>
          </p:cNvSpPr>
          <p:nvPr/>
        </p:nvSpPr>
        <p:spPr bwMode="auto">
          <a:xfrm flipH="1">
            <a:off x="4499992" y="620688"/>
            <a:ext cx="571" cy="55446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2860" name="Text Box 2092"/>
          <p:cNvSpPr txBox="1">
            <a:spLocks noChangeArrowheads="1"/>
          </p:cNvSpPr>
          <p:nvPr/>
        </p:nvSpPr>
        <p:spPr bwMode="auto">
          <a:xfrm>
            <a:off x="4510088" y="1797050"/>
            <a:ext cx="44688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dirty="0">
                <a:solidFill>
                  <a:srgbClr val="0000FF"/>
                </a:solidFill>
                <a:effectLst/>
              </a:rPr>
              <a:t>Energy of elementary interaction not known</a:t>
            </a:r>
          </a:p>
        </p:txBody>
      </p:sp>
      <p:graphicFrame>
        <p:nvGraphicFramePr>
          <p:cNvPr id="162861" name="Object 209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132425"/>
              </p:ext>
            </p:extLst>
          </p:nvPr>
        </p:nvGraphicFramePr>
        <p:xfrm>
          <a:off x="4716464" y="2133600"/>
          <a:ext cx="1446213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3" name="Equation" r:id="rId9" imgW="1168200" imgH="253800" progId="Equation.3">
                  <p:embed/>
                </p:oleObj>
              </mc:Choice>
              <mc:Fallback>
                <p:oleObj name="Equation" r:id="rId9" imgW="11682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4" y="2133600"/>
                        <a:ext cx="1446213" cy="31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2862" name="Text Box 2094"/>
          <p:cNvSpPr txBox="1">
            <a:spLocks noChangeArrowheads="1"/>
          </p:cNvSpPr>
          <p:nvPr/>
        </p:nvSpPr>
        <p:spPr bwMode="auto">
          <a:xfrm>
            <a:off x="4464051" y="2590800"/>
            <a:ext cx="4500563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effectLst/>
                <a:latin typeface="+mj-lt"/>
              </a:rPr>
              <a:t>Elementary interaction (hard) + interaction</a:t>
            </a:r>
          </a:p>
          <a:p>
            <a:r>
              <a:rPr lang="en-US" dirty="0" smtClean="0">
                <a:solidFill>
                  <a:srgbClr val="0000FF"/>
                </a:solidFill>
                <a:effectLst/>
                <a:latin typeface="+mj-lt"/>
              </a:rPr>
              <a:t> of </a:t>
            </a:r>
            <a:r>
              <a:rPr lang="ja-JP" altLang="en-US" dirty="0" smtClean="0">
                <a:solidFill>
                  <a:srgbClr val="0000FF"/>
                </a:solidFill>
                <a:effectLst/>
                <a:latin typeface="+mj-lt"/>
              </a:rPr>
              <a:t>“</a:t>
            </a:r>
            <a:r>
              <a:rPr lang="en-US" dirty="0" smtClean="0">
                <a:solidFill>
                  <a:srgbClr val="0000FF"/>
                </a:solidFill>
                <a:effectLst/>
                <a:latin typeface="+mj-lt"/>
              </a:rPr>
              <a:t>spectator</a:t>
            </a:r>
            <a:r>
              <a:rPr lang="ja-JP" altLang="en-US" dirty="0" smtClean="0">
                <a:solidFill>
                  <a:srgbClr val="0000FF"/>
                </a:solidFill>
                <a:effectLst/>
                <a:latin typeface="+mj-lt"/>
              </a:rPr>
              <a:t>”</a:t>
            </a:r>
            <a:r>
              <a:rPr lang="en-US" altLang="ja-JP" dirty="0">
                <a:solidFill>
                  <a:srgbClr val="0000FF"/>
                </a:solidFill>
                <a:effectLst/>
                <a:latin typeface="+mj-lt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effectLst/>
                <a:latin typeface="+mj-lt"/>
              </a:rPr>
              <a:t>q,g</a:t>
            </a:r>
            <a:r>
              <a:rPr lang="en-US" dirty="0" smtClean="0">
                <a:solidFill>
                  <a:srgbClr val="0000FF"/>
                </a:solidFill>
                <a:effectLst/>
                <a:latin typeface="+mj-lt"/>
              </a:rPr>
              <a:t> (soft) overlap in detector</a:t>
            </a:r>
          </a:p>
          <a:p>
            <a:endParaRPr lang="en-US" dirty="0">
              <a:solidFill>
                <a:srgbClr val="0000FF"/>
              </a:solidFill>
              <a:effectLst/>
              <a:latin typeface="+mj-lt"/>
            </a:endParaRPr>
          </a:p>
        </p:txBody>
      </p:sp>
      <p:sp>
        <p:nvSpPr>
          <p:cNvPr id="162870" name="Text Box 2102"/>
          <p:cNvSpPr txBox="1">
            <a:spLocks noChangeArrowheads="1"/>
          </p:cNvSpPr>
          <p:nvPr/>
        </p:nvSpPr>
        <p:spPr bwMode="auto">
          <a:xfrm>
            <a:off x="4498976" y="3381375"/>
            <a:ext cx="4848226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effectLst/>
              </a:rPr>
              <a:t>EW </a:t>
            </a:r>
            <a:r>
              <a:rPr lang="en-US" dirty="0">
                <a:solidFill>
                  <a:srgbClr val="0000FF"/>
                </a:solidFill>
                <a:effectLst/>
              </a:rPr>
              <a:t>processes suffer from huge backgrounds</a:t>
            </a:r>
          </a:p>
          <a:p>
            <a:r>
              <a:rPr lang="en-US" dirty="0" smtClean="0">
                <a:solidFill>
                  <a:srgbClr val="0000FF"/>
                </a:solidFill>
                <a:effectLst/>
              </a:rPr>
              <a:t>from </a:t>
            </a:r>
            <a:r>
              <a:rPr lang="en-US" dirty="0">
                <a:solidFill>
                  <a:srgbClr val="0000FF"/>
                </a:solidFill>
                <a:effectLst/>
              </a:rPr>
              <a:t>strong </a:t>
            </a:r>
            <a:r>
              <a:rPr lang="en-US" dirty="0" smtClean="0">
                <a:solidFill>
                  <a:srgbClr val="0000FF"/>
                </a:solidFill>
                <a:effectLst/>
              </a:rPr>
              <a:t>processes </a:t>
            </a:r>
            <a:r>
              <a:rPr lang="en-US" dirty="0" smtClean="0">
                <a:solidFill>
                  <a:srgbClr val="0000FF"/>
                </a:solidFill>
                <a:effectLst/>
                <a:sym typeface="Wingdings"/>
              </a:rPr>
              <a:t> </a:t>
            </a:r>
            <a:r>
              <a:rPr lang="en-US" sz="1500" dirty="0" smtClean="0">
                <a:solidFill>
                  <a:srgbClr val="0000FF"/>
                </a:solidFill>
                <a:effectLst/>
                <a:sym typeface="Wingdings"/>
              </a:rPr>
              <a:t>detector performance!</a:t>
            </a:r>
            <a:endParaRPr lang="en-US" sz="1500" dirty="0">
              <a:solidFill>
                <a:srgbClr val="0000FF"/>
              </a:solidFill>
              <a:effectLst/>
            </a:endParaRPr>
          </a:p>
        </p:txBody>
      </p:sp>
      <p:sp>
        <p:nvSpPr>
          <p:cNvPr id="162875" name="Text Box 2107"/>
          <p:cNvSpPr txBox="1">
            <a:spLocks noChangeArrowheads="1"/>
          </p:cNvSpPr>
          <p:nvPr/>
        </p:nvSpPr>
        <p:spPr bwMode="auto">
          <a:xfrm>
            <a:off x="4556126" y="4103688"/>
            <a:ext cx="4292601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 smtClean="0">
                <a:effectLst/>
              </a:rPr>
              <a:t>Synchrotron </a:t>
            </a:r>
            <a:r>
              <a:rPr lang="en-US" dirty="0">
                <a:effectLst/>
              </a:rPr>
              <a:t>radiation is ~ (</a:t>
            </a:r>
            <a:r>
              <a:rPr lang="en-US" dirty="0" err="1">
                <a:effectLst/>
              </a:rPr>
              <a:t>m</a:t>
            </a:r>
            <a:r>
              <a:rPr lang="en-US" baseline="-25000" dirty="0" err="1">
                <a:effectLst/>
              </a:rPr>
              <a:t>p</a:t>
            </a:r>
            <a:r>
              <a:rPr lang="en-US" dirty="0">
                <a:effectLst/>
              </a:rPr>
              <a:t>/m</a:t>
            </a:r>
            <a:r>
              <a:rPr lang="en-US" baseline="-25000" dirty="0">
                <a:effectLst/>
              </a:rPr>
              <a:t>e</a:t>
            </a:r>
            <a:r>
              <a:rPr lang="en-US" dirty="0">
                <a:effectLst/>
              </a:rPr>
              <a:t>)</a:t>
            </a:r>
            <a:r>
              <a:rPr lang="en-US" baseline="30000" dirty="0">
                <a:effectLst/>
              </a:rPr>
              <a:t>4</a:t>
            </a:r>
            <a:r>
              <a:rPr lang="en-US" dirty="0">
                <a:effectLst/>
              </a:rPr>
              <a:t> ~ 10</a:t>
            </a:r>
            <a:r>
              <a:rPr lang="en-US" baseline="30000" dirty="0">
                <a:effectLst/>
              </a:rPr>
              <a:t>13</a:t>
            </a:r>
          </a:p>
          <a:p>
            <a:r>
              <a:rPr lang="en-US" dirty="0">
                <a:effectLst/>
              </a:rPr>
              <a:t>s</a:t>
            </a:r>
            <a:r>
              <a:rPr lang="en-US" dirty="0" smtClean="0">
                <a:effectLst/>
              </a:rPr>
              <a:t>maller </a:t>
            </a:r>
            <a:endParaRPr lang="en-US" dirty="0">
              <a:solidFill>
                <a:srgbClr val="0000FF"/>
              </a:solidFill>
              <a:effectLst/>
            </a:endParaRPr>
          </a:p>
        </p:txBody>
      </p:sp>
      <p:sp>
        <p:nvSpPr>
          <p:cNvPr id="162877" name="Text Box 2109"/>
          <p:cNvSpPr txBox="1">
            <a:spLocks noChangeArrowheads="1"/>
          </p:cNvSpPr>
          <p:nvPr/>
        </p:nvSpPr>
        <p:spPr bwMode="auto">
          <a:xfrm>
            <a:off x="4716016" y="5517232"/>
            <a:ext cx="4220727" cy="584776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effectLst/>
              </a:rPr>
              <a:t>high </a:t>
            </a:r>
            <a:r>
              <a:rPr lang="en-US" dirty="0">
                <a:solidFill>
                  <a:srgbClr val="FFFFFF"/>
                </a:solidFill>
                <a:effectLst/>
              </a:rPr>
              <a:t>energy </a:t>
            </a:r>
            <a:r>
              <a:rPr lang="en-US" dirty="0" smtClean="0">
                <a:solidFill>
                  <a:srgbClr val="FFFFFF"/>
                </a:solidFill>
                <a:effectLst/>
              </a:rPr>
              <a:t>easier to achieve </a:t>
            </a:r>
            <a:r>
              <a:rPr lang="en-US" dirty="0" smtClean="0">
                <a:solidFill>
                  <a:srgbClr val="FFFFFF"/>
                </a:solidFill>
                <a:effectLst/>
                <a:sym typeface="Wingdings"/>
              </a:rPr>
              <a:t> </a:t>
            </a:r>
            <a:r>
              <a:rPr lang="en-US" dirty="0" smtClean="0">
                <a:solidFill>
                  <a:srgbClr val="FFFFFF"/>
                </a:solidFill>
                <a:effectLst/>
                <a:sym typeface="Symbol" charset="0"/>
              </a:rPr>
              <a:t>ideal </a:t>
            </a:r>
          </a:p>
          <a:p>
            <a:r>
              <a:rPr lang="en-US" dirty="0" smtClean="0">
                <a:solidFill>
                  <a:srgbClr val="FFFFFF"/>
                </a:solidFill>
                <a:effectLst/>
                <a:sym typeface="Symbol" charset="0"/>
              </a:rPr>
              <a:t>machines for discovery at energy frontier</a:t>
            </a:r>
            <a:endParaRPr lang="en-US" dirty="0">
              <a:solidFill>
                <a:srgbClr val="FFFFFF"/>
              </a:solidFill>
              <a:effectLst/>
            </a:endParaRPr>
          </a:p>
        </p:txBody>
      </p:sp>
      <p:sp>
        <p:nvSpPr>
          <p:cNvPr id="162857" name="AutoShape 2089"/>
          <p:cNvSpPr>
            <a:spLocks noChangeAspect="1" noChangeArrowheads="1"/>
          </p:cNvSpPr>
          <p:nvPr/>
        </p:nvSpPr>
        <p:spPr bwMode="auto">
          <a:xfrm>
            <a:off x="1633538" y="5208588"/>
            <a:ext cx="119063" cy="236538"/>
          </a:xfrm>
          <a:prstGeom prst="downArrow">
            <a:avLst>
              <a:gd name="adj1" fmla="val 50000"/>
              <a:gd name="adj2" fmla="val 4966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2864" name="AutoShape 2096"/>
          <p:cNvSpPr>
            <a:spLocks noChangeAspect="1" noChangeArrowheads="1"/>
          </p:cNvSpPr>
          <p:nvPr/>
        </p:nvSpPr>
        <p:spPr bwMode="auto">
          <a:xfrm>
            <a:off x="6357939" y="5208686"/>
            <a:ext cx="119063" cy="236538"/>
          </a:xfrm>
          <a:prstGeom prst="downArrow">
            <a:avLst>
              <a:gd name="adj1" fmla="val 50000"/>
              <a:gd name="adj2" fmla="val 4966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2885" name="Text Box 2117"/>
          <p:cNvSpPr txBox="1">
            <a:spLocks noChangeArrowheads="1"/>
          </p:cNvSpPr>
          <p:nvPr/>
        </p:nvSpPr>
        <p:spPr bwMode="auto">
          <a:xfrm>
            <a:off x="2971801" y="990600"/>
            <a:ext cx="1046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effectLst/>
              </a:rPr>
              <a:t>E</a:t>
            </a:r>
            <a:r>
              <a:rPr lang="en-US" sz="1400" baseline="-25000">
                <a:effectLst/>
              </a:rPr>
              <a:t>beam</a:t>
            </a:r>
            <a:r>
              <a:rPr lang="en-US" sz="1400">
                <a:effectLst/>
              </a:rPr>
              <a:t>=</a:t>
            </a:r>
            <a:r>
              <a:rPr lang="en-US" sz="1400">
                <a:effectLst/>
                <a:sym typeface="Symbol" charset="0"/>
              </a:rPr>
              <a:t>s/2</a:t>
            </a:r>
            <a:endParaRPr lang="en-US" sz="1400">
              <a:effectLst/>
            </a:endParaRPr>
          </a:p>
        </p:txBody>
      </p:sp>
      <p:sp>
        <p:nvSpPr>
          <p:cNvPr id="55" name="Text Box 2050"/>
          <p:cNvSpPr txBox="1">
            <a:spLocks noChangeArrowheads="1"/>
          </p:cNvSpPr>
          <p:nvPr/>
        </p:nvSpPr>
        <p:spPr bwMode="auto">
          <a:xfrm>
            <a:off x="934940" y="116632"/>
            <a:ext cx="1790632" cy="40011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err="1">
                <a:solidFill>
                  <a:srgbClr val="FFFFFF"/>
                </a:solidFill>
                <a:effectLst/>
              </a:rPr>
              <a:t>e</a:t>
            </a:r>
            <a:r>
              <a:rPr lang="en-US" sz="2000" baseline="30000" dirty="0" err="1">
                <a:solidFill>
                  <a:srgbClr val="FFFFFF"/>
                </a:solidFill>
                <a:effectLst/>
              </a:rPr>
              <a:t>+</a:t>
            </a:r>
            <a:r>
              <a:rPr lang="en-US" sz="2000" dirty="0" err="1">
                <a:solidFill>
                  <a:srgbClr val="FFFFFF"/>
                </a:solidFill>
                <a:effectLst/>
              </a:rPr>
              <a:t>e</a:t>
            </a:r>
            <a:r>
              <a:rPr lang="en-US" sz="2000" baseline="30000" dirty="0">
                <a:solidFill>
                  <a:srgbClr val="FFFFFF"/>
                </a:solidFill>
                <a:effectLst/>
              </a:rPr>
              <a:t>-</a:t>
            </a:r>
            <a:r>
              <a:rPr lang="en-US" sz="2000" dirty="0">
                <a:solidFill>
                  <a:srgbClr val="FFFFFF"/>
                </a:solidFill>
                <a:effectLst/>
              </a:rPr>
              <a:t>  </a:t>
            </a:r>
            <a:r>
              <a:rPr lang="en-US" sz="2000" dirty="0" smtClean="0">
                <a:solidFill>
                  <a:srgbClr val="FFFFFF"/>
                </a:solidFill>
                <a:effectLst/>
              </a:rPr>
              <a:t>colliders                         </a:t>
            </a:r>
            <a:endParaRPr lang="en-US" sz="2000" dirty="0">
              <a:solidFill>
                <a:srgbClr val="FFFFFF"/>
              </a:solidFill>
              <a:effectLst/>
            </a:endParaRPr>
          </a:p>
        </p:txBody>
      </p:sp>
      <p:sp>
        <p:nvSpPr>
          <p:cNvPr id="56" name="Text Box 2050"/>
          <p:cNvSpPr txBox="1">
            <a:spLocks noChangeArrowheads="1"/>
          </p:cNvSpPr>
          <p:nvPr/>
        </p:nvSpPr>
        <p:spPr bwMode="auto">
          <a:xfrm>
            <a:off x="5004048" y="116632"/>
            <a:ext cx="1553856" cy="40011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effectLst/>
              </a:rPr>
              <a:t>pp</a:t>
            </a:r>
            <a:r>
              <a:rPr lang="en-US" sz="2000" dirty="0" smtClean="0">
                <a:solidFill>
                  <a:srgbClr val="FFFFFF"/>
                </a:solidFill>
                <a:effectLst/>
              </a:rPr>
              <a:t> colliders                         </a:t>
            </a:r>
            <a:endParaRPr lang="en-US" sz="2000" dirty="0">
              <a:solidFill>
                <a:srgbClr val="FFFFFF"/>
              </a:solidFill>
              <a:effectLst/>
            </a:endParaRPr>
          </a:p>
        </p:txBody>
      </p:sp>
      <p:sp>
        <p:nvSpPr>
          <p:cNvPr id="57" name="Text Box 2050"/>
          <p:cNvSpPr txBox="1">
            <a:spLocks noChangeArrowheads="1"/>
          </p:cNvSpPr>
          <p:nvPr/>
        </p:nvSpPr>
        <p:spPr bwMode="auto">
          <a:xfrm>
            <a:off x="4283968" y="116632"/>
            <a:ext cx="434259" cy="40011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effectLst/>
              </a:rPr>
              <a:t>vs</a:t>
            </a:r>
            <a:endParaRPr lang="en-US" sz="2000" dirty="0">
              <a:solidFill>
                <a:srgbClr val="FFFFFF"/>
              </a:solidFill>
              <a:effectLst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36511" y="6237312"/>
            <a:ext cx="9180512" cy="584776"/>
          </a:xfrm>
          <a:prstGeom prst="rect">
            <a:avLst/>
          </a:prstGeom>
          <a:solidFill>
            <a:srgbClr val="0080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Note: this is an oversimplified picture ! Many discoveries at 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baseline="30000" dirty="0" err="1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+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baseline="300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- </a:t>
            </a:r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machines (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τ</a:t>
            </a:r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-lepton, gluon, etc.)</a:t>
            </a:r>
          </a:p>
          <a:p>
            <a:r>
              <a:rPr lang="en-US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</a:t>
            </a:r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nd beautiful precision measurements at hadron colliders (W mass, B-physics, etc.)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693988" y="692696"/>
            <a:ext cx="4192415" cy="1032247"/>
            <a:chOff x="4693988" y="740569"/>
            <a:chExt cx="4192415" cy="1032247"/>
          </a:xfrm>
        </p:grpSpPr>
        <p:sp>
          <p:nvSpPr>
            <p:cNvPr id="162842" name="Line 2074"/>
            <p:cNvSpPr>
              <a:spLocks noChangeAspect="1" noChangeShapeType="1"/>
            </p:cNvSpPr>
            <p:nvPr/>
          </p:nvSpPr>
          <p:spPr bwMode="auto">
            <a:xfrm flipV="1">
              <a:off x="6804248" y="740569"/>
              <a:ext cx="385763" cy="384175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829" name="Line 2061"/>
            <p:cNvSpPr>
              <a:spLocks noChangeAspect="1" noChangeShapeType="1"/>
            </p:cNvSpPr>
            <p:nvPr/>
          </p:nvSpPr>
          <p:spPr bwMode="auto">
            <a:xfrm>
              <a:off x="4967038" y="1461741"/>
              <a:ext cx="4699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830" name="Line 2062"/>
            <p:cNvSpPr>
              <a:spLocks noChangeAspect="1" noChangeShapeType="1"/>
            </p:cNvSpPr>
            <p:nvPr/>
          </p:nvSpPr>
          <p:spPr bwMode="auto">
            <a:xfrm>
              <a:off x="5409951" y="1460153"/>
              <a:ext cx="873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831" name="AutoShape 2063"/>
            <p:cNvSpPr>
              <a:spLocks noChangeAspect="1" noChangeArrowheads="1"/>
            </p:cNvSpPr>
            <p:nvPr/>
          </p:nvSpPr>
          <p:spPr bwMode="auto">
            <a:xfrm>
              <a:off x="5538538" y="1202978"/>
              <a:ext cx="522288" cy="522288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832" name="Line 2064"/>
            <p:cNvSpPr>
              <a:spLocks noChangeAspect="1" noChangeShapeType="1"/>
            </p:cNvSpPr>
            <p:nvPr/>
          </p:nvSpPr>
          <p:spPr bwMode="auto">
            <a:xfrm>
              <a:off x="6052888" y="1544291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833" name="Line 2065"/>
            <p:cNvSpPr>
              <a:spLocks noChangeAspect="1" noChangeShapeType="1"/>
            </p:cNvSpPr>
            <p:nvPr/>
          </p:nvSpPr>
          <p:spPr bwMode="auto">
            <a:xfrm>
              <a:off x="6052888" y="1460153"/>
              <a:ext cx="2127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835" name="Line 2067"/>
            <p:cNvSpPr>
              <a:spLocks noChangeAspect="1" noChangeShapeType="1"/>
            </p:cNvSpPr>
            <p:nvPr/>
          </p:nvSpPr>
          <p:spPr bwMode="auto">
            <a:xfrm flipH="1">
              <a:off x="8057901" y="1460153"/>
              <a:ext cx="3857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836" name="Line 2068"/>
            <p:cNvSpPr>
              <a:spLocks noChangeAspect="1" noChangeShapeType="1"/>
            </p:cNvSpPr>
            <p:nvPr/>
          </p:nvSpPr>
          <p:spPr bwMode="auto">
            <a:xfrm flipH="1">
              <a:off x="7973764" y="1460153"/>
              <a:ext cx="841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837" name="AutoShape 2069"/>
            <p:cNvSpPr>
              <a:spLocks noChangeAspect="1" noChangeArrowheads="1"/>
            </p:cNvSpPr>
            <p:nvPr/>
          </p:nvSpPr>
          <p:spPr bwMode="auto">
            <a:xfrm>
              <a:off x="7418139" y="1202978"/>
              <a:ext cx="522288" cy="522288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838" name="Line 2070"/>
            <p:cNvSpPr>
              <a:spLocks noChangeAspect="1" noChangeShapeType="1"/>
            </p:cNvSpPr>
            <p:nvPr/>
          </p:nvSpPr>
          <p:spPr bwMode="auto">
            <a:xfrm flipH="1">
              <a:off x="7205414" y="1544291"/>
              <a:ext cx="2127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840" name="Line 2072"/>
            <p:cNvSpPr>
              <a:spLocks noChangeAspect="1" noChangeShapeType="1"/>
            </p:cNvSpPr>
            <p:nvPr/>
          </p:nvSpPr>
          <p:spPr bwMode="auto">
            <a:xfrm flipH="1">
              <a:off x="7033964" y="1460153"/>
              <a:ext cx="3841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841" name="AutoShape 2073"/>
            <p:cNvSpPr>
              <a:spLocks noChangeAspect="1" noChangeArrowheads="1"/>
            </p:cNvSpPr>
            <p:nvPr/>
          </p:nvSpPr>
          <p:spPr bwMode="auto">
            <a:xfrm>
              <a:off x="6660901" y="1306166"/>
              <a:ext cx="50800" cy="52388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843" name="Line 2075"/>
            <p:cNvSpPr>
              <a:spLocks noChangeAspect="1" noChangeShapeType="1"/>
            </p:cNvSpPr>
            <p:nvPr/>
          </p:nvSpPr>
          <p:spPr bwMode="auto">
            <a:xfrm flipH="1">
              <a:off x="6306888" y="1374428"/>
              <a:ext cx="342900" cy="341313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62844" name="Object 207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68229204"/>
                </p:ext>
              </p:extLst>
            </p:nvPr>
          </p:nvGraphicFramePr>
          <p:xfrm>
            <a:off x="6564063" y="1031528"/>
            <a:ext cx="252413" cy="25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24" name="Equation" r:id="rId11" imgW="228600" imgH="228600" progId="Equation.3">
                    <p:embed/>
                  </p:oleObj>
                </mc:Choice>
                <mc:Fallback>
                  <p:oleObj name="Equation" r:id="rId11" imgW="2286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64063" y="1031528"/>
                          <a:ext cx="252413" cy="254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2847" name="Text Box 2079"/>
            <p:cNvSpPr txBox="1">
              <a:spLocks noChangeArrowheads="1"/>
            </p:cNvSpPr>
            <p:nvPr/>
          </p:nvSpPr>
          <p:spPr bwMode="auto">
            <a:xfrm>
              <a:off x="4693988" y="1274416"/>
              <a:ext cx="2921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effectLst/>
                </a:rPr>
                <a:t>p</a:t>
              </a:r>
            </a:p>
          </p:txBody>
        </p:sp>
        <p:sp>
          <p:nvSpPr>
            <p:cNvPr id="162848" name="Text Box 2080"/>
            <p:cNvSpPr txBox="1">
              <a:spLocks noChangeArrowheads="1"/>
            </p:cNvSpPr>
            <p:nvPr/>
          </p:nvSpPr>
          <p:spPr bwMode="auto">
            <a:xfrm>
              <a:off x="8456364" y="1253778"/>
              <a:ext cx="2921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effectLst/>
                </a:rPr>
                <a:t>p</a:t>
              </a:r>
            </a:p>
          </p:txBody>
        </p:sp>
        <p:sp>
          <p:nvSpPr>
            <p:cNvPr id="162845" name="Text Box 2077"/>
            <p:cNvSpPr txBox="1">
              <a:spLocks noChangeAspect="1" noChangeArrowheads="1"/>
            </p:cNvSpPr>
            <p:nvPr/>
          </p:nvSpPr>
          <p:spPr bwMode="auto">
            <a:xfrm>
              <a:off x="6011613" y="1004218"/>
              <a:ext cx="4921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  <a:effectLst/>
                  <a:latin typeface="Times New Roman" charset="0"/>
                </a:rPr>
                <a:t>x</a:t>
              </a:r>
              <a:r>
                <a:rPr lang="en-US" baseline="-25000" dirty="0">
                  <a:solidFill>
                    <a:srgbClr val="0000FF"/>
                  </a:solidFill>
                  <a:effectLst/>
                  <a:latin typeface="Times New Roman" charset="0"/>
                </a:rPr>
                <a:t>1</a:t>
              </a:r>
              <a:r>
                <a:rPr lang="en-US" baseline="-25000" dirty="0">
                  <a:solidFill>
                    <a:schemeClr val="accent2"/>
                  </a:solidFill>
                  <a:effectLst/>
                  <a:latin typeface="Times New Roman" charset="0"/>
                </a:rPr>
                <a:t> </a:t>
              </a:r>
              <a:r>
                <a:rPr lang="en-US" dirty="0">
                  <a:solidFill>
                    <a:srgbClr val="000090"/>
                  </a:solidFill>
                  <a:effectLst/>
                  <a:latin typeface="Times New Roman" charset="0"/>
                </a:rPr>
                <a:t>p</a:t>
              </a:r>
            </a:p>
          </p:txBody>
        </p:sp>
        <p:sp>
          <p:nvSpPr>
            <p:cNvPr id="162886" name="Text Box 2118"/>
            <p:cNvSpPr txBox="1">
              <a:spLocks noChangeArrowheads="1"/>
            </p:cNvSpPr>
            <p:nvPr/>
          </p:nvSpPr>
          <p:spPr bwMode="auto">
            <a:xfrm>
              <a:off x="7524328" y="762000"/>
              <a:ext cx="1362075" cy="30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  <a:effectLst/>
                </a:rPr>
                <a:t>p = </a:t>
              </a:r>
              <a:r>
                <a:rPr lang="en-US" sz="1400" dirty="0" err="1">
                  <a:solidFill>
                    <a:srgbClr val="0000FF"/>
                  </a:solidFill>
                  <a:effectLst/>
                </a:rPr>
                <a:t>E</a:t>
              </a:r>
              <a:r>
                <a:rPr lang="en-US" sz="1400" baseline="-25000" dirty="0" err="1">
                  <a:solidFill>
                    <a:srgbClr val="0000FF"/>
                  </a:solidFill>
                  <a:effectLst/>
                </a:rPr>
                <a:t>beam</a:t>
              </a:r>
              <a:r>
                <a:rPr lang="en-US" sz="1400" dirty="0">
                  <a:solidFill>
                    <a:srgbClr val="0000FF"/>
                  </a:solidFill>
                  <a:effectLst/>
                </a:rPr>
                <a:t>=</a:t>
              </a:r>
              <a:r>
                <a:rPr lang="en-US" sz="1400" dirty="0">
                  <a:solidFill>
                    <a:srgbClr val="0000FF"/>
                  </a:solidFill>
                  <a:effectLst/>
                  <a:sym typeface="Symbol" charset="0"/>
                </a:rPr>
                <a:t>s/2</a:t>
              </a:r>
              <a:endParaRPr lang="en-US" sz="1400" dirty="0">
                <a:solidFill>
                  <a:srgbClr val="0000FF"/>
                </a:solidFill>
                <a:effectLst/>
              </a:endParaRPr>
            </a:p>
          </p:txBody>
        </p:sp>
        <p:pic>
          <p:nvPicPr>
            <p:cNvPr id="3" name="Picture 2" descr="images-1.jpeg"/>
            <p:cNvPicPr preferRelativeResize="0"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8104" y="1186663"/>
              <a:ext cx="586153" cy="586153"/>
            </a:xfrm>
            <a:prstGeom prst="rect">
              <a:avLst/>
            </a:prstGeom>
          </p:spPr>
        </p:pic>
        <p:pic>
          <p:nvPicPr>
            <p:cNvPr id="59" name="Picture 58" descr="images-1.jpeg"/>
            <p:cNvPicPr preferRelativeResize="0"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0312" y="1186663"/>
              <a:ext cx="586153" cy="586153"/>
            </a:xfrm>
            <a:prstGeom prst="rect">
              <a:avLst/>
            </a:prstGeom>
          </p:spPr>
        </p:pic>
        <p:sp>
          <p:nvSpPr>
            <p:cNvPr id="162846" name="Rectangle 2078"/>
            <p:cNvSpPr>
              <a:spLocks noChangeAspect="1" noChangeArrowheads="1"/>
            </p:cNvSpPr>
            <p:nvPr/>
          </p:nvSpPr>
          <p:spPr bwMode="auto">
            <a:xfrm>
              <a:off x="7020272" y="980728"/>
              <a:ext cx="555625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  <a:effectLst/>
                  <a:latin typeface="Times New Roman" charset="0"/>
                </a:rPr>
                <a:t>x</a:t>
              </a:r>
              <a:r>
                <a:rPr lang="en-US" baseline="-25000" dirty="0">
                  <a:solidFill>
                    <a:srgbClr val="0000FF"/>
                  </a:solidFill>
                  <a:effectLst/>
                  <a:latin typeface="Times New Roman" charset="0"/>
                </a:rPr>
                <a:t>2 </a:t>
              </a:r>
              <a:r>
                <a:rPr lang="en-US" dirty="0">
                  <a:solidFill>
                    <a:srgbClr val="000090"/>
                  </a:solidFill>
                  <a:effectLst/>
                  <a:latin typeface="Times New Roman" charset="0"/>
                </a:rPr>
                <a:t>p</a:t>
              </a:r>
            </a:p>
          </p:txBody>
        </p:sp>
        <p:sp>
          <p:nvSpPr>
            <p:cNvPr id="162839" name="Line 2071"/>
            <p:cNvSpPr>
              <a:spLocks noChangeAspect="1" noChangeShapeType="1"/>
            </p:cNvSpPr>
            <p:nvPr/>
          </p:nvSpPr>
          <p:spPr bwMode="auto">
            <a:xfrm flipH="1">
              <a:off x="6841703" y="1331566"/>
              <a:ext cx="576000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834" name="Line 2066"/>
            <p:cNvSpPr>
              <a:spLocks noChangeAspect="1" noChangeShapeType="1"/>
            </p:cNvSpPr>
            <p:nvPr/>
          </p:nvSpPr>
          <p:spPr bwMode="auto">
            <a:xfrm>
              <a:off x="6012160" y="1341091"/>
              <a:ext cx="590400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41939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547664" y="2926685"/>
            <a:ext cx="5040560" cy="646331"/>
          </a:xfrm>
          <a:prstGeom prst="rect">
            <a:avLst/>
          </a:prstGeom>
          <a:solidFill>
            <a:srgbClr val="99333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800" dirty="0" smtClean="0">
                <a:solidFill>
                  <a:srgbClr val="FFFFFF"/>
                </a:solidFill>
                <a:effectLst/>
              </a:rPr>
              <a:t>Linear and circular </a:t>
            </a:r>
            <a:r>
              <a:rPr lang="en-US" sz="1800" dirty="0" err="1" smtClean="0">
                <a:solidFill>
                  <a:srgbClr val="FFFFFF"/>
                </a:solidFill>
                <a:effectLst/>
              </a:rPr>
              <a:t>e</a:t>
            </a:r>
            <a:r>
              <a:rPr lang="en-US" sz="1800" baseline="30000" dirty="0" err="1" smtClean="0">
                <a:solidFill>
                  <a:srgbClr val="FFFFFF"/>
                </a:solidFill>
                <a:effectLst/>
              </a:rPr>
              <a:t>+</a:t>
            </a:r>
            <a:r>
              <a:rPr lang="en-US" sz="1800" dirty="0" err="1" smtClean="0">
                <a:solidFill>
                  <a:srgbClr val="FFFFFF"/>
                </a:solidFill>
                <a:effectLst/>
              </a:rPr>
              <a:t>e</a:t>
            </a:r>
            <a:r>
              <a:rPr lang="en-US" sz="1800" baseline="30000" dirty="0" smtClean="0">
                <a:solidFill>
                  <a:srgbClr val="FFFFFF"/>
                </a:solidFill>
                <a:effectLst/>
              </a:rPr>
              <a:t>- </a:t>
            </a:r>
            <a:r>
              <a:rPr lang="en-US" sz="1800" dirty="0" smtClean="0">
                <a:solidFill>
                  <a:srgbClr val="FFFFFF"/>
                </a:solidFill>
                <a:effectLst/>
              </a:rPr>
              <a:t>colliders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800" dirty="0" smtClean="0">
                <a:solidFill>
                  <a:srgbClr val="FFFFFF"/>
                </a:solidFill>
                <a:effectLst/>
              </a:rPr>
              <a:t>Very high-E proton-proton colliders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560" y="4653136"/>
            <a:ext cx="7821359" cy="307777"/>
          </a:xfrm>
          <a:prstGeom prst="rect">
            <a:avLst/>
          </a:prstGeom>
          <a:solidFill>
            <a:srgbClr val="CCFF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/>
              </a:rPr>
              <a:t>Disclaimer: due to time limitation, I will not discuss other opportunities</a:t>
            </a:r>
            <a:r>
              <a:rPr lang="en-US" sz="1400" dirty="0">
                <a:effectLst/>
              </a:rPr>
              <a:t> </a:t>
            </a:r>
            <a:r>
              <a:rPr lang="en-US" sz="1400" dirty="0" smtClean="0">
                <a:effectLst/>
              </a:rPr>
              <a:t>(</a:t>
            </a:r>
            <a:r>
              <a:rPr lang="en-US" sz="1400" dirty="0" err="1" smtClean="0">
                <a:effectLst/>
              </a:rPr>
              <a:t>μμ</a:t>
            </a:r>
            <a:r>
              <a:rPr lang="en-US" sz="1400" dirty="0" smtClean="0">
                <a:effectLst/>
              </a:rPr>
              <a:t>, </a:t>
            </a:r>
            <a:r>
              <a:rPr lang="en-US" sz="1400" dirty="0" err="1" smtClean="0">
                <a:effectLst/>
              </a:rPr>
              <a:t>ep</a:t>
            </a:r>
            <a:r>
              <a:rPr lang="en-US" sz="1400" dirty="0" smtClean="0">
                <a:effectLst/>
              </a:rPr>
              <a:t>, </a:t>
            </a:r>
            <a:r>
              <a:rPr lang="en-US" sz="1400" dirty="0" err="1" smtClean="0">
                <a:effectLst/>
              </a:rPr>
              <a:t>γγ</a:t>
            </a:r>
            <a:r>
              <a:rPr lang="en-US" sz="1400" dirty="0" smtClean="0">
                <a:effectLst/>
              </a:rPr>
              <a:t> colliders)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79385" y="836712"/>
            <a:ext cx="5748013" cy="954107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effectLst/>
              </a:rPr>
              <a:t>Options for and physics potential </a:t>
            </a:r>
          </a:p>
          <a:p>
            <a:r>
              <a:rPr lang="en-US" sz="2800" dirty="0" smtClean="0">
                <a:effectLst/>
              </a:rPr>
              <a:t>of future high-energy colliders</a:t>
            </a:r>
          </a:p>
        </p:txBody>
      </p:sp>
    </p:spTree>
    <p:extLst>
      <p:ext uri="{BB962C8B-B14F-4D97-AF65-F5344CB8AC3E}">
        <p14:creationId xmlns:p14="http://schemas.microsoft.com/office/powerpoint/2010/main" val="2015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43608" y="188640"/>
            <a:ext cx="7108530" cy="384721"/>
          </a:xfrm>
          <a:prstGeom prst="rect">
            <a:avLst/>
          </a:prstGeom>
          <a:solidFill>
            <a:srgbClr val="660066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>
                <a:solidFill>
                  <a:srgbClr val="FFFFFF"/>
                </a:solidFill>
                <a:effectLst/>
              </a:rPr>
              <a:t>T</a:t>
            </a:r>
            <a:r>
              <a:rPr lang="en-US" sz="1900" dirty="0" smtClean="0">
                <a:solidFill>
                  <a:srgbClr val="FFFFFF"/>
                </a:solidFill>
                <a:effectLst/>
              </a:rPr>
              <a:t>he present and near/medium-term future: LHC and HL-LHC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58483" y="5304110"/>
            <a:ext cx="6365845" cy="1077218"/>
          </a:xfrm>
          <a:prstGeom prst="rect">
            <a:avLst/>
          </a:prstGeom>
          <a:solidFill>
            <a:srgbClr val="660066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</a:rPr>
              <a:t>Present highest-E accelerator: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>
                <a:solidFill>
                  <a:schemeClr val="bg1"/>
                </a:solidFill>
                <a:effectLst/>
                <a:sym typeface="Wingdings"/>
              </a:rPr>
              <a:t>d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etailed direct exploration of the </a:t>
            </a:r>
            <a:r>
              <a:rPr lang="en-US" dirty="0" err="1" smtClean="0">
                <a:solidFill>
                  <a:schemeClr val="bg1"/>
                </a:solidFill>
                <a:effectLst/>
                <a:sym typeface="Wingdings"/>
              </a:rPr>
              <a:t>TeV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 scale up to m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~ 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10 </a:t>
            </a:r>
            <a:r>
              <a:rPr lang="en-US" dirty="0" err="1" smtClean="0">
                <a:solidFill>
                  <a:schemeClr val="bg1"/>
                </a:solidFill>
                <a:effectLst/>
                <a:sym typeface="Wingdings"/>
              </a:rPr>
              <a:t>TeV</a:t>
            </a:r>
            <a:endParaRPr lang="en-US" dirty="0" smtClean="0">
              <a:solidFill>
                <a:schemeClr val="bg1"/>
              </a:solidFill>
              <a:effectLst/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measurements of Higgs couplings to few percent  </a:t>
            </a:r>
            <a:endParaRPr lang="en-US" dirty="0" smtClean="0">
              <a:solidFill>
                <a:schemeClr val="bg1"/>
              </a:solidFill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Results will inform the future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8415" y="4716432"/>
            <a:ext cx="8225329" cy="353943"/>
          </a:xfrm>
          <a:prstGeom prst="rect">
            <a:avLst/>
          </a:prstGeom>
          <a:solidFill>
            <a:srgbClr val="CC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effectLst/>
              </a:rPr>
              <a:t>Full exploitation of LHC project </a:t>
            </a:r>
            <a:r>
              <a:rPr lang="en-US" sz="1700" dirty="0" smtClean="0">
                <a:effectLst/>
                <a:sym typeface="Wingdings"/>
              </a:rPr>
              <a:t>with </a:t>
            </a:r>
            <a:r>
              <a:rPr lang="en-US" sz="1700" dirty="0" smtClean="0">
                <a:effectLst/>
              </a:rPr>
              <a:t>HL-LHC</a:t>
            </a:r>
            <a:r>
              <a:rPr lang="en-US" sz="1700" dirty="0">
                <a:effectLst/>
              </a:rPr>
              <a:t> </a:t>
            </a:r>
            <a:r>
              <a:rPr lang="en-US" sz="1700" dirty="0" smtClean="0">
                <a:effectLst/>
              </a:rPr>
              <a:t>(√s ~ 14 </a:t>
            </a:r>
            <a:r>
              <a:rPr lang="en-US" sz="1700" dirty="0" err="1" smtClean="0">
                <a:effectLst/>
              </a:rPr>
              <a:t>TeV</a:t>
            </a:r>
            <a:r>
              <a:rPr lang="en-US" sz="1700" dirty="0" smtClean="0">
                <a:effectLst/>
              </a:rPr>
              <a:t>, </a:t>
            </a:r>
            <a:r>
              <a:rPr lang="en-US" sz="1700" dirty="0">
                <a:effectLst/>
              </a:rPr>
              <a:t>3000 fb</a:t>
            </a:r>
            <a:r>
              <a:rPr lang="en-US" sz="1700" baseline="30000" dirty="0">
                <a:effectLst/>
              </a:rPr>
              <a:t>-</a:t>
            </a:r>
            <a:r>
              <a:rPr lang="en-US" sz="1700" baseline="30000" dirty="0" smtClean="0">
                <a:effectLst/>
              </a:rPr>
              <a:t>1</a:t>
            </a:r>
            <a:r>
              <a:rPr lang="en-US" sz="1700" dirty="0" smtClean="0">
                <a:effectLst/>
              </a:rPr>
              <a:t>) is crucial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11" y="764704"/>
            <a:ext cx="9167229" cy="3619995"/>
            <a:chOff x="13283" y="764704"/>
            <a:chExt cx="9167229" cy="3619995"/>
          </a:xfrm>
        </p:grpSpPr>
        <p:grpSp>
          <p:nvGrpSpPr>
            <p:cNvPr id="10" name="Group 9"/>
            <p:cNvGrpSpPr/>
            <p:nvPr/>
          </p:nvGrpSpPr>
          <p:grpSpPr>
            <a:xfrm>
              <a:off x="13283" y="908720"/>
              <a:ext cx="9167229" cy="3475979"/>
              <a:chOff x="-36512" y="1039283"/>
              <a:chExt cx="9167229" cy="3475979"/>
            </a:xfrm>
          </p:grpSpPr>
          <p:pic>
            <p:nvPicPr>
              <p:cNvPr id="9" name="Picture 8" descr="lucio.jpg"/>
              <p:cNvPicPr preferRelativeResize="0"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6512" y="1039283"/>
                <a:ext cx="9167229" cy="3475979"/>
              </a:xfrm>
              <a:prstGeom prst="rect">
                <a:avLst/>
              </a:prstGeom>
              <a:ln w="76200" cmpd="sng">
                <a:solidFill>
                  <a:srgbClr val="660066"/>
                </a:solidFill>
              </a:ln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5215" y="2217833"/>
                <a:ext cx="780446" cy="261610"/>
              </a:xfrm>
              <a:prstGeom prst="rect">
                <a:avLst/>
              </a:prstGeom>
              <a:solidFill>
                <a:srgbClr val="FFCC99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effectLst/>
                  </a:rPr>
                  <a:t>L~7x10</a:t>
                </a:r>
                <a:r>
                  <a:rPr lang="en-US" sz="1100" baseline="30000" dirty="0" smtClean="0">
                    <a:effectLst/>
                  </a:rPr>
                  <a:t>33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501522" y="2217833"/>
                <a:ext cx="877163" cy="261610"/>
              </a:xfrm>
              <a:prstGeom prst="rect">
                <a:avLst/>
              </a:prstGeom>
              <a:solidFill>
                <a:srgbClr val="FFCC99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effectLst/>
                  </a:rPr>
                  <a:t>L=1.3x10</a:t>
                </a:r>
                <a:r>
                  <a:rPr lang="en-US" sz="1100" baseline="30000" dirty="0" smtClean="0">
                    <a:effectLst/>
                  </a:rPr>
                  <a:t>34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054602" y="2217833"/>
                <a:ext cx="915635" cy="261610"/>
              </a:xfrm>
              <a:prstGeom prst="rect">
                <a:avLst/>
              </a:prstGeom>
              <a:solidFill>
                <a:srgbClr val="FFCC99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effectLst/>
                  </a:rPr>
                  <a:t>L=2-3x10</a:t>
                </a:r>
                <a:r>
                  <a:rPr lang="en-US" sz="1100" baseline="30000" dirty="0" smtClean="0">
                    <a:effectLst/>
                  </a:rPr>
                  <a:t>34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571930" y="2217833"/>
                <a:ext cx="774571" cy="261610"/>
              </a:xfrm>
              <a:prstGeom prst="rect">
                <a:avLst/>
              </a:prstGeom>
              <a:solidFill>
                <a:srgbClr val="FFCC99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effectLst/>
                  </a:rPr>
                  <a:t>L=5x10</a:t>
                </a:r>
                <a:r>
                  <a:rPr lang="en-US" sz="1100" baseline="30000" dirty="0" smtClean="0">
                    <a:effectLst/>
                  </a:rPr>
                  <a:t>34</a:t>
                </a:r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7964248" y="764704"/>
              <a:ext cx="895147" cy="69249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effectLst/>
                </a:rPr>
                <a:t>Schedule</a:t>
              </a:r>
            </a:p>
            <a:p>
              <a:r>
                <a:rPr lang="en-US" sz="1300" dirty="0">
                  <a:effectLst/>
                </a:rPr>
                <a:t>b</a:t>
              </a:r>
              <a:r>
                <a:rPr lang="en-US" sz="1300" dirty="0" smtClean="0">
                  <a:effectLst/>
                </a:rPr>
                <a:t>eing</a:t>
              </a:r>
            </a:p>
            <a:p>
              <a:r>
                <a:rPr lang="en-US" sz="1300" dirty="0" smtClean="0">
                  <a:effectLst/>
                </a:rPr>
                <a:t>updated</a:t>
              </a:r>
              <a:endParaRPr lang="en-US" sz="1300" dirty="0" smtClean="0"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3157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43058</TotalTime>
  <Words>6060</Words>
  <Application>Microsoft Macintosh PowerPoint</Application>
  <PresentationFormat>On-screen Show (4:3)</PresentationFormat>
  <Paragraphs>901</Paragraphs>
  <Slides>44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7" baseType="lpstr">
      <vt:lpstr>Default Design</vt:lpstr>
      <vt:lpstr>1_Default Design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CEPC 参数表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뿿콰뿿컐뿿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Fabiola Gianotti</cp:lastModifiedBy>
  <cp:revision>6666</cp:revision>
  <cp:lastPrinted>2014-06-19T10:24:12Z</cp:lastPrinted>
  <dcterms:created xsi:type="dcterms:W3CDTF">2010-12-10T13:47:10Z</dcterms:created>
  <dcterms:modified xsi:type="dcterms:W3CDTF">2015-06-25T07:02:41Z</dcterms:modified>
</cp:coreProperties>
</file>