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9" r:id="rId5"/>
    <p:sldId id="257" r:id="rId6"/>
    <p:sldId id="273" r:id="rId7"/>
    <p:sldId id="270" r:id="rId8"/>
    <p:sldId id="264" r:id="rId9"/>
    <p:sldId id="2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3668" autoAdjust="0"/>
  </p:normalViewPr>
  <p:slideViewPr>
    <p:cSldViewPr snapToGrid="0">
      <p:cViewPr varScale="1">
        <p:scale>
          <a:sx n="66" d="100"/>
          <a:sy n="66" d="100"/>
        </p:scale>
        <p:origin x="679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0.wmf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2.png"/><Relationship Id="rId5" Type="http://schemas.openxmlformats.org/officeDocument/2006/relationships/image" Target="../media/image7.wmf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g"/><Relationship Id="rId7" Type="http://schemas.openxmlformats.org/officeDocument/2006/relationships/image" Target="../media/image150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Baryogenesis</a:t>
            </a:r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via </a:t>
            </a:r>
            <a:r>
              <a:rPr lang="en-US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mesino</a:t>
            </a:r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oscillations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</a:rPr>
              <a:t>Akshay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Ghalsasi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err="1" smtClean="0">
                <a:solidFill>
                  <a:schemeClr val="bg1"/>
                </a:solidFill>
              </a:rPr>
              <a:t>dave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mckeen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err="1" smtClean="0">
                <a:solidFill>
                  <a:schemeClr val="bg1"/>
                </a:solidFill>
              </a:rPr>
              <a:t>ann</a:t>
            </a:r>
            <a:r>
              <a:rPr lang="en-US" b="1" dirty="0" smtClean="0">
                <a:solidFill>
                  <a:schemeClr val="bg1"/>
                </a:solidFill>
              </a:rPr>
              <a:t> nelson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Invisibles 2015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68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952" y="41817"/>
            <a:ext cx="9404723" cy="140053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Introduction to </a:t>
            </a:r>
            <a:r>
              <a:rPr lang="en-US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Baryogenesis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952" y="1244279"/>
            <a:ext cx="10804967" cy="4832430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</a:pP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niverse is made up of baryons </a:t>
            </a:r>
            <a:r>
              <a:rPr lang="el-GR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η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= 5 x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</a:t>
            </a:r>
            <a:r>
              <a:rPr lang="en-US" sz="2800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-10</a:t>
            </a:r>
          </a:p>
          <a:p>
            <a:pPr>
              <a:buClr>
                <a:srgbClr val="002060"/>
              </a:buClr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Sakharov conditions</a:t>
            </a:r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Baryon number 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violation</a:t>
            </a:r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 and CP Violation</a:t>
            </a:r>
          </a:p>
          <a:p>
            <a:pPr marL="514350" indent="-514350">
              <a:buClr>
                <a:srgbClr val="002060"/>
              </a:buClr>
              <a:buFont typeface="+mj-lt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Departure from thermal equilibrium</a:t>
            </a:r>
          </a:p>
          <a:p>
            <a:pPr>
              <a:buClr>
                <a:srgbClr val="002060"/>
              </a:buClr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Motivation to make </a:t>
            </a:r>
            <a:r>
              <a:rPr lang="en-US" sz="28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baryogenesis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work at low temperatures</a:t>
            </a:r>
          </a:p>
          <a:p>
            <a:pPr>
              <a:buClr>
                <a:srgbClr val="002060"/>
              </a:buClr>
            </a:pPr>
            <a:endParaRPr lang="en-US" sz="28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32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57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835" y="113331"/>
            <a:ext cx="9404723" cy="839673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Lagrangian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mass  hierarchy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4537132" y="5997499"/>
            <a:ext cx="2129742" cy="578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4531345" y="6481224"/>
            <a:ext cx="2129742" cy="578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40985" y="5452161"/>
            <a:ext cx="2129742" cy="578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77554" y="5294938"/>
            <a:ext cx="6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baseline="-25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2,3</a:t>
            </a:r>
            <a:endParaRPr lang="en-US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1413" y="6301647"/>
            <a:ext cx="67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i="1" baseline="-25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US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77554" y="5776401"/>
            <a:ext cx="593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endParaRPr lang="en-US" sz="2000" b="1" i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02920" y="5549758"/>
            <a:ext cx="145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O(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TeV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)</a:t>
            </a:r>
            <a:endParaRPr lang="en-US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540" y="2246962"/>
            <a:ext cx="8205336" cy="9810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</p:pic>
      <p:cxnSp>
        <p:nvCxnSpPr>
          <p:cNvPr id="14" name="Straight Arrow Connector 13"/>
          <p:cNvCxnSpPr/>
          <p:nvPr/>
        </p:nvCxnSpPr>
        <p:spPr>
          <a:xfrm>
            <a:off x="2665506" y="1596711"/>
            <a:ext cx="239059" cy="927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3466353" y="1517098"/>
            <a:ext cx="442259" cy="1006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299898" y="2493924"/>
            <a:ext cx="461063" cy="5012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006353" y="2363510"/>
            <a:ext cx="1625600" cy="7649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180506" y="947589"/>
            <a:ext cx="1081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olored scalars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66353" y="920946"/>
            <a:ext cx="1290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inglet fermions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2102674" y="3010647"/>
            <a:ext cx="394447" cy="992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421494" y="4019177"/>
            <a:ext cx="1518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CP violation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6819153" y="3120711"/>
            <a:ext cx="5976" cy="938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119906" y="4130735"/>
            <a:ext cx="1416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 violation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9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13" y="56770"/>
            <a:ext cx="9404723" cy="982484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General Idea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3362445" y="1660967"/>
            <a:ext cx="758142" cy="5058137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3151206" y="3106103"/>
            <a:ext cx="118061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08265" y="2808565"/>
            <a:ext cx="27608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  = 200 MeV</a:t>
            </a:r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4746552" y="3353010"/>
            <a:ext cx="318304" cy="347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164788" y="3399329"/>
            <a:ext cx="318304" cy="34724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863537" y="3917046"/>
            <a:ext cx="157224" cy="1446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245328" y="3865337"/>
            <a:ext cx="157224" cy="14468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647" y="3106103"/>
            <a:ext cx="2857525" cy="130511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9397264" y="3106103"/>
            <a:ext cx="306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706339" y="4161817"/>
            <a:ext cx="39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Multiply 26"/>
          <p:cNvSpPr/>
          <p:nvPr/>
        </p:nvSpPr>
        <p:spPr>
          <a:xfrm>
            <a:off x="9495157" y="3605296"/>
            <a:ext cx="300942" cy="306729"/>
          </a:xfrm>
          <a:prstGeom prst="mathMultiply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0925049" y="4128165"/>
            <a:ext cx="625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s*</a:t>
            </a:r>
            <a:endParaRPr lang="en-US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622720" y="2817304"/>
            <a:ext cx="608395" cy="1882715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0870141" y="2774835"/>
            <a:ext cx="648749" cy="1871140"/>
          </a:xfrm>
          <a:prstGeom prst="ellipse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763742" y="4960714"/>
            <a:ext cx="318304" cy="347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4841546" y="5500691"/>
            <a:ext cx="157224" cy="1446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8291329" y="4749347"/>
            <a:ext cx="2748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CP Violation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00858" y="1054987"/>
            <a:ext cx="481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  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840877"/>
              </p:ext>
            </p:extLst>
          </p:nvPr>
        </p:nvGraphicFramePr>
        <p:xfrm>
          <a:off x="7726740" y="2884791"/>
          <a:ext cx="365101" cy="340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0" name="Equation" r:id="rId4" imgW="190440" imgH="177480" progId="Equation.DSMT4">
                  <p:embed/>
                </p:oleObj>
              </mc:Choice>
              <mc:Fallback>
                <p:oleObj name="Equation" r:id="rId4" imgW="1904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26740" y="2884791"/>
                        <a:ext cx="365101" cy="3407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7497631"/>
              </p:ext>
            </p:extLst>
          </p:nvPr>
        </p:nvGraphicFramePr>
        <p:xfrm>
          <a:off x="11011236" y="3021252"/>
          <a:ext cx="406661" cy="339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1" name="Equation" r:id="rId6" imgW="228600" imgH="190440" progId="Equation.DSMT4">
                  <p:embed/>
                </p:oleObj>
              </mc:Choice>
              <mc:Fallback>
                <p:oleObj name="Equation" r:id="rId6" imgW="22860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011236" y="3021252"/>
                        <a:ext cx="406661" cy="339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>
          <a:xfrm>
            <a:off x="4641143" y="3264082"/>
            <a:ext cx="538223" cy="9424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049763" y="3265649"/>
            <a:ext cx="538223" cy="94249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651046" y="4843492"/>
            <a:ext cx="538223" cy="9424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179808" y="1307482"/>
            <a:ext cx="594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2400" baseline="-25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endParaRPr lang="en-US" sz="2400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4746552" y="2279924"/>
            <a:ext cx="318304" cy="347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023700" y="2279924"/>
            <a:ext cx="318304" cy="34724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39" idx="2"/>
          </p:cNvCxnSpPr>
          <p:nvPr/>
        </p:nvCxnSpPr>
        <p:spPr>
          <a:xfrm flipH="1">
            <a:off x="4985450" y="1769147"/>
            <a:ext cx="491691" cy="543944"/>
          </a:xfrm>
          <a:prstGeom prst="straightConnector1">
            <a:avLst/>
          </a:prstGeom>
          <a:ln w="222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39" idx="2"/>
            <a:endCxn id="50" idx="1"/>
          </p:cNvCxnSpPr>
          <p:nvPr/>
        </p:nvCxnSpPr>
        <p:spPr>
          <a:xfrm>
            <a:off x="5477141" y="1769147"/>
            <a:ext cx="593174" cy="561629"/>
          </a:xfrm>
          <a:prstGeom prst="straightConnector1">
            <a:avLst/>
          </a:prstGeom>
          <a:ln w="222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310628" y="6282047"/>
            <a:ext cx="1523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Baryons</a:t>
            </a:r>
            <a:endParaRPr lang="en-US" sz="2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0" name="Straight Arrow Connector 19"/>
          <p:cNvCxnSpPr>
            <a:stCxn id="38" idx="4"/>
          </p:cNvCxnSpPr>
          <p:nvPr/>
        </p:nvCxnSpPr>
        <p:spPr>
          <a:xfrm flipH="1">
            <a:off x="4920157" y="5785984"/>
            <a:ext cx="1" cy="444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941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17" y="149730"/>
            <a:ext cx="9404723" cy="92092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Oscillations</a:t>
            </a:r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1" name="Content Placeholder 7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342" y="4811573"/>
            <a:ext cx="3406589" cy="1000218"/>
          </a:xfrm>
        </p:spPr>
      </p:pic>
      <p:sp>
        <p:nvSpPr>
          <p:cNvPr id="4" name="TextBox 3"/>
          <p:cNvSpPr txBox="1"/>
          <p:nvPr/>
        </p:nvSpPr>
        <p:spPr>
          <a:xfrm>
            <a:off x="3928113" y="3144761"/>
            <a:ext cx="707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r>
              <a:rPr lang="en-US" sz="3200" b="1" i="1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endParaRPr lang="en-US" sz="3200" b="1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8660" y="3144761"/>
            <a:ext cx="356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endParaRPr lang="en-US" sz="3200" b="1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" name="Curved Connector 7"/>
          <p:cNvCxnSpPr/>
          <p:nvPr/>
        </p:nvCxnSpPr>
        <p:spPr>
          <a:xfrm rot="5400000" flipH="1" flipV="1">
            <a:off x="2570015" y="1339439"/>
            <a:ext cx="12700" cy="3474333"/>
          </a:xfrm>
          <a:prstGeom prst="curvedConnector3">
            <a:avLst>
              <a:gd name="adj1" fmla="val 4435283"/>
            </a:avLst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>
            <a:stCxn id="6" idx="2"/>
            <a:endCxn id="4" idx="2"/>
          </p:cNvCxnSpPr>
          <p:nvPr/>
        </p:nvCxnSpPr>
        <p:spPr>
          <a:xfrm rot="16200000" flipH="1">
            <a:off x="2499495" y="1947144"/>
            <a:ext cx="12700" cy="3564783"/>
          </a:xfrm>
          <a:prstGeom prst="curvedConnector3">
            <a:avLst>
              <a:gd name="adj1" fmla="val 5263283"/>
            </a:avLst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66281" y="1704706"/>
            <a:ext cx="2500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 shell diagrams</a:t>
            </a:r>
            <a:endParaRPr lang="en-US" sz="2000" b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92688" y="4863792"/>
            <a:ext cx="2495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shell diagrams via common final states</a:t>
            </a:r>
            <a:endParaRPr lang="en-US" sz="2000" b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8760664"/>
              </p:ext>
            </p:extLst>
          </p:nvPr>
        </p:nvGraphicFramePr>
        <p:xfrm>
          <a:off x="5166697" y="1808570"/>
          <a:ext cx="243921" cy="227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2" name="Equation" r:id="rId4" imgW="190440" imgH="177480" progId="Equation.DSMT4">
                  <p:embed/>
                </p:oleObj>
              </mc:Choice>
              <mc:Fallback>
                <p:oleObj name="Equation" r:id="rId4" imgW="1904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66697" y="1808570"/>
                        <a:ext cx="243921" cy="227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5094248" y="2358238"/>
            <a:ext cx="237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49111" y="1680870"/>
            <a:ext cx="38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en-US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067392"/>
              </p:ext>
            </p:extLst>
          </p:nvPr>
        </p:nvGraphicFramePr>
        <p:xfrm>
          <a:off x="6975994" y="2544626"/>
          <a:ext cx="272880" cy="234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3" name="Equation" r:id="rId6" imgW="228600" imgH="190440" progId="Equation.DSMT4">
                  <p:embed/>
                </p:oleObj>
              </mc:Choice>
              <mc:Fallback>
                <p:oleObj name="Equation" r:id="rId6" imgW="22860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975994" y="2544626"/>
                        <a:ext cx="272880" cy="2347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42"/>
          <p:cNvSpPr/>
          <p:nvPr/>
        </p:nvSpPr>
        <p:spPr>
          <a:xfrm>
            <a:off x="6124009" y="1904761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baseline="-25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199243" y="5121040"/>
            <a:ext cx="356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endParaRPr lang="en-US" b="1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011939" y="5194720"/>
            <a:ext cx="526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r>
              <a:rPr lang="en-US" b="1" i="1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endParaRPr lang="en-US" b="1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291696" y="5517886"/>
            <a:ext cx="237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34638"/>
              </p:ext>
            </p:extLst>
          </p:nvPr>
        </p:nvGraphicFramePr>
        <p:xfrm>
          <a:off x="5323811" y="4820252"/>
          <a:ext cx="243921" cy="227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" name="Equation" r:id="rId8" imgW="190440" imgH="177480" progId="Equation.DSMT4">
                  <p:embed/>
                </p:oleObj>
              </mc:Choice>
              <mc:Fallback>
                <p:oleObj name="Equation" r:id="rId8" imgW="1904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23811" y="4820252"/>
                        <a:ext cx="243921" cy="227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Rectangle 75"/>
          <p:cNvSpPr/>
          <p:nvPr/>
        </p:nvSpPr>
        <p:spPr>
          <a:xfrm>
            <a:off x="6172873" y="4967164"/>
            <a:ext cx="447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baseline="-25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77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5539551"/>
              </p:ext>
            </p:extLst>
          </p:nvPr>
        </p:nvGraphicFramePr>
        <p:xfrm>
          <a:off x="7072547" y="5682732"/>
          <a:ext cx="272880" cy="227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" name="Equation" r:id="rId9" imgW="228600" imgH="190440" progId="Equation.DSMT4">
                  <p:embed/>
                </p:oleObj>
              </mc:Choice>
              <mc:Fallback>
                <p:oleObj name="Equation" r:id="rId9" imgW="22860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72547" y="5682732"/>
                        <a:ext cx="272880" cy="227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TextBox 77"/>
          <p:cNvSpPr txBox="1"/>
          <p:nvPr/>
        </p:nvSpPr>
        <p:spPr>
          <a:xfrm>
            <a:off x="6969623" y="4724194"/>
            <a:ext cx="384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en-US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6" name="Content Placeholder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817" y="1697044"/>
            <a:ext cx="3406589" cy="1000218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4199243" y="2068538"/>
            <a:ext cx="356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endParaRPr lang="en-US" b="1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831273" y="2078689"/>
            <a:ext cx="526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r>
              <a:rPr lang="en-US" b="1" i="1" baseline="30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</a:t>
            </a:r>
            <a:endParaRPr lang="en-US" b="1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flipV="1">
            <a:off x="8744742" y="3427295"/>
            <a:ext cx="2129742" cy="578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8738955" y="3911020"/>
            <a:ext cx="2129742" cy="578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8748595" y="2881957"/>
            <a:ext cx="2129742" cy="578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8910530" y="2979554"/>
            <a:ext cx="145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O(</a:t>
            </a:r>
            <a:r>
              <a:rPr lang="en-US" sz="24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TeV</a:t>
            </a:r>
            <a:r>
              <a:rPr lang="en-US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)</a:t>
            </a:r>
            <a:endParaRPr lang="en-US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985687" y="2729722"/>
            <a:ext cx="6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baseline="-25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endParaRPr lang="en-US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989546" y="3736431"/>
            <a:ext cx="67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baseline="-25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US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985687" y="3211185"/>
            <a:ext cx="593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endParaRPr lang="en-US" sz="2000" b="1" i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01449" y="3001673"/>
            <a:ext cx="3061614" cy="7610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06261" y="5957664"/>
            <a:ext cx="2925012" cy="848381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>
            <a:off x="10878337" y="2881957"/>
            <a:ext cx="240976" cy="545338"/>
          </a:xfrm>
          <a:prstGeom prst="rightBrace">
            <a:avLst>
              <a:gd name="adj1" fmla="val 8333"/>
              <a:gd name="adj2" fmla="val 28775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Brace 35"/>
          <p:cNvSpPr/>
          <p:nvPr/>
        </p:nvSpPr>
        <p:spPr>
          <a:xfrm>
            <a:off x="10868697" y="3427295"/>
            <a:ext cx="331637" cy="483725"/>
          </a:xfrm>
          <a:prstGeom prst="rightBrace">
            <a:avLst>
              <a:gd name="adj1" fmla="val 8333"/>
              <a:gd name="adj2" fmla="val 69143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200334" y="2928395"/>
            <a:ext cx="924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O(GeV)</a:t>
            </a:r>
            <a:endParaRPr lang="en-US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202264" y="3537993"/>
            <a:ext cx="924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O(GeV)</a:t>
            </a:r>
            <a:endParaRPr lang="en-US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76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255950"/>
            <a:ext cx="9404723" cy="72976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Decays and Annihilations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411" y="1236488"/>
            <a:ext cx="11189002" cy="5418956"/>
          </a:xfrm>
        </p:spPr>
        <p:txBody>
          <a:bodyPr/>
          <a:lstStyle/>
          <a:p>
            <a:pPr>
              <a:buClr>
                <a:srgbClr val="002060"/>
              </a:buClr>
            </a:pPr>
            <a:r>
              <a:rPr lang="en-US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Decays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Clr>
                <a:srgbClr val="002060"/>
              </a:buClr>
            </a:pPr>
            <a:r>
              <a:rPr lang="en-US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Annihilations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844" y="2016504"/>
            <a:ext cx="2195269" cy="14081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003" y="1976282"/>
            <a:ext cx="2411567" cy="14388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6165" y="3709027"/>
            <a:ext cx="3474818" cy="7123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2418" y="3640635"/>
            <a:ext cx="2871376" cy="5813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6282" y="2366901"/>
            <a:ext cx="391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endParaRPr lang="en-US" sz="2800" i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11576" y="2458979"/>
            <a:ext cx="391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endParaRPr lang="en-US" sz="2800" i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8948" y="1754894"/>
            <a:ext cx="391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</a:t>
            </a:r>
            <a:endParaRPr lang="en-US" sz="2800" i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47992" y="2384180"/>
            <a:ext cx="391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</a:t>
            </a:r>
            <a:endParaRPr lang="en-US" sz="2800" i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172797" y="3107070"/>
                <a:ext cx="350997" cy="532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8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m:oMathPara>
                </a14:m>
                <a:endParaRPr lang="en-US" sz="2800" i="1" baseline="-25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2797" y="3107070"/>
                <a:ext cx="350997" cy="5327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9857132" y="1723166"/>
            <a:ext cx="6640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2800" i="1" baseline="-250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US" sz="2800" i="1" baseline="-25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885894" y="3208325"/>
                <a:ext cx="3912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η</m:t>
                      </m:r>
                    </m:oMath>
                  </m:oMathPara>
                </a14:m>
                <a:endParaRPr lang="en-US" sz="2800" i="1" baseline="-25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5894" y="3208325"/>
                <a:ext cx="391260" cy="52322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/>
          <p:cNvSpPr/>
          <p:nvPr/>
        </p:nvSpPr>
        <p:spPr>
          <a:xfrm>
            <a:off x="860890" y="5376438"/>
            <a:ext cx="274987" cy="3334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616256" y="5369294"/>
            <a:ext cx="293285" cy="31209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924398" y="5840249"/>
            <a:ext cx="136575" cy="17146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694891" y="5824579"/>
            <a:ext cx="152864" cy="16050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80603" y="5195740"/>
            <a:ext cx="455325" cy="1054785"/>
          </a:xfrm>
          <a:prstGeom prst="ellipse">
            <a:avLst/>
          </a:prstGeom>
          <a:noFill/>
          <a:ln w="38100">
            <a:solidFill>
              <a:srgbClr val="9900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517965" y="5213248"/>
            <a:ext cx="562617" cy="1043064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671376" y="5360544"/>
            <a:ext cx="297707" cy="34708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686741" y="5813357"/>
            <a:ext cx="278658" cy="33991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610068" y="5437729"/>
            <a:ext cx="175955" cy="18485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619957" y="5820574"/>
            <a:ext cx="172838" cy="18103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82365" y="5207461"/>
            <a:ext cx="492945" cy="109804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403097" y="5210341"/>
            <a:ext cx="586613" cy="100976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2501327" y="5536870"/>
            <a:ext cx="496198" cy="3658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5406" y="5167950"/>
            <a:ext cx="4044224" cy="98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09" y="204034"/>
            <a:ext cx="9404723" cy="140053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Maximum possible </a:t>
            </a:r>
            <a:r>
              <a:rPr lang="en-US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baryogenesis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09" y="1261641"/>
            <a:ext cx="11343191" cy="5521124"/>
          </a:xfrm>
        </p:spPr>
        <p:txBody>
          <a:bodyPr>
            <a:normAutofit/>
          </a:bodyPr>
          <a:lstStyle/>
          <a:p>
            <a:pPr marL="0" indent="0">
              <a:buClr>
                <a:srgbClr val="002060"/>
              </a:buClr>
              <a:buNone/>
            </a:pPr>
            <a:endParaRPr lang="en-US" sz="28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Clr>
                <a:srgbClr val="002060"/>
              </a:buClr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28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baryogenesis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given by</a:t>
            </a:r>
          </a:p>
          <a:p>
            <a:pPr marL="0" indent="0">
              <a:buClr>
                <a:srgbClr val="002060"/>
              </a:buClr>
              <a:buNone/>
            </a:pP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endParaRPr lang="en-US" sz="28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Clr>
                <a:srgbClr val="002060"/>
              </a:buClr>
            </a:pPr>
            <a:endParaRPr lang="en-US" sz="28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Clr>
                <a:srgbClr val="002060"/>
              </a:buClr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Maximum </a:t>
            </a:r>
            <a:r>
              <a:rPr lang="en-US" sz="28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baryogenesis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is given by</a:t>
            </a:r>
          </a:p>
          <a:p>
            <a:pPr marL="0" indent="0">
              <a:buClr>
                <a:srgbClr val="002060"/>
              </a:buClr>
              <a:buNone/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	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387" y="2427851"/>
            <a:ext cx="8405077" cy="841998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718" y="4548994"/>
            <a:ext cx="3196129" cy="1000923"/>
          </a:xfrm>
          <a:prstGeom prst="rect">
            <a:avLst/>
          </a:prstGeom>
        </p:spPr>
      </p:pic>
      <p:sp>
        <p:nvSpPr>
          <p:cNvPr id="72" name="Oval 71"/>
          <p:cNvSpPr/>
          <p:nvPr/>
        </p:nvSpPr>
        <p:spPr>
          <a:xfrm>
            <a:off x="4398379" y="4502696"/>
            <a:ext cx="3743457" cy="95823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Conclusions and Future Work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model gives us </a:t>
            </a:r>
            <a:r>
              <a:rPr lang="en-US" sz="28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baryogenesis</a:t>
            </a:r>
            <a:endParaRPr lang="en-US" sz="2800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Clr>
                <a:srgbClr val="002060"/>
              </a:buClr>
            </a:pPr>
            <a:r>
              <a:rPr lang="en-US" sz="28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Baryogenesis</a:t>
            </a:r>
            <a:r>
              <a:rPr lang="en-US" sz="2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happens at MeV scale, hence don’t have to rely on a high reheating temperature</a:t>
            </a:r>
          </a:p>
          <a:p>
            <a:pPr>
              <a:buClr>
                <a:srgbClr val="002060"/>
              </a:buClr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Energy scales around </a:t>
            </a:r>
            <a:r>
              <a:rPr lang="en-US" sz="28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TeV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so interesting for collider physics</a:t>
            </a:r>
          </a:p>
          <a:p>
            <a:pPr>
              <a:buClr>
                <a:srgbClr val="002060"/>
              </a:buClr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Might be </a:t>
            </a:r>
            <a:r>
              <a:rPr lang="en-US" sz="28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observable in </a:t>
            </a:r>
            <a:r>
              <a:rPr lang="en-US" sz="28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Kaon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anti </a:t>
            </a:r>
            <a:r>
              <a:rPr lang="en-US" sz="2800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Kaon</a:t>
            </a: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oscillation</a:t>
            </a:r>
          </a:p>
          <a:p>
            <a:pPr>
              <a:buClr>
                <a:srgbClr val="002060"/>
              </a:buClr>
            </a:pPr>
            <a:r>
              <a:rPr lang="en-US" sz="28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Mechanism can be used to generate asymmetric DM</a:t>
            </a:r>
          </a:p>
        </p:txBody>
      </p:sp>
    </p:spTree>
    <p:extLst>
      <p:ext uri="{BB962C8B-B14F-4D97-AF65-F5344CB8AC3E}">
        <p14:creationId xmlns:p14="http://schemas.microsoft.com/office/powerpoint/2010/main" val="4753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78247" y="2151302"/>
            <a:ext cx="11461006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 smtClean="0">
                <a:solidFill>
                  <a:schemeClr val="bg1"/>
                </a:solidFill>
                <a:latin typeface="French Script MT" panose="03020402040607040605" pitchFamily="66" charset="0"/>
              </a:rPr>
              <a:t>								Baryon Violation</a:t>
            </a:r>
          </a:p>
          <a:p>
            <a:pPr marL="0" indent="0">
              <a:buNone/>
            </a:pPr>
            <a:r>
              <a:rPr lang="en-US" sz="7200" dirty="0">
                <a:solidFill>
                  <a:schemeClr val="bg1"/>
                </a:solidFill>
                <a:latin typeface="French Script MT" panose="03020402040607040605" pitchFamily="66" charset="0"/>
              </a:rPr>
              <a:t>	</a:t>
            </a:r>
            <a:r>
              <a:rPr lang="en-US" sz="7200" dirty="0" smtClean="0">
                <a:solidFill>
                  <a:schemeClr val="bg1"/>
                </a:solidFill>
                <a:latin typeface="French Script MT" panose="03020402040607040605" pitchFamily="66" charset="0"/>
              </a:rPr>
              <a:t>							</a:t>
            </a:r>
            <a:r>
              <a:rPr lang="en-US" sz="7200" dirty="0" err="1" smtClean="0">
                <a:solidFill>
                  <a:schemeClr val="bg1"/>
                </a:solidFill>
                <a:latin typeface="French Script MT" panose="03020402040607040605" pitchFamily="66" charset="0"/>
              </a:rPr>
              <a:t>Mesino</a:t>
            </a:r>
            <a:r>
              <a:rPr lang="en-US" sz="7200" dirty="0" smtClean="0">
                <a:solidFill>
                  <a:schemeClr val="bg1"/>
                </a:solidFill>
                <a:latin typeface="French Script MT" panose="03020402040607040605" pitchFamily="66" charset="0"/>
              </a:rPr>
              <a:t> Oscillation</a:t>
            </a:r>
          </a:p>
          <a:p>
            <a:pPr marL="0" indent="0">
              <a:buNone/>
            </a:pPr>
            <a:r>
              <a:rPr lang="en-US" sz="7200" dirty="0">
                <a:solidFill>
                  <a:schemeClr val="bg1"/>
                </a:solidFill>
                <a:latin typeface="French Script MT" panose="03020402040607040605" pitchFamily="66" charset="0"/>
              </a:rPr>
              <a:t>	</a:t>
            </a:r>
            <a:r>
              <a:rPr lang="en-US" sz="7200" dirty="0" smtClean="0">
                <a:solidFill>
                  <a:schemeClr val="bg1"/>
                </a:solidFill>
                <a:latin typeface="French Script MT" panose="03020402040607040605" pitchFamily="66" charset="0"/>
              </a:rPr>
              <a:t>							</a:t>
            </a:r>
            <a:r>
              <a:rPr lang="en-US" sz="7200" dirty="0" err="1" smtClean="0">
                <a:solidFill>
                  <a:schemeClr val="bg1"/>
                </a:solidFill>
                <a:latin typeface="French Script MT" panose="03020402040607040605" pitchFamily="66" charset="0"/>
              </a:rPr>
              <a:t>Baryogenesis</a:t>
            </a:r>
            <a:endParaRPr lang="en-US" sz="7200" dirty="0" smtClean="0">
              <a:solidFill>
                <a:schemeClr val="bg1"/>
              </a:solidFill>
              <a:latin typeface="French Script MT" panose="03020402040607040605" pitchFamily="66" charset="0"/>
            </a:endParaRPr>
          </a:p>
          <a:p>
            <a:pPr marL="0" indent="0">
              <a:buNone/>
            </a:pPr>
            <a:endParaRPr lang="en-US" sz="72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56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8723</TotalTime>
  <Words>188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Cambria Math</vt:lpstr>
      <vt:lpstr>Century Gothic</vt:lpstr>
      <vt:lpstr>Comic Sans MS</vt:lpstr>
      <vt:lpstr>French Script MT</vt:lpstr>
      <vt:lpstr>Open Sans</vt:lpstr>
      <vt:lpstr>Wingdings 3</vt:lpstr>
      <vt:lpstr>Ion</vt:lpstr>
      <vt:lpstr>Equation</vt:lpstr>
      <vt:lpstr>Baryogenesis via mesino oscillations</vt:lpstr>
      <vt:lpstr>Introduction to Baryogenesis</vt:lpstr>
      <vt:lpstr>Lagrangian and mass  hierarchy</vt:lpstr>
      <vt:lpstr>General Idea</vt:lpstr>
      <vt:lpstr>Oscillations</vt:lpstr>
      <vt:lpstr>Decays and Annihilations</vt:lpstr>
      <vt:lpstr>Maximum possible baryogenesis</vt:lpstr>
      <vt:lpstr>Conclusions and Future Work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Baryogenesis via mesino oscillations (work in progress)</dc:title>
  <dc:creator>Akshay Ghalsasi</dc:creator>
  <cp:lastModifiedBy>Akshay Ghalsasi</cp:lastModifiedBy>
  <cp:revision>89</cp:revision>
  <dcterms:created xsi:type="dcterms:W3CDTF">2015-05-01T01:39:50Z</dcterms:created>
  <dcterms:modified xsi:type="dcterms:W3CDTF">2015-06-25T20:57:12Z</dcterms:modified>
</cp:coreProperties>
</file>