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524" r:id="rId3"/>
    <p:sldId id="523" r:id="rId4"/>
    <p:sldId id="525" r:id="rId5"/>
    <p:sldId id="526" r:id="rId6"/>
    <p:sldId id="527" r:id="rId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5050"/>
    <a:srgbClr val="0000CC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7" autoAdjust="0"/>
    <p:restoredTop sz="95899" autoAdjust="0"/>
  </p:normalViewPr>
  <p:slideViewPr>
    <p:cSldViewPr>
      <p:cViewPr varScale="1">
        <p:scale>
          <a:sx n="83" d="100"/>
          <a:sy n="83" d="100"/>
        </p:scale>
        <p:origin x="274" y="7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170152" cy="479983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09" y="1"/>
            <a:ext cx="3170152" cy="479983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E7B8A05A-C161-43BD-98B1-DFD94E2B0F2C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119674"/>
            <a:ext cx="3170152" cy="479982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09" y="9119674"/>
            <a:ext cx="3170152" cy="479982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5D1CAFFF-8F95-4A24-B117-46D8D8640D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79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4D2F6B47-CAEE-401D-95B5-3E59DBE8C4E3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2313"/>
            <a:ext cx="4797425" cy="3597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30" tIns="44115" rIns="88230" bIns="441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88230" tIns="44115" rIns="88230" bIns="441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711427DB-2BEB-4317-88B2-5BB686EB19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310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561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406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170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72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225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960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20072" y="2924944"/>
            <a:ext cx="3128392" cy="9109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9144000" cy="792162"/>
          </a:xfr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This would be the text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323528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281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2"/>
            <a:ext cx="9146300" cy="808174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algn="ctr" eaLnBrk="0" hangingPunct="0">
              <a:defRPr/>
            </a:pPr>
            <a:endParaRPr lang="en-US" sz="32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715" y="7400"/>
            <a:ext cx="6282190" cy="80642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166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22C77-0677-4B9B-A4B2-C69B387DB4EB}" type="datetime1">
              <a:rPr lang="en-GB" smtClean="0"/>
              <a:t>27/11/2015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1" y="6604688"/>
            <a:ext cx="5544616" cy="208688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SSD - Solid State Detector Lab - November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5" y="6597352"/>
            <a:ext cx="576064" cy="216024"/>
          </a:xfrm>
        </p:spPr>
        <p:txBody>
          <a:bodyPr/>
          <a:lstStyle>
            <a:lvl1pPr>
              <a:defRPr lang="en-GB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-</a:t>
            </a:r>
            <a:fld id="{4BC41057-E5DD-4345-B334-EB94862F885B}" type="slidenum">
              <a:rPr lang="en-GB" smtClean="0"/>
              <a:pPr/>
              <a:t>‹#›</a:t>
            </a:fld>
            <a:r>
              <a:rPr lang="en-GB" dirty="0" smtClean="0"/>
              <a:t>-</a:t>
            </a:r>
            <a:endParaRPr lang="en-GB" dirty="0"/>
          </a:p>
        </p:txBody>
      </p:sp>
      <p:sp>
        <p:nvSpPr>
          <p:cNvPr id="9" name="Line 30"/>
          <p:cNvSpPr>
            <a:spLocks noChangeShapeType="1"/>
          </p:cNvSpPr>
          <p:nvPr userDrawn="1"/>
        </p:nvSpPr>
        <p:spPr bwMode="auto">
          <a:xfrm>
            <a:off x="0" y="806429"/>
            <a:ext cx="9144000" cy="0"/>
          </a:xfrm>
          <a:prstGeom prst="line">
            <a:avLst/>
          </a:prstGeom>
          <a:ln w="19050">
            <a:solidFill>
              <a:srgbClr val="0000CC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Line 30"/>
          <p:cNvSpPr>
            <a:spLocks noChangeShapeType="1"/>
          </p:cNvSpPr>
          <p:nvPr userDrawn="1"/>
        </p:nvSpPr>
        <p:spPr bwMode="auto">
          <a:xfrm>
            <a:off x="2299" y="6597352"/>
            <a:ext cx="9144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14" name="Picture 23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5824" y="-12286"/>
            <a:ext cx="808176" cy="80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-63515" y="84025"/>
            <a:ext cx="26275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PH-DT-DD</a:t>
            </a:r>
          </a:p>
          <a:p>
            <a:r>
              <a:rPr lang="en-US" sz="1600" b="1" dirty="0" smtClean="0">
                <a:solidFill>
                  <a:srgbClr val="0070C0"/>
                </a:solidFill>
              </a:rPr>
              <a:t>Detector Development</a:t>
            </a:r>
            <a:endParaRPr lang="en-GB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841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CCCCFF">
                <a:alpha val="77000"/>
              </a:srgbClr>
            </a:gs>
            <a:gs pos="100000">
              <a:srgbClr val="CCCCFF">
                <a:gamma/>
                <a:tint val="3137"/>
                <a:invGamma/>
              </a:srgbClr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1" y="2"/>
            <a:ext cx="7200800" cy="808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97352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CF94A-63BD-4881-8CA8-3FEBB925C920}" type="datetime1">
              <a:rPr lang="en-GB" smtClean="0"/>
              <a:t>27/11/2015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1840" y="6604688"/>
            <a:ext cx="5055840" cy="208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SSD - Solid State Detector Lab - November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9041" y="6597352"/>
            <a:ext cx="549424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41057-E5DD-4345-B334-EB94862F88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94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spcBef>
          <a:spcPct val="20000"/>
        </a:spcBef>
        <a:buClr>
          <a:srgbClr val="FF0000"/>
        </a:buClr>
        <a:buSzPct val="120000"/>
        <a:buFont typeface="Arial" pitchFamily="34" charset="0"/>
        <a:buChar char="•"/>
        <a:defRPr lang="en-US" sz="2000" b="1" kern="1200" dirty="0" smtClean="0">
          <a:solidFill>
            <a:srgbClr val="0000FF"/>
          </a:solidFill>
          <a:latin typeface="+mj-lt"/>
          <a:ea typeface="+mn-ea"/>
          <a:cs typeface="Times New Roman" pitchFamily="18" charset="0"/>
        </a:defRPr>
      </a:lvl1pPr>
      <a:lvl2pPr marL="360363" indent="-184150" algn="l" defTabSz="914400" rtl="0" eaLnBrk="1" latinLnBrk="0" hangingPunct="1">
        <a:spcBef>
          <a:spcPct val="20000"/>
        </a:spcBef>
        <a:buSzPct val="100000"/>
        <a:buFont typeface="Wingdings" pitchFamily="2" charset="2"/>
        <a:buChar char="§"/>
        <a:defRPr lang="en-US" sz="1800" b="1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2pPr>
      <a:lvl3pPr marL="538163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3pPr>
      <a:lvl4pPr marL="714375" indent="-176213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16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4pPr>
      <a:lvl5pPr marL="898525" indent="-1841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GB" sz="1600" b="0" i="1" kern="1200" dirty="0">
          <a:solidFill>
            <a:schemeClr val="tx1"/>
          </a:solidFill>
          <a:latin typeface="+mn-lt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28873" y="233644"/>
            <a:ext cx="5373597" cy="450051"/>
          </a:xfrm>
        </p:spPr>
        <p:txBody>
          <a:bodyPr>
            <a:normAutofit/>
          </a:bodyPr>
          <a:lstStyle/>
          <a:p>
            <a:r>
              <a:rPr lang="en-US" sz="1800" i="1" dirty="0" smtClean="0"/>
              <a:t>PH-DT-DD Meeting – 27.11.2015</a:t>
            </a:r>
            <a:endParaRPr lang="en-GB" sz="1800" i="1" dirty="0"/>
          </a:p>
        </p:txBody>
      </p:sp>
      <p:pic>
        <p:nvPicPr>
          <p:cNvPr id="9" name="Picture 23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2390" y="0"/>
            <a:ext cx="1025732" cy="102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18510" y="818712"/>
            <a:ext cx="8697775" cy="94510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PH-DT-DD:  </a:t>
            </a:r>
            <a:r>
              <a:rPr lang="en-GB" dirty="0" smtClean="0"/>
              <a:t>SSD</a:t>
            </a:r>
            <a:r>
              <a:rPr lang="en-GB" b="0" i="1" dirty="0" smtClean="0"/>
              <a:t>-Solid State Detectors</a:t>
            </a:r>
            <a:endParaRPr lang="en-GB" b="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75152" y="3107254"/>
            <a:ext cx="5232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The team today (CERN &amp; visitors):</a:t>
            </a:r>
            <a:endParaRPr lang="en-GB" sz="2000" b="1" i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01570" y="1729667"/>
            <a:ext cx="7515982" cy="1777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6213" indent="-176213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defRPr>
            </a:lvl1pPr>
            <a:lvl2pPr marL="360363" indent="-184150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b="1" dirty="0" smtClean="0">
                <a:cs typeface="Times New Roman" pitchFamily="18" charset="0"/>
              </a:defRPr>
            </a:lvl2pPr>
            <a:lvl3pPr marL="538163" indent="-177800">
              <a:spcBef>
                <a:spcPct val="20000"/>
              </a:spcBef>
              <a:buFont typeface="Arial" pitchFamily="34" charset="0"/>
              <a:buChar char="•"/>
              <a:defRPr lang="en-US" b="0" dirty="0" smtClean="0">
                <a:cs typeface="Times New Roman" pitchFamily="18" charset="0"/>
              </a:defRPr>
            </a:lvl3pPr>
            <a:lvl4pPr marL="714375" indent="-176213">
              <a:spcBef>
                <a:spcPct val="20000"/>
              </a:spcBef>
              <a:buFont typeface="Arial" pitchFamily="34" charset="0"/>
              <a:buChar char="–"/>
              <a:defRPr lang="en-US" sz="1600" b="0" dirty="0" smtClean="0">
                <a:cs typeface="Times New Roman" pitchFamily="18" charset="0"/>
              </a:defRPr>
            </a:lvl4pPr>
            <a:lvl5pPr marL="898525" indent="-184150">
              <a:spcBef>
                <a:spcPct val="20000"/>
              </a:spcBef>
              <a:buFont typeface="Arial" pitchFamily="34" charset="0"/>
              <a:buChar char="•"/>
              <a:defRPr lang="en-GB" sz="1600" b="0" i="1" dirty="0">
                <a:cs typeface="Times New Roman" pitchFamily="18" charset="0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 smtClean="0"/>
              <a:t>R&amp;D: </a:t>
            </a:r>
            <a:r>
              <a:rPr lang="en-US" dirty="0" smtClean="0">
                <a:solidFill>
                  <a:schemeClr val="tx1"/>
                </a:solidFill>
              </a:rPr>
              <a:t>Development of radiation tolerant silicon detectors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                  in the framework of RD50 and CMS</a:t>
            </a:r>
          </a:p>
          <a:p>
            <a:r>
              <a:rPr lang="en-US" dirty="0" smtClean="0"/>
              <a:t>Service: </a:t>
            </a:r>
            <a:r>
              <a:rPr lang="en-US" dirty="0" smtClean="0">
                <a:solidFill>
                  <a:schemeClr val="tx1"/>
                </a:solidFill>
              </a:rPr>
              <a:t>Characterization of semiconductor detectors</a:t>
            </a:r>
          </a:p>
        </p:txBody>
      </p:sp>
      <p:pic>
        <p:nvPicPr>
          <p:cNvPr id="5122" name="Picture 2" descr="M:\Michael\2013\13-pub\131004-PH-DTCM-KT\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04" y="109965"/>
            <a:ext cx="3640567" cy="84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twiki.cern.ch/twiki/pub//SolidStateDetectors/InternalsSSDFun/DSC0215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76"/>
          <a:stretch/>
        </p:blipFill>
        <p:spPr bwMode="auto">
          <a:xfrm>
            <a:off x="2175152" y="3697589"/>
            <a:ext cx="4667441" cy="2641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60662" y="4014065"/>
            <a:ext cx="2223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PhD students: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Hannes Neugebauer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Sofia </a:t>
            </a:r>
            <a:r>
              <a:rPr lang="en-US" sz="1400" dirty="0"/>
              <a:t>OTERO </a:t>
            </a:r>
            <a:r>
              <a:rPr lang="en-US" sz="1400" dirty="0" smtClean="0"/>
              <a:t>UGOBONO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Laura Franconi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Esteban Curras Rivera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dirty="0"/>
              <a:t>Fellow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Christian Gallrapp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61104" y="3827610"/>
            <a:ext cx="275570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Visiting </a:t>
            </a:r>
            <a:r>
              <a:rPr lang="en-US" dirty="0" smtClean="0"/>
              <a:t>Scientist: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n-US" sz="1400" dirty="0"/>
              <a:t>Marcos </a:t>
            </a:r>
            <a:r>
              <a:rPr lang="en-US" sz="1400" dirty="0" smtClean="0"/>
              <a:t>Fernandez Garcia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n-US" sz="1400" dirty="0" smtClean="0"/>
              <a:t>Joaquin Gonzalez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dirty="0" smtClean="0"/>
              <a:t>Trainee/FTEC:</a:t>
            </a:r>
            <a:endParaRPr lang="en-US" dirty="0"/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pt-BR" sz="1400" dirty="0"/>
              <a:t>Celso Manuel </a:t>
            </a:r>
            <a:r>
              <a:rPr lang="pt-BR" sz="1400" dirty="0" smtClean="0"/>
              <a:t/>
            </a:r>
            <a:br>
              <a:rPr lang="pt-BR" sz="1400" dirty="0" smtClean="0"/>
            </a:br>
            <a:r>
              <a:rPr lang="pt-BR" sz="1400" dirty="0" smtClean="0"/>
              <a:t>Pitaes Figueiredo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pt-BR" sz="1400" dirty="0" smtClean="0"/>
              <a:t>Isidro Mateu Suau </a:t>
            </a:r>
            <a:r>
              <a:rPr lang="pt-BR" sz="1200" dirty="0" smtClean="0"/>
              <a:t>(0.5 FTE)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endParaRPr lang="pt-BR" sz="1400" dirty="0"/>
          </a:p>
          <a:p>
            <a:r>
              <a:rPr lang="pt-BR" dirty="0"/>
              <a:t>CERN Staff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pt-BR" sz="1400" dirty="0" smtClean="0"/>
              <a:t>Michael Moll </a:t>
            </a:r>
            <a:r>
              <a:rPr lang="pt-BR" sz="1200" dirty="0" smtClean="0"/>
              <a:t>(0.5 FTE)</a:t>
            </a:r>
            <a:r>
              <a:rPr lang="pt-BR" sz="1400" dirty="0" smtClean="0"/>
              <a:t> </a:t>
            </a:r>
            <a:endParaRPr lang="en-GB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752" y="5589240"/>
            <a:ext cx="725841" cy="88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" name="Group 51"/>
          <p:cNvGrpSpPr/>
          <p:nvPr/>
        </p:nvGrpSpPr>
        <p:grpSpPr>
          <a:xfrm>
            <a:off x="2636785" y="3431845"/>
            <a:ext cx="4225429" cy="3173957"/>
            <a:chOff x="2636785" y="3431845"/>
            <a:chExt cx="4225429" cy="3173957"/>
          </a:xfrm>
        </p:grpSpPr>
        <p:sp>
          <p:nvSpPr>
            <p:cNvPr id="50" name="TextBox 49"/>
            <p:cNvSpPr txBox="1"/>
            <p:nvPr/>
          </p:nvSpPr>
          <p:spPr>
            <a:xfrm>
              <a:off x="4508872" y="5589240"/>
              <a:ext cx="765085" cy="2671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Michael</a:t>
              </a:r>
              <a:endParaRPr lang="en-GB" sz="1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097129" y="6338618"/>
              <a:ext cx="765085" cy="2671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Christian</a:t>
              </a:r>
              <a:endParaRPr lang="en-GB" sz="12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877145" y="4892475"/>
              <a:ext cx="622149" cy="2671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Sofia</a:t>
              </a:r>
              <a:endParaRPr lang="en-GB" sz="12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254996" y="4750919"/>
              <a:ext cx="622149" cy="2671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Laura</a:t>
              </a:r>
              <a:endParaRPr lang="en-GB" sz="12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148486" y="4487749"/>
              <a:ext cx="622149" cy="2671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Marcos</a:t>
              </a:r>
              <a:endParaRPr lang="en-GB" sz="12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636785" y="4849969"/>
              <a:ext cx="622149" cy="2671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Celso</a:t>
              </a:r>
              <a:endParaRPr lang="en-GB" sz="12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134921" y="4354157"/>
              <a:ext cx="622149" cy="2671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Joaquin</a:t>
              </a:r>
              <a:endParaRPr lang="en-GB" sz="12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517991" y="3563997"/>
              <a:ext cx="622149" cy="2671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Esteban</a:t>
              </a:r>
              <a:endParaRPr lang="en-GB" sz="12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314089" y="3493980"/>
              <a:ext cx="622149" cy="2671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Isidro</a:t>
              </a:r>
              <a:endParaRPr lang="en-GB" sz="12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168597" y="3431845"/>
              <a:ext cx="622149" cy="2671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Hannes</a:t>
              </a:r>
              <a:endParaRPr lang="en-GB" sz="12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715139" y="3769625"/>
              <a:ext cx="311074" cy="12311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i="1" dirty="0" smtClean="0"/>
                <a:t>Julien</a:t>
              </a:r>
              <a:endParaRPr lang="en-GB" sz="8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9116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Projects and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505" y="908721"/>
            <a:ext cx="9136015" cy="59406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SSD activities at CERN</a:t>
            </a:r>
          </a:p>
          <a:p>
            <a:pPr marL="0" indent="0">
              <a:buNone/>
            </a:pPr>
            <a:endParaRPr lang="en-US" sz="1050" dirty="0" smtClean="0"/>
          </a:p>
          <a:p>
            <a:r>
              <a:rPr lang="en-US" dirty="0" smtClean="0"/>
              <a:t>RD50 Collaboration</a:t>
            </a:r>
          </a:p>
          <a:p>
            <a:pPr lvl="1"/>
            <a:r>
              <a:rPr lang="en-US" dirty="0" smtClean="0"/>
              <a:t>Steering and Management of the RD50 collaboration (</a:t>
            </a:r>
            <a:r>
              <a:rPr lang="en-US" b="0" dirty="0" smtClean="0"/>
              <a:t>50 Institutes, 300 members</a:t>
            </a:r>
            <a:r>
              <a:rPr lang="en-US" dirty="0" smtClean="0"/>
              <a:t>)</a:t>
            </a:r>
          </a:p>
          <a:p>
            <a:pPr lvl="2"/>
            <a:r>
              <a:rPr lang="en-US" i="1" dirty="0" smtClean="0"/>
              <a:t>Michael is Co-Spokesperson, Maurice budget holder, Veronique secretary</a:t>
            </a:r>
          </a:p>
          <a:p>
            <a:pPr lvl="1"/>
            <a:r>
              <a:rPr lang="en-US" dirty="0" smtClean="0"/>
              <a:t>Characterization and simulation of radiation effects in silicon devices</a:t>
            </a:r>
          </a:p>
          <a:p>
            <a:pPr lvl="2"/>
            <a:r>
              <a:rPr lang="en-US" dirty="0" smtClean="0"/>
              <a:t>Development of characterization tools (TSC, edge-TCT, Two-Photon TCT, …)</a:t>
            </a:r>
          </a:p>
          <a:p>
            <a:pPr lvl="2"/>
            <a:r>
              <a:rPr lang="en-US" dirty="0" smtClean="0"/>
              <a:t>Measure damage parameter (CV,IV, CCE, TCT) and defect properties (TSC, I-DLTS)</a:t>
            </a:r>
          </a:p>
          <a:p>
            <a:pPr lvl="2"/>
            <a:r>
              <a:rPr lang="en-US" dirty="0" smtClean="0"/>
              <a:t>Simulate detector performance (TCAD, TRACS)</a:t>
            </a:r>
          </a:p>
          <a:p>
            <a:pPr lvl="2"/>
            <a:r>
              <a:rPr lang="en-US" dirty="0" smtClean="0"/>
              <a:t>Defect/Material engineering: p/n-type, different resistivity, impurities,…</a:t>
            </a:r>
          </a:p>
          <a:p>
            <a:pPr lvl="1"/>
            <a:r>
              <a:rPr lang="en-US" dirty="0" smtClean="0"/>
              <a:t>LGAD (Low Gain Avalanche Detectors) and APDs (Avalanche Particle Detectors)</a:t>
            </a:r>
          </a:p>
          <a:p>
            <a:pPr lvl="2"/>
            <a:r>
              <a:rPr lang="en-US" dirty="0" smtClean="0"/>
              <a:t>Fast timing applications </a:t>
            </a:r>
          </a:p>
          <a:p>
            <a:pPr lvl="2"/>
            <a:r>
              <a:rPr lang="en-US" dirty="0" smtClean="0"/>
              <a:t>Charge amplification in highly damaged detectors</a:t>
            </a:r>
          </a:p>
          <a:p>
            <a:pPr lvl="1"/>
            <a:r>
              <a:rPr lang="en-US" dirty="0" smtClean="0"/>
              <a:t>3D detectors, CMOS sensors, …</a:t>
            </a:r>
          </a:p>
          <a:p>
            <a:r>
              <a:rPr lang="en-US" dirty="0" smtClean="0"/>
              <a:t>CMS Collaboration</a:t>
            </a:r>
          </a:p>
          <a:p>
            <a:pPr lvl="1"/>
            <a:r>
              <a:rPr lang="en-US" dirty="0" smtClean="0"/>
              <a:t>Sensor Development for the High Granularity Calorimeter (HGC)</a:t>
            </a:r>
          </a:p>
          <a:p>
            <a:r>
              <a:rPr lang="en-US" dirty="0" smtClean="0"/>
              <a:t>Service</a:t>
            </a:r>
          </a:p>
          <a:p>
            <a:pPr lvl="1"/>
            <a:r>
              <a:rPr lang="en-US" dirty="0" smtClean="0"/>
              <a:t>Measurement of sensors for/with external groups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SSD - Solid State Detector Lab - November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21850" y="942979"/>
            <a:ext cx="378042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0000CC"/>
                </a:solidFill>
              </a:rPr>
              <a:t>….its all about silicon sensors </a:t>
            </a:r>
            <a:br>
              <a:rPr lang="en-US" b="1" i="1" dirty="0" smtClean="0">
                <a:solidFill>
                  <a:srgbClr val="0000CC"/>
                </a:solidFill>
              </a:rPr>
            </a:br>
            <a:r>
              <a:rPr lang="en-US" b="1" i="1" dirty="0" smtClean="0">
                <a:solidFill>
                  <a:srgbClr val="0000CC"/>
                </a:solidFill>
              </a:rPr>
              <a:t>and their application as  HEP detector.</a:t>
            </a:r>
            <a:endParaRPr lang="en-GB" b="1" i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19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 &amp; Equipment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8710"/>
            <a:ext cx="8892480" cy="765085"/>
          </a:xfrm>
        </p:spPr>
        <p:txBody>
          <a:bodyPr>
            <a:normAutofit/>
          </a:bodyPr>
          <a:lstStyle/>
          <a:p>
            <a:pPr>
              <a:tabLst>
                <a:tab pos="5832475" algn="l"/>
              </a:tabLst>
            </a:pPr>
            <a:r>
              <a:rPr lang="en-US" dirty="0" smtClean="0"/>
              <a:t>Bldgs.28/186 (4 labs, 1 sensor storage area, 4 offices, ..)</a:t>
            </a:r>
          </a:p>
          <a:p>
            <a:pPr marL="366713" lvl="1" indent="-182563"/>
            <a:r>
              <a:rPr lang="en-GB" sz="1400" b="0" dirty="0"/>
              <a:t>IV/CV [2x</a:t>
            </a:r>
            <a:r>
              <a:rPr lang="en-GB" sz="1400" b="0" dirty="0" smtClean="0"/>
              <a:t>], </a:t>
            </a:r>
            <a:r>
              <a:rPr lang="en-GB" sz="1400" b="0" dirty="0" err="1" smtClean="0"/>
              <a:t>Alibava</a:t>
            </a:r>
            <a:r>
              <a:rPr lang="en-GB" sz="1400" b="0" dirty="0" smtClean="0"/>
              <a:t> </a:t>
            </a:r>
            <a:r>
              <a:rPr lang="en-GB" sz="1400" b="0" dirty="0"/>
              <a:t>(CCE) [2x</a:t>
            </a:r>
            <a:r>
              <a:rPr lang="en-GB" sz="1400" b="0" dirty="0" smtClean="0"/>
              <a:t>], </a:t>
            </a:r>
            <a:r>
              <a:rPr lang="en-GB" sz="1600" b="0" dirty="0" smtClean="0"/>
              <a:t>Beta </a:t>
            </a:r>
            <a:r>
              <a:rPr lang="en-GB" sz="1600" b="0" dirty="0"/>
              <a:t>(CCE</a:t>
            </a:r>
            <a:r>
              <a:rPr lang="en-GB" sz="1600" b="0" dirty="0" smtClean="0"/>
              <a:t>), e-TCT, TCT+; I-DLTS, TSC</a:t>
            </a:r>
            <a:endParaRPr lang="en-GB" sz="1600" b="0" dirty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SSD - Solid State Detector Lab - November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3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11" name="Inhaltsplatzhalter 3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1538790"/>
            <a:ext cx="4772575" cy="2684574"/>
          </a:xfrm>
          <a:prstGeom prst="rect">
            <a:avLst/>
          </a:prstGeom>
          <a:ln>
            <a:solidFill>
              <a:srgbClr val="0000FF"/>
            </a:solidFill>
          </a:ln>
        </p:spPr>
      </p:pic>
      <p:grpSp>
        <p:nvGrpSpPr>
          <p:cNvPr id="13" name="Group 12"/>
          <p:cNvGrpSpPr/>
          <p:nvPr/>
        </p:nvGrpSpPr>
        <p:grpSpPr>
          <a:xfrm>
            <a:off x="-8319" y="4287826"/>
            <a:ext cx="5255394" cy="2254518"/>
            <a:chOff x="-8319" y="4287826"/>
            <a:chExt cx="5255394" cy="2254518"/>
          </a:xfrm>
        </p:grpSpPr>
        <p:pic>
          <p:nvPicPr>
            <p:cNvPr id="6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19" y="4287826"/>
              <a:ext cx="5255394" cy="2254518"/>
            </a:xfrm>
            <a:prstGeom prst="rect">
              <a:avLst/>
            </a:prstGeom>
            <a:ln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2456049" y="4319808"/>
              <a:ext cx="23409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New lab 2015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1550" y="6054912"/>
              <a:ext cx="3609263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I-DLTS (Current Deep Level Transient Spectroscopy)</a:t>
              </a:r>
              <a:endParaRPr lang="en-GB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21650" y="3731897"/>
            <a:ext cx="3204218" cy="25736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TCT+:   TCT (Transient Current Technique)</a:t>
            </a:r>
            <a:endParaRPr lang="en-GB" sz="12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5374301" y="3860581"/>
            <a:ext cx="3707075" cy="2681762"/>
            <a:chOff x="5374301" y="3860581"/>
            <a:chExt cx="3707075" cy="268176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4301" y="3860581"/>
              <a:ext cx="3575683" cy="2681762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7362310" y="5814265"/>
              <a:ext cx="1719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Cooling to 10K 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123663" y="4007250"/>
              <a:ext cx="7127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New: 2015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12159" y="6231971"/>
              <a:ext cx="2642315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TSC (Thermally Stimulated Currents)</a:t>
              </a:r>
              <a:endParaRPr lang="en-GB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777245" y="810183"/>
            <a:ext cx="2304131" cy="3108349"/>
            <a:chOff x="6777245" y="810183"/>
            <a:chExt cx="2304131" cy="310834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77245" y="810183"/>
              <a:ext cx="2304131" cy="3108349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7452320" y="3023955"/>
              <a:ext cx="1530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-70C to 180C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134813" y="818710"/>
              <a:ext cx="7127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New: 2015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04717" y="3383996"/>
              <a:ext cx="2154803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CCE (Charge Collection Efficiency)</a:t>
              </a:r>
              <a:endParaRPr lang="en-GB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877388" y="1647748"/>
            <a:ext cx="2394912" cy="2038621"/>
            <a:chOff x="4877388" y="1647748"/>
            <a:chExt cx="2394912" cy="203862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42" r="18137"/>
            <a:stretch/>
          </p:blipFill>
          <p:spPr bwMode="auto">
            <a:xfrm>
              <a:off x="4877388" y="1647748"/>
              <a:ext cx="1860548" cy="1781252"/>
            </a:xfrm>
            <a:prstGeom prst="rect">
              <a:avLst/>
            </a:prstGeom>
            <a:ln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4911633" y="3429000"/>
              <a:ext cx="1730597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Wafer/Sample storage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31324" y="3149678"/>
              <a:ext cx="23409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New room 2015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389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Sensors with intrinsic gain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2548728"/>
          </a:xfrm>
        </p:spPr>
        <p:txBody>
          <a:bodyPr/>
          <a:lstStyle/>
          <a:p>
            <a:r>
              <a:rPr lang="en-GB" dirty="0" smtClean="0"/>
              <a:t>Low Gain Avalanche Detectors LGAD</a:t>
            </a:r>
          </a:p>
          <a:p>
            <a:pPr marL="263525" lvl="1" indent="-171450"/>
            <a:r>
              <a:rPr lang="en-US" dirty="0" smtClean="0"/>
              <a:t>Collaborative effort within RD50</a:t>
            </a:r>
          </a:p>
          <a:p>
            <a:pPr marL="263525" lvl="1" indent="-171450"/>
            <a:r>
              <a:rPr lang="en-US" dirty="0" smtClean="0"/>
              <a:t>Produced at CNM Barcelona (RD50)</a:t>
            </a:r>
          </a:p>
          <a:p>
            <a:pPr marL="263525" lvl="1" indent="-171450"/>
            <a:r>
              <a:rPr lang="en-US" dirty="0" smtClean="0"/>
              <a:t>Aim for (a) stable signal gain</a:t>
            </a:r>
            <a:br>
              <a:rPr lang="en-US" dirty="0" smtClean="0"/>
            </a:br>
            <a:r>
              <a:rPr lang="en-US" dirty="0" smtClean="0"/>
              <a:t>after irradiation (b) fast signals</a:t>
            </a:r>
          </a:p>
          <a:p>
            <a:pPr marL="263525" lvl="1" indent="-171450"/>
            <a:r>
              <a:rPr lang="en-US" dirty="0" smtClean="0"/>
              <a:t>Problem: </a:t>
            </a:r>
            <a:br>
              <a:rPr lang="en-US" dirty="0" smtClean="0"/>
            </a:br>
            <a:r>
              <a:rPr lang="en-US" dirty="0" smtClean="0"/>
              <a:t> Loss of gain after irradiation!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SSD - Solid State Detector Lab - November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4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945" y="1313765"/>
            <a:ext cx="4676622" cy="1886994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105" y="934076"/>
            <a:ext cx="2647896" cy="2419450"/>
          </a:xfrm>
          <a:prstGeom prst="rect">
            <a:avLst/>
          </a:prstGeom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06515" y="3200759"/>
            <a:ext cx="8730970" cy="3330315"/>
            <a:chOff x="206515" y="3200759"/>
            <a:chExt cx="8730970" cy="3330315"/>
          </a:xfrm>
        </p:grpSpPr>
        <p:grpSp>
          <p:nvGrpSpPr>
            <p:cNvPr id="6" name="Group 5"/>
            <p:cNvGrpSpPr/>
            <p:nvPr/>
          </p:nvGrpSpPr>
          <p:grpSpPr>
            <a:xfrm>
              <a:off x="296525" y="3200759"/>
              <a:ext cx="8640960" cy="3330315"/>
              <a:chOff x="296525" y="3200759"/>
              <a:chExt cx="8640960" cy="333031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96872" y="3457448"/>
                <a:ext cx="5256695" cy="1550945"/>
              </a:xfrm>
              <a:prstGeom prst="rect">
                <a:avLst/>
              </a:prstGeom>
              <a:ln>
                <a:solidFill>
                  <a:srgbClr val="0000FF"/>
                </a:solidFill>
              </a:ln>
            </p:spPr>
          </p:pic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11768" y="5063931"/>
                <a:ext cx="4426902" cy="1467143"/>
              </a:xfrm>
              <a:prstGeom prst="rect">
                <a:avLst/>
              </a:prstGeom>
              <a:ln>
                <a:solidFill>
                  <a:srgbClr val="0000FF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296525" y="3200759"/>
                <a:ext cx="8640960" cy="26175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76213" indent="-176213" algn="l" defTabSz="914400" rtl="0" eaLnBrk="1" latinLnBrk="0" hangingPunct="1">
                  <a:spcBef>
                    <a:spcPct val="20000"/>
                  </a:spcBef>
                  <a:buClr>
                    <a:srgbClr val="FF0000"/>
                  </a:buClr>
                  <a:buSzPct val="120000"/>
                  <a:buFont typeface="Arial" pitchFamily="34" charset="0"/>
                  <a:buChar char="•"/>
                  <a:defRPr lang="en-US" sz="2000" b="1" kern="1200" dirty="0" smtClean="0">
                    <a:solidFill>
                      <a:srgbClr val="0000FF"/>
                    </a:solidFill>
                    <a:latin typeface="+mj-lt"/>
                    <a:ea typeface="+mn-ea"/>
                    <a:cs typeface="Times New Roman" pitchFamily="18" charset="0"/>
                  </a:defRPr>
                </a:lvl1pPr>
                <a:lvl2pPr marL="360363" indent="-184150" algn="l" defTabSz="914400" rtl="0" eaLnBrk="1" latinLnBrk="0" hangingPunct="1">
                  <a:spcBef>
                    <a:spcPct val="20000"/>
                  </a:spcBef>
                  <a:buSzPct val="100000"/>
                  <a:buFont typeface="Wingdings" pitchFamily="2" charset="2"/>
                  <a:buChar char="§"/>
                  <a:defRPr lang="en-US" sz="1800" b="1" kern="1200" dirty="0" smtClean="0">
                    <a:solidFill>
                      <a:schemeClr val="tx1"/>
                    </a:solidFill>
                    <a:latin typeface="+mn-lt"/>
                    <a:ea typeface="+mn-ea"/>
                    <a:cs typeface="Times New Roman" pitchFamily="18" charset="0"/>
                  </a:defRPr>
                </a:lvl2pPr>
                <a:lvl3pPr marL="538163" indent="-1778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lang="en-US" sz="1800" b="0" kern="1200" dirty="0" smtClean="0">
                    <a:solidFill>
                      <a:schemeClr val="tx1"/>
                    </a:solidFill>
                    <a:latin typeface="+mn-lt"/>
                    <a:ea typeface="+mn-ea"/>
                    <a:cs typeface="Times New Roman" pitchFamily="18" charset="0"/>
                  </a:defRPr>
                </a:lvl3pPr>
                <a:lvl4pPr marL="714375" indent="-176213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lang="en-US" sz="1600" b="0" kern="1200" dirty="0" smtClean="0">
                    <a:solidFill>
                      <a:schemeClr val="tx1"/>
                    </a:solidFill>
                    <a:latin typeface="+mn-lt"/>
                    <a:ea typeface="+mn-ea"/>
                    <a:cs typeface="Times New Roman" pitchFamily="18" charset="0"/>
                  </a:defRPr>
                </a:lvl4pPr>
                <a:lvl5pPr marL="898525" indent="-1841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lang="en-GB" sz="1600" b="0" i="1" kern="1200" dirty="0">
                    <a:solidFill>
                      <a:schemeClr val="tx1"/>
                    </a:solidFill>
                    <a:latin typeface="+mn-lt"/>
                    <a:ea typeface="+mn-ea"/>
                    <a:cs typeface="Times New Roman" pitchFamily="18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en-GB" dirty="0" smtClean="0"/>
                  <a:t>SSD at CERN: </a:t>
                </a:r>
              </a:p>
              <a:p>
                <a:pPr lvl="2"/>
                <a:r>
                  <a:rPr lang="en-GB" dirty="0" smtClean="0"/>
                  <a:t>Irradiation, CV/IV, TCT</a:t>
                </a:r>
              </a:p>
              <a:p>
                <a:pPr lvl="2"/>
                <a:r>
                  <a:rPr lang="en-GB" dirty="0" smtClean="0"/>
                  <a:t>CCE (beta, laser)</a:t>
                </a:r>
              </a:p>
              <a:p>
                <a:pPr lvl="2"/>
                <a:r>
                  <a:rPr lang="en-GB" dirty="0" smtClean="0"/>
                  <a:t> homogeneity scans:</a:t>
                </a:r>
              </a:p>
              <a:p>
                <a:pPr lvl="2"/>
                <a:r>
                  <a:rPr lang="en-GB" dirty="0"/>
                  <a:t>Gain </a:t>
                </a:r>
                <a:r>
                  <a:rPr lang="en-GB" dirty="0" smtClean="0"/>
                  <a:t>measurements</a:t>
                </a:r>
                <a:endParaRPr lang="en-GB" dirty="0"/>
              </a:p>
              <a:p>
                <a:pPr marL="360363" lvl="2" indent="0">
                  <a:buNone/>
                </a:pPr>
                <a:endParaRPr lang="en-GB" dirty="0"/>
              </a:p>
            </p:txBody>
          </p:sp>
        </p:grp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515" y="4871297"/>
              <a:ext cx="3115722" cy="1659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7762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TCT and HVCMOS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95" y="908721"/>
            <a:ext cx="3443137" cy="205085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CMOS sensors 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Today:  </a:t>
            </a:r>
            <a:r>
              <a:rPr lang="en-GB" dirty="0" smtClean="0">
                <a:solidFill>
                  <a:srgbClr val="FF0000"/>
                </a:solidFill>
              </a:rPr>
              <a:t>Hybrid Pixel Detectors (HAPS)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              used in LHC experiments</a:t>
            </a:r>
          </a:p>
          <a:p>
            <a:pPr lvl="1"/>
            <a:r>
              <a:rPr lang="en-GB" dirty="0" smtClean="0"/>
              <a:t>Vast efforts ongoing to develop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monolithic sensors (MAPS) </a:t>
            </a:r>
            <a:r>
              <a:rPr lang="en-GB" dirty="0" smtClean="0"/>
              <a:t>imbedding</a:t>
            </a:r>
            <a:br>
              <a:rPr lang="en-GB" dirty="0" smtClean="0"/>
            </a:br>
            <a:r>
              <a:rPr lang="en-GB" dirty="0" smtClean="0"/>
              <a:t>sensing volume and electronics</a:t>
            </a:r>
            <a:br>
              <a:rPr lang="en-GB" dirty="0" smtClean="0"/>
            </a:br>
            <a:r>
              <a:rPr lang="en-GB" dirty="0" smtClean="0"/>
              <a:t>in the same chip</a:t>
            </a:r>
          </a:p>
          <a:p>
            <a:pPr lvl="1"/>
            <a:r>
              <a:rPr lang="en-GB" dirty="0" smtClean="0"/>
              <a:t>One flavour: DMAPS (Depleted MAPS)</a:t>
            </a:r>
            <a:br>
              <a:rPr lang="en-GB" dirty="0" smtClean="0"/>
            </a:br>
            <a:r>
              <a:rPr lang="en-GB" dirty="0" smtClean="0"/>
              <a:t> “</a:t>
            </a:r>
            <a:r>
              <a:rPr lang="en-GB" i="1" dirty="0" smtClean="0"/>
              <a:t>HVCMOS”: </a:t>
            </a:r>
            <a:r>
              <a:rPr lang="en-GB" i="1" dirty="0"/>
              <a:t>HV = High </a:t>
            </a:r>
            <a:r>
              <a:rPr lang="en-GB" i="1" dirty="0" smtClean="0"/>
              <a:t>Voltage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SSD - Solid State Detector Lab - November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5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29201" y="6597352"/>
            <a:ext cx="41674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 smtClean="0"/>
              <a:t>…to be presented on RD50 Workshop next week</a:t>
            </a:r>
            <a:endParaRPr lang="en-GB" sz="1400" b="1" i="1" dirty="0"/>
          </a:p>
        </p:txBody>
      </p:sp>
      <p:pic>
        <p:nvPicPr>
          <p:cNvPr id="10" name="Picture 9" descr="Screen Shot 2015-03-21 at 13.44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430" y="953725"/>
            <a:ext cx="1754685" cy="1772712"/>
          </a:xfrm>
          <a:prstGeom prst="rect">
            <a:avLst/>
          </a:prstGeom>
        </p:spPr>
      </p:pic>
      <p:pic>
        <p:nvPicPr>
          <p:cNvPr id="11" name="Picture 10" descr="Screen Shot 2015-03-21 at 13.44.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941" y="1178750"/>
            <a:ext cx="2638612" cy="162157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-18510" y="2798930"/>
            <a:ext cx="9162510" cy="3812939"/>
            <a:chOff x="-18510" y="2798930"/>
            <a:chExt cx="9162510" cy="381293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7431" y="3166307"/>
              <a:ext cx="2086177" cy="1623113"/>
            </a:xfrm>
            <a:prstGeom prst="rect">
              <a:avLst/>
            </a:prstGeom>
            <a:ln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7390" y="3086116"/>
              <a:ext cx="3846610" cy="2167150"/>
            </a:xfrm>
            <a:prstGeom prst="rect">
              <a:avLst/>
            </a:prstGeom>
            <a:ln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383" y="4915961"/>
              <a:ext cx="3128295" cy="1634117"/>
            </a:xfrm>
            <a:prstGeom prst="rect">
              <a:avLst/>
            </a:prstGeom>
            <a:ln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342679" y="5319207"/>
              <a:ext cx="568481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lvl="1" indent="-171450">
                <a:buFont typeface="Arial" panose="020B0604020202020204" pitchFamily="34" charset="0"/>
                <a:buChar char="•"/>
              </a:pPr>
              <a:r>
                <a:rPr lang="en-GB" sz="1200" b="1" dirty="0" smtClean="0"/>
                <a:t>Irradiated sensors: </a:t>
              </a:r>
              <a:r>
                <a:rPr lang="en-GB" sz="1200" b="1" dirty="0" smtClean="0">
                  <a:solidFill>
                    <a:srgbClr val="FF0000"/>
                  </a:solidFill>
                </a:rPr>
                <a:t>Amount </a:t>
              </a:r>
              <a:r>
                <a:rPr lang="en-GB" sz="1200" b="1" dirty="0">
                  <a:solidFill>
                    <a:srgbClr val="FF0000"/>
                  </a:solidFill>
                </a:rPr>
                <a:t>of </a:t>
              </a:r>
              <a:r>
                <a:rPr lang="en-GB" sz="1200" b="1" dirty="0" smtClean="0">
                  <a:solidFill>
                    <a:srgbClr val="FF0000"/>
                  </a:solidFill>
                </a:rPr>
                <a:t>collected charge </a:t>
              </a:r>
              <a:r>
                <a:rPr lang="en-GB" sz="1200" b="1" dirty="0">
                  <a:solidFill>
                    <a:srgbClr val="FF0000"/>
                  </a:solidFill>
                </a:rPr>
                <a:t>is </a:t>
              </a:r>
              <a:r>
                <a:rPr lang="en-GB" sz="1200" b="1" dirty="0" smtClean="0">
                  <a:solidFill>
                    <a:srgbClr val="FF0000"/>
                  </a:solidFill>
                </a:rPr>
                <a:t> increasing </a:t>
              </a:r>
              <a:r>
                <a:rPr lang="en-GB" sz="1200" b="1" dirty="0">
                  <a:solidFill>
                    <a:srgbClr val="FF0000"/>
                  </a:solidFill>
                </a:rPr>
                <a:t>with radiation damage!</a:t>
              </a:r>
            </a:p>
            <a:p>
              <a:pPr marL="171450" lvl="2" indent="-171450">
                <a:buFont typeface="Arial" panose="020B0604020202020204" pitchFamily="34" charset="0"/>
                <a:buChar char="•"/>
              </a:pPr>
              <a:r>
                <a:rPr lang="en-GB" sz="1200" b="1" dirty="0"/>
                <a:t>Reason:</a:t>
              </a:r>
              <a:r>
                <a:rPr lang="en-GB" sz="1200" dirty="0"/>
                <a:t> The doping is “de-activated” </a:t>
              </a:r>
              <a:r>
                <a:rPr lang="en-GB" sz="1200" dirty="0" smtClean="0"/>
                <a:t>by radiation </a:t>
              </a:r>
              <a:r>
                <a:rPr lang="en-GB" sz="1200" dirty="0"/>
                <a:t>and compensating defects </a:t>
              </a:r>
              <a:r>
                <a:rPr lang="en-GB" sz="1200" dirty="0" smtClean="0"/>
                <a:t>are  </a:t>
              </a:r>
              <a:r>
                <a:rPr lang="en-GB" sz="1200" dirty="0"/>
                <a:t>produced </a:t>
              </a:r>
              <a:r>
                <a:rPr lang="en-GB" sz="1200" dirty="0">
                  <a:sym typeface="Wingdings" panose="05000000000000000000" pitchFamily="2" charset="2"/>
                </a:rPr>
                <a:t> </a:t>
              </a:r>
              <a:r>
                <a:rPr lang="en-GB" sz="1200" dirty="0" smtClean="0">
                  <a:sym typeface="Wingdings" panose="05000000000000000000" pitchFamily="2" charset="2"/>
                </a:rPr>
                <a:t>less </a:t>
              </a:r>
              <a:r>
                <a:rPr lang="en-GB" sz="1200" dirty="0">
                  <a:sym typeface="Wingdings" panose="05000000000000000000" pitchFamily="2" charset="2"/>
                </a:rPr>
                <a:t>space charge in </a:t>
              </a:r>
              <a:r>
                <a:rPr lang="en-GB" sz="1200" dirty="0" smtClean="0">
                  <a:sym typeface="Wingdings" panose="05000000000000000000" pitchFamily="2" charset="2"/>
                </a:rPr>
                <a:t>detector  </a:t>
              </a:r>
              <a:r>
                <a:rPr lang="en-GB" sz="1200" dirty="0">
                  <a:sym typeface="Wingdings" panose="05000000000000000000" pitchFamily="2" charset="2"/>
                </a:rPr>
                <a:t>bigger active volume  bigger </a:t>
              </a:r>
              <a:r>
                <a:rPr lang="en-GB" sz="1200" dirty="0" smtClean="0">
                  <a:sym typeface="Wingdings" panose="05000000000000000000" pitchFamily="2" charset="2"/>
                </a:rPr>
                <a:t>signal</a:t>
              </a:r>
            </a:p>
            <a:p>
              <a:pPr marL="171450" lvl="2" indent="-171450">
                <a:buFont typeface="Arial" panose="020B0604020202020204" pitchFamily="34" charset="0"/>
                <a:buChar char="•"/>
              </a:pPr>
              <a:r>
                <a:rPr lang="en-GB" sz="1200" dirty="0" smtClean="0">
                  <a:sym typeface="Wingdings" panose="05000000000000000000" pitchFamily="2" charset="2"/>
                </a:rPr>
                <a:t>Unfortunately </a:t>
              </a:r>
              <a:r>
                <a:rPr lang="en-GB" sz="1200" dirty="0">
                  <a:sym typeface="Wingdings" panose="05000000000000000000" pitchFamily="2" charset="2"/>
                </a:rPr>
                <a:t>with further rising </a:t>
              </a:r>
              <a:r>
                <a:rPr lang="en-GB" sz="1200" dirty="0" err="1" smtClean="0">
                  <a:sym typeface="Wingdings" panose="05000000000000000000" pitchFamily="2" charset="2"/>
                </a:rPr>
                <a:t>fluence</a:t>
              </a:r>
              <a:r>
                <a:rPr lang="en-GB" sz="1200" dirty="0" smtClean="0">
                  <a:sym typeface="Wingdings" panose="05000000000000000000" pitchFamily="2" charset="2"/>
                </a:rPr>
                <a:t> signal </a:t>
              </a:r>
              <a:r>
                <a:rPr lang="en-GB" sz="1200" dirty="0">
                  <a:sym typeface="Wingdings" panose="05000000000000000000" pitchFamily="2" charset="2"/>
                </a:rPr>
                <a:t>reduces (trapping, too many </a:t>
              </a:r>
              <a:r>
                <a:rPr lang="en-GB" sz="1200" dirty="0" smtClean="0">
                  <a:sym typeface="Wingdings" panose="05000000000000000000" pitchFamily="2" charset="2"/>
                </a:rPr>
                <a:t>defects)</a:t>
              </a:r>
            </a:p>
            <a:p>
              <a:pPr marL="171450" lvl="2" indent="-171450">
                <a:buFont typeface="Arial" panose="020B0604020202020204" pitchFamily="34" charset="0"/>
                <a:buChar char="•"/>
              </a:pPr>
              <a:r>
                <a:rPr lang="en-GB" sz="1200" b="1" dirty="0" smtClean="0">
                  <a:sym typeface="Wingdings" panose="05000000000000000000" pitchFamily="2" charset="2"/>
                </a:rPr>
                <a:t>R&amp;D</a:t>
              </a:r>
              <a:r>
                <a:rPr lang="en-GB" sz="1200" dirty="0" smtClean="0">
                  <a:sym typeface="Wingdings" panose="05000000000000000000" pitchFamily="2" charset="2"/>
                </a:rPr>
                <a:t>: </a:t>
              </a:r>
              <a:r>
                <a:rPr lang="en-GB" sz="1200" dirty="0">
                  <a:sym typeface="Wingdings" panose="05000000000000000000" pitchFamily="2" charset="2"/>
                </a:rPr>
                <a:t>Optimize substrate for best </a:t>
              </a:r>
              <a:r>
                <a:rPr lang="en-GB" sz="1200" dirty="0" smtClean="0">
                  <a:sym typeface="Wingdings" panose="05000000000000000000" pitchFamily="2" charset="2"/>
                </a:rPr>
                <a:t>performance </a:t>
              </a:r>
              <a:r>
                <a:rPr lang="en-GB" sz="1200" dirty="0">
                  <a:sym typeface="Wingdings" panose="05000000000000000000" pitchFamily="2" charset="2"/>
                </a:rPr>
                <a:t>in LHC </a:t>
              </a:r>
              <a:r>
                <a:rPr lang="en-GB" sz="1200" dirty="0" err="1">
                  <a:sym typeface="Wingdings" panose="05000000000000000000" pitchFamily="2" charset="2"/>
                </a:rPr>
                <a:t>fluence</a:t>
              </a:r>
              <a:r>
                <a:rPr lang="en-GB" sz="1200" dirty="0">
                  <a:sym typeface="Wingdings" panose="05000000000000000000" pitchFamily="2" charset="2"/>
                </a:rPr>
                <a:t> range</a:t>
              </a:r>
              <a:endParaRPr lang="en-GB" sz="1200" dirty="0"/>
            </a:p>
            <a:p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14383" y="3086115"/>
              <a:ext cx="2875430" cy="1758285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-18510" y="2798930"/>
              <a:ext cx="8640960" cy="38403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76213" indent="-176213" algn="l" defTabSz="914400" rtl="0" eaLnBrk="1" latinLnBrk="0" hangingPunct="1">
                <a:spcBef>
                  <a:spcPct val="20000"/>
                </a:spcBef>
                <a:buClr>
                  <a:srgbClr val="FF0000"/>
                </a:buClr>
                <a:buSzPct val="120000"/>
                <a:buFont typeface="Arial" pitchFamily="34" charset="0"/>
                <a:buChar char="•"/>
                <a:defRPr lang="en-US" sz="2000" b="1" kern="1200" dirty="0" smtClean="0">
                  <a:solidFill>
                    <a:srgbClr val="0000FF"/>
                  </a:solidFill>
                  <a:latin typeface="+mj-lt"/>
                  <a:ea typeface="+mn-ea"/>
                  <a:cs typeface="Times New Roman" pitchFamily="18" charset="0"/>
                </a:defRPr>
              </a:lvl1pPr>
              <a:lvl2pPr marL="360363" indent="-184150" algn="l" defTabSz="914400" rtl="0" eaLnBrk="1" latinLnBrk="0" hangingPunct="1">
                <a:spcBef>
                  <a:spcPct val="20000"/>
                </a:spcBef>
                <a:buSzPct val="100000"/>
                <a:buFont typeface="Wingdings" pitchFamily="2" charset="2"/>
                <a:buChar char="§"/>
                <a:defRPr lang="en-US" sz="1800" b="1" kern="1200" dirty="0" smtClean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2pPr>
              <a:lvl3pPr marL="538163" indent="-1778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800" b="0" kern="1200" dirty="0" smtClean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3pPr>
              <a:lvl4pPr marL="714375" indent="-176213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600" b="0" kern="1200" dirty="0" smtClean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4pPr>
              <a:lvl5pPr marL="898525" indent="-1841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GB" sz="1600" b="0" i="1" kern="1200" dirty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/>
                <a:t>SSD: e-TCT measurements on irradiated HVCMOS sensors [</a:t>
              </a:r>
              <a:r>
                <a:rPr lang="en-GB" sz="1600" dirty="0" err="1" smtClean="0"/>
                <a:t>ams</a:t>
              </a:r>
              <a:r>
                <a:rPr lang="en-GB" sz="1600" dirty="0" smtClean="0"/>
                <a:t> H18, 10</a:t>
              </a:r>
              <a:r>
                <a:rPr lang="en-GB" sz="1600" dirty="0" smtClean="0">
                  <a:latin typeface="Symbol" panose="05050102010706020507" pitchFamily="18" charset="2"/>
                </a:rPr>
                <a:t>W</a:t>
              </a:r>
              <a:r>
                <a:rPr lang="en-GB" sz="1600" dirty="0" smtClean="0"/>
                <a:t>cm]</a:t>
              </a:r>
              <a:endParaRPr lang="en-GB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589114" y="854423"/>
            <a:ext cx="783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HAPS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420941" y="836443"/>
            <a:ext cx="783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</a:t>
            </a:r>
            <a:r>
              <a:rPr lang="en-GB" dirty="0" smtClean="0"/>
              <a:t>APS</a:t>
            </a:r>
            <a:endParaRPr lang="en-GB" dirty="0"/>
          </a:p>
        </p:txBody>
      </p:sp>
      <p:sp>
        <p:nvSpPr>
          <p:cNvPr id="12" name="Right Arrow 11"/>
          <p:cNvSpPr/>
          <p:nvPr/>
        </p:nvSpPr>
        <p:spPr>
          <a:xfrm>
            <a:off x="5704218" y="1738876"/>
            <a:ext cx="532967" cy="2611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41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5175575" cy="75507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Continue LGAD and TCT work</a:t>
            </a:r>
          </a:p>
          <a:p>
            <a:r>
              <a:rPr lang="en-US" dirty="0" smtClean="0"/>
              <a:t>TPA – Two Photon Absorption [with IFCA]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SSD - Solid State Detector Lab - November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6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11" name="Picture 10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505" y="1668977"/>
            <a:ext cx="2640334" cy="2840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861" y="2353754"/>
            <a:ext cx="2568992" cy="1176555"/>
          </a:xfrm>
          <a:prstGeom prst="rect">
            <a:avLst/>
          </a:prstGeom>
          <a:solidFill>
            <a:schemeClr val="bg2">
              <a:lumMod val="40000"/>
              <a:lumOff val="60000"/>
              <a:alpha val="15000"/>
            </a:schemeClr>
          </a:solidFill>
        </p:spPr>
      </p:pic>
      <p:grpSp>
        <p:nvGrpSpPr>
          <p:cNvPr id="13" name="14 Grupo"/>
          <p:cNvGrpSpPr/>
          <p:nvPr/>
        </p:nvGrpSpPr>
        <p:grpSpPr>
          <a:xfrm>
            <a:off x="4076945" y="1694509"/>
            <a:ext cx="386424" cy="2319556"/>
            <a:chOff x="1828800" y="3547848"/>
            <a:chExt cx="386424" cy="2319556"/>
          </a:xfrm>
        </p:grpSpPr>
        <p:grpSp>
          <p:nvGrpSpPr>
            <p:cNvPr id="16" name="12 Grupo"/>
            <p:cNvGrpSpPr/>
            <p:nvPr/>
          </p:nvGrpSpPr>
          <p:grpSpPr>
            <a:xfrm>
              <a:off x="1828800" y="3547848"/>
              <a:ext cx="386424" cy="2319556"/>
              <a:chOff x="2002972" y="4572000"/>
              <a:chExt cx="386424" cy="1405155"/>
            </a:xfrm>
            <a:solidFill>
              <a:srgbClr val="92D050">
                <a:alpha val="19000"/>
              </a:srgbClr>
            </a:solidFill>
          </p:grpSpPr>
          <p:sp>
            <p:nvSpPr>
              <p:cNvPr id="18" name="10 Triángulo isósceles"/>
              <p:cNvSpPr/>
              <p:nvPr/>
            </p:nvSpPr>
            <p:spPr bwMode="auto">
              <a:xfrm>
                <a:off x="2008396" y="4910355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11 Triángulo isósceles"/>
              <p:cNvSpPr/>
              <p:nvPr/>
            </p:nvSpPr>
            <p:spPr bwMode="auto">
              <a:xfrm flipV="1">
                <a:off x="2002972" y="4572000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i="1" kern="1200">
                    <a:solidFill>
                      <a:srgbClr val="7979FF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13 Elipse"/>
            <p:cNvSpPr/>
            <p:nvPr/>
          </p:nvSpPr>
          <p:spPr bwMode="auto">
            <a:xfrm>
              <a:off x="1981200" y="4588777"/>
              <a:ext cx="76200" cy="228600"/>
            </a:xfrm>
            <a:prstGeom prst="ellipse">
              <a:avLst/>
            </a:prstGeom>
            <a:solidFill>
              <a:srgbClr val="00B05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i="1" kern="1200">
                  <a:solidFill>
                    <a:srgbClr val="7979FF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i="1" kern="1200">
                  <a:solidFill>
                    <a:srgbClr val="7979FF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i="1" kern="1200">
                  <a:solidFill>
                    <a:srgbClr val="7979FF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i="1" kern="1200">
                  <a:solidFill>
                    <a:srgbClr val="7979FF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i="1" kern="1200">
                  <a:solidFill>
                    <a:srgbClr val="7979FF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i="1" kern="1200">
                  <a:solidFill>
                    <a:srgbClr val="7979FF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i="1" kern="1200">
                  <a:solidFill>
                    <a:srgbClr val="7979FF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i="1" kern="1200">
                  <a:solidFill>
                    <a:srgbClr val="7979FF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i="1" kern="1200">
                  <a:solidFill>
                    <a:srgbClr val="7979FF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5" name="18 CuadroTexto"/>
          <p:cNvSpPr txBox="1"/>
          <p:nvPr/>
        </p:nvSpPr>
        <p:spPr>
          <a:xfrm>
            <a:off x="5646032" y="904684"/>
            <a:ext cx="2773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Scanning beam through 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detector: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43" y="2123855"/>
            <a:ext cx="3300900" cy="1394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28 Conector recto"/>
          <p:cNvCxnSpPr/>
          <p:nvPr/>
        </p:nvCxnSpPr>
        <p:spPr bwMode="auto">
          <a:xfrm>
            <a:off x="6552220" y="1898830"/>
            <a:ext cx="0" cy="2070187"/>
          </a:xfrm>
          <a:prstGeom prst="line">
            <a:avLst/>
          </a:prstGeom>
          <a:noFill/>
          <a:ln w="12700" cap="flat" cmpd="sng" algn="ctr">
            <a:solidFill>
              <a:srgbClr val="2A1BEB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30 Conector recto"/>
          <p:cNvCxnSpPr/>
          <p:nvPr/>
        </p:nvCxnSpPr>
        <p:spPr bwMode="auto">
          <a:xfrm>
            <a:off x="8262410" y="1943835"/>
            <a:ext cx="0" cy="2070187"/>
          </a:xfrm>
          <a:prstGeom prst="line">
            <a:avLst/>
          </a:prstGeom>
          <a:noFill/>
          <a:ln w="12700" cap="flat" cmpd="sng" algn="ctr">
            <a:solidFill>
              <a:srgbClr val="2A1BEB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11268 CuadroTexto"/>
          <p:cNvSpPr txBox="1"/>
          <p:nvPr/>
        </p:nvSpPr>
        <p:spPr>
          <a:xfrm>
            <a:off x="6503092" y="1621052"/>
            <a:ext cx="2059965" cy="292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</a:rPr>
              <a:t>80 x n</a:t>
            </a:r>
            <a:r>
              <a:rPr lang="en-US" sz="1600" baseline="-25000" dirty="0" smtClean="0">
                <a:solidFill>
                  <a:schemeClr val="tx1"/>
                </a:solidFill>
              </a:rPr>
              <a:t>index_Si </a:t>
            </a:r>
            <a:r>
              <a:rPr lang="en-US" sz="1600" dirty="0" smtClean="0">
                <a:solidFill>
                  <a:schemeClr val="tx1"/>
                </a:solidFill>
                <a:sym typeface="Symbol"/>
              </a:rPr>
              <a:t>  280 um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1449" y="4014065"/>
            <a:ext cx="9256076" cy="2635553"/>
            <a:chOff x="41449" y="4014065"/>
            <a:chExt cx="9256076" cy="2635553"/>
          </a:xfrm>
        </p:grpSpPr>
        <p:grpSp>
          <p:nvGrpSpPr>
            <p:cNvPr id="7" name="Group 6"/>
            <p:cNvGrpSpPr/>
            <p:nvPr/>
          </p:nvGrpSpPr>
          <p:grpSpPr>
            <a:xfrm>
              <a:off x="41449" y="4612940"/>
              <a:ext cx="9102551" cy="2036678"/>
              <a:chOff x="41449" y="4612940"/>
              <a:chExt cx="9102551" cy="20366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286160" y="5049180"/>
                <a:ext cx="2755701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400" b="1" dirty="0" smtClean="0"/>
                  <a:t>2015 (9 FTE)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sz="1400" b="1" dirty="0" smtClean="0"/>
                  <a:t>CERN Staff Physicist </a:t>
                </a:r>
                <a:r>
                  <a:rPr lang="pt-BR" sz="1400" dirty="0" smtClean="0"/>
                  <a:t>(0.5 </a:t>
                </a:r>
                <a:r>
                  <a:rPr lang="pt-BR" sz="1400" dirty="0"/>
                  <a:t>FTE) </a:t>
                </a:r>
                <a:endParaRPr lang="en-US" sz="1400" b="1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1" dirty="0" smtClean="0"/>
                  <a:t>Trainee/FTEC: </a:t>
                </a:r>
                <a:r>
                  <a:rPr lang="en-US" sz="1400" dirty="0" smtClean="0"/>
                  <a:t>(1.5 FTE)</a:t>
                </a:r>
                <a:endParaRPr lang="en-US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1" dirty="0" smtClean="0"/>
                  <a:t>PhD students </a:t>
                </a:r>
                <a:r>
                  <a:rPr lang="en-US" sz="1400" dirty="0" smtClean="0"/>
                  <a:t>(4 FTE)</a:t>
                </a:r>
                <a:endParaRPr lang="en-US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1" dirty="0" smtClean="0"/>
                  <a:t>Fellow </a:t>
                </a:r>
                <a:r>
                  <a:rPr lang="en-US" sz="1400" dirty="0" smtClean="0"/>
                  <a:t>(1 FTE)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1" dirty="0"/>
                  <a:t>Visiting </a:t>
                </a:r>
                <a:r>
                  <a:rPr lang="en-US" sz="1400" b="1" dirty="0" smtClean="0"/>
                  <a:t>Scientist </a:t>
                </a:r>
                <a:r>
                  <a:rPr lang="en-US" sz="1400" dirty="0" smtClean="0"/>
                  <a:t>(2FTE)</a:t>
                </a:r>
                <a:endParaRPr lang="en-GB" sz="14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060836" y="5049180"/>
                <a:ext cx="2755701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400" b="1" dirty="0" smtClean="0"/>
                  <a:t>2016 (</a:t>
                </a:r>
                <a:r>
                  <a:rPr lang="pt-BR" sz="1400" b="1" dirty="0" smtClean="0">
                    <a:solidFill>
                      <a:srgbClr val="FF0000"/>
                    </a:solidFill>
                  </a:rPr>
                  <a:t>4 FTE + X</a:t>
                </a:r>
                <a:r>
                  <a:rPr lang="pt-BR" sz="1400" b="1" dirty="0" smtClean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sz="1400" b="1" dirty="0" smtClean="0"/>
                  <a:t>CERN Staff Physicist </a:t>
                </a:r>
                <a:r>
                  <a:rPr lang="pt-BR" sz="1400" dirty="0" smtClean="0"/>
                  <a:t>(0.5 </a:t>
                </a:r>
                <a:r>
                  <a:rPr lang="pt-BR" sz="1400" dirty="0"/>
                  <a:t>FTE) </a:t>
                </a:r>
                <a:endParaRPr lang="en-US" sz="1400" b="1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1" dirty="0" smtClean="0"/>
                  <a:t>Trainee/FTEC: </a:t>
                </a:r>
                <a:r>
                  <a:rPr lang="en-US" sz="1400" dirty="0" smtClean="0"/>
                  <a:t>(0.5 FTE)</a:t>
                </a:r>
                <a:endParaRPr lang="en-US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1" dirty="0" smtClean="0"/>
                  <a:t>PhD students </a:t>
                </a:r>
                <a:r>
                  <a:rPr lang="en-US" sz="1400" dirty="0" smtClean="0"/>
                  <a:t>(2 FTE)</a:t>
                </a:r>
                <a:endParaRPr lang="en-US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1" strike="dblStrike" dirty="0" smtClean="0">
                    <a:solidFill>
                      <a:srgbClr val="FF5050"/>
                    </a:solidFill>
                  </a:rPr>
                  <a:t>Fellow</a:t>
                </a:r>
                <a:r>
                  <a:rPr lang="en-US" sz="1400" b="1" dirty="0" smtClean="0">
                    <a:solidFill>
                      <a:srgbClr val="FF5050"/>
                    </a:solidFill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1" dirty="0" smtClean="0"/>
                  <a:t>Visiting Scientist </a:t>
                </a:r>
                <a:r>
                  <a:rPr lang="en-US" sz="1400" dirty="0" smtClean="0"/>
                  <a:t>(1FTE) + </a:t>
                </a:r>
                <a:r>
                  <a:rPr lang="en-US" sz="1400" b="1" dirty="0" smtClean="0">
                    <a:solidFill>
                      <a:srgbClr val="FF5050"/>
                    </a:solidFill>
                  </a:rPr>
                  <a:t>X (?)</a:t>
                </a:r>
                <a:endParaRPr lang="en-GB" sz="1400" b="1" dirty="0">
                  <a:solidFill>
                    <a:srgbClr val="FF505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922150" y="5049180"/>
                <a:ext cx="3221850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400" b="1" dirty="0" smtClean="0"/>
                  <a:t>Work program in 2016 </a:t>
                </a:r>
              </a:p>
              <a:p>
                <a:pPr marL="87313" indent="-87313">
                  <a:buFont typeface="Arial" panose="020B0604020202020204" pitchFamily="34" charset="0"/>
                  <a:buChar char="•"/>
                </a:pPr>
                <a:r>
                  <a:rPr lang="en-US" sz="1400" b="1" dirty="0" smtClean="0">
                    <a:solidFill>
                      <a:srgbClr val="FF0000"/>
                    </a:solidFill>
                  </a:rPr>
                  <a:t>Reduce service</a:t>
                </a:r>
                <a:r>
                  <a:rPr lang="en-US" sz="1400" b="1" dirty="0" smtClean="0"/>
                  <a:t>, keep most R&amp;D, HGC</a:t>
                </a:r>
              </a:p>
              <a:p>
                <a:pPr marL="87313" indent="-87313">
                  <a:buFont typeface="Arial" panose="020B0604020202020204" pitchFamily="34" charset="0"/>
                  <a:buChar char="•"/>
                </a:pPr>
                <a:r>
                  <a:rPr lang="en-US" sz="1400" b="1" dirty="0" smtClean="0">
                    <a:solidFill>
                      <a:srgbClr val="FF0000"/>
                    </a:solidFill>
                  </a:rPr>
                  <a:t>Look out for fresh resources!</a:t>
                </a:r>
              </a:p>
              <a:p>
                <a:pPr marL="87313" indent="-87313">
                  <a:buFont typeface="Arial" panose="020B0604020202020204" pitchFamily="34" charset="0"/>
                  <a:buChar char="•"/>
                </a:pPr>
                <a:r>
                  <a:rPr lang="en-US" sz="1400" b="1" strike="sngStrike" dirty="0" smtClean="0"/>
                  <a:t>TCAD, Damage parameterization</a:t>
                </a:r>
              </a:p>
              <a:p>
                <a:pPr marL="87313" indent="-87313">
                  <a:buFont typeface="Arial" panose="020B0604020202020204" pitchFamily="34" charset="0"/>
                  <a:buChar char="•"/>
                </a:pPr>
                <a:r>
                  <a:rPr lang="en-US" sz="1400" b="1" strike="sngStrike" dirty="0" smtClean="0"/>
                  <a:t>3D sensors</a:t>
                </a:r>
              </a:p>
              <a:p>
                <a:pPr marL="87313" indent="-87313">
                  <a:buFont typeface="Arial" panose="020B0604020202020204" pitchFamily="34" charset="0"/>
                  <a:buChar char="•"/>
                </a:pPr>
                <a:r>
                  <a:rPr lang="en-US" sz="1400" b="1" dirty="0" smtClean="0"/>
                  <a:t>Focus: TCT, LGAD, timing sensors,</a:t>
                </a:r>
                <a:br>
                  <a:rPr lang="en-US" sz="1400" b="1" dirty="0" smtClean="0"/>
                </a:br>
                <a:r>
                  <a:rPr lang="en-US" sz="1400" b="1" dirty="0" smtClean="0"/>
                  <a:t>              some work on defects</a:t>
                </a:r>
              </a:p>
            </p:txBody>
          </p:sp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41449" y="4612940"/>
                <a:ext cx="8640960" cy="52625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76213" indent="-176213" algn="l" defTabSz="914400" rtl="0" eaLnBrk="1" latinLnBrk="0" hangingPunct="1">
                  <a:spcBef>
                    <a:spcPct val="20000"/>
                  </a:spcBef>
                  <a:buClr>
                    <a:srgbClr val="FF0000"/>
                  </a:buClr>
                  <a:buSzPct val="120000"/>
                  <a:buFont typeface="Arial" pitchFamily="34" charset="0"/>
                  <a:buChar char="•"/>
                  <a:defRPr lang="en-US" sz="2000" b="1" kern="1200" dirty="0" smtClean="0">
                    <a:solidFill>
                      <a:srgbClr val="0000FF"/>
                    </a:solidFill>
                    <a:latin typeface="+mj-lt"/>
                    <a:ea typeface="+mn-ea"/>
                    <a:cs typeface="Times New Roman" pitchFamily="18" charset="0"/>
                  </a:defRPr>
                </a:lvl1pPr>
                <a:lvl2pPr marL="360363" indent="-184150" algn="l" defTabSz="914400" rtl="0" eaLnBrk="1" latinLnBrk="0" hangingPunct="1">
                  <a:spcBef>
                    <a:spcPct val="20000"/>
                  </a:spcBef>
                  <a:buSzPct val="100000"/>
                  <a:buFont typeface="Wingdings" pitchFamily="2" charset="2"/>
                  <a:buChar char="§"/>
                  <a:defRPr lang="en-US" sz="1800" b="1" kern="1200" dirty="0" smtClean="0">
                    <a:solidFill>
                      <a:schemeClr val="tx1"/>
                    </a:solidFill>
                    <a:latin typeface="+mn-lt"/>
                    <a:ea typeface="+mn-ea"/>
                    <a:cs typeface="Times New Roman" pitchFamily="18" charset="0"/>
                  </a:defRPr>
                </a:lvl2pPr>
                <a:lvl3pPr marL="538163" indent="-1778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lang="en-US" sz="1800" b="0" kern="1200" dirty="0" smtClean="0">
                    <a:solidFill>
                      <a:schemeClr val="tx1"/>
                    </a:solidFill>
                    <a:latin typeface="+mn-lt"/>
                    <a:ea typeface="+mn-ea"/>
                    <a:cs typeface="Times New Roman" pitchFamily="18" charset="0"/>
                  </a:defRPr>
                </a:lvl3pPr>
                <a:lvl4pPr marL="714375" indent="-176213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lang="en-US" sz="1600" b="0" kern="1200" dirty="0" smtClean="0">
                    <a:solidFill>
                      <a:schemeClr val="tx1"/>
                    </a:solidFill>
                    <a:latin typeface="+mn-lt"/>
                    <a:ea typeface="+mn-ea"/>
                    <a:cs typeface="Times New Roman" pitchFamily="18" charset="0"/>
                  </a:defRPr>
                </a:lvl4pPr>
                <a:lvl5pPr marL="898525" indent="-1841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lang="en-GB" sz="1600" b="0" i="1" kern="1200" dirty="0">
                    <a:solidFill>
                      <a:schemeClr val="tx1"/>
                    </a:solidFill>
                    <a:latin typeface="+mn-lt"/>
                    <a:ea typeface="+mn-ea"/>
                    <a:cs typeface="Times New Roman" pitchFamily="18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 smtClean="0"/>
                  <a:t>2016: Reduction in manpower </a:t>
                </a:r>
                <a:r>
                  <a:rPr lang="en-GB" dirty="0" smtClean="0">
                    <a:sym typeface="Wingdings" panose="05000000000000000000" pitchFamily="2" charset="2"/>
                  </a:rPr>
                  <a:t>  </a:t>
                </a:r>
                <a:r>
                  <a:rPr lang="en-GB" dirty="0" smtClean="0"/>
                  <a:t>Reduction in work program  </a:t>
                </a:r>
              </a:p>
              <a:p>
                <a:endParaRPr lang="en-GB" dirty="0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065733" y="4014065"/>
              <a:ext cx="22317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/>
                <a:t>Service (2015): </a:t>
              </a:r>
              <a:r>
                <a:rPr lang="en-GB" sz="1200" dirty="0" err="1" smtClean="0"/>
                <a:t>eTCT</a:t>
              </a:r>
              <a:r>
                <a:rPr lang="en-GB" sz="1200" dirty="0" smtClean="0"/>
                <a:t> for ATLAS (SOI) and CLIC (MAPS), timing measurements for CMS, CV/IV for </a:t>
              </a:r>
              <a:r>
                <a:rPr lang="en-GB" sz="1200" dirty="0" err="1" smtClean="0"/>
                <a:t>LHCb</a:t>
              </a:r>
              <a:r>
                <a:rPr lang="en-GB" sz="1200" dirty="0" smtClean="0"/>
                <a:t> UT CMS, TCT for RD50,…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484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repeatCount="3000" accel="50000" decel="5000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73 0.15393 L -0.00226 -0.10487 " pathEditMode="relative" rAng="0" ptsTypes="AA">
                                      <p:cBhvr>
                                        <p:cTn id="2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-1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</p:bldLst>
  </p:timing>
</p:sld>
</file>

<file path=ppt/theme/theme1.xml><?xml version="1.0" encoding="utf-8"?>
<a:theme xmlns:a="http://schemas.openxmlformats.org/drawingml/2006/main" name="Michaels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23564</TotalTime>
  <Words>677</Words>
  <Application>Microsoft Office PowerPoint</Application>
  <PresentationFormat>On-screen Show (4:3)</PresentationFormat>
  <Paragraphs>142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Symbol</vt:lpstr>
      <vt:lpstr>Times New Roman</vt:lpstr>
      <vt:lpstr>Wingdings</vt:lpstr>
      <vt:lpstr>Michaels presentation</vt:lpstr>
      <vt:lpstr>PH-DT-DD:  SSD-Solid State Detectors</vt:lpstr>
      <vt:lpstr>Present Projects and Services</vt:lpstr>
      <vt:lpstr>Infrastructure &amp; Equipment</vt:lpstr>
      <vt:lpstr>Sensors with intrinsic gain</vt:lpstr>
      <vt:lpstr>TCT and HVCMOS</vt:lpstr>
      <vt:lpstr>Outlook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Moll</dc:creator>
  <cp:lastModifiedBy>Michael Moll</cp:lastModifiedBy>
  <cp:revision>770</cp:revision>
  <cp:lastPrinted>2013-12-05T13:20:09Z</cp:lastPrinted>
  <dcterms:created xsi:type="dcterms:W3CDTF">2012-04-12T14:25:35Z</dcterms:created>
  <dcterms:modified xsi:type="dcterms:W3CDTF">2015-11-27T09:00:10Z</dcterms:modified>
</cp:coreProperties>
</file>