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1" r:id="rId2"/>
    <p:sldId id="319" r:id="rId3"/>
    <p:sldId id="320" r:id="rId4"/>
    <p:sldId id="321" r:id="rId5"/>
    <p:sldId id="32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CDCD"/>
    <a:srgbClr val="32BD28"/>
    <a:srgbClr val="FA9858"/>
    <a:srgbClr val="FA84F4"/>
    <a:srgbClr val="FA56EB"/>
    <a:srgbClr val="FA37EB"/>
    <a:srgbClr val="A2FEA4"/>
    <a:srgbClr val="CEF2AE"/>
    <a:srgbClr val="FDEC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8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2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669A7-2E45-6C44-887B-AE6459317AA7}" type="datetimeFigureOut">
              <a:rPr lang="en-US" smtClean="0"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4AF19-5F14-654D-8309-54E1548E8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151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7EF60-360E-45F5-8231-2DFD8A68105B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A73BD-FA07-4F0B-883D-BF25E883F8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6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05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1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505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19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23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7560-65E5-C641-A752-BE717156574C}" type="datetime1">
              <a:rPr lang="en-US" smtClean="0"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2589-39FC-0743-898A-9109B501B33D}" type="datetime1">
              <a:rPr lang="en-US" smtClean="0"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C0541-2EC7-7949-9255-5D4F7F5645BE}" type="datetime1">
              <a:rPr lang="en-US" smtClean="0"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6ED1-8966-C44C-B1C9-4E4AD515F1C1}" type="datetime1">
              <a:rPr lang="en-US" smtClean="0"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A2AF-18FE-264C-ABF3-D6F812764340}" type="datetime1">
              <a:rPr lang="en-US" smtClean="0"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467D-0D35-CC4E-A53E-19C63B45259A}" type="datetime1">
              <a:rPr lang="en-US" smtClean="0"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F4CF-D621-614E-A0D7-88A1D9C4FB5C}" type="datetime1">
              <a:rPr lang="en-US" smtClean="0"/>
              <a:t>12/9/2015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B5E28-1BCC-2544-9918-5BF9E11F9111}" type="datetime1">
              <a:rPr lang="en-US" smtClean="0"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1C6-4D9E-6740-A8E3-7C1DEB683263}" type="datetime1">
              <a:rPr lang="en-US" smtClean="0"/>
              <a:t>12/9/2015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E5FF-FAB3-C541-BFE7-483949BF1516}" type="datetime1">
              <a:rPr lang="en-US" smtClean="0"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30A3D-FED1-EE4A-B69A-AB0072B2C060}" type="datetime1">
              <a:rPr lang="en-US" smtClean="0"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100000">
              <a:schemeClr val="bg1">
                <a:lumMod val="9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2D1FE-EE53-864D-81DA-8E3CAEB6716E}" type="datetime1">
              <a:rPr lang="en-US" smtClean="0"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2476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197100" y="5954713"/>
            <a:ext cx="4749800" cy="630034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Olivier Brunner,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9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/12/2015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57498" y="2568613"/>
            <a:ext cx="8142514" cy="1289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FCC RF R&amp;D Coordination Meeting 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3</a:t>
            </a:r>
            <a:endParaRPr lang="en-US" sz="3600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601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Agenda of the day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8015" y="1259063"/>
            <a:ext cx="7858425" cy="45243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Minutes approval, follow-up from last meeting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(O. Brunner) 10'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Report from coordinator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(E. Jensen)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Progress reports from all task leaders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Report from fellow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activities 5‘</a:t>
            </a:r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Specific reports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Preliminary program for Rome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(15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’)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Tour de table 15'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AOB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5'</a:t>
            </a:r>
          </a:p>
          <a:p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Next meetings: 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January 20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February 17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March 16</a:t>
            </a: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RF R&amp;D Review: 1,2 March 2016 (tbc)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0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WP News (1)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8015" y="1259063"/>
            <a:ext cx="7858425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New version of the document (see indico)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643" y="1639306"/>
            <a:ext cx="5021619" cy="504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544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WP News (2)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53159" y="1751110"/>
            <a:ext cx="7858425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FF0000"/>
                </a:solidFill>
              </a:rPr>
              <a:t>Action list: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FF0000"/>
                </a:solidFill>
              </a:rPr>
              <a:t>WP1 </a:t>
            </a:r>
            <a:r>
              <a:rPr lang="en-GB" sz="1600" dirty="0">
                <a:solidFill>
                  <a:srgbClr val="FF0000"/>
                </a:solidFill>
              </a:rPr>
              <a:t>to be completed, detailed and merged with WP2, (Andy &amp; Rama)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FF0000"/>
                </a:solidFill>
              </a:rPr>
              <a:t>WP2: define &amp; adjust goals, </a:t>
            </a:r>
            <a:r>
              <a:rPr lang="en-GB" sz="1600" dirty="0">
                <a:solidFill>
                  <a:srgbClr val="FF0000"/>
                </a:solidFill>
              </a:rPr>
              <a:t>(Frank</a:t>
            </a:r>
            <a:r>
              <a:rPr lang="en-GB" sz="1600" dirty="0" smtClean="0">
                <a:solidFill>
                  <a:srgbClr val="FF0000"/>
                </a:solidFill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FF0000"/>
                </a:solidFill>
              </a:rPr>
              <a:t>WP3: propose a break down version (Walter)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FF0000"/>
                </a:solidFill>
              </a:rPr>
              <a:t>WP5.1 &amp; WP6: complete and detail (Karl) </a:t>
            </a:r>
            <a:endParaRPr lang="en-GB" sz="1600" dirty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587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RF R&amp;D WP Review in March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1045703"/>
            <a:ext cx="8569539" cy="62694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Main goals (my view!):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Agree on 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FCC_hh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RF </a:t>
            </a:r>
            <a:r>
              <a:rPr lang="en-GB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system and FCC_ee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staging scenarios:</a:t>
            </a:r>
            <a:endParaRPr lang="en-GB" sz="1600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 lvl="3" defTabSz="622300">
              <a:spcBef>
                <a:spcPct val="0"/>
              </a:spcBef>
              <a:spcAft>
                <a:spcPct val="35000"/>
              </a:spcAft>
            </a:pPr>
            <a:r>
              <a:rPr lang="en-GB" sz="1400" u="sng" dirty="0">
                <a:solidFill>
                  <a:schemeClr val="tx2"/>
                </a:solidFill>
              </a:rPr>
              <a:t>Phase 1:</a:t>
            </a:r>
            <a:r>
              <a:rPr lang="en-GB" sz="1400" dirty="0">
                <a:solidFill>
                  <a:schemeClr val="tx2"/>
                </a:solidFill>
              </a:rPr>
              <a:t> Reach the Higgs in first stage, Low Luminosity</a:t>
            </a:r>
          </a:p>
          <a:p>
            <a:pPr lvl="4" defTabSz="622300">
              <a:spcBef>
                <a:spcPct val="0"/>
              </a:spcBef>
              <a:spcAft>
                <a:spcPct val="35000"/>
              </a:spcAft>
            </a:pPr>
            <a:r>
              <a:rPr lang="en-GB" sz="1400" dirty="0">
                <a:solidFill>
                  <a:schemeClr val="tx2"/>
                </a:solidFill>
              </a:rPr>
              <a:t>	- intermediate: ≈2.2 GV, ≈ 25 </a:t>
            </a:r>
            <a:r>
              <a:rPr lang="en-GB" sz="1400" dirty="0" smtClean="0">
                <a:solidFill>
                  <a:schemeClr val="tx2"/>
                </a:solidFill>
              </a:rPr>
              <a:t>MW/beam</a:t>
            </a:r>
            <a:endParaRPr lang="en-GB" sz="1400" dirty="0">
              <a:solidFill>
                <a:schemeClr val="tx2"/>
              </a:solidFill>
            </a:endParaRPr>
          </a:p>
          <a:p>
            <a:pPr lvl="3" defTabSz="622300">
              <a:spcBef>
                <a:spcPct val="0"/>
              </a:spcBef>
              <a:spcAft>
                <a:spcPct val="35000"/>
              </a:spcAft>
            </a:pPr>
            <a:r>
              <a:rPr lang="en-GB" sz="1400" u="sng" dirty="0">
                <a:solidFill>
                  <a:schemeClr val="tx2"/>
                </a:solidFill>
              </a:rPr>
              <a:t>Phase 2:</a:t>
            </a:r>
            <a:r>
              <a:rPr lang="en-GB" sz="1400" dirty="0">
                <a:solidFill>
                  <a:schemeClr val="tx2"/>
                </a:solidFill>
              </a:rPr>
              <a:t> Reach the Higgs &amp; the Z at nominal (see table previous page)</a:t>
            </a:r>
          </a:p>
          <a:p>
            <a:pPr lvl="3" defTabSz="622300">
              <a:spcBef>
                <a:spcPct val="0"/>
              </a:spcBef>
              <a:spcAft>
                <a:spcPct val="35000"/>
              </a:spcAft>
            </a:pPr>
            <a:r>
              <a:rPr lang="en-GB" sz="1400" dirty="0">
                <a:solidFill>
                  <a:schemeClr val="tx2"/>
                </a:solidFill>
              </a:rPr>
              <a:t>	- Higgs, high Luminosity: 5.5 GV, 50 MW/beam, 30 mA</a:t>
            </a:r>
          </a:p>
          <a:p>
            <a:pPr lvl="3" defTabSz="622300">
              <a:spcBef>
                <a:spcPct val="0"/>
              </a:spcBef>
              <a:spcAft>
                <a:spcPct val="35000"/>
              </a:spcAft>
            </a:pPr>
            <a:r>
              <a:rPr lang="en-GB" sz="1400" dirty="0">
                <a:solidFill>
                  <a:schemeClr val="tx2"/>
                </a:solidFill>
              </a:rPr>
              <a:t>	 Z, high currents: 2.5 GV, 50 MW/beam, 1450 mA</a:t>
            </a:r>
          </a:p>
          <a:p>
            <a:pPr lvl="3" defTabSz="622300">
              <a:spcBef>
                <a:spcPct val="0"/>
              </a:spcBef>
              <a:spcAft>
                <a:spcPct val="35000"/>
              </a:spcAft>
            </a:pPr>
            <a:r>
              <a:rPr lang="en-GB" sz="1400" u="sng" dirty="0">
                <a:solidFill>
                  <a:schemeClr val="tx2"/>
                </a:solidFill>
              </a:rPr>
              <a:t>Phase3:</a:t>
            </a:r>
            <a:r>
              <a:rPr lang="en-GB" sz="1400" dirty="0">
                <a:solidFill>
                  <a:schemeClr val="tx2"/>
                </a:solidFill>
              </a:rPr>
              <a:t> physics @175GeV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Define best compromise for phase 2 &amp; 1?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the optimum system for the Higgs @ nominal? 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do we get for the Z pole? 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the optimum system for the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 pole @ nominal? 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Can we meet the requirements (1.45A, 16700 bunches, 3mm bl) ? </a:t>
            </a:r>
          </a:p>
          <a:p>
            <a:pPr marL="2114550" lvl="4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loss factor ≈ 0.1 achievable (single cell) </a:t>
            </a:r>
          </a:p>
          <a:p>
            <a:pPr marL="2114550" lvl="4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lower possible loss factor for 1, 2 4 cell cavities? (vs bunch length)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Impact on bunch lenght limitation?</a:t>
            </a:r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the optimum upgrade for phase 3?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Common RF system for both beams? Add 800MHz RF system?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19481797">
            <a:off x="5895152" y="2549529"/>
            <a:ext cx="3231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22300">
              <a:spcBef>
                <a:spcPct val="0"/>
              </a:spcBef>
              <a:spcAft>
                <a:spcPct val="35000"/>
              </a:spcAft>
            </a:pPr>
            <a:r>
              <a:rPr lang="en-GB" sz="1600" dirty="0">
                <a:solidFill>
                  <a:srgbClr val="FF0000"/>
                </a:solidFill>
              </a:rPr>
              <a:t>The requirements vary considerably!</a:t>
            </a:r>
            <a:endParaRPr lang="en-GB" sz="1600" dirty="0">
              <a:solidFill>
                <a:srgbClr val="FF00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073462"/>
              </p:ext>
            </p:extLst>
          </p:nvPr>
        </p:nvGraphicFramePr>
        <p:xfrm>
          <a:off x="7381677" y="3800079"/>
          <a:ext cx="1762323" cy="1332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Worksheet" r:id="rId4" imgW="2028698" imgH="1533457" progId="Excel.Sheet.12">
                  <p:embed/>
                </p:oleObj>
              </mc:Choice>
              <mc:Fallback>
                <p:oleObj name="Worksheet" r:id="rId4" imgW="2028698" imgH="1533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81677" y="3800079"/>
                        <a:ext cx="1762323" cy="13320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 rot="19481797">
            <a:off x="18890" y="5140331"/>
            <a:ext cx="17894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22300">
              <a:spcBef>
                <a:spcPct val="0"/>
              </a:spcBef>
              <a:spcAft>
                <a:spcPct val="35000"/>
              </a:spcAft>
            </a:pPr>
            <a:r>
              <a:rPr lang="en-GB" sz="1600" dirty="0" smtClean="0">
                <a:solidFill>
                  <a:srgbClr val="FF0000"/>
                </a:solidFill>
              </a:rPr>
              <a:t>Main goals of WP 2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408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10369</TotalTime>
  <Words>188</Words>
  <Application>Microsoft Office PowerPoint</Application>
  <PresentationFormat>On-screen Show (4:3)</PresentationFormat>
  <Paragraphs>64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Worksheet</vt:lpstr>
      <vt:lpstr>Olivier Brunner, 9/12/2015</vt:lpstr>
      <vt:lpstr>Agenda of the day</vt:lpstr>
      <vt:lpstr>WP News (1)</vt:lpstr>
      <vt:lpstr>WP News (2)</vt:lpstr>
      <vt:lpstr>RF R&amp;D WP Review in March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obrunner</dc:creator>
  <cp:lastModifiedBy>Olivier Brunner</cp:lastModifiedBy>
  <cp:revision>527</cp:revision>
  <dcterms:created xsi:type="dcterms:W3CDTF">2012-02-23T06:54:29Z</dcterms:created>
  <dcterms:modified xsi:type="dcterms:W3CDTF">2015-12-09T07:20:18Z</dcterms:modified>
</cp:coreProperties>
</file>