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ommentAuthors.xml" ContentType="application/vnd.openxmlformats-officedocument.presentationml.commentAuthors+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Default Extension="tiff" ContentType="image/tiff"/>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handoutMasterIdLst>
    <p:handoutMasterId r:id="rId35"/>
  </p:handoutMasterIdLst>
  <p:sldIdLst>
    <p:sldId id="257" r:id="rId3"/>
    <p:sldId id="285" r:id="rId4"/>
    <p:sldId id="298" r:id="rId5"/>
    <p:sldId id="290" r:id="rId6"/>
    <p:sldId id="315" r:id="rId7"/>
    <p:sldId id="291" r:id="rId8"/>
    <p:sldId id="306" r:id="rId9"/>
    <p:sldId id="316" r:id="rId10"/>
    <p:sldId id="294" r:id="rId11"/>
    <p:sldId id="295" r:id="rId12"/>
    <p:sldId id="297" r:id="rId13"/>
    <p:sldId id="293" r:id="rId14"/>
    <p:sldId id="301" r:id="rId15"/>
    <p:sldId id="302" r:id="rId16"/>
    <p:sldId id="303" r:id="rId17"/>
    <p:sldId id="299" r:id="rId18"/>
    <p:sldId id="286" r:id="rId19"/>
    <p:sldId id="282" r:id="rId20"/>
    <p:sldId id="275" r:id="rId21"/>
    <p:sldId id="280" r:id="rId22"/>
    <p:sldId id="292" r:id="rId23"/>
    <p:sldId id="308" r:id="rId24"/>
    <p:sldId id="309" r:id="rId25"/>
    <p:sldId id="310" r:id="rId26"/>
    <p:sldId id="312" r:id="rId27"/>
    <p:sldId id="311" r:id="rId28"/>
    <p:sldId id="313" r:id="rId29"/>
    <p:sldId id="317" r:id="rId30"/>
    <p:sldId id="314" r:id="rId31"/>
    <p:sldId id="318" r:id="rId32"/>
    <p:sldId id="304"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mbrop" initials="l" lastIdx="0"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87" d="100"/>
          <a:sy n="87" d="100"/>
        </p:scale>
        <p:origin x="-474"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8723BA-2611-E044-86B5-DC70FB6FEC8E}" type="datetimeFigureOut">
              <a:rPr lang="en-US" smtClean="0"/>
              <a:pPr/>
              <a:t>4/9/2016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896B6F-BEB8-BA4F-BC37-CDAD8DE2D896}" type="slidenum">
              <a:rPr lang="en-US" smtClean="0"/>
              <a:pPr/>
              <a:t>‹#›</a:t>
            </a:fld>
            <a:endParaRPr lang="en-US"/>
          </a:p>
        </p:txBody>
      </p:sp>
    </p:spTree>
    <p:extLst>
      <p:ext uri="{BB962C8B-B14F-4D97-AF65-F5344CB8AC3E}">
        <p14:creationId xmlns:p14="http://schemas.microsoft.com/office/powerpoint/2010/main" xmlns="" val="1406787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783B9F-0F6A-4AE0-A4A5-658CE09BD281}" type="datetimeFigureOut">
              <a:rPr lang="en-US" smtClean="0"/>
              <a:pPr/>
              <a:t>4/9/2016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409EB9-4FAF-4C44-901B-E46134F73CE1}" type="slidenum">
              <a:rPr lang="en-US" smtClean="0"/>
              <a:pPr/>
              <a:t>‹#›</a:t>
            </a:fld>
            <a:endParaRPr lang="en-US"/>
          </a:p>
        </p:txBody>
      </p:sp>
    </p:spTree>
    <p:extLst>
      <p:ext uri="{BB962C8B-B14F-4D97-AF65-F5344CB8AC3E}">
        <p14:creationId xmlns:p14="http://schemas.microsoft.com/office/powerpoint/2010/main" xmlns="" val="365143572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AA78A0C1-8D5A-4692-BA0D-846D5A85BD88}" type="slidenum">
              <a:rPr lang="el-GR" smtClean="0"/>
              <a:pPr/>
              <a:t>1</a:t>
            </a:fld>
            <a:endParaRPr lang="el-G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8C409EB9-4FAF-4C44-901B-E46134F73CE1}" type="slidenum">
              <a:rPr lang="en-US" smtClean="0"/>
              <a:pPr/>
              <a:t>13</a:t>
            </a:fld>
            <a:endParaRPr lang="en-US"/>
          </a:p>
        </p:txBody>
      </p:sp>
    </p:spTree>
    <p:extLst>
      <p:ext uri="{BB962C8B-B14F-4D97-AF65-F5344CB8AC3E}">
        <p14:creationId xmlns="" xmlns:p14="http://schemas.microsoft.com/office/powerpoint/2010/main" val="534677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group hosts prototype SPECT and PET systems and at the moment, in terms of a national excellence project upgrades</a:t>
            </a:r>
            <a:r>
              <a:rPr lang="en-US" baseline="0" dirty="0" smtClean="0"/>
              <a:t> the existing prototype to a SPECT/PET/CT suitable for mouse imaging. Original research work is carried out on the evaluation of Silicon Photomultipliers as detectors for low cost, MR compatible SPECT and PET systems.</a:t>
            </a:r>
            <a:endParaRPr lang="el-GR" dirty="0"/>
          </a:p>
        </p:txBody>
      </p:sp>
      <p:sp>
        <p:nvSpPr>
          <p:cNvPr id="4" name="Slide Number Placeholder 3"/>
          <p:cNvSpPr>
            <a:spLocks noGrp="1"/>
          </p:cNvSpPr>
          <p:nvPr>
            <p:ph type="sldNum" sz="quarter" idx="10"/>
          </p:nvPr>
        </p:nvSpPr>
        <p:spPr/>
        <p:txBody>
          <a:bodyPr/>
          <a:lstStyle/>
          <a:p>
            <a:fld id="{8C409EB9-4FAF-4C44-901B-E46134F73CE1}" type="slidenum">
              <a:rPr lang="en-US" smtClean="0"/>
              <a:pPr/>
              <a:t>14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TEIA</a:t>
            </a:r>
            <a:r>
              <a:rPr lang="en-US" baseline="0" dirty="0" smtClean="0"/>
              <a:t> imaging platform includes the design and </a:t>
            </a:r>
            <a:r>
              <a:rPr lang="en-US" baseline="0" dirty="0" err="1" smtClean="0"/>
              <a:t>labelling</a:t>
            </a:r>
            <a:r>
              <a:rPr lang="en-US" baseline="0" dirty="0" smtClean="0"/>
              <a:t> of nanoparticles and other </a:t>
            </a:r>
            <a:r>
              <a:rPr lang="en-US" baseline="0" dirty="0" err="1" smtClean="0"/>
              <a:t>biomolecules</a:t>
            </a:r>
            <a:r>
              <a:rPr lang="en-US" baseline="0" dirty="0" smtClean="0"/>
              <a:t>, the performance of animal studies with dedicated imaging systems and the performance of hyperthermia studies. This platform is being used by several groups in Europe and Greece in terms of several funded projects and has lead to numerous publications. The ultimate goal remains the translation of preclinical results to clinical practice.</a:t>
            </a:r>
            <a:endParaRPr lang="el-GR" dirty="0"/>
          </a:p>
        </p:txBody>
      </p:sp>
      <p:sp>
        <p:nvSpPr>
          <p:cNvPr id="4" name="Slide Number Placeholder 3"/>
          <p:cNvSpPr>
            <a:spLocks noGrp="1"/>
          </p:cNvSpPr>
          <p:nvPr>
            <p:ph type="sldNum" sz="quarter" idx="10"/>
          </p:nvPr>
        </p:nvSpPr>
        <p:spPr/>
        <p:txBody>
          <a:bodyPr/>
          <a:lstStyle/>
          <a:p>
            <a:fld id="{8C409EB9-4FAF-4C44-901B-E46134F73CE1}"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8C409EB9-4FAF-4C44-901B-E46134F73CE1}"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AA78A0C1-8D5A-4692-BA0D-846D5A85BD88}" type="slidenum">
              <a:rPr lang="el-GR" smtClean="0"/>
              <a:pPr/>
              <a:t>19</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8C409EB9-4FAF-4C44-901B-E46134F73CE1}" type="slidenum">
              <a:rPr lang="en-US" smtClean="0"/>
              <a:pPr/>
              <a:t>31</a:t>
            </a:fld>
            <a:endParaRPr lang="en-US"/>
          </a:p>
        </p:txBody>
      </p:sp>
    </p:spTree>
    <p:extLst>
      <p:ext uri="{BB962C8B-B14F-4D97-AF65-F5344CB8AC3E}">
        <p14:creationId xmlns="" xmlns:p14="http://schemas.microsoft.com/office/powerpoint/2010/main" val="2379568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r>
              <a:rPr lang="el-GR" smtClean="0"/>
              <a:t>12 April 2016</a:t>
            </a:r>
            <a:endParaRPr lang="el-GR"/>
          </a:p>
        </p:txBody>
      </p:sp>
      <p:sp>
        <p:nvSpPr>
          <p:cNvPr id="5" name="Footer Placeholder 4"/>
          <p:cNvSpPr>
            <a:spLocks noGrp="1"/>
          </p:cNvSpPr>
          <p:nvPr>
            <p:ph type="ftr" sz="quarter" idx="11"/>
          </p:nvPr>
        </p:nvSpPr>
        <p:spPr/>
        <p:txBody>
          <a:bodyPr/>
          <a:lstStyle/>
          <a:p>
            <a:r>
              <a:rPr lang="en-US" smtClean="0"/>
              <a:t>ERDIT meeting Athens, A. Kyriakis</a:t>
            </a:r>
            <a:endParaRPr lang="el-GR"/>
          </a:p>
        </p:txBody>
      </p:sp>
      <p:sp>
        <p:nvSpPr>
          <p:cNvPr id="6" name="Slide Number Placeholder 5"/>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r>
              <a:rPr lang="el-GR" smtClean="0"/>
              <a:t>12 April 2016</a:t>
            </a:r>
            <a:endParaRPr lang="el-GR"/>
          </a:p>
        </p:txBody>
      </p:sp>
      <p:sp>
        <p:nvSpPr>
          <p:cNvPr id="5" name="Footer Placeholder 4"/>
          <p:cNvSpPr>
            <a:spLocks noGrp="1"/>
          </p:cNvSpPr>
          <p:nvPr>
            <p:ph type="ftr" sz="quarter" idx="11"/>
          </p:nvPr>
        </p:nvSpPr>
        <p:spPr/>
        <p:txBody>
          <a:bodyPr/>
          <a:lstStyle/>
          <a:p>
            <a:r>
              <a:rPr lang="en-US" smtClean="0"/>
              <a:t>ERDIT meeting Athens, A. Kyriakis</a:t>
            </a:r>
            <a:endParaRPr lang="el-GR"/>
          </a:p>
        </p:txBody>
      </p:sp>
      <p:sp>
        <p:nvSpPr>
          <p:cNvPr id="6" name="Slide Number Placeholder 5"/>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l-GR" smtClean="0"/>
              <a:t>12 April 2016</a:t>
            </a:r>
            <a:endParaRPr lang="el-GR"/>
          </a:p>
        </p:txBody>
      </p:sp>
      <p:sp>
        <p:nvSpPr>
          <p:cNvPr id="5" name="Footer Placeholder 4"/>
          <p:cNvSpPr>
            <a:spLocks noGrp="1"/>
          </p:cNvSpPr>
          <p:nvPr>
            <p:ph type="ftr" sz="quarter" idx="11"/>
          </p:nvPr>
        </p:nvSpPr>
        <p:spPr/>
        <p:txBody>
          <a:bodyPr/>
          <a:lstStyle/>
          <a:p>
            <a:r>
              <a:rPr lang="en-US" smtClean="0"/>
              <a:t>ERDIT meeting Athens, A. Kyriakis</a:t>
            </a:r>
            <a:endParaRPr lang="el-GR"/>
          </a:p>
        </p:txBody>
      </p:sp>
      <p:sp>
        <p:nvSpPr>
          <p:cNvPr id="6" name="Slide Number Placeholder 5"/>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r>
              <a:rPr lang="el-GR" smtClean="0"/>
              <a:t>12 April 2016</a:t>
            </a:r>
            <a:endParaRPr lang="el-GR"/>
          </a:p>
        </p:txBody>
      </p:sp>
      <p:sp>
        <p:nvSpPr>
          <p:cNvPr id="6" name="Footer Placeholder 5"/>
          <p:cNvSpPr>
            <a:spLocks noGrp="1"/>
          </p:cNvSpPr>
          <p:nvPr>
            <p:ph type="ftr" sz="quarter" idx="11"/>
          </p:nvPr>
        </p:nvSpPr>
        <p:spPr/>
        <p:txBody>
          <a:bodyPr/>
          <a:lstStyle/>
          <a:p>
            <a:r>
              <a:rPr lang="en-US" smtClean="0"/>
              <a:t>ERDIT meeting Athens, A. Kyriakis</a:t>
            </a:r>
            <a:endParaRPr lang="el-GR"/>
          </a:p>
        </p:txBody>
      </p:sp>
      <p:sp>
        <p:nvSpPr>
          <p:cNvPr id="7" name="Slide Number Placeholder 6"/>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r>
              <a:rPr lang="el-GR" smtClean="0"/>
              <a:t>12 April 2016</a:t>
            </a:r>
            <a:endParaRPr lang="el-GR"/>
          </a:p>
        </p:txBody>
      </p:sp>
      <p:sp>
        <p:nvSpPr>
          <p:cNvPr id="8" name="Footer Placeholder 7"/>
          <p:cNvSpPr>
            <a:spLocks noGrp="1"/>
          </p:cNvSpPr>
          <p:nvPr>
            <p:ph type="ftr" sz="quarter" idx="11"/>
          </p:nvPr>
        </p:nvSpPr>
        <p:spPr/>
        <p:txBody>
          <a:bodyPr/>
          <a:lstStyle/>
          <a:p>
            <a:r>
              <a:rPr lang="en-US" smtClean="0"/>
              <a:t>ERDIT meeting Athens, A. Kyriakis</a:t>
            </a:r>
            <a:endParaRPr lang="el-GR"/>
          </a:p>
        </p:txBody>
      </p:sp>
      <p:sp>
        <p:nvSpPr>
          <p:cNvPr id="9" name="Slide Number Placeholder 8"/>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r>
              <a:rPr lang="el-GR" smtClean="0"/>
              <a:t>12 April 2016</a:t>
            </a:r>
            <a:endParaRPr lang="el-GR"/>
          </a:p>
        </p:txBody>
      </p:sp>
      <p:sp>
        <p:nvSpPr>
          <p:cNvPr id="4" name="Footer Placeholder 3"/>
          <p:cNvSpPr>
            <a:spLocks noGrp="1"/>
          </p:cNvSpPr>
          <p:nvPr>
            <p:ph type="ftr" sz="quarter" idx="11"/>
          </p:nvPr>
        </p:nvSpPr>
        <p:spPr/>
        <p:txBody>
          <a:bodyPr/>
          <a:lstStyle/>
          <a:p>
            <a:r>
              <a:rPr lang="en-US" smtClean="0"/>
              <a:t>ERDIT meeting Athens, A. Kyriakis</a:t>
            </a:r>
            <a:endParaRPr lang="el-GR"/>
          </a:p>
        </p:txBody>
      </p:sp>
      <p:sp>
        <p:nvSpPr>
          <p:cNvPr id="5" name="Slide Number Placeholder 4"/>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l-GR" smtClean="0"/>
              <a:t>12 April 2016</a:t>
            </a:r>
            <a:endParaRPr lang="el-GR"/>
          </a:p>
        </p:txBody>
      </p:sp>
      <p:sp>
        <p:nvSpPr>
          <p:cNvPr id="3" name="Footer Placeholder 2"/>
          <p:cNvSpPr>
            <a:spLocks noGrp="1"/>
          </p:cNvSpPr>
          <p:nvPr>
            <p:ph type="ftr" sz="quarter" idx="11"/>
          </p:nvPr>
        </p:nvSpPr>
        <p:spPr/>
        <p:txBody>
          <a:bodyPr/>
          <a:lstStyle/>
          <a:p>
            <a:r>
              <a:rPr lang="en-US" smtClean="0"/>
              <a:t>ERDIT meeting Athens, A. Kyriakis</a:t>
            </a:r>
            <a:endParaRPr lang="el-GR"/>
          </a:p>
        </p:txBody>
      </p:sp>
      <p:sp>
        <p:nvSpPr>
          <p:cNvPr id="4" name="Slide Number Placeholder 3"/>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l-GR" smtClean="0"/>
              <a:t>12 April 2016</a:t>
            </a:r>
            <a:endParaRPr lang="el-GR"/>
          </a:p>
        </p:txBody>
      </p:sp>
      <p:sp>
        <p:nvSpPr>
          <p:cNvPr id="6" name="Footer Placeholder 5"/>
          <p:cNvSpPr>
            <a:spLocks noGrp="1"/>
          </p:cNvSpPr>
          <p:nvPr>
            <p:ph type="ftr" sz="quarter" idx="11"/>
          </p:nvPr>
        </p:nvSpPr>
        <p:spPr/>
        <p:txBody>
          <a:bodyPr/>
          <a:lstStyle/>
          <a:p>
            <a:r>
              <a:rPr lang="en-US" smtClean="0"/>
              <a:t>ERDIT meeting Athens, A. Kyriakis</a:t>
            </a:r>
            <a:endParaRPr lang="el-GR"/>
          </a:p>
        </p:txBody>
      </p:sp>
      <p:sp>
        <p:nvSpPr>
          <p:cNvPr id="7" name="Slide Number Placeholder 6"/>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l-GR" smtClean="0"/>
              <a:t>12 April 2016</a:t>
            </a:r>
            <a:endParaRPr lang="el-GR"/>
          </a:p>
        </p:txBody>
      </p:sp>
      <p:sp>
        <p:nvSpPr>
          <p:cNvPr id="6" name="Footer Placeholder 5"/>
          <p:cNvSpPr>
            <a:spLocks noGrp="1"/>
          </p:cNvSpPr>
          <p:nvPr>
            <p:ph type="ftr" sz="quarter" idx="11"/>
          </p:nvPr>
        </p:nvSpPr>
        <p:spPr/>
        <p:txBody>
          <a:bodyPr/>
          <a:lstStyle/>
          <a:p>
            <a:r>
              <a:rPr lang="en-US" smtClean="0"/>
              <a:t>ERDIT meeting Athens, A. Kyriakis</a:t>
            </a:r>
            <a:endParaRPr lang="el-GR"/>
          </a:p>
        </p:txBody>
      </p:sp>
      <p:sp>
        <p:nvSpPr>
          <p:cNvPr id="7" name="Slide Number Placeholder 6"/>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r>
              <a:rPr lang="el-GR" smtClean="0"/>
              <a:t>12 April 2016</a:t>
            </a:r>
            <a:endParaRPr lang="el-GR"/>
          </a:p>
        </p:txBody>
      </p:sp>
      <p:sp>
        <p:nvSpPr>
          <p:cNvPr id="5" name="Footer Placeholder 4"/>
          <p:cNvSpPr>
            <a:spLocks noGrp="1"/>
          </p:cNvSpPr>
          <p:nvPr>
            <p:ph type="ftr" sz="quarter" idx="11"/>
          </p:nvPr>
        </p:nvSpPr>
        <p:spPr/>
        <p:txBody>
          <a:bodyPr/>
          <a:lstStyle/>
          <a:p>
            <a:r>
              <a:rPr lang="en-US" smtClean="0"/>
              <a:t>ERDIT meeting Athens, A. Kyriakis</a:t>
            </a:r>
            <a:endParaRPr lang="el-GR"/>
          </a:p>
        </p:txBody>
      </p:sp>
      <p:sp>
        <p:nvSpPr>
          <p:cNvPr id="6" name="Slide Number Placeholder 5"/>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r>
              <a:rPr lang="el-GR" smtClean="0"/>
              <a:t>12 April 2016</a:t>
            </a:r>
            <a:endParaRPr lang="el-GR"/>
          </a:p>
        </p:txBody>
      </p:sp>
      <p:sp>
        <p:nvSpPr>
          <p:cNvPr id="5" name="Footer Placeholder 4"/>
          <p:cNvSpPr>
            <a:spLocks noGrp="1"/>
          </p:cNvSpPr>
          <p:nvPr>
            <p:ph type="ftr" sz="quarter" idx="11"/>
          </p:nvPr>
        </p:nvSpPr>
        <p:spPr/>
        <p:txBody>
          <a:bodyPr/>
          <a:lstStyle/>
          <a:p>
            <a:r>
              <a:rPr lang="en-US" smtClean="0"/>
              <a:t>ERDIT meeting Athens, A. Kyriakis</a:t>
            </a:r>
            <a:endParaRPr lang="el-GR"/>
          </a:p>
        </p:txBody>
      </p:sp>
      <p:sp>
        <p:nvSpPr>
          <p:cNvPr id="6" name="Slide Number Placeholder 5"/>
          <p:cNvSpPr>
            <a:spLocks noGrp="1"/>
          </p:cNvSpPr>
          <p:nvPr>
            <p:ph type="sldNum" sz="quarter" idx="12"/>
          </p:nvPr>
        </p:nvSpPr>
        <p:spPr/>
        <p:txBody>
          <a:bodyPr/>
          <a:lstStyle/>
          <a:p>
            <a:fld id="{F8CB2D3C-0AAB-4533-BCC3-600D63F41579}"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l-GR" smtClean="0"/>
              <a:t>12 April 2016</a:t>
            </a:r>
            <a:endParaRPr lang="en-US"/>
          </a:p>
        </p:txBody>
      </p:sp>
      <p:sp>
        <p:nvSpPr>
          <p:cNvPr id="6" name="Footer Placeholder 5"/>
          <p:cNvSpPr>
            <a:spLocks noGrp="1"/>
          </p:cNvSpPr>
          <p:nvPr>
            <p:ph type="ftr" sz="quarter" idx="11"/>
          </p:nvPr>
        </p:nvSpPr>
        <p:spPr/>
        <p:txBody>
          <a:bodyPr/>
          <a:lstStyle/>
          <a:p>
            <a:r>
              <a:rPr lang="en-US" smtClean="0"/>
              <a:t>ERDIT meeting Athens, A. Kyriakis</a:t>
            </a:r>
            <a:endParaRPr lang="en-US"/>
          </a:p>
        </p:txBody>
      </p:sp>
      <p:sp>
        <p:nvSpPr>
          <p:cNvPr id="7" name="Slide Number Placeholder 6"/>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l-GR" smtClean="0"/>
              <a:t>12 April 2016</a:t>
            </a:r>
            <a:endParaRPr lang="en-US"/>
          </a:p>
        </p:txBody>
      </p:sp>
      <p:sp>
        <p:nvSpPr>
          <p:cNvPr id="8" name="Footer Placeholder 7"/>
          <p:cNvSpPr>
            <a:spLocks noGrp="1"/>
          </p:cNvSpPr>
          <p:nvPr>
            <p:ph type="ftr" sz="quarter" idx="11"/>
          </p:nvPr>
        </p:nvSpPr>
        <p:spPr/>
        <p:txBody>
          <a:bodyPr/>
          <a:lstStyle/>
          <a:p>
            <a:r>
              <a:rPr lang="en-US" smtClean="0"/>
              <a:t>ERDIT meeting Athens, A. Kyriakis</a:t>
            </a:r>
            <a:endParaRPr lang="en-US"/>
          </a:p>
        </p:txBody>
      </p:sp>
      <p:sp>
        <p:nvSpPr>
          <p:cNvPr id="9" name="Slide Number Placeholder 8"/>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l-GR" smtClean="0"/>
              <a:t>12 April 2016</a:t>
            </a:r>
            <a:endParaRPr lang="en-US"/>
          </a:p>
        </p:txBody>
      </p:sp>
      <p:sp>
        <p:nvSpPr>
          <p:cNvPr id="4" name="Footer Placeholder 3"/>
          <p:cNvSpPr>
            <a:spLocks noGrp="1"/>
          </p:cNvSpPr>
          <p:nvPr>
            <p:ph type="ftr" sz="quarter" idx="11"/>
          </p:nvPr>
        </p:nvSpPr>
        <p:spPr/>
        <p:txBody>
          <a:bodyPr/>
          <a:lstStyle/>
          <a:p>
            <a:r>
              <a:rPr lang="en-US" smtClean="0"/>
              <a:t>ERDIT meeting Athens, A. Kyriakis</a:t>
            </a:r>
            <a:endParaRPr lang="en-US"/>
          </a:p>
        </p:txBody>
      </p:sp>
      <p:sp>
        <p:nvSpPr>
          <p:cNvPr id="5" name="Slide Number Placeholder 4"/>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l-GR" smtClean="0"/>
              <a:t>12 April 2016</a:t>
            </a:r>
            <a:endParaRPr lang="en-US"/>
          </a:p>
        </p:txBody>
      </p:sp>
      <p:sp>
        <p:nvSpPr>
          <p:cNvPr id="3" name="Footer Placeholder 2"/>
          <p:cNvSpPr>
            <a:spLocks noGrp="1"/>
          </p:cNvSpPr>
          <p:nvPr>
            <p:ph type="ftr" sz="quarter" idx="11"/>
          </p:nvPr>
        </p:nvSpPr>
        <p:spPr/>
        <p:txBody>
          <a:bodyPr/>
          <a:lstStyle/>
          <a:p>
            <a:r>
              <a:rPr lang="en-US" smtClean="0"/>
              <a:t>ERDIT meeting Athens, A. Kyriakis</a:t>
            </a:r>
            <a:endParaRPr lang="en-US"/>
          </a:p>
        </p:txBody>
      </p:sp>
      <p:sp>
        <p:nvSpPr>
          <p:cNvPr id="4" name="Slide Number Placeholder 3"/>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l-GR" smtClean="0"/>
              <a:t>12 April 2016</a:t>
            </a:r>
            <a:endParaRPr lang="en-US"/>
          </a:p>
        </p:txBody>
      </p:sp>
      <p:sp>
        <p:nvSpPr>
          <p:cNvPr id="6" name="Footer Placeholder 5"/>
          <p:cNvSpPr>
            <a:spLocks noGrp="1"/>
          </p:cNvSpPr>
          <p:nvPr>
            <p:ph type="ftr" sz="quarter" idx="11"/>
          </p:nvPr>
        </p:nvSpPr>
        <p:spPr/>
        <p:txBody>
          <a:bodyPr/>
          <a:lstStyle/>
          <a:p>
            <a:r>
              <a:rPr lang="en-US" smtClean="0"/>
              <a:t>ERDIT meeting Athens, A. Kyriakis</a:t>
            </a:r>
            <a:endParaRPr lang="en-US"/>
          </a:p>
        </p:txBody>
      </p:sp>
      <p:sp>
        <p:nvSpPr>
          <p:cNvPr id="7" name="Slide Number Placeholder 6"/>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l-GR" smtClean="0"/>
              <a:t>12 April 2016</a:t>
            </a:r>
            <a:endParaRPr lang="en-US"/>
          </a:p>
        </p:txBody>
      </p:sp>
      <p:sp>
        <p:nvSpPr>
          <p:cNvPr id="6" name="Footer Placeholder 5"/>
          <p:cNvSpPr>
            <a:spLocks noGrp="1"/>
          </p:cNvSpPr>
          <p:nvPr>
            <p:ph type="ftr" sz="quarter" idx="11"/>
          </p:nvPr>
        </p:nvSpPr>
        <p:spPr/>
        <p:txBody>
          <a:bodyPr/>
          <a:lstStyle/>
          <a:p>
            <a:r>
              <a:rPr lang="en-US" smtClean="0"/>
              <a:t>ERDIT meeting Athens, A. Kyriakis</a:t>
            </a:r>
            <a:endParaRPr lang="en-US"/>
          </a:p>
        </p:txBody>
      </p:sp>
      <p:sp>
        <p:nvSpPr>
          <p:cNvPr id="7" name="Slide Number Placeholder 6"/>
          <p:cNvSpPr>
            <a:spLocks noGrp="1"/>
          </p:cNvSpPr>
          <p:nvPr>
            <p:ph type="sldNum" sz="quarter" idx="12"/>
          </p:nvPr>
        </p:nvSpPr>
        <p:spPr/>
        <p:txBody>
          <a:bodyPr/>
          <a:lstStyle/>
          <a:p>
            <a:fld id="{4786ADD9-D38F-47A8-B0C2-B6718AA0F47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l-GR" smtClean="0"/>
              <a:t>12 April 2016</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ERDIT meeting Athens, A. Kyriakis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86ADD9-D38F-47A8-B0C2-B6718AA0F4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l-GR" smtClean="0"/>
              <a:t>12 April 2016</a:t>
            </a:r>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ERDIT meeting Athens, A. Kyriakis</a:t>
            </a: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CB2D3C-0AAB-4533-BCC3-600D63F41579}"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7.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7.xml"/><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9.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jpeg"/><Relationship Id="rId17" Type="http://schemas.openxmlformats.org/officeDocument/2006/relationships/image" Target="../media/image38.jpeg"/><Relationship Id="rId2" Type="http://schemas.openxmlformats.org/officeDocument/2006/relationships/notesSlide" Target="../notesSlides/notesSlide4.xml"/><Relationship Id="rId16" Type="http://schemas.openxmlformats.org/officeDocument/2006/relationships/image" Target="../media/image37.jpeg"/><Relationship Id="rId1" Type="http://schemas.openxmlformats.org/officeDocument/2006/relationships/slideLayout" Target="../slideLayouts/slideLayout13.xml"/><Relationship Id="rId6" Type="http://schemas.openxmlformats.org/officeDocument/2006/relationships/image" Target="../media/image27.png"/><Relationship Id="rId11" Type="http://schemas.openxmlformats.org/officeDocument/2006/relationships/image" Target="../media/image32.jpeg"/><Relationship Id="rId5" Type="http://schemas.openxmlformats.org/officeDocument/2006/relationships/image" Target="../media/image26.wmf"/><Relationship Id="rId15" Type="http://schemas.openxmlformats.org/officeDocument/2006/relationships/image" Target="../media/image36.png"/><Relationship Id="rId10" Type="http://schemas.openxmlformats.org/officeDocument/2006/relationships/image" Target="../media/image31.jpeg"/><Relationship Id="rId19" Type="http://schemas.openxmlformats.org/officeDocument/2006/relationships/image" Target="../media/image40.jpe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hyperlink" Target="http://tandem.inp.demokritos.gr/" TargetMode="External"/><Relationship Id="rId2" Type="http://schemas.openxmlformats.org/officeDocument/2006/relationships/image" Target="../media/image41.png"/><Relationship Id="rId1" Type="http://schemas.openxmlformats.org/officeDocument/2006/relationships/slideLayout" Target="../slideLayouts/slideLayout3.xml"/><Relationship Id="rId5" Type="http://schemas.openxmlformats.org/officeDocument/2006/relationships/image" Target="../media/image43.jpeg"/><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7.jpeg"/><Relationship Id="rId4" Type="http://schemas.openxmlformats.org/officeDocument/2006/relationships/image" Target="../media/image46.jpeg"/></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8" Type="http://schemas.openxmlformats.org/officeDocument/2006/relationships/hyperlink" Target="mailto:gloudos@teiath.gr" TargetMode="External"/><Relationship Id="rId3" Type="http://schemas.openxmlformats.org/officeDocument/2006/relationships/hyperlink" Target="mailto:loukas@inp.demokritos.gr" TargetMode="External"/><Relationship Id="rId7" Type="http://schemas.openxmlformats.org/officeDocument/2006/relationships/hyperlink" Target="mailto:ckaraf@gmail.com" TargetMode="External"/><Relationship Id="rId2" Type="http://schemas.openxmlformats.org/officeDocument/2006/relationships/hyperlink" Target="mailto:kyriakis@inp.demokritos.gr" TargetMode="External"/><Relationship Id="rId1" Type="http://schemas.openxmlformats.org/officeDocument/2006/relationships/slideLayout" Target="../slideLayouts/slideLayout3.xml"/><Relationship Id="rId6" Type="http://schemas.openxmlformats.org/officeDocument/2006/relationships/hyperlink" Target="mailto:lamprop@mail.teiste.gr" TargetMode="External"/><Relationship Id="rId5" Type="http://schemas.openxmlformats.org/officeDocument/2006/relationships/hyperlink" Target="mailto:cpot@eeae.gr" TargetMode="External"/><Relationship Id="rId4" Type="http://schemas.openxmlformats.org/officeDocument/2006/relationships/hyperlink" Target="mailto:glezos@imel.demokritos.gr"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wmf"/><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4.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2.xml"/><Relationship Id="rId4" Type="http://schemas.openxmlformats.org/officeDocument/2006/relationships/image" Target="../media/image57.emf"/></Relationships>
</file>

<file path=ppt/slides/_rels/slide2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7.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8.xml"/><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png"/><Relationship Id="rId1" Type="http://schemas.openxmlformats.org/officeDocument/2006/relationships/slideLayout" Target="../slideLayouts/slideLayout18.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tiff"/></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tiff"/><Relationship Id="rId1" Type="http://schemas.openxmlformats.org/officeDocument/2006/relationships/slideLayout" Target="../slideLayouts/slideLayout17.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00034" y="142852"/>
            <a:ext cx="8286808" cy="164307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5" name="Date Placeholder 14"/>
          <p:cNvSpPr>
            <a:spLocks noGrp="1"/>
          </p:cNvSpPr>
          <p:nvPr>
            <p:ph type="dt" sz="half" idx="10"/>
          </p:nvPr>
        </p:nvSpPr>
        <p:spPr/>
        <p:txBody>
          <a:bodyPr/>
          <a:lstStyle/>
          <a:p>
            <a:r>
              <a:rPr lang="el-GR" smtClean="0"/>
              <a:t>12 April 2016</a:t>
            </a:r>
            <a:endParaRPr lang="el-GR" dirty="0"/>
          </a:p>
        </p:txBody>
      </p:sp>
      <p:sp>
        <p:nvSpPr>
          <p:cNvPr id="16" name="Slide Number Placeholder 15"/>
          <p:cNvSpPr>
            <a:spLocks noGrp="1"/>
          </p:cNvSpPr>
          <p:nvPr>
            <p:ph type="sldNum" sz="quarter" idx="12"/>
          </p:nvPr>
        </p:nvSpPr>
        <p:spPr/>
        <p:txBody>
          <a:bodyPr/>
          <a:lstStyle/>
          <a:p>
            <a:fld id="{165EFDEA-2208-403E-A31F-51974303E7CA}" type="slidenum">
              <a:rPr lang="el-GR" smtClean="0"/>
              <a:pPr/>
              <a:t>1</a:t>
            </a:fld>
            <a:endParaRPr lang="el-GR" dirty="0"/>
          </a:p>
        </p:txBody>
      </p:sp>
      <p:sp>
        <p:nvSpPr>
          <p:cNvPr id="17" name="Footer Placeholder 16"/>
          <p:cNvSpPr>
            <a:spLocks noGrp="1"/>
          </p:cNvSpPr>
          <p:nvPr>
            <p:ph type="ftr" sz="quarter" idx="11"/>
          </p:nvPr>
        </p:nvSpPr>
        <p:spPr/>
        <p:txBody>
          <a:bodyPr/>
          <a:lstStyle/>
          <a:p>
            <a:r>
              <a:rPr lang="en-US" smtClean="0"/>
              <a:t>ERDIT meeting Athens, A. Kyriakis</a:t>
            </a:r>
            <a:endParaRPr lang="el-GR" dirty="0"/>
          </a:p>
        </p:txBody>
      </p:sp>
      <p:sp>
        <p:nvSpPr>
          <p:cNvPr id="14" name="TextBox 13"/>
          <p:cNvSpPr txBox="1"/>
          <p:nvPr/>
        </p:nvSpPr>
        <p:spPr>
          <a:xfrm>
            <a:off x="928662" y="571480"/>
            <a:ext cx="7572428" cy="954107"/>
          </a:xfrm>
          <a:prstGeom prst="rect">
            <a:avLst/>
          </a:prstGeom>
          <a:noFill/>
          <a:scene3d>
            <a:camera prst="orthographicFront"/>
            <a:lightRig rig="threePt" dir="t"/>
          </a:scene3d>
          <a:sp3d>
            <a:bevelT/>
          </a:sp3d>
        </p:spPr>
        <p:txBody>
          <a:bodyPr wrap="square" rtlCol="0">
            <a:spAutoFit/>
          </a:bodyPr>
          <a:lstStyle/>
          <a:p>
            <a:pPr algn="ctr"/>
            <a:r>
              <a:rPr lang="en-US" sz="2800" b="1" dirty="0" smtClean="0">
                <a:solidFill>
                  <a:srgbClr val="0000FF"/>
                </a:solidFill>
              </a:rPr>
              <a:t>The Greek Network on Detection Development - The SENERA NATO </a:t>
            </a:r>
            <a:r>
              <a:rPr lang="en-US" sz="2800" b="1" dirty="0" err="1" smtClean="0">
                <a:solidFill>
                  <a:srgbClr val="0000FF"/>
                </a:solidFill>
              </a:rPr>
              <a:t>SfP</a:t>
            </a:r>
            <a:r>
              <a:rPr lang="en-US" sz="2800" b="1" dirty="0" smtClean="0">
                <a:solidFill>
                  <a:srgbClr val="0000FF"/>
                </a:solidFill>
              </a:rPr>
              <a:t> Project</a:t>
            </a:r>
            <a:endParaRPr lang="el-GR" sz="2800" b="1" dirty="0">
              <a:solidFill>
                <a:srgbClr val="0000FF"/>
              </a:solidFill>
            </a:endParaRPr>
          </a:p>
        </p:txBody>
      </p:sp>
      <p:sp>
        <p:nvSpPr>
          <p:cNvPr id="18" name="TextBox 17"/>
          <p:cNvSpPr txBox="1"/>
          <p:nvPr/>
        </p:nvSpPr>
        <p:spPr>
          <a:xfrm>
            <a:off x="785786" y="2143116"/>
            <a:ext cx="7143800" cy="3139321"/>
          </a:xfrm>
          <a:prstGeom prst="rect">
            <a:avLst/>
          </a:prstGeom>
          <a:noFill/>
        </p:spPr>
        <p:txBody>
          <a:bodyPr wrap="square" rtlCol="0">
            <a:spAutoFit/>
          </a:bodyPr>
          <a:lstStyle/>
          <a:p>
            <a:pPr>
              <a:buFont typeface="Wingdings" pitchFamily="2" charset="2"/>
              <a:buChar char="Ø"/>
            </a:pPr>
            <a:r>
              <a:rPr lang="en-US" dirty="0" smtClean="0"/>
              <a:t>Outline:</a:t>
            </a:r>
          </a:p>
          <a:p>
            <a:pPr>
              <a:buFont typeface="Wingdings" pitchFamily="2" charset="2"/>
              <a:buChar char="Ø"/>
            </a:pPr>
            <a:endParaRPr lang="en-US" dirty="0" smtClean="0"/>
          </a:p>
          <a:p>
            <a:pPr>
              <a:buFont typeface="Wingdings" pitchFamily="2" charset="2"/>
              <a:buChar char="Ø"/>
            </a:pPr>
            <a:r>
              <a:rPr lang="en-US" dirty="0" smtClean="0"/>
              <a:t>  Current Partners of the Network</a:t>
            </a:r>
          </a:p>
          <a:p>
            <a:pPr>
              <a:buFont typeface="Wingdings" pitchFamily="2" charset="2"/>
              <a:buChar char="Ø"/>
            </a:pPr>
            <a:endParaRPr lang="en-US" dirty="0" smtClean="0"/>
          </a:p>
          <a:p>
            <a:pPr>
              <a:buFont typeface="Wingdings" pitchFamily="2" charset="2"/>
              <a:buChar char="Ø"/>
            </a:pPr>
            <a:r>
              <a:rPr lang="en-US" dirty="0" smtClean="0"/>
              <a:t> Activities </a:t>
            </a:r>
          </a:p>
          <a:p>
            <a:pPr>
              <a:buFont typeface="Wingdings" pitchFamily="2" charset="2"/>
              <a:buChar char="Ø"/>
            </a:pPr>
            <a:endParaRPr lang="en-US" dirty="0" smtClean="0"/>
          </a:p>
          <a:p>
            <a:pPr>
              <a:buFont typeface="Wingdings" pitchFamily="2" charset="2"/>
              <a:buChar char="Ø"/>
            </a:pPr>
            <a:r>
              <a:rPr lang="en-US" dirty="0" smtClean="0"/>
              <a:t> Main facilities of the partners</a:t>
            </a:r>
          </a:p>
          <a:p>
            <a:pPr>
              <a:buFont typeface="Wingdings" pitchFamily="2" charset="2"/>
              <a:buChar char="Ø"/>
            </a:pPr>
            <a:endParaRPr lang="en-US" b="1" dirty="0" smtClean="0"/>
          </a:p>
          <a:p>
            <a:pPr>
              <a:buFont typeface="Wingdings" pitchFamily="2" charset="2"/>
              <a:buChar char="Ø"/>
            </a:pPr>
            <a:r>
              <a:rPr lang="en-US" dirty="0" smtClean="0"/>
              <a:t>SENERA NATO </a:t>
            </a:r>
            <a:r>
              <a:rPr lang="en-US" dirty="0" err="1" smtClean="0"/>
              <a:t>SfP</a:t>
            </a:r>
            <a:r>
              <a:rPr lang="en-US" dirty="0" smtClean="0"/>
              <a:t> Project </a:t>
            </a:r>
            <a:endParaRPr lang="el-GR" dirty="0" smtClean="0"/>
          </a:p>
          <a:p>
            <a:pPr>
              <a:buFont typeface="Wingdings" pitchFamily="2" charset="2"/>
              <a:buChar char="Ø"/>
            </a:pPr>
            <a:endParaRPr lang="en-US" dirty="0" smtClean="0"/>
          </a:p>
          <a:p>
            <a:pPr>
              <a:buFont typeface="Wingdings" pitchFamily="2" charset="2"/>
              <a:buChar char="Ø"/>
            </a:pPr>
            <a:r>
              <a:rPr lang="en-US" dirty="0" smtClean="0"/>
              <a:t> Conclusions</a:t>
            </a:r>
            <a:endParaRPr lang="el-G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500034"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Date Placeholder 2"/>
          <p:cNvSpPr>
            <a:spLocks noGrp="1"/>
          </p:cNvSpPr>
          <p:nvPr>
            <p:ph type="dt" sz="half" idx="10"/>
          </p:nvPr>
        </p:nvSpPr>
        <p:spPr/>
        <p:txBody>
          <a:bodyPr/>
          <a:lstStyle/>
          <a:p>
            <a:r>
              <a:rPr lang="el-GR" smtClean="0"/>
              <a:t>12 April 2016</a:t>
            </a:r>
            <a:endParaRPr lang="el-GR"/>
          </a:p>
        </p:txBody>
      </p:sp>
      <p:sp>
        <p:nvSpPr>
          <p:cNvPr id="4" name="Footer Placeholder 3"/>
          <p:cNvSpPr>
            <a:spLocks noGrp="1"/>
          </p:cNvSpPr>
          <p:nvPr>
            <p:ph type="ftr" sz="quarter" idx="11"/>
          </p:nvPr>
        </p:nvSpPr>
        <p:spPr/>
        <p:txBody>
          <a:bodyPr/>
          <a:lstStyle/>
          <a:p>
            <a:r>
              <a:rPr lang="en-US" smtClean="0"/>
              <a:t>ERDIT meeting Athens, A. Kyriakis</a:t>
            </a:r>
            <a:endParaRPr lang="el-GR"/>
          </a:p>
        </p:txBody>
      </p:sp>
      <p:sp>
        <p:nvSpPr>
          <p:cNvPr id="5" name="Slide Number Placeholder 4"/>
          <p:cNvSpPr>
            <a:spLocks noGrp="1"/>
          </p:cNvSpPr>
          <p:nvPr>
            <p:ph type="sldNum" sz="quarter" idx="12"/>
          </p:nvPr>
        </p:nvSpPr>
        <p:spPr/>
        <p:txBody>
          <a:bodyPr/>
          <a:lstStyle/>
          <a:p>
            <a:fld id="{F8CB2D3C-0AAB-4533-BCC3-600D63F41579}" type="slidenum">
              <a:rPr lang="el-GR" smtClean="0"/>
              <a:pPr/>
              <a:t>10</a:t>
            </a:fld>
            <a:endParaRPr lang="el-GR"/>
          </a:p>
        </p:txBody>
      </p:sp>
      <p:sp>
        <p:nvSpPr>
          <p:cNvPr id="6" name="Title 1"/>
          <p:cNvSpPr>
            <a:spLocks noGrp="1"/>
          </p:cNvSpPr>
          <p:nvPr>
            <p:ph type="title"/>
          </p:nvPr>
        </p:nvSpPr>
        <p:spPr>
          <a:xfrm>
            <a:off x="500034" y="0"/>
            <a:ext cx="8229600" cy="1143000"/>
          </a:xfrm>
        </p:spPr>
        <p:txBody>
          <a:bodyPr>
            <a:noAutofit/>
          </a:bodyPr>
          <a:lstStyle/>
          <a:p>
            <a:r>
              <a:rPr lang="en-GB" sz="2000" dirty="0" smtClean="0">
                <a:solidFill>
                  <a:srgbClr val="0000FF"/>
                </a:solidFill>
              </a:rPr>
              <a:t>Technological </a:t>
            </a:r>
            <a:r>
              <a:rPr lang="en-GB" sz="2000" dirty="0">
                <a:solidFill>
                  <a:srgbClr val="0000FF"/>
                </a:solidFill>
              </a:rPr>
              <a:t>Educational Institute of </a:t>
            </a:r>
            <a:r>
              <a:rPr lang="en-GB" sz="2000" dirty="0" err="1">
                <a:solidFill>
                  <a:srgbClr val="0000FF"/>
                </a:solidFill>
              </a:rPr>
              <a:t>Sterea</a:t>
            </a:r>
            <a:r>
              <a:rPr lang="en-GB" sz="2000" dirty="0">
                <a:solidFill>
                  <a:srgbClr val="0000FF"/>
                </a:solidFill>
              </a:rPr>
              <a:t> </a:t>
            </a:r>
            <a:r>
              <a:rPr lang="en-GB" sz="2000" dirty="0" err="1" smtClean="0">
                <a:solidFill>
                  <a:srgbClr val="0000FF"/>
                </a:solidFill>
              </a:rPr>
              <a:t>Ellada</a:t>
            </a:r>
            <a:r>
              <a:rPr lang="en-GB" sz="2000" dirty="0" smtClean="0">
                <a:solidFill>
                  <a:srgbClr val="0000FF"/>
                </a:solidFill>
              </a:rPr>
              <a:t> + Institute of Nuclear </a:t>
            </a:r>
            <a:r>
              <a:rPr lang="en-GB" sz="2000" dirty="0" err="1" smtClean="0">
                <a:solidFill>
                  <a:srgbClr val="0000FF"/>
                </a:solidFill>
              </a:rPr>
              <a:t>Physics+Greek</a:t>
            </a:r>
            <a:r>
              <a:rPr lang="en-GB" sz="2000" dirty="0" smtClean="0">
                <a:solidFill>
                  <a:srgbClr val="0000FF"/>
                </a:solidFill>
              </a:rPr>
              <a:t> Atomic Energy Commission + Hellenic Army Academy </a:t>
            </a:r>
            <a:endParaRPr lang="el-GR" sz="2000" dirty="0">
              <a:solidFill>
                <a:srgbClr val="0000FF"/>
              </a:solidFill>
            </a:endParaRPr>
          </a:p>
        </p:txBody>
      </p:sp>
      <p:grpSp>
        <p:nvGrpSpPr>
          <p:cNvPr id="8" name="Group 7"/>
          <p:cNvGrpSpPr/>
          <p:nvPr/>
        </p:nvGrpSpPr>
        <p:grpSpPr>
          <a:xfrm>
            <a:off x="1071538" y="1571612"/>
            <a:ext cx="7014248" cy="4250933"/>
            <a:chOff x="571472" y="2102573"/>
            <a:chExt cx="7014248" cy="4250933"/>
          </a:xfrm>
        </p:grpSpPr>
        <p:pic>
          <p:nvPicPr>
            <p:cNvPr id="9" name="Picture 2" descr="E:\PID_setup photos\IMG_3956.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1472" y="2357430"/>
              <a:ext cx="2486067" cy="3729100"/>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1"/>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51920" y="2102573"/>
              <a:ext cx="2684991" cy="16897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851920" y="3804020"/>
              <a:ext cx="3733800" cy="2549486"/>
            </a:xfrm>
            <a:prstGeom prst="rect">
              <a:avLst/>
            </a:prstGeom>
          </p:spPr>
        </p:pic>
      </p:grpSp>
      <p:sp>
        <p:nvSpPr>
          <p:cNvPr id="15" name="TextBox 14"/>
          <p:cNvSpPr txBox="1"/>
          <p:nvPr/>
        </p:nvSpPr>
        <p:spPr>
          <a:xfrm>
            <a:off x="500034" y="1214422"/>
            <a:ext cx="2071702" cy="369332"/>
          </a:xfrm>
          <a:prstGeom prst="rect">
            <a:avLst/>
          </a:prstGeom>
          <a:noFill/>
        </p:spPr>
        <p:txBody>
          <a:bodyPr wrap="square" rtlCol="0">
            <a:spAutoFit/>
          </a:bodyPr>
          <a:lstStyle/>
          <a:p>
            <a:r>
              <a:rPr lang="en-US" b="1" dirty="0" smtClean="0">
                <a:solidFill>
                  <a:srgbClr val="0000FF"/>
                </a:solidFill>
              </a:rPr>
              <a:t>FP7 funded project</a:t>
            </a:r>
            <a:endParaRPr lang="el-GR" b="1" dirty="0">
              <a:solidFill>
                <a:srgbClr val="0000FF"/>
              </a:solidFill>
            </a:endParaRPr>
          </a:p>
        </p:txBody>
      </p:sp>
    </p:spTree>
    <p:extLst>
      <p:ext uri="{BB962C8B-B14F-4D97-AF65-F5344CB8AC3E}">
        <p14:creationId xmlns:p14="http://schemas.microsoft.com/office/powerpoint/2010/main" xmlns="" val="2997650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00034"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285720" y="0"/>
            <a:ext cx="8568952" cy="1143000"/>
          </a:xfrm>
        </p:spPr>
        <p:txBody>
          <a:bodyPr>
            <a:normAutofit/>
          </a:bodyPr>
          <a:lstStyle/>
          <a:p>
            <a:r>
              <a:rPr lang="en-US" sz="2800" b="1" dirty="0" smtClean="0">
                <a:solidFill>
                  <a:srgbClr val="0000FF"/>
                </a:solidFill>
              </a:rPr>
              <a:t>Hellenic Army academy + Greek Atomic Energy Commission + Institute of Nuclear and Particle Physics  </a:t>
            </a:r>
            <a:endParaRPr lang="el-GR" sz="2800" b="1" dirty="0">
              <a:solidFill>
                <a:srgbClr val="0000FF"/>
              </a:solidFill>
            </a:endParaRPr>
          </a:p>
        </p:txBody>
      </p:sp>
      <p:sp>
        <p:nvSpPr>
          <p:cNvPr id="3" name="Date Placeholder 2"/>
          <p:cNvSpPr>
            <a:spLocks noGrp="1"/>
          </p:cNvSpPr>
          <p:nvPr>
            <p:ph type="dt" sz="half" idx="10"/>
          </p:nvPr>
        </p:nvSpPr>
        <p:spPr/>
        <p:txBody>
          <a:bodyPr/>
          <a:lstStyle/>
          <a:p>
            <a:r>
              <a:rPr lang="el-GR" smtClean="0"/>
              <a:t>12 April 2016</a:t>
            </a:r>
            <a:endParaRPr lang="el-GR"/>
          </a:p>
        </p:txBody>
      </p:sp>
      <p:sp>
        <p:nvSpPr>
          <p:cNvPr id="4" name="Footer Placeholder 3"/>
          <p:cNvSpPr>
            <a:spLocks noGrp="1"/>
          </p:cNvSpPr>
          <p:nvPr>
            <p:ph type="ftr" sz="quarter" idx="11"/>
          </p:nvPr>
        </p:nvSpPr>
        <p:spPr/>
        <p:txBody>
          <a:bodyPr/>
          <a:lstStyle/>
          <a:p>
            <a:r>
              <a:rPr lang="en-US" smtClean="0"/>
              <a:t>ERDIT meeting Athens, A. Kyriakis</a:t>
            </a:r>
            <a:endParaRPr lang="el-GR"/>
          </a:p>
        </p:txBody>
      </p:sp>
      <p:sp>
        <p:nvSpPr>
          <p:cNvPr id="5" name="Slide Number Placeholder 4"/>
          <p:cNvSpPr>
            <a:spLocks noGrp="1"/>
          </p:cNvSpPr>
          <p:nvPr>
            <p:ph type="sldNum" sz="quarter" idx="12"/>
          </p:nvPr>
        </p:nvSpPr>
        <p:spPr/>
        <p:txBody>
          <a:bodyPr/>
          <a:lstStyle/>
          <a:p>
            <a:fld id="{F8CB2D3C-0AAB-4533-BCC3-600D63F41579}" type="slidenum">
              <a:rPr lang="el-GR" smtClean="0"/>
              <a:pPr/>
              <a:t>11</a:t>
            </a:fld>
            <a:endParaRPr lang="el-GR"/>
          </a:p>
        </p:txBody>
      </p:sp>
      <p:sp>
        <p:nvSpPr>
          <p:cNvPr id="8" name="TextBox 7"/>
          <p:cNvSpPr txBox="1"/>
          <p:nvPr/>
        </p:nvSpPr>
        <p:spPr>
          <a:xfrm>
            <a:off x="571472" y="1714488"/>
            <a:ext cx="7500990" cy="2308324"/>
          </a:xfrm>
          <a:prstGeom prst="rect">
            <a:avLst/>
          </a:prstGeom>
          <a:noFill/>
        </p:spPr>
        <p:txBody>
          <a:bodyPr wrap="square" rtlCol="0">
            <a:spAutoFit/>
          </a:bodyPr>
          <a:lstStyle/>
          <a:p>
            <a:pPr algn="just"/>
            <a:r>
              <a:rPr lang="en-GB" dirty="0" smtClean="0"/>
              <a:t>The project aims to develop core technologies for:</a:t>
            </a:r>
          </a:p>
          <a:p>
            <a:pPr algn="just"/>
            <a:endParaRPr lang="en-GB" dirty="0" smtClean="0"/>
          </a:p>
          <a:p>
            <a:pPr algn="just">
              <a:buFont typeface="Wingdings" pitchFamily="2" charset="2"/>
              <a:buChar char="Ø"/>
            </a:pPr>
            <a:r>
              <a:rPr lang="en-GB" dirty="0" smtClean="0"/>
              <a:t>  Distributed sensor networks for the localization and isotope identification of radioactive sources</a:t>
            </a:r>
          </a:p>
          <a:p>
            <a:pPr algn="just">
              <a:buFont typeface="Wingdings" pitchFamily="2" charset="2"/>
              <a:buChar char="Ø"/>
            </a:pPr>
            <a:r>
              <a:rPr lang="en-GB" dirty="0" smtClean="0"/>
              <a:t>   Purpose to build a solution applicable to the diverse problems which one confronts when dealing with difficult to detect (either shielded or in a large crowd) sources in spaces without specific entrance and exit points</a:t>
            </a:r>
            <a:endParaRPr lang="el-GR" dirty="0" smtClean="0"/>
          </a:p>
          <a:p>
            <a:endParaRPr lang="el-GR" dirty="0"/>
          </a:p>
        </p:txBody>
      </p:sp>
      <p:sp>
        <p:nvSpPr>
          <p:cNvPr id="9" name="TextBox 8"/>
          <p:cNvSpPr txBox="1"/>
          <p:nvPr/>
        </p:nvSpPr>
        <p:spPr>
          <a:xfrm>
            <a:off x="2285984" y="1214422"/>
            <a:ext cx="4857784" cy="369332"/>
          </a:xfrm>
          <a:prstGeom prst="rect">
            <a:avLst/>
          </a:prstGeom>
          <a:noFill/>
        </p:spPr>
        <p:txBody>
          <a:bodyPr wrap="square" rtlCol="0">
            <a:spAutoFit/>
          </a:bodyPr>
          <a:lstStyle/>
          <a:p>
            <a:r>
              <a:rPr lang="en-US" dirty="0" smtClean="0"/>
              <a:t>Funded by NATO </a:t>
            </a:r>
            <a:r>
              <a:rPr lang="en-US" dirty="0" err="1" smtClean="0"/>
              <a:t>SfP</a:t>
            </a:r>
            <a:r>
              <a:rPr lang="en-US" dirty="0" smtClean="0"/>
              <a:t> Program </a:t>
            </a:r>
            <a:r>
              <a:rPr lang="en-US" dirty="0" smtClean="0">
                <a:sym typeface="Wingdings" pitchFamily="2" charset="2"/>
              </a:rPr>
              <a:t> SENERA</a:t>
            </a:r>
            <a:endParaRPr lang="el-GR" dirty="0"/>
          </a:p>
        </p:txBody>
      </p:sp>
    </p:spTree>
    <p:extLst>
      <p:ext uri="{BB962C8B-B14F-4D97-AF65-F5344CB8AC3E}">
        <p14:creationId xmlns:p14="http://schemas.microsoft.com/office/powerpoint/2010/main" xmlns="" val="30458116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00034" y="300037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500034" y="2857496"/>
            <a:ext cx="8229600" cy="1143000"/>
          </a:xfrm>
        </p:spPr>
        <p:txBody>
          <a:bodyPr>
            <a:normAutofit/>
          </a:bodyPr>
          <a:lstStyle/>
          <a:p>
            <a:r>
              <a:rPr lang="en-US" sz="4000" b="1" dirty="0" smtClean="0">
                <a:solidFill>
                  <a:srgbClr val="0000FF"/>
                </a:solidFill>
              </a:rPr>
              <a:t>Activities: Medical Imaging</a:t>
            </a:r>
            <a:endParaRPr lang="el-GR" sz="4000" b="1" dirty="0">
              <a:solidFill>
                <a:srgbClr val="0000FF"/>
              </a:solidFill>
            </a:endParaRPr>
          </a:p>
        </p:txBody>
      </p:sp>
      <p:sp>
        <p:nvSpPr>
          <p:cNvPr id="3" name="Date Placeholder 2"/>
          <p:cNvSpPr>
            <a:spLocks noGrp="1"/>
          </p:cNvSpPr>
          <p:nvPr>
            <p:ph type="dt" sz="half" idx="10"/>
          </p:nvPr>
        </p:nvSpPr>
        <p:spPr/>
        <p:txBody>
          <a:bodyPr/>
          <a:lstStyle/>
          <a:p>
            <a:r>
              <a:rPr lang="el-GR" smtClean="0"/>
              <a:t>12 April 2016</a:t>
            </a:r>
            <a:endParaRPr lang="el-GR"/>
          </a:p>
        </p:txBody>
      </p:sp>
      <p:sp>
        <p:nvSpPr>
          <p:cNvPr id="4" name="Footer Placeholder 3"/>
          <p:cNvSpPr>
            <a:spLocks noGrp="1"/>
          </p:cNvSpPr>
          <p:nvPr>
            <p:ph type="ftr" sz="quarter" idx="11"/>
          </p:nvPr>
        </p:nvSpPr>
        <p:spPr/>
        <p:txBody>
          <a:bodyPr/>
          <a:lstStyle/>
          <a:p>
            <a:r>
              <a:rPr lang="en-US" smtClean="0"/>
              <a:t>ERDIT meeting Athens, A. Kyriakis</a:t>
            </a:r>
            <a:endParaRPr lang="el-GR"/>
          </a:p>
        </p:txBody>
      </p:sp>
      <p:sp>
        <p:nvSpPr>
          <p:cNvPr id="5" name="Slide Number Placeholder 4"/>
          <p:cNvSpPr>
            <a:spLocks noGrp="1"/>
          </p:cNvSpPr>
          <p:nvPr>
            <p:ph type="sldNum" sz="quarter" idx="12"/>
          </p:nvPr>
        </p:nvSpPr>
        <p:spPr/>
        <p:txBody>
          <a:bodyPr/>
          <a:lstStyle/>
          <a:p>
            <a:fld id="{F8CB2D3C-0AAB-4533-BCC3-600D63F41579}" type="slidenum">
              <a:rPr lang="el-GR" smtClean="0"/>
              <a:pPr/>
              <a:t>12</a:t>
            </a:fld>
            <a:endParaRPr lang="el-GR"/>
          </a:p>
        </p:txBody>
      </p:sp>
    </p:spTree>
    <p:extLst>
      <p:ext uri="{BB962C8B-B14F-4D97-AF65-F5344CB8AC3E}">
        <p14:creationId xmlns:p14="http://schemas.microsoft.com/office/powerpoint/2010/main" xmlns="" val="3130340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500034" y="71414"/>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28596" y="137152"/>
            <a:ext cx="8535892" cy="720080"/>
          </a:xfrm>
        </p:spPr>
        <p:txBody>
          <a:bodyPr>
            <a:normAutofit/>
          </a:bodyPr>
          <a:lstStyle/>
          <a:p>
            <a:r>
              <a:rPr lang="en-US" sz="3200" b="1" dirty="0" smtClean="0">
                <a:solidFill>
                  <a:srgbClr val="0000FF"/>
                </a:solidFill>
              </a:rPr>
              <a:t>Medical instrumentation laboratory- TEI Athens</a:t>
            </a:r>
            <a:endParaRPr lang="el-GR" sz="3600" b="1" dirty="0">
              <a:solidFill>
                <a:srgbClr val="0000FF"/>
              </a:solidFill>
            </a:endParaRPr>
          </a:p>
        </p:txBody>
      </p:sp>
      <p:sp>
        <p:nvSpPr>
          <p:cNvPr id="3" name="Date Placeholder 2"/>
          <p:cNvSpPr>
            <a:spLocks noGrp="1"/>
          </p:cNvSpPr>
          <p:nvPr>
            <p:ph type="dt" sz="half" idx="10"/>
          </p:nvPr>
        </p:nvSpPr>
        <p:spPr/>
        <p:txBody>
          <a:bodyPr/>
          <a:lstStyle/>
          <a:p>
            <a:r>
              <a:rPr lang="el-GR" smtClean="0"/>
              <a:t>12 April 2016</a:t>
            </a:r>
            <a:endParaRPr lang="el-GR"/>
          </a:p>
        </p:txBody>
      </p:sp>
      <p:sp>
        <p:nvSpPr>
          <p:cNvPr id="4" name="Footer Placeholder 3"/>
          <p:cNvSpPr>
            <a:spLocks noGrp="1"/>
          </p:cNvSpPr>
          <p:nvPr>
            <p:ph type="ftr" sz="quarter" idx="11"/>
          </p:nvPr>
        </p:nvSpPr>
        <p:spPr/>
        <p:txBody>
          <a:bodyPr/>
          <a:lstStyle/>
          <a:p>
            <a:r>
              <a:rPr lang="en-US" smtClean="0"/>
              <a:t>ERDIT meeting Athens, A. Kyriakis</a:t>
            </a:r>
            <a:endParaRPr lang="el-GR"/>
          </a:p>
        </p:txBody>
      </p:sp>
      <p:sp>
        <p:nvSpPr>
          <p:cNvPr id="5" name="Slide Number Placeholder 4"/>
          <p:cNvSpPr>
            <a:spLocks noGrp="1"/>
          </p:cNvSpPr>
          <p:nvPr>
            <p:ph type="sldNum" sz="quarter" idx="12"/>
          </p:nvPr>
        </p:nvSpPr>
        <p:spPr/>
        <p:txBody>
          <a:bodyPr/>
          <a:lstStyle/>
          <a:p>
            <a:fld id="{F8CB2D3C-0AAB-4533-BCC3-600D63F41579}" type="slidenum">
              <a:rPr lang="el-GR" smtClean="0"/>
              <a:pPr/>
              <a:t>13</a:t>
            </a:fld>
            <a:endParaRPr lang="el-GR"/>
          </a:p>
        </p:txBody>
      </p:sp>
      <p:sp>
        <p:nvSpPr>
          <p:cNvPr id="7" name="Content Placeholder 3"/>
          <p:cNvSpPr txBox="1">
            <a:spLocks/>
          </p:cNvSpPr>
          <p:nvPr/>
        </p:nvSpPr>
        <p:spPr>
          <a:xfrm>
            <a:off x="0" y="1000108"/>
            <a:ext cx="8919592" cy="5562600"/>
          </a:xfrm>
          <a:prstGeom prst="rect">
            <a:avLst/>
          </a:prstGeom>
        </p:spPr>
        <p:txBody>
          <a:bodyPr/>
          <a:lstStyle/>
          <a:p>
            <a:pPr marL="342900" indent="-342900" eaLnBrk="0" hangingPunct="0">
              <a:spcBef>
                <a:spcPct val="20000"/>
              </a:spcBef>
              <a:buFontTx/>
              <a:buChar char="•"/>
              <a:defRPr/>
            </a:pPr>
            <a:r>
              <a:rPr lang="en-US" sz="2000" b="1" i="0" dirty="0" smtClean="0">
                <a:solidFill>
                  <a:srgbClr val="333399"/>
                </a:solidFill>
                <a:latin typeface="Arial Narrow"/>
                <a:cs typeface="+mn-cs"/>
              </a:rPr>
              <a:t>Group Aims</a:t>
            </a:r>
            <a:endParaRPr lang="el-GR" sz="2000" b="1" i="0" dirty="0" smtClean="0">
              <a:solidFill>
                <a:srgbClr val="333399"/>
              </a:solidFill>
              <a:latin typeface="Arial Narrow"/>
              <a:cs typeface="+mn-cs"/>
            </a:endParaRPr>
          </a:p>
          <a:p>
            <a:pPr marL="800100" lvl="1" indent="-342900" eaLnBrk="0" hangingPunct="0">
              <a:spcBef>
                <a:spcPct val="20000"/>
              </a:spcBef>
              <a:buFontTx/>
              <a:buChar char="•"/>
              <a:defRPr/>
            </a:pPr>
            <a:r>
              <a:rPr lang="en-US" sz="1800" i="0" dirty="0" smtClean="0">
                <a:solidFill>
                  <a:srgbClr val="333399"/>
                </a:solidFill>
                <a:latin typeface="Arial Narrow"/>
                <a:cs typeface="+mn-cs"/>
              </a:rPr>
              <a:t>The development of dedicated imaging systems and other Biomedical Instrumentation</a:t>
            </a:r>
            <a:endParaRPr lang="el-GR" sz="2000" i="0" dirty="0">
              <a:solidFill>
                <a:srgbClr val="333399"/>
              </a:solidFill>
              <a:latin typeface="Arial Narrow"/>
              <a:cs typeface="+mn-cs"/>
            </a:endParaRPr>
          </a:p>
          <a:p>
            <a:pPr marL="800100" lvl="1" indent="-342900" eaLnBrk="0" hangingPunct="0">
              <a:spcBef>
                <a:spcPct val="20000"/>
              </a:spcBef>
              <a:buFontTx/>
              <a:buChar char="•"/>
              <a:defRPr/>
            </a:pPr>
            <a:r>
              <a:rPr lang="en-US" sz="1800" i="0" dirty="0" smtClean="0">
                <a:solidFill>
                  <a:srgbClr val="333399"/>
                </a:solidFill>
                <a:latin typeface="Arial Narrow"/>
                <a:cs typeface="+mn-cs"/>
              </a:rPr>
              <a:t>Applications in </a:t>
            </a:r>
            <a:r>
              <a:rPr lang="en-US" sz="1800" i="0" dirty="0" err="1" smtClean="0">
                <a:solidFill>
                  <a:srgbClr val="333399"/>
                </a:solidFill>
                <a:latin typeface="Arial Narrow"/>
                <a:cs typeface="+mn-cs"/>
              </a:rPr>
              <a:t>biomolecules</a:t>
            </a:r>
            <a:r>
              <a:rPr lang="en-US" sz="1800" i="0" dirty="0" smtClean="0">
                <a:solidFill>
                  <a:srgbClr val="333399"/>
                </a:solidFill>
                <a:latin typeface="Arial Narrow"/>
                <a:cs typeface="+mn-cs"/>
              </a:rPr>
              <a:t> multimodal imaging, including nanoparticles and </a:t>
            </a:r>
            <a:r>
              <a:rPr lang="en-US" sz="1800" i="0" dirty="0" err="1" smtClean="0">
                <a:solidFill>
                  <a:srgbClr val="333399"/>
                </a:solidFill>
                <a:latin typeface="Arial Narrow"/>
                <a:cs typeface="+mn-cs"/>
              </a:rPr>
              <a:t>theranostics</a:t>
            </a:r>
            <a:endParaRPr lang="el-GR" sz="2000" i="0" dirty="0">
              <a:solidFill>
                <a:srgbClr val="333399"/>
              </a:solidFill>
              <a:latin typeface="Arial Narrow"/>
              <a:cs typeface="+mn-cs"/>
            </a:endParaRPr>
          </a:p>
          <a:p>
            <a:pPr marL="342900" indent="-342900" eaLnBrk="0" hangingPunct="0">
              <a:spcBef>
                <a:spcPct val="20000"/>
              </a:spcBef>
              <a:buFontTx/>
              <a:buChar char="•"/>
              <a:defRPr/>
            </a:pPr>
            <a:r>
              <a:rPr lang="en-US" sz="2000" b="1" i="0" dirty="0" smtClean="0">
                <a:solidFill>
                  <a:srgbClr val="333399"/>
                </a:solidFill>
                <a:latin typeface="Arial Narrow"/>
                <a:cs typeface="+mn-cs"/>
              </a:rPr>
              <a:t>Current group members &lt;</a:t>
            </a:r>
            <a:r>
              <a:rPr lang="el-GR" sz="2000" b="1" i="0" dirty="0" smtClean="0">
                <a:solidFill>
                  <a:srgbClr val="333399"/>
                </a:solidFill>
                <a:latin typeface="Arial Narrow"/>
                <a:cs typeface="+mn-cs"/>
              </a:rPr>
              <a:t>15</a:t>
            </a:r>
            <a:endParaRPr lang="en-US" sz="2000" b="1" i="0" dirty="0" smtClean="0">
              <a:solidFill>
                <a:srgbClr val="333399"/>
              </a:solidFill>
              <a:latin typeface="Arial Narrow"/>
              <a:cs typeface="+mn-cs"/>
            </a:endParaRPr>
          </a:p>
          <a:p>
            <a:pPr marL="342900" indent="-342900" eaLnBrk="0" hangingPunct="0">
              <a:spcBef>
                <a:spcPct val="20000"/>
              </a:spcBef>
              <a:buFontTx/>
              <a:buChar char="•"/>
              <a:defRPr/>
            </a:pPr>
            <a:r>
              <a:rPr lang="en-US" sz="2000" b="1" i="0" dirty="0" smtClean="0">
                <a:solidFill>
                  <a:srgbClr val="333399"/>
                </a:solidFill>
                <a:latin typeface="Arial Narrow"/>
                <a:cs typeface="+mn-cs"/>
              </a:rPr>
              <a:t>Main funding </a:t>
            </a:r>
            <a:r>
              <a:rPr lang="el-GR" sz="2000" b="1" i="0" dirty="0" smtClean="0">
                <a:solidFill>
                  <a:srgbClr val="333399"/>
                </a:solidFill>
                <a:latin typeface="Arial Narrow"/>
                <a:cs typeface="+mn-cs"/>
              </a:rPr>
              <a:t>(</a:t>
            </a:r>
            <a:r>
              <a:rPr lang="en-US" sz="2000" b="1" i="0" dirty="0" smtClean="0">
                <a:solidFill>
                  <a:srgbClr val="333399"/>
                </a:solidFill>
                <a:latin typeface="Arial Narrow"/>
                <a:cs typeface="+mn-cs"/>
              </a:rPr>
              <a:t>~3.2M</a:t>
            </a:r>
            <a:r>
              <a:rPr lang="el-GR" sz="2000" b="1" i="0" dirty="0" smtClean="0">
                <a:solidFill>
                  <a:srgbClr val="333399"/>
                </a:solidFill>
                <a:latin typeface="Arial Narrow"/>
                <a:cs typeface="+mn-cs"/>
              </a:rPr>
              <a:t>€)</a:t>
            </a:r>
            <a:r>
              <a:rPr lang="en-US" sz="2000" b="1" i="0" dirty="0" smtClean="0">
                <a:solidFill>
                  <a:srgbClr val="333399"/>
                </a:solidFill>
                <a:latin typeface="Arial Narrow"/>
                <a:cs typeface="+mn-cs"/>
              </a:rPr>
              <a:t> and current projects</a:t>
            </a:r>
            <a:endParaRPr lang="el-GR" sz="2000" b="1" i="0" dirty="0">
              <a:solidFill>
                <a:srgbClr val="333399"/>
              </a:solidFill>
              <a:latin typeface="Arial Narrow"/>
              <a:cs typeface="+mn-cs"/>
            </a:endParaRPr>
          </a:p>
          <a:p>
            <a:pPr marL="800100" lvl="1" indent="-342900" eaLnBrk="0" hangingPunct="0">
              <a:spcBef>
                <a:spcPct val="20000"/>
              </a:spcBef>
              <a:buFontTx/>
              <a:buChar char="•"/>
              <a:defRPr/>
            </a:pPr>
            <a:r>
              <a:rPr lang="en-US" sz="1800" i="0" dirty="0" smtClean="0">
                <a:solidFill>
                  <a:srgbClr val="009900"/>
                </a:solidFill>
                <a:latin typeface="Arial Narrow"/>
                <a:cs typeface="+mn-cs"/>
              </a:rPr>
              <a:t>VIVOIMAG, Horizon2020, Marie Curie RISE</a:t>
            </a:r>
            <a:r>
              <a:rPr lang="en-US" dirty="0" smtClean="0">
                <a:solidFill>
                  <a:srgbClr val="009900"/>
                </a:solidFill>
                <a:latin typeface="Arial Narrow"/>
              </a:rPr>
              <a:t>: Multimodal Imaging Of The In Vivo Fate Of Bone Transplants (coordinator)</a:t>
            </a:r>
            <a:endParaRPr lang="el-GR" dirty="0" smtClean="0">
              <a:solidFill>
                <a:srgbClr val="009900"/>
              </a:solidFill>
              <a:latin typeface="Arial Narrow"/>
            </a:endParaRPr>
          </a:p>
          <a:p>
            <a:pPr marL="800100" lvl="1" indent="-342900" eaLnBrk="0" hangingPunct="0">
              <a:spcBef>
                <a:spcPct val="20000"/>
              </a:spcBef>
              <a:buFontTx/>
              <a:buChar char="•"/>
              <a:defRPr/>
            </a:pPr>
            <a:r>
              <a:rPr lang="en-US" sz="1800" i="0" dirty="0" err="1" smtClean="0">
                <a:solidFill>
                  <a:srgbClr val="009900"/>
                </a:solidFill>
                <a:latin typeface="Arial Narrow"/>
                <a:cs typeface="+mn-cs"/>
              </a:rPr>
              <a:t>Aristeia</a:t>
            </a:r>
            <a:r>
              <a:rPr lang="en-US" sz="1800" i="0" dirty="0" smtClean="0">
                <a:solidFill>
                  <a:srgbClr val="009900"/>
                </a:solidFill>
                <a:latin typeface="Arial Narrow"/>
                <a:cs typeface="+mn-cs"/>
              </a:rPr>
              <a:t> II: Development of hybrid molecular imaging systems for </a:t>
            </a:r>
            <a:r>
              <a:rPr lang="en-US" sz="1800" i="0" dirty="0" err="1" smtClean="0">
                <a:solidFill>
                  <a:srgbClr val="009900"/>
                </a:solidFill>
                <a:latin typeface="Arial Narrow"/>
                <a:cs typeface="+mn-cs"/>
              </a:rPr>
              <a:t>Theragnostic</a:t>
            </a:r>
            <a:r>
              <a:rPr lang="en-US" sz="1800" i="0" dirty="0" smtClean="0">
                <a:solidFill>
                  <a:srgbClr val="009900"/>
                </a:solidFill>
                <a:latin typeface="Arial Narrow"/>
                <a:cs typeface="+mn-cs"/>
              </a:rPr>
              <a:t> applications </a:t>
            </a:r>
            <a:r>
              <a:rPr lang="el-GR" sz="1800" i="0" dirty="0" smtClean="0">
                <a:solidFill>
                  <a:srgbClr val="009900"/>
                </a:solidFill>
                <a:latin typeface="Arial Narrow"/>
                <a:cs typeface="+mn-cs"/>
              </a:rPr>
              <a:t>- HYPERGNOSTIC </a:t>
            </a:r>
            <a:r>
              <a:rPr lang="en-US" sz="1800" i="0" dirty="0" smtClean="0">
                <a:solidFill>
                  <a:srgbClr val="009900"/>
                </a:solidFill>
                <a:latin typeface="Arial Narrow"/>
                <a:cs typeface="+mn-cs"/>
              </a:rPr>
              <a:t> (National Excellence project)</a:t>
            </a:r>
          </a:p>
          <a:p>
            <a:pPr marL="800100" lvl="1" indent="-342900" eaLnBrk="0" hangingPunct="0">
              <a:spcBef>
                <a:spcPct val="20000"/>
              </a:spcBef>
              <a:buFontTx/>
              <a:buChar char="•"/>
              <a:defRPr/>
            </a:pPr>
            <a:r>
              <a:rPr lang="en-US" sz="1800" i="0" dirty="0" smtClean="0">
                <a:solidFill>
                  <a:srgbClr val="009900"/>
                </a:solidFill>
                <a:latin typeface="Arial Narrow"/>
                <a:cs typeface="+mn-cs"/>
              </a:rPr>
              <a:t>TRIMAGE, FP7-Health-Innovation: An optimized  </a:t>
            </a:r>
            <a:r>
              <a:rPr lang="en-US" sz="1800" i="0" dirty="0" err="1" smtClean="0">
                <a:solidFill>
                  <a:srgbClr val="009900"/>
                </a:solidFill>
                <a:latin typeface="Arial Narrow"/>
                <a:cs typeface="+mn-cs"/>
              </a:rPr>
              <a:t>trimodality</a:t>
            </a:r>
            <a:r>
              <a:rPr lang="en-US" sz="1800" i="0" dirty="0" smtClean="0">
                <a:solidFill>
                  <a:srgbClr val="009900"/>
                </a:solidFill>
                <a:latin typeface="Arial Narrow"/>
                <a:cs typeface="+mn-cs"/>
              </a:rPr>
              <a:t> (PET/MR/EEG) imaging tool for schizophrenia </a:t>
            </a:r>
            <a:r>
              <a:rPr lang="en-US" sz="1800" i="0" dirty="0" smtClean="0">
                <a:solidFill>
                  <a:srgbClr val="009900"/>
                </a:solidFill>
                <a:latin typeface="Arial Narrow"/>
              </a:rPr>
              <a:t>(WG leader)</a:t>
            </a:r>
            <a:endParaRPr lang="el-GR" sz="1800" i="0" dirty="0" smtClean="0">
              <a:solidFill>
                <a:srgbClr val="009900"/>
              </a:solidFill>
              <a:latin typeface="Arial Narrow"/>
              <a:cs typeface="+mn-cs"/>
            </a:endParaRPr>
          </a:p>
          <a:p>
            <a:pPr marL="800100" lvl="1" indent="-342900" eaLnBrk="0" hangingPunct="0">
              <a:spcBef>
                <a:spcPct val="20000"/>
              </a:spcBef>
              <a:buFontTx/>
              <a:buChar char="•"/>
              <a:defRPr/>
            </a:pPr>
            <a:r>
              <a:rPr lang="el-GR" sz="1800" i="0" dirty="0" smtClean="0">
                <a:solidFill>
                  <a:srgbClr val="009900"/>
                </a:solidFill>
                <a:latin typeface="Arial Narrow"/>
                <a:cs typeface="+mn-cs"/>
              </a:rPr>
              <a:t>OncoNanoBBB</a:t>
            </a:r>
            <a:r>
              <a:rPr lang="el-GR" sz="1800" i="0" dirty="0">
                <a:solidFill>
                  <a:srgbClr val="009900"/>
                </a:solidFill>
                <a:latin typeface="Arial Narrow"/>
                <a:cs typeface="+mn-cs"/>
              </a:rPr>
              <a:t>, FP7-ΙΑΑP Marie Curie: </a:t>
            </a:r>
            <a:r>
              <a:rPr lang="en-US" sz="1800" i="0" dirty="0" smtClean="0">
                <a:solidFill>
                  <a:srgbClr val="009900"/>
                </a:solidFill>
                <a:latin typeface="Arial Narrow"/>
                <a:cs typeface="+mn-cs"/>
              </a:rPr>
              <a:t>Development and evaluation of a non invasive quantitative imaging technique for assessment of </a:t>
            </a:r>
            <a:r>
              <a:rPr lang="en-US" sz="1800" i="0" dirty="0" err="1" smtClean="0">
                <a:solidFill>
                  <a:srgbClr val="009900"/>
                </a:solidFill>
                <a:latin typeface="Arial Narrow"/>
                <a:cs typeface="+mn-cs"/>
              </a:rPr>
              <a:t>nanoparticle</a:t>
            </a:r>
            <a:r>
              <a:rPr lang="en-US" sz="1800" i="0" dirty="0" smtClean="0">
                <a:solidFill>
                  <a:srgbClr val="009900"/>
                </a:solidFill>
                <a:latin typeface="Arial Narrow"/>
                <a:cs typeface="+mn-cs"/>
              </a:rPr>
              <a:t> drug delivery across the blood-brain barrier. Applications for brain cancer therapeutics</a:t>
            </a:r>
            <a:r>
              <a:rPr lang="en-US" sz="1800" i="0" dirty="0" smtClean="0">
                <a:solidFill>
                  <a:srgbClr val="009900"/>
                </a:solidFill>
                <a:latin typeface="Arial Narrow"/>
              </a:rPr>
              <a:t> (coordinator)</a:t>
            </a:r>
            <a:endParaRPr lang="el-GR" sz="1800" i="0" dirty="0">
              <a:solidFill>
                <a:srgbClr val="009900"/>
              </a:solidFill>
              <a:latin typeface="Arial Narrow"/>
              <a:cs typeface="+mn-cs"/>
            </a:endParaRPr>
          </a:p>
          <a:p>
            <a:pPr marL="800100" lvl="1" indent="-342900" eaLnBrk="0" hangingPunct="0">
              <a:spcBef>
                <a:spcPct val="20000"/>
              </a:spcBef>
              <a:buFontTx/>
              <a:buChar char="•"/>
              <a:defRPr/>
            </a:pPr>
            <a:r>
              <a:rPr lang="el-GR" sz="1800" i="0" dirty="0" smtClean="0">
                <a:solidFill>
                  <a:srgbClr val="009900"/>
                </a:solidFill>
                <a:latin typeface="Arial Narrow"/>
                <a:cs typeface="+mn-cs"/>
              </a:rPr>
              <a:t>COST </a:t>
            </a:r>
            <a:r>
              <a:rPr lang="en-US" sz="1800" i="0" dirty="0" smtClean="0">
                <a:solidFill>
                  <a:srgbClr val="009900"/>
                </a:solidFill>
                <a:latin typeface="Arial Narrow"/>
                <a:cs typeface="+mn-cs"/>
              </a:rPr>
              <a:t>TD1007 on </a:t>
            </a:r>
            <a:r>
              <a:rPr lang="el-GR" sz="1800" i="0" dirty="0" smtClean="0">
                <a:solidFill>
                  <a:srgbClr val="009900"/>
                </a:solidFill>
                <a:latin typeface="Arial Narrow"/>
                <a:cs typeface="+mn-cs"/>
              </a:rPr>
              <a:t>PET/MR </a:t>
            </a:r>
            <a:r>
              <a:rPr lang="en-US" sz="1800" i="0" dirty="0" smtClean="0">
                <a:solidFill>
                  <a:srgbClr val="009900"/>
                </a:solidFill>
                <a:latin typeface="Arial Narrow"/>
                <a:cs typeface="+mn-cs"/>
              </a:rPr>
              <a:t>technology and </a:t>
            </a:r>
            <a:r>
              <a:rPr lang="el-GR" sz="1800" i="0" dirty="0" smtClean="0">
                <a:solidFill>
                  <a:srgbClr val="009900"/>
                </a:solidFill>
                <a:latin typeface="Arial Narrow"/>
                <a:cs typeface="+mn-cs"/>
              </a:rPr>
              <a:t>bimodal tracers</a:t>
            </a:r>
            <a:r>
              <a:rPr lang="en-US" sz="1800" i="0" dirty="0" smtClean="0">
                <a:solidFill>
                  <a:srgbClr val="009900"/>
                </a:solidFill>
                <a:latin typeface="Arial Narrow"/>
                <a:cs typeface="+mn-cs"/>
              </a:rPr>
              <a:t> (coordinator)</a:t>
            </a:r>
            <a:endParaRPr lang="el-GR" sz="1800" i="0" dirty="0" smtClean="0">
              <a:solidFill>
                <a:srgbClr val="009900"/>
              </a:solidFill>
              <a:latin typeface="Arial Narrow"/>
              <a:cs typeface="+mn-cs"/>
            </a:endParaRPr>
          </a:p>
          <a:p>
            <a:pPr marL="800100" lvl="1" indent="-342900" eaLnBrk="0" hangingPunct="0">
              <a:spcBef>
                <a:spcPct val="20000"/>
              </a:spcBef>
              <a:buFontTx/>
              <a:buChar char="•"/>
              <a:defRPr/>
            </a:pPr>
            <a:r>
              <a:rPr lang="en-US" sz="1800" i="0" dirty="0" smtClean="0">
                <a:solidFill>
                  <a:srgbClr val="009900"/>
                </a:solidFill>
                <a:latin typeface="Arial Narrow"/>
                <a:cs typeface="+mn-cs"/>
              </a:rPr>
              <a:t>COST TD1004 on Theragnostics (WG leader)</a:t>
            </a:r>
          </a:p>
          <a:p>
            <a:pPr marL="800100" lvl="1" indent="-342900" eaLnBrk="0" hangingPunct="0">
              <a:spcBef>
                <a:spcPct val="20000"/>
              </a:spcBef>
              <a:buFontTx/>
              <a:buChar char="•"/>
              <a:defRPr/>
            </a:pPr>
            <a:r>
              <a:rPr lang="en-US" sz="1800" i="0" dirty="0" smtClean="0">
                <a:solidFill>
                  <a:srgbClr val="009900"/>
                </a:solidFill>
                <a:latin typeface="Arial Narrow"/>
                <a:cs typeface="+mn-cs"/>
              </a:rPr>
              <a:t>Other smaller national projects…</a:t>
            </a:r>
            <a:endParaRPr lang="el-GR" sz="1800" i="0" dirty="0" smtClean="0">
              <a:solidFill>
                <a:srgbClr val="009900"/>
              </a:solidFill>
              <a:latin typeface="Arial Narrow"/>
              <a:cs typeface="+mn-cs"/>
            </a:endParaRPr>
          </a:p>
        </p:txBody>
      </p:sp>
    </p:spTree>
    <p:extLst>
      <p:ext uri="{BB962C8B-B14F-4D97-AF65-F5344CB8AC3E}">
        <p14:creationId xmlns="" xmlns:p14="http://schemas.microsoft.com/office/powerpoint/2010/main" val="3956325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dissolve">
                                      <p:cBhvr>
                                        <p:cTn id="7" dur="500"/>
                                        <p:tgtEl>
                                          <p:spTgt spid="7">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dissolve">
                                      <p:cBhvr>
                                        <p:cTn id="10" dur="500"/>
                                        <p:tgtEl>
                                          <p:spTgt spid="7">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dissolve">
                                      <p:cBhvr>
                                        <p:cTn id="13" dur="500"/>
                                        <p:tgtEl>
                                          <p:spTgt spid="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dissolve">
                                      <p:cBhvr>
                                        <p:cTn id="18" dur="500"/>
                                        <p:tgtEl>
                                          <p:spTgt spid="7">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dissolve">
                                      <p:cBhvr>
                                        <p:cTn id="21" dur="500"/>
                                        <p:tgtEl>
                                          <p:spTgt spid="7">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7">
                                            <p:txEl>
                                              <p:pRg st="5" end="5"/>
                                            </p:txEl>
                                          </p:spTgt>
                                        </p:tgtEl>
                                        <p:attrNameLst>
                                          <p:attrName>style.visibility</p:attrName>
                                        </p:attrNameLst>
                                      </p:cBhvr>
                                      <p:to>
                                        <p:strVal val="visible"/>
                                      </p:to>
                                    </p:set>
                                    <p:animEffect transition="in" filter="dissolve">
                                      <p:cBhvr>
                                        <p:cTn id="24" dur="500"/>
                                        <p:tgtEl>
                                          <p:spTgt spid="7">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dissolve">
                                      <p:cBhvr>
                                        <p:cTn id="27" dur="500"/>
                                        <p:tgtEl>
                                          <p:spTgt spid="7">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7">
                                            <p:txEl>
                                              <p:pRg st="7" end="7"/>
                                            </p:txEl>
                                          </p:spTgt>
                                        </p:tgtEl>
                                        <p:attrNameLst>
                                          <p:attrName>style.visibility</p:attrName>
                                        </p:attrNameLst>
                                      </p:cBhvr>
                                      <p:to>
                                        <p:strVal val="visible"/>
                                      </p:to>
                                    </p:set>
                                    <p:animEffect transition="in" filter="dissolve">
                                      <p:cBhvr>
                                        <p:cTn id="30" dur="500"/>
                                        <p:tgtEl>
                                          <p:spTgt spid="7">
                                            <p:txEl>
                                              <p:pRg st="7" end="7"/>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7">
                                            <p:txEl>
                                              <p:pRg st="8" end="8"/>
                                            </p:txEl>
                                          </p:spTgt>
                                        </p:tgtEl>
                                        <p:attrNameLst>
                                          <p:attrName>style.visibility</p:attrName>
                                        </p:attrNameLst>
                                      </p:cBhvr>
                                      <p:to>
                                        <p:strVal val="visible"/>
                                      </p:to>
                                    </p:set>
                                    <p:animEffect transition="in" filter="dissolve">
                                      <p:cBhvr>
                                        <p:cTn id="33" dur="500"/>
                                        <p:tgtEl>
                                          <p:spTgt spid="7">
                                            <p:txEl>
                                              <p:pRg st="8" end="8"/>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7">
                                            <p:txEl>
                                              <p:pRg st="9" end="9"/>
                                            </p:txEl>
                                          </p:spTgt>
                                        </p:tgtEl>
                                        <p:attrNameLst>
                                          <p:attrName>style.visibility</p:attrName>
                                        </p:attrNameLst>
                                      </p:cBhvr>
                                      <p:to>
                                        <p:strVal val="visible"/>
                                      </p:to>
                                    </p:set>
                                    <p:animEffect transition="in" filter="dissolve">
                                      <p:cBhvr>
                                        <p:cTn id="36" dur="500"/>
                                        <p:tgtEl>
                                          <p:spTgt spid="7">
                                            <p:txEl>
                                              <p:pRg st="9" end="9"/>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7">
                                            <p:txEl>
                                              <p:pRg st="10" end="10"/>
                                            </p:txEl>
                                          </p:spTgt>
                                        </p:tgtEl>
                                        <p:attrNameLst>
                                          <p:attrName>style.visibility</p:attrName>
                                        </p:attrNameLst>
                                      </p:cBhvr>
                                      <p:to>
                                        <p:strVal val="visible"/>
                                      </p:to>
                                    </p:set>
                                    <p:animEffect transition="in" filter="dissolve">
                                      <p:cBhvr>
                                        <p:cTn id="39" dur="500"/>
                                        <p:tgtEl>
                                          <p:spTgt spid="7">
                                            <p:txEl>
                                              <p:pRg st="10" end="10"/>
                                            </p:txEl>
                                          </p:spTgt>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7">
                                            <p:txEl>
                                              <p:pRg st="11" end="11"/>
                                            </p:txEl>
                                          </p:spTgt>
                                        </p:tgtEl>
                                        <p:attrNameLst>
                                          <p:attrName>style.visibility</p:attrName>
                                        </p:attrNameLst>
                                      </p:cBhvr>
                                      <p:to>
                                        <p:strVal val="visible"/>
                                      </p:to>
                                    </p:set>
                                    <p:animEffect transition="in" filter="dissolve">
                                      <p:cBhvr>
                                        <p:cTn id="42" dur="500"/>
                                        <p:tgtEl>
                                          <p:spTgt spid="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500034" y="85708"/>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Date Placeholder 2"/>
          <p:cNvSpPr>
            <a:spLocks noGrp="1"/>
          </p:cNvSpPr>
          <p:nvPr>
            <p:ph type="dt" sz="half" idx="10"/>
          </p:nvPr>
        </p:nvSpPr>
        <p:spPr/>
        <p:txBody>
          <a:bodyPr/>
          <a:lstStyle/>
          <a:p>
            <a:r>
              <a:rPr lang="el-GR" smtClean="0"/>
              <a:t>12 April 2016</a:t>
            </a:r>
            <a:endParaRPr lang="el-GR"/>
          </a:p>
        </p:txBody>
      </p:sp>
      <p:sp>
        <p:nvSpPr>
          <p:cNvPr id="4" name="Footer Placeholder 3"/>
          <p:cNvSpPr>
            <a:spLocks noGrp="1"/>
          </p:cNvSpPr>
          <p:nvPr>
            <p:ph type="ftr" sz="quarter" idx="11"/>
          </p:nvPr>
        </p:nvSpPr>
        <p:spPr/>
        <p:txBody>
          <a:bodyPr/>
          <a:lstStyle/>
          <a:p>
            <a:r>
              <a:rPr lang="en-US" smtClean="0"/>
              <a:t>ERDIT meeting Athens, A. Kyriakis</a:t>
            </a:r>
            <a:endParaRPr lang="el-GR"/>
          </a:p>
        </p:txBody>
      </p:sp>
      <p:sp>
        <p:nvSpPr>
          <p:cNvPr id="5" name="Slide Number Placeholder 4"/>
          <p:cNvSpPr>
            <a:spLocks noGrp="1"/>
          </p:cNvSpPr>
          <p:nvPr>
            <p:ph type="sldNum" sz="quarter" idx="12"/>
          </p:nvPr>
        </p:nvSpPr>
        <p:spPr/>
        <p:txBody>
          <a:bodyPr/>
          <a:lstStyle/>
          <a:p>
            <a:fld id="{F8CB2D3C-0AAB-4533-BCC3-600D63F41579}" type="slidenum">
              <a:rPr lang="el-GR" smtClean="0"/>
              <a:pPr/>
              <a:t>14</a:t>
            </a:fld>
            <a:endParaRPr lang="el-GR"/>
          </a:p>
        </p:txBody>
      </p:sp>
      <p:sp>
        <p:nvSpPr>
          <p:cNvPr id="6" name="Rectangle 2"/>
          <p:cNvSpPr txBox="1">
            <a:spLocks noChangeArrowheads="1"/>
          </p:cNvSpPr>
          <p:nvPr/>
        </p:nvSpPr>
        <p:spPr>
          <a:xfrm>
            <a:off x="428596" y="214290"/>
            <a:ext cx="82296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1" dirty="0" smtClean="0">
                <a:solidFill>
                  <a:srgbClr val="0000FF"/>
                </a:solidFill>
                <a:latin typeface="+mj-lt"/>
                <a:ea typeface="+mj-ea"/>
                <a:cs typeface="+mj-cs"/>
              </a:rPr>
              <a:t>Development of prototype imaging systems</a:t>
            </a:r>
            <a:endParaRPr lang="en-US" sz="3200" b="1" dirty="0">
              <a:solidFill>
                <a:srgbClr val="0000FF"/>
              </a:solidFill>
              <a:latin typeface="+mj-lt"/>
              <a:ea typeface="+mj-ea"/>
              <a:cs typeface="+mj-cs"/>
            </a:endParaRPr>
          </a:p>
        </p:txBody>
      </p:sp>
      <p:sp>
        <p:nvSpPr>
          <p:cNvPr id="7" name="Rectangle 3"/>
          <p:cNvSpPr txBox="1">
            <a:spLocks noChangeArrowheads="1"/>
          </p:cNvSpPr>
          <p:nvPr/>
        </p:nvSpPr>
        <p:spPr>
          <a:xfrm>
            <a:off x="0" y="1142984"/>
            <a:ext cx="4572000" cy="52578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1500" b="1" dirty="0" smtClean="0"/>
              <a:t>More than 9 years of experience in development of PET and SPECT systems has lead to…</a:t>
            </a:r>
            <a:endParaRPr kumimoji="0" lang="en-US" sz="15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1" i="0" u="none" strike="noStrike" kern="1200" cap="none" spc="0" normalizeH="0" baseline="0" noProof="0" dirty="0" smtClean="0">
                <a:ln>
                  <a:noFill/>
                </a:ln>
                <a:solidFill>
                  <a:schemeClr val="tx1"/>
                </a:solidFill>
                <a:effectLst/>
                <a:uLnTx/>
                <a:uFillTx/>
                <a:latin typeface="+mn-lt"/>
                <a:ea typeface="+mn-ea"/>
                <a:cs typeface="+mn-cs"/>
              </a:rPr>
              <a:t>In 2012:</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A first 10x10 planar system was constructed for Medical School, University of </a:t>
            </a:r>
            <a:r>
              <a:rPr kumimoji="0" lang="en-US" sz="1500" b="0" i="0" u="none" strike="noStrike" kern="1200" cap="none" spc="0" normalizeH="0" baseline="0" noProof="0" dirty="0" err="1" smtClean="0">
                <a:ln>
                  <a:noFill/>
                </a:ln>
                <a:solidFill>
                  <a:schemeClr val="tx1"/>
                </a:solidFill>
                <a:effectLst/>
                <a:uLnTx/>
                <a:uFillTx/>
                <a:latin typeface="+mn-lt"/>
                <a:ea typeface="+mn-ea"/>
                <a:cs typeface="+mn-cs"/>
              </a:rPr>
              <a:t>Patras</a:t>
            </a:r>
            <a:endParaRPr kumimoji="0" lang="en-US" sz="15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Planar spatial resolution &lt;2.5mm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Lab version</a:t>
            </a:r>
            <a:endParaRPr kumimoji="0" lang="el-GR" sz="15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1" i="0" u="none" strike="noStrike" kern="1200" cap="none" spc="0" normalizeH="0" baseline="0" noProof="0" dirty="0" smtClean="0">
                <a:ln>
                  <a:noFill/>
                </a:ln>
                <a:solidFill>
                  <a:schemeClr val="tx1"/>
                </a:solidFill>
                <a:effectLst/>
                <a:uLnTx/>
                <a:uFillTx/>
                <a:latin typeface="+mn-lt"/>
                <a:ea typeface="+mn-ea"/>
                <a:cs typeface="+mn-cs"/>
              </a:rPr>
              <a:t>In 2013:</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Upgrade to full </a:t>
            </a:r>
            <a:r>
              <a:rPr kumimoji="0" lang="en-US" sz="1500" b="0" i="0" u="none" strike="noStrike" kern="1200" cap="none" spc="0" normalizeH="0" baseline="0" noProof="0" dirty="0" err="1" smtClean="0">
                <a:ln>
                  <a:noFill/>
                </a:ln>
                <a:solidFill>
                  <a:schemeClr val="tx1"/>
                </a:solidFill>
                <a:effectLst/>
                <a:uLnTx/>
                <a:uFillTx/>
                <a:latin typeface="+mn-lt"/>
                <a:ea typeface="+mn-ea"/>
                <a:cs typeface="+mn-cs"/>
              </a:rPr>
              <a:t>tomographic</a:t>
            </a:r>
            <a:r>
              <a:rPr kumimoji="0" lang="en-US" sz="1500" b="0" i="0" u="none" strike="noStrike" kern="1200" cap="none" spc="0" normalizeH="0" baseline="0" noProof="0" dirty="0" smtClean="0">
                <a:ln>
                  <a:noFill/>
                </a:ln>
                <a:solidFill>
                  <a:schemeClr val="tx1"/>
                </a:solidFill>
                <a:effectLst/>
                <a:uLnTx/>
                <a:uFillTx/>
                <a:latin typeface="+mn-lt"/>
                <a:ea typeface="+mn-ea"/>
                <a:cs typeface="+mn-cs"/>
              </a:rPr>
              <a:t> SPECT</a:t>
            </a:r>
            <a:endParaRPr kumimoji="0" lang="el-GR" sz="15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Spatial resolution &lt;2mm in planar and </a:t>
            </a:r>
            <a:r>
              <a:rPr kumimoji="0" lang="el-GR" sz="1500" b="0" i="0" u="none" strike="noStrike" kern="1200" cap="none" spc="0" normalizeH="0" baseline="0" noProof="0" dirty="0" smtClean="0">
                <a:ln>
                  <a:noFill/>
                </a:ln>
                <a:solidFill>
                  <a:schemeClr val="tx1"/>
                </a:solidFill>
                <a:effectLst/>
                <a:uLnTx/>
                <a:uFillTx/>
                <a:latin typeface="+mn-lt"/>
                <a:ea typeface="+mn-ea"/>
                <a:cs typeface="+mn-cs"/>
              </a:rPr>
              <a:t>&lt;</a:t>
            </a:r>
            <a:r>
              <a:rPr kumimoji="0" lang="en-US" sz="1500" b="0" i="0" u="none" strike="noStrike" kern="1200" cap="none" spc="0" normalizeH="0" baseline="0" noProof="0" dirty="0" smtClean="0">
                <a:ln>
                  <a:noFill/>
                </a:ln>
                <a:solidFill>
                  <a:schemeClr val="tx1"/>
                </a:solidFill>
                <a:effectLst/>
                <a:uLnTx/>
                <a:uFillTx/>
                <a:latin typeface="+mn-lt"/>
                <a:ea typeface="+mn-ea"/>
                <a:cs typeface="+mn-cs"/>
              </a:rPr>
              <a:t>4mm in SPECT mode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Prototype version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1" i="0" u="none" strike="noStrike" kern="1200" cap="none" spc="0" normalizeH="0" baseline="0" noProof="0" dirty="0" smtClean="0">
                <a:ln>
                  <a:noFill/>
                </a:ln>
                <a:solidFill>
                  <a:schemeClr val="tx1"/>
                </a:solidFill>
                <a:effectLst/>
                <a:uLnTx/>
                <a:uFillTx/>
                <a:latin typeface="+mn-lt"/>
                <a:ea typeface="+mn-ea"/>
                <a:cs typeface="+mn-cs"/>
              </a:rPr>
              <a:t>In 2014:</a:t>
            </a:r>
            <a:endParaRPr kumimoji="0" lang="el-GR" sz="1500" b="1"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A </a:t>
            </a:r>
            <a:r>
              <a:rPr kumimoji="0" lang="en-US" sz="1500" b="0" i="0" u="none" strike="noStrike" kern="1200" cap="none" spc="0" normalizeH="0" baseline="0" noProof="0" dirty="0" err="1" smtClean="0">
                <a:ln>
                  <a:noFill/>
                </a:ln>
                <a:solidFill>
                  <a:schemeClr val="tx1"/>
                </a:solidFill>
                <a:effectLst/>
                <a:uLnTx/>
                <a:uFillTx/>
                <a:latin typeface="+mn-lt"/>
                <a:ea typeface="+mn-ea"/>
                <a:cs typeface="+mn-cs"/>
              </a:rPr>
              <a:t>bechtop</a:t>
            </a:r>
            <a:r>
              <a:rPr kumimoji="0" lang="en-US" sz="1500" b="0" i="0" u="none" strike="noStrike" kern="1200" cap="none" spc="0" normalizeH="0" baseline="0" noProof="0" dirty="0" smtClean="0">
                <a:ln>
                  <a:noFill/>
                </a:ln>
                <a:solidFill>
                  <a:schemeClr val="tx1"/>
                </a:solidFill>
                <a:effectLst/>
                <a:uLnTx/>
                <a:uFillTx/>
                <a:latin typeface="+mn-lt"/>
                <a:ea typeface="+mn-ea"/>
                <a:cs typeface="+mn-cs"/>
              </a:rPr>
              <a:t> prototype is being finalized </a:t>
            </a:r>
            <a:endParaRPr kumimoji="0" lang="el-GR" sz="15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Small size (like a printer) and low weight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Compact electronics &amp;USB connection to laptop</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Mouse sized (</a:t>
            </a:r>
            <a:r>
              <a:rPr kumimoji="0" lang="el-GR" sz="1500" b="0" i="0" u="none" strike="noStrike" kern="1200" cap="none" spc="0" normalizeH="0" baseline="0" noProof="0" dirty="0" smtClean="0">
                <a:ln>
                  <a:noFill/>
                </a:ln>
                <a:solidFill>
                  <a:schemeClr val="tx1"/>
                </a:solidFill>
                <a:effectLst/>
                <a:uLnTx/>
                <a:uFillTx/>
                <a:latin typeface="+mn-lt"/>
                <a:ea typeface="+mn-ea"/>
                <a:cs typeface="+mn-cs"/>
              </a:rPr>
              <a:t>5</a:t>
            </a:r>
            <a:r>
              <a:rPr kumimoji="0" lang="en-US" sz="1500" b="0" i="0" u="none" strike="noStrike" kern="1200" cap="none" spc="0" normalizeH="0" baseline="0" noProof="0" dirty="0" smtClean="0">
                <a:ln>
                  <a:noFill/>
                </a:ln>
                <a:solidFill>
                  <a:schemeClr val="tx1"/>
                </a:solidFill>
                <a:effectLst/>
                <a:uLnTx/>
                <a:uFillTx/>
                <a:latin typeface="+mn-lt"/>
                <a:ea typeface="+mn-ea"/>
                <a:cs typeface="+mn-cs"/>
              </a:rPr>
              <a:t>x10cm field of view)</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Commercial version</a:t>
            </a:r>
            <a:endParaRPr kumimoji="0" lang="el-GR" sz="15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8" name="Picture 2"/>
          <p:cNvPicPr>
            <a:picLocks noChangeAspect="1" noChangeArrowheads="1"/>
          </p:cNvPicPr>
          <p:nvPr/>
        </p:nvPicPr>
        <p:blipFill>
          <a:blip r:embed="rId3" cstate="print"/>
          <a:srcRect/>
          <a:stretch>
            <a:fillRect/>
          </a:stretch>
        </p:blipFill>
        <p:spPr bwMode="auto">
          <a:xfrm>
            <a:off x="5072066" y="1000108"/>
            <a:ext cx="3857652" cy="1357322"/>
          </a:xfrm>
          <a:prstGeom prst="rect">
            <a:avLst/>
          </a:prstGeom>
          <a:noFill/>
          <a:ln w="9525">
            <a:noFill/>
            <a:miter lim="800000"/>
            <a:headEnd/>
            <a:tailEnd/>
          </a:ln>
        </p:spPr>
      </p:pic>
      <p:pic>
        <p:nvPicPr>
          <p:cNvPr id="9" name="Picture 8" descr="11027902746_4bec32f22e_o.jpg"/>
          <p:cNvPicPr>
            <a:picLocks noChangeAspect="1"/>
          </p:cNvPicPr>
          <p:nvPr/>
        </p:nvPicPr>
        <p:blipFill>
          <a:blip r:embed="rId4" cstate="print"/>
          <a:srcRect l="11957" r="8333"/>
          <a:stretch>
            <a:fillRect/>
          </a:stretch>
        </p:blipFill>
        <p:spPr>
          <a:xfrm>
            <a:off x="5072066" y="2428868"/>
            <a:ext cx="3854707" cy="1857388"/>
          </a:xfrm>
          <a:prstGeom prst="rect">
            <a:avLst/>
          </a:prstGeom>
        </p:spPr>
      </p:pic>
      <p:pic>
        <p:nvPicPr>
          <p:cNvPr id="10" name="Picture 1" descr="11052014206.jpg"/>
          <p:cNvPicPr/>
          <p:nvPr/>
        </p:nvPicPr>
        <p:blipFill>
          <a:blip r:embed="rId5" cstate="print"/>
          <a:srcRect l="3300" r="15289" b="5166"/>
          <a:stretch>
            <a:fillRect/>
          </a:stretch>
        </p:blipFill>
        <p:spPr>
          <a:xfrm>
            <a:off x="5072066" y="4357694"/>
            <a:ext cx="3843334" cy="1500198"/>
          </a:xfrm>
          <a:prstGeom prst="rect">
            <a:avLst/>
          </a:prstGeom>
        </p:spPr>
      </p:pic>
    </p:spTree>
    <p:extLst>
      <p:ext uri="{BB962C8B-B14F-4D97-AF65-F5344CB8AC3E}">
        <p14:creationId xmlns="" xmlns:p14="http://schemas.microsoft.com/office/powerpoint/2010/main" val="2800890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dissolve">
                                      <p:cBhvr>
                                        <p:cTn id="7" dur="500"/>
                                        <p:tgtEl>
                                          <p:spTgt spid="7">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dissolve">
                                      <p:cBhvr>
                                        <p:cTn id="10" dur="500"/>
                                        <p:tgtEl>
                                          <p:spTgt spid="7">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Effect transition="in" filter="dissolve">
                                      <p:cBhvr>
                                        <p:cTn id="13" dur="500"/>
                                        <p:tgtEl>
                                          <p:spTgt spid="7">
                                            <p:txEl>
                                              <p:pRg st="3" end="3"/>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7">
                                            <p:txEl>
                                              <p:pRg st="4" end="4"/>
                                            </p:txEl>
                                          </p:spTgt>
                                        </p:tgtEl>
                                        <p:attrNameLst>
                                          <p:attrName>style.visibility</p:attrName>
                                        </p:attrNameLst>
                                      </p:cBhvr>
                                      <p:to>
                                        <p:strVal val="visible"/>
                                      </p:to>
                                    </p:set>
                                    <p:animEffect transition="in" filter="dissolve">
                                      <p:cBhvr>
                                        <p:cTn id="16" dur="500"/>
                                        <p:tgtEl>
                                          <p:spTgt spid="7">
                                            <p:txEl>
                                              <p:pRg st="4" end="4"/>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7">
                                            <p:txEl>
                                              <p:pRg st="5" end="5"/>
                                            </p:txEl>
                                          </p:spTgt>
                                        </p:tgtEl>
                                        <p:attrNameLst>
                                          <p:attrName>style.visibility</p:attrName>
                                        </p:attrNameLst>
                                      </p:cBhvr>
                                      <p:to>
                                        <p:strVal val="visible"/>
                                      </p:to>
                                    </p:set>
                                    <p:animEffect transition="in" filter="dissolve">
                                      <p:cBhvr>
                                        <p:cTn id="24" dur="500"/>
                                        <p:tgtEl>
                                          <p:spTgt spid="7">
                                            <p:txEl>
                                              <p:pRg st="5" end="5"/>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dissolve">
                                      <p:cBhvr>
                                        <p:cTn id="27" dur="500"/>
                                        <p:tgtEl>
                                          <p:spTgt spid="7">
                                            <p:txEl>
                                              <p:pRg st="6" end="6"/>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7">
                                            <p:txEl>
                                              <p:pRg st="7" end="7"/>
                                            </p:txEl>
                                          </p:spTgt>
                                        </p:tgtEl>
                                        <p:attrNameLst>
                                          <p:attrName>style.visibility</p:attrName>
                                        </p:attrNameLst>
                                      </p:cBhvr>
                                      <p:to>
                                        <p:strVal val="visible"/>
                                      </p:to>
                                    </p:set>
                                    <p:animEffect transition="in" filter="dissolve">
                                      <p:cBhvr>
                                        <p:cTn id="30" dur="500"/>
                                        <p:tgtEl>
                                          <p:spTgt spid="7">
                                            <p:txEl>
                                              <p:pRg st="7" end="7"/>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7">
                                            <p:txEl>
                                              <p:pRg st="8" end="8"/>
                                            </p:txEl>
                                          </p:spTgt>
                                        </p:tgtEl>
                                        <p:attrNameLst>
                                          <p:attrName>style.visibility</p:attrName>
                                        </p:attrNameLst>
                                      </p:cBhvr>
                                      <p:to>
                                        <p:strVal val="visible"/>
                                      </p:to>
                                    </p:set>
                                    <p:animEffect transition="in" filter="dissolve">
                                      <p:cBhvr>
                                        <p:cTn id="33" dur="500"/>
                                        <p:tgtEl>
                                          <p:spTgt spid="7">
                                            <p:txEl>
                                              <p:pRg st="8" end="8"/>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dissolv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7">
                                            <p:txEl>
                                              <p:pRg st="9" end="9"/>
                                            </p:txEl>
                                          </p:spTgt>
                                        </p:tgtEl>
                                        <p:attrNameLst>
                                          <p:attrName>style.visibility</p:attrName>
                                        </p:attrNameLst>
                                      </p:cBhvr>
                                      <p:to>
                                        <p:strVal val="visible"/>
                                      </p:to>
                                    </p:set>
                                    <p:animEffect transition="in" filter="dissolve">
                                      <p:cBhvr>
                                        <p:cTn id="41" dur="500"/>
                                        <p:tgtEl>
                                          <p:spTgt spid="7">
                                            <p:txEl>
                                              <p:pRg st="9" end="9"/>
                                            </p:txEl>
                                          </p:spTgt>
                                        </p:tgtEl>
                                      </p:cBhvr>
                                    </p:animEffect>
                                  </p:childTnLst>
                                </p:cTn>
                              </p:par>
                              <p:par>
                                <p:cTn id="42" presetID="9" presetClass="entr" presetSubtype="0" fill="hold" nodeType="withEffect">
                                  <p:stCondLst>
                                    <p:cond delay="0"/>
                                  </p:stCondLst>
                                  <p:childTnLst>
                                    <p:set>
                                      <p:cBhvr>
                                        <p:cTn id="43" dur="1" fill="hold">
                                          <p:stCondLst>
                                            <p:cond delay="0"/>
                                          </p:stCondLst>
                                        </p:cTn>
                                        <p:tgtEl>
                                          <p:spTgt spid="7">
                                            <p:txEl>
                                              <p:pRg st="10" end="10"/>
                                            </p:txEl>
                                          </p:spTgt>
                                        </p:tgtEl>
                                        <p:attrNameLst>
                                          <p:attrName>style.visibility</p:attrName>
                                        </p:attrNameLst>
                                      </p:cBhvr>
                                      <p:to>
                                        <p:strVal val="visible"/>
                                      </p:to>
                                    </p:set>
                                    <p:animEffect transition="in" filter="dissolve">
                                      <p:cBhvr>
                                        <p:cTn id="44" dur="500"/>
                                        <p:tgtEl>
                                          <p:spTgt spid="7">
                                            <p:txEl>
                                              <p:pRg st="10" end="10"/>
                                            </p:txEl>
                                          </p:spTgt>
                                        </p:tgtEl>
                                      </p:cBhvr>
                                    </p:animEffect>
                                  </p:childTnLst>
                                </p:cTn>
                              </p:par>
                              <p:par>
                                <p:cTn id="45" presetID="9" presetClass="entr" presetSubtype="0" fill="hold" nodeType="withEffect">
                                  <p:stCondLst>
                                    <p:cond delay="0"/>
                                  </p:stCondLst>
                                  <p:childTnLst>
                                    <p:set>
                                      <p:cBhvr>
                                        <p:cTn id="46" dur="1" fill="hold">
                                          <p:stCondLst>
                                            <p:cond delay="0"/>
                                          </p:stCondLst>
                                        </p:cTn>
                                        <p:tgtEl>
                                          <p:spTgt spid="7">
                                            <p:txEl>
                                              <p:pRg st="11" end="11"/>
                                            </p:txEl>
                                          </p:spTgt>
                                        </p:tgtEl>
                                        <p:attrNameLst>
                                          <p:attrName>style.visibility</p:attrName>
                                        </p:attrNameLst>
                                      </p:cBhvr>
                                      <p:to>
                                        <p:strVal val="visible"/>
                                      </p:to>
                                    </p:set>
                                    <p:animEffect transition="in" filter="dissolve">
                                      <p:cBhvr>
                                        <p:cTn id="47" dur="500"/>
                                        <p:tgtEl>
                                          <p:spTgt spid="7">
                                            <p:txEl>
                                              <p:pRg st="11" end="11"/>
                                            </p:txEl>
                                          </p:spTgt>
                                        </p:tgtEl>
                                      </p:cBhvr>
                                    </p:animEffect>
                                  </p:childTnLst>
                                </p:cTn>
                              </p:par>
                              <p:par>
                                <p:cTn id="48" presetID="9" presetClass="entr" presetSubtype="0" fill="hold" nodeType="withEffect">
                                  <p:stCondLst>
                                    <p:cond delay="0"/>
                                  </p:stCondLst>
                                  <p:childTnLst>
                                    <p:set>
                                      <p:cBhvr>
                                        <p:cTn id="49" dur="1" fill="hold">
                                          <p:stCondLst>
                                            <p:cond delay="0"/>
                                          </p:stCondLst>
                                        </p:cTn>
                                        <p:tgtEl>
                                          <p:spTgt spid="7">
                                            <p:txEl>
                                              <p:pRg st="12" end="12"/>
                                            </p:txEl>
                                          </p:spTgt>
                                        </p:tgtEl>
                                        <p:attrNameLst>
                                          <p:attrName>style.visibility</p:attrName>
                                        </p:attrNameLst>
                                      </p:cBhvr>
                                      <p:to>
                                        <p:strVal val="visible"/>
                                      </p:to>
                                    </p:set>
                                    <p:animEffect transition="in" filter="dissolve">
                                      <p:cBhvr>
                                        <p:cTn id="50" dur="500"/>
                                        <p:tgtEl>
                                          <p:spTgt spid="7">
                                            <p:txEl>
                                              <p:pRg st="12" end="12"/>
                                            </p:txEl>
                                          </p:spTgt>
                                        </p:tgtEl>
                                      </p:cBhvr>
                                    </p:animEffect>
                                  </p:childTnLst>
                                </p:cTn>
                              </p:par>
                              <p:par>
                                <p:cTn id="51" presetID="9" presetClass="entr" presetSubtype="0" fill="hold" nodeType="withEffect">
                                  <p:stCondLst>
                                    <p:cond delay="0"/>
                                  </p:stCondLst>
                                  <p:childTnLst>
                                    <p:set>
                                      <p:cBhvr>
                                        <p:cTn id="52" dur="1" fill="hold">
                                          <p:stCondLst>
                                            <p:cond delay="0"/>
                                          </p:stCondLst>
                                        </p:cTn>
                                        <p:tgtEl>
                                          <p:spTgt spid="7">
                                            <p:txEl>
                                              <p:pRg st="13" end="13"/>
                                            </p:txEl>
                                          </p:spTgt>
                                        </p:tgtEl>
                                        <p:attrNameLst>
                                          <p:attrName>style.visibility</p:attrName>
                                        </p:attrNameLst>
                                      </p:cBhvr>
                                      <p:to>
                                        <p:strVal val="visible"/>
                                      </p:to>
                                    </p:set>
                                    <p:animEffect transition="in" filter="dissolve">
                                      <p:cBhvr>
                                        <p:cTn id="53" dur="500"/>
                                        <p:tgtEl>
                                          <p:spTgt spid="7">
                                            <p:txEl>
                                              <p:pRg st="13" end="13"/>
                                            </p:txEl>
                                          </p:spTgt>
                                        </p:tgtEl>
                                      </p:cBhvr>
                                    </p:animEffect>
                                  </p:childTnLst>
                                </p:cTn>
                              </p:par>
                              <p:par>
                                <p:cTn id="54" presetID="9" presetClass="entr" presetSubtype="0" fill="hold" nodeType="withEffect">
                                  <p:stCondLst>
                                    <p:cond delay="0"/>
                                  </p:stCondLst>
                                  <p:childTnLst>
                                    <p:set>
                                      <p:cBhvr>
                                        <p:cTn id="55" dur="1" fill="hold">
                                          <p:stCondLst>
                                            <p:cond delay="0"/>
                                          </p:stCondLst>
                                        </p:cTn>
                                        <p:tgtEl>
                                          <p:spTgt spid="7">
                                            <p:txEl>
                                              <p:pRg st="14" end="14"/>
                                            </p:txEl>
                                          </p:spTgt>
                                        </p:tgtEl>
                                        <p:attrNameLst>
                                          <p:attrName>style.visibility</p:attrName>
                                        </p:attrNameLst>
                                      </p:cBhvr>
                                      <p:to>
                                        <p:strVal val="visible"/>
                                      </p:to>
                                    </p:set>
                                    <p:animEffect transition="in" filter="dissolve">
                                      <p:cBhvr>
                                        <p:cTn id="56" dur="500"/>
                                        <p:tgtEl>
                                          <p:spTgt spid="7">
                                            <p:txEl>
                                              <p:pRg st="14" end="14"/>
                                            </p:txEl>
                                          </p:spTgt>
                                        </p:tgtEl>
                                      </p:cBhvr>
                                    </p:animEffect>
                                  </p:childTnLst>
                                </p:cTn>
                              </p:par>
                              <p:par>
                                <p:cTn id="57" presetID="9" presetClass="entr" presetSubtype="0" fill="hold"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dissolve">
                                      <p:cBhvr>
                                        <p:cTn id="5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48"/>
          <p:cNvSpPr/>
          <p:nvPr/>
        </p:nvSpPr>
        <p:spPr>
          <a:xfrm>
            <a:off x="214282" y="0"/>
            <a:ext cx="8286808" cy="64291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Slide Number Placeholder 3"/>
          <p:cNvSpPr>
            <a:spLocks noGrp="1"/>
          </p:cNvSpPr>
          <p:nvPr>
            <p:ph type="sldNum" sz="quarter" idx="11"/>
          </p:nvPr>
        </p:nvSpPr>
        <p:spPr/>
        <p:txBody>
          <a:bodyPr/>
          <a:lstStyle/>
          <a:p>
            <a:pPr>
              <a:defRPr/>
            </a:pPr>
            <a:fld id="{F8273305-4473-49B9-BDB7-59BE37455D1D}" type="slidenum">
              <a:rPr lang="el-GR" smtClean="0">
                <a:solidFill>
                  <a:srgbClr val="000000"/>
                </a:solidFill>
              </a:rPr>
              <a:pPr>
                <a:defRPr/>
              </a:pPr>
              <a:t>15</a:t>
            </a:fld>
            <a:endParaRPr lang="el-GR" dirty="0">
              <a:solidFill>
                <a:srgbClr val="000000"/>
              </a:solidFill>
            </a:endParaRPr>
          </a:p>
        </p:txBody>
      </p:sp>
      <p:sp>
        <p:nvSpPr>
          <p:cNvPr id="7" name="Title 1"/>
          <p:cNvSpPr txBox="1">
            <a:spLocks/>
          </p:cNvSpPr>
          <p:nvPr/>
        </p:nvSpPr>
        <p:spPr>
          <a:xfrm>
            <a:off x="457200" y="0"/>
            <a:ext cx="82296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1" dirty="0" smtClean="0">
                <a:solidFill>
                  <a:srgbClr val="0000FF"/>
                </a:solidFill>
                <a:latin typeface="+mj-lt"/>
                <a:ea typeface="+mj-ea"/>
                <a:cs typeface="+mj-cs"/>
              </a:rPr>
              <a:t>TEIA Imaging platform</a:t>
            </a:r>
            <a:endParaRPr lang="el-GR" sz="3200" b="1" dirty="0" smtClean="0">
              <a:solidFill>
                <a:srgbClr val="0000FF"/>
              </a:solidFill>
              <a:latin typeface="+mj-lt"/>
              <a:ea typeface="+mj-ea"/>
              <a:cs typeface="+mj-cs"/>
            </a:endParaRPr>
          </a:p>
        </p:txBody>
      </p:sp>
      <p:grpSp>
        <p:nvGrpSpPr>
          <p:cNvPr id="2" name="Group 24"/>
          <p:cNvGrpSpPr/>
          <p:nvPr/>
        </p:nvGrpSpPr>
        <p:grpSpPr>
          <a:xfrm>
            <a:off x="152400" y="714356"/>
            <a:ext cx="8991600" cy="785818"/>
            <a:chOff x="0" y="685800"/>
            <a:chExt cx="8991600" cy="1066800"/>
          </a:xfrm>
        </p:grpSpPr>
        <p:sp>
          <p:nvSpPr>
            <p:cNvPr id="10" name="TextBox 9"/>
            <p:cNvSpPr txBox="1"/>
            <p:nvPr/>
          </p:nvSpPr>
          <p:spPr>
            <a:xfrm>
              <a:off x="0" y="956846"/>
              <a:ext cx="3581400" cy="338554"/>
            </a:xfrm>
            <a:prstGeom prst="rect">
              <a:avLst/>
            </a:prstGeom>
            <a:noFill/>
          </p:spPr>
          <p:txBody>
            <a:bodyPr wrap="square" rtlCol="0">
              <a:spAutoFit/>
            </a:bodyPr>
            <a:lstStyle/>
            <a:p>
              <a:r>
                <a:rPr lang="en-US" sz="1600" b="1" dirty="0" smtClean="0"/>
                <a:t>Design and evaluate NPs</a:t>
              </a:r>
              <a:endParaRPr lang="el-GR" sz="1600" b="1" dirty="0"/>
            </a:p>
          </p:txBody>
        </p:sp>
        <p:pic>
          <p:nvPicPr>
            <p:cNvPr id="11" name="2 - Εικόνα" descr="ALEX1 1HREMx800.tif"/>
            <p:cNvPicPr>
              <a:picLocks noChangeAspect="1" noChangeArrowheads="1"/>
            </p:cNvPicPr>
            <p:nvPr/>
          </p:nvPicPr>
          <p:blipFill>
            <a:blip r:embed="rId3" cstate="print"/>
            <a:srcRect/>
            <a:stretch>
              <a:fillRect/>
            </a:stretch>
          </p:blipFill>
          <p:spPr bwMode="auto">
            <a:xfrm>
              <a:off x="5029201" y="762000"/>
              <a:ext cx="917474" cy="838200"/>
            </a:xfrm>
            <a:prstGeom prst="rect">
              <a:avLst/>
            </a:prstGeom>
            <a:noFill/>
            <a:ln w="9525">
              <a:noFill/>
              <a:miter lim="800000"/>
              <a:headEnd/>
              <a:tailEnd/>
            </a:ln>
          </p:spPr>
        </p:pic>
        <p:sp>
          <p:nvSpPr>
            <p:cNvPr id="12" name="TextBox 11"/>
            <p:cNvSpPr txBox="1">
              <a:spLocks noChangeArrowheads="1"/>
            </p:cNvSpPr>
            <p:nvPr/>
          </p:nvSpPr>
          <p:spPr bwMode="auto">
            <a:xfrm>
              <a:off x="4554973" y="685800"/>
              <a:ext cx="1116120" cy="184666"/>
            </a:xfrm>
            <a:prstGeom prst="rect">
              <a:avLst/>
            </a:prstGeom>
            <a:noFill/>
            <a:ln w="9525">
              <a:noFill/>
              <a:miter lim="800000"/>
              <a:headEnd/>
              <a:tailEnd/>
            </a:ln>
          </p:spPr>
          <p:txBody>
            <a:bodyPr>
              <a:spAutoFit/>
            </a:bodyPr>
            <a:lstStyle/>
            <a:p>
              <a:pPr eaLnBrk="1" hangingPunct="1"/>
              <a:r>
                <a:rPr lang="en-US" sz="600" b="1">
                  <a:solidFill>
                    <a:schemeClr val="bg1"/>
                  </a:solidFill>
                  <a:latin typeface="Calibri" pitchFamily="34" charset="0"/>
                </a:rPr>
                <a:t>TEM (NPs)</a:t>
              </a:r>
              <a:endParaRPr lang="el-GR" sz="600" b="1">
                <a:solidFill>
                  <a:schemeClr val="bg1"/>
                </a:solidFill>
                <a:latin typeface="Calibri" pitchFamily="34" charset="0"/>
              </a:endParaRPr>
            </a:p>
          </p:txBody>
        </p:sp>
        <p:sp>
          <p:nvSpPr>
            <p:cNvPr id="13" name="TextBox 9"/>
            <p:cNvSpPr txBox="1">
              <a:spLocks noChangeArrowheads="1"/>
            </p:cNvSpPr>
            <p:nvPr/>
          </p:nvSpPr>
          <p:spPr bwMode="auto">
            <a:xfrm>
              <a:off x="5997696" y="693197"/>
              <a:ext cx="1312741" cy="184666"/>
            </a:xfrm>
            <a:prstGeom prst="rect">
              <a:avLst/>
            </a:prstGeom>
            <a:noFill/>
            <a:ln w="9525">
              <a:noFill/>
              <a:miter lim="800000"/>
              <a:headEnd/>
              <a:tailEnd/>
            </a:ln>
          </p:spPr>
          <p:txBody>
            <a:bodyPr>
              <a:spAutoFit/>
            </a:bodyPr>
            <a:lstStyle/>
            <a:p>
              <a:pPr eaLnBrk="1" hangingPunct="1"/>
              <a:r>
                <a:rPr lang="en-US" sz="600" b="1">
                  <a:solidFill>
                    <a:schemeClr val="bg1"/>
                  </a:solidFill>
                  <a:latin typeface="Calibri" pitchFamily="34" charset="0"/>
                </a:rPr>
                <a:t>TEM (NPs-RGD)</a:t>
              </a:r>
              <a:endParaRPr lang="el-GR" sz="600" b="1">
                <a:solidFill>
                  <a:schemeClr val="bg1"/>
                </a:solidFill>
                <a:latin typeface="Calibri" pitchFamily="34" charset="0"/>
              </a:endParaRPr>
            </a:p>
          </p:txBody>
        </p:sp>
        <p:grpSp>
          <p:nvGrpSpPr>
            <p:cNvPr id="3" name="Group 15"/>
            <p:cNvGrpSpPr>
              <a:grpSpLocks/>
            </p:cNvGrpSpPr>
            <p:nvPr/>
          </p:nvGrpSpPr>
          <p:grpSpPr bwMode="auto">
            <a:xfrm>
              <a:off x="7315200" y="762000"/>
              <a:ext cx="1524000" cy="990600"/>
              <a:chOff x="5688631" y="3501008"/>
              <a:chExt cx="3234262" cy="2160240"/>
            </a:xfrm>
          </p:grpSpPr>
          <p:pic>
            <p:nvPicPr>
              <p:cNvPr id="18" name="Picture 10"/>
              <p:cNvPicPr>
                <a:picLocks noChangeAspect="1" noChangeArrowheads="1"/>
              </p:cNvPicPr>
              <p:nvPr/>
            </p:nvPicPr>
            <p:blipFill>
              <a:blip r:embed="rId4" cstate="print"/>
              <a:srcRect l="7964" t="7249"/>
              <a:stretch>
                <a:fillRect/>
              </a:stretch>
            </p:blipFill>
            <p:spPr bwMode="auto">
              <a:xfrm>
                <a:off x="5688631" y="3527524"/>
                <a:ext cx="3234262" cy="2133724"/>
              </a:xfrm>
              <a:prstGeom prst="rect">
                <a:avLst/>
              </a:prstGeom>
              <a:noFill/>
              <a:ln w="9525">
                <a:noFill/>
                <a:miter lim="800000"/>
                <a:headEnd/>
                <a:tailEnd/>
              </a:ln>
            </p:spPr>
          </p:pic>
          <p:sp>
            <p:nvSpPr>
              <p:cNvPr id="19" name="Title 1"/>
              <p:cNvSpPr txBox="1">
                <a:spLocks/>
              </p:cNvSpPr>
              <p:nvPr/>
            </p:nvSpPr>
            <p:spPr bwMode="auto">
              <a:xfrm>
                <a:off x="5867804" y="3501008"/>
                <a:ext cx="936090" cy="215403"/>
              </a:xfrm>
              <a:prstGeom prst="rect">
                <a:avLst/>
              </a:prstGeom>
              <a:noFill/>
              <a:ln w="9525">
                <a:noFill/>
                <a:miter lim="800000"/>
                <a:headEnd/>
                <a:tailEnd/>
              </a:ln>
            </p:spPr>
            <p:txBody>
              <a:bodyPr lIns="45720" rIns="45720" anchor="ctr">
                <a:normAutofit fontScale="25000" lnSpcReduction="20000"/>
              </a:bodyPr>
              <a:lstStyle/>
              <a:p>
                <a:pPr algn="ctr" eaLnBrk="1" fontAlgn="auto" hangingPunct="1">
                  <a:spcBef>
                    <a:spcPts val="600"/>
                  </a:spcBef>
                  <a:spcAft>
                    <a:spcPts val="600"/>
                  </a:spcAft>
                  <a:defRPr/>
                </a:pPr>
                <a:r>
                  <a:rPr lang="en-US" sz="800" b="1" dirty="0">
                    <a:solidFill>
                      <a:schemeClr val="bg1"/>
                    </a:solidFill>
                    <a:latin typeface="+mn-lt"/>
                    <a:ea typeface="Calibri"/>
                    <a:cs typeface="Times New Roman"/>
                  </a:rPr>
                  <a:t>FT</a:t>
                </a:r>
                <a:r>
                  <a:rPr lang="el-GR" sz="800" b="1" dirty="0">
                    <a:solidFill>
                      <a:schemeClr val="bg1"/>
                    </a:solidFill>
                    <a:latin typeface="+mn-lt"/>
                    <a:ea typeface="Calibri"/>
                    <a:cs typeface="Times New Roman"/>
                  </a:rPr>
                  <a:t>-</a:t>
                </a:r>
                <a:r>
                  <a:rPr lang="en-US" sz="800" b="1" dirty="0">
                    <a:solidFill>
                      <a:schemeClr val="bg1"/>
                    </a:solidFill>
                    <a:latin typeface="+mn-lt"/>
                    <a:ea typeface="Calibri"/>
                    <a:cs typeface="Times New Roman"/>
                  </a:rPr>
                  <a:t>IR</a:t>
                </a:r>
                <a:r>
                  <a:rPr lang="el-GR" sz="800" b="1" dirty="0">
                    <a:solidFill>
                      <a:schemeClr val="bg1"/>
                    </a:solidFill>
                    <a:latin typeface="+mn-lt"/>
                    <a:ea typeface="Calibri"/>
                    <a:cs typeface="Times New Roman"/>
                  </a:rPr>
                  <a:t> φάσμα</a:t>
                </a:r>
                <a:endParaRPr lang="el-GR" sz="800" b="1" dirty="0">
                  <a:solidFill>
                    <a:schemeClr val="bg1"/>
                  </a:solidFill>
                  <a:latin typeface="+mn-lt"/>
                  <a:ea typeface="+mj-ea"/>
                  <a:cs typeface="+mj-cs"/>
                </a:endParaRPr>
              </a:p>
            </p:txBody>
          </p:sp>
        </p:grpSp>
        <p:pic>
          <p:nvPicPr>
            <p:cNvPr id="15" name="Picture 17"/>
            <p:cNvPicPr>
              <a:picLocks noChangeAspect="1" noChangeArrowheads="1"/>
            </p:cNvPicPr>
            <p:nvPr/>
          </p:nvPicPr>
          <p:blipFill>
            <a:blip r:embed="rId5" cstate="print"/>
            <a:srcRect l="10841" t="7147" r="9970" b="4764"/>
            <a:stretch>
              <a:fillRect/>
            </a:stretch>
          </p:blipFill>
          <p:spPr bwMode="auto">
            <a:xfrm>
              <a:off x="3505200" y="762000"/>
              <a:ext cx="1468437" cy="937893"/>
            </a:xfrm>
            <a:prstGeom prst="rect">
              <a:avLst/>
            </a:prstGeom>
            <a:solidFill>
              <a:sysClr val="window" lastClr="FFFFFF"/>
            </a:solidFill>
            <a:ln w="9525">
              <a:noFill/>
              <a:miter lim="800000"/>
              <a:headEnd/>
              <a:tailEnd/>
            </a:ln>
          </p:spPr>
        </p:pic>
        <p:pic>
          <p:nvPicPr>
            <p:cNvPr id="16" name="Picture 2"/>
            <p:cNvPicPr>
              <a:picLocks noChangeAspect="1" noChangeArrowheads="1"/>
            </p:cNvPicPr>
            <p:nvPr/>
          </p:nvPicPr>
          <p:blipFill>
            <a:blip r:embed="rId6" cstate="print"/>
            <a:srcRect/>
            <a:stretch>
              <a:fillRect/>
            </a:stretch>
          </p:blipFill>
          <p:spPr bwMode="auto">
            <a:xfrm>
              <a:off x="6019800" y="685800"/>
              <a:ext cx="1304925" cy="1000125"/>
            </a:xfrm>
            <a:prstGeom prst="rect">
              <a:avLst/>
            </a:prstGeom>
            <a:noFill/>
            <a:ln w="9525">
              <a:noFill/>
              <a:miter lim="800000"/>
              <a:headEnd/>
              <a:tailEnd/>
            </a:ln>
          </p:spPr>
        </p:pic>
        <p:cxnSp>
          <p:nvCxnSpPr>
            <p:cNvPr id="17" name="Straight Connector 16"/>
            <p:cNvCxnSpPr/>
            <p:nvPr/>
          </p:nvCxnSpPr>
          <p:spPr bwMode="auto">
            <a:xfrm>
              <a:off x="76200" y="1752600"/>
              <a:ext cx="8915400" cy="0"/>
            </a:xfrm>
            <a:prstGeom prst="line">
              <a:avLst/>
            </a:prstGeom>
            <a:noFill/>
            <a:ln w="9525" cap="flat" cmpd="sng" algn="ctr">
              <a:solidFill>
                <a:srgbClr val="161645"/>
              </a:solidFill>
              <a:prstDash val="solid"/>
              <a:round/>
              <a:headEnd type="none" w="med" len="med"/>
              <a:tailEnd type="none" w="med" len="med"/>
            </a:ln>
            <a:effectLst/>
          </p:spPr>
        </p:cxnSp>
      </p:grpSp>
      <p:grpSp>
        <p:nvGrpSpPr>
          <p:cNvPr id="5" name="Group 30"/>
          <p:cNvGrpSpPr/>
          <p:nvPr/>
        </p:nvGrpSpPr>
        <p:grpSpPr>
          <a:xfrm>
            <a:off x="0" y="1609729"/>
            <a:ext cx="8991600" cy="676263"/>
            <a:chOff x="0" y="1905002"/>
            <a:chExt cx="8991600" cy="1066799"/>
          </a:xfrm>
        </p:grpSpPr>
        <p:pic>
          <p:nvPicPr>
            <p:cNvPr id="21" name="Picture 3"/>
            <p:cNvPicPr>
              <a:picLocks noChangeAspect="1" noChangeArrowheads="1"/>
            </p:cNvPicPr>
            <p:nvPr/>
          </p:nvPicPr>
          <p:blipFill>
            <a:blip r:embed="rId7" cstate="print"/>
            <a:srcRect/>
            <a:stretch>
              <a:fillRect/>
            </a:stretch>
          </p:blipFill>
          <p:spPr bwMode="auto">
            <a:xfrm>
              <a:off x="3962400" y="1981201"/>
              <a:ext cx="1447800" cy="982176"/>
            </a:xfrm>
            <a:prstGeom prst="rect">
              <a:avLst/>
            </a:prstGeom>
            <a:noFill/>
            <a:ln w="9525">
              <a:noFill/>
              <a:miter lim="800000"/>
              <a:headEnd/>
              <a:tailEnd/>
            </a:ln>
          </p:spPr>
        </p:pic>
        <p:pic>
          <p:nvPicPr>
            <p:cNvPr id="22" name="Picture 4"/>
            <p:cNvPicPr>
              <a:picLocks noChangeAspect="1" noChangeArrowheads="1"/>
            </p:cNvPicPr>
            <p:nvPr/>
          </p:nvPicPr>
          <p:blipFill>
            <a:blip r:embed="rId8" cstate="print"/>
            <a:srcRect t="6897"/>
            <a:stretch>
              <a:fillRect/>
            </a:stretch>
          </p:blipFill>
          <p:spPr bwMode="auto">
            <a:xfrm>
              <a:off x="6858000" y="1981200"/>
              <a:ext cx="2133600" cy="925417"/>
            </a:xfrm>
            <a:prstGeom prst="rect">
              <a:avLst/>
            </a:prstGeom>
            <a:noFill/>
            <a:ln w="9525">
              <a:noFill/>
              <a:miter lim="800000"/>
              <a:headEnd/>
              <a:tailEnd/>
            </a:ln>
          </p:spPr>
        </p:pic>
        <p:pic>
          <p:nvPicPr>
            <p:cNvPr id="23" name="Picture 5"/>
            <p:cNvPicPr>
              <a:picLocks noChangeAspect="1" noChangeArrowheads="1"/>
            </p:cNvPicPr>
            <p:nvPr/>
          </p:nvPicPr>
          <p:blipFill>
            <a:blip r:embed="rId9" cstate="print"/>
            <a:srcRect b="11765"/>
            <a:stretch>
              <a:fillRect/>
            </a:stretch>
          </p:blipFill>
          <p:spPr bwMode="auto">
            <a:xfrm>
              <a:off x="5475223" y="1905002"/>
              <a:ext cx="1001777" cy="990600"/>
            </a:xfrm>
            <a:prstGeom prst="rect">
              <a:avLst/>
            </a:prstGeom>
            <a:noFill/>
            <a:ln w="9525">
              <a:noFill/>
              <a:miter lim="800000"/>
              <a:headEnd/>
              <a:tailEnd/>
            </a:ln>
          </p:spPr>
        </p:pic>
        <p:sp>
          <p:nvSpPr>
            <p:cNvPr id="24" name="TextBox 23"/>
            <p:cNvSpPr txBox="1"/>
            <p:nvPr/>
          </p:nvSpPr>
          <p:spPr>
            <a:xfrm>
              <a:off x="0" y="2133600"/>
              <a:ext cx="3886200" cy="584775"/>
            </a:xfrm>
            <a:prstGeom prst="rect">
              <a:avLst/>
            </a:prstGeom>
            <a:noFill/>
          </p:spPr>
          <p:txBody>
            <a:bodyPr wrap="square" rtlCol="0">
              <a:spAutoFit/>
            </a:bodyPr>
            <a:lstStyle/>
            <a:p>
              <a:r>
                <a:rPr lang="en-US" sz="1600" b="1" dirty="0" smtClean="0"/>
                <a:t>Functionalization for targeting and imaging</a:t>
              </a:r>
              <a:endParaRPr lang="el-GR" sz="1600" b="1" dirty="0"/>
            </a:p>
          </p:txBody>
        </p:sp>
        <p:cxnSp>
          <p:nvCxnSpPr>
            <p:cNvPr id="25" name="Straight Connector 24"/>
            <p:cNvCxnSpPr/>
            <p:nvPr/>
          </p:nvCxnSpPr>
          <p:spPr bwMode="auto">
            <a:xfrm>
              <a:off x="76200" y="2971801"/>
              <a:ext cx="8915400" cy="0"/>
            </a:xfrm>
            <a:prstGeom prst="line">
              <a:avLst/>
            </a:prstGeom>
            <a:noFill/>
            <a:ln w="9525" cap="flat" cmpd="sng" algn="ctr">
              <a:solidFill>
                <a:srgbClr val="161645"/>
              </a:solidFill>
              <a:prstDash val="solid"/>
              <a:round/>
              <a:headEnd type="none" w="med" len="med"/>
              <a:tailEnd type="none" w="med" len="med"/>
            </a:ln>
            <a:effectLst/>
          </p:spPr>
        </p:cxnSp>
      </p:grpSp>
      <p:grpSp>
        <p:nvGrpSpPr>
          <p:cNvPr id="6" name="Group 48"/>
          <p:cNvGrpSpPr/>
          <p:nvPr/>
        </p:nvGrpSpPr>
        <p:grpSpPr>
          <a:xfrm>
            <a:off x="0" y="2428868"/>
            <a:ext cx="8991600" cy="785818"/>
            <a:chOff x="0" y="3200400"/>
            <a:chExt cx="8991600" cy="914400"/>
          </a:xfrm>
        </p:grpSpPr>
        <p:grpSp>
          <p:nvGrpSpPr>
            <p:cNvPr id="8" name="Group 8"/>
            <p:cNvGrpSpPr>
              <a:grpSpLocks/>
            </p:cNvGrpSpPr>
            <p:nvPr/>
          </p:nvGrpSpPr>
          <p:grpSpPr bwMode="auto">
            <a:xfrm>
              <a:off x="4066393" y="3200400"/>
              <a:ext cx="1594337" cy="849872"/>
              <a:chOff x="6966324" y="0"/>
              <a:chExt cx="2692400" cy="1916113"/>
            </a:xfrm>
          </p:grpSpPr>
          <p:pic>
            <p:nvPicPr>
              <p:cNvPr id="32" name="Picture 2" descr="D:\~ Nanoparticles ~\Yper8ermia\hyperthermia system - mouse\CAM00234[1].jpg"/>
              <p:cNvPicPr>
                <a:picLocks noChangeAspect="1" noChangeArrowheads="1"/>
              </p:cNvPicPr>
              <p:nvPr/>
            </p:nvPicPr>
            <p:blipFill>
              <a:blip r:embed="rId10" cstate="print"/>
              <a:srcRect l="4910" t="10715" r="16071" b="14285"/>
              <a:stretch>
                <a:fillRect/>
              </a:stretch>
            </p:blipFill>
            <p:spPr bwMode="auto">
              <a:xfrm>
                <a:off x="6966324" y="0"/>
                <a:ext cx="2692400" cy="1916113"/>
              </a:xfrm>
              <a:prstGeom prst="rect">
                <a:avLst/>
              </a:prstGeom>
              <a:noFill/>
              <a:ln w="9525">
                <a:noFill/>
                <a:miter lim="800000"/>
                <a:headEnd/>
                <a:tailEnd/>
              </a:ln>
            </p:spPr>
          </p:pic>
          <p:cxnSp>
            <p:nvCxnSpPr>
              <p:cNvPr id="33" name="Straight Arrow Connector 32"/>
              <p:cNvCxnSpPr/>
              <p:nvPr/>
            </p:nvCxnSpPr>
            <p:spPr bwMode="auto">
              <a:xfrm flipH="1" flipV="1">
                <a:off x="8459787" y="981024"/>
                <a:ext cx="328612" cy="328594"/>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0" y="3225225"/>
              <a:ext cx="3886200" cy="338554"/>
            </a:xfrm>
            <a:prstGeom prst="rect">
              <a:avLst/>
            </a:prstGeom>
            <a:noFill/>
          </p:spPr>
          <p:txBody>
            <a:bodyPr wrap="square" rtlCol="0">
              <a:spAutoFit/>
            </a:bodyPr>
            <a:lstStyle/>
            <a:p>
              <a:r>
                <a:rPr lang="en-US" sz="1600" b="1" dirty="0" smtClean="0"/>
                <a:t>Animal models and imaging systems</a:t>
              </a:r>
              <a:endParaRPr lang="el-GR" sz="1600" b="1" dirty="0"/>
            </a:p>
          </p:txBody>
        </p:sp>
        <p:cxnSp>
          <p:nvCxnSpPr>
            <p:cNvPr id="29" name="Straight Connector 28"/>
            <p:cNvCxnSpPr/>
            <p:nvPr/>
          </p:nvCxnSpPr>
          <p:spPr bwMode="auto">
            <a:xfrm>
              <a:off x="76200" y="4114800"/>
              <a:ext cx="8915400" cy="0"/>
            </a:xfrm>
            <a:prstGeom prst="line">
              <a:avLst/>
            </a:prstGeom>
            <a:noFill/>
            <a:ln w="9525" cap="flat" cmpd="sng" algn="ctr">
              <a:solidFill>
                <a:srgbClr val="161645"/>
              </a:solidFill>
              <a:prstDash val="solid"/>
              <a:round/>
              <a:headEnd type="none" w="med" len="med"/>
              <a:tailEnd type="none" w="med" len="med"/>
            </a:ln>
            <a:effectLst/>
          </p:spPr>
        </p:cxnSp>
        <p:pic>
          <p:nvPicPr>
            <p:cNvPr id="30" name="Picture 1" descr="P3280025"/>
            <p:cNvPicPr>
              <a:picLocks noChangeAspect="1" noChangeArrowheads="1"/>
            </p:cNvPicPr>
            <p:nvPr/>
          </p:nvPicPr>
          <p:blipFill>
            <a:blip r:embed="rId11" cstate="print">
              <a:lum bright="10000"/>
            </a:blip>
            <a:srcRect b="15729"/>
            <a:stretch>
              <a:fillRect/>
            </a:stretch>
          </p:blipFill>
          <p:spPr bwMode="auto">
            <a:xfrm>
              <a:off x="5867400" y="3200400"/>
              <a:ext cx="1295399" cy="847964"/>
            </a:xfrm>
            <a:prstGeom prst="rect">
              <a:avLst/>
            </a:prstGeom>
            <a:noFill/>
            <a:ln w="9525">
              <a:noFill/>
              <a:miter lim="800000"/>
              <a:headEnd/>
              <a:tailEnd/>
            </a:ln>
          </p:spPr>
        </p:pic>
        <p:pic>
          <p:nvPicPr>
            <p:cNvPr id="31" name="Picture 5" descr="ALIM1901"/>
            <p:cNvPicPr>
              <a:picLocks noChangeAspect="1" noChangeArrowheads="1"/>
            </p:cNvPicPr>
            <p:nvPr/>
          </p:nvPicPr>
          <p:blipFill>
            <a:blip r:embed="rId12" cstate="print">
              <a:lum bright="10000"/>
            </a:blip>
            <a:srcRect l="29617" t="29231" r="19395" b="29366"/>
            <a:stretch>
              <a:fillRect/>
            </a:stretch>
          </p:blipFill>
          <p:spPr bwMode="auto">
            <a:xfrm>
              <a:off x="7342994" y="3200400"/>
              <a:ext cx="1420006" cy="868363"/>
            </a:xfrm>
            <a:prstGeom prst="rect">
              <a:avLst/>
            </a:prstGeom>
            <a:noFill/>
            <a:ln w="9525">
              <a:noFill/>
              <a:miter lim="800000"/>
              <a:headEnd/>
              <a:tailEnd/>
            </a:ln>
          </p:spPr>
        </p:pic>
      </p:grpSp>
      <p:grpSp>
        <p:nvGrpSpPr>
          <p:cNvPr id="9" name="Group 57"/>
          <p:cNvGrpSpPr/>
          <p:nvPr/>
        </p:nvGrpSpPr>
        <p:grpSpPr>
          <a:xfrm>
            <a:off x="0" y="3286124"/>
            <a:ext cx="8991600" cy="838200"/>
            <a:chOff x="0" y="4495800"/>
            <a:chExt cx="8991600" cy="838200"/>
          </a:xfrm>
        </p:grpSpPr>
        <p:sp>
          <p:nvSpPr>
            <p:cNvPr id="35" name="Rectangle 34"/>
            <p:cNvSpPr/>
            <p:nvPr/>
          </p:nvSpPr>
          <p:spPr bwMode="auto">
            <a:xfrm>
              <a:off x="4127400" y="4754524"/>
              <a:ext cx="4788000" cy="45720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l-GR" sz="4000" b="0" i="1" u="none" strike="noStrike" cap="none" normalizeH="0" baseline="0" smtClean="0">
                <a:ln>
                  <a:noFill/>
                </a:ln>
                <a:solidFill>
                  <a:srgbClr val="000066"/>
                </a:solidFill>
                <a:effectLst/>
                <a:latin typeface="Arial" charset="0"/>
                <a:cs typeface="Arial" charset="0"/>
              </a:endParaRPr>
            </a:p>
          </p:txBody>
        </p:sp>
        <p:pic>
          <p:nvPicPr>
            <p:cNvPr id="36" name="Picture 6"/>
            <p:cNvPicPr>
              <a:picLocks noChangeAspect="1" noChangeArrowheads="1"/>
            </p:cNvPicPr>
            <p:nvPr/>
          </p:nvPicPr>
          <p:blipFill>
            <a:blip r:embed="rId13" cstate="print"/>
            <a:srcRect b="86082"/>
            <a:stretch>
              <a:fillRect/>
            </a:stretch>
          </p:blipFill>
          <p:spPr bwMode="auto">
            <a:xfrm>
              <a:off x="4127399" y="4495800"/>
              <a:ext cx="4788000" cy="259230"/>
            </a:xfrm>
            <a:prstGeom prst="rect">
              <a:avLst/>
            </a:prstGeom>
            <a:noFill/>
            <a:ln w="9525">
              <a:noFill/>
              <a:miter lim="800000"/>
              <a:headEnd/>
              <a:tailEnd/>
            </a:ln>
          </p:spPr>
        </p:pic>
        <p:sp>
          <p:nvSpPr>
            <p:cNvPr id="37" name="TextBox 36"/>
            <p:cNvSpPr txBox="1"/>
            <p:nvPr/>
          </p:nvSpPr>
          <p:spPr>
            <a:xfrm>
              <a:off x="0" y="4520625"/>
              <a:ext cx="4114800" cy="338554"/>
            </a:xfrm>
            <a:prstGeom prst="rect">
              <a:avLst/>
            </a:prstGeom>
            <a:noFill/>
          </p:spPr>
          <p:txBody>
            <a:bodyPr wrap="square" rtlCol="0">
              <a:spAutoFit/>
            </a:bodyPr>
            <a:lstStyle/>
            <a:p>
              <a:r>
                <a:rPr lang="en-US" sz="1600" b="1" dirty="0" smtClean="0"/>
                <a:t>Dynamic and imaging studies in mice</a:t>
              </a:r>
              <a:endParaRPr lang="el-GR" sz="1600" b="1" dirty="0"/>
            </a:p>
          </p:txBody>
        </p:sp>
        <p:pic>
          <p:nvPicPr>
            <p:cNvPr id="38" name="Picture 6"/>
            <p:cNvPicPr>
              <a:picLocks noChangeAspect="1" noChangeArrowheads="1"/>
            </p:cNvPicPr>
            <p:nvPr/>
          </p:nvPicPr>
          <p:blipFill>
            <a:blip r:embed="rId14" cstate="print"/>
            <a:srcRect l="77821" t="16004" b="11978"/>
            <a:stretch>
              <a:fillRect/>
            </a:stretch>
          </p:blipFill>
          <p:spPr bwMode="auto">
            <a:xfrm rot="16200000">
              <a:off x="8073758" y="4694366"/>
              <a:ext cx="457202" cy="577518"/>
            </a:xfrm>
            <a:prstGeom prst="rect">
              <a:avLst/>
            </a:prstGeom>
            <a:noFill/>
            <a:ln w="9525">
              <a:noFill/>
              <a:miter lim="800000"/>
              <a:headEnd/>
              <a:tailEnd/>
            </a:ln>
          </p:spPr>
        </p:pic>
        <p:pic>
          <p:nvPicPr>
            <p:cNvPr id="39" name="Picture 6"/>
            <p:cNvPicPr>
              <a:picLocks noChangeAspect="1" noChangeArrowheads="1"/>
            </p:cNvPicPr>
            <p:nvPr/>
          </p:nvPicPr>
          <p:blipFill>
            <a:blip r:embed="rId13" cstate="print"/>
            <a:srcRect l="29827" t="13991" r="57203" b="5989"/>
            <a:stretch>
              <a:fillRect/>
            </a:stretch>
          </p:blipFill>
          <p:spPr bwMode="auto">
            <a:xfrm rot="16200000">
              <a:off x="5559960" y="4434484"/>
              <a:ext cx="457200" cy="1097280"/>
            </a:xfrm>
            <a:prstGeom prst="rect">
              <a:avLst/>
            </a:prstGeom>
            <a:noFill/>
            <a:ln w="9525">
              <a:noFill/>
              <a:miter lim="800000"/>
              <a:headEnd/>
              <a:tailEnd/>
            </a:ln>
          </p:spPr>
        </p:pic>
        <p:pic>
          <p:nvPicPr>
            <p:cNvPr id="40" name="Picture 6"/>
            <p:cNvPicPr>
              <a:picLocks noChangeAspect="1" noChangeArrowheads="1"/>
            </p:cNvPicPr>
            <p:nvPr/>
          </p:nvPicPr>
          <p:blipFill>
            <a:blip r:embed="rId15" cstate="print"/>
            <a:srcRect l="3113" t="16004" r="81323"/>
            <a:stretch>
              <a:fillRect/>
            </a:stretch>
          </p:blipFill>
          <p:spPr bwMode="auto">
            <a:xfrm rot="16200000">
              <a:off x="4378715" y="4503209"/>
              <a:ext cx="457200" cy="959830"/>
            </a:xfrm>
            <a:prstGeom prst="rect">
              <a:avLst/>
            </a:prstGeom>
            <a:noFill/>
            <a:ln w="9525">
              <a:noFill/>
              <a:miter lim="800000"/>
              <a:headEnd/>
              <a:tailEnd/>
            </a:ln>
          </p:spPr>
        </p:pic>
        <p:pic>
          <p:nvPicPr>
            <p:cNvPr id="41" name="Picture 6"/>
            <p:cNvPicPr>
              <a:picLocks noChangeAspect="1" noChangeArrowheads="1"/>
            </p:cNvPicPr>
            <p:nvPr/>
          </p:nvPicPr>
          <p:blipFill>
            <a:blip r:embed="rId13" cstate="print"/>
            <a:srcRect l="56031" t="16004" r="31518" b="11978"/>
            <a:stretch>
              <a:fillRect/>
            </a:stretch>
          </p:blipFill>
          <p:spPr bwMode="auto">
            <a:xfrm rot="16200000">
              <a:off x="6927750" y="4468774"/>
              <a:ext cx="457200" cy="1028700"/>
            </a:xfrm>
            <a:prstGeom prst="rect">
              <a:avLst/>
            </a:prstGeom>
            <a:noFill/>
            <a:ln w="9525">
              <a:noFill/>
              <a:miter lim="800000"/>
              <a:headEnd/>
              <a:tailEnd/>
            </a:ln>
          </p:spPr>
        </p:pic>
        <p:cxnSp>
          <p:nvCxnSpPr>
            <p:cNvPr id="42" name="Straight Connector 41"/>
            <p:cNvCxnSpPr/>
            <p:nvPr/>
          </p:nvCxnSpPr>
          <p:spPr bwMode="auto">
            <a:xfrm>
              <a:off x="76200" y="5334000"/>
              <a:ext cx="8915400" cy="0"/>
            </a:xfrm>
            <a:prstGeom prst="line">
              <a:avLst/>
            </a:prstGeom>
            <a:noFill/>
            <a:ln w="9525" cap="flat" cmpd="sng" algn="ctr">
              <a:solidFill>
                <a:srgbClr val="161645"/>
              </a:solidFill>
              <a:prstDash val="solid"/>
              <a:round/>
              <a:headEnd type="none" w="med" len="med"/>
              <a:tailEnd type="none" w="med" len="med"/>
            </a:ln>
            <a:effectLst/>
          </p:spPr>
        </p:cxnSp>
      </p:grpSp>
      <p:grpSp>
        <p:nvGrpSpPr>
          <p:cNvPr id="14" name="Group 56"/>
          <p:cNvGrpSpPr/>
          <p:nvPr/>
        </p:nvGrpSpPr>
        <p:grpSpPr>
          <a:xfrm>
            <a:off x="0" y="4143380"/>
            <a:ext cx="8991600" cy="857256"/>
            <a:chOff x="0" y="5380170"/>
            <a:chExt cx="8991600" cy="1096830"/>
          </a:xfrm>
        </p:grpSpPr>
        <p:sp>
          <p:nvSpPr>
            <p:cNvPr id="44" name="TextBox 43"/>
            <p:cNvSpPr txBox="1"/>
            <p:nvPr/>
          </p:nvSpPr>
          <p:spPr>
            <a:xfrm>
              <a:off x="0" y="5587425"/>
              <a:ext cx="4114800" cy="584775"/>
            </a:xfrm>
            <a:prstGeom prst="rect">
              <a:avLst/>
            </a:prstGeom>
            <a:noFill/>
          </p:spPr>
          <p:txBody>
            <a:bodyPr wrap="square" rtlCol="0">
              <a:spAutoFit/>
            </a:bodyPr>
            <a:lstStyle/>
            <a:p>
              <a:r>
                <a:rPr lang="en-US" sz="1600" b="1" dirty="0" smtClean="0"/>
                <a:t>Hyperthermia sessions and in vivo temperature monitoring</a:t>
              </a:r>
              <a:endParaRPr lang="el-GR" sz="1600" b="1" dirty="0"/>
            </a:p>
          </p:txBody>
        </p:sp>
        <p:cxnSp>
          <p:nvCxnSpPr>
            <p:cNvPr id="45" name="Straight Connector 44"/>
            <p:cNvCxnSpPr/>
            <p:nvPr/>
          </p:nvCxnSpPr>
          <p:spPr bwMode="auto">
            <a:xfrm>
              <a:off x="76200" y="6477000"/>
              <a:ext cx="8915400" cy="0"/>
            </a:xfrm>
            <a:prstGeom prst="line">
              <a:avLst/>
            </a:prstGeom>
            <a:noFill/>
            <a:ln w="9525" cap="flat" cmpd="sng" algn="ctr">
              <a:solidFill>
                <a:srgbClr val="161645"/>
              </a:solidFill>
              <a:prstDash val="solid"/>
              <a:round/>
              <a:headEnd type="none" w="med" len="med"/>
              <a:tailEnd type="none" w="med" len="med"/>
            </a:ln>
            <a:effectLst/>
          </p:spPr>
        </p:cxnSp>
        <p:pic>
          <p:nvPicPr>
            <p:cNvPr id="46" name="Picture 2" descr="D:\~ Nanoparticles ~\Yper8ermia\hyperthermia system - mouse\Day 16\P1010008.JPG"/>
            <p:cNvPicPr>
              <a:picLocks noChangeAspect="1" noChangeArrowheads="1"/>
            </p:cNvPicPr>
            <p:nvPr/>
          </p:nvPicPr>
          <p:blipFill>
            <a:blip r:embed="rId16" cstate="print"/>
            <a:srcRect/>
            <a:stretch>
              <a:fillRect/>
            </a:stretch>
          </p:blipFill>
          <p:spPr bwMode="auto">
            <a:xfrm>
              <a:off x="4267200" y="5410200"/>
              <a:ext cx="1295400" cy="971381"/>
            </a:xfrm>
            <a:prstGeom prst="rect">
              <a:avLst/>
            </a:prstGeom>
            <a:noFill/>
            <a:ln w="9525">
              <a:noFill/>
              <a:miter lim="800000"/>
              <a:headEnd/>
              <a:tailEnd/>
            </a:ln>
          </p:spPr>
        </p:pic>
        <p:pic>
          <p:nvPicPr>
            <p:cNvPr id="47" name="Picture 5"/>
            <p:cNvPicPr>
              <a:picLocks noChangeAspect="1" noChangeArrowheads="1"/>
            </p:cNvPicPr>
            <p:nvPr/>
          </p:nvPicPr>
          <p:blipFill>
            <a:blip r:embed="rId17" cstate="print"/>
            <a:srcRect l="51429"/>
            <a:stretch>
              <a:fillRect/>
            </a:stretch>
          </p:blipFill>
          <p:spPr bwMode="auto">
            <a:xfrm>
              <a:off x="5791200" y="5380170"/>
              <a:ext cx="1295400" cy="1020629"/>
            </a:xfrm>
            <a:prstGeom prst="rect">
              <a:avLst/>
            </a:prstGeom>
            <a:noFill/>
            <a:ln w="9525">
              <a:noFill/>
              <a:miter lim="800000"/>
              <a:headEnd/>
              <a:tailEnd/>
            </a:ln>
          </p:spPr>
        </p:pic>
        <p:pic>
          <p:nvPicPr>
            <p:cNvPr id="48" name="Picture 7"/>
            <p:cNvPicPr>
              <a:picLocks noChangeAspect="1" noChangeArrowheads="1"/>
            </p:cNvPicPr>
            <p:nvPr/>
          </p:nvPicPr>
          <p:blipFill>
            <a:blip r:embed="rId18" cstate="print"/>
            <a:srcRect/>
            <a:stretch>
              <a:fillRect/>
            </a:stretch>
          </p:blipFill>
          <p:spPr bwMode="auto">
            <a:xfrm>
              <a:off x="7196943" y="5410200"/>
              <a:ext cx="1642257" cy="944563"/>
            </a:xfrm>
            <a:prstGeom prst="rect">
              <a:avLst/>
            </a:prstGeom>
            <a:noFill/>
            <a:ln w="9525">
              <a:noFill/>
              <a:miter lim="800000"/>
              <a:headEnd/>
              <a:tailEnd/>
            </a:ln>
            <a:effectLst/>
          </p:spPr>
        </p:pic>
      </p:grpSp>
      <p:grpSp>
        <p:nvGrpSpPr>
          <p:cNvPr id="20" name="Group 65"/>
          <p:cNvGrpSpPr/>
          <p:nvPr/>
        </p:nvGrpSpPr>
        <p:grpSpPr>
          <a:xfrm>
            <a:off x="762000" y="5143512"/>
            <a:ext cx="7772400" cy="914401"/>
            <a:chOff x="762000" y="5943599"/>
            <a:chExt cx="7772400" cy="914401"/>
          </a:xfrm>
        </p:grpSpPr>
        <p:sp>
          <p:nvSpPr>
            <p:cNvPr id="50" name="TextBox 49"/>
            <p:cNvSpPr txBox="1"/>
            <p:nvPr/>
          </p:nvSpPr>
          <p:spPr>
            <a:xfrm>
              <a:off x="762000" y="6167735"/>
              <a:ext cx="1447800" cy="461665"/>
            </a:xfrm>
            <a:prstGeom prst="rect">
              <a:avLst/>
            </a:prstGeom>
            <a:noFill/>
          </p:spPr>
          <p:txBody>
            <a:bodyPr wrap="square" rtlCol="0">
              <a:spAutoFit/>
            </a:bodyPr>
            <a:lstStyle/>
            <a:p>
              <a:r>
                <a:rPr lang="en-US" sz="2400" b="1" dirty="0" smtClean="0"/>
                <a:t>From</a:t>
              </a:r>
              <a:r>
                <a:rPr lang="el-GR" sz="2400" b="1" dirty="0" smtClean="0"/>
                <a:t>...</a:t>
              </a:r>
              <a:endParaRPr lang="el-GR" sz="2400" b="1" dirty="0"/>
            </a:p>
          </p:txBody>
        </p:sp>
        <p:pic>
          <p:nvPicPr>
            <p:cNvPr id="51" name="Picture 5"/>
            <p:cNvPicPr>
              <a:picLocks noChangeAspect="1" noChangeArrowheads="1"/>
            </p:cNvPicPr>
            <p:nvPr/>
          </p:nvPicPr>
          <p:blipFill>
            <a:blip r:embed="rId17" cstate="print"/>
            <a:srcRect l="51429" t="17874" r="8571"/>
            <a:stretch>
              <a:fillRect/>
            </a:stretch>
          </p:blipFill>
          <p:spPr bwMode="auto">
            <a:xfrm>
              <a:off x="2666999" y="5943599"/>
              <a:ext cx="1163783" cy="914401"/>
            </a:xfrm>
            <a:prstGeom prst="rect">
              <a:avLst/>
            </a:prstGeom>
            <a:noFill/>
            <a:ln w="9525">
              <a:noFill/>
              <a:miter lim="800000"/>
              <a:headEnd/>
              <a:tailEnd/>
            </a:ln>
          </p:spPr>
        </p:pic>
        <p:sp>
          <p:nvSpPr>
            <p:cNvPr id="52" name="Notched Right Arrow 51"/>
            <p:cNvSpPr/>
            <p:nvPr/>
          </p:nvSpPr>
          <p:spPr bwMode="auto">
            <a:xfrm>
              <a:off x="4038599" y="6248394"/>
              <a:ext cx="2514600" cy="381000"/>
            </a:xfrm>
            <a:prstGeom prst="notched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8900000" scaled="1"/>
              <a:tileRect/>
            </a:gradFill>
            <a:ln w="9525" cap="flat" cmpd="sng" algn="ctr">
              <a:solidFill>
                <a:srgbClr val="CC33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2400" b="1" dirty="0" smtClean="0">
                  <a:solidFill>
                    <a:srgbClr val="002060"/>
                  </a:solidFill>
                </a:rPr>
                <a:t>To...</a:t>
              </a:r>
              <a:endParaRPr lang="el-GR" sz="2400" b="1" dirty="0" smtClean="0">
                <a:solidFill>
                  <a:srgbClr val="002060"/>
                </a:solidFill>
              </a:endParaRPr>
            </a:p>
          </p:txBody>
        </p:sp>
        <p:pic>
          <p:nvPicPr>
            <p:cNvPr id="53" name="Picture 9" descr="http://freefitnessguru.com/images/Thermal-Infrared.jpg"/>
            <p:cNvPicPr>
              <a:picLocks noChangeAspect="1" noChangeArrowheads="1"/>
            </p:cNvPicPr>
            <p:nvPr/>
          </p:nvPicPr>
          <p:blipFill>
            <a:blip r:embed="rId19" cstate="print"/>
            <a:srcRect/>
            <a:stretch>
              <a:fillRect/>
            </a:stretch>
          </p:blipFill>
          <p:spPr bwMode="auto">
            <a:xfrm rot="16200000">
              <a:off x="7355829" y="5598171"/>
              <a:ext cx="833141" cy="1524000"/>
            </a:xfrm>
            <a:prstGeom prst="rect">
              <a:avLst/>
            </a:prstGeom>
            <a:noFill/>
          </p:spPr>
        </p:pic>
      </p:grpSp>
      <p:sp>
        <p:nvSpPr>
          <p:cNvPr id="54" name="Date Placeholder 53"/>
          <p:cNvSpPr>
            <a:spLocks noGrp="1"/>
          </p:cNvSpPr>
          <p:nvPr>
            <p:ph type="dt" sz="half" idx="10"/>
          </p:nvPr>
        </p:nvSpPr>
        <p:spPr/>
        <p:txBody>
          <a:bodyPr/>
          <a:lstStyle/>
          <a:p>
            <a:r>
              <a:rPr lang="el-GR" smtClean="0"/>
              <a:t>12 April 2016</a:t>
            </a:r>
            <a:endParaRPr lang="el-GR"/>
          </a:p>
        </p:txBody>
      </p:sp>
      <p:sp>
        <p:nvSpPr>
          <p:cNvPr id="55" name="Footer Placeholder 54"/>
          <p:cNvSpPr>
            <a:spLocks noGrp="1"/>
          </p:cNvSpPr>
          <p:nvPr>
            <p:ph type="ftr" sz="quarter" idx="11"/>
          </p:nvPr>
        </p:nvSpPr>
        <p:spPr/>
        <p:txBody>
          <a:bodyPr/>
          <a:lstStyle/>
          <a:p>
            <a:r>
              <a:rPr lang="en-US" dirty="0" smtClean="0"/>
              <a:t>ERDIT meeting Athens, A. </a:t>
            </a:r>
            <a:r>
              <a:rPr lang="en-US" dirty="0" err="1" smtClean="0"/>
              <a:t>Kyriakis</a:t>
            </a:r>
            <a:endParaRPr lang="el-GR" dirty="0"/>
          </a:p>
        </p:txBody>
      </p:sp>
    </p:spTree>
    <p:extLst>
      <p:ext uri="{BB962C8B-B14F-4D97-AF65-F5344CB8AC3E}">
        <p14:creationId xmlns="" xmlns:p14="http://schemas.microsoft.com/office/powerpoint/2010/main" val="1817141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dissolve">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71472" y="2928934"/>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28596" y="2786058"/>
            <a:ext cx="8229600" cy="1143000"/>
          </a:xfrm>
        </p:spPr>
        <p:txBody>
          <a:bodyPr/>
          <a:lstStyle/>
          <a:p>
            <a:r>
              <a:rPr lang="en-US" dirty="0" smtClean="0">
                <a:solidFill>
                  <a:srgbClr val="0000FF"/>
                </a:solidFill>
              </a:rPr>
              <a:t>Main facilities</a:t>
            </a:r>
            <a:endParaRPr lang="el-GR" dirty="0">
              <a:solidFill>
                <a:srgbClr val="0000FF"/>
              </a:solidFill>
            </a:endParaRPr>
          </a:p>
        </p:txBody>
      </p:sp>
      <p:sp>
        <p:nvSpPr>
          <p:cNvPr id="3" name="Date Placeholder 2"/>
          <p:cNvSpPr>
            <a:spLocks noGrp="1"/>
          </p:cNvSpPr>
          <p:nvPr>
            <p:ph type="dt" sz="half" idx="10"/>
          </p:nvPr>
        </p:nvSpPr>
        <p:spPr/>
        <p:txBody>
          <a:bodyPr/>
          <a:lstStyle/>
          <a:p>
            <a:r>
              <a:rPr lang="el-GR" smtClean="0"/>
              <a:t>12 April 2016</a:t>
            </a:r>
            <a:endParaRPr lang="el-GR"/>
          </a:p>
        </p:txBody>
      </p:sp>
      <p:sp>
        <p:nvSpPr>
          <p:cNvPr id="4" name="Footer Placeholder 3"/>
          <p:cNvSpPr>
            <a:spLocks noGrp="1"/>
          </p:cNvSpPr>
          <p:nvPr>
            <p:ph type="ftr" sz="quarter" idx="11"/>
          </p:nvPr>
        </p:nvSpPr>
        <p:spPr/>
        <p:txBody>
          <a:bodyPr/>
          <a:lstStyle/>
          <a:p>
            <a:r>
              <a:rPr lang="en-US" smtClean="0"/>
              <a:t>ERDIT meeting Athens, A. Kyriakis</a:t>
            </a:r>
            <a:endParaRPr lang="el-GR"/>
          </a:p>
        </p:txBody>
      </p:sp>
      <p:sp>
        <p:nvSpPr>
          <p:cNvPr id="5" name="Slide Number Placeholder 4"/>
          <p:cNvSpPr>
            <a:spLocks noGrp="1"/>
          </p:cNvSpPr>
          <p:nvPr>
            <p:ph type="sldNum" sz="quarter" idx="12"/>
          </p:nvPr>
        </p:nvSpPr>
        <p:spPr/>
        <p:txBody>
          <a:bodyPr/>
          <a:lstStyle/>
          <a:p>
            <a:fld id="{F8CB2D3C-0AAB-4533-BCC3-600D63F41579}" type="slidenum">
              <a:rPr lang="el-GR" smtClean="0"/>
              <a:pPr/>
              <a:t>16</a:t>
            </a:fld>
            <a:endParaRPr lang="el-GR"/>
          </a:p>
        </p:txBody>
      </p:sp>
    </p:spTree>
    <p:extLst>
      <p:ext uri="{BB962C8B-B14F-4D97-AF65-F5344CB8AC3E}">
        <p14:creationId xmlns:p14="http://schemas.microsoft.com/office/powerpoint/2010/main" xmlns="" val="2769473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17</a:t>
            </a:fld>
            <a:endParaRPr lang="en-US"/>
          </a:p>
        </p:txBody>
      </p:sp>
      <p:grpSp>
        <p:nvGrpSpPr>
          <p:cNvPr id="7" name="Group 6"/>
          <p:cNvGrpSpPr/>
          <p:nvPr/>
        </p:nvGrpSpPr>
        <p:grpSpPr>
          <a:xfrm>
            <a:off x="0" y="0"/>
            <a:ext cx="9144000" cy="914400"/>
            <a:chOff x="0" y="0"/>
            <a:chExt cx="9144000" cy="914400"/>
          </a:xfrm>
        </p:grpSpPr>
        <p:sp>
          <p:nvSpPr>
            <p:cNvPr id="8" name="Rounded Rectangle 7"/>
            <p:cNvSpPr/>
            <p:nvPr/>
          </p:nvSpPr>
          <p:spPr>
            <a:xfrm>
              <a:off x="0" y="0"/>
              <a:ext cx="9144000" cy="914400"/>
            </a:xfrm>
            <a:prstGeom prst="roundRect">
              <a:avLst/>
            </a:prstGeom>
            <a:solidFill>
              <a:srgbClr val="CCFFCC">
                <a:alpha val="13000"/>
              </a:srgbClr>
            </a:solidFill>
            <a:ln w="34925">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cstate="print"/>
            <a:stretch>
              <a:fillRect/>
            </a:stretch>
          </p:blipFill>
          <p:spPr>
            <a:xfrm>
              <a:off x="147638" y="71414"/>
              <a:ext cx="638148" cy="734559"/>
            </a:xfrm>
            <a:prstGeom prst="rect">
              <a:avLst/>
            </a:prstGeom>
          </p:spPr>
        </p:pic>
      </p:grpSp>
      <p:sp>
        <p:nvSpPr>
          <p:cNvPr id="12" name="TextBox 11"/>
          <p:cNvSpPr txBox="1"/>
          <p:nvPr/>
        </p:nvSpPr>
        <p:spPr>
          <a:xfrm>
            <a:off x="1142976" y="142852"/>
            <a:ext cx="7143800" cy="861774"/>
          </a:xfrm>
          <a:prstGeom prst="rect">
            <a:avLst/>
          </a:prstGeom>
          <a:noFill/>
        </p:spPr>
        <p:txBody>
          <a:bodyPr wrap="square" rtlCol="0">
            <a:spAutoFit/>
          </a:bodyPr>
          <a:lstStyle/>
          <a:p>
            <a:r>
              <a:rPr lang="en-US" sz="3200" dirty="0" smtClean="0">
                <a:solidFill>
                  <a:srgbClr val="0000FF"/>
                </a:solidFill>
              </a:rPr>
              <a:t> </a:t>
            </a:r>
            <a:r>
              <a:rPr lang="en-US" sz="3200" b="1" dirty="0" smtClean="0">
                <a:solidFill>
                  <a:srgbClr val="0000FF"/>
                </a:solidFill>
              </a:rPr>
              <a:t>Institute  of Nuclear  &amp; Particle Physics(I)</a:t>
            </a:r>
            <a:endParaRPr lang="el-GR" sz="3200" b="1" dirty="0" smtClean="0">
              <a:solidFill>
                <a:srgbClr val="0000FF"/>
              </a:solidFill>
            </a:endParaRPr>
          </a:p>
          <a:p>
            <a:endParaRPr lang="el-GR" dirty="0"/>
          </a:p>
        </p:txBody>
      </p:sp>
      <p:sp>
        <p:nvSpPr>
          <p:cNvPr id="14" name="TextBox 13"/>
          <p:cNvSpPr txBox="1"/>
          <p:nvPr/>
        </p:nvSpPr>
        <p:spPr>
          <a:xfrm>
            <a:off x="0" y="1071546"/>
            <a:ext cx="6572296" cy="369332"/>
          </a:xfrm>
          <a:prstGeom prst="rect">
            <a:avLst/>
          </a:prstGeom>
          <a:noFill/>
        </p:spPr>
        <p:txBody>
          <a:bodyPr wrap="square" rtlCol="0">
            <a:spAutoFit/>
          </a:bodyPr>
          <a:lstStyle/>
          <a:p>
            <a:r>
              <a:rPr lang="en-US" dirty="0" smtClean="0">
                <a:solidFill>
                  <a:srgbClr val="FF0000"/>
                </a:solidFill>
              </a:rPr>
              <a:t>  TANDEM </a:t>
            </a:r>
            <a:r>
              <a:rPr lang="en-US" dirty="0" err="1" smtClean="0">
                <a:solidFill>
                  <a:srgbClr val="FF0000"/>
                </a:solidFill>
              </a:rPr>
              <a:t>Accelarator</a:t>
            </a:r>
            <a:r>
              <a:rPr lang="en-US" dirty="0" smtClean="0">
                <a:solidFill>
                  <a:srgbClr val="FF0000"/>
                </a:solidFill>
              </a:rPr>
              <a:t>  (  </a:t>
            </a:r>
            <a:r>
              <a:rPr lang="en-US" dirty="0" smtClean="0">
                <a:solidFill>
                  <a:srgbClr val="FF0000"/>
                </a:solidFill>
                <a:hlinkClick r:id="rId3"/>
              </a:rPr>
              <a:t>http://tandem.inp.demokritos.gr/</a:t>
            </a:r>
            <a:r>
              <a:rPr lang="en-US" dirty="0" smtClean="0">
                <a:solidFill>
                  <a:srgbClr val="FF0000"/>
                </a:solidFill>
              </a:rPr>
              <a:t>  )</a:t>
            </a:r>
            <a:endParaRPr lang="el-GR" dirty="0">
              <a:solidFill>
                <a:srgbClr val="FF0000"/>
              </a:solidFill>
            </a:endParaRPr>
          </a:p>
        </p:txBody>
      </p:sp>
      <p:pic>
        <p:nvPicPr>
          <p:cNvPr id="1028" name="Picture 4" descr="https://encrypted-tbn1.gstatic.com/images?q=tbn:ANd9GcSeqiQ18Qomxeaoo8r2twz_eCztydpKobc-6kw6Pl3gYnHq8lkJ"/>
          <p:cNvPicPr>
            <a:picLocks noChangeAspect="1" noChangeArrowheads="1"/>
          </p:cNvPicPr>
          <p:nvPr/>
        </p:nvPicPr>
        <p:blipFill>
          <a:blip r:embed="rId4" cstate="print"/>
          <a:srcRect/>
          <a:stretch>
            <a:fillRect/>
          </a:stretch>
        </p:blipFill>
        <p:spPr bwMode="auto">
          <a:xfrm>
            <a:off x="5429256" y="1500174"/>
            <a:ext cx="3086100" cy="2000264"/>
          </a:xfrm>
          <a:prstGeom prst="rect">
            <a:avLst/>
          </a:prstGeom>
          <a:noFill/>
        </p:spPr>
      </p:pic>
      <p:pic>
        <p:nvPicPr>
          <p:cNvPr id="1030" name="Picture 6" descr="https://encrypted-tbn1.gstatic.com/images?q=tbn:ANd9GcQIOygjVaiSmcm6OkVQVn92NkJzidmk39i6pRUP3JV9AOsiWM41"/>
          <p:cNvPicPr>
            <a:picLocks noChangeAspect="1" noChangeArrowheads="1"/>
          </p:cNvPicPr>
          <p:nvPr/>
        </p:nvPicPr>
        <p:blipFill>
          <a:blip r:embed="rId5" cstate="print"/>
          <a:srcRect/>
          <a:stretch>
            <a:fillRect/>
          </a:stretch>
        </p:blipFill>
        <p:spPr bwMode="auto">
          <a:xfrm>
            <a:off x="5429256" y="3714752"/>
            <a:ext cx="3057527" cy="1714512"/>
          </a:xfrm>
          <a:prstGeom prst="rect">
            <a:avLst/>
          </a:prstGeom>
          <a:noFill/>
        </p:spPr>
      </p:pic>
      <p:sp>
        <p:nvSpPr>
          <p:cNvPr id="19" name="TextBox 18"/>
          <p:cNvSpPr txBox="1"/>
          <p:nvPr/>
        </p:nvSpPr>
        <p:spPr>
          <a:xfrm>
            <a:off x="142844" y="1428736"/>
            <a:ext cx="4786346" cy="3970318"/>
          </a:xfrm>
          <a:prstGeom prst="rect">
            <a:avLst/>
          </a:prstGeom>
          <a:noFill/>
        </p:spPr>
        <p:txBody>
          <a:bodyPr wrap="square" rtlCol="0">
            <a:spAutoFit/>
          </a:bodyPr>
          <a:lstStyle/>
          <a:p>
            <a:r>
              <a:rPr lang="en-US" dirty="0" smtClean="0"/>
              <a:t>The accelerator is an electrostatic Van de </a:t>
            </a:r>
            <a:r>
              <a:rPr lang="en-US" dirty="0" err="1" smtClean="0"/>
              <a:t>Graaff</a:t>
            </a:r>
            <a:r>
              <a:rPr lang="en-US" dirty="0" smtClean="0"/>
              <a:t> Tandem accelerator with a maximum acceleration voltage of 5 MV. As such, it’s a low-energy ion-beam facility, one of the few accelerators of its kind in Europe. The machine can deliver </a:t>
            </a:r>
            <a:r>
              <a:rPr lang="en-US" dirty="0" err="1" smtClean="0"/>
              <a:t>monoenergetic</a:t>
            </a:r>
            <a:r>
              <a:rPr lang="en-US" dirty="0" smtClean="0"/>
              <a:t> protons in the range of 800KeV –  4.0MeV with resolution of a few </a:t>
            </a:r>
            <a:r>
              <a:rPr lang="en-US" dirty="0" err="1" smtClean="0"/>
              <a:t>KeV</a:t>
            </a:r>
            <a:r>
              <a:rPr lang="en-US" dirty="0" smtClean="0"/>
              <a:t>. A typical maximum flux than can be achieved on a 2mm x 2mm spot is around 10</a:t>
            </a:r>
            <a:r>
              <a:rPr lang="en-US" baseline="30000" dirty="0" smtClean="0"/>
              <a:t>12</a:t>
            </a:r>
            <a:r>
              <a:rPr lang="en-US" dirty="0" smtClean="0"/>
              <a:t> protons/sec. In addiction there is a </a:t>
            </a:r>
            <a:r>
              <a:rPr lang="en-US" dirty="0" err="1" smtClean="0"/>
              <a:t>nomochromatic</a:t>
            </a:r>
            <a:r>
              <a:rPr lang="en-US" dirty="0" smtClean="0"/>
              <a:t> neutron irradiation facility for neutrons in the range of 0.6MeV to 12MeV, fluxes 10</a:t>
            </a:r>
            <a:r>
              <a:rPr lang="en-US" baseline="30000" dirty="0" smtClean="0"/>
              <a:t>8</a:t>
            </a:r>
            <a:r>
              <a:rPr lang="en-US" dirty="0" smtClean="0"/>
              <a:t> – 10</a:t>
            </a:r>
            <a:r>
              <a:rPr lang="en-US" baseline="30000" dirty="0" smtClean="0"/>
              <a:t>9</a:t>
            </a:r>
            <a:r>
              <a:rPr lang="en-US" dirty="0" smtClean="0"/>
              <a:t> neutrons/cm</a:t>
            </a:r>
            <a:r>
              <a:rPr lang="en-US" baseline="30000" dirty="0" smtClean="0"/>
              <a:t>2</a:t>
            </a:r>
            <a:r>
              <a:rPr lang="en-US" dirty="0" smtClean="0"/>
              <a:t>/sec and resolution around 200KeV</a:t>
            </a:r>
            <a:endParaRPr lang="el-GR" dirty="0"/>
          </a:p>
        </p:txBody>
      </p:sp>
      <p:sp>
        <p:nvSpPr>
          <p:cNvPr id="20" name="Rectangle 19"/>
          <p:cNvSpPr/>
          <p:nvPr/>
        </p:nvSpPr>
        <p:spPr>
          <a:xfrm>
            <a:off x="285720" y="5429264"/>
            <a:ext cx="6096000" cy="646331"/>
          </a:xfrm>
          <a:prstGeom prst="rect">
            <a:avLst/>
          </a:prstGeom>
        </p:spPr>
        <p:txBody>
          <a:bodyPr wrap="square">
            <a:spAutoFit/>
          </a:bodyPr>
          <a:lstStyle/>
          <a:p>
            <a:r>
              <a:rPr lang="en-US" b="1" i="1" dirty="0" smtClean="0">
                <a:solidFill>
                  <a:srgbClr val="FF0000"/>
                </a:solidFill>
              </a:rPr>
              <a:t>X-rays lab</a:t>
            </a:r>
            <a:r>
              <a:rPr lang="en-US" dirty="0" smtClean="0">
                <a:solidFill>
                  <a:srgbClr val="FF0000"/>
                </a:solidFill>
              </a:rPr>
              <a:t>:</a:t>
            </a:r>
          </a:p>
          <a:p>
            <a:r>
              <a:rPr lang="en-US" dirty="0" smtClean="0"/>
              <a:t>X-ray tubes for irradiation and high rate tests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2" name="Picture 12" descr="Sultz uni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57950" y="1214422"/>
            <a:ext cx="2184400" cy="1522413"/>
          </a:xfrm>
          <a:prstGeom prst="rect">
            <a:avLst/>
          </a:prstGeom>
          <a:noFill/>
          <a:extLst>
            <a:ext uri="{909E8E84-426E-40DD-AFC4-6F175D3DCCD1}">
              <a14:hiddenFill xmlns:a14="http://schemas.microsoft.com/office/drawing/2010/main" xmlns="">
                <a:solidFill>
                  <a:srgbClr val="FFFFFF"/>
                </a:solidFill>
              </a14:hiddenFill>
            </a:ext>
          </a:extLst>
        </p:spPr>
      </p:pic>
      <p:sp>
        <p:nvSpPr>
          <p:cNvPr id="20493" name="Text Box 13"/>
          <p:cNvSpPr txBox="1">
            <a:spLocks noChangeArrowheads="1"/>
          </p:cNvSpPr>
          <p:nvPr/>
        </p:nvSpPr>
        <p:spPr bwMode="auto">
          <a:xfrm>
            <a:off x="357158" y="1500174"/>
            <a:ext cx="4886325"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l">
              <a:spcBef>
                <a:spcPct val="0"/>
              </a:spcBef>
              <a:buSzTx/>
            </a:pPr>
            <a:r>
              <a:rPr lang="el-GR" sz="1600" b="1" dirty="0">
                <a:solidFill>
                  <a:srgbClr val="0000FF"/>
                </a:solidFill>
                <a:latin typeface="Times New Roman" charset="0"/>
                <a:cs typeface="Arial" charset="0"/>
              </a:rPr>
              <a:t>  </a:t>
            </a:r>
            <a:r>
              <a:rPr lang="en-US" sz="1600" b="1" dirty="0">
                <a:solidFill>
                  <a:srgbClr val="0000FF"/>
                </a:solidFill>
                <a:latin typeface="Times New Roman" charset="0"/>
                <a:cs typeface="Arial" charset="0"/>
              </a:rPr>
              <a:t>Laboratory (</a:t>
            </a:r>
            <a:r>
              <a:rPr lang="el-GR" sz="1600" b="1" dirty="0">
                <a:solidFill>
                  <a:srgbClr val="0000FF"/>
                </a:solidFill>
                <a:latin typeface="Times New Roman" charset="0"/>
                <a:cs typeface="Arial" charset="0"/>
              </a:rPr>
              <a:t>8</a:t>
            </a:r>
            <a:r>
              <a:rPr lang="en-US" sz="1600" b="1" dirty="0">
                <a:solidFill>
                  <a:srgbClr val="0000FF"/>
                </a:solidFill>
                <a:latin typeface="Times New Roman" charset="0"/>
                <a:cs typeface="Arial" charset="0"/>
              </a:rPr>
              <a:t>0 m</a:t>
            </a:r>
            <a:r>
              <a:rPr lang="en-US" sz="1600" b="1" baseline="30000" dirty="0">
                <a:solidFill>
                  <a:srgbClr val="0000FF"/>
                </a:solidFill>
                <a:latin typeface="Times New Roman" charset="0"/>
                <a:cs typeface="Arial" charset="0"/>
              </a:rPr>
              <a:t>2</a:t>
            </a:r>
            <a:r>
              <a:rPr lang="en-US" sz="1600" b="1" dirty="0">
                <a:solidFill>
                  <a:srgbClr val="0000FF"/>
                </a:solidFill>
                <a:latin typeface="Times New Roman" charset="0"/>
                <a:cs typeface="Arial" charset="0"/>
              </a:rPr>
              <a:t> ) with temperature and humidity</a:t>
            </a:r>
          </a:p>
          <a:p>
            <a:pPr algn="l">
              <a:spcBef>
                <a:spcPct val="0"/>
              </a:spcBef>
              <a:buSzTx/>
              <a:buFontTx/>
              <a:buNone/>
            </a:pPr>
            <a:r>
              <a:rPr lang="en-US" sz="1600" b="1" dirty="0">
                <a:solidFill>
                  <a:srgbClr val="0000FF"/>
                </a:solidFill>
                <a:latin typeface="Times New Roman" charset="0"/>
                <a:cs typeface="Arial" charset="0"/>
              </a:rPr>
              <a:t>    control </a:t>
            </a:r>
          </a:p>
        </p:txBody>
      </p:sp>
      <p:pic>
        <p:nvPicPr>
          <p:cNvPr id="20494" name="Picture 14" descr="Probe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60550" y="2305050"/>
            <a:ext cx="2174875" cy="1516063"/>
          </a:xfrm>
          <a:prstGeom prst="rect">
            <a:avLst/>
          </a:prstGeom>
          <a:noFill/>
          <a:extLst>
            <a:ext uri="{909E8E84-426E-40DD-AFC4-6F175D3DCCD1}">
              <a14:hiddenFill xmlns:a14="http://schemas.microsoft.com/office/drawing/2010/main" xmlns="">
                <a:solidFill>
                  <a:srgbClr val="FFFFFF"/>
                </a:solidFill>
              </a14:hiddenFill>
            </a:ext>
          </a:extLst>
        </p:spPr>
      </p:pic>
      <p:sp>
        <p:nvSpPr>
          <p:cNvPr id="20495" name="Text Box 15"/>
          <p:cNvSpPr txBox="1">
            <a:spLocks noChangeArrowheads="1"/>
          </p:cNvSpPr>
          <p:nvPr/>
        </p:nvSpPr>
        <p:spPr bwMode="auto">
          <a:xfrm>
            <a:off x="5197475" y="2800350"/>
            <a:ext cx="3225800" cy="82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l">
              <a:spcBef>
                <a:spcPct val="0"/>
              </a:spcBef>
              <a:buSzTx/>
            </a:pPr>
            <a:r>
              <a:rPr lang="en-US" sz="1600" b="1">
                <a:solidFill>
                  <a:srgbClr val="0000FF"/>
                </a:solidFill>
                <a:latin typeface="Times New Roman" charset="0"/>
                <a:cs typeface="Arial" charset="0"/>
              </a:rPr>
              <a:t> Probe Station : Carl Suss PA 150 </a:t>
            </a:r>
          </a:p>
          <a:p>
            <a:pPr algn="l">
              <a:spcBef>
                <a:spcPct val="0"/>
              </a:spcBef>
              <a:buSzTx/>
            </a:pPr>
            <a:r>
              <a:rPr lang="en-US" sz="1600" b="1">
                <a:solidFill>
                  <a:srgbClr val="0000FF"/>
                </a:solidFill>
                <a:latin typeface="Times New Roman" charset="0"/>
                <a:cs typeface="Arial" charset="0"/>
              </a:rPr>
              <a:t>CV : HP4092A</a:t>
            </a:r>
          </a:p>
          <a:p>
            <a:pPr algn="l">
              <a:spcBef>
                <a:spcPct val="0"/>
              </a:spcBef>
              <a:buSzTx/>
            </a:pPr>
            <a:r>
              <a:rPr lang="en-US" sz="1600" b="1">
                <a:solidFill>
                  <a:srgbClr val="0000FF"/>
                </a:solidFill>
                <a:latin typeface="Times New Roman" charset="0"/>
                <a:cs typeface="Arial" charset="0"/>
              </a:rPr>
              <a:t>IV : Keihley 6517</a:t>
            </a:r>
          </a:p>
        </p:txBody>
      </p:sp>
      <p:sp>
        <p:nvSpPr>
          <p:cNvPr id="20496" name="Text Box 16"/>
          <p:cNvSpPr txBox="1">
            <a:spLocks noChangeArrowheads="1"/>
          </p:cNvSpPr>
          <p:nvPr/>
        </p:nvSpPr>
        <p:spPr bwMode="auto">
          <a:xfrm>
            <a:off x="1358900" y="4367213"/>
            <a:ext cx="2784475"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l">
              <a:spcBef>
                <a:spcPct val="0"/>
              </a:spcBef>
              <a:buSzTx/>
            </a:pPr>
            <a:r>
              <a:rPr lang="en-US" sz="1600" b="1">
                <a:solidFill>
                  <a:srgbClr val="0000FF"/>
                </a:solidFill>
                <a:latin typeface="Times New Roman" charset="0"/>
                <a:cs typeface="Arial" charset="0"/>
              </a:rPr>
              <a:t> SMD Placement : FRITSCH</a:t>
            </a:r>
          </a:p>
        </p:txBody>
      </p:sp>
      <p:pic>
        <p:nvPicPr>
          <p:cNvPr id="20497" name="Picture 17" descr="phot_frisch"/>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43625" y="3883025"/>
            <a:ext cx="2222500" cy="1450975"/>
          </a:xfrm>
          <a:prstGeom prst="rect">
            <a:avLst/>
          </a:prstGeom>
          <a:noFill/>
          <a:extLst>
            <a:ext uri="{909E8E84-426E-40DD-AFC4-6F175D3DCCD1}">
              <a14:hiddenFill xmlns:a14="http://schemas.microsoft.com/office/drawing/2010/main" xmlns="">
                <a:solidFill>
                  <a:srgbClr val="FFFFFF"/>
                </a:solidFill>
              </a14:hiddenFill>
            </a:ext>
          </a:extLst>
        </p:spPr>
      </p:pic>
      <p:sp>
        <p:nvSpPr>
          <p:cNvPr id="20498" name="Text Box 18"/>
          <p:cNvSpPr txBox="1">
            <a:spLocks noChangeArrowheads="1"/>
          </p:cNvSpPr>
          <p:nvPr/>
        </p:nvSpPr>
        <p:spPr bwMode="auto">
          <a:xfrm>
            <a:off x="5264150" y="5715000"/>
            <a:ext cx="285115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l">
              <a:spcBef>
                <a:spcPct val="0"/>
              </a:spcBef>
              <a:buSzTx/>
              <a:buFontTx/>
              <a:buNone/>
            </a:pPr>
            <a:r>
              <a:rPr lang="en-US" sz="1600" b="1">
                <a:solidFill>
                  <a:srgbClr val="0000FF"/>
                </a:solidFill>
                <a:latin typeface="Times New Roman" charset="0"/>
                <a:cs typeface="Arial" charset="0"/>
              </a:rPr>
              <a:t>Wire Bonding  (Delvotec 5430)</a:t>
            </a:r>
          </a:p>
        </p:txBody>
      </p:sp>
      <p:sp>
        <p:nvSpPr>
          <p:cNvPr id="20499" name="AutoShape 19"/>
          <p:cNvSpPr>
            <a:spLocks noChangeArrowheads="1"/>
          </p:cNvSpPr>
          <p:nvPr/>
        </p:nvSpPr>
        <p:spPr bwMode="auto">
          <a:xfrm>
            <a:off x="4333875" y="2981325"/>
            <a:ext cx="762000" cy="428625"/>
          </a:xfrm>
          <a:prstGeom prst="leftArrow">
            <a:avLst>
              <a:gd name="adj1" fmla="val 50000"/>
              <a:gd name="adj2" fmla="val 44444"/>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500" name="AutoShape 20"/>
          <p:cNvSpPr>
            <a:spLocks noChangeArrowheads="1"/>
          </p:cNvSpPr>
          <p:nvPr/>
        </p:nvSpPr>
        <p:spPr bwMode="auto">
          <a:xfrm>
            <a:off x="4371975" y="5629275"/>
            <a:ext cx="762000" cy="428625"/>
          </a:xfrm>
          <a:prstGeom prst="leftArrow">
            <a:avLst>
              <a:gd name="adj1" fmla="val 50000"/>
              <a:gd name="adj2" fmla="val 44444"/>
            </a:avLst>
          </a:prstGeom>
          <a:solidFill>
            <a:srgbClr val="FF33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501" name="AutoShape 21"/>
          <p:cNvSpPr>
            <a:spLocks noChangeArrowheads="1"/>
          </p:cNvSpPr>
          <p:nvPr/>
        </p:nvSpPr>
        <p:spPr bwMode="auto">
          <a:xfrm flipH="1">
            <a:off x="4362450" y="4267200"/>
            <a:ext cx="762000" cy="428625"/>
          </a:xfrm>
          <a:prstGeom prst="leftArrow">
            <a:avLst>
              <a:gd name="adj1" fmla="val 50000"/>
              <a:gd name="adj2" fmla="val 44444"/>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502" name="AutoShape 22"/>
          <p:cNvSpPr>
            <a:spLocks noChangeArrowheads="1"/>
          </p:cNvSpPr>
          <p:nvPr/>
        </p:nvSpPr>
        <p:spPr bwMode="auto">
          <a:xfrm flipH="1">
            <a:off x="5214942" y="1643050"/>
            <a:ext cx="762000" cy="428625"/>
          </a:xfrm>
          <a:prstGeom prst="leftArrow">
            <a:avLst>
              <a:gd name="adj1" fmla="val 50000"/>
              <a:gd name="adj2" fmla="val 44444"/>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20503" name="Picture 23" descr="phot_delvo"/>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338263" y="4957763"/>
            <a:ext cx="2601912" cy="1700212"/>
          </a:xfrm>
          <a:prstGeom prst="rect">
            <a:avLst/>
          </a:prstGeom>
          <a:noFill/>
          <a:extLst>
            <a:ext uri="{909E8E84-426E-40DD-AFC4-6F175D3DCCD1}">
              <a14:hiddenFill xmlns:a14="http://schemas.microsoft.com/office/drawing/2010/main" xmlns="">
                <a:solidFill>
                  <a:srgbClr val="FFFFFF"/>
                </a:solidFill>
              </a14:hiddenFill>
            </a:ext>
          </a:extLst>
        </p:spPr>
      </p:pic>
      <p:sp>
        <p:nvSpPr>
          <p:cNvPr id="27" name="Text Box 268"/>
          <p:cNvSpPr txBox="1">
            <a:spLocks noChangeArrowheads="1"/>
          </p:cNvSpPr>
          <p:nvPr/>
        </p:nvSpPr>
        <p:spPr bwMode="auto">
          <a:xfrm>
            <a:off x="-285784" y="1142984"/>
            <a:ext cx="609600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r>
              <a:rPr lang="en-US" b="1" dirty="0" smtClean="0">
                <a:solidFill>
                  <a:srgbClr val="FF0000"/>
                </a:solidFill>
                <a:effectLst>
                  <a:outerShdw blurRad="38100" dist="38100" dir="2700000" algn="tl">
                    <a:srgbClr val="DDDDDD"/>
                  </a:outerShdw>
                </a:effectLst>
              </a:rPr>
              <a:t>DETECTOR INSTRUMENTATION LABORATORY</a:t>
            </a:r>
            <a:endParaRPr lang="en-US" b="1" dirty="0">
              <a:solidFill>
                <a:srgbClr val="FF0000"/>
              </a:solidFill>
              <a:effectLst>
                <a:outerShdw blurRad="38100" dist="38100" dir="2700000" algn="tl">
                  <a:srgbClr val="DDDDDD"/>
                </a:outerShdw>
              </a:effectLst>
            </a:endParaRPr>
          </a:p>
        </p:txBody>
      </p:sp>
      <p:sp>
        <p:nvSpPr>
          <p:cNvPr id="20" name="Date Placeholder 19"/>
          <p:cNvSpPr>
            <a:spLocks noGrp="1"/>
          </p:cNvSpPr>
          <p:nvPr>
            <p:ph type="dt" sz="half" idx="10"/>
          </p:nvPr>
        </p:nvSpPr>
        <p:spPr/>
        <p:txBody>
          <a:bodyPr/>
          <a:lstStyle/>
          <a:p>
            <a:r>
              <a:rPr lang="el-GR" smtClean="0"/>
              <a:t>12 April 2016</a:t>
            </a:r>
            <a:endParaRPr lang="en-US"/>
          </a:p>
        </p:txBody>
      </p:sp>
      <p:sp>
        <p:nvSpPr>
          <p:cNvPr id="21" name="Slide Number Placeholder 20"/>
          <p:cNvSpPr>
            <a:spLocks noGrp="1"/>
          </p:cNvSpPr>
          <p:nvPr>
            <p:ph type="sldNum" sz="quarter" idx="12"/>
          </p:nvPr>
        </p:nvSpPr>
        <p:spPr/>
        <p:txBody>
          <a:bodyPr/>
          <a:lstStyle/>
          <a:p>
            <a:fld id="{4786ADD9-D38F-47A8-B0C2-B6718AA0F470}" type="slidenum">
              <a:rPr lang="en-US" smtClean="0"/>
              <a:pPr/>
              <a:t>18</a:t>
            </a:fld>
            <a:endParaRPr lang="en-US"/>
          </a:p>
        </p:txBody>
      </p:sp>
      <p:sp>
        <p:nvSpPr>
          <p:cNvPr id="28" name="Footer Placeholder 27"/>
          <p:cNvSpPr>
            <a:spLocks noGrp="1"/>
          </p:cNvSpPr>
          <p:nvPr>
            <p:ph type="ftr" sz="quarter" idx="11"/>
          </p:nvPr>
        </p:nvSpPr>
        <p:spPr/>
        <p:txBody>
          <a:bodyPr/>
          <a:lstStyle/>
          <a:p>
            <a:r>
              <a:rPr lang="en-US" smtClean="0"/>
              <a:t>ERDIT meeting Athens, A. Kyriakis</a:t>
            </a:r>
            <a:endParaRPr lang="en-US"/>
          </a:p>
        </p:txBody>
      </p:sp>
      <p:grpSp>
        <p:nvGrpSpPr>
          <p:cNvPr id="29" name="Group 28"/>
          <p:cNvGrpSpPr/>
          <p:nvPr/>
        </p:nvGrpSpPr>
        <p:grpSpPr>
          <a:xfrm>
            <a:off x="0" y="157146"/>
            <a:ext cx="9144000" cy="914400"/>
            <a:chOff x="0" y="-128606"/>
            <a:chExt cx="9144000" cy="914400"/>
          </a:xfrm>
        </p:grpSpPr>
        <p:sp>
          <p:nvSpPr>
            <p:cNvPr id="30" name="Rounded Rectangle 29"/>
            <p:cNvSpPr/>
            <p:nvPr/>
          </p:nvSpPr>
          <p:spPr>
            <a:xfrm>
              <a:off x="0" y="-128606"/>
              <a:ext cx="9144000" cy="914400"/>
            </a:xfrm>
            <a:prstGeom prst="roundRect">
              <a:avLst/>
            </a:prstGeom>
            <a:solidFill>
              <a:srgbClr val="CCFFCC">
                <a:alpha val="13000"/>
              </a:srgbClr>
            </a:solidFill>
            <a:ln w="34925">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1" name="Picture 30"/>
            <p:cNvPicPr>
              <a:picLocks noChangeAspect="1"/>
            </p:cNvPicPr>
            <p:nvPr/>
          </p:nvPicPr>
          <p:blipFill>
            <a:blip r:embed="rId6" cstate="print"/>
            <a:stretch>
              <a:fillRect/>
            </a:stretch>
          </p:blipFill>
          <p:spPr>
            <a:xfrm>
              <a:off x="147638" y="-20203"/>
              <a:ext cx="638148" cy="734559"/>
            </a:xfrm>
            <a:prstGeom prst="rect">
              <a:avLst/>
            </a:prstGeom>
          </p:spPr>
        </p:pic>
      </p:grpSp>
      <p:sp>
        <p:nvSpPr>
          <p:cNvPr id="32" name="Rectangle 31"/>
          <p:cNvSpPr/>
          <p:nvPr/>
        </p:nvSpPr>
        <p:spPr>
          <a:xfrm>
            <a:off x="928662" y="353777"/>
            <a:ext cx="7358114" cy="584775"/>
          </a:xfrm>
          <a:prstGeom prst="rect">
            <a:avLst/>
          </a:prstGeom>
        </p:spPr>
        <p:txBody>
          <a:bodyPr wrap="square">
            <a:spAutoFit/>
          </a:bodyPr>
          <a:lstStyle/>
          <a:p>
            <a:r>
              <a:rPr lang="en-US" sz="3200" b="1" dirty="0" smtClean="0">
                <a:solidFill>
                  <a:srgbClr val="0000FF"/>
                </a:solidFill>
              </a:rPr>
              <a:t>Institute  of Nuclear  &amp; Particle Physics (II)</a:t>
            </a:r>
            <a:endParaRPr lang="el-GR" sz="3200" dirty="0"/>
          </a:p>
        </p:txBody>
      </p:sp>
    </p:spTree>
    <p:extLst>
      <p:ext uri="{BB962C8B-B14F-4D97-AF65-F5344CB8AC3E}">
        <p14:creationId xmlns:p14="http://schemas.microsoft.com/office/powerpoint/2010/main" xmlns="" val="886701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14"/>
          <p:cNvSpPr>
            <a:spLocks noGrp="1"/>
          </p:cNvSpPr>
          <p:nvPr>
            <p:ph type="dt" sz="half" idx="10"/>
          </p:nvPr>
        </p:nvSpPr>
        <p:spPr/>
        <p:txBody>
          <a:bodyPr/>
          <a:lstStyle/>
          <a:p>
            <a:r>
              <a:rPr lang="el-GR" smtClean="0"/>
              <a:t>12 April 2016</a:t>
            </a:r>
            <a:endParaRPr lang="el-GR" dirty="0"/>
          </a:p>
        </p:txBody>
      </p:sp>
      <p:sp>
        <p:nvSpPr>
          <p:cNvPr id="16" name="Slide Number Placeholder 15"/>
          <p:cNvSpPr>
            <a:spLocks noGrp="1"/>
          </p:cNvSpPr>
          <p:nvPr>
            <p:ph type="sldNum" sz="quarter" idx="12"/>
          </p:nvPr>
        </p:nvSpPr>
        <p:spPr/>
        <p:txBody>
          <a:bodyPr/>
          <a:lstStyle/>
          <a:p>
            <a:fld id="{165EFDEA-2208-403E-A31F-51974303E7CA}" type="slidenum">
              <a:rPr lang="el-GR" smtClean="0"/>
              <a:pPr/>
              <a:t>19</a:t>
            </a:fld>
            <a:endParaRPr lang="el-GR"/>
          </a:p>
        </p:txBody>
      </p:sp>
      <p:sp>
        <p:nvSpPr>
          <p:cNvPr id="17" name="Footer Placeholder 16"/>
          <p:cNvSpPr>
            <a:spLocks noGrp="1"/>
          </p:cNvSpPr>
          <p:nvPr>
            <p:ph type="ftr" sz="quarter" idx="11"/>
          </p:nvPr>
        </p:nvSpPr>
        <p:spPr/>
        <p:txBody>
          <a:bodyPr/>
          <a:lstStyle/>
          <a:p>
            <a:r>
              <a:rPr lang="en-US" smtClean="0"/>
              <a:t>ERDIT meeting Athens, A. Kyriakis</a:t>
            </a:r>
            <a:endParaRPr lang="el-GR" dirty="0"/>
          </a:p>
        </p:txBody>
      </p:sp>
      <p:pic>
        <p:nvPicPr>
          <p:cNvPr id="13" name="Picture 45" descr="Cleanroom.tif"/>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71800" y="3048000"/>
            <a:ext cx="3119438" cy="179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TextBox 13"/>
          <p:cNvSpPr txBox="1"/>
          <p:nvPr/>
        </p:nvSpPr>
        <p:spPr>
          <a:xfrm>
            <a:off x="2900003" y="1860550"/>
            <a:ext cx="3168352" cy="923330"/>
          </a:xfrm>
          <a:prstGeom prst="rect">
            <a:avLst/>
          </a:prstGeom>
          <a:solidFill>
            <a:schemeClr val="bg1">
              <a:lumMod val="75000"/>
            </a:schemeClr>
          </a:solidFill>
        </p:spPr>
        <p:txBody>
          <a:bodyPr wrap="square">
            <a:spAutoFit/>
          </a:bodyPr>
          <a:lstStyle/>
          <a:p>
            <a:pPr>
              <a:defRPr/>
            </a:pPr>
            <a:r>
              <a:rPr lang="en-US" sz="1800" b="1" dirty="0">
                <a:latin typeface="Verdana" pitchFamily="34" charset="0"/>
                <a:ea typeface="+mn-ea"/>
                <a:cs typeface="Arial" charset="0"/>
              </a:rPr>
              <a:t>Packaging &amp; Assembly</a:t>
            </a:r>
          </a:p>
          <a:p>
            <a:pPr marL="177800" lvl="1">
              <a:buFont typeface="Arial" pitchFamily="34" charset="0"/>
              <a:buChar char="•"/>
              <a:defRPr/>
            </a:pPr>
            <a:r>
              <a:rPr lang="en-US" sz="1800" dirty="0">
                <a:latin typeface="Verdana" pitchFamily="34" charset="0"/>
                <a:ea typeface="+mn-ea"/>
                <a:cs typeface="Arial" charset="0"/>
              </a:rPr>
              <a:t>Wafer Dicing</a:t>
            </a:r>
          </a:p>
          <a:p>
            <a:pPr marL="177800" lvl="1">
              <a:buFont typeface="Arial" pitchFamily="34" charset="0"/>
              <a:buChar char="•"/>
              <a:defRPr/>
            </a:pPr>
            <a:r>
              <a:rPr lang="en-US" sz="1800" dirty="0">
                <a:latin typeface="Verdana" pitchFamily="34" charset="0"/>
                <a:ea typeface="+mn-ea"/>
                <a:cs typeface="Arial" charset="0"/>
              </a:rPr>
              <a:t>Wire bonding</a:t>
            </a:r>
          </a:p>
        </p:txBody>
      </p:sp>
      <p:sp>
        <p:nvSpPr>
          <p:cNvPr id="18" name="TextBox 17"/>
          <p:cNvSpPr txBox="1"/>
          <p:nvPr/>
        </p:nvSpPr>
        <p:spPr>
          <a:xfrm>
            <a:off x="847725" y="2581275"/>
            <a:ext cx="1871663" cy="1200150"/>
          </a:xfrm>
          <a:prstGeom prst="rect">
            <a:avLst/>
          </a:prstGeom>
          <a:solidFill>
            <a:schemeClr val="bg1">
              <a:lumMod val="75000"/>
            </a:schemeClr>
          </a:solidFill>
        </p:spPr>
        <p:txBody>
          <a:bodyPr>
            <a:spAutoFit/>
          </a:bodyPr>
          <a:lstStyle/>
          <a:p>
            <a:pPr>
              <a:defRPr/>
            </a:pPr>
            <a:r>
              <a:rPr lang="en-US" sz="1800" b="1" dirty="0">
                <a:latin typeface="Verdana" pitchFamily="34" charset="0"/>
                <a:ea typeface="+mn-ea"/>
                <a:cs typeface="Arial" charset="0"/>
              </a:rPr>
              <a:t>Si micro-machining</a:t>
            </a:r>
          </a:p>
          <a:p>
            <a:pPr marL="177800" lvl="1" indent="9525">
              <a:buFont typeface="Arial" pitchFamily="34" charset="0"/>
              <a:buChar char="•"/>
              <a:defRPr/>
            </a:pPr>
            <a:r>
              <a:rPr lang="en-US" sz="1800" dirty="0">
                <a:latin typeface="Verdana" pitchFamily="34" charset="0"/>
                <a:ea typeface="+mn-ea"/>
                <a:cs typeface="Arial" charset="0"/>
              </a:rPr>
              <a:t>Lapping</a:t>
            </a:r>
          </a:p>
          <a:p>
            <a:pPr marL="177800" lvl="1" indent="9525">
              <a:buFont typeface="Arial" pitchFamily="34" charset="0"/>
              <a:buChar char="•"/>
              <a:defRPr/>
            </a:pPr>
            <a:r>
              <a:rPr lang="en-US" sz="1800" dirty="0">
                <a:latin typeface="Verdana" pitchFamily="34" charset="0"/>
                <a:ea typeface="+mn-ea"/>
                <a:cs typeface="Arial" charset="0"/>
              </a:rPr>
              <a:t>KOH hood</a:t>
            </a:r>
          </a:p>
        </p:txBody>
      </p:sp>
      <p:sp>
        <p:nvSpPr>
          <p:cNvPr id="19" name="TextBox 18"/>
          <p:cNvSpPr txBox="1"/>
          <p:nvPr/>
        </p:nvSpPr>
        <p:spPr>
          <a:xfrm>
            <a:off x="92075" y="4129088"/>
            <a:ext cx="2735263" cy="1754187"/>
          </a:xfrm>
          <a:prstGeom prst="rect">
            <a:avLst/>
          </a:prstGeom>
          <a:solidFill>
            <a:schemeClr val="bg1">
              <a:lumMod val="75000"/>
            </a:schemeClr>
          </a:solidFill>
        </p:spPr>
        <p:txBody>
          <a:bodyPr>
            <a:spAutoFit/>
          </a:bodyPr>
          <a:lstStyle/>
          <a:p>
            <a:pPr>
              <a:defRPr/>
            </a:pPr>
            <a:r>
              <a:rPr lang="en-US" sz="1800" b="1" dirty="0">
                <a:latin typeface="Verdana" pitchFamily="34" charset="0"/>
                <a:ea typeface="+mn-ea"/>
                <a:cs typeface="Arial" charset="0"/>
              </a:rPr>
              <a:t>Polymer &amp; Organic Electronics Lab</a:t>
            </a:r>
          </a:p>
          <a:p>
            <a:pPr marL="177800" lvl="1">
              <a:buFont typeface="Arial" pitchFamily="34" charset="0"/>
              <a:buChar char="•"/>
              <a:defRPr/>
            </a:pPr>
            <a:r>
              <a:rPr lang="en-US" sz="1800" dirty="0">
                <a:latin typeface="Verdana" pitchFamily="34" charset="0"/>
                <a:ea typeface="+mn-ea"/>
                <a:cs typeface="Arial" charset="0"/>
              </a:rPr>
              <a:t>Hybrid Si/organic</a:t>
            </a:r>
          </a:p>
          <a:p>
            <a:pPr marL="177800" lvl="1">
              <a:buFont typeface="Arial" pitchFamily="34" charset="0"/>
              <a:buChar char="•"/>
              <a:defRPr/>
            </a:pPr>
            <a:r>
              <a:rPr lang="en-US" sz="1800" dirty="0">
                <a:latin typeface="Verdana" pitchFamily="34" charset="0"/>
                <a:ea typeface="+mn-ea"/>
                <a:cs typeface="Arial" charset="0"/>
              </a:rPr>
              <a:t>OLED</a:t>
            </a:r>
          </a:p>
          <a:p>
            <a:pPr marL="177800" lvl="1">
              <a:buFont typeface="Arial" pitchFamily="34" charset="0"/>
              <a:buChar char="•"/>
              <a:defRPr/>
            </a:pPr>
            <a:r>
              <a:rPr lang="en-US" sz="1800" dirty="0">
                <a:latin typeface="Verdana" pitchFamily="34" charset="0"/>
                <a:ea typeface="+mn-ea"/>
                <a:cs typeface="Arial" charset="0"/>
              </a:rPr>
              <a:t>OPVs</a:t>
            </a:r>
          </a:p>
          <a:p>
            <a:pPr marL="177800" lvl="1">
              <a:buFont typeface="Arial" pitchFamily="34" charset="0"/>
              <a:buChar char="•"/>
              <a:defRPr/>
            </a:pPr>
            <a:r>
              <a:rPr lang="en-US" sz="1800" dirty="0">
                <a:latin typeface="Verdana" pitchFamily="34" charset="0"/>
                <a:ea typeface="+mn-ea"/>
                <a:cs typeface="Arial" charset="0"/>
              </a:rPr>
              <a:t>OFET</a:t>
            </a:r>
          </a:p>
        </p:txBody>
      </p:sp>
      <p:sp>
        <p:nvSpPr>
          <p:cNvPr id="20" name="TextBox 19"/>
          <p:cNvSpPr txBox="1"/>
          <p:nvPr/>
        </p:nvSpPr>
        <p:spPr>
          <a:xfrm>
            <a:off x="2900363" y="4956175"/>
            <a:ext cx="3168650" cy="1477963"/>
          </a:xfrm>
          <a:prstGeom prst="rect">
            <a:avLst/>
          </a:prstGeom>
          <a:solidFill>
            <a:schemeClr val="bg1">
              <a:lumMod val="75000"/>
            </a:schemeClr>
          </a:solidFill>
        </p:spPr>
        <p:txBody>
          <a:bodyPr>
            <a:spAutoFit/>
          </a:bodyPr>
          <a:lstStyle/>
          <a:p>
            <a:pPr>
              <a:defRPr/>
            </a:pPr>
            <a:r>
              <a:rPr lang="en-US" sz="1800" b="1" dirty="0">
                <a:latin typeface="Verdana" pitchFamily="34" charset="0"/>
                <a:ea typeface="+mn-ea"/>
                <a:cs typeface="Arial" charset="0"/>
              </a:rPr>
              <a:t>Plasma Lab</a:t>
            </a:r>
          </a:p>
          <a:p>
            <a:pPr>
              <a:defRPr/>
            </a:pPr>
            <a:r>
              <a:rPr lang="en-US" sz="1800" dirty="0">
                <a:latin typeface="Verdana" pitchFamily="34" charset="0"/>
                <a:ea typeface="+mn-ea"/>
                <a:cs typeface="Arial" charset="0"/>
              </a:rPr>
              <a:t>2 HD Plasma reactors</a:t>
            </a:r>
          </a:p>
          <a:p>
            <a:pPr marL="177800" lvl="1">
              <a:buFont typeface="Arial" pitchFamily="34" charset="0"/>
              <a:buChar char="•"/>
              <a:defRPr/>
            </a:pPr>
            <a:r>
              <a:rPr lang="en-US" sz="1800" dirty="0">
                <a:latin typeface="Verdana" pitchFamily="34" charset="0"/>
                <a:ea typeface="+mn-ea"/>
                <a:cs typeface="Arial" charset="0"/>
              </a:rPr>
              <a:t>SE</a:t>
            </a:r>
          </a:p>
          <a:p>
            <a:pPr marL="177800" lvl="1">
              <a:buFont typeface="Arial" pitchFamily="34" charset="0"/>
              <a:buChar char="•"/>
              <a:defRPr/>
            </a:pPr>
            <a:r>
              <a:rPr lang="en-US" sz="1800" dirty="0">
                <a:latin typeface="Verdana" pitchFamily="34" charset="0"/>
                <a:ea typeface="+mn-ea"/>
                <a:cs typeface="Arial" charset="0"/>
              </a:rPr>
              <a:t>MEMS</a:t>
            </a:r>
          </a:p>
          <a:p>
            <a:pPr marL="177800" lvl="1">
              <a:buFont typeface="Arial" pitchFamily="34" charset="0"/>
              <a:buChar char="•"/>
              <a:defRPr/>
            </a:pPr>
            <a:r>
              <a:rPr lang="en-US" sz="1800" dirty="0">
                <a:latin typeface="Verdana" pitchFamily="34" charset="0"/>
                <a:ea typeface="+mn-ea"/>
                <a:cs typeface="Arial" charset="0"/>
              </a:rPr>
              <a:t>Surface modification</a:t>
            </a:r>
          </a:p>
        </p:txBody>
      </p:sp>
      <p:sp>
        <p:nvSpPr>
          <p:cNvPr id="21" name="TextBox 20"/>
          <p:cNvSpPr txBox="1"/>
          <p:nvPr/>
        </p:nvSpPr>
        <p:spPr>
          <a:xfrm>
            <a:off x="6248400" y="2112603"/>
            <a:ext cx="2519363" cy="1739900"/>
          </a:xfrm>
          <a:prstGeom prst="rect">
            <a:avLst/>
          </a:prstGeom>
          <a:solidFill>
            <a:schemeClr val="bg1">
              <a:lumMod val="75000"/>
            </a:schemeClr>
          </a:solidFill>
        </p:spPr>
        <p:txBody>
          <a:bodyPr>
            <a:spAutoFit/>
          </a:bodyPr>
          <a:lstStyle/>
          <a:p>
            <a:pPr>
              <a:defRPr/>
            </a:pPr>
            <a:r>
              <a:rPr lang="en-US" sz="1800" b="1" dirty="0">
                <a:latin typeface="Verdana" pitchFamily="34" charset="0"/>
                <a:ea typeface="+mn-ea"/>
                <a:cs typeface="Arial" charset="0"/>
              </a:rPr>
              <a:t>DC Electrical characterization</a:t>
            </a:r>
          </a:p>
          <a:p>
            <a:pPr marL="177800" lvl="1">
              <a:buFont typeface="Arial" pitchFamily="34" charset="0"/>
              <a:buChar char="•"/>
              <a:defRPr/>
            </a:pPr>
            <a:r>
              <a:rPr lang="en-US" sz="1800" dirty="0">
                <a:latin typeface="Verdana" pitchFamily="34" charset="0"/>
                <a:ea typeface="+mn-ea"/>
                <a:cs typeface="Arial" charset="0"/>
              </a:rPr>
              <a:t>2 Wafer probers</a:t>
            </a:r>
          </a:p>
          <a:p>
            <a:pPr marL="177800" lvl="1">
              <a:buFont typeface="Arial" pitchFamily="34" charset="0"/>
              <a:buChar char="•"/>
              <a:defRPr/>
            </a:pPr>
            <a:r>
              <a:rPr lang="en-US" sz="1800" dirty="0">
                <a:latin typeface="Verdana" pitchFamily="34" charset="0"/>
                <a:ea typeface="+mn-ea"/>
                <a:cs typeface="Arial" charset="0"/>
              </a:rPr>
              <a:t>Low-T wafer prober</a:t>
            </a:r>
          </a:p>
          <a:p>
            <a:pPr marL="177800" lvl="1">
              <a:buFont typeface="Arial" pitchFamily="34" charset="0"/>
              <a:buChar char="•"/>
              <a:defRPr/>
            </a:pPr>
            <a:r>
              <a:rPr lang="en-US" sz="1800" dirty="0">
                <a:latin typeface="Verdana" pitchFamily="34" charset="0"/>
                <a:ea typeface="+mn-ea"/>
                <a:cs typeface="Arial" charset="0"/>
              </a:rPr>
              <a:t>SPA, LCR, etc</a:t>
            </a:r>
          </a:p>
        </p:txBody>
      </p:sp>
      <p:sp>
        <p:nvSpPr>
          <p:cNvPr id="22" name="TextBox 21"/>
          <p:cNvSpPr txBox="1"/>
          <p:nvPr/>
        </p:nvSpPr>
        <p:spPr>
          <a:xfrm>
            <a:off x="6176963" y="5337075"/>
            <a:ext cx="2843212" cy="915988"/>
          </a:xfrm>
          <a:prstGeom prst="rect">
            <a:avLst/>
          </a:prstGeom>
          <a:solidFill>
            <a:schemeClr val="bg1">
              <a:lumMod val="75000"/>
            </a:schemeClr>
          </a:solidFill>
        </p:spPr>
        <p:txBody>
          <a:bodyPr>
            <a:spAutoFit/>
          </a:bodyPr>
          <a:lstStyle/>
          <a:p>
            <a:pPr>
              <a:defRPr/>
            </a:pPr>
            <a:r>
              <a:rPr lang="en-US" sz="1800" b="1" dirty="0">
                <a:latin typeface="Verdana" pitchFamily="34" charset="0"/>
                <a:ea typeface="+mn-ea"/>
                <a:cs typeface="Arial" charset="0"/>
              </a:rPr>
              <a:t>Microfluidics </a:t>
            </a:r>
            <a:r>
              <a:rPr lang="en-US" sz="1800" b="1" dirty="0" smtClean="0">
                <a:latin typeface="Verdana" pitchFamily="34" charset="0"/>
                <a:ea typeface="+mn-ea"/>
                <a:cs typeface="Arial" charset="0"/>
              </a:rPr>
              <a:t>Lab</a:t>
            </a:r>
            <a:endParaRPr lang="en-US" sz="1800" b="1" dirty="0">
              <a:latin typeface="Verdana" pitchFamily="34" charset="0"/>
              <a:ea typeface="+mn-ea"/>
              <a:cs typeface="Arial" charset="0"/>
            </a:endParaRPr>
          </a:p>
          <a:p>
            <a:pPr marL="177800" lvl="1">
              <a:buFont typeface="Arial" pitchFamily="34" charset="0"/>
              <a:buChar char="•"/>
              <a:defRPr/>
            </a:pPr>
            <a:r>
              <a:rPr lang="en-US" sz="1800" dirty="0">
                <a:latin typeface="Verdana" pitchFamily="34" charset="0"/>
                <a:ea typeface="+mn-ea"/>
                <a:cs typeface="Arial" charset="0"/>
              </a:rPr>
              <a:t>Contact angle meas.</a:t>
            </a:r>
          </a:p>
          <a:p>
            <a:pPr marL="177800" lvl="1">
              <a:buFont typeface="Arial" pitchFamily="34" charset="0"/>
              <a:buChar char="•"/>
              <a:defRPr/>
            </a:pPr>
            <a:r>
              <a:rPr lang="en-US" sz="1800" dirty="0" err="1">
                <a:latin typeface="Verdana" pitchFamily="34" charset="0"/>
                <a:ea typeface="+mn-ea"/>
                <a:cs typeface="Arial" charset="0"/>
              </a:rPr>
              <a:t>Microflow</a:t>
            </a:r>
            <a:r>
              <a:rPr lang="en-US" sz="1800" dirty="0">
                <a:latin typeface="Verdana" pitchFamily="34" charset="0"/>
                <a:ea typeface="+mn-ea"/>
                <a:cs typeface="Arial" charset="0"/>
              </a:rPr>
              <a:t> meas.</a:t>
            </a:r>
          </a:p>
        </p:txBody>
      </p:sp>
      <p:sp>
        <p:nvSpPr>
          <p:cNvPr id="23" name="TextBox 22"/>
          <p:cNvSpPr txBox="1"/>
          <p:nvPr/>
        </p:nvSpPr>
        <p:spPr>
          <a:xfrm>
            <a:off x="6176963" y="3948807"/>
            <a:ext cx="2843212" cy="1200329"/>
          </a:xfrm>
          <a:prstGeom prst="rect">
            <a:avLst/>
          </a:prstGeom>
          <a:solidFill>
            <a:schemeClr val="bg1">
              <a:lumMod val="75000"/>
            </a:schemeClr>
          </a:solidFill>
        </p:spPr>
        <p:txBody>
          <a:bodyPr>
            <a:spAutoFit/>
          </a:bodyPr>
          <a:lstStyle/>
          <a:p>
            <a:pPr>
              <a:defRPr/>
            </a:pPr>
            <a:r>
              <a:rPr lang="en-US" sz="1800" b="1" dirty="0" smtClean="0">
                <a:latin typeface="Verdana" pitchFamily="34" charset="0"/>
                <a:cs typeface="Arial" charset="0"/>
              </a:rPr>
              <a:t>RF characterization</a:t>
            </a:r>
            <a:endParaRPr lang="en-US" sz="1800" b="1" dirty="0">
              <a:latin typeface="Verdana" pitchFamily="34" charset="0"/>
              <a:cs typeface="Arial" charset="0"/>
            </a:endParaRPr>
          </a:p>
          <a:p>
            <a:pPr marL="177800" lvl="1">
              <a:buFont typeface="Arial" pitchFamily="34" charset="0"/>
              <a:buChar char="•"/>
              <a:defRPr/>
            </a:pPr>
            <a:r>
              <a:rPr lang="en-US" sz="1800" dirty="0" smtClean="0">
                <a:latin typeface="Verdana" pitchFamily="34" charset="0"/>
                <a:ea typeface="+mn-ea"/>
                <a:cs typeface="Arial" charset="0"/>
              </a:rPr>
              <a:t>Cascade wafer prober</a:t>
            </a:r>
            <a:endParaRPr lang="en-US" sz="1800" dirty="0">
              <a:latin typeface="Verdana" pitchFamily="34" charset="0"/>
              <a:ea typeface="+mn-ea"/>
              <a:cs typeface="Arial" charset="0"/>
            </a:endParaRPr>
          </a:p>
          <a:p>
            <a:pPr marL="177800" lvl="1">
              <a:buFont typeface="Arial" pitchFamily="34" charset="0"/>
              <a:buChar char="•"/>
              <a:defRPr/>
            </a:pPr>
            <a:r>
              <a:rPr lang="en-US" sz="1800" dirty="0" smtClean="0">
                <a:latin typeface="Verdana" pitchFamily="34" charset="0"/>
                <a:ea typeface="+mn-ea"/>
                <a:cs typeface="Arial" charset="0"/>
              </a:rPr>
              <a:t>VNA ANRITSU</a:t>
            </a:r>
            <a:endParaRPr lang="en-US" sz="1800" dirty="0">
              <a:latin typeface="Verdana" pitchFamily="34" charset="0"/>
              <a:ea typeface="+mn-ea"/>
              <a:cs typeface="Arial" charset="0"/>
            </a:endParaRPr>
          </a:p>
        </p:txBody>
      </p:sp>
      <p:sp>
        <p:nvSpPr>
          <p:cNvPr id="26" name="Rectangle 25"/>
          <p:cNvSpPr/>
          <p:nvPr/>
        </p:nvSpPr>
        <p:spPr>
          <a:xfrm>
            <a:off x="214282" y="1214422"/>
            <a:ext cx="8501122" cy="523220"/>
          </a:xfrm>
          <a:prstGeom prst="rect">
            <a:avLst/>
          </a:prstGeom>
        </p:spPr>
        <p:txBody>
          <a:bodyPr wrap="square">
            <a:spAutoFit/>
          </a:bodyPr>
          <a:lstStyle/>
          <a:p>
            <a:r>
              <a:rPr lang="en-US" sz="2800" b="1" i="1" dirty="0" smtClean="0">
                <a:solidFill>
                  <a:srgbClr val="FF0000"/>
                </a:solidFill>
                <a:latin typeface="Arial" charset="0"/>
                <a:cs typeface="Arial" charset="0"/>
              </a:rPr>
              <a:t>Gray Area Facilities –  A Full CMOS Laboratory</a:t>
            </a:r>
            <a:endParaRPr lang="en-US" sz="2800" b="1" i="1" dirty="0">
              <a:solidFill>
                <a:srgbClr val="FF0000"/>
              </a:solidFill>
            </a:endParaRPr>
          </a:p>
        </p:txBody>
      </p:sp>
      <p:grpSp>
        <p:nvGrpSpPr>
          <p:cNvPr id="28" name="Group 27"/>
          <p:cNvGrpSpPr/>
          <p:nvPr/>
        </p:nvGrpSpPr>
        <p:grpSpPr>
          <a:xfrm>
            <a:off x="0" y="0"/>
            <a:ext cx="9144000" cy="914400"/>
            <a:chOff x="0" y="0"/>
            <a:chExt cx="9144000" cy="914400"/>
          </a:xfrm>
        </p:grpSpPr>
        <p:sp>
          <p:nvSpPr>
            <p:cNvPr id="29" name="Rounded Rectangle 28"/>
            <p:cNvSpPr/>
            <p:nvPr/>
          </p:nvSpPr>
          <p:spPr>
            <a:xfrm>
              <a:off x="0" y="0"/>
              <a:ext cx="9144000" cy="914400"/>
            </a:xfrm>
            <a:prstGeom prst="roundRect">
              <a:avLst/>
            </a:prstGeom>
            <a:solidFill>
              <a:srgbClr val="CCFFCC">
                <a:alpha val="13000"/>
              </a:srgbClr>
            </a:solidFill>
            <a:ln w="34925">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 name="Picture 29"/>
            <p:cNvPicPr>
              <a:picLocks noChangeAspect="1"/>
            </p:cNvPicPr>
            <p:nvPr/>
          </p:nvPicPr>
          <p:blipFill>
            <a:blip r:embed="rId4" cstate="print"/>
            <a:stretch>
              <a:fillRect/>
            </a:stretch>
          </p:blipFill>
          <p:spPr>
            <a:xfrm>
              <a:off x="142844" y="122673"/>
              <a:ext cx="638148" cy="734559"/>
            </a:xfrm>
            <a:prstGeom prst="rect">
              <a:avLst/>
            </a:prstGeom>
          </p:spPr>
        </p:pic>
      </p:grpSp>
      <p:sp>
        <p:nvSpPr>
          <p:cNvPr id="31" name="TextBox 30"/>
          <p:cNvSpPr txBox="1"/>
          <p:nvPr/>
        </p:nvSpPr>
        <p:spPr>
          <a:xfrm>
            <a:off x="857224" y="142852"/>
            <a:ext cx="8072494" cy="861774"/>
          </a:xfrm>
          <a:prstGeom prst="rect">
            <a:avLst/>
          </a:prstGeom>
          <a:noFill/>
        </p:spPr>
        <p:txBody>
          <a:bodyPr wrap="square" rtlCol="0">
            <a:spAutoFit/>
          </a:bodyPr>
          <a:lstStyle/>
          <a:p>
            <a:r>
              <a:rPr lang="en-US" sz="3200" dirty="0" smtClean="0">
                <a:solidFill>
                  <a:srgbClr val="0000FF"/>
                </a:solidFill>
              </a:rPr>
              <a:t> </a:t>
            </a:r>
            <a:r>
              <a:rPr lang="en-US" sz="3200" b="1" dirty="0" smtClean="0">
                <a:solidFill>
                  <a:srgbClr val="0000FF"/>
                </a:solidFill>
              </a:rPr>
              <a:t>Institute  of </a:t>
            </a:r>
            <a:r>
              <a:rPr lang="en-US" sz="3200" b="1" dirty="0" err="1" smtClean="0">
                <a:solidFill>
                  <a:srgbClr val="0000FF"/>
                </a:solidFill>
              </a:rPr>
              <a:t>Nanoscience</a:t>
            </a:r>
            <a:r>
              <a:rPr lang="en-US" sz="3200" b="1" dirty="0" smtClean="0">
                <a:solidFill>
                  <a:srgbClr val="0000FF"/>
                </a:solidFill>
              </a:rPr>
              <a:t> &amp; Nanotechnology(I)</a:t>
            </a:r>
            <a:endParaRPr lang="el-GR" sz="3200" b="1" dirty="0" smtClean="0">
              <a:solidFill>
                <a:srgbClr val="0000FF"/>
              </a:solidFill>
            </a:endParaRPr>
          </a:p>
          <a:p>
            <a:endParaRPr lang="el-GR" dirty="0"/>
          </a:p>
        </p:txBody>
      </p:sp>
      <p:sp>
        <p:nvSpPr>
          <p:cNvPr id="24" name="TextBox 23"/>
          <p:cNvSpPr txBox="1"/>
          <p:nvPr/>
        </p:nvSpPr>
        <p:spPr>
          <a:xfrm>
            <a:off x="214282" y="928670"/>
            <a:ext cx="7715304" cy="369332"/>
          </a:xfrm>
          <a:prstGeom prst="rect">
            <a:avLst/>
          </a:prstGeom>
          <a:noFill/>
        </p:spPr>
        <p:txBody>
          <a:bodyPr wrap="square" rtlCol="0">
            <a:spAutoFit/>
          </a:bodyPr>
          <a:lstStyle/>
          <a:p>
            <a:r>
              <a:rPr lang="en-US" dirty="0" smtClean="0">
                <a:solidFill>
                  <a:srgbClr val="0000FF"/>
                </a:solidFill>
              </a:rPr>
              <a:t>http://www.demokritos.gr/Contents.aspx?CatId=18&amp;lang=en</a:t>
            </a:r>
            <a:endParaRPr lang="el-GR" dirty="0">
              <a:solidFill>
                <a:srgbClr val="0000FF"/>
              </a:solidFill>
            </a:endParaRPr>
          </a:p>
        </p:txBody>
      </p:sp>
    </p:spTree>
    <p:extLst>
      <p:ext uri="{BB962C8B-B14F-4D97-AF65-F5344CB8AC3E}">
        <p14:creationId xmlns:p14="http://schemas.microsoft.com/office/powerpoint/2010/main" xmlns="" val="74515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9" grpId="0" animBg="1"/>
      <p:bldP spid="20" grpId="0" animBg="1"/>
      <p:bldP spid="21" grpId="0" animBg="1"/>
      <p:bldP spid="22"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00034" y="214290"/>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2</a:t>
            </a:fld>
            <a:endParaRPr lang="en-US"/>
          </a:p>
        </p:txBody>
      </p:sp>
      <p:sp>
        <p:nvSpPr>
          <p:cNvPr id="10" name="TextBox 9"/>
          <p:cNvSpPr txBox="1"/>
          <p:nvPr/>
        </p:nvSpPr>
        <p:spPr>
          <a:xfrm>
            <a:off x="1643042" y="357166"/>
            <a:ext cx="6786610" cy="646331"/>
          </a:xfrm>
          <a:prstGeom prst="rect">
            <a:avLst/>
          </a:prstGeom>
          <a:noFill/>
        </p:spPr>
        <p:txBody>
          <a:bodyPr wrap="square" rtlCol="0">
            <a:spAutoFit/>
          </a:bodyPr>
          <a:lstStyle/>
          <a:p>
            <a:r>
              <a:rPr lang="en-US" sz="3600" b="1" dirty="0" smtClean="0">
                <a:solidFill>
                  <a:srgbClr val="0000FF"/>
                </a:solidFill>
              </a:rPr>
              <a:t>Current Partners of the Network</a:t>
            </a:r>
            <a:endParaRPr lang="el-GR" sz="3600" b="1" dirty="0">
              <a:solidFill>
                <a:srgbClr val="0000FF"/>
              </a:solidFill>
            </a:endParaRPr>
          </a:p>
        </p:txBody>
      </p:sp>
      <p:sp>
        <p:nvSpPr>
          <p:cNvPr id="11" name="TextBox 10"/>
          <p:cNvSpPr txBox="1"/>
          <p:nvPr/>
        </p:nvSpPr>
        <p:spPr>
          <a:xfrm>
            <a:off x="857224" y="1428736"/>
            <a:ext cx="7929618" cy="4031873"/>
          </a:xfrm>
          <a:prstGeom prst="rect">
            <a:avLst/>
          </a:prstGeom>
          <a:noFill/>
        </p:spPr>
        <p:txBody>
          <a:bodyPr wrap="square" rtlCol="0">
            <a:spAutoFit/>
          </a:bodyPr>
          <a:lstStyle/>
          <a:p>
            <a:pPr marL="342900" indent="-342900">
              <a:buFont typeface="+mj-lt"/>
              <a:buAutoNum type="arabicPeriod"/>
            </a:pPr>
            <a:r>
              <a:rPr lang="en-US" sz="1600" dirty="0" smtClean="0"/>
              <a:t>   Institute of Nuclear and Particle Physics of NCSR “</a:t>
            </a:r>
            <a:r>
              <a:rPr lang="en-US" sz="1600" dirty="0" err="1" smtClean="0"/>
              <a:t>Demokritos</a:t>
            </a:r>
            <a:r>
              <a:rPr lang="en-US" sz="1600" dirty="0" smtClean="0"/>
              <a:t>” (INPP),   contact: </a:t>
            </a:r>
            <a:r>
              <a:rPr lang="en-US" sz="1600" dirty="0" err="1" smtClean="0"/>
              <a:t>Aristotelis</a:t>
            </a:r>
            <a:r>
              <a:rPr lang="en-US" sz="1600" dirty="0" smtClean="0"/>
              <a:t>  </a:t>
            </a:r>
            <a:r>
              <a:rPr lang="en-US" sz="1600" dirty="0" err="1" smtClean="0"/>
              <a:t>Kyriakis</a:t>
            </a:r>
            <a:r>
              <a:rPr lang="en-US" sz="1600" dirty="0" smtClean="0"/>
              <a:t> ( </a:t>
            </a:r>
            <a:r>
              <a:rPr lang="en-US" sz="1600" dirty="0" smtClean="0">
                <a:hlinkClick r:id="rId2"/>
              </a:rPr>
              <a:t>kyriakis@inp.demokritos.gr</a:t>
            </a:r>
            <a:r>
              <a:rPr lang="en-US" sz="1600" dirty="0" smtClean="0"/>
              <a:t> ) , </a:t>
            </a:r>
          </a:p>
          <a:p>
            <a:pPr marL="342900" indent="-342900"/>
            <a:r>
              <a:rPr lang="en-US" sz="1600" dirty="0" smtClean="0"/>
              <a:t>        </a:t>
            </a:r>
            <a:r>
              <a:rPr lang="en-US" sz="1600" dirty="0" err="1" smtClean="0"/>
              <a:t>Dimitris</a:t>
            </a:r>
            <a:r>
              <a:rPr lang="en-US" sz="1600" dirty="0" smtClean="0"/>
              <a:t> </a:t>
            </a:r>
            <a:r>
              <a:rPr lang="en-US" sz="1600" dirty="0" err="1" smtClean="0"/>
              <a:t>Loukas</a:t>
            </a:r>
            <a:r>
              <a:rPr lang="en-US" sz="1600" dirty="0" smtClean="0"/>
              <a:t> ( </a:t>
            </a:r>
            <a:r>
              <a:rPr lang="en-US" sz="1600" dirty="0" smtClean="0">
                <a:hlinkClick r:id="rId3"/>
              </a:rPr>
              <a:t>loukas@inp.demokritos.gr</a:t>
            </a:r>
            <a:r>
              <a:rPr lang="en-US" sz="1600" dirty="0" smtClean="0"/>
              <a:t> )</a:t>
            </a:r>
          </a:p>
          <a:p>
            <a:pPr marL="342900" indent="-342900">
              <a:buFont typeface="+mj-lt"/>
              <a:buAutoNum type="arabicPeriod"/>
            </a:pPr>
            <a:endParaRPr lang="en-US" sz="1600" dirty="0" smtClean="0"/>
          </a:p>
          <a:p>
            <a:pPr marL="342900" indent="-342900">
              <a:buFont typeface="+mj-lt"/>
              <a:buAutoNum type="arabicPeriod"/>
            </a:pPr>
            <a:r>
              <a:rPr lang="en-US" sz="1600" dirty="0" smtClean="0"/>
              <a:t>   Institute  of </a:t>
            </a:r>
            <a:r>
              <a:rPr lang="en-US" sz="1600" dirty="0" err="1" smtClean="0"/>
              <a:t>Nanoscience</a:t>
            </a:r>
            <a:r>
              <a:rPr lang="en-US" sz="1600" dirty="0" smtClean="0"/>
              <a:t> and Nanotechnology of NCSR “</a:t>
            </a:r>
            <a:r>
              <a:rPr lang="en-US" sz="1600" dirty="0" err="1" smtClean="0"/>
              <a:t>Demokritos</a:t>
            </a:r>
            <a:r>
              <a:rPr lang="en-US" sz="1600" dirty="0" smtClean="0"/>
              <a:t>” (INN), contact: Nikos </a:t>
            </a:r>
            <a:r>
              <a:rPr lang="en-US" sz="1600" dirty="0" err="1" smtClean="0"/>
              <a:t>Glezos</a:t>
            </a:r>
            <a:r>
              <a:rPr lang="en-US" sz="1600" dirty="0" smtClean="0"/>
              <a:t> (</a:t>
            </a:r>
            <a:r>
              <a:rPr lang="en-US" sz="1600" dirty="0" smtClean="0">
                <a:hlinkClick r:id="rId4"/>
              </a:rPr>
              <a:t>glezos@imel.demokritos.gr</a:t>
            </a:r>
            <a:r>
              <a:rPr lang="en-US" sz="1600" dirty="0" smtClean="0"/>
              <a:t>) </a:t>
            </a:r>
          </a:p>
          <a:p>
            <a:pPr marL="342900" indent="-342900">
              <a:buFont typeface="+mj-lt"/>
              <a:buAutoNum type="arabicPeriod"/>
            </a:pPr>
            <a:endParaRPr lang="en-US" sz="1600" dirty="0" smtClean="0"/>
          </a:p>
          <a:p>
            <a:pPr marL="342900" indent="-342900">
              <a:buFont typeface="+mj-lt"/>
              <a:buAutoNum type="arabicPeriod"/>
            </a:pPr>
            <a:r>
              <a:rPr lang="en-GB" sz="1600" dirty="0" smtClean="0"/>
              <a:t>   Greek Atomic Energy Commission (GAEC), contact:  </a:t>
            </a:r>
            <a:r>
              <a:rPr lang="en-GB" sz="1600" dirty="0" err="1" smtClean="0"/>
              <a:t>Costas</a:t>
            </a:r>
            <a:r>
              <a:rPr lang="en-GB" sz="1600" dirty="0" smtClean="0"/>
              <a:t> </a:t>
            </a:r>
            <a:r>
              <a:rPr lang="en-GB" sz="1600" dirty="0" err="1" smtClean="0"/>
              <a:t>Potiradis</a:t>
            </a:r>
            <a:r>
              <a:rPr lang="en-GB" sz="1600" dirty="0" smtClean="0"/>
              <a:t> (</a:t>
            </a:r>
            <a:r>
              <a:rPr lang="en-GB" sz="1600" dirty="0" err="1" smtClean="0">
                <a:hlinkClick r:id="rId5"/>
              </a:rPr>
              <a:t>cpot@eeae.gr</a:t>
            </a:r>
            <a:r>
              <a:rPr lang="en-GB" sz="1600" dirty="0" smtClean="0"/>
              <a:t>) </a:t>
            </a:r>
          </a:p>
          <a:p>
            <a:pPr marL="342900" indent="-342900">
              <a:buFont typeface="+mj-lt"/>
              <a:buAutoNum type="arabicPeriod"/>
            </a:pPr>
            <a:endParaRPr lang="en-GB" sz="1600" dirty="0" smtClean="0"/>
          </a:p>
          <a:p>
            <a:pPr marL="342900" indent="-342900">
              <a:buFont typeface="+mj-lt"/>
              <a:buAutoNum type="arabicPeriod"/>
            </a:pPr>
            <a:r>
              <a:rPr lang="en-GB" sz="1600" dirty="0" smtClean="0"/>
              <a:t>   Sensors electronics and Communications Laboratory – Technological Educational Institute of </a:t>
            </a:r>
            <a:r>
              <a:rPr lang="en-GB" sz="1600" dirty="0" err="1" smtClean="0"/>
              <a:t>Sterea</a:t>
            </a:r>
            <a:r>
              <a:rPr lang="en-GB" sz="1600" dirty="0" smtClean="0"/>
              <a:t> </a:t>
            </a:r>
            <a:r>
              <a:rPr lang="en-GB" sz="1600" dirty="0" err="1" smtClean="0"/>
              <a:t>Ellada</a:t>
            </a:r>
            <a:r>
              <a:rPr lang="en-GB" sz="1600" dirty="0" smtClean="0"/>
              <a:t> (TEISTE), contact: </a:t>
            </a:r>
            <a:r>
              <a:rPr lang="en-GB" sz="1600" dirty="0" err="1" smtClean="0"/>
              <a:t>Haris</a:t>
            </a:r>
            <a:r>
              <a:rPr lang="en-GB" sz="1600" dirty="0" smtClean="0"/>
              <a:t> </a:t>
            </a:r>
            <a:r>
              <a:rPr lang="en-GB" sz="1600" dirty="0" err="1" smtClean="0"/>
              <a:t>Lampropoulos</a:t>
            </a:r>
            <a:r>
              <a:rPr lang="en-GB" sz="1600" dirty="0" smtClean="0"/>
              <a:t> (</a:t>
            </a:r>
            <a:r>
              <a:rPr lang="en-GB" sz="1600" dirty="0" err="1" smtClean="0">
                <a:hlinkClick r:id="rId6"/>
              </a:rPr>
              <a:t>lamprop@mail.teiste.gr</a:t>
            </a:r>
            <a:r>
              <a:rPr lang="en-GB" sz="1600" dirty="0" smtClean="0"/>
              <a:t>) </a:t>
            </a:r>
          </a:p>
          <a:p>
            <a:pPr marL="342900" indent="-342900">
              <a:buFont typeface="+mj-lt"/>
              <a:buAutoNum type="arabicPeriod"/>
            </a:pPr>
            <a:endParaRPr lang="en-GB" sz="1600" dirty="0" smtClean="0"/>
          </a:p>
          <a:p>
            <a:pPr marL="342900" indent="-342900">
              <a:buFont typeface="+mj-lt"/>
              <a:buAutoNum type="arabicPeriod"/>
            </a:pPr>
            <a:r>
              <a:rPr lang="en-GB" sz="1600" dirty="0" smtClean="0"/>
              <a:t>   Hellenic Army Academy (HAA), contact: </a:t>
            </a:r>
            <a:r>
              <a:rPr lang="en-GB" sz="1600" dirty="0" err="1" smtClean="0"/>
              <a:t>Costas</a:t>
            </a:r>
            <a:r>
              <a:rPr lang="en-GB" sz="1600" dirty="0" smtClean="0"/>
              <a:t> </a:t>
            </a:r>
            <a:r>
              <a:rPr lang="en-GB" sz="1600" dirty="0" err="1" smtClean="0"/>
              <a:t>Karafasoulis</a:t>
            </a:r>
            <a:r>
              <a:rPr lang="en-GB" sz="1600" dirty="0" smtClean="0"/>
              <a:t> (</a:t>
            </a:r>
            <a:r>
              <a:rPr lang="en-GB" sz="1600" dirty="0" err="1" smtClean="0">
                <a:hlinkClick r:id="rId7"/>
              </a:rPr>
              <a:t>ckaraf@gmail.com</a:t>
            </a:r>
            <a:r>
              <a:rPr lang="en-GB" sz="1600" dirty="0" smtClean="0"/>
              <a:t>)</a:t>
            </a:r>
          </a:p>
          <a:p>
            <a:pPr marL="342900" indent="-342900">
              <a:buFont typeface="+mj-lt"/>
              <a:buAutoNum type="arabicPeriod"/>
            </a:pPr>
            <a:endParaRPr lang="en-GB" sz="1600" dirty="0"/>
          </a:p>
          <a:p>
            <a:pPr marL="342900" indent="-342900">
              <a:buFont typeface="+mj-lt"/>
              <a:buAutoNum type="arabicPeriod"/>
            </a:pPr>
            <a:r>
              <a:rPr lang="en-GB" sz="1600" dirty="0" smtClean="0"/>
              <a:t>  Medical Instrumentation laboratory Technological Educational Institute of Athens (to be confirmed) (TEIATH), contact: George </a:t>
            </a:r>
            <a:r>
              <a:rPr lang="en-GB" sz="1600" dirty="0" err="1" smtClean="0"/>
              <a:t>Loudos</a:t>
            </a:r>
            <a:r>
              <a:rPr lang="en-GB" sz="1600" dirty="0" smtClean="0"/>
              <a:t> (</a:t>
            </a:r>
            <a:r>
              <a:rPr lang="en-GB" sz="1600" dirty="0" err="1" smtClean="0">
                <a:hlinkClick r:id="rId8"/>
              </a:rPr>
              <a:t>gloudos@teiath.gr</a:t>
            </a:r>
            <a:r>
              <a:rPr lang="en-GB" sz="1600" dirty="0" smtClean="0"/>
              <a:t>)</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a:grpSpLocks/>
          </p:cNvGrpSpPr>
          <p:nvPr/>
        </p:nvGrpSpPr>
        <p:grpSpPr bwMode="auto">
          <a:xfrm>
            <a:off x="228600" y="1981200"/>
            <a:ext cx="5759450" cy="4630737"/>
            <a:chOff x="408" y="1412"/>
            <a:chExt cx="3220" cy="2554"/>
          </a:xfrm>
        </p:grpSpPr>
        <p:pic>
          <p:nvPicPr>
            <p:cNvPr id="31" name="Picture 3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8" y="1412"/>
              <a:ext cx="3220" cy="2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 name="Picture 3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676" y="2319"/>
              <a:ext cx="864" cy="687"/>
            </a:xfrm>
            <a:prstGeom prst="rect">
              <a:avLst/>
            </a:prstGeom>
            <a:noFill/>
            <a:ln w="25400">
              <a:solidFill>
                <a:schemeClr val="bg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sp>
        <p:nvSpPr>
          <p:cNvPr id="5" name="TextBox 4"/>
          <p:cNvSpPr txBox="1"/>
          <p:nvPr/>
        </p:nvSpPr>
        <p:spPr>
          <a:xfrm>
            <a:off x="1066800" y="1066800"/>
            <a:ext cx="7077679" cy="523220"/>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E-beam Lithography: </a:t>
            </a:r>
            <a:r>
              <a:rPr lang="en-US" sz="28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Vistec</a:t>
            </a:r>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EBPG5000plusES</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5" name="Rectangle 14"/>
          <p:cNvSpPr/>
          <p:nvPr/>
        </p:nvSpPr>
        <p:spPr>
          <a:xfrm>
            <a:off x="6400800" y="6596390"/>
            <a:ext cx="2590800" cy="261610"/>
          </a:xfrm>
          <a:prstGeom prst="rect">
            <a:avLst/>
          </a:prstGeom>
        </p:spPr>
        <p:txBody>
          <a:bodyPr wrap="square">
            <a:spAutoFit/>
          </a:bodyPr>
          <a:lstStyle/>
          <a:p>
            <a:r>
              <a:rPr lang="en-US" sz="1100" b="1" i="1" dirty="0">
                <a:latin typeface="Times New Roman"/>
                <a:cs typeface="Times New Roman"/>
              </a:rPr>
              <a:t>P. </a:t>
            </a:r>
            <a:r>
              <a:rPr lang="en-US" sz="1100" b="1" i="1" dirty="0" err="1">
                <a:latin typeface="Times New Roman"/>
                <a:cs typeface="Times New Roman"/>
              </a:rPr>
              <a:t>Dimitrakis</a:t>
            </a:r>
            <a:r>
              <a:rPr lang="en-US" sz="1100" b="1" i="1" dirty="0">
                <a:latin typeface="Times New Roman"/>
                <a:cs typeface="Times New Roman"/>
              </a:rPr>
              <a:t>    (Microelectronics </a:t>
            </a:r>
            <a:r>
              <a:rPr lang="en-US" sz="1100" b="1" i="1" dirty="0" smtClean="0">
                <a:latin typeface="Times New Roman"/>
                <a:cs typeface="Times New Roman"/>
              </a:rPr>
              <a:t>Lab) </a:t>
            </a:r>
            <a:endParaRPr lang="en-US" sz="1100" dirty="0"/>
          </a:p>
        </p:txBody>
      </p:sp>
      <p:sp>
        <p:nvSpPr>
          <p:cNvPr id="4" name="TextBox 3"/>
          <p:cNvSpPr txBox="1"/>
          <p:nvPr/>
        </p:nvSpPr>
        <p:spPr>
          <a:xfrm>
            <a:off x="6476670" y="2286000"/>
            <a:ext cx="2654630" cy="646331"/>
          </a:xfrm>
          <a:prstGeom prst="rect">
            <a:avLst/>
          </a:prstGeom>
          <a:noFill/>
        </p:spPr>
        <p:txBody>
          <a:bodyPr wrap="none" rtlCol="0">
            <a:spAutoFit/>
          </a:bodyPr>
          <a:lstStyle/>
          <a:p>
            <a:r>
              <a:rPr lang="en-US" b="1" i="1" dirty="0" smtClean="0"/>
              <a:t>Free-standing Si-NWs for</a:t>
            </a:r>
          </a:p>
          <a:p>
            <a:r>
              <a:rPr lang="en-US" b="1" i="1" dirty="0" smtClean="0"/>
              <a:t>GAA </a:t>
            </a:r>
            <a:r>
              <a:rPr lang="en-US" b="1" i="1" dirty="0" err="1" smtClean="0"/>
              <a:t>nanoFET</a:t>
            </a:r>
            <a:r>
              <a:rPr lang="en-US" b="1" i="1" dirty="0" smtClean="0"/>
              <a:t> technology</a:t>
            </a:r>
            <a:endParaRPr lang="en-US" b="1" i="1" dirty="0"/>
          </a:p>
        </p:txBody>
      </p:sp>
      <p:sp>
        <p:nvSpPr>
          <p:cNvPr id="6" name="Rounded Rectangle 5"/>
          <p:cNvSpPr/>
          <p:nvPr/>
        </p:nvSpPr>
        <p:spPr>
          <a:xfrm>
            <a:off x="6476670" y="2209800"/>
            <a:ext cx="2590800" cy="762000"/>
          </a:xfrm>
          <a:prstGeom prst="roundRect">
            <a:avLst/>
          </a:prstGeom>
          <a:no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Left Arrow 6"/>
          <p:cNvSpPr/>
          <p:nvPr/>
        </p:nvSpPr>
        <p:spPr>
          <a:xfrm>
            <a:off x="6019800" y="2514600"/>
            <a:ext cx="304800" cy="304800"/>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6395030" y="3962400"/>
            <a:ext cx="2748970" cy="369332"/>
          </a:xfrm>
          <a:prstGeom prst="rect">
            <a:avLst/>
          </a:prstGeom>
          <a:noFill/>
        </p:spPr>
        <p:txBody>
          <a:bodyPr wrap="none" rtlCol="0">
            <a:spAutoFit/>
          </a:bodyPr>
          <a:lstStyle/>
          <a:p>
            <a:r>
              <a:rPr lang="en-US" b="1" i="1" dirty="0" smtClean="0"/>
              <a:t>Arrays of 15nm </a:t>
            </a:r>
            <a:r>
              <a:rPr lang="en-US" b="1" i="1" dirty="0" err="1" smtClean="0"/>
              <a:t>nanoholes</a:t>
            </a:r>
            <a:endParaRPr lang="en-US" b="1" i="1" dirty="0"/>
          </a:p>
        </p:txBody>
      </p:sp>
      <p:sp>
        <p:nvSpPr>
          <p:cNvPr id="22" name="Rounded Rectangle 21"/>
          <p:cNvSpPr/>
          <p:nvPr/>
        </p:nvSpPr>
        <p:spPr>
          <a:xfrm>
            <a:off x="6375400" y="3962400"/>
            <a:ext cx="2743200" cy="533400"/>
          </a:xfrm>
          <a:prstGeom prst="roundRect">
            <a:avLst/>
          </a:prstGeom>
          <a:no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Left Arrow 22"/>
          <p:cNvSpPr/>
          <p:nvPr/>
        </p:nvSpPr>
        <p:spPr>
          <a:xfrm>
            <a:off x="5943930" y="4038600"/>
            <a:ext cx="304800" cy="304800"/>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6400800" y="5562600"/>
            <a:ext cx="2627580" cy="646331"/>
          </a:xfrm>
          <a:prstGeom prst="rect">
            <a:avLst/>
          </a:prstGeom>
          <a:noFill/>
        </p:spPr>
        <p:txBody>
          <a:bodyPr wrap="none" rtlCol="0">
            <a:spAutoFit/>
          </a:bodyPr>
          <a:lstStyle/>
          <a:p>
            <a:r>
              <a:rPr lang="en-US" b="1" i="1" dirty="0" smtClean="0"/>
              <a:t>Arrays of Si fin for </a:t>
            </a:r>
            <a:r>
              <a:rPr lang="en-US" b="1" i="1" dirty="0" err="1" smtClean="0"/>
              <a:t>FinFET</a:t>
            </a:r>
            <a:endParaRPr lang="en-US" b="1" i="1" dirty="0" smtClean="0"/>
          </a:p>
          <a:p>
            <a:r>
              <a:rPr lang="en-US" b="1" i="1" dirty="0" err="1" smtClean="0"/>
              <a:t>tecnology</a:t>
            </a:r>
            <a:endParaRPr lang="en-US" b="1" i="1" dirty="0"/>
          </a:p>
        </p:txBody>
      </p:sp>
      <p:sp>
        <p:nvSpPr>
          <p:cNvPr id="25" name="Rounded Rectangle 24"/>
          <p:cNvSpPr/>
          <p:nvPr/>
        </p:nvSpPr>
        <p:spPr>
          <a:xfrm>
            <a:off x="6400800" y="5486400"/>
            <a:ext cx="2590800" cy="762000"/>
          </a:xfrm>
          <a:prstGeom prst="roundRect">
            <a:avLst/>
          </a:prstGeom>
          <a:no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Left Arrow 25"/>
          <p:cNvSpPr/>
          <p:nvPr/>
        </p:nvSpPr>
        <p:spPr>
          <a:xfrm>
            <a:off x="5943930" y="5791200"/>
            <a:ext cx="304800" cy="304800"/>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57200" y="4038600"/>
            <a:ext cx="1843899" cy="369332"/>
          </a:xfrm>
          <a:prstGeom prst="rect">
            <a:avLst/>
          </a:prstGeom>
          <a:noFill/>
        </p:spPr>
        <p:txBody>
          <a:bodyPr wrap="none" rtlCol="0">
            <a:spAutoFit/>
          </a:bodyPr>
          <a:lstStyle/>
          <a:p>
            <a:r>
              <a:rPr lang="en-US" b="1" i="1" dirty="0" smtClean="0">
                <a:solidFill>
                  <a:schemeClr val="bg1"/>
                </a:solidFill>
              </a:rPr>
              <a:t>Sub-8nm feature</a:t>
            </a:r>
            <a:endParaRPr lang="en-US" b="1" i="1" dirty="0">
              <a:solidFill>
                <a:schemeClr val="bg1"/>
              </a:solidFill>
            </a:endParaRPr>
          </a:p>
        </p:txBody>
      </p:sp>
      <p:sp>
        <p:nvSpPr>
          <p:cNvPr id="28" name="Date Placeholder 27"/>
          <p:cNvSpPr>
            <a:spLocks noGrp="1"/>
          </p:cNvSpPr>
          <p:nvPr>
            <p:ph type="dt" sz="half" idx="10"/>
          </p:nvPr>
        </p:nvSpPr>
        <p:spPr/>
        <p:txBody>
          <a:bodyPr/>
          <a:lstStyle/>
          <a:p>
            <a:r>
              <a:rPr lang="el-GR" smtClean="0"/>
              <a:t>12 April 2016</a:t>
            </a:r>
            <a:endParaRPr lang="en-US"/>
          </a:p>
        </p:txBody>
      </p:sp>
      <p:sp>
        <p:nvSpPr>
          <p:cNvPr id="29" name="Slide Number Placeholder 28"/>
          <p:cNvSpPr>
            <a:spLocks noGrp="1"/>
          </p:cNvSpPr>
          <p:nvPr>
            <p:ph type="sldNum" sz="quarter" idx="12"/>
          </p:nvPr>
        </p:nvSpPr>
        <p:spPr/>
        <p:txBody>
          <a:bodyPr/>
          <a:lstStyle/>
          <a:p>
            <a:fld id="{4786ADD9-D38F-47A8-B0C2-B6718AA0F470}" type="slidenum">
              <a:rPr lang="en-US" smtClean="0"/>
              <a:pPr/>
              <a:t>20</a:t>
            </a:fld>
            <a:endParaRPr lang="en-US"/>
          </a:p>
        </p:txBody>
      </p:sp>
      <p:sp>
        <p:nvSpPr>
          <p:cNvPr id="30" name="Footer Placeholder 29"/>
          <p:cNvSpPr>
            <a:spLocks noGrp="1"/>
          </p:cNvSpPr>
          <p:nvPr>
            <p:ph type="ftr" sz="quarter" idx="11"/>
          </p:nvPr>
        </p:nvSpPr>
        <p:spPr/>
        <p:txBody>
          <a:bodyPr/>
          <a:lstStyle/>
          <a:p>
            <a:r>
              <a:rPr lang="en-US" smtClean="0"/>
              <a:t>ERDIT meeting Athens, A. Kyriakis</a:t>
            </a:r>
            <a:endParaRPr lang="en-US"/>
          </a:p>
        </p:txBody>
      </p:sp>
      <p:grpSp>
        <p:nvGrpSpPr>
          <p:cNvPr id="33" name="Group 32"/>
          <p:cNvGrpSpPr/>
          <p:nvPr/>
        </p:nvGrpSpPr>
        <p:grpSpPr>
          <a:xfrm>
            <a:off x="0" y="0"/>
            <a:ext cx="9144000" cy="914400"/>
            <a:chOff x="0" y="0"/>
            <a:chExt cx="9144000" cy="914400"/>
          </a:xfrm>
        </p:grpSpPr>
        <p:sp>
          <p:nvSpPr>
            <p:cNvPr id="34" name="Rounded Rectangle 33"/>
            <p:cNvSpPr/>
            <p:nvPr/>
          </p:nvSpPr>
          <p:spPr>
            <a:xfrm>
              <a:off x="0" y="0"/>
              <a:ext cx="9144000" cy="914400"/>
            </a:xfrm>
            <a:prstGeom prst="roundRect">
              <a:avLst/>
            </a:prstGeom>
            <a:solidFill>
              <a:srgbClr val="CCFFCC">
                <a:alpha val="13000"/>
              </a:srgbClr>
            </a:solidFill>
            <a:ln w="34925">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4" cstate="print"/>
            <a:stretch>
              <a:fillRect/>
            </a:stretch>
          </p:blipFill>
          <p:spPr>
            <a:xfrm>
              <a:off x="142844" y="122673"/>
              <a:ext cx="638148" cy="734559"/>
            </a:xfrm>
            <a:prstGeom prst="rect">
              <a:avLst/>
            </a:prstGeom>
          </p:spPr>
        </p:pic>
      </p:grpSp>
      <p:sp>
        <p:nvSpPr>
          <p:cNvPr id="36" name="TextBox 35"/>
          <p:cNvSpPr txBox="1"/>
          <p:nvPr/>
        </p:nvSpPr>
        <p:spPr>
          <a:xfrm>
            <a:off x="714348" y="142852"/>
            <a:ext cx="8215370" cy="861774"/>
          </a:xfrm>
          <a:prstGeom prst="rect">
            <a:avLst/>
          </a:prstGeom>
          <a:noFill/>
        </p:spPr>
        <p:txBody>
          <a:bodyPr wrap="square" rtlCol="0">
            <a:spAutoFit/>
          </a:bodyPr>
          <a:lstStyle/>
          <a:p>
            <a:r>
              <a:rPr lang="en-US" sz="3200" dirty="0" smtClean="0">
                <a:solidFill>
                  <a:srgbClr val="0000FF"/>
                </a:solidFill>
              </a:rPr>
              <a:t> </a:t>
            </a:r>
            <a:r>
              <a:rPr lang="en-US" sz="3200" b="1" dirty="0" smtClean="0">
                <a:solidFill>
                  <a:srgbClr val="0000FF"/>
                </a:solidFill>
              </a:rPr>
              <a:t>Institute  of </a:t>
            </a:r>
            <a:r>
              <a:rPr lang="en-US" sz="3200" b="1" dirty="0" err="1" smtClean="0">
                <a:solidFill>
                  <a:srgbClr val="0000FF"/>
                </a:solidFill>
              </a:rPr>
              <a:t>Nanoscience</a:t>
            </a:r>
            <a:r>
              <a:rPr lang="en-US" sz="3200" b="1" dirty="0" smtClean="0">
                <a:solidFill>
                  <a:srgbClr val="0000FF"/>
                </a:solidFill>
              </a:rPr>
              <a:t> &amp; Nanotechnology(II)</a:t>
            </a:r>
            <a:endParaRPr lang="el-GR" sz="3200" b="1" dirty="0" smtClean="0">
              <a:solidFill>
                <a:srgbClr val="0000FF"/>
              </a:solidFill>
            </a:endParaRPr>
          </a:p>
          <a:p>
            <a:endParaRPr lang="el-GR" dirty="0"/>
          </a:p>
        </p:txBody>
      </p:sp>
      <p:sp>
        <p:nvSpPr>
          <p:cNvPr id="37" name="Rectangle 36"/>
          <p:cNvSpPr/>
          <p:nvPr/>
        </p:nvSpPr>
        <p:spPr>
          <a:xfrm>
            <a:off x="2286000" y="3105835"/>
            <a:ext cx="4572000" cy="646331"/>
          </a:xfrm>
          <a:prstGeom prst="rect">
            <a:avLst/>
          </a:prstGeom>
        </p:spPr>
        <p:txBody>
          <a:bodyPr>
            <a:spAutoFit/>
          </a:bodyPr>
          <a:lstStyle/>
          <a:p>
            <a:r>
              <a:rPr lang="en-US" dirty="0" smtClean="0"/>
              <a:t>http://www.demokritos.gr/Contents.aspx?CatId=18&amp;lang=en</a:t>
            </a:r>
            <a:endParaRPr lang="el-GR" dirty="0"/>
          </a:p>
        </p:txBody>
      </p:sp>
    </p:spTree>
    <p:extLst>
      <p:ext uri="{BB962C8B-B14F-4D97-AF65-F5344CB8AC3E}">
        <p14:creationId xmlns:p14="http://schemas.microsoft.com/office/powerpoint/2010/main" xmlns="" val="140341668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28596" y="50004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 name="Title 4"/>
          <p:cNvSpPr>
            <a:spLocks noGrp="1"/>
          </p:cNvSpPr>
          <p:nvPr>
            <p:ph type="title"/>
          </p:nvPr>
        </p:nvSpPr>
        <p:spPr>
          <a:xfrm>
            <a:off x="857224" y="357166"/>
            <a:ext cx="7658096" cy="1143000"/>
          </a:xfrm>
        </p:spPr>
        <p:txBody>
          <a:bodyPr>
            <a:noAutofit/>
          </a:bodyPr>
          <a:lstStyle/>
          <a:p>
            <a:r>
              <a:rPr lang="en-US" sz="2800" b="1" dirty="0" smtClean="0">
                <a:solidFill>
                  <a:srgbClr val="0000FF"/>
                </a:solidFill>
              </a:rPr>
              <a:t>Network Activities: Environmental Radiation monitoring –  Safety - Security</a:t>
            </a:r>
            <a:endParaRPr lang="el-GR" sz="2800" b="1" dirty="0">
              <a:solidFill>
                <a:srgbClr val="0000FF"/>
              </a:solidFill>
            </a:endParaRPr>
          </a:p>
        </p:txBody>
      </p:sp>
      <p:sp>
        <p:nvSpPr>
          <p:cNvPr id="2" name="Date Placeholder 1"/>
          <p:cNvSpPr>
            <a:spLocks noGrp="1"/>
          </p:cNvSpPr>
          <p:nvPr>
            <p:ph type="dt" sz="half" idx="10"/>
          </p:nvPr>
        </p:nvSpPr>
        <p:spPr/>
        <p:txBody>
          <a:bodyPr/>
          <a:lstStyle/>
          <a:p>
            <a:r>
              <a:rPr lang="el-GR" smtClean="0"/>
              <a:t>12 April 2016</a:t>
            </a:r>
            <a:endParaRPr lang="el-GR"/>
          </a:p>
        </p:txBody>
      </p:sp>
      <p:sp>
        <p:nvSpPr>
          <p:cNvPr id="3" name="Footer Placeholder 2"/>
          <p:cNvSpPr>
            <a:spLocks noGrp="1"/>
          </p:cNvSpPr>
          <p:nvPr>
            <p:ph type="ftr" sz="quarter" idx="11"/>
          </p:nvPr>
        </p:nvSpPr>
        <p:spPr/>
        <p:txBody>
          <a:bodyPr/>
          <a:lstStyle/>
          <a:p>
            <a:r>
              <a:rPr lang="en-US" smtClean="0"/>
              <a:t>ERDIT meeting Athens, A. Kyriakis</a:t>
            </a:r>
            <a:endParaRPr lang="el-GR"/>
          </a:p>
        </p:txBody>
      </p:sp>
      <p:sp>
        <p:nvSpPr>
          <p:cNvPr id="4" name="Slide Number Placeholder 3"/>
          <p:cNvSpPr>
            <a:spLocks noGrp="1"/>
          </p:cNvSpPr>
          <p:nvPr>
            <p:ph type="sldNum" sz="quarter" idx="12"/>
          </p:nvPr>
        </p:nvSpPr>
        <p:spPr/>
        <p:txBody>
          <a:bodyPr/>
          <a:lstStyle/>
          <a:p>
            <a:fld id="{F8CB2D3C-0AAB-4533-BCC3-600D63F41579}" type="slidenum">
              <a:rPr lang="el-GR" smtClean="0"/>
              <a:pPr/>
              <a:t>21</a:t>
            </a:fld>
            <a:endParaRPr lang="el-GR"/>
          </a:p>
        </p:txBody>
      </p:sp>
      <p:sp>
        <p:nvSpPr>
          <p:cNvPr id="6" name="TextBox 5"/>
          <p:cNvSpPr txBox="1"/>
          <p:nvPr/>
        </p:nvSpPr>
        <p:spPr>
          <a:xfrm>
            <a:off x="428596" y="1643050"/>
            <a:ext cx="7980518" cy="2554545"/>
          </a:xfrm>
          <a:prstGeom prst="rect">
            <a:avLst/>
          </a:prstGeom>
          <a:noFill/>
        </p:spPr>
        <p:txBody>
          <a:bodyPr wrap="none" rtlCol="0">
            <a:spAutoFit/>
          </a:bodyPr>
          <a:lstStyle/>
          <a:p>
            <a:pPr algn="ctr"/>
            <a:r>
              <a:rPr lang="en-US" sz="3200" dirty="0" smtClean="0"/>
              <a:t>SENERA NATO </a:t>
            </a:r>
            <a:r>
              <a:rPr lang="en-US" sz="3200" dirty="0" err="1" smtClean="0"/>
              <a:t>SfP</a:t>
            </a:r>
            <a:r>
              <a:rPr lang="en-US" sz="3200" dirty="0" smtClean="0"/>
              <a:t> Project</a:t>
            </a:r>
          </a:p>
          <a:p>
            <a:pPr algn="ctr"/>
            <a:r>
              <a:rPr lang="en-US" sz="3200" dirty="0" smtClean="0"/>
              <a:t> </a:t>
            </a:r>
          </a:p>
          <a:p>
            <a:pPr algn="ctr"/>
            <a:r>
              <a:rPr lang="en-US" sz="3200" dirty="0" smtClean="0"/>
              <a:t>“Localization </a:t>
            </a:r>
          </a:p>
          <a:p>
            <a:pPr algn="ctr"/>
            <a:r>
              <a:rPr lang="en-US" sz="3200" dirty="0" smtClean="0"/>
              <a:t>and Identification of Radioactive sources</a:t>
            </a:r>
          </a:p>
          <a:p>
            <a:pPr algn="ctr"/>
            <a:r>
              <a:rPr lang="en-US" sz="3200" dirty="0" smtClean="0"/>
              <a:t>with directional and non directional detectors”</a:t>
            </a:r>
          </a:p>
        </p:txBody>
      </p:sp>
    </p:spTree>
    <p:extLst>
      <p:ext uri="{BB962C8B-B14F-4D97-AF65-F5344CB8AC3E}">
        <p14:creationId xmlns:p14="http://schemas.microsoft.com/office/powerpoint/2010/main" xmlns="" val="2635855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28596"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22</a:t>
            </a:fld>
            <a:endParaRPr lang="en-US"/>
          </a:p>
        </p:txBody>
      </p:sp>
      <p:sp>
        <p:nvSpPr>
          <p:cNvPr id="10" name="TextBox 9"/>
          <p:cNvSpPr txBox="1"/>
          <p:nvPr/>
        </p:nvSpPr>
        <p:spPr>
          <a:xfrm>
            <a:off x="1000100" y="285728"/>
            <a:ext cx="6786610" cy="646331"/>
          </a:xfrm>
          <a:prstGeom prst="rect">
            <a:avLst/>
          </a:prstGeom>
          <a:noFill/>
        </p:spPr>
        <p:txBody>
          <a:bodyPr wrap="square" rtlCol="0">
            <a:spAutoFit/>
          </a:bodyPr>
          <a:lstStyle/>
          <a:p>
            <a:pPr algn="ctr"/>
            <a:r>
              <a:rPr lang="en-US" sz="3600" b="1" dirty="0" smtClean="0">
                <a:solidFill>
                  <a:srgbClr val="0000FF"/>
                </a:solidFill>
              </a:rPr>
              <a:t>The SENERA Project </a:t>
            </a:r>
            <a:endParaRPr lang="el-GR" sz="3600" b="1" dirty="0">
              <a:solidFill>
                <a:srgbClr val="0000FF"/>
              </a:solidFill>
            </a:endParaRPr>
          </a:p>
        </p:txBody>
      </p:sp>
      <p:sp>
        <p:nvSpPr>
          <p:cNvPr id="8" name="Rectangle 2"/>
          <p:cNvSpPr txBox="1">
            <a:spLocks noChangeArrowheads="1"/>
          </p:cNvSpPr>
          <p:nvPr/>
        </p:nvSpPr>
        <p:spPr>
          <a:xfrm>
            <a:off x="714348" y="1357298"/>
            <a:ext cx="7772400" cy="4429156"/>
          </a:xfrm>
          <a:prstGeom prst="rect">
            <a:avLst/>
          </a:prstGeom>
        </p:spPr>
        <p:txBody>
          <a:bodyPr vert="horz" lIns="0" tIns="0" rIns="0" bIns="0" rtlCol="0" anchor="ctr">
            <a:normAutofit/>
          </a:bodyPr>
          <a:lstStyle/>
          <a:p>
            <a:pPr marL="215900" marR="0" lvl="0" indent="-215900" algn="l" defTabSz="914400" rtl="0" eaLnBrk="1" fontAlgn="auto" latinLnBrk="0" hangingPunct="1">
              <a:lnSpc>
                <a:spcPct val="100000"/>
              </a:lnSpc>
              <a:spcBef>
                <a:spcPct val="20000"/>
              </a:spcBef>
              <a:spcAft>
                <a:spcPts val="0"/>
              </a:spcAft>
              <a:buClrTx/>
              <a:buSzTx/>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Aim: </a:t>
            </a:r>
            <a:r>
              <a:rPr lang="en-US" i="1" dirty="0" smtClean="0"/>
              <a:t> D</a:t>
            </a:r>
            <a:r>
              <a:rPr kumimoji="0" lang="en-GB" sz="1800" b="0" i="1" u="none" strike="noStrike" kern="1200" cap="none" spc="0" normalizeH="0" baseline="0" noProof="0" dirty="0" err="1" smtClean="0">
                <a:ln>
                  <a:noFill/>
                </a:ln>
                <a:solidFill>
                  <a:schemeClr val="tx1"/>
                </a:solidFill>
                <a:effectLst/>
                <a:uLnTx/>
                <a:uFillTx/>
                <a:latin typeface="Calibri" charset="0"/>
                <a:ea typeface="+mn-ea"/>
                <a:cs typeface="+mn-cs"/>
              </a:rPr>
              <a:t>evelop</a:t>
            </a:r>
            <a:r>
              <a:rPr kumimoji="0" lang="en-GB" sz="1800" b="0" i="1" u="none" strike="noStrike" kern="1200" cap="none" spc="0" normalizeH="0" baseline="0" noProof="0" dirty="0" smtClean="0">
                <a:ln>
                  <a:noFill/>
                </a:ln>
                <a:solidFill>
                  <a:schemeClr val="tx1"/>
                </a:solidFill>
                <a:effectLst/>
                <a:uLnTx/>
                <a:uFillTx/>
                <a:latin typeface="Calibri" charset="0"/>
                <a:ea typeface="+mn-ea"/>
                <a:cs typeface="+mn-cs"/>
              </a:rPr>
              <a:t> core technologies of distributed sensor networks for the localization and  identification of radioactive sources for  spaces without specific entrance and exit points</a:t>
            </a:r>
          </a:p>
          <a:p>
            <a:pPr marL="215900" marR="0" lvl="0" indent="-215900" algn="l" defTabSz="914400" rtl="0" eaLnBrk="1" fontAlgn="auto" latinLnBrk="0" hangingPunct="1">
              <a:lnSpc>
                <a:spcPct val="100000"/>
              </a:lnSpc>
              <a:spcBef>
                <a:spcPct val="20000"/>
              </a:spcBef>
              <a:spcAft>
                <a:spcPts val="0"/>
              </a:spcAft>
              <a:buClrTx/>
              <a:buSzTx/>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1" u="none" strike="noStrike" kern="1200" cap="none" spc="0" normalizeH="0" baseline="0" noProof="0" dirty="0" smtClean="0">
                <a:ln>
                  <a:noFill/>
                </a:ln>
                <a:solidFill>
                  <a:schemeClr val="tx1"/>
                </a:solidFill>
                <a:effectLst/>
                <a:uLnTx/>
                <a:uFillTx/>
                <a:latin typeface="Calibri" charset="0"/>
                <a:ea typeface="+mn-ea"/>
                <a:cs typeface="+mn-cs"/>
              </a:rPr>
              <a:t>Institutions:</a:t>
            </a:r>
            <a:r>
              <a:rPr kumimoji="0" lang="en-GB" sz="1800" b="0" i="1" u="none" strike="noStrike" kern="1200" cap="none" spc="0" normalizeH="0" baseline="0" noProof="0" dirty="0" smtClean="0">
                <a:ln>
                  <a:noFill/>
                </a:ln>
                <a:solidFill>
                  <a:schemeClr val="tx1"/>
                </a:solidFill>
                <a:effectLst/>
                <a:uLnTx/>
                <a:uFillTx/>
                <a:latin typeface="Calibri" charset="0"/>
                <a:ea typeface="+mn-ea"/>
                <a:cs typeface="+mn-cs"/>
              </a:rPr>
              <a:t> </a:t>
            </a:r>
            <a:r>
              <a:rPr kumimoji="0" lang="en-US" sz="1800" b="0" i="1" u="none" strike="noStrike" kern="1200" cap="none" spc="0" normalizeH="0" baseline="0" noProof="0" dirty="0" smtClean="0">
                <a:ln>
                  <a:noFill/>
                </a:ln>
                <a:solidFill>
                  <a:schemeClr val="tx1"/>
                </a:solidFill>
                <a:effectLst/>
                <a:uLnTx/>
                <a:uFillTx/>
                <a:latin typeface="+mn-lt"/>
                <a:ea typeface="+mn-ea"/>
                <a:cs typeface="+mn-cs"/>
              </a:rPr>
              <a:t>   </a:t>
            </a:r>
          </a:p>
          <a:p>
            <a:pPr marL="673100" lvl="1" indent="-215900">
              <a:spcBef>
                <a:spcPct val="20000"/>
              </a:spcBef>
              <a:buClr>
                <a:srgbClr val="FFFFFF"/>
              </a:buClr>
              <a:buSzPct val="45000"/>
              <a:buFont typeface="Wingdings" pitchFamily="2" charset="2"/>
              <a:buChar char="Ø"/>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1" u="none" strike="noStrike" kern="1200" cap="none" spc="0" normalizeH="0" baseline="0" noProof="0" dirty="0" smtClean="0">
                <a:ln>
                  <a:noFill/>
                </a:ln>
                <a:solidFill>
                  <a:srgbClr val="FF0000"/>
                </a:solidFill>
                <a:effectLst/>
                <a:uLnTx/>
                <a:uFillTx/>
                <a:latin typeface="+mn-lt"/>
                <a:ea typeface="+mn-ea"/>
                <a:cs typeface="+mn-cs"/>
                <a:sym typeface="Wingdings" pitchFamily="2" charset="2"/>
              </a:rPr>
              <a:t> </a:t>
            </a:r>
            <a:r>
              <a:rPr kumimoji="0" lang="en-US" sz="1200" b="1" i="1" u="none" strike="noStrike" kern="1200" cap="none" spc="0" normalizeH="0" baseline="0" noProof="0" dirty="0" smtClean="0">
                <a:ln>
                  <a:noFill/>
                </a:ln>
                <a:solidFill>
                  <a:srgbClr val="FF0000"/>
                </a:solidFill>
                <a:effectLst/>
                <a:uLnTx/>
                <a:uFillTx/>
                <a:latin typeface="+mn-lt"/>
                <a:ea typeface="+mn-ea"/>
                <a:cs typeface="+mn-cs"/>
              </a:rPr>
              <a:t>Hellenic Army </a:t>
            </a:r>
            <a:r>
              <a:rPr kumimoji="0" lang="en-US" sz="1200" b="1" i="1" u="none" strike="noStrike" kern="1200" cap="none" spc="0" normalizeH="0" baseline="0" noProof="0" dirty="0" err="1" smtClean="0">
                <a:ln>
                  <a:noFill/>
                </a:ln>
                <a:solidFill>
                  <a:srgbClr val="FF0000"/>
                </a:solidFill>
                <a:effectLst/>
                <a:uLnTx/>
                <a:uFillTx/>
                <a:latin typeface="+mn-lt"/>
                <a:ea typeface="+mn-ea"/>
                <a:cs typeface="+mn-cs"/>
              </a:rPr>
              <a:t>Academy,Greece</a:t>
            </a:r>
            <a:r>
              <a:rPr kumimoji="0" lang="en-US" sz="1200" b="1" i="1" u="none" strike="noStrike" kern="1200" cap="none" spc="0" normalizeH="0" baseline="0" noProof="0" dirty="0" smtClean="0">
                <a:ln>
                  <a:noFill/>
                </a:ln>
                <a:solidFill>
                  <a:srgbClr val="FF0000"/>
                </a:solidFill>
                <a:effectLst/>
                <a:uLnTx/>
                <a:uFillTx/>
                <a:latin typeface="+mn-lt"/>
                <a:ea typeface="+mn-ea"/>
                <a:cs typeface="+mn-cs"/>
              </a:rPr>
              <a:t> (HAA)</a:t>
            </a:r>
          </a:p>
          <a:p>
            <a:pPr marL="673100" lvl="1" indent="-215900">
              <a:spcBef>
                <a:spcPct val="20000"/>
              </a:spcBef>
              <a:buClr>
                <a:srgbClr val="FFFFFF"/>
              </a:buClr>
              <a:buSzPct val="45000"/>
              <a:buFont typeface="Wingdings" pitchFamily="2" charset="2"/>
              <a:buChar char="Ø"/>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1" u="none" strike="noStrike" kern="1200" cap="none" spc="0" normalizeH="0" baseline="0" noProof="0" dirty="0" smtClean="0">
                <a:ln>
                  <a:noFill/>
                </a:ln>
                <a:solidFill>
                  <a:srgbClr val="FF0000"/>
                </a:solidFill>
                <a:effectLst/>
                <a:uLnTx/>
                <a:uFillTx/>
                <a:latin typeface="+mn-lt"/>
                <a:ea typeface="+mn-ea"/>
                <a:cs typeface="+mn-cs"/>
                <a:sym typeface="Wingdings" pitchFamily="2" charset="2"/>
              </a:rPr>
              <a:t> </a:t>
            </a:r>
            <a:r>
              <a:rPr kumimoji="0" lang="en-US" sz="1200" b="1" i="1" u="none" strike="noStrike" kern="1200" cap="none" spc="0" normalizeH="0" baseline="0" noProof="0" dirty="0" smtClean="0">
                <a:ln>
                  <a:noFill/>
                </a:ln>
                <a:solidFill>
                  <a:srgbClr val="FF0000"/>
                </a:solidFill>
                <a:effectLst/>
                <a:uLnTx/>
                <a:uFillTx/>
                <a:latin typeface="+mn-lt"/>
                <a:ea typeface="+mn-ea"/>
                <a:cs typeface="+mn-cs"/>
              </a:rPr>
              <a:t>V.E. </a:t>
            </a:r>
            <a:r>
              <a:rPr kumimoji="0" lang="en-US" sz="1200" b="1" i="1" u="none" strike="noStrike" kern="1200" cap="none" spc="0" normalizeH="0" baseline="0" noProof="0" dirty="0" err="1" smtClean="0">
                <a:ln>
                  <a:noFill/>
                </a:ln>
                <a:solidFill>
                  <a:srgbClr val="FF0000"/>
                </a:solidFill>
                <a:effectLst/>
                <a:uLnTx/>
                <a:uFillTx/>
                <a:latin typeface="+mn-lt"/>
                <a:ea typeface="+mn-ea"/>
                <a:cs typeface="+mn-cs"/>
              </a:rPr>
              <a:t>Lashkaryov</a:t>
            </a:r>
            <a:r>
              <a:rPr kumimoji="0" lang="en-US" sz="1200" b="1" i="1" u="none" strike="noStrike" kern="1200" cap="none" spc="0" normalizeH="0" baseline="0" noProof="0" dirty="0" smtClean="0">
                <a:ln>
                  <a:noFill/>
                </a:ln>
                <a:solidFill>
                  <a:srgbClr val="FF0000"/>
                </a:solidFill>
                <a:effectLst/>
                <a:uLnTx/>
                <a:uFillTx/>
                <a:latin typeface="+mn-lt"/>
                <a:ea typeface="+mn-ea"/>
                <a:cs typeface="+mn-cs"/>
              </a:rPr>
              <a:t> Institute of Semiconductor Physics of NASU, Ukraine (ISP-NASU)</a:t>
            </a:r>
          </a:p>
          <a:p>
            <a:pPr marL="673100" lvl="1" indent="-215900">
              <a:spcBef>
                <a:spcPct val="20000"/>
              </a:spcBef>
              <a:buClr>
                <a:srgbClr val="FFFFFF"/>
              </a:buClr>
              <a:buSzPct val="45000"/>
              <a:buFont typeface="Wingdings" pitchFamily="2" charset="2"/>
              <a:buChar char="Ø"/>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1" u="none" strike="noStrike" kern="1200" cap="none" spc="0" normalizeH="0" baseline="0" noProof="0" dirty="0" smtClean="0">
                <a:ln>
                  <a:noFill/>
                </a:ln>
                <a:solidFill>
                  <a:srgbClr val="FF0000"/>
                </a:solidFill>
                <a:effectLst/>
                <a:uLnTx/>
                <a:uFillTx/>
                <a:latin typeface="+mn-lt"/>
                <a:ea typeface="+mn-ea"/>
                <a:cs typeface="+mn-cs"/>
                <a:sym typeface="Wingdings" pitchFamily="2" charset="2"/>
              </a:rPr>
              <a:t> </a:t>
            </a:r>
            <a:r>
              <a:rPr kumimoji="0" lang="en-US" sz="1200" b="1" i="1" u="none" strike="noStrike" kern="1200" cap="none" spc="0" normalizeH="0" baseline="0" noProof="0" dirty="0" smtClean="0">
                <a:ln>
                  <a:noFill/>
                </a:ln>
                <a:solidFill>
                  <a:srgbClr val="FF0000"/>
                </a:solidFill>
                <a:effectLst/>
                <a:uLnTx/>
                <a:uFillTx/>
                <a:latin typeface="+mn-lt"/>
                <a:ea typeface="+mn-ea"/>
                <a:cs typeface="+mn-cs"/>
              </a:rPr>
              <a:t>Greek Atomic Energy Commission, Greece (</a:t>
            </a:r>
            <a:r>
              <a:rPr lang="en-US" sz="1200" b="1" i="1" dirty="0" smtClean="0">
                <a:solidFill>
                  <a:srgbClr val="FF0000"/>
                </a:solidFill>
              </a:rPr>
              <a:t>GAEC)</a:t>
            </a:r>
          </a:p>
          <a:p>
            <a:pPr marL="673100" lvl="1" indent="-215900">
              <a:spcBef>
                <a:spcPct val="20000"/>
              </a:spcBef>
              <a:buClr>
                <a:srgbClr val="FFFFFF"/>
              </a:buClr>
              <a:buSzPct val="45000"/>
              <a:buFont typeface="Wingdings" pitchFamily="2" charset="2"/>
              <a:buChar char="Ø"/>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i="1" dirty="0" smtClean="0">
                <a:solidFill>
                  <a:srgbClr val="FF0000"/>
                </a:solidFill>
                <a:sym typeface="Wingdings" pitchFamily="2" charset="2"/>
              </a:rPr>
              <a:t> </a:t>
            </a:r>
            <a:r>
              <a:rPr lang="en-US" sz="1200" b="1" i="1" dirty="0" smtClean="0">
                <a:solidFill>
                  <a:srgbClr val="FF0000"/>
                </a:solidFill>
              </a:rPr>
              <a:t>Institute of Nuclear and Particle Physics, NCSR </a:t>
            </a:r>
            <a:r>
              <a:rPr lang="en-US" sz="1200" b="1" i="1" dirty="0" err="1" smtClean="0">
                <a:solidFill>
                  <a:srgbClr val="FF0000"/>
                </a:solidFill>
              </a:rPr>
              <a:t>Demokritos</a:t>
            </a:r>
            <a:r>
              <a:rPr lang="en-US" sz="1200" b="1" i="1" dirty="0" smtClean="0">
                <a:solidFill>
                  <a:srgbClr val="FF0000"/>
                </a:solidFill>
              </a:rPr>
              <a:t>, Greece (INPP)</a:t>
            </a:r>
            <a:r>
              <a:rPr lang="en-GB" sz="1200" dirty="0" smtClean="0">
                <a:solidFill>
                  <a:srgbClr val="FF0000"/>
                </a:solidFill>
              </a:rPr>
              <a:t> </a:t>
            </a:r>
          </a:p>
          <a:p>
            <a:pPr marL="673100" lvl="1" indent="-215900">
              <a:spcBef>
                <a:spcPct val="20000"/>
              </a:spcBef>
              <a:buClr>
                <a:srgbClr val="FFFFFF"/>
              </a:buClr>
              <a:buSzPct val="45000"/>
              <a:buFont typeface="Wingdings" pitchFamily="2" charset="2"/>
              <a:buChar char="Ø"/>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b="1" i="1" dirty="0" smtClean="0">
                <a:solidFill>
                  <a:srgbClr val="FF0000"/>
                </a:solidFill>
                <a:sym typeface="Wingdings" pitchFamily="2" charset="2"/>
              </a:rPr>
              <a:t></a:t>
            </a:r>
            <a:r>
              <a:rPr lang="en-GB" sz="1200" b="1" i="1" dirty="0" smtClean="0">
                <a:solidFill>
                  <a:srgbClr val="FF0000"/>
                </a:solidFill>
              </a:rPr>
              <a:t>Technological Educational Institute of </a:t>
            </a:r>
            <a:r>
              <a:rPr lang="en-GB" sz="1200" b="1" i="1" dirty="0" err="1" smtClean="0">
                <a:solidFill>
                  <a:srgbClr val="FF0000"/>
                </a:solidFill>
              </a:rPr>
              <a:t>Sterea</a:t>
            </a:r>
            <a:r>
              <a:rPr lang="en-GB" sz="1200" b="1" i="1" dirty="0" smtClean="0">
                <a:solidFill>
                  <a:srgbClr val="FF0000"/>
                </a:solidFill>
              </a:rPr>
              <a:t> </a:t>
            </a:r>
            <a:r>
              <a:rPr lang="en-GB" sz="1200" b="1" i="1" dirty="0" err="1" smtClean="0">
                <a:solidFill>
                  <a:srgbClr val="FF0000"/>
                </a:solidFill>
              </a:rPr>
              <a:t>Ellada</a:t>
            </a:r>
            <a:r>
              <a:rPr lang="en-GB" sz="1200" b="1" i="1" dirty="0" smtClean="0">
                <a:solidFill>
                  <a:srgbClr val="FF0000"/>
                </a:solidFill>
              </a:rPr>
              <a:t>(TEISTE)</a:t>
            </a:r>
            <a:endParaRPr lang="en-US" sz="1200" b="1" i="1" dirty="0" smtClean="0">
              <a:solidFill>
                <a:srgbClr val="FF0000"/>
              </a:solidFill>
            </a:endParaRPr>
          </a:p>
          <a:p>
            <a:pPr marL="673100" lvl="1" indent="-215900">
              <a:spcBef>
                <a:spcPct val="20000"/>
              </a:spcBef>
              <a:buClr>
                <a:srgbClr val="FFFFFF"/>
              </a:buClr>
              <a:buSzPct val="45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i="1" dirty="0" smtClean="0">
                <a:solidFill>
                  <a:srgbClr val="FF0000"/>
                </a:solidFill>
              </a:rPr>
              <a:t>       </a:t>
            </a:r>
            <a:r>
              <a:rPr lang="en-US" sz="1200" b="1" i="1" dirty="0" smtClean="0">
                <a:solidFill>
                  <a:srgbClr val="FF0000"/>
                </a:solidFill>
                <a:sym typeface="Wingdings" pitchFamily="2" charset="2"/>
              </a:rPr>
              <a:t> </a:t>
            </a:r>
            <a:r>
              <a:rPr kumimoji="0" lang="en-US" sz="1200" b="1" i="1" u="none" strike="noStrike" kern="1200" cap="none" spc="0" normalizeH="0" baseline="0" noProof="0" dirty="0" smtClean="0">
                <a:ln>
                  <a:noFill/>
                </a:ln>
                <a:solidFill>
                  <a:srgbClr val="FF0000"/>
                </a:solidFill>
                <a:effectLst/>
                <a:uLnTx/>
                <a:uFillTx/>
                <a:latin typeface="+mn-lt"/>
                <a:ea typeface="+mn-ea"/>
                <a:cs typeface="+mn-cs"/>
              </a:rPr>
              <a:t>Hellenic Army General Staff R&amp;IT Directorate, Greece(HAGS/R&amp;IT Dir)</a:t>
            </a:r>
          </a:p>
          <a:p>
            <a:pPr marL="673100" lvl="1" indent="-215900">
              <a:spcBef>
                <a:spcPct val="20000"/>
              </a:spcBef>
              <a:buClr>
                <a:srgbClr val="FFFFFF"/>
              </a:buClr>
              <a:buSzPct val="45000"/>
              <a:buFont typeface="Wingdings" pitchFamily="2" charset="2"/>
              <a:buChar char="Ø"/>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1" u="none" strike="noStrike" kern="1200" cap="none" spc="0" normalizeH="0" baseline="0" noProof="0" dirty="0" smtClean="0">
                <a:ln>
                  <a:noFill/>
                </a:ln>
                <a:solidFill>
                  <a:srgbClr val="FF0000"/>
                </a:solidFill>
                <a:effectLst/>
                <a:uLnTx/>
                <a:uFillTx/>
                <a:latin typeface="+mn-lt"/>
                <a:ea typeface="+mn-ea"/>
                <a:cs typeface="+mn-cs"/>
                <a:sym typeface="Wingdings" pitchFamily="2" charset="2"/>
              </a:rPr>
              <a:t> </a:t>
            </a:r>
            <a:r>
              <a:rPr kumimoji="0" lang="en-US" sz="1200" b="1" i="1" u="none" strike="noStrike" kern="1200" cap="none" spc="0" normalizeH="0" baseline="0" noProof="0" dirty="0" err="1" smtClean="0">
                <a:ln>
                  <a:noFill/>
                </a:ln>
                <a:solidFill>
                  <a:srgbClr val="FF0000"/>
                </a:solidFill>
                <a:effectLst/>
                <a:uLnTx/>
                <a:uFillTx/>
                <a:latin typeface="+mn-lt"/>
                <a:ea typeface="+mn-ea"/>
                <a:cs typeface="+mn-cs"/>
              </a:rPr>
              <a:t>Chernivtsi</a:t>
            </a:r>
            <a:r>
              <a:rPr kumimoji="0" lang="en-US" sz="1200" b="1" i="1" u="none" strike="noStrike" kern="1200" cap="none" spc="0" normalizeH="0" baseline="0" noProof="0" dirty="0" smtClean="0">
                <a:ln>
                  <a:noFill/>
                </a:ln>
                <a:solidFill>
                  <a:srgbClr val="FF0000"/>
                </a:solidFill>
                <a:effectLst/>
                <a:uLnTx/>
                <a:uFillTx/>
                <a:latin typeface="+mn-lt"/>
                <a:ea typeface="+mn-ea"/>
                <a:cs typeface="+mn-cs"/>
              </a:rPr>
              <a:t> National University, Ukraine (YFCNU)</a:t>
            </a:r>
            <a:r>
              <a:rPr kumimoji="0" lang="en-US" sz="1200" b="1" i="1" u="none" strike="noStrike" kern="1200" cap="none" spc="0" normalizeH="0" noProof="0" dirty="0" smtClean="0">
                <a:ln>
                  <a:noFill/>
                </a:ln>
                <a:solidFill>
                  <a:srgbClr val="FF0000"/>
                </a:solidFill>
                <a:effectLst/>
                <a:uLnTx/>
                <a:uFillTx/>
                <a:latin typeface="+mn-lt"/>
                <a:ea typeface="+mn-ea"/>
                <a:cs typeface="+mn-cs"/>
              </a:rPr>
              <a:t> </a:t>
            </a:r>
          </a:p>
          <a:p>
            <a:pPr marL="673100" lvl="1" indent="-215900">
              <a:spcBef>
                <a:spcPct val="20000"/>
              </a:spcBef>
              <a:buClr>
                <a:srgbClr val="FFFFFF"/>
              </a:buClr>
              <a:buSzPct val="45000"/>
              <a:buFont typeface="Wingdings" pitchFamily="2" charset="2"/>
              <a:buChar char="Ø"/>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1" u="none" strike="noStrike" kern="1200" cap="none" spc="0" normalizeH="0" baseline="0" noProof="0" dirty="0" smtClean="0">
                <a:ln>
                  <a:noFill/>
                </a:ln>
                <a:solidFill>
                  <a:srgbClr val="FF0000"/>
                </a:solidFill>
                <a:effectLst/>
                <a:uLnTx/>
                <a:uFillTx/>
                <a:latin typeface="+mn-lt"/>
                <a:ea typeface="+mn-ea"/>
                <a:cs typeface="+mn-cs"/>
                <a:sym typeface="Wingdings" pitchFamily="2" charset="2"/>
              </a:rPr>
              <a:t> </a:t>
            </a:r>
            <a:r>
              <a:rPr kumimoji="0" lang="en-US" sz="1200" b="1" i="1" u="none" strike="noStrike" kern="1200" cap="none" spc="0" normalizeH="0" baseline="0" noProof="0" dirty="0" smtClean="0">
                <a:ln>
                  <a:noFill/>
                </a:ln>
                <a:solidFill>
                  <a:srgbClr val="FF0000"/>
                </a:solidFill>
                <a:effectLst/>
                <a:uLnTx/>
                <a:uFillTx/>
                <a:latin typeface="+mn-lt"/>
                <a:ea typeface="+mn-ea"/>
                <a:cs typeface="+mn-cs"/>
              </a:rPr>
              <a:t>National Center of Radiobiology and Radiation Protection, Bulgaria (NCRRP)</a:t>
            </a:r>
          </a:p>
          <a:p>
            <a:pPr marL="673100" lvl="1" indent="-215900">
              <a:spcBef>
                <a:spcPct val="20000"/>
              </a:spcBef>
              <a:buClr>
                <a:srgbClr val="FFFFFF"/>
              </a:buClr>
              <a:buSzPct val="45000"/>
              <a:buFont typeface="Wingdings" pitchFamily="2" charset="2"/>
              <a:buChar char="Ø"/>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200" b="1" i="1" u="none" strike="noStrike" kern="1200" cap="none" spc="0" normalizeH="0" baseline="0" noProof="0" dirty="0" smtClean="0">
                <a:ln>
                  <a:noFill/>
                </a:ln>
                <a:solidFill>
                  <a:srgbClr val="FF0000"/>
                </a:solidFill>
                <a:effectLst/>
                <a:uLnTx/>
                <a:uFillTx/>
                <a:latin typeface="+mn-lt"/>
                <a:ea typeface="+mn-ea"/>
                <a:cs typeface="+mn-cs"/>
                <a:sym typeface="Wingdings" pitchFamily="2" charset="2"/>
              </a:rPr>
              <a:t> </a:t>
            </a:r>
            <a:r>
              <a:rPr kumimoji="0" lang="en-US" sz="1200" b="1" i="1" u="none" strike="noStrike" kern="1200" cap="none" spc="0" normalizeH="0" baseline="0" noProof="0" dirty="0" smtClean="0">
                <a:ln>
                  <a:noFill/>
                </a:ln>
                <a:solidFill>
                  <a:srgbClr val="FF0000"/>
                </a:solidFill>
                <a:effectLst/>
                <a:uLnTx/>
                <a:uFillTx/>
                <a:latin typeface="+mn-lt"/>
                <a:ea typeface="+mn-ea"/>
                <a:cs typeface="+mn-cs"/>
              </a:rPr>
              <a:t>Research Institute of Electronic, Shizuoka University , Japan (RIE)</a:t>
            </a:r>
          </a:p>
          <a:p>
            <a:pPr marL="215900" marR="0" lvl="0" indent="-215900" algn="l" defTabSz="914400" rtl="0" eaLnBrk="1" fontAlgn="auto" latinLnBrk="0" hangingPunct="1">
              <a:lnSpc>
                <a:spcPct val="100000"/>
              </a:lnSpc>
              <a:spcBef>
                <a:spcPct val="2000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1" u="none" strike="noStrike" kern="1200" cap="none" spc="0" normalizeH="0" baseline="0" noProof="0" dirty="0" smtClean="0">
                <a:ln>
                  <a:noFill/>
                </a:ln>
                <a:solidFill>
                  <a:schemeClr val="tx1"/>
                </a:solidFill>
                <a:effectLst/>
                <a:uLnTx/>
                <a:uFillTx/>
                <a:latin typeface="Calibri" charset="0"/>
                <a:ea typeface="+mn-ea"/>
                <a:cs typeface="+mn-cs"/>
              </a:rPr>
              <a:t>Funded by:</a:t>
            </a:r>
            <a:r>
              <a:rPr kumimoji="0" lang="en-US" sz="1200" b="1" i="1"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1" u="none" strike="noStrike" kern="1200" cap="none" spc="0" normalizeH="0" baseline="0" noProof="0" dirty="0" smtClean="0">
                <a:ln>
                  <a:noFill/>
                </a:ln>
                <a:solidFill>
                  <a:schemeClr val="tx1"/>
                </a:solidFill>
                <a:effectLst/>
                <a:uLnTx/>
                <a:uFillTx/>
                <a:latin typeface="Calibri" charset="0"/>
                <a:ea typeface="+mn-ea"/>
                <a:cs typeface="+mn-cs"/>
              </a:rPr>
              <a:t>NATO Science for Peace and Security Program</a:t>
            </a:r>
            <a:endParaRPr lang="en-US" b="1" i="1" dirty="0" smtClean="0">
              <a:latin typeface="Calibri" charset="0"/>
            </a:endParaRPr>
          </a:p>
          <a:p>
            <a:pPr marL="215900" marR="0" lvl="0" indent="-215900" algn="l" defTabSz="914400" rtl="0" eaLnBrk="1" fontAlgn="auto" latinLnBrk="0" hangingPunct="1">
              <a:lnSpc>
                <a:spcPct val="100000"/>
              </a:lnSpc>
              <a:spcBef>
                <a:spcPct val="2000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1" u="none" strike="noStrike" kern="1200" cap="none" spc="0" normalizeH="0" baseline="0" noProof="0" dirty="0" smtClean="0">
                <a:ln>
                  <a:noFill/>
                </a:ln>
                <a:solidFill>
                  <a:schemeClr val="tx1"/>
                </a:solidFill>
                <a:effectLst/>
                <a:uLnTx/>
                <a:uFillTx/>
                <a:latin typeface="Calibri" charset="0"/>
                <a:ea typeface="+mn-ea"/>
                <a:cs typeface="+mn-cs"/>
              </a:rPr>
              <a:t>Total NATO Budget:</a:t>
            </a:r>
            <a:r>
              <a:rPr kumimoji="0" lang="en-US" sz="1200" b="1" i="1"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1" u="none" strike="noStrike" kern="1200" cap="none" spc="0" normalizeH="0" baseline="0" noProof="0" dirty="0" smtClean="0">
                <a:ln>
                  <a:noFill/>
                </a:ln>
                <a:solidFill>
                  <a:schemeClr val="tx1"/>
                </a:solidFill>
                <a:effectLst/>
                <a:uLnTx/>
                <a:uFillTx/>
                <a:latin typeface="Calibri" charset="0"/>
                <a:ea typeface="+mn-ea"/>
                <a:cs typeface="+mn-cs"/>
              </a:rPr>
              <a:t>390,000 Euro</a:t>
            </a:r>
            <a:r>
              <a:rPr kumimoji="0" lang="en-US" sz="1800" b="1" i="1" u="none" strike="noStrike" kern="1200" cap="none" spc="0" normalizeH="0" baseline="0" noProof="0" dirty="0" smtClean="0">
                <a:ln>
                  <a:noFill/>
                </a:ln>
                <a:solidFill>
                  <a:schemeClr val="tx1"/>
                </a:solidFill>
                <a:effectLst/>
                <a:uLnTx/>
                <a:uFillTx/>
                <a:latin typeface="Calibri" charset="0"/>
                <a:ea typeface="+mn-ea"/>
                <a:cs typeface="+mn-cs"/>
              </a:rPr>
              <a:t> </a:t>
            </a:r>
          </a:p>
          <a:p>
            <a:pPr marL="215900" marR="0" lvl="0" indent="-215900" algn="l" defTabSz="914400" rtl="0" eaLnBrk="1" fontAlgn="auto" latinLnBrk="0" hangingPunct="1">
              <a:lnSpc>
                <a:spcPct val="100000"/>
              </a:lnSpc>
              <a:spcBef>
                <a:spcPct val="2000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1" u="none" strike="noStrike" kern="1200" cap="none" spc="0" normalizeH="0" baseline="0" noProof="0" dirty="0" smtClean="0">
                <a:ln>
                  <a:noFill/>
                </a:ln>
                <a:solidFill>
                  <a:schemeClr val="tx1"/>
                </a:solidFill>
                <a:effectLst/>
                <a:uLnTx/>
                <a:uFillTx/>
                <a:latin typeface="Calibri" charset="0"/>
                <a:ea typeface="+mn-ea"/>
                <a:cs typeface="+mn-cs"/>
              </a:rPr>
              <a:t>Duration: 36 months </a:t>
            </a:r>
          </a:p>
          <a:p>
            <a:pPr marL="215900" marR="0" lvl="0" indent="-215900" algn="l" defTabSz="914400" rtl="0" eaLnBrk="1" fontAlgn="auto" latinLnBrk="0" hangingPunct="1">
              <a:lnSpc>
                <a:spcPct val="100000"/>
              </a:lnSpc>
              <a:spcBef>
                <a:spcPct val="20000"/>
              </a:spcBef>
              <a:spcAft>
                <a:spcPts val="0"/>
              </a:spcAft>
              <a:buClr>
                <a:srgbClr val="FFFFFF"/>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kumimoji="0" lang="en-US" sz="1200" b="1" i="1"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l-GR" smtClean="0"/>
              <a:t>12 April 2016</a:t>
            </a:r>
            <a:endParaRPr lang="el-GR"/>
          </a:p>
        </p:txBody>
      </p:sp>
      <p:sp>
        <p:nvSpPr>
          <p:cNvPr id="5" name="Footer Placeholder 4"/>
          <p:cNvSpPr>
            <a:spLocks noGrp="1"/>
          </p:cNvSpPr>
          <p:nvPr>
            <p:ph type="ftr" sz="quarter" idx="11"/>
          </p:nvPr>
        </p:nvSpPr>
        <p:spPr/>
        <p:txBody>
          <a:bodyPr/>
          <a:lstStyle/>
          <a:p>
            <a:r>
              <a:rPr lang="en-US" smtClean="0"/>
              <a:t>ERDIT meeting Athens, A. Kyriakis</a:t>
            </a:r>
            <a:endParaRPr lang="el-GR"/>
          </a:p>
        </p:txBody>
      </p:sp>
      <p:sp>
        <p:nvSpPr>
          <p:cNvPr id="6" name="Slide Number Placeholder 5"/>
          <p:cNvSpPr>
            <a:spLocks noGrp="1"/>
          </p:cNvSpPr>
          <p:nvPr>
            <p:ph type="sldNum" sz="quarter" idx="12"/>
          </p:nvPr>
        </p:nvSpPr>
        <p:spPr/>
        <p:txBody>
          <a:bodyPr/>
          <a:lstStyle/>
          <a:p>
            <a:fld id="{F8CB2D3C-0AAB-4533-BCC3-600D63F41579}" type="slidenum">
              <a:rPr lang="el-GR" smtClean="0"/>
              <a:pPr/>
              <a:t>23</a:t>
            </a:fld>
            <a:endParaRPr lang="el-GR"/>
          </a:p>
        </p:txBody>
      </p:sp>
      <p:sp>
        <p:nvSpPr>
          <p:cNvPr id="8" name="Rectangle 2"/>
          <p:cNvSpPr>
            <a:spLocks noGrp="1" noChangeArrowheads="1"/>
          </p:cNvSpPr>
          <p:nvPr>
            <p:ph type="body" idx="4294967295"/>
          </p:nvPr>
        </p:nvSpPr>
        <p:spPr>
          <a:xfrm>
            <a:off x="714348" y="1785926"/>
            <a:ext cx="7772400" cy="3929072"/>
          </a:xfrm>
        </p:spPr>
        <p:txBody>
          <a:bodyPr/>
          <a:lstStyle/>
          <a:p>
            <a:pPr marL="0" indent="0" eaLnBrk="1" hangingPunct="1">
              <a:tabLst>
                <a:tab pos="569913" algn="l"/>
                <a:tab pos="1484313" algn="l"/>
                <a:tab pos="2398713" algn="l"/>
                <a:tab pos="3313113" algn="l"/>
                <a:tab pos="4227513" algn="l"/>
                <a:tab pos="5141913" algn="l"/>
                <a:tab pos="6056313" algn="l"/>
                <a:tab pos="6970713" algn="l"/>
                <a:tab pos="7885113" algn="l"/>
                <a:tab pos="8799513" algn="l"/>
                <a:tab pos="9713913" algn="l"/>
              </a:tabLst>
            </a:pPr>
            <a:r>
              <a:rPr lang="en-US" sz="1600" b="1" dirty="0" smtClean="0"/>
              <a:t>  </a:t>
            </a:r>
            <a:r>
              <a:rPr lang="en-US" sz="1600" b="1" dirty="0" smtClean="0">
                <a:solidFill>
                  <a:srgbClr val="FF0000"/>
                </a:solidFill>
              </a:rPr>
              <a:t>Non-Directional Detectors</a:t>
            </a:r>
            <a:r>
              <a:rPr lang="en-US" sz="1600" dirty="0" smtClean="0">
                <a:solidFill>
                  <a:srgbClr val="FF0000"/>
                </a:solidFill>
              </a:rPr>
              <a:t>: </a:t>
            </a:r>
            <a:r>
              <a:rPr lang="en-US" sz="1600" dirty="0" smtClean="0"/>
              <a:t>Develop spectroscopic detectors with mediocre efficiency due to the size of their crystals but with record energy resolution capability without cryogenic systems due to the use of </a:t>
            </a:r>
            <a:r>
              <a:rPr lang="en-US" sz="1600" dirty="0" err="1" smtClean="0"/>
              <a:t>Schottky</a:t>
            </a:r>
            <a:r>
              <a:rPr lang="en-US" sz="1600" dirty="0" smtClean="0"/>
              <a:t> or p-n </a:t>
            </a:r>
            <a:r>
              <a:rPr lang="en-US" sz="1600" dirty="0" err="1" smtClean="0"/>
              <a:t>CdTe</a:t>
            </a:r>
            <a:r>
              <a:rPr lang="en-US" sz="1600" dirty="0" smtClean="0"/>
              <a:t> diodes as the cheap, low-power members of the network. </a:t>
            </a:r>
          </a:p>
          <a:p>
            <a:pPr marL="0" indent="0" eaLnBrk="1" hangingPunct="1">
              <a:tabLst>
                <a:tab pos="569913" algn="l"/>
                <a:tab pos="1484313" algn="l"/>
                <a:tab pos="2398713" algn="l"/>
                <a:tab pos="3313113" algn="l"/>
                <a:tab pos="4227513" algn="l"/>
                <a:tab pos="5141913" algn="l"/>
                <a:tab pos="6056313" algn="l"/>
                <a:tab pos="6970713" algn="l"/>
                <a:tab pos="7885113" algn="l"/>
                <a:tab pos="8799513" algn="l"/>
                <a:tab pos="9713913" algn="l"/>
              </a:tabLst>
            </a:pPr>
            <a:r>
              <a:rPr lang="en-US" sz="1600" b="1" dirty="0" smtClean="0"/>
              <a:t>  </a:t>
            </a:r>
            <a:r>
              <a:rPr lang="en-US" sz="1600" b="1" dirty="0" smtClean="0">
                <a:solidFill>
                  <a:srgbClr val="FF0000"/>
                </a:solidFill>
              </a:rPr>
              <a:t>Directional Detectors: </a:t>
            </a:r>
            <a:r>
              <a:rPr lang="en-US" sz="1600" dirty="0" smtClean="0"/>
              <a:t>Deploy devices based on pixel semiconductor radiation detectors (hybridized </a:t>
            </a:r>
            <a:r>
              <a:rPr lang="en-US" sz="1600" dirty="0" err="1" smtClean="0"/>
              <a:t>CdTe</a:t>
            </a:r>
            <a:r>
              <a:rPr lang="en-US" sz="1600" dirty="0" smtClean="0"/>
              <a:t> pixel detectors + photon counting and energy identifying CMOS ICs) that will be able to find the directional coordinates of  a source by using both </a:t>
            </a:r>
            <a:r>
              <a:rPr lang="en-US" sz="1600" b="1" dirty="0" smtClean="0"/>
              <a:t>the coded aperture </a:t>
            </a:r>
            <a:r>
              <a:rPr lang="en-US" sz="1600" dirty="0" smtClean="0"/>
              <a:t>and  the </a:t>
            </a:r>
            <a:r>
              <a:rPr lang="en-US" sz="1600" b="1" dirty="0" smtClean="0"/>
              <a:t>Compton scattering </a:t>
            </a:r>
            <a:r>
              <a:rPr lang="en-US" sz="1600" dirty="0" smtClean="0"/>
              <a:t>imaging techniques.</a:t>
            </a:r>
          </a:p>
          <a:p>
            <a:pPr marL="0" indent="0" eaLnBrk="1" hangingPunct="1">
              <a:tabLst>
                <a:tab pos="569913" algn="l"/>
                <a:tab pos="1484313" algn="l"/>
                <a:tab pos="2398713" algn="l"/>
                <a:tab pos="3313113" algn="l"/>
                <a:tab pos="4227513" algn="l"/>
                <a:tab pos="5141913" algn="l"/>
                <a:tab pos="6056313" algn="l"/>
                <a:tab pos="6970713" algn="l"/>
                <a:tab pos="7885113" algn="l"/>
                <a:tab pos="8799513" algn="l"/>
                <a:tab pos="9713913" algn="l"/>
              </a:tabLst>
            </a:pPr>
            <a:r>
              <a:rPr lang="en-US" sz="1600" b="1" dirty="0" smtClean="0"/>
              <a:t>  </a:t>
            </a:r>
            <a:r>
              <a:rPr lang="en-US" sz="1600" b="1" dirty="0" smtClean="0">
                <a:solidFill>
                  <a:srgbClr val="FF0000"/>
                </a:solidFill>
              </a:rPr>
              <a:t>Use existing communication platform: </a:t>
            </a:r>
            <a:r>
              <a:rPr lang="en-US" sz="1600" dirty="0" smtClean="0"/>
              <a:t>Use smart phones and tablets as local processing units of both the directional and non-directional devices and as a means of internet connectivity of the network nodes</a:t>
            </a:r>
          </a:p>
          <a:p>
            <a:pPr marL="0" indent="0" eaLnBrk="1" hangingPunct="1">
              <a:tabLst>
                <a:tab pos="569913" algn="l"/>
                <a:tab pos="1484313" algn="l"/>
                <a:tab pos="2398713" algn="l"/>
                <a:tab pos="3313113" algn="l"/>
                <a:tab pos="4227513" algn="l"/>
                <a:tab pos="5141913" algn="l"/>
                <a:tab pos="6056313" algn="l"/>
                <a:tab pos="6970713" algn="l"/>
                <a:tab pos="7885113" algn="l"/>
                <a:tab pos="8799513" algn="l"/>
                <a:tab pos="9713913" algn="l"/>
              </a:tabLst>
            </a:pPr>
            <a:r>
              <a:rPr lang="en-US" sz="1600" b="1" dirty="0" smtClean="0">
                <a:solidFill>
                  <a:srgbClr val="FF0000"/>
                </a:solidFill>
              </a:rPr>
              <a:t>  Data Fusion: </a:t>
            </a:r>
            <a:r>
              <a:rPr lang="en-US" sz="1600" dirty="0" smtClean="0"/>
              <a:t>Develop algorithms that will exploit the data provided by the network nodes with target to estimate the number, strength, identity and location of the sources using among others guided search which will exploit the spectroscopic information and the capabilities of the directional detectors. </a:t>
            </a:r>
          </a:p>
        </p:txBody>
      </p:sp>
      <p:sp>
        <p:nvSpPr>
          <p:cNvPr id="9" name="Rounded Rectangle 8"/>
          <p:cNvSpPr/>
          <p:nvPr/>
        </p:nvSpPr>
        <p:spPr>
          <a:xfrm>
            <a:off x="571472"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1" name="Rectangle 1"/>
          <p:cNvSpPr>
            <a:spLocks noGrp="1" noChangeArrowheads="1"/>
          </p:cNvSpPr>
          <p:nvPr>
            <p:ph type="title" idx="4294967295"/>
          </p:nvPr>
        </p:nvSpPr>
        <p:spPr>
          <a:xfrm>
            <a:off x="714375" y="0"/>
            <a:ext cx="7772400" cy="11430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smtClean="0">
                <a:solidFill>
                  <a:srgbClr val="0000FF"/>
                </a:solidFill>
              </a:rPr>
              <a:t>Project Targets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l-GR" smtClean="0"/>
              <a:t>12 April 2016</a:t>
            </a:r>
            <a:endParaRPr lang="el-GR"/>
          </a:p>
        </p:txBody>
      </p:sp>
      <p:sp>
        <p:nvSpPr>
          <p:cNvPr id="5" name="Footer Placeholder 4"/>
          <p:cNvSpPr>
            <a:spLocks noGrp="1"/>
          </p:cNvSpPr>
          <p:nvPr>
            <p:ph type="ftr" sz="quarter" idx="11"/>
          </p:nvPr>
        </p:nvSpPr>
        <p:spPr/>
        <p:txBody>
          <a:bodyPr/>
          <a:lstStyle/>
          <a:p>
            <a:r>
              <a:rPr lang="en-US" smtClean="0"/>
              <a:t>ERDIT meeting Athens, A. Kyriakis</a:t>
            </a:r>
            <a:endParaRPr lang="el-GR"/>
          </a:p>
        </p:txBody>
      </p:sp>
      <p:sp>
        <p:nvSpPr>
          <p:cNvPr id="6" name="Slide Number Placeholder 5"/>
          <p:cNvSpPr>
            <a:spLocks noGrp="1"/>
          </p:cNvSpPr>
          <p:nvPr>
            <p:ph type="sldNum" sz="quarter" idx="12"/>
          </p:nvPr>
        </p:nvSpPr>
        <p:spPr/>
        <p:txBody>
          <a:bodyPr/>
          <a:lstStyle/>
          <a:p>
            <a:fld id="{F8CB2D3C-0AAB-4533-BCC3-600D63F41579}" type="slidenum">
              <a:rPr lang="el-GR" smtClean="0"/>
              <a:pPr/>
              <a:t>24</a:t>
            </a:fld>
            <a:endParaRPr lang="el-GR"/>
          </a:p>
        </p:txBody>
      </p:sp>
      <p:sp>
        <p:nvSpPr>
          <p:cNvPr id="7" name="Rounded Rectangle 6"/>
          <p:cNvSpPr/>
          <p:nvPr/>
        </p:nvSpPr>
        <p:spPr>
          <a:xfrm>
            <a:off x="571472"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Rectangle 1"/>
          <p:cNvSpPr>
            <a:spLocks noGrp="1" noChangeArrowheads="1"/>
          </p:cNvSpPr>
          <p:nvPr>
            <p:ph type="title" idx="4294967295"/>
          </p:nvPr>
        </p:nvSpPr>
        <p:spPr>
          <a:xfrm>
            <a:off x="714375" y="0"/>
            <a:ext cx="7772400" cy="1143000"/>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smtClean="0">
                <a:solidFill>
                  <a:srgbClr val="0000FF"/>
                </a:solidFill>
              </a:rPr>
              <a:t>Non-Directional Detectors (I)</a:t>
            </a:r>
          </a:p>
        </p:txBody>
      </p:sp>
      <p:sp>
        <p:nvSpPr>
          <p:cNvPr id="9" name="TextBox 8"/>
          <p:cNvSpPr txBox="1"/>
          <p:nvPr/>
        </p:nvSpPr>
        <p:spPr>
          <a:xfrm>
            <a:off x="428596" y="1357298"/>
            <a:ext cx="4857784" cy="4524315"/>
          </a:xfrm>
          <a:prstGeom prst="rect">
            <a:avLst/>
          </a:prstGeom>
          <a:noFill/>
        </p:spPr>
        <p:txBody>
          <a:bodyPr wrap="square" rtlCol="0">
            <a:spAutoFit/>
          </a:bodyPr>
          <a:lstStyle/>
          <a:p>
            <a:r>
              <a:rPr lang="en-US" b="1" u="sng" dirty="0" smtClean="0"/>
              <a:t>Basic Concept</a:t>
            </a:r>
          </a:p>
          <a:p>
            <a:endParaRPr lang="en-US" b="1" u="sng" dirty="0" smtClean="0"/>
          </a:p>
          <a:p>
            <a:pPr>
              <a:buFont typeface="Wingdings" pitchFamily="2" charset="2"/>
              <a:buChar char="Ø"/>
            </a:pPr>
            <a:r>
              <a:rPr lang="en-US" dirty="0" smtClean="0"/>
              <a:t> Continuous Region Monitoring </a:t>
            </a:r>
          </a:p>
          <a:p>
            <a:r>
              <a:rPr lang="en-US" dirty="0" smtClean="0"/>
              <a:t> </a:t>
            </a:r>
            <a:endParaRPr lang="en-US" dirty="0"/>
          </a:p>
          <a:p>
            <a:pPr>
              <a:buFont typeface="Wingdings" pitchFamily="2" charset="2"/>
              <a:buChar char="Ø"/>
            </a:pPr>
            <a:r>
              <a:rPr lang="en-US" dirty="0" smtClean="0"/>
              <a:t> Setup a 2D array of sensors</a:t>
            </a:r>
          </a:p>
          <a:p>
            <a:pPr>
              <a:buFont typeface="Wingdings" pitchFamily="2" charset="2"/>
              <a:buChar char="Ø"/>
            </a:pPr>
            <a:endParaRPr lang="en-US" dirty="0" smtClean="0"/>
          </a:p>
          <a:p>
            <a:pPr>
              <a:buFont typeface="Wingdings" pitchFamily="2" charset="2"/>
              <a:buChar char="Ø"/>
            </a:pPr>
            <a:r>
              <a:rPr lang="en-US" dirty="0" smtClean="0"/>
              <a:t> Collect the Sensor Response</a:t>
            </a:r>
          </a:p>
          <a:p>
            <a:pPr>
              <a:buFont typeface="Wingdings" pitchFamily="2" charset="2"/>
              <a:buChar char="Ø"/>
            </a:pPr>
            <a:endParaRPr lang="en-US" dirty="0" smtClean="0"/>
          </a:p>
          <a:p>
            <a:pPr>
              <a:buFont typeface="Wingdings" pitchFamily="2" charset="2"/>
              <a:buChar char="Ø"/>
            </a:pPr>
            <a:r>
              <a:rPr lang="en-US" dirty="0" smtClean="0"/>
              <a:t> Try to estimate the position of the source using special designed algorithms </a:t>
            </a:r>
          </a:p>
          <a:p>
            <a:pPr>
              <a:buFont typeface="Wingdings" pitchFamily="2" charset="2"/>
              <a:buChar char="Ø"/>
            </a:pPr>
            <a:endParaRPr lang="en-US" dirty="0" smtClean="0"/>
          </a:p>
          <a:p>
            <a:pPr>
              <a:buFont typeface="Wingdings" pitchFamily="2" charset="2"/>
              <a:buChar char="Ø"/>
            </a:pPr>
            <a:r>
              <a:rPr lang="en-US" dirty="0" smtClean="0"/>
              <a:t> Perform the necessary correction due to background radiation</a:t>
            </a:r>
          </a:p>
          <a:p>
            <a:pPr>
              <a:buFont typeface="Wingdings" pitchFamily="2" charset="2"/>
              <a:buChar char="Ø"/>
            </a:pPr>
            <a:endParaRPr lang="en-US" dirty="0" smtClean="0"/>
          </a:p>
          <a:p>
            <a:pPr>
              <a:buFont typeface="Wingdings" pitchFamily="2" charset="2"/>
              <a:buChar char="Ø"/>
            </a:pPr>
            <a:r>
              <a:rPr lang="en-US" dirty="0" smtClean="0"/>
              <a:t>Simulation Software (SWORT) </a:t>
            </a:r>
          </a:p>
          <a:p>
            <a:endParaRPr lang="el-GR" dirty="0"/>
          </a:p>
        </p:txBody>
      </p:sp>
      <p:grpSp>
        <p:nvGrpSpPr>
          <p:cNvPr id="10" name="Group 9"/>
          <p:cNvGrpSpPr/>
          <p:nvPr/>
        </p:nvGrpSpPr>
        <p:grpSpPr>
          <a:xfrm>
            <a:off x="5357818" y="1428736"/>
            <a:ext cx="3500467" cy="4214845"/>
            <a:chOff x="4786314" y="1285860"/>
            <a:chExt cx="3500467" cy="4214845"/>
          </a:xfrm>
        </p:grpSpPr>
        <p:pic>
          <p:nvPicPr>
            <p:cNvPr id="11" name="Picture 10" descr="images.png"/>
            <p:cNvPicPr>
              <a:picLocks noChangeAspect="1"/>
            </p:cNvPicPr>
            <p:nvPr/>
          </p:nvPicPr>
          <p:blipFill>
            <a:blip r:embed="rId2" cstate="print"/>
            <a:stretch>
              <a:fillRect/>
            </a:stretch>
          </p:blipFill>
          <p:spPr>
            <a:xfrm flipH="1">
              <a:off x="5072066" y="4357694"/>
              <a:ext cx="357183" cy="357183"/>
            </a:xfrm>
            <a:prstGeom prst="rect">
              <a:avLst/>
            </a:prstGeom>
          </p:spPr>
        </p:pic>
        <p:grpSp>
          <p:nvGrpSpPr>
            <p:cNvPr id="12" name="Group 53"/>
            <p:cNvGrpSpPr/>
            <p:nvPr/>
          </p:nvGrpSpPr>
          <p:grpSpPr>
            <a:xfrm>
              <a:off x="6143636" y="1714488"/>
              <a:ext cx="1785950" cy="3357586"/>
              <a:chOff x="6143636" y="1714488"/>
              <a:chExt cx="1785950" cy="3357586"/>
            </a:xfrm>
          </p:grpSpPr>
          <p:grpSp>
            <p:nvGrpSpPr>
              <p:cNvPr id="17" name="Group 21"/>
              <p:cNvGrpSpPr/>
              <p:nvPr/>
            </p:nvGrpSpPr>
            <p:grpSpPr>
              <a:xfrm>
                <a:off x="6143636" y="1714488"/>
                <a:ext cx="1785950" cy="3357586"/>
                <a:chOff x="4429124" y="2071678"/>
                <a:chExt cx="1785950" cy="3357586"/>
              </a:xfrm>
            </p:grpSpPr>
            <p:grpSp>
              <p:nvGrpSpPr>
                <p:cNvPr id="25" name="Group 24"/>
                <p:cNvGrpSpPr/>
                <p:nvPr/>
              </p:nvGrpSpPr>
              <p:grpSpPr>
                <a:xfrm>
                  <a:off x="4429124" y="2071678"/>
                  <a:ext cx="1785950" cy="1714512"/>
                  <a:chOff x="4429124" y="2071678"/>
                  <a:chExt cx="1785950" cy="1714512"/>
                </a:xfrm>
              </p:grpSpPr>
              <p:sp>
                <p:nvSpPr>
                  <p:cNvPr id="30" name="Rectangle 29"/>
                  <p:cNvSpPr/>
                  <p:nvPr/>
                </p:nvSpPr>
                <p:spPr bwMode="auto">
                  <a:xfrm>
                    <a:off x="4429124" y="2071678"/>
                    <a:ext cx="285752" cy="28575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chemeClr val="tx1"/>
                      </a:solidFill>
                      <a:effectLst/>
                      <a:latin typeface="Arial" charset="0"/>
                      <a:cs typeface="Arial" charset="0"/>
                    </a:endParaRPr>
                  </a:p>
                </p:txBody>
              </p:sp>
              <p:sp>
                <p:nvSpPr>
                  <p:cNvPr id="31" name="Rectangle 30"/>
                  <p:cNvSpPr/>
                  <p:nvPr/>
                </p:nvSpPr>
                <p:spPr bwMode="auto">
                  <a:xfrm>
                    <a:off x="5143504" y="2714620"/>
                    <a:ext cx="285752" cy="28575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chemeClr val="tx1"/>
                      </a:solidFill>
                      <a:effectLst/>
                      <a:latin typeface="Arial" charset="0"/>
                      <a:cs typeface="Arial" charset="0"/>
                    </a:endParaRPr>
                  </a:p>
                </p:txBody>
              </p:sp>
              <p:sp>
                <p:nvSpPr>
                  <p:cNvPr id="32" name="Rectangle 31"/>
                  <p:cNvSpPr/>
                  <p:nvPr/>
                </p:nvSpPr>
                <p:spPr bwMode="auto">
                  <a:xfrm>
                    <a:off x="5929322" y="3500438"/>
                    <a:ext cx="285752" cy="28575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chemeClr val="tx1"/>
                      </a:solidFill>
                      <a:effectLst/>
                      <a:latin typeface="Arial" charset="0"/>
                      <a:cs typeface="Arial" charset="0"/>
                    </a:endParaRPr>
                  </a:p>
                </p:txBody>
              </p:sp>
            </p:grpSp>
            <p:grpSp>
              <p:nvGrpSpPr>
                <p:cNvPr id="26" name="Group 25"/>
                <p:cNvGrpSpPr/>
                <p:nvPr/>
              </p:nvGrpSpPr>
              <p:grpSpPr>
                <a:xfrm>
                  <a:off x="4429124" y="3643314"/>
                  <a:ext cx="1785950" cy="1785950"/>
                  <a:chOff x="4429124" y="2000240"/>
                  <a:chExt cx="1785950" cy="1785950"/>
                </a:xfrm>
              </p:grpSpPr>
              <p:sp>
                <p:nvSpPr>
                  <p:cNvPr id="27" name="Rectangle 26"/>
                  <p:cNvSpPr/>
                  <p:nvPr/>
                </p:nvSpPr>
                <p:spPr bwMode="auto">
                  <a:xfrm>
                    <a:off x="4429124" y="2000240"/>
                    <a:ext cx="285752" cy="28575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chemeClr val="tx1"/>
                      </a:solidFill>
                      <a:effectLst/>
                      <a:latin typeface="Arial" charset="0"/>
                      <a:cs typeface="Arial" charset="0"/>
                    </a:endParaRPr>
                  </a:p>
                </p:txBody>
              </p:sp>
              <p:sp>
                <p:nvSpPr>
                  <p:cNvPr id="28" name="Rectangle 27"/>
                  <p:cNvSpPr/>
                  <p:nvPr/>
                </p:nvSpPr>
                <p:spPr bwMode="auto">
                  <a:xfrm>
                    <a:off x="5143504" y="2714620"/>
                    <a:ext cx="285752" cy="28575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chemeClr val="tx1"/>
                      </a:solidFill>
                      <a:effectLst/>
                      <a:latin typeface="Arial" charset="0"/>
                      <a:cs typeface="Arial" charset="0"/>
                    </a:endParaRPr>
                  </a:p>
                </p:txBody>
              </p:sp>
              <p:sp>
                <p:nvSpPr>
                  <p:cNvPr id="29" name="Rectangle 28"/>
                  <p:cNvSpPr/>
                  <p:nvPr/>
                </p:nvSpPr>
                <p:spPr bwMode="auto">
                  <a:xfrm>
                    <a:off x="5929322" y="3500438"/>
                    <a:ext cx="285752" cy="28575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l-GR" sz="2400" b="0" i="0" u="none" strike="noStrike" cap="none" normalizeH="0" baseline="0" smtClean="0">
                      <a:ln>
                        <a:noFill/>
                      </a:ln>
                      <a:solidFill>
                        <a:schemeClr val="tx1"/>
                      </a:solidFill>
                      <a:effectLst/>
                      <a:latin typeface="Arial" charset="0"/>
                      <a:cs typeface="Arial" charset="0"/>
                    </a:endParaRPr>
                  </a:p>
                </p:txBody>
              </p:sp>
            </p:grpSp>
          </p:grpSp>
          <p:sp>
            <p:nvSpPr>
              <p:cNvPr id="18" name="TextBox 17"/>
              <p:cNvSpPr txBox="1"/>
              <p:nvPr/>
            </p:nvSpPr>
            <p:spPr>
              <a:xfrm>
                <a:off x="6500826" y="2928934"/>
                <a:ext cx="1000132" cy="276999"/>
              </a:xfrm>
              <a:prstGeom prst="rect">
                <a:avLst/>
              </a:prstGeom>
              <a:noFill/>
            </p:spPr>
            <p:txBody>
              <a:bodyPr wrap="square" rtlCol="0">
                <a:spAutoFit/>
              </a:bodyPr>
              <a:lstStyle/>
              <a:p>
                <a:r>
                  <a:rPr lang="en-US" sz="1200" dirty="0" err="1" smtClean="0"/>
                  <a:t>SENSOR</a:t>
                </a:r>
                <a:r>
                  <a:rPr lang="en-US" sz="1200" baseline="-25000" dirty="0" err="1" smtClean="0"/>
                  <a:t>i</a:t>
                </a:r>
                <a:endParaRPr lang="el-GR" sz="1200" baseline="-25000" dirty="0"/>
              </a:p>
            </p:txBody>
          </p:sp>
          <p:cxnSp>
            <p:nvCxnSpPr>
              <p:cNvPr id="19" name="Straight Arrow Connector 18"/>
              <p:cNvCxnSpPr/>
              <p:nvPr/>
            </p:nvCxnSpPr>
            <p:spPr bwMode="auto">
              <a:xfrm rot="5400000">
                <a:off x="6715140" y="3571082"/>
                <a:ext cx="571504" cy="158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rot="16200000" flipV="1">
                <a:off x="6179355" y="2321711"/>
                <a:ext cx="714380" cy="357190"/>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1" name="Straight Arrow Connector 20"/>
              <p:cNvCxnSpPr/>
              <p:nvPr/>
            </p:nvCxnSpPr>
            <p:spPr bwMode="auto">
              <a:xfrm rot="5400000" flipH="1" flipV="1">
                <a:off x="6858810" y="2785264"/>
                <a:ext cx="284958" cy="79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2" name="Straight Arrow Connector 21"/>
              <p:cNvCxnSpPr/>
              <p:nvPr/>
            </p:nvCxnSpPr>
            <p:spPr bwMode="auto">
              <a:xfrm>
                <a:off x="7358082" y="3143248"/>
                <a:ext cx="214314" cy="142876"/>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3" name="Straight Arrow Connector 22"/>
              <p:cNvCxnSpPr>
                <a:endCxn id="27" idx="3"/>
              </p:cNvCxnSpPr>
              <p:nvPr/>
            </p:nvCxnSpPr>
            <p:spPr bwMode="auto">
              <a:xfrm rot="10800000" flipV="1">
                <a:off x="6429388" y="3214686"/>
                <a:ext cx="285752" cy="21431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4" name="Straight Arrow Connector 23"/>
              <p:cNvCxnSpPr/>
              <p:nvPr/>
            </p:nvCxnSpPr>
            <p:spPr bwMode="auto">
              <a:xfrm rot="16200000" flipH="1">
                <a:off x="6821900" y="3679430"/>
                <a:ext cx="1333504" cy="546892"/>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grpSp>
        <p:sp>
          <p:nvSpPr>
            <p:cNvPr id="13" name="TextBox 12"/>
            <p:cNvSpPr txBox="1"/>
            <p:nvPr/>
          </p:nvSpPr>
          <p:spPr>
            <a:xfrm>
              <a:off x="4786314" y="3643315"/>
              <a:ext cx="1285884" cy="646331"/>
            </a:xfrm>
            <a:prstGeom prst="rect">
              <a:avLst/>
            </a:prstGeom>
            <a:noFill/>
          </p:spPr>
          <p:txBody>
            <a:bodyPr wrap="square" rtlCol="0">
              <a:spAutoFit/>
            </a:bodyPr>
            <a:lstStyle/>
            <a:p>
              <a:r>
                <a:rPr lang="en-US" sz="1200" dirty="0" smtClean="0"/>
                <a:t>Radioactive Source Position(</a:t>
              </a:r>
              <a:r>
                <a:rPr lang="en-US" sz="1200" dirty="0"/>
                <a:t>X</a:t>
              </a:r>
              <a:r>
                <a:rPr lang="en-US" sz="1200" dirty="0" smtClean="0"/>
                <a:t>,Y,Z)</a:t>
              </a:r>
              <a:endParaRPr lang="el-GR" sz="1200" dirty="0"/>
            </a:p>
          </p:txBody>
        </p:sp>
        <p:cxnSp>
          <p:nvCxnSpPr>
            <p:cNvPr id="14" name="Straight Connector 13"/>
            <p:cNvCxnSpPr/>
            <p:nvPr/>
          </p:nvCxnSpPr>
          <p:spPr bwMode="auto">
            <a:xfrm>
              <a:off x="5929322" y="3500438"/>
              <a:ext cx="2143140" cy="2000264"/>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5" name="Straight Connector 14"/>
            <p:cNvCxnSpPr/>
            <p:nvPr/>
          </p:nvCxnSpPr>
          <p:spPr bwMode="auto">
            <a:xfrm rot="5400000">
              <a:off x="7108051" y="4321974"/>
              <a:ext cx="2143142" cy="214319"/>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rot="5400000">
              <a:off x="4893474" y="2321716"/>
              <a:ext cx="2214581" cy="142869"/>
            </a:xfrm>
            <a:prstGeom prst="line">
              <a:avLst/>
            </a:prstGeom>
            <a:solidFill>
              <a:schemeClr val="accent1"/>
            </a:solidFill>
            <a:ln w="9525" cap="flat" cmpd="sng" algn="ctr">
              <a:solidFill>
                <a:schemeClr val="bg1"/>
              </a:solidFill>
              <a:prstDash val="solid"/>
              <a:round/>
              <a:headEnd type="none" w="med" len="med"/>
              <a:tailEnd type="none" w="med" len="med"/>
            </a:ln>
            <a:effectLst/>
          </p:spPr>
        </p:cxnSp>
      </p:grpSp>
      <p:cxnSp>
        <p:nvCxnSpPr>
          <p:cNvPr id="36" name="Straight Connector 35"/>
          <p:cNvCxnSpPr/>
          <p:nvPr/>
        </p:nvCxnSpPr>
        <p:spPr>
          <a:xfrm>
            <a:off x="6643702" y="1428736"/>
            <a:ext cx="2000264" cy="18573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572264" y="3714752"/>
            <a:ext cx="2071702" cy="1928826"/>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7465239" y="4464851"/>
            <a:ext cx="235745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5465769" y="2536025"/>
            <a:ext cx="2285222" cy="72232"/>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7643834" y="2071678"/>
            <a:ext cx="642942" cy="369332"/>
          </a:xfrm>
          <a:prstGeom prst="rect">
            <a:avLst/>
          </a:prstGeom>
          <a:noFill/>
        </p:spPr>
        <p:txBody>
          <a:bodyPr wrap="square" rtlCol="0">
            <a:spAutoFit/>
          </a:bodyPr>
          <a:lstStyle/>
          <a:p>
            <a:r>
              <a:rPr lang="en-US" dirty="0" smtClean="0"/>
              <a:t>5m</a:t>
            </a:r>
            <a:endParaRPr lang="el-GR" dirty="0"/>
          </a:p>
        </p:txBody>
      </p:sp>
      <p:sp>
        <p:nvSpPr>
          <p:cNvPr id="49" name="TextBox 48"/>
          <p:cNvSpPr txBox="1"/>
          <p:nvPr/>
        </p:nvSpPr>
        <p:spPr>
          <a:xfrm>
            <a:off x="6143636" y="2488164"/>
            <a:ext cx="642942" cy="369332"/>
          </a:xfrm>
          <a:prstGeom prst="rect">
            <a:avLst/>
          </a:prstGeom>
          <a:noFill/>
        </p:spPr>
        <p:txBody>
          <a:bodyPr wrap="square" rtlCol="0">
            <a:spAutoFit/>
          </a:bodyPr>
          <a:lstStyle/>
          <a:p>
            <a:r>
              <a:rPr lang="en-US" dirty="0" smtClean="0"/>
              <a:t>3m</a:t>
            </a:r>
            <a:endParaRPr lang="el-G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l-GR" smtClean="0"/>
              <a:t>12 April 2016</a:t>
            </a:r>
            <a:endParaRPr lang="el-GR"/>
          </a:p>
        </p:txBody>
      </p:sp>
      <p:sp>
        <p:nvSpPr>
          <p:cNvPr id="5" name="Footer Placeholder 4"/>
          <p:cNvSpPr>
            <a:spLocks noGrp="1"/>
          </p:cNvSpPr>
          <p:nvPr>
            <p:ph type="ftr" sz="quarter" idx="11"/>
          </p:nvPr>
        </p:nvSpPr>
        <p:spPr/>
        <p:txBody>
          <a:bodyPr/>
          <a:lstStyle/>
          <a:p>
            <a:r>
              <a:rPr lang="en-US" smtClean="0"/>
              <a:t>ERDIT meeting Athens, A. Kyriakis</a:t>
            </a:r>
            <a:endParaRPr lang="el-GR"/>
          </a:p>
        </p:txBody>
      </p:sp>
      <p:sp>
        <p:nvSpPr>
          <p:cNvPr id="6" name="Slide Number Placeholder 5"/>
          <p:cNvSpPr>
            <a:spLocks noGrp="1"/>
          </p:cNvSpPr>
          <p:nvPr>
            <p:ph type="sldNum" sz="quarter" idx="12"/>
          </p:nvPr>
        </p:nvSpPr>
        <p:spPr/>
        <p:txBody>
          <a:bodyPr/>
          <a:lstStyle/>
          <a:p>
            <a:fld id="{F8CB2D3C-0AAB-4533-BCC3-600D63F41579}" type="slidenum">
              <a:rPr lang="el-GR" smtClean="0"/>
              <a:pPr/>
              <a:t>25</a:t>
            </a:fld>
            <a:endParaRPr lang="el-GR"/>
          </a:p>
        </p:txBody>
      </p:sp>
      <p:sp>
        <p:nvSpPr>
          <p:cNvPr id="7" name="TextBox 6"/>
          <p:cNvSpPr txBox="1"/>
          <p:nvPr/>
        </p:nvSpPr>
        <p:spPr>
          <a:xfrm>
            <a:off x="642910" y="1357298"/>
            <a:ext cx="3857652" cy="4708981"/>
          </a:xfrm>
          <a:prstGeom prst="rect">
            <a:avLst/>
          </a:prstGeom>
          <a:noFill/>
        </p:spPr>
        <p:txBody>
          <a:bodyPr wrap="square" rtlCol="0">
            <a:spAutoFit/>
          </a:bodyPr>
          <a:lstStyle/>
          <a:p>
            <a:r>
              <a:rPr lang="en-US" sz="2000" b="1" i="1" u="sng" dirty="0" smtClean="0"/>
              <a:t>Simulation </a:t>
            </a:r>
            <a:r>
              <a:rPr lang="en-US" sz="2000" b="1" i="1" u="sng" dirty="0" err="1" smtClean="0"/>
              <a:t>Sofware</a:t>
            </a:r>
            <a:r>
              <a:rPr lang="en-US" sz="2000" b="1" i="1" u="sng" dirty="0" smtClean="0"/>
              <a:t>:</a:t>
            </a:r>
          </a:p>
          <a:p>
            <a:endParaRPr lang="en-US" sz="2000" b="1" i="1" u="sng" dirty="0" smtClean="0"/>
          </a:p>
          <a:p>
            <a:pPr>
              <a:buFont typeface="Wingdings" pitchFamily="2" charset="2"/>
              <a:buChar char="Ø"/>
            </a:pPr>
            <a:r>
              <a:rPr lang="en-US" sz="2000" dirty="0" smtClean="0"/>
              <a:t>  Perform a simulation of a system of 3 x 2 sensor array using the SWORD 5.0 (</a:t>
            </a:r>
            <a:r>
              <a:rPr lang="en-US" sz="2000" dirty="0" err="1" smtClean="0"/>
              <a:t>SoftWare</a:t>
            </a:r>
            <a:r>
              <a:rPr lang="en-US" sz="2000" dirty="0" smtClean="0"/>
              <a:t> for Optimization of Radiation Detectors) package developed by Naval Research Laboratory, Washington, DC and based on the GEANT4 V8.1 package which was developed at CERN (European Organization for Nuclear Research), Genève, Switzerland. </a:t>
            </a:r>
          </a:p>
          <a:p>
            <a:r>
              <a:rPr lang="en-US" sz="2000" dirty="0" smtClean="0"/>
              <a:t>(https://rsicc.ornl.gov/codes/ccc/ccc7/ccc-767.htm l )</a:t>
            </a:r>
            <a:endParaRPr lang="el-GR" sz="2000" dirty="0"/>
          </a:p>
        </p:txBody>
      </p:sp>
      <p:sp>
        <p:nvSpPr>
          <p:cNvPr id="8" name="Rounded Rectangle 7"/>
          <p:cNvSpPr/>
          <p:nvPr/>
        </p:nvSpPr>
        <p:spPr>
          <a:xfrm>
            <a:off x="571472"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0000FF"/>
                </a:solidFill>
              </a:rPr>
              <a:t>Non-Directional Detectors (II)</a:t>
            </a:r>
            <a:endParaRPr lang="el-GR" sz="4400" dirty="0"/>
          </a:p>
        </p:txBody>
      </p:sp>
      <p:sp>
        <p:nvSpPr>
          <p:cNvPr id="9" name="TextBox 8"/>
          <p:cNvSpPr txBox="1"/>
          <p:nvPr/>
        </p:nvSpPr>
        <p:spPr>
          <a:xfrm>
            <a:off x="4643438" y="1285860"/>
            <a:ext cx="4288421" cy="4401205"/>
          </a:xfrm>
          <a:prstGeom prst="rect">
            <a:avLst/>
          </a:prstGeom>
          <a:noFill/>
        </p:spPr>
        <p:txBody>
          <a:bodyPr wrap="square" rtlCol="0">
            <a:spAutoFit/>
          </a:bodyPr>
          <a:lstStyle/>
          <a:p>
            <a:r>
              <a:rPr lang="en-US" sz="2000" b="1" i="1" u="sng" dirty="0" smtClean="0"/>
              <a:t>Basic Simulation Characteristics:</a:t>
            </a:r>
          </a:p>
          <a:p>
            <a:endParaRPr lang="en-US" sz="2000" i="1" u="sng" dirty="0" smtClean="0"/>
          </a:p>
          <a:p>
            <a:pPr>
              <a:buFont typeface="Wingdings" pitchFamily="2" charset="2"/>
              <a:buChar char="Ø"/>
            </a:pPr>
            <a:r>
              <a:rPr lang="en-US" sz="2000" dirty="0" smtClean="0"/>
              <a:t>  Geometry: 3 x2 sensors array, 3 in Horizontal (X) plain, 2 in Vertical (Y) plain.</a:t>
            </a:r>
          </a:p>
          <a:p>
            <a:pPr>
              <a:buFont typeface="Wingdings" pitchFamily="2" charset="2"/>
              <a:buChar char="Ø"/>
            </a:pPr>
            <a:r>
              <a:rPr lang="en-US" sz="2000" dirty="0" smtClean="0"/>
              <a:t>  Sensor Distance: 2.5m in  Horizontal (X) plain and 3.0m in Vertical  (Y) plain</a:t>
            </a:r>
          </a:p>
          <a:p>
            <a:pPr>
              <a:buFont typeface="Wingdings" pitchFamily="2" charset="2"/>
              <a:buChar char="Ø"/>
            </a:pPr>
            <a:endParaRPr lang="en-US" sz="2000" dirty="0" smtClean="0"/>
          </a:p>
          <a:p>
            <a:pPr>
              <a:buFont typeface="Wingdings" pitchFamily="2" charset="2"/>
              <a:buChar char="Ø"/>
            </a:pPr>
            <a:r>
              <a:rPr lang="en-US" sz="2000" dirty="0" smtClean="0"/>
              <a:t>  Sensor Type: </a:t>
            </a:r>
            <a:r>
              <a:rPr lang="en-US" sz="2000" dirty="0" err="1" smtClean="0"/>
              <a:t>CdZnTe</a:t>
            </a:r>
            <a:endParaRPr lang="en-US" sz="2000" dirty="0" smtClean="0"/>
          </a:p>
          <a:p>
            <a:pPr>
              <a:buFont typeface="Wingdings" pitchFamily="2" charset="2"/>
              <a:buChar char="Ø"/>
            </a:pPr>
            <a:r>
              <a:rPr lang="en-US" sz="2000" dirty="0" smtClean="0"/>
              <a:t>  Sensor Volume: 1cm x 1cm x 1cm</a:t>
            </a:r>
          </a:p>
          <a:p>
            <a:pPr>
              <a:buFont typeface="Wingdings" pitchFamily="2" charset="2"/>
              <a:buChar char="Ø"/>
            </a:pPr>
            <a:r>
              <a:rPr lang="en-US" sz="2000" dirty="0" smtClean="0"/>
              <a:t>  Source Type: Am-241</a:t>
            </a:r>
          </a:p>
          <a:p>
            <a:pPr>
              <a:buFont typeface="Wingdings" pitchFamily="2" charset="2"/>
              <a:buChar char="Ø"/>
            </a:pPr>
            <a:r>
              <a:rPr lang="en-US" sz="2000" dirty="0" smtClean="0"/>
              <a:t>  Source Activity: 1mCi</a:t>
            </a:r>
          </a:p>
          <a:p>
            <a:pPr>
              <a:buFont typeface="Wingdings" pitchFamily="2" charset="2"/>
              <a:buChar char="Ø"/>
            </a:pPr>
            <a:r>
              <a:rPr lang="en-US" sz="2000" dirty="0" smtClean="0"/>
              <a:t>  Source Shape: Sphere</a:t>
            </a:r>
          </a:p>
          <a:p>
            <a:pPr>
              <a:buFont typeface="Wingdings" pitchFamily="2" charset="2"/>
              <a:buChar char="Ø"/>
            </a:pPr>
            <a:r>
              <a:rPr lang="en-US" sz="2000" dirty="0" smtClean="0"/>
              <a:t>  Irradiation Period: 45 sec</a:t>
            </a:r>
            <a:r>
              <a:rPr lang="en-US" sz="2000" dirty="0" smtClean="0">
                <a:solidFill>
                  <a:schemeClr val="bg1"/>
                </a:solidFill>
              </a:rPr>
              <a:t>: 45sec</a:t>
            </a:r>
            <a:endParaRPr lang="el-GR" sz="2000"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l-GR" smtClean="0"/>
              <a:t>12 April 2016</a:t>
            </a:r>
            <a:endParaRPr lang="el-GR"/>
          </a:p>
        </p:txBody>
      </p:sp>
      <p:sp>
        <p:nvSpPr>
          <p:cNvPr id="5" name="Footer Placeholder 4"/>
          <p:cNvSpPr>
            <a:spLocks noGrp="1"/>
          </p:cNvSpPr>
          <p:nvPr>
            <p:ph type="ftr" sz="quarter" idx="11"/>
          </p:nvPr>
        </p:nvSpPr>
        <p:spPr/>
        <p:txBody>
          <a:bodyPr/>
          <a:lstStyle/>
          <a:p>
            <a:r>
              <a:rPr lang="en-US" smtClean="0"/>
              <a:t>ERDIT meeting Athens, A. Kyriakis</a:t>
            </a:r>
            <a:endParaRPr lang="el-GR"/>
          </a:p>
        </p:txBody>
      </p:sp>
      <p:sp>
        <p:nvSpPr>
          <p:cNvPr id="6" name="Slide Number Placeholder 5"/>
          <p:cNvSpPr>
            <a:spLocks noGrp="1"/>
          </p:cNvSpPr>
          <p:nvPr>
            <p:ph type="sldNum" sz="quarter" idx="12"/>
          </p:nvPr>
        </p:nvSpPr>
        <p:spPr/>
        <p:txBody>
          <a:bodyPr/>
          <a:lstStyle/>
          <a:p>
            <a:fld id="{F8CB2D3C-0AAB-4533-BCC3-600D63F41579}" type="slidenum">
              <a:rPr lang="el-GR" smtClean="0"/>
              <a:pPr/>
              <a:t>26</a:t>
            </a:fld>
            <a:endParaRPr lang="el-GR"/>
          </a:p>
        </p:txBody>
      </p:sp>
      <p:sp>
        <p:nvSpPr>
          <p:cNvPr id="7" name="Rounded Rectangle 6"/>
          <p:cNvSpPr/>
          <p:nvPr/>
        </p:nvSpPr>
        <p:spPr>
          <a:xfrm>
            <a:off x="571472"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Rectangle 1"/>
          <p:cNvSpPr>
            <a:spLocks noGrp="1" noChangeArrowheads="1"/>
          </p:cNvSpPr>
          <p:nvPr>
            <p:ph type="title" idx="4294967295"/>
          </p:nvPr>
        </p:nvSpPr>
        <p:spPr>
          <a:xfrm>
            <a:off x="714375" y="0"/>
            <a:ext cx="7772400" cy="1143000"/>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smtClean="0">
                <a:solidFill>
                  <a:srgbClr val="0000FF"/>
                </a:solidFill>
              </a:rPr>
              <a:t>Non-Directional Detectors (III)</a:t>
            </a:r>
          </a:p>
        </p:txBody>
      </p:sp>
      <p:pic>
        <p:nvPicPr>
          <p:cNvPr id="9" name="Picture 8" descr="Mean_Source_X_coordinate_Resolution_for_True_ZLayer_85cm_forReport.png"/>
          <p:cNvPicPr>
            <a:picLocks noChangeAspect="1"/>
          </p:cNvPicPr>
          <p:nvPr/>
        </p:nvPicPr>
        <p:blipFill>
          <a:blip r:embed="rId2" cstate="print"/>
          <a:stretch>
            <a:fillRect/>
          </a:stretch>
        </p:blipFill>
        <p:spPr>
          <a:xfrm>
            <a:off x="71406" y="2500306"/>
            <a:ext cx="2795746" cy="3412454"/>
          </a:xfrm>
          <a:prstGeom prst="rect">
            <a:avLst/>
          </a:prstGeom>
        </p:spPr>
      </p:pic>
      <p:pic>
        <p:nvPicPr>
          <p:cNvPr id="10" name="Picture 9" descr="Mean_Source_Y_coordinate_Resolution_for_True_ZLayer_85cm_forReport.png"/>
          <p:cNvPicPr>
            <a:picLocks noChangeAspect="1"/>
          </p:cNvPicPr>
          <p:nvPr/>
        </p:nvPicPr>
        <p:blipFill>
          <a:blip r:embed="rId3" cstate="print"/>
          <a:stretch>
            <a:fillRect/>
          </a:stretch>
        </p:blipFill>
        <p:spPr>
          <a:xfrm>
            <a:off x="3143240" y="2500306"/>
            <a:ext cx="2786082" cy="3429024"/>
          </a:xfrm>
          <a:prstGeom prst="rect">
            <a:avLst/>
          </a:prstGeom>
        </p:spPr>
      </p:pic>
      <p:pic>
        <p:nvPicPr>
          <p:cNvPr id="11" name="Picture 10" descr="BDTG_Z_Spacial_Resolution_for_True_ZLayer_85cm_using_ZOnlyInfo_ForReport.png"/>
          <p:cNvPicPr>
            <a:picLocks noChangeAspect="1"/>
          </p:cNvPicPr>
          <p:nvPr/>
        </p:nvPicPr>
        <p:blipFill>
          <a:blip r:embed="rId4" cstate="print"/>
          <a:stretch>
            <a:fillRect/>
          </a:stretch>
        </p:blipFill>
        <p:spPr>
          <a:xfrm>
            <a:off x="6143636" y="2500306"/>
            <a:ext cx="2786082" cy="3415873"/>
          </a:xfrm>
          <a:prstGeom prst="rect">
            <a:avLst/>
          </a:prstGeom>
        </p:spPr>
      </p:pic>
      <p:sp>
        <p:nvSpPr>
          <p:cNvPr id="12" name="TextBox 11"/>
          <p:cNvSpPr txBox="1"/>
          <p:nvPr/>
        </p:nvSpPr>
        <p:spPr>
          <a:xfrm>
            <a:off x="571472" y="1071546"/>
            <a:ext cx="7929618" cy="1200329"/>
          </a:xfrm>
          <a:prstGeom prst="rect">
            <a:avLst/>
          </a:prstGeom>
          <a:noFill/>
        </p:spPr>
        <p:txBody>
          <a:bodyPr wrap="square" rtlCol="0">
            <a:spAutoFit/>
          </a:bodyPr>
          <a:lstStyle/>
          <a:p>
            <a:r>
              <a:rPr lang="en-US" dirty="0" smtClean="0">
                <a:solidFill>
                  <a:srgbClr val="FF0000"/>
                </a:solidFill>
              </a:rPr>
              <a:t>Spatial Radioactive source Resolutions: </a:t>
            </a:r>
            <a:r>
              <a:rPr lang="en-US" dirty="0" smtClean="0"/>
              <a:t>Horizontal Coordinate (left), Vertical Coordinate (Middle), Depth (right). The estimated resolution is around 5cm for a true source distance from the sensor plain of 85cm. Similar results are estimated for other distances as well.  </a:t>
            </a:r>
            <a:endParaRPr lang="el-GR"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27</a:t>
            </a:fld>
            <a:endParaRPr lang="en-US"/>
          </a:p>
        </p:txBody>
      </p:sp>
      <p:sp>
        <p:nvSpPr>
          <p:cNvPr id="7" name="Title 6"/>
          <p:cNvSpPr>
            <a:spLocks noGrp="1"/>
          </p:cNvSpPr>
          <p:nvPr>
            <p:ph type="title"/>
          </p:nvPr>
        </p:nvSpPr>
        <p:spPr>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rgbClr val="0000FF"/>
                </a:solidFill>
              </a:rPr>
              <a:t>Non-Directional Detectors (IV)</a:t>
            </a:r>
            <a:endParaRPr lang="el-GR" dirty="0"/>
          </a:p>
        </p:txBody>
      </p:sp>
      <p:sp>
        <p:nvSpPr>
          <p:cNvPr id="34817" name="Rectangle 1"/>
          <p:cNvSpPr>
            <a:spLocks noChangeArrowheads="1"/>
          </p:cNvSpPr>
          <p:nvPr/>
        </p:nvSpPr>
        <p:spPr bwMode="auto">
          <a:xfrm>
            <a:off x="285720" y="1428736"/>
            <a:ext cx="857256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solidFill>
                  <a:srgbClr val="FF0000"/>
                </a:solidFill>
                <a:effectLst/>
                <a:ea typeface="Times New Roman" pitchFamily="18" charset="0"/>
                <a:cs typeface="Arial" pitchFamily="34" charset="0"/>
              </a:rPr>
              <a:t>Fabrication of </a:t>
            </a:r>
            <a:r>
              <a:rPr kumimoji="0" lang="en-US" sz="1600" u="none" strike="noStrike" cap="none" normalizeH="0" baseline="0" dirty="0" err="1" smtClean="0">
                <a:ln>
                  <a:noFill/>
                </a:ln>
                <a:solidFill>
                  <a:srgbClr val="FF0000"/>
                </a:solidFill>
                <a:effectLst/>
                <a:ea typeface="Times New Roman" pitchFamily="18" charset="0"/>
                <a:cs typeface="Arial" pitchFamily="34" charset="0"/>
              </a:rPr>
              <a:t>CdTe</a:t>
            </a:r>
            <a:r>
              <a:rPr kumimoji="0" lang="en-US" sz="1600" u="none" strike="noStrike" cap="none" normalizeH="0" baseline="0" dirty="0" smtClean="0">
                <a:ln>
                  <a:noFill/>
                </a:ln>
                <a:solidFill>
                  <a:srgbClr val="FF0000"/>
                </a:solidFill>
                <a:effectLst/>
                <a:ea typeface="Times New Roman" pitchFamily="18" charset="0"/>
                <a:cs typeface="Arial" pitchFamily="34" charset="0"/>
              </a:rPr>
              <a:t>-based diodes with a laser induced p-n junction:</a:t>
            </a:r>
            <a:endParaRPr kumimoji="0" lang="en-GB" sz="1600" u="none" strike="noStrike" cap="none" normalizeH="0" baseline="0" dirty="0" smtClean="0">
              <a:ln>
                <a:noFill/>
              </a:ln>
              <a:solidFill>
                <a:srgbClr val="FF0000"/>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sz="1600" dirty="0" smtClean="0">
                <a:solidFill>
                  <a:srgbClr val="00000A"/>
                </a:solidFill>
                <a:ea typeface="Times New Roman" pitchFamily="18" charset="0"/>
                <a:cs typeface="Arial" pitchFamily="34" charset="0"/>
              </a:rPr>
              <a:t>Development of a </a:t>
            </a:r>
            <a:r>
              <a:rPr kumimoji="0" lang="en-GB" sz="1600" u="none" strike="noStrike" cap="none" normalizeH="0" baseline="0" dirty="0" smtClean="0">
                <a:ln>
                  <a:noFill/>
                </a:ln>
                <a:solidFill>
                  <a:srgbClr val="00000A"/>
                </a:solidFill>
                <a:effectLst/>
                <a:ea typeface="Times New Roman" pitchFamily="18" charset="0"/>
                <a:cs typeface="Arial" pitchFamily="34" charset="0"/>
              </a:rPr>
              <a:t>principally optimized laser-induced doping technique of a thin layer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u="none" strike="noStrike" cap="none" normalizeH="0" baseline="0" dirty="0" smtClean="0">
                <a:ln>
                  <a:noFill/>
                </a:ln>
                <a:solidFill>
                  <a:srgbClr val="00000A"/>
                </a:solidFill>
                <a:effectLst/>
                <a:ea typeface="Times New Roman" pitchFamily="18" charset="0"/>
                <a:cs typeface="Arial" pitchFamily="34" charset="0"/>
              </a:rPr>
              <a:t> of </a:t>
            </a:r>
            <a:r>
              <a:rPr kumimoji="0" lang="en-GB" sz="1600" u="none" strike="noStrike" cap="none" normalizeH="0" baseline="0" dirty="0" err="1" smtClean="0">
                <a:ln>
                  <a:noFill/>
                </a:ln>
                <a:solidFill>
                  <a:srgbClr val="00000A"/>
                </a:solidFill>
                <a:effectLst/>
                <a:ea typeface="Times New Roman" pitchFamily="18" charset="0"/>
                <a:cs typeface="Arial" pitchFamily="34" charset="0"/>
              </a:rPr>
              <a:t>CdTe</a:t>
            </a:r>
            <a:r>
              <a:rPr kumimoji="0" lang="en-GB" sz="1600" u="none" strike="noStrike" cap="none" normalizeH="0" baseline="0" dirty="0" smtClean="0">
                <a:ln>
                  <a:noFill/>
                </a:ln>
                <a:solidFill>
                  <a:srgbClr val="00000A"/>
                </a:solidFill>
                <a:effectLst/>
                <a:ea typeface="Times New Roman" pitchFamily="18" charset="0"/>
                <a:cs typeface="Arial" pitchFamily="34" charset="0"/>
              </a:rPr>
              <a:t> crystals and formation of a built-in p-n junction by irradiation of </a:t>
            </a:r>
          </a:p>
          <a:p>
            <a:pPr lvl="0" eaLnBrk="0" fontAlgn="base" hangingPunct="0">
              <a:spcBef>
                <a:spcPct val="0"/>
              </a:spcBef>
              <a:spcAft>
                <a:spcPct val="0"/>
              </a:spcAft>
            </a:pPr>
            <a:r>
              <a:rPr kumimoji="0" lang="en-GB" sz="1600" u="none" strike="noStrike" cap="none" normalizeH="0" baseline="0" dirty="0" smtClean="0">
                <a:ln>
                  <a:noFill/>
                </a:ln>
                <a:solidFill>
                  <a:srgbClr val="00000A"/>
                </a:solidFill>
                <a:effectLst/>
                <a:ea typeface="Times New Roman" pitchFamily="18" charset="0"/>
                <a:cs typeface="Arial" pitchFamily="34" charset="0"/>
              </a:rPr>
              <a:t>the </a:t>
            </a:r>
            <a:r>
              <a:rPr kumimoji="0" lang="en-GB" sz="1600" u="none" strike="noStrike" cap="none" normalizeH="0" baseline="0" dirty="0" err="1" smtClean="0">
                <a:ln>
                  <a:noFill/>
                </a:ln>
                <a:solidFill>
                  <a:srgbClr val="00000A"/>
                </a:solidFill>
                <a:effectLst/>
                <a:ea typeface="Times New Roman" pitchFamily="18" charset="0"/>
                <a:cs typeface="Arial" pitchFamily="34" charset="0"/>
              </a:rPr>
              <a:t>CdTe</a:t>
            </a:r>
            <a:r>
              <a:rPr kumimoji="0" lang="en-GB" sz="1600" u="none" strike="noStrike" cap="none" normalizeH="0" baseline="0" dirty="0" smtClean="0">
                <a:ln>
                  <a:noFill/>
                </a:ln>
                <a:solidFill>
                  <a:srgbClr val="00000A"/>
                </a:solidFill>
                <a:effectLst/>
                <a:ea typeface="Times New Roman" pitchFamily="18" charset="0"/>
                <a:cs typeface="Arial" pitchFamily="34" charset="0"/>
              </a:rPr>
              <a:t>-metal structure from the </a:t>
            </a:r>
            <a:r>
              <a:rPr kumimoji="0" lang="en-GB" sz="1600" u="none" strike="noStrike" cap="none" normalizeH="0" baseline="0" dirty="0" err="1" smtClean="0">
                <a:ln>
                  <a:noFill/>
                </a:ln>
                <a:solidFill>
                  <a:srgbClr val="00000A"/>
                </a:solidFill>
                <a:effectLst/>
                <a:ea typeface="Times New Roman" pitchFamily="18" charset="0"/>
                <a:cs typeface="Arial" pitchFamily="34" charset="0"/>
              </a:rPr>
              <a:t>CdTe</a:t>
            </a:r>
            <a:r>
              <a:rPr kumimoji="0" lang="en-GB" sz="1600" u="none" strike="noStrike" cap="none" normalizeH="0" baseline="0" dirty="0" smtClean="0">
                <a:ln>
                  <a:noFill/>
                </a:ln>
                <a:solidFill>
                  <a:srgbClr val="00000A"/>
                </a:solidFill>
                <a:effectLst/>
                <a:ea typeface="Times New Roman" pitchFamily="18" charset="0"/>
                <a:cs typeface="Arial" pitchFamily="34" charset="0"/>
              </a:rPr>
              <a:t> side with </a:t>
            </a:r>
            <a:r>
              <a:rPr kumimoji="0" lang="en-GB" sz="1600" u="none" strike="noStrike" cap="none" normalizeH="0" baseline="0" dirty="0" err="1" smtClean="0">
                <a:ln>
                  <a:noFill/>
                </a:ln>
                <a:solidFill>
                  <a:srgbClr val="00000A"/>
                </a:solidFill>
                <a:effectLst/>
                <a:ea typeface="Times New Roman" pitchFamily="18" charset="0"/>
                <a:cs typeface="Arial" pitchFamily="34" charset="0"/>
              </a:rPr>
              <a:t>YAG:Nd</a:t>
            </a:r>
            <a:r>
              <a:rPr kumimoji="0" lang="en-GB" sz="1600" u="none" strike="noStrike" cap="none" normalizeH="0" baseline="0" dirty="0" smtClean="0">
                <a:ln>
                  <a:noFill/>
                </a:ln>
                <a:solidFill>
                  <a:srgbClr val="00000A"/>
                </a:solidFill>
                <a:effectLst/>
                <a:ea typeface="Times New Roman" pitchFamily="18" charset="0"/>
                <a:cs typeface="Arial" pitchFamily="34" charset="0"/>
              </a:rPr>
              <a:t> laser pulses (λ = 1064 nm, τ = 8 ns).</a:t>
            </a:r>
            <a:r>
              <a:rPr lang="en-US" sz="1600" dirty="0" smtClean="0"/>
              <a:t> </a:t>
            </a:r>
            <a:endParaRPr kumimoji="0" lang="el-GR" sz="1600" u="none" strike="noStrike" cap="none" normalizeH="0" baseline="0" dirty="0" smtClean="0">
              <a:ln>
                <a:noFill/>
              </a:ln>
              <a:solidFill>
                <a:schemeClr val="tx1"/>
              </a:solidFill>
              <a:effectLst/>
              <a:cs typeface="Arial" pitchFamily="34" charset="0"/>
            </a:endParaRPr>
          </a:p>
        </p:txBody>
      </p:sp>
      <p:pic>
        <p:nvPicPr>
          <p:cNvPr id="34818" name="Picture 2"/>
          <p:cNvPicPr>
            <a:picLocks noChangeAspect="1" noChangeArrowheads="1"/>
          </p:cNvPicPr>
          <p:nvPr/>
        </p:nvPicPr>
        <p:blipFill>
          <a:blip r:embed="rId2" cstate="print"/>
          <a:srcRect/>
          <a:stretch>
            <a:fillRect/>
          </a:stretch>
        </p:blipFill>
        <p:spPr bwMode="auto">
          <a:xfrm>
            <a:off x="2900370" y="2571744"/>
            <a:ext cx="2743200" cy="2009775"/>
          </a:xfrm>
          <a:prstGeom prst="rect">
            <a:avLst/>
          </a:prstGeom>
          <a:solidFill>
            <a:srgbClr val="FFFFFF"/>
          </a:solidFill>
          <a:ln w="9525">
            <a:noFill/>
            <a:miter lim="800000"/>
            <a:headEnd/>
            <a:tailEnd/>
          </a:ln>
        </p:spPr>
      </p:pic>
      <p:sp>
        <p:nvSpPr>
          <p:cNvPr id="12" name="Rectangle 11"/>
          <p:cNvSpPr/>
          <p:nvPr/>
        </p:nvSpPr>
        <p:spPr>
          <a:xfrm>
            <a:off x="3143240" y="4500570"/>
            <a:ext cx="2714644" cy="1384995"/>
          </a:xfrm>
          <a:prstGeom prst="rect">
            <a:avLst/>
          </a:prstGeom>
        </p:spPr>
        <p:txBody>
          <a:bodyPr wrap="square">
            <a:spAutoFit/>
          </a:bodyPr>
          <a:lstStyle/>
          <a:p>
            <a:r>
              <a:rPr lang="en-GB" sz="1200" dirty="0" smtClean="0"/>
              <a:t>I-V characteristics of the In/</a:t>
            </a:r>
            <a:r>
              <a:rPr lang="en-GB" sz="1200" dirty="0" err="1" smtClean="0"/>
              <a:t>CdTe</a:t>
            </a:r>
            <a:r>
              <a:rPr lang="en-GB" sz="1200" dirty="0" smtClean="0"/>
              <a:t>/Au structures before (1) and after laser irradiation of the </a:t>
            </a:r>
            <a:r>
              <a:rPr lang="en-GB" sz="1200" dirty="0" err="1" smtClean="0"/>
              <a:t>CdTe</a:t>
            </a:r>
            <a:r>
              <a:rPr lang="en-GB" sz="1200" dirty="0" smtClean="0"/>
              <a:t>-In interface through the </a:t>
            </a:r>
            <a:r>
              <a:rPr lang="en-GB" sz="1200" dirty="0" err="1" smtClean="0"/>
              <a:t>CdTe</a:t>
            </a:r>
            <a:r>
              <a:rPr lang="en-GB" sz="1200" dirty="0" smtClean="0"/>
              <a:t> with 10 pulses of energy density of 424 mJ/cm</a:t>
            </a:r>
            <a:r>
              <a:rPr lang="en-GB" sz="1200" baseline="30000" dirty="0" smtClean="0"/>
              <a:t>2</a:t>
            </a:r>
            <a:r>
              <a:rPr lang="en-GB" sz="1200" dirty="0" smtClean="0"/>
              <a:t> (2) and 50 pulses of 144 mJ/cm</a:t>
            </a:r>
            <a:r>
              <a:rPr lang="en-GB" sz="1200" baseline="30000" dirty="0" smtClean="0"/>
              <a:t>2</a:t>
            </a:r>
            <a:r>
              <a:rPr lang="en-GB" sz="1200" dirty="0" smtClean="0"/>
              <a:t> (3). The In </a:t>
            </a:r>
            <a:r>
              <a:rPr lang="en-GB" sz="1200" dirty="0" err="1" smtClean="0"/>
              <a:t>dopant</a:t>
            </a:r>
            <a:r>
              <a:rPr lang="en-GB" sz="1200" dirty="0" smtClean="0"/>
              <a:t> film thickness was 0.5 µm.</a:t>
            </a:r>
            <a:endParaRPr lang="el-GR" sz="1200" dirty="0"/>
          </a:p>
        </p:txBody>
      </p:sp>
      <p:pic>
        <p:nvPicPr>
          <p:cNvPr id="34819" name="Picture 4"/>
          <p:cNvPicPr>
            <a:picLocks noChangeAspect="1" noChangeArrowheads="1"/>
          </p:cNvPicPr>
          <p:nvPr/>
        </p:nvPicPr>
        <p:blipFill>
          <a:blip r:embed="rId3" cstate="print"/>
          <a:srcRect l="4095" t="7402" r="51375" b="2019"/>
          <a:stretch>
            <a:fillRect/>
          </a:stretch>
        </p:blipFill>
        <p:spPr bwMode="auto">
          <a:xfrm>
            <a:off x="6143636" y="2571744"/>
            <a:ext cx="2438400" cy="1785950"/>
          </a:xfrm>
          <a:prstGeom prst="rect">
            <a:avLst/>
          </a:prstGeom>
          <a:solidFill>
            <a:srgbClr val="FFFFFF"/>
          </a:solidFill>
          <a:ln w="9525">
            <a:noFill/>
            <a:miter lim="800000"/>
            <a:headEnd/>
            <a:tailEnd/>
          </a:ln>
        </p:spPr>
      </p:pic>
      <p:sp>
        <p:nvSpPr>
          <p:cNvPr id="14" name="TextBox 13"/>
          <p:cNvSpPr txBox="1"/>
          <p:nvPr/>
        </p:nvSpPr>
        <p:spPr>
          <a:xfrm>
            <a:off x="5786446" y="4411342"/>
            <a:ext cx="3071834" cy="1446550"/>
          </a:xfrm>
          <a:prstGeom prst="rect">
            <a:avLst/>
          </a:prstGeom>
          <a:noFill/>
        </p:spPr>
        <p:txBody>
          <a:bodyPr wrap="square" rtlCol="0">
            <a:spAutoFit/>
          </a:bodyPr>
          <a:lstStyle/>
          <a:p>
            <a:r>
              <a:rPr lang="en-GB" sz="1100" dirty="0" smtClean="0"/>
              <a:t>The </a:t>
            </a:r>
            <a:r>
              <a:rPr lang="en-GB" sz="1100" baseline="30000" dirty="0" smtClean="0"/>
              <a:t>137</a:t>
            </a:r>
            <a:r>
              <a:rPr lang="en-GB" sz="1100" dirty="0" smtClean="0"/>
              <a:t>Cs radioisotope energy spectrum taken by the In/</a:t>
            </a:r>
            <a:r>
              <a:rPr lang="en-GB" sz="1100" dirty="0" err="1" smtClean="0"/>
              <a:t>CdTe</a:t>
            </a:r>
            <a:r>
              <a:rPr lang="en-GB" sz="1100" dirty="0" smtClean="0"/>
              <a:t>/Au detector at room temperature and applied bias voltage </a:t>
            </a:r>
            <a:r>
              <a:rPr lang="en-GB" sz="1100" i="1" dirty="0" smtClean="0"/>
              <a:t>V</a:t>
            </a:r>
            <a:r>
              <a:rPr lang="en-GB" sz="1100" dirty="0" smtClean="0"/>
              <a:t> = 200 V. The spectral response (energy resolution) from majority samples with low leakage current at room temperature was 2-4 % of FWHM (full width at half maximum) at the 662 </a:t>
            </a:r>
            <a:r>
              <a:rPr lang="en-GB" sz="1100" dirty="0" err="1" smtClean="0"/>
              <a:t>keV</a:t>
            </a:r>
            <a:r>
              <a:rPr lang="en-GB" sz="1100" dirty="0" smtClean="0"/>
              <a:t> peak at applied reverse bias voltage of 100-300 V</a:t>
            </a:r>
            <a:endParaRPr lang="el-GR" sz="1100" dirty="0"/>
          </a:p>
        </p:txBody>
      </p:sp>
      <p:pic>
        <p:nvPicPr>
          <p:cNvPr id="34820" name="Picture 4"/>
          <p:cNvPicPr>
            <a:picLocks noChangeAspect="1" noChangeArrowheads="1"/>
          </p:cNvPicPr>
          <p:nvPr/>
        </p:nvPicPr>
        <p:blipFill>
          <a:blip r:embed="rId4" cstate="print"/>
          <a:srcRect/>
          <a:stretch>
            <a:fillRect/>
          </a:stretch>
        </p:blipFill>
        <p:spPr bwMode="auto">
          <a:xfrm>
            <a:off x="142845" y="2643182"/>
            <a:ext cx="2714644" cy="1643073"/>
          </a:xfrm>
          <a:prstGeom prst="rect">
            <a:avLst/>
          </a:prstGeom>
          <a:solidFill>
            <a:srgbClr val="FFFFFF"/>
          </a:solidFill>
          <a:ln w="9525">
            <a:noFill/>
            <a:miter lim="800000"/>
            <a:headEnd/>
            <a:tailEnd/>
          </a:ln>
        </p:spPr>
      </p:pic>
      <p:sp>
        <p:nvSpPr>
          <p:cNvPr id="16" name="Rectangle 15"/>
          <p:cNvSpPr/>
          <p:nvPr/>
        </p:nvSpPr>
        <p:spPr>
          <a:xfrm>
            <a:off x="285720" y="4286256"/>
            <a:ext cx="2714612" cy="461665"/>
          </a:xfrm>
          <a:prstGeom prst="rect">
            <a:avLst/>
          </a:prstGeom>
        </p:spPr>
        <p:txBody>
          <a:bodyPr wrap="square">
            <a:spAutoFit/>
          </a:bodyPr>
          <a:lstStyle/>
          <a:p>
            <a:r>
              <a:rPr lang="en-GB" sz="1200" dirty="0" smtClean="0"/>
              <a:t>Schematic illustration of the In/</a:t>
            </a:r>
            <a:r>
              <a:rPr lang="en-GB" sz="1200" dirty="0" err="1" smtClean="0"/>
              <a:t>CdTe</a:t>
            </a:r>
            <a:r>
              <a:rPr lang="en-GB" sz="1200" dirty="0" smtClean="0"/>
              <a:t>/Au</a:t>
            </a:r>
          </a:p>
          <a:p>
            <a:r>
              <a:rPr lang="en-GB" sz="1200" dirty="0" smtClean="0"/>
              <a:t> diode detector measurement setup.</a:t>
            </a:r>
            <a:endParaRPr lang="el-GR" sz="1200" dirty="0"/>
          </a:p>
        </p:txBody>
      </p:sp>
      <p:sp>
        <p:nvSpPr>
          <p:cNvPr id="17" name="Rectangle 16"/>
          <p:cNvSpPr/>
          <p:nvPr/>
        </p:nvSpPr>
        <p:spPr>
          <a:xfrm>
            <a:off x="142844" y="4714884"/>
            <a:ext cx="2786082" cy="1338828"/>
          </a:xfrm>
          <a:prstGeom prst="rect">
            <a:avLst/>
          </a:prstGeom>
        </p:spPr>
        <p:txBody>
          <a:bodyPr wrap="square">
            <a:spAutoFit/>
          </a:bodyPr>
          <a:lstStyle/>
          <a:p>
            <a:r>
              <a:rPr lang="en-US" sz="900" u="sng" dirty="0" smtClean="0"/>
              <a:t>K.S. </a:t>
            </a:r>
            <a:r>
              <a:rPr lang="en-US" sz="900" u="sng" dirty="0" err="1" smtClean="0"/>
              <a:t>Zelenska</a:t>
            </a:r>
            <a:r>
              <a:rPr lang="en-US" sz="900" dirty="0" smtClean="0"/>
              <a:t>, D.V. </a:t>
            </a:r>
            <a:r>
              <a:rPr lang="en-US" sz="900" dirty="0" err="1" smtClean="0"/>
              <a:t>Gnatyuk</a:t>
            </a:r>
            <a:r>
              <a:rPr lang="en-US" sz="900" dirty="0" smtClean="0"/>
              <a:t>, </a:t>
            </a:r>
            <a:r>
              <a:rPr lang="en-US" sz="900" u="sng" dirty="0" smtClean="0"/>
              <a:t>T. Aoki</a:t>
            </a:r>
            <a:r>
              <a:rPr lang="en-US" sz="900" dirty="0" smtClean="0"/>
              <a:t>, Formation of diode detectors by laser irradiation of </a:t>
            </a:r>
            <a:r>
              <a:rPr lang="en-US" sz="900" dirty="0" err="1" smtClean="0"/>
              <a:t>CdTe</a:t>
            </a:r>
            <a:r>
              <a:rPr lang="en-US" sz="900" dirty="0" smtClean="0"/>
              <a:t>-In interface from the semiconductor side, </a:t>
            </a:r>
            <a:r>
              <a:rPr lang="en-US" sz="900" i="1" dirty="0" smtClean="0"/>
              <a:t>The 22</a:t>
            </a:r>
            <a:r>
              <a:rPr lang="en-US" sz="900" i="1" baseline="30000" dirty="0" smtClean="0"/>
              <a:t>nd</a:t>
            </a:r>
            <a:r>
              <a:rPr lang="en-US" sz="900" i="1" dirty="0" smtClean="0"/>
              <a:t> International Symposium on Room-Temperature Semiconductor X-Ray and Gamma-Ray Detectors, </a:t>
            </a:r>
            <a:r>
              <a:rPr lang="uk-UA" sz="900" i="1" dirty="0" smtClean="0"/>
              <a:t>(</a:t>
            </a:r>
            <a:r>
              <a:rPr lang="en-GB" sz="900" i="1" dirty="0" smtClean="0"/>
              <a:t>RTSD</a:t>
            </a:r>
            <a:r>
              <a:rPr lang="uk-UA" sz="900" i="1" dirty="0" smtClean="0"/>
              <a:t> 201</a:t>
            </a:r>
            <a:r>
              <a:rPr lang="en-GB" sz="900" i="1" dirty="0" smtClean="0"/>
              <a:t>5</a:t>
            </a:r>
            <a:r>
              <a:rPr lang="uk-UA" sz="900" i="1" dirty="0" smtClean="0"/>
              <a:t>), 201</a:t>
            </a:r>
            <a:r>
              <a:rPr lang="en-GB" sz="900" i="1" dirty="0" smtClean="0"/>
              <a:t>5 IEEE Nuclear Science Symposium &amp; Medical Imaging Conference (2015 NSS/MIC), </a:t>
            </a:r>
            <a:r>
              <a:rPr lang="en-US" sz="900" i="1" dirty="0" smtClean="0"/>
              <a:t>Conf. Program Book</a:t>
            </a:r>
            <a:r>
              <a:rPr lang="en-US" sz="900" dirty="0" smtClean="0"/>
              <a:t>, 2015, Abstract R3A-52. (31 Oct. - 7 Nov. 2015, San Diego, CA, USA). </a:t>
            </a:r>
            <a:endParaRPr lang="el-GR" sz="9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FF"/>
                </a:solidFill>
              </a:rPr>
              <a:t>Directional Detectors (I)</a:t>
            </a:r>
            <a:endParaRPr lang="en-US" dirty="0"/>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28</a:t>
            </a:fld>
            <a:endParaRPr lang="en-US"/>
          </a:p>
        </p:txBody>
      </p:sp>
      <p:sp>
        <p:nvSpPr>
          <p:cNvPr id="7" name="Title 6"/>
          <p:cNvSpPr txBox="1">
            <a:spLocks/>
          </p:cNvSpPr>
          <p:nvPr/>
        </p:nvSpPr>
        <p:spPr>
          <a:xfrm>
            <a:off x="609600" y="125760"/>
            <a:ext cx="8229600" cy="1143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smtClean="0">
                <a:ln>
                  <a:noFill/>
                </a:ln>
                <a:solidFill>
                  <a:srgbClr val="0000FF"/>
                </a:solidFill>
                <a:effectLst/>
                <a:uLnTx/>
                <a:uFillTx/>
                <a:latin typeface="+mn-lt"/>
                <a:ea typeface="+mn-ea"/>
                <a:cs typeface="+mn-cs"/>
              </a:rPr>
              <a:t>Directional Detectors (I)</a:t>
            </a:r>
            <a:endParaRPr kumimoji="0" lang="el-GR" sz="4400" b="0" i="0" u="none" strike="noStrike" kern="1200" cap="none" spc="0" normalizeH="0" baseline="0" noProof="0" dirty="0">
              <a:ln>
                <a:noFill/>
              </a:ln>
              <a:solidFill>
                <a:schemeClr val="lt1"/>
              </a:solidFill>
              <a:effectLst/>
              <a:uLnTx/>
              <a:uFillTx/>
              <a:latin typeface="+mn-lt"/>
              <a:ea typeface="+mn-ea"/>
              <a:cs typeface="+mn-cs"/>
            </a:endParaRPr>
          </a:p>
        </p:txBody>
      </p:sp>
      <p:pic>
        <p:nvPicPr>
          <p:cNvPr id="96258" name="Picture 2" descr="1Source-Reconstruction"/>
          <p:cNvPicPr>
            <a:picLocks noChangeAspect="1" noChangeArrowheads="1"/>
          </p:cNvPicPr>
          <p:nvPr/>
        </p:nvPicPr>
        <p:blipFill>
          <a:blip r:embed="rId2" cstate="print"/>
          <a:srcRect/>
          <a:stretch>
            <a:fillRect/>
          </a:stretch>
        </p:blipFill>
        <p:spPr bwMode="auto">
          <a:xfrm>
            <a:off x="1195536" y="2498328"/>
            <a:ext cx="6400800" cy="2082800"/>
          </a:xfrm>
          <a:prstGeom prst="rect">
            <a:avLst/>
          </a:prstGeom>
          <a:noFill/>
          <a:ln w="9525">
            <a:noFill/>
            <a:miter lim="800000"/>
            <a:headEnd/>
            <a:tailEnd/>
          </a:ln>
        </p:spPr>
      </p:pic>
      <p:sp>
        <p:nvSpPr>
          <p:cNvPr id="9" name="TextBox 8"/>
          <p:cNvSpPr txBox="1"/>
          <p:nvPr/>
        </p:nvSpPr>
        <p:spPr>
          <a:xfrm>
            <a:off x="1043608" y="4653136"/>
            <a:ext cx="7128792" cy="954107"/>
          </a:xfrm>
          <a:prstGeom prst="rect">
            <a:avLst/>
          </a:prstGeom>
          <a:noFill/>
        </p:spPr>
        <p:txBody>
          <a:bodyPr wrap="square" rtlCol="0">
            <a:spAutoFit/>
          </a:bodyPr>
          <a:lstStyle/>
          <a:p>
            <a:r>
              <a:rPr lang="en-US" sz="1400" i="1" dirty="0" smtClean="0"/>
              <a:t>Experimental </a:t>
            </a:r>
            <a:r>
              <a:rPr lang="en-US" sz="1400" i="1" dirty="0" err="1" smtClean="0"/>
              <a:t>shadowgram</a:t>
            </a:r>
            <a:r>
              <a:rPr lang="en-US" sz="1400" i="1" dirty="0" smtClean="0"/>
              <a:t> (left) of a radioactive Am</a:t>
            </a:r>
            <a:r>
              <a:rPr lang="en-US" sz="1400" i="1" baseline="30000" dirty="0" smtClean="0"/>
              <a:t>241</a:t>
            </a:r>
            <a:r>
              <a:rPr lang="en-US" sz="1400" i="1" dirty="0" smtClean="0"/>
              <a:t> point-like source positioned off-axis at z=35cm from the system's reference frame and the corresponding </a:t>
            </a:r>
            <a:r>
              <a:rPr lang="en-US" sz="1400" i="1" dirty="0" err="1" smtClean="0"/>
              <a:t>deconvolved</a:t>
            </a:r>
            <a:r>
              <a:rPr lang="en-US" sz="1400" i="1" dirty="0" smtClean="0"/>
              <a:t> image (middle). When more than one sources lie within the </a:t>
            </a:r>
            <a:r>
              <a:rPr lang="en-US" sz="1400" i="1" dirty="0" err="1" smtClean="0"/>
              <a:t>FoV</a:t>
            </a:r>
            <a:r>
              <a:rPr lang="en-US" sz="1400" i="1" dirty="0" smtClean="0"/>
              <a:t> of the system, the resulting </a:t>
            </a:r>
            <a:r>
              <a:rPr lang="en-US" sz="1400" i="1" dirty="0" err="1" smtClean="0"/>
              <a:t>shadowgram</a:t>
            </a:r>
            <a:r>
              <a:rPr lang="en-US" sz="1400" i="1" dirty="0" smtClean="0"/>
              <a:t> is superimposed</a:t>
            </a:r>
            <a:r>
              <a:rPr lang="en-US" sz="1400" i="1" dirty="0" smtClean="0"/>
              <a:t>.</a:t>
            </a:r>
            <a:endParaRPr lang="en-US" sz="1400" i="1" dirty="0" smtClean="0"/>
          </a:p>
        </p:txBody>
      </p:sp>
      <p:sp>
        <p:nvSpPr>
          <p:cNvPr id="10" name="TextBox 9"/>
          <p:cNvSpPr txBox="1"/>
          <p:nvPr/>
        </p:nvSpPr>
        <p:spPr>
          <a:xfrm>
            <a:off x="467544" y="1484784"/>
            <a:ext cx="8460432" cy="830997"/>
          </a:xfrm>
          <a:prstGeom prst="rect">
            <a:avLst/>
          </a:prstGeom>
          <a:noFill/>
        </p:spPr>
        <p:txBody>
          <a:bodyPr wrap="square" rtlCol="0">
            <a:spAutoFit/>
          </a:bodyPr>
          <a:lstStyle/>
          <a:p>
            <a:r>
              <a:rPr lang="en-US" sz="1200" dirty="0" smtClean="0"/>
              <a:t>A </a:t>
            </a:r>
            <a:r>
              <a:rPr lang="en-US" sz="1200" dirty="0" smtClean="0"/>
              <a:t>pair of two </a:t>
            </a:r>
            <a:r>
              <a:rPr lang="en-US" sz="1200" dirty="0" err="1" smtClean="0"/>
              <a:t>pixellated</a:t>
            </a:r>
            <a:r>
              <a:rPr lang="en-US" sz="1200" dirty="0" smtClean="0"/>
              <a:t> </a:t>
            </a:r>
            <a:r>
              <a:rPr lang="en-US" sz="1200" dirty="0" err="1" smtClean="0"/>
              <a:t>CdTe</a:t>
            </a:r>
            <a:r>
              <a:rPr lang="en-US" sz="1200" dirty="0" smtClean="0"/>
              <a:t> hybrid detectors (PID-350) has been used in conjunction with two </a:t>
            </a:r>
            <a:r>
              <a:rPr lang="en-US" sz="1200" dirty="0" err="1" smtClean="0"/>
              <a:t>mosaicked</a:t>
            </a:r>
            <a:r>
              <a:rPr lang="en-US" sz="1200" dirty="0" smtClean="0"/>
              <a:t> </a:t>
            </a:r>
            <a:r>
              <a:rPr lang="en-US" sz="1200" dirty="0" smtClean="0"/>
              <a:t>MURA</a:t>
            </a:r>
            <a:r>
              <a:rPr lang="en-GB" sz="1200" dirty="0" smtClean="0">
                <a:sym typeface="Wingdings" pitchFamily="2" charset="2"/>
              </a:rPr>
              <a:t>(</a:t>
            </a:r>
            <a:r>
              <a:rPr lang="en-GB" sz="1200" dirty="0" smtClean="0"/>
              <a:t>Modified </a:t>
            </a:r>
            <a:r>
              <a:rPr lang="en-GB" sz="1200" dirty="0" smtClean="0"/>
              <a:t>Uniform Redundant </a:t>
            </a:r>
            <a:r>
              <a:rPr lang="en-GB" sz="1200" dirty="0" smtClean="0"/>
              <a:t>Arrays)</a:t>
            </a:r>
            <a:r>
              <a:rPr lang="en-US" sz="1200" dirty="0" smtClean="0"/>
              <a:t> </a:t>
            </a:r>
            <a:r>
              <a:rPr lang="en-US" sz="1200" dirty="0" smtClean="0"/>
              <a:t>coded masks to form a system of two directional detectors (DD). This configuration acts as a test-bench to design and implement algorithms for identifying one or more isolated radioactive sources and estimate their location when positioned within the Field of View (</a:t>
            </a:r>
            <a:r>
              <a:rPr lang="en-US" sz="1200" dirty="0" err="1" smtClean="0"/>
              <a:t>FoV</a:t>
            </a:r>
            <a:r>
              <a:rPr lang="en-US" sz="1200" dirty="0" smtClean="0"/>
              <a:t>) of the system.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1042982"/>
          </a:xfrm>
        </p:spPr>
        <p:txBody>
          <a:bodyPr>
            <a:normAutofit/>
          </a:bodyPr>
          <a:lstStyle/>
          <a:p>
            <a:pPr>
              <a:buNone/>
            </a:pPr>
            <a:r>
              <a:rPr lang="en-GB" sz="1800" dirty="0" err="1" smtClean="0">
                <a:solidFill>
                  <a:srgbClr val="FF0000"/>
                </a:solidFill>
              </a:rPr>
              <a:t>CdTe+CMOS</a:t>
            </a:r>
            <a:r>
              <a:rPr lang="en-GB" sz="1800" dirty="0" smtClean="0">
                <a:solidFill>
                  <a:srgbClr val="FF0000"/>
                </a:solidFill>
              </a:rPr>
              <a:t> hybrids (P4DI)  for the Compton Camera and  Coded Aperture devices: </a:t>
            </a:r>
          </a:p>
          <a:p>
            <a:pPr>
              <a:buNone/>
            </a:pPr>
            <a:r>
              <a:rPr lang="en-GB" sz="1800" dirty="0" smtClean="0"/>
              <a:t>The basic block is the CMOS IC which its final version and testing are funded by the</a:t>
            </a:r>
          </a:p>
          <a:p>
            <a:pPr>
              <a:buNone/>
            </a:pPr>
            <a:r>
              <a:rPr lang="en-GB" sz="1800" dirty="0" smtClean="0"/>
              <a:t>SENERA Project.   </a:t>
            </a:r>
            <a:endParaRPr lang="el-GR" sz="1800" dirty="0"/>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29</a:t>
            </a:fld>
            <a:endParaRPr lang="en-US"/>
          </a:p>
        </p:txBody>
      </p:sp>
      <p:sp>
        <p:nvSpPr>
          <p:cNvPr id="7" name="Title 6"/>
          <p:cNvSpPr>
            <a:spLocks noGrp="1"/>
          </p:cNvSpPr>
          <p:nvPr>
            <p:ph type="title"/>
          </p:nvPr>
        </p:nvSpPr>
        <p:spPr>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rgbClr val="0000FF"/>
                </a:solidFill>
              </a:rPr>
              <a:t>Directional Detectors (</a:t>
            </a:r>
            <a:r>
              <a:rPr lang="en-US" b="1" dirty="0" smtClean="0">
                <a:solidFill>
                  <a:srgbClr val="0000FF"/>
                </a:solidFill>
              </a:rPr>
              <a:t>II)</a:t>
            </a:r>
            <a:endParaRPr lang="el-GR" dirty="0"/>
          </a:p>
        </p:txBody>
      </p:sp>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pic>
        <p:nvPicPr>
          <p:cNvPr id="63489" name="shape_0" descr="image8"/>
          <p:cNvPicPr preferRelativeResize="0">
            <a:picLocks noChangeArrowheads="1"/>
          </p:cNvPicPr>
          <p:nvPr/>
        </p:nvPicPr>
        <p:blipFill>
          <a:blip r:embed="rId2" cstate="print"/>
          <a:srcRect/>
          <a:stretch>
            <a:fillRect/>
          </a:stretch>
        </p:blipFill>
        <p:spPr bwMode="auto">
          <a:xfrm rot="2160000">
            <a:off x="956049" y="3079417"/>
            <a:ext cx="1143000" cy="1193800"/>
          </a:xfrm>
          <a:prstGeom prst="rect">
            <a:avLst/>
          </a:prstGeom>
          <a:solidFill>
            <a:srgbClr val="FFFFFF"/>
          </a:solidFill>
          <a:ln w="9525">
            <a:noFill/>
            <a:round/>
            <a:headEnd/>
            <a:tailEnd/>
          </a:ln>
        </p:spPr>
      </p:pic>
      <p:pic>
        <p:nvPicPr>
          <p:cNvPr id="63491" name="Picture"/>
          <p:cNvPicPr>
            <a:picLocks noChangeAspect="1" noChangeArrowheads="1"/>
          </p:cNvPicPr>
          <p:nvPr/>
        </p:nvPicPr>
        <p:blipFill>
          <a:blip r:embed="rId3" cstate="print"/>
          <a:srcRect/>
          <a:stretch>
            <a:fillRect/>
          </a:stretch>
        </p:blipFill>
        <p:spPr bwMode="auto">
          <a:xfrm>
            <a:off x="3357554" y="2857496"/>
            <a:ext cx="1257300" cy="1638300"/>
          </a:xfrm>
          <a:prstGeom prst="rect">
            <a:avLst/>
          </a:prstGeom>
          <a:noFill/>
          <a:ln w="9525">
            <a:noFill/>
            <a:miter lim="800000"/>
            <a:headEnd/>
            <a:tailEnd/>
          </a:ln>
        </p:spPr>
      </p:pic>
      <p:pic>
        <p:nvPicPr>
          <p:cNvPr id="63492" name="Picture"/>
          <p:cNvPicPr>
            <a:picLocks noChangeAspect="1" noChangeArrowheads="1"/>
          </p:cNvPicPr>
          <p:nvPr/>
        </p:nvPicPr>
        <p:blipFill>
          <a:blip r:embed="rId4" cstate="print"/>
          <a:srcRect/>
          <a:stretch>
            <a:fillRect/>
          </a:stretch>
        </p:blipFill>
        <p:spPr bwMode="auto">
          <a:xfrm>
            <a:off x="5857884" y="2857496"/>
            <a:ext cx="1247775" cy="1657350"/>
          </a:xfrm>
          <a:prstGeom prst="rect">
            <a:avLst/>
          </a:prstGeom>
          <a:noFill/>
          <a:ln w="9525">
            <a:noFill/>
            <a:miter lim="800000"/>
            <a:headEnd/>
            <a:tailEnd/>
          </a:ln>
        </p:spPr>
      </p:pic>
      <p:sp>
        <p:nvSpPr>
          <p:cNvPr id="12" name="Rectangle 11"/>
          <p:cNvSpPr/>
          <p:nvPr/>
        </p:nvSpPr>
        <p:spPr>
          <a:xfrm>
            <a:off x="571472" y="4572008"/>
            <a:ext cx="7858180" cy="923330"/>
          </a:xfrm>
          <a:prstGeom prst="rect">
            <a:avLst/>
          </a:prstGeom>
        </p:spPr>
        <p:txBody>
          <a:bodyPr wrap="square">
            <a:spAutoFit/>
          </a:bodyPr>
          <a:lstStyle/>
          <a:p>
            <a:r>
              <a:rPr lang="en-US" i="1" dirty="0" smtClean="0"/>
              <a:t>Non-calibrated image of a cylindrical </a:t>
            </a:r>
            <a:r>
              <a:rPr lang="en-US" i="1" dirty="0" err="1" smtClean="0"/>
              <a:t>Pb</a:t>
            </a:r>
            <a:r>
              <a:rPr lang="en-US" i="1" dirty="0" smtClean="0"/>
              <a:t> head (a) with holes recorded with the P4DI hybrid by using (b) an Am-241 source (c) a Co-57 source. The head was placed 1cm apart from the hybrid’s surface and the sources were placed at 9 cm</a:t>
            </a:r>
            <a:endParaRPr lang="el-GR" i="1" dirty="0"/>
          </a:p>
        </p:txBody>
      </p:sp>
      <p:sp>
        <p:nvSpPr>
          <p:cNvPr id="13" name="TextBox 12"/>
          <p:cNvSpPr txBox="1"/>
          <p:nvPr/>
        </p:nvSpPr>
        <p:spPr>
          <a:xfrm>
            <a:off x="1857356" y="2857496"/>
            <a:ext cx="571504" cy="369332"/>
          </a:xfrm>
          <a:prstGeom prst="rect">
            <a:avLst/>
          </a:prstGeom>
          <a:noFill/>
        </p:spPr>
        <p:txBody>
          <a:bodyPr wrap="square" rtlCol="0">
            <a:spAutoFit/>
          </a:bodyPr>
          <a:lstStyle/>
          <a:p>
            <a:r>
              <a:rPr lang="en-US" dirty="0" smtClean="0"/>
              <a:t>(a)</a:t>
            </a:r>
            <a:endParaRPr lang="el-GR" dirty="0"/>
          </a:p>
        </p:txBody>
      </p:sp>
      <p:sp>
        <p:nvSpPr>
          <p:cNvPr id="14" name="TextBox 13"/>
          <p:cNvSpPr txBox="1"/>
          <p:nvPr/>
        </p:nvSpPr>
        <p:spPr>
          <a:xfrm>
            <a:off x="4643438" y="2857496"/>
            <a:ext cx="571504" cy="369332"/>
          </a:xfrm>
          <a:prstGeom prst="rect">
            <a:avLst/>
          </a:prstGeom>
          <a:noFill/>
        </p:spPr>
        <p:txBody>
          <a:bodyPr wrap="square" rtlCol="0">
            <a:spAutoFit/>
          </a:bodyPr>
          <a:lstStyle/>
          <a:p>
            <a:r>
              <a:rPr lang="en-US" dirty="0" smtClean="0"/>
              <a:t>(b)</a:t>
            </a:r>
            <a:endParaRPr lang="el-GR" dirty="0"/>
          </a:p>
        </p:txBody>
      </p:sp>
      <p:sp>
        <p:nvSpPr>
          <p:cNvPr id="15" name="TextBox 14"/>
          <p:cNvSpPr txBox="1"/>
          <p:nvPr/>
        </p:nvSpPr>
        <p:spPr>
          <a:xfrm>
            <a:off x="7143768" y="2857496"/>
            <a:ext cx="571504" cy="369332"/>
          </a:xfrm>
          <a:prstGeom prst="rect">
            <a:avLst/>
          </a:prstGeom>
          <a:noFill/>
        </p:spPr>
        <p:txBody>
          <a:bodyPr wrap="square" rtlCol="0">
            <a:spAutoFit/>
          </a:bodyPr>
          <a:lstStyle/>
          <a:p>
            <a:r>
              <a:rPr lang="en-US" dirty="0" smtClean="0"/>
              <a:t>(c)</a:t>
            </a:r>
            <a:endParaRPr lang="el-G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a:xfrm>
            <a:off x="500034"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3</a:t>
            </a:fld>
            <a:endParaRPr lang="en-US"/>
          </a:p>
        </p:txBody>
      </p:sp>
      <p:pic>
        <p:nvPicPr>
          <p:cNvPr id="7" name="Picture 6" descr="Screen Shot 2014-07-21 at 5.16.25 AM.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29256" y="1785926"/>
            <a:ext cx="3571900" cy="4500594"/>
          </a:xfrm>
          <a:prstGeom prst="rect">
            <a:avLst/>
          </a:prstGeom>
        </p:spPr>
      </p:pic>
      <p:pic>
        <p:nvPicPr>
          <p:cNvPr id="18436" name="Picture 4" descr="http://www.images.sapphotravel.com/greece/maps/At_rest.gif"/>
          <p:cNvPicPr>
            <a:picLocks noChangeAspect="1" noChangeArrowheads="1"/>
          </p:cNvPicPr>
          <p:nvPr/>
        </p:nvPicPr>
        <p:blipFill>
          <a:blip r:embed="rId3" cstate="print"/>
          <a:srcRect/>
          <a:stretch>
            <a:fillRect/>
          </a:stretch>
        </p:blipFill>
        <p:spPr bwMode="auto">
          <a:xfrm>
            <a:off x="285720" y="2071678"/>
            <a:ext cx="4286280" cy="4286280"/>
          </a:xfrm>
          <a:prstGeom prst="rect">
            <a:avLst/>
          </a:prstGeom>
          <a:noFill/>
        </p:spPr>
      </p:pic>
      <p:sp>
        <p:nvSpPr>
          <p:cNvPr id="9" name="TextBox 8"/>
          <p:cNvSpPr txBox="1"/>
          <p:nvPr/>
        </p:nvSpPr>
        <p:spPr>
          <a:xfrm>
            <a:off x="571472" y="214290"/>
            <a:ext cx="8072494" cy="646331"/>
          </a:xfrm>
          <a:prstGeom prst="rect">
            <a:avLst/>
          </a:prstGeom>
          <a:noFill/>
        </p:spPr>
        <p:txBody>
          <a:bodyPr wrap="square" rtlCol="0">
            <a:spAutoFit/>
          </a:bodyPr>
          <a:lstStyle/>
          <a:p>
            <a:r>
              <a:rPr lang="en-US" sz="3600" b="1" dirty="0" smtClean="0">
                <a:solidFill>
                  <a:srgbClr val="0000FF"/>
                </a:solidFill>
              </a:rPr>
              <a:t>Current Partners of the Network Location</a:t>
            </a:r>
            <a:endParaRPr lang="el-GR" sz="3600" b="1" dirty="0">
              <a:solidFill>
                <a:srgbClr val="0000FF"/>
              </a:solidFill>
            </a:endParaRPr>
          </a:p>
        </p:txBody>
      </p:sp>
      <p:cxnSp>
        <p:nvCxnSpPr>
          <p:cNvPr id="11" name="Straight Connector 10"/>
          <p:cNvCxnSpPr/>
          <p:nvPr/>
        </p:nvCxnSpPr>
        <p:spPr>
          <a:xfrm flipV="1">
            <a:off x="2857488" y="1785926"/>
            <a:ext cx="2643206" cy="2571768"/>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857488" y="4357694"/>
            <a:ext cx="2571768" cy="1928826"/>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643570" y="1273718"/>
            <a:ext cx="1214446" cy="369332"/>
          </a:xfrm>
          <a:prstGeom prst="rect">
            <a:avLst/>
          </a:prstGeom>
          <a:noFill/>
        </p:spPr>
        <p:txBody>
          <a:bodyPr wrap="square" rtlCol="0">
            <a:spAutoFit/>
          </a:bodyPr>
          <a:lstStyle/>
          <a:p>
            <a:r>
              <a:rPr lang="en-US" b="1" dirty="0" smtClean="0">
                <a:solidFill>
                  <a:srgbClr val="FF0000"/>
                </a:solidFill>
              </a:rPr>
              <a:t>(1)  INPP</a:t>
            </a:r>
            <a:endParaRPr lang="el-GR" b="1" dirty="0">
              <a:solidFill>
                <a:srgbClr val="FF0000"/>
              </a:solidFill>
            </a:endParaRPr>
          </a:p>
        </p:txBody>
      </p:sp>
      <p:sp>
        <p:nvSpPr>
          <p:cNvPr id="20" name="TextBox 19"/>
          <p:cNvSpPr txBox="1"/>
          <p:nvPr/>
        </p:nvSpPr>
        <p:spPr>
          <a:xfrm>
            <a:off x="6786578" y="1285860"/>
            <a:ext cx="928694" cy="369332"/>
          </a:xfrm>
          <a:prstGeom prst="rect">
            <a:avLst/>
          </a:prstGeom>
          <a:noFill/>
        </p:spPr>
        <p:txBody>
          <a:bodyPr wrap="square" rtlCol="0">
            <a:spAutoFit/>
          </a:bodyPr>
          <a:lstStyle/>
          <a:p>
            <a:r>
              <a:rPr lang="en-US" b="1" dirty="0" smtClean="0">
                <a:solidFill>
                  <a:srgbClr val="FF0000"/>
                </a:solidFill>
              </a:rPr>
              <a:t>(2)  INN</a:t>
            </a:r>
            <a:endParaRPr lang="el-GR" b="1" dirty="0">
              <a:solidFill>
                <a:srgbClr val="FF0000"/>
              </a:solidFill>
            </a:endParaRPr>
          </a:p>
        </p:txBody>
      </p:sp>
      <p:sp>
        <p:nvSpPr>
          <p:cNvPr id="21" name="TextBox 20"/>
          <p:cNvSpPr txBox="1"/>
          <p:nvPr/>
        </p:nvSpPr>
        <p:spPr>
          <a:xfrm>
            <a:off x="7786710" y="1273718"/>
            <a:ext cx="1214446" cy="369332"/>
          </a:xfrm>
          <a:prstGeom prst="rect">
            <a:avLst/>
          </a:prstGeom>
          <a:noFill/>
        </p:spPr>
        <p:txBody>
          <a:bodyPr wrap="square" rtlCol="0">
            <a:spAutoFit/>
          </a:bodyPr>
          <a:lstStyle/>
          <a:p>
            <a:r>
              <a:rPr lang="en-GB" b="1" dirty="0" smtClean="0">
                <a:solidFill>
                  <a:srgbClr val="FF0000"/>
                </a:solidFill>
              </a:rPr>
              <a:t>(3)  GAEC</a:t>
            </a:r>
            <a:endParaRPr lang="el-GR" b="1" dirty="0">
              <a:solidFill>
                <a:srgbClr val="FF0000"/>
              </a:solidFill>
            </a:endParaRPr>
          </a:p>
        </p:txBody>
      </p:sp>
      <p:cxnSp>
        <p:nvCxnSpPr>
          <p:cNvPr id="24" name="Straight Arrow Connector 23"/>
          <p:cNvCxnSpPr/>
          <p:nvPr/>
        </p:nvCxnSpPr>
        <p:spPr>
          <a:xfrm rot="16200000" flipH="1">
            <a:off x="6036479" y="1893083"/>
            <a:ext cx="1571636" cy="107157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rot="16200000" flipH="1">
            <a:off x="7340239" y="2661029"/>
            <a:ext cx="2643206" cy="60725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16200000" flipH="1">
            <a:off x="6893735" y="2035959"/>
            <a:ext cx="1143008" cy="35719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2000232" y="1273718"/>
            <a:ext cx="1285884" cy="369332"/>
          </a:xfrm>
          <a:prstGeom prst="rect">
            <a:avLst/>
          </a:prstGeom>
          <a:noFill/>
        </p:spPr>
        <p:txBody>
          <a:bodyPr wrap="square" rtlCol="0">
            <a:spAutoFit/>
          </a:bodyPr>
          <a:lstStyle/>
          <a:p>
            <a:r>
              <a:rPr lang="en-US" b="1" dirty="0" smtClean="0">
                <a:solidFill>
                  <a:srgbClr val="FF0000"/>
                </a:solidFill>
              </a:rPr>
              <a:t>(4)  TEISTE</a:t>
            </a:r>
            <a:endParaRPr lang="el-GR" b="1" dirty="0">
              <a:solidFill>
                <a:srgbClr val="FF0000"/>
              </a:solidFill>
            </a:endParaRPr>
          </a:p>
        </p:txBody>
      </p:sp>
      <p:sp>
        <p:nvSpPr>
          <p:cNvPr id="32" name="TextBox 31"/>
          <p:cNvSpPr txBox="1"/>
          <p:nvPr/>
        </p:nvSpPr>
        <p:spPr>
          <a:xfrm>
            <a:off x="785786" y="1285860"/>
            <a:ext cx="1214446" cy="369332"/>
          </a:xfrm>
          <a:prstGeom prst="rect">
            <a:avLst/>
          </a:prstGeom>
          <a:noFill/>
        </p:spPr>
        <p:txBody>
          <a:bodyPr wrap="square" rtlCol="0">
            <a:spAutoFit/>
          </a:bodyPr>
          <a:lstStyle/>
          <a:p>
            <a:r>
              <a:rPr lang="en-US" b="1" dirty="0" smtClean="0">
                <a:solidFill>
                  <a:srgbClr val="FF0000"/>
                </a:solidFill>
              </a:rPr>
              <a:t>(6)  TEIATH</a:t>
            </a:r>
            <a:endParaRPr lang="el-GR" b="1" dirty="0">
              <a:solidFill>
                <a:srgbClr val="FF0000"/>
              </a:solidFill>
            </a:endParaRPr>
          </a:p>
        </p:txBody>
      </p:sp>
      <p:sp>
        <p:nvSpPr>
          <p:cNvPr id="33" name="TextBox 32"/>
          <p:cNvSpPr txBox="1"/>
          <p:nvPr/>
        </p:nvSpPr>
        <p:spPr>
          <a:xfrm>
            <a:off x="3214678" y="1273718"/>
            <a:ext cx="1428760" cy="369332"/>
          </a:xfrm>
          <a:prstGeom prst="rect">
            <a:avLst/>
          </a:prstGeom>
          <a:noFill/>
        </p:spPr>
        <p:txBody>
          <a:bodyPr wrap="square" rtlCol="0">
            <a:spAutoFit/>
          </a:bodyPr>
          <a:lstStyle/>
          <a:p>
            <a:r>
              <a:rPr lang="en-US" b="1" dirty="0" smtClean="0">
                <a:solidFill>
                  <a:srgbClr val="FF0000"/>
                </a:solidFill>
              </a:rPr>
              <a:t>(5)  HAA</a:t>
            </a:r>
            <a:endParaRPr lang="el-GR" b="1" dirty="0">
              <a:solidFill>
                <a:srgbClr val="FF0000"/>
              </a:solidFill>
            </a:endParaRPr>
          </a:p>
        </p:txBody>
      </p:sp>
      <p:cxnSp>
        <p:nvCxnSpPr>
          <p:cNvPr id="35" name="Straight Arrow Connector 34"/>
          <p:cNvCxnSpPr/>
          <p:nvPr/>
        </p:nvCxnSpPr>
        <p:spPr>
          <a:xfrm rot="16200000" flipH="1">
            <a:off x="571472" y="2428868"/>
            <a:ext cx="2643206" cy="107157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rot="5400000">
            <a:off x="1607323" y="3036091"/>
            <a:ext cx="3429024" cy="64294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rot="5400000">
            <a:off x="2000232" y="2000240"/>
            <a:ext cx="857256" cy="14287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888273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30</a:t>
            </a:fld>
            <a:endParaRPr lang="en-US"/>
          </a:p>
        </p:txBody>
      </p:sp>
      <p:sp>
        <p:nvSpPr>
          <p:cNvPr id="7" name="Title 6"/>
          <p:cNvSpPr txBox="1">
            <a:spLocks/>
          </p:cNvSpPr>
          <p:nvPr/>
        </p:nvSpPr>
        <p:spPr>
          <a:xfrm>
            <a:off x="395536" y="116632"/>
            <a:ext cx="8229600" cy="1143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smtClean="0">
                <a:solidFill>
                  <a:srgbClr val="0000FF"/>
                </a:solidFill>
              </a:rPr>
              <a:t>Background Measurements</a:t>
            </a:r>
            <a:endParaRPr kumimoji="0" lang="el-GR" sz="4400" b="0" i="0" u="none" strike="noStrike" kern="1200" cap="none" spc="0" normalizeH="0" baseline="0" noProof="0" dirty="0">
              <a:ln>
                <a:noFill/>
              </a:ln>
              <a:solidFill>
                <a:schemeClr val="lt1"/>
              </a:solidFill>
              <a:effectLst/>
              <a:uLnTx/>
              <a:uFillTx/>
              <a:latin typeface="+mn-lt"/>
              <a:ea typeface="+mn-ea"/>
              <a:cs typeface="+mn-cs"/>
            </a:endParaRPr>
          </a:p>
        </p:txBody>
      </p:sp>
      <p:sp>
        <p:nvSpPr>
          <p:cNvPr id="10" name="TextBox 9"/>
          <p:cNvSpPr txBox="1"/>
          <p:nvPr/>
        </p:nvSpPr>
        <p:spPr>
          <a:xfrm>
            <a:off x="323528" y="1556792"/>
            <a:ext cx="8280920" cy="646331"/>
          </a:xfrm>
          <a:prstGeom prst="rect">
            <a:avLst/>
          </a:prstGeom>
          <a:noFill/>
        </p:spPr>
        <p:txBody>
          <a:bodyPr wrap="square" rtlCol="0">
            <a:spAutoFit/>
          </a:bodyPr>
          <a:lstStyle/>
          <a:p>
            <a:r>
              <a:rPr lang="en-US" sz="1200" dirty="0" smtClean="0"/>
              <a:t>Background measurement determine </a:t>
            </a:r>
            <a:r>
              <a:rPr lang="en-US" sz="1200" dirty="0" smtClean="0"/>
              <a:t>the concentration </a:t>
            </a:r>
            <a:r>
              <a:rPr lang="en-US" sz="1200" dirty="0" smtClean="0"/>
              <a:t>of </a:t>
            </a:r>
            <a:r>
              <a:rPr lang="en-US" sz="1200" dirty="0" smtClean="0"/>
              <a:t>naturally occurring </a:t>
            </a:r>
            <a:r>
              <a:rPr lang="en-US" sz="1200" dirty="0" err="1" smtClean="0"/>
              <a:t>radionuclides</a:t>
            </a:r>
            <a:r>
              <a:rPr lang="en-US" sz="1200" dirty="0" smtClean="0"/>
              <a:t> and manmade </a:t>
            </a:r>
            <a:r>
              <a:rPr lang="en-US" sz="1200" dirty="0" err="1" smtClean="0"/>
              <a:t>radionuclides</a:t>
            </a:r>
            <a:r>
              <a:rPr lang="en-US" sz="1200" dirty="0" smtClean="0"/>
              <a:t>, like nuclear weapons testing, past accident in background surface and subsurface soil. This information will be used to define the natural radioactivity on a</a:t>
            </a:r>
            <a:r>
              <a:rPr lang="en-US" sz="1200" dirty="0" smtClean="0"/>
              <a:t> site, the </a:t>
            </a:r>
            <a:r>
              <a:rPr lang="en-US" sz="1200" dirty="0" smtClean="0"/>
              <a:t>distribution on depth, as well for </a:t>
            </a:r>
            <a:r>
              <a:rPr lang="en-US" sz="1200" dirty="0" smtClean="0"/>
              <a:t>modeling. </a:t>
            </a:r>
            <a:endParaRPr lang="en-US" sz="1200" dirty="0"/>
          </a:p>
        </p:txBody>
      </p:sp>
      <p:pic>
        <p:nvPicPr>
          <p:cNvPr id="97282" name="Picture 7"/>
          <p:cNvPicPr>
            <a:picLocks noChangeAspect="1" noChangeArrowheads="1"/>
          </p:cNvPicPr>
          <p:nvPr/>
        </p:nvPicPr>
        <p:blipFill>
          <a:blip r:embed="rId2" cstate="print"/>
          <a:srcRect/>
          <a:stretch>
            <a:fillRect/>
          </a:stretch>
        </p:blipFill>
        <p:spPr bwMode="auto">
          <a:xfrm>
            <a:off x="179512" y="2276872"/>
            <a:ext cx="2830513" cy="2266950"/>
          </a:xfrm>
          <a:prstGeom prst="rect">
            <a:avLst/>
          </a:prstGeom>
          <a:noFill/>
          <a:ln w="9525">
            <a:noFill/>
            <a:miter lim="800000"/>
            <a:headEnd/>
            <a:tailEnd/>
          </a:ln>
        </p:spPr>
      </p:pic>
      <p:graphicFrame>
        <p:nvGraphicFramePr>
          <p:cNvPr id="12" name="Table 11"/>
          <p:cNvGraphicFramePr>
            <a:graphicFrameLocks noGrp="1"/>
          </p:cNvGraphicFramePr>
          <p:nvPr/>
        </p:nvGraphicFramePr>
        <p:xfrm>
          <a:off x="2699788" y="2420888"/>
          <a:ext cx="6192691" cy="1524000"/>
        </p:xfrm>
        <a:graphic>
          <a:graphicData uri="http://schemas.openxmlformats.org/drawingml/2006/table">
            <a:tbl>
              <a:tblPr/>
              <a:tblGrid>
                <a:gridCol w="1204264"/>
                <a:gridCol w="278473"/>
                <a:gridCol w="421727"/>
                <a:gridCol w="421727"/>
                <a:gridCol w="421727"/>
                <a:gridCol w="421727"/>
                <a:gridCol w="421727"/>
                <a:gridCol w="712250"/>
                <a:gridCol w="475949"/>
                <a:gridCol w="421727"/>
                <a:gridCol w="991393"/>
              </a:tblGrid>
              <a:tr h="0">
                <a:tc>
                  <a:txBody>
                    <a:bodyPr/>
                    <a:lstStyle/>
                    <a:p>
                      <a:pPr marL="0" marR="0" algn="just">
                        <a:spcBef>
                          <a:spcPts val="0"/>
                        </a:spcBef>
                        <a:spcAft>
                          <a:spcPts val="0"/>
                        </a:spcAft>
                      </a:pPr>
                      <a:r>
                        <a:rPr lang="en-US" sz="1000" dirty="0">
                          <a:solidFill>
                            <a:srgbClr val="000000"/>
                          </a:solidFill>
                          <a:latin typeface="Times New Roman"/>
                          <a:ea typeface="Times New Roman"/>
                          <a:cs typeface="Times New Roman"/>
                        </a:rPr>
                        <a:t>Variable</a:t>
                      </a:r>
                      <a:endParaRPr lang="en-US" sz="900" dirty="0">
                        <a:solidFill>
                          <a:srgbClr val="00000A"/>
                        </a:solidFill>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mk-MK" sz="1000">
                          <a:solidFill>
                            <a:srgbClr val="000000"/>
                          </a:solidFill>
                          <a:latin typeface="Times New Roman"/>
                          <a:ea typeface="Times New Roman"/>
                          <a:cs typeface="Times New Roman"/>
                        </a:rPr>
                        <a:t>N</a:t>
                      </a:r>
                      <a:endParaRPr lang="en-US" sz="900">
                        <a:solidFill>
                          <a:srgbClr val="00000A"/>
                        </a:solidFill>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mk-MK" sz="1000">
                          <a:solidFill>
                            <a:srgbClr val="000000"/>
                          </a:solidFill>
                          <a:latin typeface="Times New Roman"/>
                          <a:ea typeface="Times New Roman"/>
                          <a:cs typeface="Times New Roman"/>
                        </a:rPr>
                        <a:t>AM</a:t>
                      </a:r>
                      <a:endParaRPr lang="en-US" sz="900">
                        <a:solidFill>
                          <a:srgbClr val="00000A"/>
                        </a:solidFill>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mk-MK" sz="1000">
                          <a:solidFill>
                            <a:srgbClr val="000000"/>
                          </a:solidFill>
                          <a:latin typeface="Times New Roman"/>
                          <a:ea typeface="Times New Roman"/>
                          <a:cs typeface="Times New Roman"/>
                        </a:rPr>
                        <a:t>SD</a:t>
                      </a:r>
                      <a:endParaRPr lang="en-US" sz="900">
                        <a:solidFill>
                          <a:srgbClr val="00000A"/>
                        </a:solidFill>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mk-MK" sz="1000">
                          <a:solidFill>
                            <a:srgbClr val="000000"/>
                          </a:solidFill>
                          <a:latin typeface="Times New Roman"/>
                          <a:ea typeface="Times New Roman"/>
                          <a:cs typeface="Times New Roman"/>
                        </a:rPr>
                        <a:t>Min</a:t>
                      </a:r>
                      <a:endParaRPr lang="en-US" sz="900">
                        <a:solidFill>
                          <a:srgbClr val="00000A"/>
                        </a:solidFill>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mk-MK" sz="1000">
                          <a:solidFill>
                            <a:srgbClr val="000000"/>
                          </a:solidFill>
                          <a:latin typeface="Times New Roman"/>
                          <a:ea typeface="Times New Roman"/>
                          <a:cs typeface="Times New Roman"/>
                        </a:rPr>
                        <a:t>Max</a:t>
                      </a:r>
                      <a:endParaRPr lang="en-US" sz="900">
                        <a:solidFill>
                          <a:srgbClr val="00000A"/>
                        </a:solidFill>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mk-MK" sz="1000">
                          <a:solidFill>
                            <a:srgbClr val="000000"/>
                          </a:solidFill>
                          <a:latin typeface="Times New Roman"/>
                          <a:ea typeface="Times New Roman"/>
                          <a:cs typeface="Times New Roman"/>
                        </a:rPr>
                        <a:t>Med</a:t>
                      </a:r>
                      <a:endParaRPr lang="en-US" sz="900">
                        <a:solidFill>
                          <a:srgbClr val="00000A"/>
                        </a:solidFill>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fr-FR" sz="1000">
                          <a:solidFill>
                            <a:srgbClr val="000000"/>
                          </a:solidFill>
                          <a:latin typeface="Times New Roman"/>
                          <a:ea typeface="Times New Roman"/>
                          <a:cs typeface="Times New Roman"/>
                        </a:rPr>
                        <a:t>SW test </a:t>
                      </a:r>
                      <a:endParaRPr lang="en-US" sz="900">
                        <a:solidFill>
                          <a:srgbClr val="00000A"/>
                        </a:solidFill>
                        <a:latin typeface="Times New Roman"/>
                        <a:ea typeface="Times New Roman"/>
                        <a:cs typeface="Times New Roman"/>
                      </a:endParaRPr>
                    </a:p>
                    <a:p>
                      <a:pPr marL="0" marR="0" algn="just">
                        <a:spcBef>
                          <a:spcPts val="0"/>
                        </a:spcBef>
                        <a:spcAft>
                          <a:spcPts val="0"/>
                        </a:spcAft>
                      </a:pPr>
                      <a:r>
                        <a:rPr lang="fr-FR" sz="1000">
                          <a:solidFill>
                            <a:srgbClr val="000000"/>
                          </a:solidFill>
                          <a:latin typeface="Times New Roman"/>
                          <a:ea typeface="Times New Roman"/>
                          <a:cs typeface="Times New Roman"/>
                        </a:rPr>
                        <a:t>(p value)</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mk-MK" sz="1000">
                          <a:solidFill>
                            <a:srgbClr val="000000"/>
                          </a:solidFill>
                          <a:latin typeface="Times New Roman"/>
                          <a:ea typeface="Times New Roman"/>
                          <a:cs typeface="Times New Roman"/>
                        </a:rPr>
                        <a:t>Skew</a:t>
                      </a:r>
                      <a:r>
                        <a:rPr lang="en-US" sz="1000">
                          <a:solidFill>
                            <a:srgbClr val="000000"/>
                          </a:solidFill>
                          <a:latin typeface="Times New Roman"/>
                          <a:ea typeface="Times New Roman"/>
                          <a:cs typeface="Times New Roman"/>
                        </a:rPr>
                        <a:t>.</a:t>
                      </a:r>
                      <a:endParaRPr lang="en-US" sz="900">
                        <a:solidFill>
                          <a:srgbClr val="00000A"/>
                        </a:solidFill>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mk-MK" sz="1000">
                          <a:solidFill>
                            <a:srgbClr val="000000"/>
                          </a:solidFill>
                          <a:latin typeface="Times New Roman"/>
                          <a:ea typeface="Times New Roman"/>
                          <a:cs typeface="Times New Roman"/>
                        </a:rPr>
                        <a:t>Kurt</a:t>
                      </a:r>
                      <a:r>
                        <a:rPr lang="en-US" sz="1000">
                          <a:solidFill>
                            <a:srgbClr val="000000"/>
                          </a:solidFill>
                          <a:latin typeface="Times New Roman"/>
                          <a:ea typeface="Times New Roman"/>
                          <a:cs typeface="Times New Roman"/>
                        </a:rPr>
                        <a:t>.</a:t>
                      </a:r>
                      <a:endParaRPr lang="en-US" sz="900">
                        <a:solidFill>
                          <a:srgbClr val="00000A"/>
                        </a:solidFill>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000">
                          <a:solidFill>
                            <a:srgbClr val="00000A"/>
                          </a:solidFill>
                          <a:latin typeface="Times New Roman"/>
                          <a:ea typeface="Times New Roman"/>
                          <a:cs typeface="Times New Roman"/>
                        </a:rPr>
                        <a:t>GPS Coordinate</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marR="0">
                        <a:spcBef>
                          <a:spcPts val="0"/>
                        </a:spcBef>
                        <a:spcAft>
                          <a:spcPts val="0"/>
                        </a:spcAft>
                      </a:pPr>
                      <a:r>
                        <a:rPr lang="en-US" sz="1000" i="1">
                          <a:solidFill>
                            <a:srgbClr val="000000"/>
                          </a:solidFill>
                          <a:latin typeface="Times New Roman"/>
                          <a:ea typeface="Times New Roman"/>
                          <a:cs typeface="Times New Roman"/>
                        </a:rPr>
                        <a:t>Point 1 (BG)</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10</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a:t>
                      </a:r>
                      <a:r>
                        <a:rPr lang="en-GB" sz="1000">
                          <a:solidFill>
                            <a:srgbClr val="000000"/>
                          </a:solidFill>
                          <a:latin typeface="Times New Roman"/>
                          <a:ea typeface="Times New Roman"/>
                          <a:cs typeface="Times New Roman"/>
                        </a:rPr>
                        <a:t>115</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0.011</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0.10</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0.13</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0.115</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0.258</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0.00</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-1.03</a:t>
                      </a:r>
                      <a:endParaRPr lang="en-US" sz="900">
                        <a:solidFill>
                          <a:srgbClr val="00000A"/>
                        </a:solidFill>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GB" sz="1000">
                          <a:solidFill>
                            <a:srgbClr val="000000"/>
                          </a:solidFill>
                          <a:latin typeface="Times New Roman"/>
                          <a:ea typeface="Times New Roman"/>
                          <a:cs typeface="Times New Roman"/>
                        </a:rPr>
                        <a:t>N42°37'49.9" E23°21'23.7"</a:t>
                      </a:r>
                      <a:endParaRPr lang="en-US" sz="900">
                        <a:solidFill>
                          <a:srgbClr val="00000A"/>
                        </a:solidFill>
                        <a:latin typeface="Times New Roman"/>
                        <a:ea typeface="Times New Roma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200025">
                <a:tc>
                  <a:txBody>
                    <a:bodyPr/>
                    <a:lstStyle/>
                    <a:p>
                      <a:pPr marL="0" marR="0">
                        <a:spcBef>
                          <a:spcPts val="0"/>
                        </a:spcBef>
                        <a:spcAft>
                          <a:spcPts val="0"/>
                        </a:spcAft>
                      </a:pPr>
                      <a:r>
                        <a:rPr lang="en-US" sz="1000" i="1" dirty="0">
                          <a:solidFill>
                            <a:srgbClr val="000000"/>
                          </a:solidFill>
                          <a:latin typeface="Times New Roman"/>
                          <a:ea typeface="Times New Roman"/>
                          <a:cs typeface="Times New Roman"/>
                        </a:rPr>
                        <a:t>Point 2 (BG)</a:t>
                      </a:r>
                      <a:endParaRPr lang="en-US" sz="900" dirty="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10</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a:t>
                      </a:r>
                      <a:r>
                        <a:rPr lang="en-GB" sz="1000">
                          <a:solidFill>
                            <a:srgbClr val="000000"/>
                          </a:solidFill>
                          <a:latin typeface="Times New Roman"/>
                          <a:ea typeface="Times New Roman"/>
                          <a:cs typeface="Times New Roman"/>
                        </a:rPr>
                        <a:t>097</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0.010</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0.08</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0.11</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0.100</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0.287</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-0.23</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-0.35</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GB" sz="1000">
                          <a:solidFill>
                            <a:srgbClr val="000000"/>
                          </a:solidFill>
                          <a:latin typeface="Times New Roman"/>
                          <a:ea typeface="Times New Roman"/>
                          <a:cs typeface="Times New Roman"/>
                        </a:rPr>
                        <a:t>N42°37'34.90" E23°21'22.30"</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a:noFill/>
                    </a:lnB>
                  </a:tcPr>
                </a:tc>
              </a:tr>
              <a:tr h="190500">
                <a:tc>
                  <a:txBody>
                    <a:bodyPr/>
                    <a:lstStyle/>
                    <a:p>
                      <a:pPr marL="0" marR="0">
                        <a:spcBef>
                          <a:spcPts val="0"/>
                        </a:spcBef>
                        <a:spcAft>
                          <a:spcPts val="0"/>
                        </a:spcAft>
                      </a:pPr>
                      <a:r>
                        <a:rPr lang="en-US" sz="1000" i="1">
                          <a:solidFill>
                            <a:srgbClr val="000000"/>
                          </a:solidFill>
                          <a:latin typeface="Times New Roman"/>
                          <a:ea typeface="Times New Roman"/>
                          <a:cs typeface="Times New Roman"/>
                        </a:rPr>
                        <a:t>Point 3 (BG)</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10</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a:t>
                      </a:r>
                      <a:r>
                        <a:rPr lang="en-GB" sz="1000">
                          <a:solidFill>
                            <a:srgbClr val="000000"/>
                          </a:solidFill>
                          <a:latin typeface="Times New Roman"/>
                          <a:ea typeface="Times New Roman"/>
                          <a:cs typeface="Times New Roman"/>
                        </a:rPr>
                        <a:t>102</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0.012</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0.09</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0.12</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0.100</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0.046</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0.43</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000">
                          <a:solidFill>
                            <a:srgbClr val="000000"/>
                          </a:solidFill>
                          <a:latin typeface="Times New Roman"/>
                          <a:ea typeface="Times New Roman"/>
                          <a:cs typeface="Times New Roman"/>
                        </a:rPr>
                        <a:t>-1.46</a:t>
                      </a:r>
                      <a:endParaRPr lang="en-US" sz="900">
                        <a:solidFill>
                          <a:srgbClr val="00000A"/>
                        </a:solidFill>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GB" sz="1000">
                          <a:solidFill>
                            <a:srgbClr val="000000"/>
                          </a:solidFill>
                          <a:latin typeface="Times New Roman"/>
                          <a:ea typeface="Times New Roman"/>
                          <a:cs typeface="Times New Roman"/>
                        </a:rPr>
                        <a:t>N42°37'47.70" E23°21'05.70"</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a:noFill/>
                    </a:lnB>
                  </a:tcPr>
                </a:tc>
              </a:tr>
              <a:tr h="190500">
                <a:tc>
                  <a:txBody>
                    <a:bodyPr/>
                    <a:lstStyle/>
                    <a:p>
                      <a:pPr marL="0" marR="0" algn="just">
                        <a:spcBef>
                          <a:spcPts val="0"/>
                        </a:spcBef>
                        <a:spcAft>
                          <a:spcPts val="0"/>
                        </a:spcAft>
                      </a:pPr>
                      <a:r>
                        <a:rPr lang="en-US" sz="1000" i="1">
                          <a:solidFill>
                            <a:srgbClr val="000000"/>
                          </a:solidFill>
                          <a:latin typeface="Times New Roman"/>
                          <a:ea typeface="Times New Roman"/>
                          <a:cs typeface="Times New Roman"/>
                        </a:rPr>
                        <a:t>Total (BG)</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a:solidFill>
                            <a:srgbClr val="000000"/>
                          </a:solidFill>
                          <a:latin typeface="Times New Roman"/>
                          <a:ea typeface="Times New Roman"/>
                          <a:cs typeface="Times New Roman"/>
                        </a:rPr>
                        <a:t>30</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a:solidFill>
                            <a:srgbClr val="000000"/>
                          </a:solidFill>
                          <a:latin typeface="Times New Roman"/>
                          <a:ea typeface="Times New Roman"/>
                          <a:cs typeface="Times New Roman"/>
                        </a:rPr>
                        <a:t>0.</a:t>
                      </a:r>
                      <a:r>
                        <a:rPr lang="en-GB" sz="1000">
                          <a:solidFill>
                            <a:srgbClr val="000000"/>
                          </a:solidFill>
                          <a:latin typeface="Times New Roman"/>
                          <a:ea typeface="Times New Roman"/>
                          <a:cs typeface="Times New Roman"/>
                        </a:rPr>
                        <a:t>10</a:t>
                      </a:r>
                      <a:r>
                        <a:rPr lang="en-US" sz="1000">
                          <a:solidFill>
                            <a:srgbClr val="000000"/>
                          </a:solidFill>
                          <a:latin typeface="Times New Roman"/>
                          <a:ea typeface="Times New Roman"/>
                          <a:cs typeface="Times New Roman"/>
                        </a:rPr>
                        <a:t>5</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a:solidFill>
                            <a:srgbClr val="000000"/>
                          </a:solidFill>
                          <a:latin typeface="Times New Roman"/>
                          <a:ea typeface="Times New Roman"/>
                          <a:cs typeface="Times New Roman"/>
                        </a:rPr>
                        <a:t>0.013</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a:solidFill>
                            <a:srgbClr val="000000"/>
                          </a:solidFill>
                          <a:latin typeface="Times New Roman"/>
                          <a:ea typeface="Times New Roman"/>
                          <a:cs typeface="Times New Roman"/>
                        </a:rPr>
                        <a:t>0.08</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a:solidFill>
                            <a:srgbClr val="000000"/>
                          </a:solidFill>
                          <a:latin typeface="Times New Roman"/>
                          <a:ea typeface="Times New Roman"/>
                          <a:cs typeface="Times New Roman"/>
                        </a:rPr>
                        <a:t>0.13</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a:solidFill>
                            <a:srgbClr val="000000"/>
                          </a:solidFill>
                          <a:latin typeface="Times New Roman"/>
                          <a:ea typeface="Times New Roman"/>
                          <a:cs typeface="Times New Roman"/>
                        </a:rPr>
                        <a:t>0.100</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a:solidFill>
                            <a:srgbClr val="000000"/>
                          </a:solidFill>
                          <a:latin typeface="Times New Roman"/>
                          <a:ea typeface="Times New Roman"/>
                          <a:cs typeface="Times New Roman"/>
                        </a:rPr>
                        <a:t>0.062</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a:solidFill>
                            <a:srgbClr val="000000"/>
                          </a:solidFill>
                          <a:latin typeface="Times New Roman"/>
                          <a:ea typeface="Times New Roman"/>
                          <a:cs typeface="Times New Roman"/>
                        </a:rPr>
                        <a:t>0.23</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a:solidFill>
                            <a:srgbClr val="000000"/>
                          </a:solidFill>
                          <a:latin typeface="Times New Roman"/>
                          <a:ea typeface="Times New Roman"/>
                          <a:cs typeface="Times New Roman"/>
                        </a:rPr>
                        <a:t>-0.71</a:t>
                      </a:r>
                      <a:endParaRPr lang="en-US" sz="900">
                        <a:solidFill>
                          <a:srgbClr val="00000A"/>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mk-MK" sz="1000" dirty="0">
                        <a:solidFill>
                          <a:srgbClr val="000000"/>
                        </a:solidFill>
                        <a:latin typeface="Times New Roman"/>
                        <a:ea typeface="Times New Roma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3" name="TextBox 12"/>
          <p:cNvSpPr txBox="1"/>
          <p:nvPr/>
        </p:nvSpPr>
        <p:spPr>
          <a:xfrm>
            <a:off x="2627784" y="4077072"/>
            <a:ext cx="6048672" cy="1015663"/>
          </a:xfrm>
          <a:prstGeom prst="rect">
            <a:avLst/>
          </a:prstGeom>
          <a:noFill/>
        </p:spPr>
        <p:txBody>
          <a:bodyPr wrap="square" rtlCol="0">
            <a:spAutoFit/>
          </a:bodyPr>
          <a:lstStyle/>
          <a:p>
            <a:r>
              <a:rPr lang="en-US" sz="1400" i="1" dirty="0" smtClean="0"/>
              <a:t>Table includes the minimum (min), maximum (max), median (med), arithmetic mean (AM), standard deviation (SD), </a:t>
            </a:r>
            <a:r>
              <a:rPr lang="en-US" sz="1400" i="1" dirty="0" err="1" smtClean="0"/>
              <a:t>skewness</a:t>
            </a:r>
            <a:r>
              <a:rPr lang="en-US" sz="1400" i="1" dirty="0" smtClean="0"/>
              <a:t> (skew.), kurtosis (</a:t>
            </a:r>
            <a:r>
              <a:rPr lang="en-US" sz="1400" i="1" dirty="0" err="1" smtClean="0"/>
              <a:t>kurt</a:t>
            </a:r>
            <a:r>
              <a:rPr lang="en-US" sz="1400" i="1" dirty="0" smtClean="0"/>
              <a:t>.) and Shapiro-</a:t>
            </a:r>
            <a:r>
              <a:rPr lang="en-US" sz="1400" i="1" dirty="0" err="1" smtClean="0"/>
              <a:t>Wilk</a:t>
            </a:r>
            <a:r>
              <a:rPr lang="en-US" sz="1400" i="1" dirty="0" smtClean="0"/>
              <a:t> tests of normality (SW</a:t>
            </a:r>
            <a:r>
              <a:rPr lang="en-US" sz="1400" i="1" dirty="0" smtClean="0"/>
              <a:t>). Unit </a:t>
            </a:r>
            <a:r>
              <a:rPr lang="en-US" sz="1400" dirty="0" smtClean="0"/>
              <a:t>µ</a:t>
            </a:r>
            <a:r>
              <a:rPr lang="en-US" sz="1400" dirty="0" err="1" smtClean="0"/>
              <a:t>Sv</a:t>
            </a:r>
            <a:r>
              <a:rPr lang="en-US" sz="1400" dirty="0" smtClean="0"/>
              <a:t>/h </a:t>
            </a:r>
            <a:endParaRPr lang="en-US" sz="1400" i="1"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00034"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TextBox 3"/>
          <p:cNvSpPr txBox="1"/>
          <p:nvPr/>
        </p:nvSpPr>
        <p:spPr>
          <a:xfrm>
            <a:off x="214282" y="1285860"/>
            <a:ext cx="8929718" cy="3600986"/>
          </a:xfrm>
          <a:prstGeom prst="rect">
            <a:avLst/>
          </a:prstGeom>
          <a:noFill/>
        </p:spPr>
        <p:txBody>
          <a:bodyPr wrap="square" rtlCol="0">
            <a:spAutoFit/>
          </a:bodyPr>
          <a:lstStyle/>
          <a:p>
            <a:pPr marL="285750" indent="-285750"/>
            <a:r>
              <a:rPr lang="en-US" sz="2400" b="1" u="sng" dirty="0" smtClean="0">
                <a:solidFill>
                  <a:srgbClr val="0000FF"/>
                </a:solidFill>
              </a:rPr>
              <a:t>The Greek network is active in key technologies addressed by ERDIT </a:t>
            </a:r>
            <a:r>
              <a:rPr lang="en-US" sz="2400" b="1" dirty="0" smtClean="0">
                <a:solidFill>
                  <a:srgbClr val="0000FF"/>
                </a:solidFill>
              </a:rPr>
              <a:t> </a:t>
            </a:r>
          </a:p>
          <a:p>
            <a:endParaRPr lang="en-US" sz="2400" b="1" dirty="0" smtClean="0">
              <a:solidFill>
                <a:srgbClr val="0000FF"/>
              </a:solidFill>
            </a:endParaRPr>
          </a:p>
          <a:p>
            <a:r>
              <a:rPr lang="en-US" sz="2400" b="1" dirty="0" smtClean="0">
                <a:solidFill>
                  <a:srgbClr val="0000FF"/>
                </a:solidFill>
              </a:rPr>
              <a:t>There are activities in:  </a:t>
            </a:r>
          </a:p>
          <a:p>
            <a:pPr>
              <a:buFont typeface="Wingdings" pitchFamily="2" charset="2"/>
              <a:buChar char="Ø"/>
            </a:pPr>
            <a:r>
              <a:rPr lang="en-US" sz="2400" b="1" dirty="0" smtClean="0">
                <a:solidFill>
                  <a:srgbClr val="0000FF"/>
                </a:solidFill>
              </a:rPr>
              <a:t>   Silicon sensors (for HEP)</a:t>
            </a:r>
          </a:p>
          <a:p>
            <a:pPr>
              <a:buFont typeface="Wingdings" pitchFamily="2" charset="2"/>
              <a:buChar char="Ø"/>
            </a:pPr>
            <a:r>
              <a:rPr lang="en-US" sz="2400" b="1" dirty="0" smtClean="0">
                <a:solidFill>
                  <a:srgbClr val="0000FF"/>
                </a:solidFill>
              </a:rPr>
              <a:t>   Hybrid Pixel detectors with Cd(Zn)Te (for security – safety)</a:t>
            </a:r>
          </a:p>
          <a:p>
            <a:pPr>
              <a:buFont typeface="Wingdings" pitchFamily="2" charset="2"/>
              <a:buChar char="Ø"/>
            </a:pPr>
            <a:r>
              <a:rPr lang="en-US" sz="2400" b="1" dirty="0" smtClean="0">
                <a:solidFill>
                  <a:srgbClr val="0000FF"/>
                </a:solidFill>
              </a:rPr>
              <a:t>   Silicon photomultipliers + scintillators (for  PET) </a:t>
            </a:r>
          </a:p>
          <a:p>
            <a:pPr>
              <a:buFont typeface="Wingdings" pitchFamily="2" charset="2"/>
              <a:buChar char="Ø"/>
            </a:pPr>
            <a:r>
              <a:rPr lang="en-US" sz="2400" b="1" dirty="0" smtClean="0">
                <a:solidFill>
                  <a:srgbClr val="0000FF"/>
                </a:solidFill>
              </a:rPr>
              <a:t>   Sensor networks -  SENERA NATO </a:t>
            </a:r>
            <a:r>
              <a:rPr lang="en-US" sz="2400" b="1" dirty="0" err="1" smtClean="0">
                <a:solidFill>
                  <a:srgbClr val="0000FF"/>
                </a:solidFill>
              </a:rPr>
              <a:t>SfP</a:t>
            </a:r>
            <a:r>
              <a:rPr lang="en-US" sz="2400" b="1" dirty="0" smtClean="0">
                <a:solidFill>
                  <a:srgbClr val="0000FF"/>
                </a:solidFill>
              </a:rPr>
              <a:t> Project is our on </a:t>
            </a:r>
            <a:r>
              <a:rPr lang="en-US" sz="2400" b="1" dirty="0" err="1" smtClean="0">
                <a:solidFill>
                  <a:srgbClr val="0000FF"/>
                </a:solidFill>
              </a:rPr>
              <a:t>goning</a:t>
            </a:r>
            <a:r>
              <a:rPr lang="en-US" sz="2400" b="1" dirty="0" smtClean="0">
                <a:solidFill>
                  <a:srgbClr val="0000FF"/>
                </a:solidFill>
              </a:rPr>
              <a:t> network activity</a:t>
            </a:r>
          </a:p>
          <a:p>
            <a:pPr marL="285750" indent="-285750">
              <a:buFont typeface="Arial" pitchFamily="34" charset="0"/>
              <a:buChar char="•"/>
            </a:pPr>
            <a:endParaRPr lang="en-US" b="1" i="1" dirty="0" smtClean="0">
              <a:solidFill>
                <a:srgbClr val="FF0000"/>
              </a:solidFill>
            </a:endParaRPr>
          </a:p>
          <a:p>
            <a:endParaRPr lang="en-US" b="1" i="1" dirty="0" smtClean="0">
              <a:solidFill>
                <a:srgbClr val="FF0000"/>
              </a:solidFill>
            </a:endParaRPr>
          </a:p>
        </p:txBody>
      </p:sp>
      <p:sp>
        <p:nvSpPr>
          <p:cNvPr id="9" name="Date Placeholder 8"/>
          <p:cNvSpPr>
            <a:spLocks noGrp="1"/>
          </p:cNvSpPr>
          <p:nvPr>
            <p:ph type="dt" sz="half" idx="10"/>
          </p:nvPr>
        </p:nvSpPr>
        <p:spPr/>
        <p:txBody>
          <a:bodyPr/>
          <a:lstStyle/>
          <a:p>
            <a:r>
              <a:rPr lang="el-GR" smtClean="0"/>
              <a:t>12 April 2016</a:t>
            </a:r>
            <a:endParaRPr lang="en-US"/>
          </a:p>
        </p:txBody>
      </p:sp>
      <p:sp>
        <p:nvSpPr>
          <p:cNvPr id="10" name="Slide Number Placeholder 9"/>
          <p:cNvSpPr>
            <a:spLocks noGrp="1"/>
          </p:cNvSpPr>
          <p:nvPr>
            <p:ph type="sldNum" sz="quarter" idx="12"/>
          </p:nvPr>
        </p:nvSpPr>
        <p:spPr/>
        <p:txBody>
          <a:bodyPr/>
          <a:lstStyle/>
          <a:p>
            <a:fld id="{4786ADD9-D38F-47A8-B0C2-B6718AA0F470}" type="slidenum">
              <a:rPr lang="en-US" smtClean="0"/>
              <a:pPr/>
              <a:t>31</a:t>
            </a:fld>
            <a:endParaRPr lang="en-US"/>
          </a:p>
        </p:txBody>
      </p:sp>
      <p:sp>
        <p:nvSpPr>
          <p:cNvPr id="11" name="Footer Placeholder 10"/>
          <p:cNvSpPr>
            <a:spLocks noGrp="1"/>
          </p:cNvSpPr>
          <p:nvPr>
            <p:ph type="ftr" sz="quarter" idx="11"/>
          </p:nvPr>
        </p:nvSpPr>
        <p:spPr/>
        <p:txBody>
          <a:bodyPr/>
          <a:lstStyle/>
          <a:p>
            <a:r>
              <a:rPr lang="en-US" smtClean="0"/>
              <a:t>ERDIT meeting Athens, A. Kyriakis</a:t>
            </a:r>
            <a:endParaRPr lang="en-US"/>
          </a:p>
        </p:txBody>
      </p:sp>
      <p:sp>
        <p:nvSpPr>
          <p:cNvPr id="8" name="TextBox 7"/>
          <p:cNvSpPr txBox="1"/>
          <p:nvPr/>
        </p:nvSpPr>
        <p:spPr>
          <a:xfrm>
            <a:off x="2857488" y="142852"/>
            <a:ext cx="4143404" cy="923330"/>
          </a:xfrm>
          <a:prstGeom prst="rect">
            <a:avLst/>
          </a:prstGeom>
          <a:noFill/>
        </p:spPr>
        <p:txBody>
          <a:bodyPr wrap="square" rtlCol="0">
            <a:spAutoFit/>
          </a:bodyPr>
          <a:lstStyle/>
          <a:p>
            <a:r>
              <a:rPr lang="en-US" sz="5400" b="1" dirty="0" smtClean="0">
                <a:solidFill>
                  <a:srgbClr val="0000FF"/>
                </a:solidFill>
              </a:rPr>
              <a:t>Conclusions</a:t>
            </a:r>
            <a:endParaRPr lang="el-GR" sz="5400" b="1" dirty="0">
              <a:solidFill>
                <a:srgbClr val="0000FF"/>
              </a:solidFill>
            </a:endParaRPr>
          </a:p>
        </p:txBody>
      </p:sp>
    </p:spTree>
    <p:extLst>
      <p:ext uri="{BB962C8B-B14F-4D97-AF65-F5344CB8AC3E}">
        <p14:creationId xmlns="" xmlns:p14="http://schemas.microsoft.com/office/powerpoint/2010/main" val="767637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500034"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Title 6"/>
          <p:cNvSpPr>
            <a:spLocks noGrp="1"/>
          </p:cNvSpPr>
          <p:nvPr>
            <p:ph type="title"/>
          </p:nvPr>
        </p:nvSpPr>
        <p:spPr>
          <a:xfrm>
            <a:off x="457200" y="142852"/>
            <a:ext cx="8229600" cy="868346"/>
          </a:xfrm>
        </p:spPr>
        <p:txBody>
          <a:bodyPr/>
          <a:lstStyle/>
          <a:p>
            <a:r>
              <a:rPr lang="en-US" b="1" dirty="0" smtClean="0">
                <a:solidFill>
                  <a:srgbClr val="0000FF"/>
                </a:solidFill>
              </a:rPr>
              <a:t>Activities: High Energy Physics</a:t>
            </a:r>
            <a:endParaRPr lang="el-GR" b="1" dirty="0">
              <a:solidFill>
                <a:srgbClr val="0000FF"/>
              </a:solidFill>
            </a:endParaRPr>
          </a:p>
        </p:txBody>
      </p:sp>
      <p:sp>
        <p:nvSpPr>
          <p:cNvPr id="4" name="Date Placeholder 3"/>
          <p:cNvSpPr>
            <a:spLocks noGrp="1"/>
          </p:cNvSpPr>
          <p:nvPr>
            <p:ph type="dt" sz="half" idx="10"/>
          </p:nvPr>
        </p:nvSpPr>
        <p:spPr/>
        <p:txBody>
          <a:bodyPr/>
          <a:lstStyle/>
          <a:p>
            <a:r>
              <a:rPr lang="el-GR" smtClean="0"/>
              <a:t>12 April 2016</a:t>
            </a:r>
            <a:endParaRPr lang="en-US"/>
          </a:p>
        </p:txBody>
      </p:sp>
      <p:sp>
        <p:nvSpPr>
          <p:cNvPr id="5" name="Footer Placeholder 4"/>
          <p:cNvSpPr>
            <a:spLocks noGrp="1"/>
          </p:cNvSpPr>
          <p:nvPr>
            <p:ph type="ftr" sz="quarter" idx="11"/>
          </p:nvPr>
        </p:nvSpPr>
        <p:spPr/>
        <p:txBody>
          <a:bodyPr/>
          <a:lstStyle/>
          <a:p>
            <a:r>
              <a:rPr lang="en-US" smtClean="0"/>
              <a:t>ERDIT meeting Athens, A. Kyriakis</a:t>
            </a:r>
            <a:endParaRPr lang="en-US"/>
          </a:p>
        </p:txBody>
      </p:sp>
      <p:sp>
        <p:nvSpPr>
          <p:cNvPr id="6" name="Slide Number Placeholder 5"/>
          <p:cNvSpPr>
            <a:spLocks noGrp="1"/>
          </p:cNvSpPr>
          <p:nvPr>
            <p:ph type="sldNum" sz="quarter" idx="12"/>
          </p:nvPr>
        </p:nvSpPr>
        <p:spPr/>
        <p:txBody>
          <a:bodyPr/>
          <a:lstStyle/>
          <a:p>
            <a:fld id="{4786ADD9-D38F-47A8-B0C2-B6718AA0F470}" type="slidenum">
              <a:rPr lang="en-US" smtClean="0"/>
              <a:pPr/>
              <a:t>4</a:t>
            </a:fld>
            <a:endParaRPr lang="en-US"/>
          </a:p>
        </p:txBody>
      </p:sp>
      <p:sp>
        <p:nvSpPr>
          <p:cNvPr id="11" name="TextBox 10"/>
          <p:cNvSpPr txBox="1"/>
          <p:nvPr/>
        </p:nvSpPr>
        <p:spPr>
          <a:xfrm>
            <a:off x="571472" y="1500174"/>
            <a:ext cx="7500990" cy="4801314"/>
          </a:xfrm>
          <a:prstGeom prst="rect">
            <a:avLst/>
          </a:prstGeom>
          <a:noFill/>
        </p:spPr>
        <p:txBody>
          <a:bodyPr wrap="square" rtlCol="0">
            <a:spAutoFit/>
          </a:bodyPr>
          <a:lstStyle/>
          <a:p>
            <a:pPr>
              <a:buFont typeface="Wingdings" pitchFamily="2" charset="2"/>
              <a:buChar char="Ø"/>
            </a:pPr>
            <a:r>
              <a:rPr lang="en-US" dirty="0" smtClean="0"/>
              <a:t>   Participation in the ALEPH/LEP experiment: construction of a radiation monitor(based on Avalanched Silicon Photodiodes)  for the Silicon Vertex detector of the ALEPH experiment.</a:t>
            </a:r>
          </a:p>
          <a:p>
            <a:pPr>
              <a:buFont typeface="Wingdings" pitchFamily="2" charset="2"/>
              <a:buChar char="Ø"/>
            </a:pPr>
            <a:endParaRPr lang="en-US" dirty="0" smtClean="0"/>
          </a:p>
          <a:p>
            <a:pPr>
              <a:buFont typeface="Wingdings" pitchFamily="2" charset="2"/>
              <a:buChar char="Ø"/>
            </a:pPr>
            <a:r>
              <a:rPr lang="en-US" dirty="0" smtClean="0"/>
              <a:t>   Participation in the DELPHI /LEP experiment: construction of a part of the RICH detector </a:t>
            </a:r>
          </a:p>
          <a:p>
            <a:pPr>
              <a:buFont typeface="Wingdings" pitchFamily="2" charset="2"/>
              <a:buChar char="Ø"/>
            </a:pPr>
            <a:endParaRPr lang="en-US" altLang="en-US" dirty="0" smtClean="0"/>
          </a:p>
          <a:p>
            <a:pPr>
              <a:buFont typeface="Wingdings" pitchFamily="2" charset="2"/>
              <a:buChar char="Ø"/>
            </a:pPr>
            <a:r>
              <a:rPr lang="en-US" altLang="en-US" dirty="0" smtClean="0"/>
              <a:t>  Conceptual Design of a Complete Powder X-ray Diffraction system with a Silicon </a:t>
            </a:r>
            <a:r>
              <a:rPr lang="en-US" altLang="en-US" dirty="0" err="1" smtClean="0"/>
              <a:t>Microstrip</a:t>
            </a:r>
            <a:r>
              <a:rPr lang="en-US" altLang="en-US" dirty="0" smtClean="0"/>
              <a:t> Detector</a:t>
            </a:r>
          </a:p>
          <a:p>
            <a:endParaRPr lang="en-US" dirty="0" smtClean="0"/>
          </a:p>
          <a:p>
            <a:pPr>
              <a:buFont typeface="Wingdings" pitchFamily="2" charset="2"/>
              <a:buChar char="Ø"/>
            </a:pPr>
            <a:r>
              <a:rPr lang="en-US" dirty="0" smtClean="0"/>
              <a:t>   Participation in the CMS/LHC experiment:</a:t>
            </a:r>
          </a:p>
          <a:p>
            <a:pPr lvl="1">
              <a:buFont typeface="Wingdings" pitchFamily="2" charset="2"/>
              <a:buChar char="q"/>
            </a:pPr>
            <a:r>
              <a:rPr lang="en-US" dirty="0" smtClean="0"/>
              <a:t>   Construction and test of one quarter of the </a:t>
            </a:r>
            <a:r>
              <a:rPr lang="en-US" dirty="0" err="1" smtClean="0"/>
              <a:t>Preshower</a:t>
            </a:r>
            <a:r>
              <a:rPr lang="en-US" dirty="0" smtClean="0"/>
              <a:t> (Silicon based) sub-detector of the CMS</a:t>
            </a:r>
          </a:p>
          <a:p>
            <a:pPr lvl="1">
              <a:buFont typeface="Wingdings" pitchFamily="2" charset="2"/>
              <a:buChar char="q"/>
            </a:pPr>
            <a:r>
              <a:rPr lang="en-US" dirty="0" smtClean="0"/>
              <a:t>   Development of Silicon Sensors for the Phase II upgrade of the CMS/LHC Silicon tracker (New Activity) </a:t>
            </a:r>
          </a:p>
          <a:p>
            <a:pPr lvl="1">
              <a:buFont typeface="Wingdings" pitchFamily="2" charset="2"/>
              <a:buChar char="q"/>
            </a:pPr>
            <a:r>
              <a:rPr lang="en-US" dirty="0" smtClean="0"/>
              <a:t>   Tests for the CMS Binary Chip (CBS) designed for the upgrade of the CMS/LHC Silicon tracker (New Activity)</a:t>
            </a:r>
          </a:p>
        </p:txBody>
      </p:sp>
    </p:spTree>
    <p:extLst>
      <p:ext uri="{BB962C8B-B14F-4D97-AF65-F5344CB8AC3E}">
        <p14:creationId xmlns:p14="http://schemas.microsoft.com/office/powerpoint/2010/main" xmlns="" val="325623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l-GR" smtClean="0"/>
              <a:t>12 April 2016</a:t>
            </a:r>
            <a:endParaRPr lang="el-GR"/>
          </a:p>
        </p:txBody>
      </p:sp>
      <p:sp>
        <p:nvSpPr>
          <p:cNvPr id="4" name="Footer Placeholder 3"/>
          <p:cNvSpPr>
            <a:spLocks noGrp="1"/>
          </p:cNvSpPr>
          <p:nvPr>
            <p:ph type="ftr" sz="quarter" idx="11"/>
          </p:nvPr>
        </p:nvSpPr>
        <p:spPr/>
        <p:txBody>
          <a:bodyPr/>
          <a:lstStyle/>
          <a:p>
            <a:r>
              <a:rPr lang="en-US" smtClean="0"/>
              <a:t>ERDIT meeting Athens, A. Kyriakis</a:t>
            </a:r>
            <a:endParaRPr lang="el-GR"/>
          </a:p>
        </p:txBody>
      </p:sp>
      <p:sp>
        <p:nvSpPr>
          <p:cNvPr id="5" name="Slide Number Placeholder 4"/>
          <p:cNvSpPr>
            <a:spLocks noGrp="1"/>
          </p:cNvSpPr>
          <p:nvPr>
            <p:ph type="sldNum" sz="quarter" idx="12"/>
          </p:nvPr>
        </p:nvSpPr>
        <p:spPr>
          <a:xfrm>
            <a:off x="6572264" y="6286520"/>
            <a:ext cx="2133600" cy="365125"/>
          </a:xfrm>
        </p:spPr>
        <p:txBody>
          <a:bodyPr/>
          <a:lstStyle/>
          <a:p>
            <a:fld id="{F8CB2D3C-0AAB-4533-BCC3-600D63F41579}" type="slidenum">
              <a:rPr lang="el-GR" smtClean="0"/>
              <a:pPr/>
              <a:t>5</a:t>
            </a:fld>
            <a:endParaRPr lang="el-GR"/>
          </a:p>
        </p:txBody>
      </p:sp>
      <p:sp>
        <p:nvSpPr>
          <p:cNvPr id="6" name="Title 5"/>
          <p:cNvSpPr>
            <a:spLocks noGrp="1"/>
          </p:cNvSpPr>
          <p:nvPr>
            <p:ph type="title"/>
          </p:nvPr>
        </p:nvSpPr>
        <p:spPr>
          <a:xfrm>
            <a:off x="428596" y="142852"/>
            <a:ext cx="8229600" cy="93978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en-US" sz="2800" b="1" dirty="0" smtClean="0">
                <a:solidFill>
                  <a:srgbClr val="0000FF"/>
                </a:solidFill>
              </a:rPr>
              <a:t>Institute  of Nuclear  &amp; Particle Physics + Institute of  </a:t>
            </a:r>
            <a:r>
              <a:rPr lang="en-US" sz="2800" b="1" dirty="0" err="1" smtClean="0">
                <a:solidFill>
                  <a:srgbClr val="0000FF"/>
                </a:solidFill>
              </a:rPr>
              <a:t>Nanoscience</a:t>
            </a:r>
            <a:r>
              <a:rPr lang="en-US" sz="2800" b="1" dirty="0" smtClean="0">
                <a:solidFill>
                  <a:srgbClr val="0000FF"/>
                </a:solidFill>
              </a:rPr>
              <a:t> and Nanotechnology </a:t>
            </a:r>
            <a:endParaRPr lang="el-GR" sz="2800" dirty="0"/>
          </a:p>
        </p:txBody>
      </p:sp>
      <p:pic>
        <p:nvPicPr>
          <p:cNvPr id="8" name="Picture 2" descr="F:\Loukas_99\nss99\Concept.t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14612" y="1500174"/>
            <a:ext cx="3643338" cy="4643470"/>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64514" name="Object 2"/>
          <p:cNvGraphicFramePr>
            <a:graphicFrameLocks noChangeAspect="1"/>
          </p:cNvGraphicFramePr>
          <p:nvPr/>
        </p:nvGraphicFramePr>
        <p:xfrm>
          <a:off x="6357982" y="1500174"/>
          <a:ext cx="2643174" cy="4143404"/>
        </p:xfrm>
        <a:graphic>
          <a:graphicData uri="http://schemas.openxmlformats.org/presentationml/2006/ole">
            <p:oleObj spid="_x0000_s64514" name="Graph" r:id="rId4" imgW="3691829" imgH="4413895" progId="">
              <p:embed/>
            </p:oleObj>
          </a:graphicData>
        </a:graphic>
      </p:graphicFrame>
      <p:sp>
        <p:nvSpPr>
          <p:cNvPr id="12" name="Text Box 5"/>
          <p:cNvSpPr txBox="1">
            <a:spLocks noChangeArrowheads="1"/>
          </p:cNvSpPr>
          <p:nvPr/>
        </p:nvSpPr>
        <p:spPr bwMode="auto">
          <a:xfrm>
            <a:off x="7358082" y="1870494"/>
            <a:ext cx="1428760"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altLang="en-US" sz="1050" b="1" dirty="0" err="1">
                <a:solidFill>
                  <a:srgbClr val="FF0000"/>
                </a:solidFill>
              </a:rPr>
              <a:t>NaI</a:t>
            </a:r>
            <a:r>
              <a:rPr lang="en-US" altLang="en-US" sz="1050" b="1" dirty="0">
                <a:solidFill>
                  <a:srgbClr val="FF0000"/>
                </a:solidFill>
              </a:rPr>
              <a:t> : step=0.02</a:t>
            </a:r>
            <a:r>
              <a:rPr lang="en-US" altLang="en-US" sz="1050" b="1" baseline="30000" dirty="0">
                <a:solidFill>
                  <a:srgbClr val="FF0000"/>
                </a:solidFill>
              </a:rPr>
              <a:t>0</a:t>
            </a:r>
            <a:r>
              <a:rPr lang="en-US" altLang="en-US" sz="1050" b="1" dirty="0">
                <a:solidFill>
                  <a:srgbClr val="FF0000"/>
                </a:solidFill>
              </a:rPr>
              <a:t>, 10sec/step, </a:t>
            </a:r>
            <a:r>
              <a:rPr lang="en-US" altLang="en-US" sz="1050" b="1" dirty="0" err="1">
                <a:solidFill>
                  <a:srgbClr val="FF0000"/>
                </a:solidFill>
              </a:rPr>
              <a:t>t</a:t>
            </a:r>
            <a:r>
              <a:rPr lang="en-US" altLang="en-US" sz="1050" b="1" baseline="-25000" dirty="0" err="1">
                <a:solidFill>
                  <a:srgbClr val="FF0000"/>
                </a:solidFill>
              </a:rPr>
              <a:t>tot</a:t>
            </a:r>
            <a:r>
              <a:rPr lang="en-US" altLang="en-US" sz="1050" b="1" dirty="0">
                <a:solidFill>
                  <a:srgbClr val="FF0000"/>
                </a:solidFill>
              </a:rPr>
              <a:t>=9.72h</a:t>
            </a:r>
            <a:endParaRPr lang="en-US" altLang="en-US" sz="1050" dirty="0">
              <a:solidFill>
                <a:srgbClr val="FF0000"/>
              </a:solidFill>
            </a:endParaRPr>
          </a:p>
        </p:txBody>
      </p:sp>
      <p:sp>
        <p:nvSpPr>
          <p:cNvPr id="13" name="Text Box 6"/>
          <p:cNvSpPr txBox="1">
            <a:spLocks noChangeArrowheads="1"/>
          </p:cNvSpPr>
          <p:nvPr/>
        </p:nvSpPr>
        <p:spPr bwMode="auto">
          <a:xfrm>
            <a:off x="7286644" y="3494861"/>
            <a:ext cx="1500198" cy="5770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altLang="en-US" sz="1050" b="1" dirty="0">
                <a:solidFill>
                  <a:srgbClr val="FF0000"/>
                </a:solidFill>
              </a:rPr>
              <a:t>Si (32 channels in parallel) : step=1.4</a:t>
            </a:r>
            <a:r>
              <a:rPr lang="en-US" altLang="en-US" sz="1050" b="1" baseline="30000" dirty="0">
                <a:solidFill>
                  <a:srgbClr val="FF0000"/>
                </a:solidFill>
              </a:rPr>
              <a:t>0</a:t>
            </a:r>
            <a:r>
              <a:rPr lang="en-US" altLang="en-US" sz="1050" b="1" dirty="0">
                <a:solidFill>
                  <a:srgbClr val="FF0000"/>
                </a:solidFill>
              </a:rPr>
              <a:t>, </a:t>
            </a:r>
            <a:endParaRPr lang="en-US" altLang="en-US" sz="1050" b="1" dirty="0" smtClean="0">
              <a:solidFill>
                <a:srgbClr val="FF0000"/>
              </a:solidFill>
            </a:endParaRPr>
          </a:p>
          <a:p>
            <a:r>
              <a:rPr lang="en-US" altLang="en-US" sz="1050" b="1" dirty="0" smtClean="0">
                <a:solidFill>
                  <a:srgbClr val="FF0000"/>
                </a:solidFill>
              </a:rPr>
              <a:t>5min/step</a:t>
            </a:r>
            <a:r>
              <a:rPr lang="en-US" altLang="en-US" sz="1050" b="1" dirty="0">
                <a:solidFill>
                  <a:srgbClr val="FF0000"/>
                </a:solidFill>
              </a:rPr>
              <a:t>, </a:t>
            </a:r>
            <a:r>
              <a:rPr lang="en-US" altLang="en-US" sz="1050" b="1" dirty="0" err="1">
                <a:solidFill>
                  <a:srgbClr val="FF0000"/>
                </a:solidFill>
              </a:rPr>
              <a:t>t</a:t>
            </a:r>
            <a:r>
              <a:rPr lang="en-US" altLang="en-US" sz="1050" b="1" baseline="-25000" dirty="0" err="1">
                <a:solidFill>
                  <a:srgbClr val="FF0000"/>
                </a:solidFill>
              </a:rPr>
              <a:t>tot</a:t>
            </a:r>
            <a:r>
              <a:rPr lang="en-US" altLang="en-US" sz="1050" b="1" dirty="0">
                <a:solidFill>
                  <a:srgbClr val="FF0000"/>
                </a:solidFill>
              </a:rPr>
              <a:t>=6,25h</a:t>
            </a:r>
            <a:endParaRPr lang="en-US" altLang="en-US" sz="1050" dirty="0">
              <a:solidFill>
                <a:srgbClr val="FF0000"/>
              </a:solidFill>
            </a:endParaRPr>
          </a:p>
        </p:txBody>
      </p:sp>
      <p:sp>
        <p:nvSpPr>
          <p:cNvPr id="14" name="Text Box 4"/>
          <p:cNvSpPr txBox="1">
            <a:spLocks noChangeArrowheads="1"/>
          </p:cNvSpPr>
          <p:nvPr/>
        </p:nvSpPr>
        <p:spPr bwMode="auto">
          <a:xfrm>
            <a:off x="285720" y="1142984"/>
            <a:ext cx="2363917" cy="300082"/>
          </a:xfrm>
          <a:prstGeom prst="rect">
            <a:avLst/>
          </a:prstGeom>
          <a:noFill/>
          <a:ln w="2857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350" b="1" dirty="0">
                <a:solidFill>
                  <a:srgbClr val="FF0066"/>
                </a:solidFill>
              </a:rPr>
              <a:t>X-Ray Powder  Crystallography</a:t>
            </a:r>
            <a:endParaRPr lang="en-US" altLang="en-US" sz="1350" dirty="0"/>
          </a:p>
        </p:txBody>
      </p:sp>
      <p:sp>
        <p:nvSpPr>
          <p:cNvPr id="15" name="Text Box 3"/>
          <p:cNvSpPr txBox="1">
            <a:spLocks noChangeArrowheads="1"/>
          </p:cNvSpPr>
          <p:nvPr/>
        </p:nvSpPr>
        <p:spPr bwMode="auto">
          <a:xfrm>
            <a:off x="6929454" y="1142984"/>
            <a:ext cx="1697003" cy="300082"/>
          </a:xfrm>
          <a:prstGeom prst="rect">
            <a:avLst/>
          </a:prstGeom>
          <a:noFill/>
          <a:ln w="2857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altLang="en-US" sz="1350" b="1" dirty="0">
                <a:solidFill>
                  <a:srgbClr val="FF0066"/>
                </a:solidFill>
              </a:rPr>
              <a:t>Diffraction Diagrams</a:t>
            </a:r>
            <a:r>
              <a:rPr lang="en-US" altLang="en-US" sz="1350" b="1" dirty="0">
                <a:solidFill>
                  <a:srgbClr val="FF0066"/>
                </a:solidFill>
              </a:rPr>
              <a:t> </a:t>
            </a:r>
            <a:endParaRPr lang="en-US" altLang="en-US" sz="1350" dirty="0"/>
          </a:p>
        </p:txBody>
      </p:sp>
      <p:sp>
        <p:nvSpPr>
          <p:cNvPr id="16" name="Text Box 3"/>
          <p:cNvSpPr txBox="1">
            <a:spLocks noChangeArrowheads="1"/>
          </p:cNvSpPr>
          <p:nvPr/>
        </p:nvSpPr>
        <p:spPr bwMode="auto">
          <a:xfrm>
            <a:off x="2981287" y="1142984"/>
            <a:ext cx="3090911" cy="300082"/>
          </a:xfrm>
          <a:prstGeom prst="rect">
            <a:avLst/>
          </a:prstGeom>
          <a:noFill/>
          <a:ln w="38100">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350" b="1" dirty="0">
                <a:solidFill>
                  <a:srgbClr val="FF3300"/>
                </a:solidFill>
              </a:rPr>
              <a:t>Conceptual Design of a Complete system</a:t>
            </a:r>
            <a:endParaRPr lang="en-US" altLang="en-US" sz="1350" dirty="0"/>
          </a:p>
        </p:txBody>
      </p:sp>
      <p:grpSp>
        <p:nvGrpSpPr>
          <p:cNvPr id="19" name="Group 18"/>
          <p:cNvGrpSpPr/>
          <p:nvPr/>
        </p:nvGrpSpPr>
        <p:grpSpPr>
          <a:xfrm>
            <a:off x="214282" y="1714488"/>
            <a:ext cx="2657010" cy="3973439"/>
            <a:chOff x="2457450" y="685800"/>
            <a:chExt cx="4229099" cy="5023342"/>
          </a:xfrm>
        </p:grpSpPr>
        <p:pic>
          <p:nvPicPr>
            <p:cNvPr id="20" name="Picture 3" descr="D:\Loukas_data\vertex97\3dxrd.gi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086100" y="742950"/>
              <a:ext cx="3048000" cy="2286000"/>
            </a:xfrm>
            <a:prstGeom prst="rect">
              <a:avLst/>
            </a:prstGeom>
            <a:noFill/>
            <a:extLst>
              <a:ext uri="{909E8E84-426E-40DD-AFC4-6F175D3DCCD1}">
                <a14:hiddenFill xmlns="" xmlns:a14="http://schemas.microsoft.com/office/drawing/2010/main">
                  <a:solidFill>
                    <a:srgbClr val="FFFFFF"/>
                  </a:solidFill>
                </a14:hiddenFill>
              </a:ext>
            </a:extLst>
          </p:spPr>
        </p:pic>
        <p:sp>
          <p:nvSpPr>
            <p:cNvPr id="21" name="Line 5"/>
            <p:cNvSpPr>
              <a:spLocks noChangeShapeType="1"/>
            </p:cNvSpPr>
            <p:nvPr/>
          </p:nvSpPr>
          <p:spPr bwMode="auto">
            <a:xfrm flipV="1">
              <a:off x="4171950" y="1885950"/>
              <a:ext cx="342900" cy="742950"/>
            </a:xfrm>
            <a:prstGeom prst="line">
              <a:avLst/>
            </a:prstGeom>
            <a:noFill/>
            <a:ln w="127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350"/>
            </a:p>
          </p:txBody>
        </p:sp>
        <p:sp>
          <p:nvSpPr>
            <p:cNvPr id="22" name="Text Box 6"/>
            <p:cNvSpPr txBox="1">
              <a:spLocks noChangeArrowheads="1"/>
            </p:cNvSpPr>
            <p:nvPr/>
          </p:nvSpPr>
          <p:spPr bwMode="auto">
            <a:xfrm>
              <a:off x="4000500" y="2571750"/>
              <a:ext cx="702436" cy="2539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050" b="1" dirty="0"/>
                <a:t>Capillary </a:t>
              </a:r>
              <a:endParaRPr lang="en-US" altLang="en-US" sz="1050" dirty="0"/>
            </a:p>
          </p:txBody>
        </p:sp>
        <p:sp>
          <p:nvSpPr>
            <p:cNvPr id="23" name="Text Box 7"/>
            <p:cNvSpPr txBox="1">
              <a:spLocks noChangeArrowheads="1"/>
            </p:cNvSpPr>
            <p:nvPr/>
          </p:nvSpPr>
          <p:spPr bwMode="auto">
            <a:xfrm>
              <a:off x="2800350" y="2286000"/>
              <a:ext cx="969169"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en-US" sz="1050" b="1"/>
                <a:t>Film or </a:t>
              </a:r>
            </a:p>
            <a:p>
              <a:r>
                <a:rPr lang="en-US" altLang="en-US" sz="1050" b="1"/>
                <a:t>Linear Array</a:t>
              </a:r>
              <a:r>
                <a:rPr lang="en-US" altLang="en-US" sz="1050"/>
                <a:t> </a:t>
              </a:r>
            </a:p>
          </p:txBody>
        </p:sp>
        <p:sp>
          <p:nvSpPr>
            <p:cNvPr id="24" name="Line 8"/>
            <p:cNvSpPr>
              <a:spLocks noChangeShapeType="1"/>
            </p:cNvSpPr>
            <p:nvPr/>
          </p:nvSpPr>
          <p:spPr bwMode="auto">
            <a:xfrm flipV="1">
              <a:off x="3314700" y="1771650"/>
              <a:ext cx="171450" cy="628650"/>
            </a:xfrm>
            <a:prstGeom prst="line">
              <a:avLst/>
            </a:prstGeom>
            <a:noFill/>
            <a:ln w="12700">
              <a:solidFill>
                <a:srgbClr val="FF33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350"/>
            </a:p>
          </p:txBody>
        </p:sp>
        <p:sp>
          <p:nvSpPr>
            <p:cNvPr id="25" name="Line 9"/>
            <p:cNvSpPr>
              <a:spLocks noChangeShapeType="1"/>
            </p:cNvSpPr>
            <p:nvPr/>
          </p:nvSpPr>
          <p:spPr bwMode="auto">
            <a:xfrm>
              <a:off x="4743450" y="914400"/>
              <a:ext cx="400050" cy="114300"/>
            </a:xfrm>
            <a:prstGeom prst="line">
              <a:avLst/>
            </a:prstGeom>
            <a:noFill/>
            <a:ln w="12700">
              <a:solidFill>
                <a:srgbClr val="FF0066"/>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350"/>
            </a:p>
          </p:txBody>
        </p:sp>
        <p:sp>
          <p:nvSpPr>
            <p:cNvPr id="26" name="Text Box 10"/>
            <p:cNvSpPr txBox="1">
              <a:spLocks noChangeArrowheads="1"/>
            </p:cNvSpPr>
            <p:nvPr/>
          </p:nvSpPr>
          <p:spPr bwMode="auto">
            <a:xfrm>
              <a:off x="4445794" y="694135"/>
              <a:ext cx="566181" cy="2539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050" b="1"/>
                <a:t>Cone 1</a:t>
              </a:r>
              <a:endParaRPr lang="en-US" altLang="en-US" sz="1050"/>
            </a:p>
          </p:txBody>
        </p:sp>
        <p:sp>
          <p:nvSpPr>
            <p:cNvPr id="27" name="Line 11"/>
            <p:cNvSpPr>
              <a:spLocks noChangeShapeType="1"/>
            </p:cNvSpPr>
            <p:nvPr/>
          </p:nvSpPr>
          <p:spPr bwMode="auto">
            <a:xfrm flipH="1">
              <a:off x="5543550" y="914400"/>
              <a:ext cx="57150" cy="457200"/>
            </a:xfrm>
            <a:prstGeom prst="line">
              <a:avLst/>
            </a:prstGeom>
            <a:noFill/>
            <a:ln w="12700">
              <a:solidFill>
                <a:srgbClr val="FF0066"/>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350"/>
            </a:p>
          </p:txBody>
        </p:sp>
        <p:sp>
          <p:nvSpPr>
            <p:cNvPr id="28" name="Text Box 12"/>
            <p:cNvSpPr txBox="1">
              <a:spLocks noChangeArrowheads="1"/>
            </p:cNvSpPr>
            <p:nvPr/>
          </p:nvSpPr>
          <p:spPr bwMode="auto">
            <a:xfrm>
              <a:off x="5486400" y="685800"/>
              <a:ext cx="566181" cy="2539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050" b="1"/>
                <a:t>Cone 2</a:t>
              </a:r>
              <a:endParaRPr lang="en-US" altLang="en-US" sz="1050"/>
            </a:p>
          </p:txBody>
        </p:sp>
        <p:sp>
          <p:nvSpPr>
            <p:cNvPr id="29" name="Text Box 13"/>
            <p:cNvSpPr txBox="1">
              <a:spLocks noChangeArrowheads="1"/>
            </p:cNvSpPr>
            <p:nvPr/>
          </p:nvSpPr>
          <p:spPr bwMode="auto">
            <a:xfrm>
              <a:off x="5772151" y="1771650"/>
              <a:ext cx="853119" cy="2539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050" b="1">
                  <a:solidFill>
                    <a:srgbClr val="00CC00"/>
                  </a:solidFill>
                </a:rPr>
                <a:t>X-ray beam</a:t>
              </a:r>
              <a:r>
                <a:rPr lang="en-US" altLang="en-US" sz="1050"/>
                <a:t> </a:t>
              </a:r>
            </a:p>
          </p:txBody>
        </p:sp>
        <p:sp>
          <p:nvSpPr>
            <p:cNvPr id="30" name="Text Box 14"/>
            <p:cNvSpPr txBox="1">
              <a:spLocks noChangeArrowheads="1"/>
            </p:cNvSpPr>
            <p:nvPr/>
          </p:nvSpPr>
          <p:spPr bwMode="auto">
            <a:xfrm>
              <a:off x="2457450" y="2971800"/>
              <a:ext cx="3699109" cy="6420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350" b="1" dirty="0">
                  <a:solidFill>
                    <a:schemeClr val="accent2"/>
                  </a:solidFill>
                </a:rPr>
                <a:t>Spherical Symmetry  ==&gt; </a:t>
              </a:r>
              <a:endParaRPr lang="en-US" altLang="en-US" sz="1350" b="1" dirty="0" smtClean="0">
                <a:solidFill>
                  <a:schemeClr val="accent2"/>
                </a:solidFill>
              </a:endParaRPr>
            </a:p>
            <a:p>
              <a:r>
                <a:rPr lang="en-US" altLang="en-US" sz="1350" b="1" dirty="0" smtClean="0">
                  <a:solidFill>
                    <a:schemeClr val="accent2"/>
                  </a:solidFill>
                </a:rPr>
                <a:t>One </a:t>
              </a:r>
              <a:r>
                <a:rPr lang="en-US" altLang="en-US" sz="1350" b="1" dirty="0">
                  <a:solidFill>
                    <a:schemeClr val="accent2"/>
                  </a:solidFill>
                </a:rPr>
                <a:t>dimension detector array</a:t>
              </a:r>
              <a:endParaRPr lang="en-US" altLang="en-US" sz="1350" dirty="0"/>
            </a:p>
          </p:txBody>
        </p:sp>
        <p:sp>
          <p:nvSpPr>
            <p:cNvPr id="31" name="Text Box 15"/>
            <p:cNvSpPr txBox="1">
              <a:spLocks noChangeArrowheads="1"/>
            </p:cNvSpPr>
            <p:nvPr/>
          </p:nvSpPr>
          <p:spPr bwMode="auto">
            <a:xfrm>
              <a:off x="2514601" y="5008761"/>
              <a:ext cx="4149977" cy="7003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altLang="en-US" sz="1500" b="1" dirty="0" err="1">
                  <a:solidFill>
                    <a:srgbClr val="FF3300"/>
                  </a:solidFill>
                </a:rPr>
                <a:t>mstrip</a:t>
              </a:r>
              <a:r>
                <a:rPr lang="en-US" altLang="en-US" sz="1500" b="1" dirty="0"/>
                <a:t> :   pitch </a:t>
              </a:r>
              <a:r>
                <a:rPr lang="en-US" altLang="en-US" sz="1500" b="1" dirty="0" smtClean="0">
                  <a:solidFill>
                    <a:srgbClr val="00CC00"/>
                  </a:solidFill>
                </a:rPr>
                <a:t>50</a:t>
              </a:r>
              <a:r>
                <a:rPr lang="el-GR" altLang="en-US" sz="1500" b="1" dirty="0">
                  <a:solidFill>
                    <a:srgbClr val="00CC00"/>
                  </a:solidFill>
                </a:rPr>
                <a:t>μ</a:t>
              </a:r>
              <a:r>
                <a:rPr lang="en-US" altLang="en-US" sz="1500" b="1" dirty="0">
                  <a:solidFill>
                    <a:srgbClr val="00CC00"/>
                  </a:solidFill>
                </a:rPr>
                <a:t>m</a:t>
              </a:r>
              <a:r>
                <a:rPr lang="en-US" altLang="en-US" sz="1500" b="1" dirty="0"/>
                <a:t> </a:t>
              </a:r>
              <a:r>
                <a:rPr lang="en-US" altLang="en-US" sz="1500" b="1" dirty="0" smtClean="0"/>
                <a:t>    </a:t>
              </a:r>
            </a:p>
            <a:p>
              <a:r>
                <a:rPr lang="en-US" altLang="en-US" sz="1500" b="1" dirty="0" smtClean="0"/>
                <a:t>                 length </a:t>
              </a:r>
              <a:r>
                <a:rPr lang="en-US" altLang="en-US" sz="1500" b="1" dirty="0"/>
                <a:t>~ </a:t>
              </a:r>
              <a:r>
                <a:rPr lang="en-US" altLang="en-US" sz="1500" b="1" dirty="0">
                  <a:solidFill>
                    <a:srgbClr val="00CC00"/>
                  </a:solidFill>
                </a:rPr>
                <a:t>5mm</a:t>
              </a:r>
              <a:r>
                <a:rPr lang="en-US" altLang="en-US" sz="1350" dirty="0"/>
                <a:t>	</a:t>
              </a:r>
            </a:p>
          </p:txBody>
        </p:sp>
        <p:sp>
          <p:nvSpPr>
            <p:cNvPr id="32" name="Text Box 16"/>
            <p:cNvSpPr txBox="1">
              <a:spLocks noChangeArrowheads="1"/>
            </p:cNvSpPr>
            <p:nvPr/>
          </p:nvSpPr>
          <p:spPr bwMode="auto">
            <a:xfrm>
              <a:off x="2457450" y="3371849"/>
              <a:ext cx="4229099" cy="12840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ltLang="en-US" sz="1500" b="1" dirty="0" smtClean="0"/>
            </a:p>
            <a:p>
              <a:r>
                <a:rPr lang="en-US" altLang="en-US" sz="1500" b="1" dirty="0" smtClean="0"/>
                <a:t>Sample </a:t>
              </a:r>
              <a:r>
                <a:rPr lang="en-US" altLang="en-US" sz="1500" b="1" dirty="0"/>
                <a:t>grains : </a:t>
              </a:r>
              <a:r>
                <a:rPr lang="en-US" altLang="en-US" sz="1500" b="1" dirty="0">
                  <a:solidFill>
                    <a:srgbClr val="FF33CC"/>
                  </a:solidFill>
                </a:rPr>
                <a:t>5-10</a:t>
              </a:r>
              <a:r>
                <a:rPr lang="el-GR" altLang="en-US" sz="1500" b="1" dirty="0">
                  <a:solidFill>
                    <a:srgbClr val="FF33CC"/>
                  </a:solidFill>
                </a:rPr>
                <a:t>μ</a:t>
              </a:r>
              <a:r>
                <a:rPr lang="en-US" altLang="en-US" sz="1500" b="1" dirty="0">
                  <a:solidFill>
                    <a:srgbClr val="FF33CC"/>
                  </a:solidFill>
                </a:rPr>
                <a:t>m</a:t>
              </a:r>
              <a:endParaRPr lang="en-US" altLang="en-US" sz="1500" b="1" dirty="0"/>
            </a:p>
            <a:p>
              <a:r>
                <a:rPr lang="en-US" altLang="en-US" sz="1500" b="1" dirty="0" smtClean="0"/>
                <a:t>Capillary </a:t>
              </a:r>
              <a:r>
                <a:rPr lang="en-US" altLang="en-US" sz="1500" b="1" dirty="0"/>
                <a:t>: </a:t>
              </a:r>
              <a:endParaRPr lang="en-US" altLang="en-US" sz="1500" b="1" dirty="0" smtClean="0"/>
            </a:p>
            <a:p>
              <a:r>
                <a:rPr lang="en-US" altLang="en-US" sz="1500" b="1" dirty="0" smtClean="0">
                  <a:solidFill>
                    <a:srgbClr val="3333CC"/>
                  </a:solidFill>
                </a:rPr>
                <a:t>Cylindrical</a:t>
              </a:r>
              <a:r>
                <a:rPr lang="en-US" altLang="en-US" sz="1200" dirty="0" smtClean="0"/>
                <a:t> </a:t>
              </a:r>
              <a:endParaRPr lang="en-US" altLang="en-US" sz="1200" dirty="0"/>
            </a:p>
          </p:txBody>
        </p:sp>
        <p:sp>
          <p:nvSpPr>
            <p:cNvPr id="33" name="AutoShape 17"/>
            <p:cNvSpPr>
              <a:spLocks/>
            </p:cNvSpPr>
            <p:nvPr/>
          </p:nvSpPr>
          <p:spPr bwMode="auto">
            <a:xfrm>
              <a:off x="4161855" y="4298363"/>
              <a:ext cx="228600" cy="342900"/>
            </a:xfrm>
            <a:prstGeom prst="leftBrace">
              <a:avLst>
                <a:gd name="adj1" fmla="val 12500"/>
                <a:gd name="adj2" fmla="val 50000"/>
              </a:avLst>
            </a:prstGeom>
            <a:noFill/>
            <a:ln w="412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350"/>
            </a:p>
          </p:txBody>
        </p:sp>
        <p:sp>
          <p:nvSpPr>
            <p:cNvPr id="34" name="Text Box 18"/>
            <p:cNvSpPr txBox="1">
              <a:spLocks noChangeArrowheads="1"/>
            </p:cNvSpPr>
            <p:nvPr/>
          </p:nvSpPr>
          <p:spPr bwMode="auto">
            <a:xfrm>
              <a:off x="4319512" y="4065512"/>
              <a:ext cx="2003947"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500" b="1" dirty="0">
                  <a:solidFill>
                    <a:srgbClr val="66FFCC"/>
                  </a:solidFill>
                </a:rPr>
                <a:t>10mm-20mm in height</a:t>
              </a:r>
              <a:endParaRPr lang="en-US" altLang="en-US" sz="1200" dirty="0"/>
            </a:p>
          </p:txBody>
        </p:sp>
        <p:sp>
          <p:nvSpPr>
            <p:cNvPr id="35" name="Text Box 19"/>
            <p:cNvSpPr txBox="1">
              <a:spLocks noChangeArrowheads="1"/>
            </p:cNvSpPr>
            <p:nvPr/>
          </p:nvSpPr>
          <p:spPr bwMode="auto">
            <a:xfrm>
              <a:off x="4276748" y="4426768"/>
              <a:ext cx="2091983"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500" b="1" dirty="0">
                  <a:solidFill>
                    <a:srgbClr val="00CC99"/>
                  </a:solidFill>
                </a:rPr>
                <a:t>0.5-1.0 mm in diameter</a:t>
              </a:r>
              <a:r>
                <a:rPr lang="en-US" altLang="en-US" sz="1200" dirty="0"/>
                <a:t> </a:t>
              </a:r>
            </a:p>
          </p:txBody>
        </p:sp>
        <p:sp>
          <p:nvSpPr>
            <p:cNvPr id="36" name="AutoShape 20"/>
            <p:cNvSpPr>
              <a:spLocks/>
            </p:cNvSpPr>
            <p:nvPr/>
          </p:nvSpPr>
          <p:spPr bwMode="auto">
            <a:xfrm flipH="1">
              <a:off x="5641222" y="5201503"/>
              <a:ext cx="228600" cy="342900"/>
            </a:xfrm>
            <a:prstGeom prst="leftBrace">
              <a:avLst>
                <a:gd name="adj1" fmla="val 12500"/>
                <a:gd name="adj2" fmla="val 50000"/>
              </a:avLst>
            </a:prstGeom>
            <a:noFill/>
            <a:ln w="412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350"/>
            </a:p>
          </p:txBody>
        </p:sp>
        <p:sp>
          <p:nvSpPr>
            <p:cNvPr id="37" name="Text Box 21"/>
            <p:cNvSpPr txBox="1">
              <a:spLocks noChangeArrowheads="1"/>
            </p:cNvSpPr>
            <p:nvPr/>
          </p:nvSpPr>
          <p:spPr bwMode="auto">
            <a:xfrm>
              <a:off x="5859549" y="5201504"/>
              <a:ext cx="805028" cy="323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en-US" sz="1500" b="1" dirty="0">
                  <a:solidFill>
                    <a:srgbClr val="CC0099"/>
                  </a:solidFill>
                </a:rPr>
                <a:t>~ 1.5 pF</a:t>
              </a:r>
              <a:endParaRPr lang="en-US" altLang="en-US" sz="1200" dirty="0"/>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500034"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0" name="Picture 9" descr="C:\Documents and Settings\argyro\Desktop\strip.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57600" y="4191000"/>
            <a:ext cx="4000500" cy="24384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9" name="Slide Number Placeholder 3"/>
          <p:cNvSpPr>
            <a:spLocks noGrp="1"/>
          </p:cNvSpPr>
          <p:nvPr>
            <p:ph type="sldNum" sz="quarter" idx="12"/>
          </p:nvPr>
        </p:nvSpPr>
        <p:spPr/>
        <p:txBody>
          <a:bodyPr/>
          <a:lstStyle/>
          <a:p>
            <a:fld id="{80F25A20-0D9F-434D-AE01-9080166EC62A}" type="slidenum">
              <a:rPr lang="en-US"/>
              <a:pPr/>
              <a:t>6</a:t>
            </a:fld>
            <a:endParaRPr lang="en-US"/>
          </a:p>
        </p:txBody>
      </p:sp>
      <p:pic>
        <p:nvPicPr>
          <p:cNvPr id="40057" name="Picture 12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5400000">
            <a:off x="109537" y="3395662"/>
            <a:ext cx="3419475" cy="287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6" name="Picture 102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886200" y="1428736"/>
            <a:ext cx="5105400" cy="26432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 name="TextBox 1"/>
          <p:cNvSpPr txBox="1"/>
          <p:nvPr/>
        </p:nvSpPr>
        <p:spPr>
          <a:xfrm>
            <a:off x="457200" y="3048000"/>
            <a:ext cx="2689796" cy="369332"/>
          </a:xfrm>
          <a:prstGeom prst="rect">
            <a:avLst/>
          </a:prstGeom>
          <a:noFill/>
        </p:spPr>
        <p:txBody>
          <a:bodyPr wrap="none" rtlCol="0">
            <a:spAutoFit/>
          </a:bodyPr>
          <a:lstStyle/>
          <a:p>
            <a:r>
              <a:rPr lang="en-US" b="1" i="1" dirty="0" smtClean="0">
                <a:solidFill>
                  <a:srgbClr val="FF0000"/>
                </a:solidFill>
              </a:rPr>
              <a:t>60mm x 60 mm : 32 strips </a:t>
            </a:r>
            <a:endParaRPr lang="en-US" b="1" i="1" dirty="0">
              <a:solidFill>
                <a:srgbClr val="FF0000"/>
              </a:solidFill>
            </a:endParaRPr>
          </a:p>
        </p:txBody>
      </p:sp>
      <p:sp>
        <p:nvSpPr>
          <p:cNvPr id="3" name="TextBox 2"/>
          <p:cNvSpPr txBox="1"/>
          <p:nvPr/>
        </p:nvSpPr>
        <p:spPr>
          <a:xfrm>
            <a:off x="152400" y="1295400"/>
            <a:ext cx="3045514" cy="400110"/>
          </a:xfrm>
          <a:prstGeom prst="rect">
            <a:avLst/>
          </a:prstGeom>
          <a:noFill/>
        </p:spPr>
        <p:txBody>
          <a:bodyPr wrap="none" rtlCol="0">
            <a:spAutoFit/>
          </a:bodyPr>
          <a:lstStyle/>
          <a:p>
            <a:r>
              <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CMS </a:t>
            </a:r>
            <a:r>
              <a:rPr lang="en-US" sz="2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Preshower</a:t>
            </a:r>
            <a:r>
              <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Si Sensors </a:t>
            </a:r>
            <a:endPar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Rounded Rectangle 3"/>
          <p:cNvSpPr/>
          <p:nvPr/>
        </p:nvSpPr>
        <p:spPr>
          <a:xfrm>
            <a:off x="3505200" y="1323980"/>
            <a:ext cx="5562600" cy="2819400"/>
          </a:xfrm>
          <a:prstGeom prst="round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flipH="1">
            <a:off x="1752600" y="3429000"/>
            <a:ext cx="304800" cy="15240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 name="Right Arrow 6"/>
          <p:cNvSpPr/>
          <p:nvPr/>
        </p:nvSpPr>
        <p:spPr>
          <a:xfrm>
            <a:off x="3276600" y="5029200"/>
            <a:ext cx="1371600" cy="762000"/>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Date Placeholder 21"/>
          <p:cNvSpPr>
            <a:spLocks noGrp="1"/>
          </p:cNvSpPr>
          <p:nvPr>
            <p:ph type="dt" sz="half" idx="10"/>
          </p:nvPr>
        </p:nvSpPr>
        <p:spPr/>
        <p:txBody>
          <a:bodyPr/>
          <a:lstStyle/>
          <a:p>
            <a:r>
              <a:rPr lang="el-GR" smtClean="0"/>
              <a:t>12 April 2016</a:t>
            </a:r>
            <a:endParaRPr lang="en-US"/>
          </a:p>
        </p:txBody>
      </p:sp>
      <p:sp>
        <p:nvSpPr>
          <p:cNvPr id="23" name="Footer Placeholder 22"/>
          <p:cNvSpPr>
            <a:spLocks noGrp="1"/>
          </p:cNvSpPr>
          <p:nvPr>
            <p:ph type="ftr" sz="quarter" idx="11"/>
          </p:nvPr>
        </p:nvSpPr>
        <p:spPr/>
        <p:txBody>
          <a:bodyPr/>
          <a:lstStyle/>
          <a:p>
            <a:r>
              <a:rPr lang="en-US" smtClean="0"/>
              <a:t>ERDIT meeting Athens, A. Kyriakis</a:t>
            </a:r>
            <a:endParaRPr lang="en-US"/>
          </a:p>
        </p:txBody>
      </p:sp>
      <p:sp>
        <p:nvSpPr>
          <p:cNvPr id="30" name="Rectangle 29"/>
          <p:cNvSpPr/>
          <p:nvPr/>
        </p:nvSpPr>
        <p:spPr>
          <a:xfrm>
            <a:off x="561113" y="78343"/>
            <a:ext cx="8154291" cy="954107"/>
          </a:xfrm>
          <a:prstGeom prst="rect">
            <a:avLst/>
          </a:prstGeom>
        </p:spPr>
        <p:txBody>
          <a:bodyPr wrap="square">
            <a:spAutoFit/>
          </a:bodyPr>
          <a:lstStyle/>
          <a:p>
            <a:pPr algn="ctr"/>
            <a:r>
              <a:rPr lang="en-US" sz="2800" b="1" dirty="0" smtClean="0">
                <a:solidFill>
                  <a:srgbClr val="0000FF"/>
                </a:solidFill>
              </a:rPr>
              <a:t>Institute  of Nuclear  &amp; Particle Physics + Institute of  </a:t>
            </a:r>
            <a:r>
              <a:rPr lang="en-US" sz="2800" b="1" dirty="0" err="1" smtClean="0">
                <a:solidFill>
                  <a:srgbClr val="0000FF"/>
                </a:solidFill>
              </a:rPr>
              <a:t>Nanoscience</a:t>
            </a:r>
            <a:r>
              <a:rPr lang="en-US" sz="2800" b="1" dirty="0" smtClean="0">
                <a:solidFill>
                  <a:srgbClr val="0000FF"/>
                </a:solidFill>
              </a:rPr>
              <a:t> and Nanotechnology </a:t>
            </a:r>
            <a:endParaRPr lang="el-GR" sz="2800" b="1" dirty="0"/>
          </a:p>
        </p:txBody>
      </p:sp>
    </p:spTree>
    <p:extLst>
      <p:ext uri="{BB962C8B-B14F-4D97-AF65-F5344CB8AC3E}">
        <p14:creationId xmlns:p14="http://schemas.microsoft.com/office/powerpoint/2010/main" xmlns="" val="3552856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l-GR" smtClean="0"/>
              <a:t>12 April 2016</a:t>
            </a:r>
            <a:endParaRPr lang="el-GR"/>
          </a:p>
        </p:txBody>
      </p:sp>
      <p:sp>
        <p:nvSpPr>
          <p:cNvPr id="3" name="Footer Placeholder 2"/>
          <p:cNvSpPr>
            <a:spLocks noGrp="1"/>
          </p:cNvSpPr>
          <p:nvPr>
            <p:ph type="ftr" sz="quarter" idx="11"/>
          </p:nvPr>
        </p:nvSpPr>
        <p:spPr/>
        <p:txBody>
          <a:bodyPr/>
          <a:lstStyle/>
          <a:p>
            <a:r>
              <a:rPr lang="en-US" smtClean="0"/>
              <a:t>ERDIT meeting Athens, A. Kyriakis</a:t>
            </a:r>
            <a:endParaRPr lang="el-GR"/>
          </a:p>
        </p:txBody>
      </p:sp>
      <p:sp>
        <p:nvSpPr>
          <p:cNvPr id="4" name="Slide Number Placeholder 3"/>
          <p:cNvSpPr>
            <a:spLocks noGrp="1"/>
          </p:cNvSpPr>
          <p:nvPr>
            <p:ph type="sldNum" sz="quarter" idx="12"/>
          </p:nvPr>
        </p:nvSpPr>
        <p:spPr/>
        <p:txBody>
          <a:bodyPr/>
          <a:lstStyle/>
          <a:p>
            <a:fld id="{F8CB2D3C-0AAB-4533-BCC3-600D63F41579}" type="slidenum">
              <a:rPr lang="el-GR" smtClean="0"/>
              <a:pPr/>
              <a:t>7</a:t>
            </a:fld>
            <a:endParaRPr lang="el-GR"/>
          </a:p>
        </p:txBody>
      </p:sp>
      <p:sp>
        <p:nvSpPr>
          <p:cNvPr id="5" name="Rounded Rectangle 4"/>
          <p:cNvSpPr/>
          <p:nvPr/>
        </p:nvSpPr>
        <p:spPr>
          <a:xfrm>
            <a:off x="500034"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Rectangle 5"/>
          <p:cNvSpPr/>
          <p:nvPr/>
        </p:nvSpPr>
        <p:spPr>
          <a:xfrm>
            <a:off x="561113" y="78343"/>
            <a:ext cx="8154291" cy="1015663"/>
          </a:xfrm>
          <a:prstGeom prst="rect">
            <a:avLst/>
          </a:prstGeom>
        </p:spPr>
        <p:txBody>
          <a:bodyPr wrap="square">
            <a:spAutoFit/>
          </a:bodyPr>
          <a:lstStyle/>
          <a:p>
            <a:pPr algn="ctr"/>
            <a:r>
              <a:rPr lang="en-US" sz="2800" b="1" dirty="0" smtClean="0">
                <a:solidFill>
                  <a:srgbClr val="0000FF"/>
                </a:solidFill>
              </a:rPr>
              <a:t>Institute  of Nuclear  &amp; Particle Physics + Institute of</a:t>
            </a:r>
            <a:r>
              <a:rPr lang="en-US" sz="3200" b="1" dirty="0" smtClean="0">
                <a:solidFill>
                  <a:srgbClr val="0000FF"/>
                </a:solidFill>
              </a:rPr>
              <a:t>  </a:t>
            </a:r>
            <a:r>
              <a:rPr lang="en-US" sz="2800" b="1" dirty="0" err="1" smtClean="0">
                <a:solidFill>
                  <a:srgbClr val="0000FF"/>
                </a:solidFill>
              </a:rPr>
              <a:t>Nanoscience</a:t>
            </a:r>
            <a:r>
              <a:rPr lang="en-US" sz="2800" b="1" dirty="0" smtClean="0">
                <a:solidFill>
                  <a:srgbClr val="0000FF"/>
                </a:solidFill>
              </a:rPr>
              <a:t> and Nanotechnology </a:t>
            </a:r>
            <a:endParaRPr lang="el-GR" sz="2800" b="1" dirty="0"/>
          </a:p>
        </p:txBody>
      </p:sp>
      <p:sp>
        <p:nvSpPr>
          <p:cNvPr id="7" name="TextBox 6"/>
          <p:cNvSpPr txBox="1"/>
          <p:nvPr/>
        </p:nvSpPr>
        <p:spPr>
          <a:xfrm>
            <a:off x="677333" y="1785926"/>
            <a:ext cx="7395129" cy="1384995"/>
          </a:xfrm>
          <a:prstGeom prst="rect">
            <a:avLst/>
          </a:prstGeom>
          <a:noFill/>
        </p:spPr>
        <p:txBody>
          <a:bodyPr wrap="square" rtlCol="0">
            <a:spAutoFit/>
          </a:bodyPr>
          <a:lstStyle/>
          <a:p>
            <a:r>
              <a:rPr lang="en-US" sz="1400" b="1" i="1" dirty="0" smtClean="0">
                <a:solidFill>
                  <a:srgbClr val="FF0000"/>
                </a:solidFill>
              </a:rPr>
              <a:t>Planar Pixels </a:t>
            </a:r>
          </a:p>
          <a:p>
            <a:r>
              <a:rPr lang="en-US" sz="1400" b="1" i="1" dirty="0" smtClean="0">
                <a:solidFill>
                  <a:srgbClr val="000090"/>
                </a:solidFill>
              </a:rPr>
              <a:t>Pixel sizes</a:t>
            </a:r>
            <a:r>
              <a:rPr lang="en-US" sz="1400" dirty="0" smtClean="0"/>
              <a:t>:  25 x 100 </a:t>
            </a:r>
            <a:r>
              <a:rPr lang="el-GR" sz="1400" dirty="0" smtClean="0"/>
              <a:t>μ</a:t>
            </a:r>
            <a:r>
              <a:rPr lang="en-US" sz="1400" dirty="0" smtClean="0"/>
              <a:t>m</a:t>
            </a:r>
            <a:r>
              <a:rPr lang="en-US" sz="1400" baseline="30000" dirty="0" smtClean="0"/>
              <a:t>2</a:t>
            </a:r>
            <a:r>
              <a:rPr lang="en-US" sz="1400" dirty="0" smtClean="0"/>
              <a:t>  or 50 x 50 </a:t>
            </a:r>
            <a:r>
              <a:rPr lang="el-GR" sz="1400" dirty="0" smtClean="0"/>
              <a:t>μ</a:t>
            </a:r>
            <a:r>
              <a:rPr lang="en-US" sz="1400" dirty="0" smtClean="0"/>
              <a:t>m</a:t>
            </a:r>
            <a:r>
              <a:rPr lang="en-US" sz="1400" baseline="30000" dirty="0" smtClean="0"/>
              <a:t>2</a:t>
            </a:r>
            <a:r>
              <a:rPr lang="en-US" sz="1400" dirty="0" smtClean="0"/>
              <a:t> </a:t>
            </a:r>
          </a:p>
          <a:p>
            <a:r>
              <a:rPr lang="en-US" sz="1400" dirty="0"/>
              <a:t> </a:t>
            </a:r>
            <a:r>
              <a:rPr lang="en-US" sz="1400" dirty="0" smtClean="0"/>
              <a:t>                    reduced in surface by a factor of 6 compared to current pixels (100 x 150 </a:t>
            </a:r>
            <a:r>
              <a:rPr lang="el-GR" sz="1400" dirty="0" smtClean="0"/>
              <a:t>μ</a:t>
            </a:r>
            <a:r>
              <a:rPr lang="en-US" sz="1400" dirty="0" smtClean="0"/>
              <a:t>m</a:t>
            </a:r>
            <a:r>
              <a:rPr lang="en-US" sz="1400" baseline="30000" dirty="0" smtClean="0"/>
              <a:t>2</a:t>
            </a:r>
            <a:r>
              <a:rPr lang="en-US" sz="1400" dirty="0" smtClean="0"/>
              <a:t>)</a:t>
            </a:r>
          </a:p>
          <a:p>
            <a:r>
              <a:rPr lang="en-US" sz="1400" b="1" i="1" dirty="0" smtClean="0">
                <a:solidFill>
                  <a:srgbClr val="000090"/>
                </a:solidFill>
              </a:rPr>
              <a:t>Detector thickness:  </a:t>
            </a:r>
            <a:r>
              <a:rPr lang="en-US" sz="1400" dirty="0" smtClean="0"/>
              <a:t>100 </a:t>
            </a:r>
            <a:r>
              <a:rPr lang="el-GR" sz="1400" dirty="0" smtClean="0"/>
              <a:t>μ</a:t>
            </a:r>
            <a:r>
              <a:rPr lang="en-US" sz="1400" dirty="0" smtClean="0"/>
              <a:t>m (reduced by a factor of 3 compared to current wafers (300 </a:t>
            </a:r>
            <a:r>
              <a:rPr lang="el-GR" sz="1400" dirty="0" smtClean="0"/>
              <a:t>μ</a:t>
            </a:r>
            <a:r>
              <a:rPr lang="en-US" sz="1400" dirty="0" smtClean="0"/>
              <a:t>m)</a:t>
            </a:r>
          </a:p>
          <a:p>
            <a:r>
              <a:rPr lang="en-US" sz="1400" dirty="0" smtClean="0"/>
              <a:t> </a:t>
            </a:r>
            <a:r>
              <a:rPr lang="en-US" sz="1400" b="1" i="1" dirty="0"/>
              <a:t>Increase the number of forward disks from 3 to </a:t>
            </a:r>
            <a:r>
              <a:rPr lang="en-US" sz="1400" b="1" i="1" dirty="0" smtClean="0"/>
              <a:t>10</a:t>
            </a:r>
            <a:endParaRPr lang="en-US" sz="1400" b="1" i="1" dirty="0"/>
          </a:p>
          <a:p>
            <a:r>
              <a:rPr lang="en-US" sz="1400" b="1" i="1" dirty="0"/>
              <a:t>Total active surface : </a:t>
            </a:r>
            <a:r>
              <a:rPr lang="en-US" sz="1400" dirty="0"/>
              <a:t>4 m</a:t>
            </a:r>
            <a:r>
              <a:rPr lang="en-US" sz="1400" baseline="30000" dirty="0"/>
              <a:t>2</a:t>
            </a:r>
            <a:r>
              <a:rPr lang="en-US" sz="1400" dirty="0"/>
              <a:t>  (compared to 2.7 m</a:t>
            </a:r>
            <a:r>
              <a:rPr lang="en-US" sz="1400" baseline="30000" dirty="0"/>
              <a:t>2</a:t>
            </a:r>
            <a:r>
              <a:rPr lang="en-US" sz="1400" dirty="0"/>
              <a:t> in Phase I</a:t>
            </a:r>
            <a:r>
              <a:rPr lang="en-US" sz="1400" dirty="0" smtClean="0"/>
              <a:t>)</a:t>
            </a:r>
            <a:endParaRPr lang="en-US" sz="1400" dirty="0"/>
          </a:p>
        </p:txBody>
      </p:sp>
      <p:sp>
        <p:nvSpPr>
          <p:cNvPr id="8" name="Rounded Rectangle 7"/>
          <p:cNvSpPr/>
          <p:nvPr/>
        </p:nvSpPr>
        <p:spPr>
          <a:xfrm>
            <a:off x="357158" y="1785926"/>
            <a:ext cx="8096488" cy="1339318"/>
          </a:xfrm>
          <a:prstGeom prst="roundRect">
            <a:avLst/>
          </a:prstGeom>
          <a:noFill/>
          <a:ln w="317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677333" y="3289229"/>
            <a:ext cx="6986913" cy="1077218"/>
          </a:xfrm>
          <a:prstGeom prst="rect">
            <a:avLst/>
          </a:prstGeom>
          <a:noFill/>
        </p:spPr>
        <p:txBody>
          <a:bodyPr wrap="square" rtlCol="0">
            <a:spAutoFit/>
          </a:bodyPr>
          <a:lstStyle/>
          <a:p>
            <a:r>
              <a:rPr lang="en-US" sz="1600" b="1" i="1" dirty="0" smtClean="0">
                <a:solidFill>
                  <a:srgbClr val="FF0000"/>
                </a:solidFill>
              </a:rPr>
              <a:t>Outer Tracker</a:t>
            </a:r>
          </a:p>
          <a:p>
            <a:r>
              <a:rPr lang="en-US" sz="1600" b="1" i="1" dirty="0" smtClean="0">
                <a:solidFill>
                  <a:srgbClr val="000090"/>
                </a:solidFill>
              </a:rPr>
              <a:t>15508   detector </a:t>
            </a:r>
            <a:r>
              <a:rPr lang="en-US" sz="1600" b="1" i="1" dirty="0">
                <a:solidFill>
                  <a:srgbClr val="000090"/>
                </a:solidFill>
              </a:rPr>
              <a:t>modules : </a:t>
            </a:r>
            <a:endParaRPr lang="en-US" sz="1600" b="1" i="1" dirty="0" smtClean="0">
              <a:solidFill>
                <a:srgbClr val="000090"/>
              </a:solidFill>
            </a:endParaRPr>
          </a:p>
          <a:p>
            <a:r>
              <a:rPr lang="en-US" sz="1600" b="1" dirty="0" smtClean="0">
                <a:solidFill>
                  <a:srgbClr val="000000"/>
                </a:solidFill>
              </a:rPr>
              <a:t>8424 </a:t>
            </a:r>
            <a:r>
              <a:rPr lang="en-US" sz="1600" b="1" dirty="0">
                <a:solidFill>
                  <a:srgbClr val="660066"/>
                </a:solidFill>
              </a:rPr>
              <a:t>2S </a:t>
            </a:r>
            <a:r>
              <a:rPr lang="en-US" sz="1600" b="1" dirty="0" smtClean="0">
                <a:solidFill>
                  <a:srgbClr val="000000"/>
                </a:solidFill>
              </a:rPr>
              <a:t>(Strip-Strip) and </a:t>
            </a:r>
            <a:r>
              <a:rPr lang="en-US" sz="1600" b="1" dirty="0">
                <a:solidFill>
                  <a:srgbClr val="000000"/>
                </a:solidFill>
              </a:rPr>
              <a:t>7084 </a:t>
            </a:r>
            <a:r>
              <a:rPr lang="en-US" sz="1600" b="1" dirty="0">
                <a:solidFill>
                  <a:srgbClr val="800000"/>
                </a:solidFill>
              </a:rPr>
              <a:t>PS </a:t>
            </a:r>
            <a:r>
              <a:rPr lang="en-US" sz="1600" b="1" dirty="0" smtClean="0">
                <a:solidFill>
                  <a:srgbClr val="000000"/>
                </a:solidFill>
              </a:rPr>
              <a:t>(Pixel Strip) with </a:t>
            </a:r>
            <a:r>
              <a:rPr lang="en-US" sz="1600" b="1" dirty="0">
                <a:solidFill>
                  <a:srgbClr val="000000"/>
                </a:solidFill>
              </a:rPr>
              <a:t>a total of 218 m</a:t>
            </a:r>
            <a:r>
              <a:rPr lang="en-US" sz="1600" b="1" baseline="30000" dirty="0">
                <a:solidFill>
                  <a:srgbClr val="000000"/>
                </a:solidFill>
              </a:rPr>
              <a:t>2</a:t>
            </a:r>
            <a:r>
              <a:rPr lang="en-US" sz="1600" b="1" dirty="0">
                <a:solidFill>
                  <a:srgbClr val="000000"/>
                </a:solidFill>
              </a:rPr>
              <a:t>, 47.8 million</a:t>
            </a:r>
          </a:p>
          <a:p>
            <a:r>
              <a:rPr lang="en-US" sz="1600" b="1" dirty="0">
                <a:solidFill>
                  <a:srgbClr val="000000"/>
                </a:solidFill>
              </a:rPr>
              <a:t> </a:t>
            </a:r>
            <a:r>
              <a:rPr lang="en-US" sz="1600" b="1" dirty="0" smtClean="0">
                <a:solidFill>
                  <a:srgbClr val="000000"/>
                </a:solidFill>
              </a:rPr>
              <a:t>strips </a:t>
            </a:r>
            <a:r>
              <a:rPr lang="en-US" sz="1600" b="1" dirty="0">
                <a:solidFill>
                  <a:srgbClr val="000000"/>
                </a:solidFill>
              </a:rPr>
              <a:t>and 218 million </a:t>
            </a:r>
            <a:r>
              <a:rPr lang="en-US" sz="1600" b="1" dirty="0" smtClean="0">
                <a:solidFill>
                  <a:srgbClr val="000000"/>
                </a:solidFill>
              </a:rPr>
              <a:t>macro-pixels</a:t>
            </a:r>
            <a:endParaRPr lang="en-US" sz="1600" b="1" dirty="0">
              <a:solidFill>
                <a:srgbClr val="000000"/>
              </a:solidFill>
            </a:endParaRPr>
          </a:p>
        </p:txBody>
      </p:sp>
      <p:sp>
        <p:nvSpPr>
          <p:cNvPr id="10" name="Rounded Rectangle 9"/>
          <p:cNvSpPr/>
          <p:nvPr/>
        </p:nvSpPr>
        <p:spPr>
          <a:xfrm>
            <a:off x="357158" y="3259870"/>
            <a:ext cx="8096488" cy="1026386"/>
          </a:xfrm>
          <a:prstGeom prst="roundRect">
            <a:avLst/>
          </a:prstGeom>
          <a:noFill/>
          <a:ln w="317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Screen Shot 2014-09-05 at 9.00.31 AM.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484508" y="4429132"/>
            <a:ext cx="4135536" cy="1857388"/>
          </a:xfrm>
          <a:prstGeom prst="rect">
            <a:avLst/>
          </a:prstGeom>
        </p:spPr>
      </p:pic>
      <p:sp>
        <p:nvSpPr>
          <p:cNvPr id="12" name="TextBox 11"/>
          <p:cNvSpPr txBox="1"/>
          <p:nvPr/>
        </p:nvSpPr>
        <p:spPr>
          <a:xfrm>
            <a:off x="518745" y="4543677"/>
            <a:ext cx="4019049" cy="1569660"/>
          </a:xfrm>
          <a:prstGeom prst="rect">
            <a:avLst/>
          </a:prstGeom>
          <a:noFill/>
        </p:spPr>
        <p:txBody>
          <a:bodyPr wrap="none" rtlCol="0">
            <a:spAutoFit/>
          </a:bodyPr>
          <a:lstStyle/>
          <a:p>
            <a:r>
              <a:rPr lang="en-US" sz="1600" b="1" dirty="0" smtClean="0">
                <a:solidFill>
                  <a:srgbClr val="FF0000"/>
                </a:solidFill>
              </a:rPr>
              <a:t>Work Plan:</a:t>
            </a:r>
          </a:p>
          <a:p>
            <a:pPr marL="285750" indent="-285750">
              <a:buFont typeface="Arial"/>
              <a:buChar char="•"/>
            </a:pPr>
            <a:r>
              <a:rPr lang="en-US" sz="1600" b="1" dirty="0" smtClean="0"/>
              <a:t>Design &amp; fabrication of sensor prototypes</a:t>
            </a:r>
          </a:p>
          <a:p>
            <a:pPr marL="285750" indent="-285750">
              <a:buFont typeface="Arial"/>
              <a:buChar char="•"/>
            </a:pPr>
            <a:r>
              <a:rPr lang="en-US" sz="1600" b="1" dirty="0" smtClean="0"/>
              <a:t>Device simulations with TCAD</a:t>
            </a:r>
          </a:p>
          <a:p>
            <a:pPr marL="285750" indent="-285750">
              <a:buFont typeface="Arial"/>
              <a:buChar char="•"/>
            </a:pPr>
            <a:r>
              <a:rPr lang="en-US" sz="1600" b="1" dirty="0" smtClean="0"/>
              <a:t>Evaluation of sensors &amp; electronics</a:t>
            </a:r>
          </a:p>
          <a:p>
            <a:pPr marL="285750" indent="-285750">
              <a:buFont typeface="Arial"/>
              <a:buChar char="•"/>
            </a:pPr>
            <a:r>
              <a:rPr lang="en-US" sz="1600" b="1" dirty="0" smtClean="0"/>
              <a:t>Participation in test beams</a:t>
            </a:r>
          </a:p>
          <a:p>
            <a:pPr marL="285750" indent="-285750">
              <a:buFont typeface="Arial"/>
              <a:buChar char="•"/>
            </a:pPr>
            <a:r>
              <a:rPr lang="en-US" sz="1600" b="1" dirty="0" smtClean="0"/>
              <a:t>Contribution to module construction</a:t>
            </a:r>
            <a:endParaRPr lang="en-US" sz="1600" b="1" dirty="0"/>
          </a:p>
        </p:txBody>
      </p:sp>
      <p:sp>
        <p:nvSpPr>
          <p:cNvPr id="13" name="Rounded Rectangle 12"/>
          <p:cNvSpPr/>
          <p:nvPr/>
        </p:nvSpPr>
        <p:spPr>
          <a:xfrm>
            <a:off x="330924" y="4380008"/>
            <a:ext cx="4310950" cy="1976342"/>
          </a:xfrm>
          <a:prstGeom prst="roundRect">
            <a:avLst/>
          </a:prstGeom>
          <a:noFill/>
          <a:ln w="31750">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285720" y="1191268"/>
            <a:ext cx="5046787" cy="523220"/>
          </a:xfrm>
          <a:prstGeom prst="rect">
            <a:avLst/>
          </a:prstGeom>
          <a:noFill/>
        </p:spPr>
        <p:txBody>
          <a:bodyPr wrap="none" rtlCol="0">
            <a:spAutoFit/>
          </a:bodyPr>
          <a:lstStyle/>
          <a:p>
            <a:r>
              <a:rPr lang="en-US" sz="2800" b="1" i="1" dirty="0" smtClean="0">
                <a:solidFill>
                  <a:srgbClr val="FF0000"/>
                </a:solidFill>
              </a:rPr>
              <a:t>The Phase II CMS Tracker at LHC </a:t>
            </a:r>
            <a:endParaRPr lang="en-US" sz="2800" b="1" i="1"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l-GR" smtClean="0"/>
              <a:t>12 April 2016</a:t>
            </a:r>
            <a:endParaRPr lang="el-GR"/>
          </a:p>
        </p:txBody>
      </p:sp>
      <p:sp>
        <p:nvSpPr>
          <p:cNvPr id="3" name="Footer Placeholder 2"/>
          <p:cNvSpPr>
            <a:spLocks noGrp="1"/>
          </p:cNvSpPr>
          <p:nvPr>
            <p:ph type="ftr" sz="quarter" idx="11"/>
          </p:nvPr>
        </p:nvSpPr>
        <p:spPr/>
        <p:txBody>
          <a:bodyPr/>
          <a:lstStyle/>
          <a:p>
            <a:r>
              <a:rPr lang="en-US" smtClean="0"/>
              <a:t>ERDIT meeting Athens, A. Kyriakis</a:t>
            </a:r>
            <a:endParaRPr lang="el-GR"/>
          </a:p>
        </p:txBody>
      </p:sp>
      <p:sp>
        <p:nvSpPr>
          <p:cNvPr id="4" name="Slide Number Placeholder 3"/>
          <p:cNvSpPr>
            <a:spLocks noGrp="1"/>
          </p:cNvSpPr>
          <p:nvPr>
            <p:ph type="sldNum" sz="quarter" idx="12"/>
          </p:nvPr>
        </p:nvSpPr>
        <p:spPr/>
        <p:txBody>
          <a:bodyPr/>
          <a:lstStyle/>
          <a:p>
            <a:fld id="{F8CB2D3C-0AAB-4533-BCC3-600D63F41579}" type="slidenum">
              <a:rPr lang="el-GR" smtClean="0"/>
              <a:pPr/>
              <a:t>8</a:t>
            </a:fld>
            <a:endParaRPr lang="el-GR"/>
          </a:p>
        </p:txBody>
      </p:sp>
      <p:sp>
        <p:nvSpPr>
          <p:cNvPr id="5" name="Rounded Rectangle 4"/>
          <p:cNvSpPr/>
          <p:nvPr/>
        </p:nvSpPr>
        <p:spPr>
          <a:xfrm>
            <a:off x="500034"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rPr>
              <a:t>Institute  of Nuclear  &amp; Particle Physics + Institute of  </a:t>
            </a:r>
            <a:r>
              <a:rPr lang="en-US" sz="2800" b="1" dirty="0" err="1" smtClean="0">
                <a:solidFill>
                  <a:srgbClr val="0000FF"/>
                </a:solidFill>
              </a:rPr>
              <a:t>Nanoscience</a:t>
            </a:r>
            <a:r>
              <a:rPr lang="en-US" sz="2800" b="1" dirty="0" smtClean="0">
                <a:solidFill>
                  <a:srgbClr val="0000FF"/>
                </a:solidFill>
              </a:rPr>
              <a:t> and Nanotechnology </a:t>
            </a:r>
            <a:endParaRPr lang="el-GR" sz="2800" b="1"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28596" y="1586164"/>
            <a:ext cx="1059638" cy="842704"/>
          </a:xfrm>
          <a:prstGeom prst="rect">
            <a:avLst/>
          </a:prstGeom>
        </p:spPr>
      </p:pic>
      <p:pic>
        <p:nvPicPr>
          <p:cNvPr id="7" name="Picture 6"/>
          <p:cNvPicPr>
            <a:picLocks noChangeAspect="1"/>
          </p:cNvPicPr>
          <p:nvPr/>
        </p:nvPicPr>
        <p:blipFill>
          <a:blip r:embed="rId3" cstate="print"/>
          <a:stretch>
            <a:fillRect/>
          </a:stretch>
        </p:blipFill>
        <p:spPr>
          <a:xfrm>
            <a:off x="428597" y="2786058"/>
            <a:ext cx="1071570" cy="719527"/>
          </a:xfrm>
          <a:prstGeom prst="rect">
            <a:avLst/>
          </a:prstGeom>
        </p:spPr>
      </p:pic>
      <p:pic>
        <p:nvPicPr>
          <p:cNvPr id="8" name="Picture 7"/>
          <p:cNvPicPr>
            <a:picLocks noChangeAspect="1"/>
          </p:cNvPicPr>
          <p:nvPr/>
        </p:nvPicPr>
        <p:blipFill>
          <a:blip r:embed="rId4" cstate="print"/>
          <a:stretch>
            <a:fillRect/>
          </a:stretch>
        </p:blipFill>
        <p:spPr>
          <a:xfrm rot="5400000">
            <a:off x="981965" y="2375564"/>
            <a:ext cx="1857388" cy="535235"/>
          </a:xfrm>
          <a:prstGeom prst="rect">
            <a:avLst/>
          </a:prstGeom>
        </p:spPr>
      </p:pic>
      <p:cxnSp>
        <p:nvCxnSpPr>
          <p:cNvPr id="9" name="Straight Connector 8"/>
          <p:cNvCxnSpPr/>
          <p:nvPr/>
        </p:nvCxnSpPr>
        <p:spPr>
          <a:xfrm rot="5400000">
            <a:off x="4643087" y="934604"/>
            <a:ext cx="337920" cy="250"/>
          </a:xfrm>
          <a:prstGeom prst="line">
            <a:avLst/>
          </a:prstGeom>
          <a:ln>
            <a:solidFill>
              <a:schemeClr val="tx1"/>
            </a:solidFill>
            <a:prstDash val="sysDot"/>
            <a:headEnd type="stealth"/>
            <a:tailEnd type="stealt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214546" y="2214554"/>
            <a:ext cx="285752" cy="923330"/>
          </a:xfrm>
          <a:prstGeom prst="rect">
            <a:avLst/>
          </a:prstGeom>
          <a:noFill/>
        </p:spPr>
        <p:txBody>
          <a:bodyPr wrap="square" rtlCol="0">
            <a:spAutoFit/>
          </a:bodyPr>
          <a:lstStyle/>
          <a:p>
            <a:r>
              <a:rPr lang="en-US" dirty="0" smtClean="0"/>
              <a:t>5cm</a:t>
            </a:r>
            <a:endParaRPr lang="en-US" dirty="0"/>
          </a:p>
        </p:txBody>
      </p:sp>
      <p:sp>
        <p:nvSpPr>
          <p:cNvPr id="11" name="TextBox 10"/>
          <p:cNvSpPr txBox="1"/>
          <p:nvPr/>
        </p:nvSpPr>
        <p:spPr>
          <a:xfrm>
            <a:off x="4572000" y="1808796"/>
            <a:ext cx="2714644" cy="1477328"/>
          </a:xfrm>
          <a:prstGeom prst="rect">
            <a:avLst/>
          </a:prstGeom>
          <a:noFill/>
        </p:spPr>
        <p:txBody>
          <a:bodyPr wrap="square" rtlCol="0">
            <a:spAutoFit/>
          </a:bodyPr>
          <a:lstStyle/>
          <a:p>
            <a:pPr marL="285750" indent="-285750">
              <a:buFont typeface="Arial" charset="0"/>
              <a:buChar char="•"/>
            </a:pPr>
            <a:r>
              <a:rPr lang="en-US" dirty="0" smtClean="0"/>
              <a:t>320 </a:t>
            </a:r>
            <a:r>
              <a:rPr lang="el-GR" dirty="0" smtClean="0"/>
              <a:t>μ</a:t>
            </a:r>
            <a:r>
              <a:rPr lang="en-US" dirty="0" smtClean="0"/>
              <a:t>m thick , 240 </a:t>
            </a:r>
            <a:r>
              <a:rPr lang="el-GR" dirty="0" smtClean="0"/>
              <a:t>μ</a:t>
            </a:r>
            <a:r>
              <a:rPr lang="en-US" dirty="0" smtClean="0"/>
              <a:t>m active</a:t>
            </a:r>
          </a:p>
          <a:p>
            <a:pPr marL="285750" indent="-285750">
              <a:buFont typeface="Arial" charset="0"/>
              <a:buChar char="•"/>
            </a:pPr>
            <a:r>
              <a:rPr lang="en-US" dirty="0"/>
              <a:t>n</a:t>
            </a:r>
            <a:r>
              <a:rPr lang="en-US" dirty="0" smtClean="0"/>
              <a:t> on p</a:t>
            </a:r>
          </a:p>
          <a:p>
            <a:pPr marL="285750" indent="-285750">
              <a:buFont typeface="Arial" charset="0"/>
              <a:buChar char="•"/>
            </a:pPr>
            <a:r>
              <a:rPr lang="en-US" dirty="0" smtClean="0"/>
              <a:t>Pitch 90 </a:t>
            </a:r>
            <a:r>
              <a:rPr lang="el-GR" dirty="0" smtClean="0"/>
              <a:t>μ</a:t>
            </a:r>
            <a:r>
              <a:rPr lang="en-US" dirty="0" smtClean="0"/>
              <a:t>m</a:t>
            </a:r>
          </a:p>
          <a:p>
            <a:pPr marL="285750" indent="-285750">
              <a:buFont typeface="Arial" charset="0"/>
              <a:buChar char="•"/>
            </a:pPr>
            <a:r>
              <a:rPr lang="en-US" dirty="0" smtClean="0"/>
              <a:t>Implant width 24 </a:t>
            </a:r>
            <a:r>
              <a:rPr lang="el-GR" dirty="0" smtClean="0"/>
              <a:t>μ</a:t>
            </a:r>
            <a:r>
              <a:rPr lang="en-US" dirty="0" smtClean="0"/>
              <a:t>m </a:t>
            </a:r>
            <a:endParaRPr lang="en-US" dirty="0"/>
          </a:p>
        </p:txBody>
      </p:sp>
      <p:pic>
        <p:nvPicPr>
          <p:cNvPr id="12" name="Grafik 3"/>
          <p:cNvPicPr>
            <a:picLocks noChangeAspect="1"/>
          </p:cNvPicPr>
          <p:nvPr/>
        </p:nvPicPr>
        <p:blipFill>
          <a:blip r:embed="rId5" cstate="screen">
            <a:extLst>
              <a:ext uri="{28A0092B-C50C-407E-A947-70E740481C1C}">
                <a14:useLocalDpi xmlns="" xmlns:a14="http://schemas.microsoft.com/office/drawing/2010/main"/>
              </a:ext>
            </a:extLst>
          </a:blip>
          <a:stretch>
            <a:fillRect/>
          </a:stretch>
        </p:blipFill>
        <p:spPr>
          <a:xfrm>
            <a:off x="2714612" y="2251579"/>
            <a:ext cx="1381262" cy="963107"/>
          </a:xfrm>
          <a:prstGeom prst="rect">
            <a:avLst/>
          </a:prstGeom>
        </p:spPr>
      </p:pic>
      <p:sp>
        <p:nvSpPr>
          <p:cNvPr id="15" name="TextBox 14"/>
          <p:cNvSpPr txBox="1"/>
          <p:nvPr/>
        </p:nvSpPr>
        <p:spPr>
          <a:xfrm>
            <a:off x="3304979" y="1214422"/>
            <a:ext cx="1981401" cy="461665"/>
          </a:xfrm>
          <a:prstGeom prst="rect">
            <a:avLst/>
          </a:prstGeom>
          <a:noFill/>
        </p:spPr>
        <p:txBody>
          <a:bodyPr wrap="square" rtlCol="0">
            <a:spAutoFit/>
          </a:bodyPr>
          <a:lstStyle/>
          <a:p>
            <a:r>
              <a:rPr lang="en-US" sz="2400" b="1" dirty="0" smtClean="0">
                <a:ln w="22225">
                  <a:solidFill>
                    <a:schemeClr val="accent2"/>
                  </a:solidFill>
                  <a:prstDash val="solid"/>
                </a:ln>
                <a:solidFill>
                  <a:schemeClr val="accent2">
                    <a:lumMod val="40000"/>
                    <a:lumOff val="60000"/>
                  </a:schemeClr>
                </a:solidFill>
              </a:rPr>
              <a:t>Baby Sensors</a:t>
            </a:r>
            <a:endParaRPr lang="en-US" sz="2400" b="1" dirty="0">
              <a:ln w="22225">
                <a:solidFill>
                  <a:schemeClr val="accent2"/>
                </a:solidFill>
                <a:prstDash val="solid"/>
              </a:ln>
              <a:solidFill>
                <a:schemeClr val="accent2">
                  <a:lumMod val="40000"/>
                  <a:lumOff val="60000"/>
                </a:schemeClr>
              </a:solidFill>
            </a:endParaRPr>
          </a:p>
        </p:txBody>
      </p:sp>
      <p:pic>
        <p:nvPicPr>
          <p:cNvPr id="16" name="Picture 15"/>
          <p:cNvPicPr>
            <a:picLocks noChangeAspect="1"/>
          </p:cNvPicPr>
          <p:nvPr/>
        </p:nvPicPr>
        <p:blipFill>
          <a:blip r:embed="rId6" cstate="print"/>
          <a:stretch>
            <a:fillRect/>
          </a:stretch>
        </p:blipFill>
        <p:spPr>
          <a:xfrm>
            <a:off x="214283" y="4214818"/>
            <a:ext cx="3714776" cy="2172164"/>
          </a:xfrm>
          <a:prstGeom prst="rect">
            <a:avLst/>
          </a:prstGeom>
        </p:spPr>
      </p:pic>
      <p:sp>
        <p:nvSpPr>
          <p:cNvPr id="17" name="TextBox 16"/>
          <p:cNvSpPr txBox="1"/>
          <p:nvPr/>
        </p:nvSpPr>
        <p:spPr>
          <a:xfrm>
            <a:off x="2466441" y="3643314"/>
            <a:ext cx="4739721" cy="461665"/>
          </a:xfrm>
          <a:prstGeom prst="rect">
            <a:avLst/>
          </a:prstGeom>
          <a:noFill/>
        </p:spPr>
        <p:txBody>
          <a:bodyPr wrap="square" rtlCol="0">
            <a:spAutoFit/>
          </a:bodyPr>
          <a:lstStyle/>
          <a:p>
            <a:r>
              <a:rPr lang="en-US" sz="2400" b="1" dirty="0" smtClean="0">
                <a:ln w="22225">
                  <a:solidFill>
                    <a:schemeClr val="accent2"/>
                  </a:solidFill>
                  <a:prstDash val="solid"/>
                </a:ln>
                <a:solidFill>
                  <a:schemeClr val="accent2">
                    <a:lumMod val="40000"/>
                    <a:lumOff val="60000"/>
                  </a:schemeClr>
                </a:solidFill>
              </a:rPr>
              <a:t>Baby Sensors: Capacitances</a:t>
            </a:r>
            <a:endParaRPr lang="en-US" sz="2400" b="1" dirty="0">
              <a:ln w="22225">
                <a:solidFill>
                  <a:schemeClr val="accent2"/>
                </a:solidFill>
                <a:prstDash val="solid"/>
              </a:ln>
              <a:solidFill>
                <a:schemeClr val="accent2">
                  <a:lumMod val="40000"/>
                  <a:lumOff val="60000"/>
                </a:schemeClr>
              </a:solidFill>
            </a:endParaRPr>
          </a:p>
        </p:txBody>
      </p:sp>
      <p:graphicFrame>
        <p:nvGraphicFramePr>
          <p:cNvPr id="18" name="Table 17"/>
          <p:cNvGraphicFramePr>
            <a:graphicFrameLocks noGrp="1"/>
          </p:cNvGraphicFramePr>
          <p:nvPr>
            <p:extLst/>
          </p:nvPr>
        </p:nvGraphicFramePr>
        <p:xfrm>
          <a:off x="4214810" y="4143380"/>
          <a:ext cx="3168650" cy="731520"/>
        </p:xfrm>
        <a:graphic>
          <a:graphicData uri="http://schemas.openxmlformats.org/drawingml/2006/table">
            <a:tbl>
              <a:tblPr firstRow="1" firstCol="1" bandRow="1"/>
              <a:tblGrid>
                <a:gridCol w="2157095"/>
                <a:gridCol w="1011555"/>
              </a:tblGrid>
              <a:tr h="0">
                <a:tc gridSpan="2">
                  <a:txBody>
                    <a:bodyPr/>
                    <a:lstStyle/>
                    <a:p>
                      <a:pPr algn="ctr">
                        <a:spcAft>
                          <a:spcPts val="0"/>
                        </a:spcAft>
                      </a:pPr>
                      <a:r>
                        <a:rPr lang="en-US" sz="1200">
                          <a:effectLst/>
                          <a:latin typeface="Calibri" charset="0"/>
                          <a:ea typeface="Calibri" charset="0"/>
                          <a:cs typeface="Times New Roman" charset="0"/>
                        </a:rPr>
                        <a:t>Baby Sensors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r>
              <a:tr h="0">
                <a:tc>
                  <a:txBody>
                    <a:bodyPr/>
                    <a:lstStyle/>
                    <a:p>
                      <a:pPr>
                        <a:spcAft>
                          <a:spcPts val="0"/>
                        </a:spcAft>
                      </a:pPr>
                      <a:r>
                        <a:rPr lang="en-US" sz="1200">
                          <a:effectLst/>
                          <a:latin typeface="Calibri" charset="0"/>
                          <a:ea typeface="Calibri" charset="0"/>
                          <a:cs typeface="Times New Roman" charset="0"/>
                        </a:rPr>
                        <a:t>Backplane capacitance per strip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200">
                          <a:effectLst/>
                          <a:latin typeface="Calibri" charset="0"/>
                          <a:ea typeface="Calibri" charset="0"/>
                          <a:cs typeface="Times New Roman" charset="0"/>
                        </a:rPr>
                        <a:t>1.86 pF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spcAft>
                          <a:spcPts val="0"/>
                        </a:spcAft>
                      </a:pPr>
                      <a:r>
                        <a:rPr lang="en-US" sz="1200">
                          <a:effectLst/>
                          <a:latin typeface="Calibri" charset="0"/>
                          <a:ea typeface="Calibri" charset="0"/>
                          <a:cs typeface="Times New Roman" charset="0"/>
                        </a:rPr>
                        <a:t>Interstrip capacitance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200">
                          <a:effectLst/>
                          <a:latin typeface="Calibri" charset="0"/>
                          <a:ea typeface="Calibri" charset="0"/>
                          <a:cs typeface="Times New Roman" charset="0"/>
                        </a:rPr>
                        <a:t>1.32 pF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spcAft>
                          <a:spcPts val="0"/>
                        </a:spcAft>
                      </a:pPr>
                      <a:r>
                        <a:rPr lang="en-US" sz="1200">
                          <a:effectLst/>
                          <a:latin typeface="Calibri" charset="0"/>
                          <a:ea typeface="Calibri" charset="0"/>
                          <a:cs typeface="Times New Roman" charset="0"/>
                        </a:rPr>
                        <a:t>Total capacitance per strip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200" dirty="0">
                          <a:effectLst/>
                          <a:latin typeface="Calibri" charset="0"/>
                          <a:ea typeface="Calibri" charset="0"/>
                          <a:cs typeface="Times New Roman" charset="0"/>
                        </a:rPr>
                        <a:t>4.62pF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19" name="Table 18"/>
          <p:cNvGraphicFramePr>
            <a:graphicFrameLocks noGrp="1"/>
          </p:cNvGraphicFramePr>
          <p:nvPr>
            <p:extLst/>
          </p:nvPr>
        </p:nvGraphicFramePr>
        <p:xfrm>
          <a:off x="4143372" y="5143512"/>
          <a:ext cx="3171843" cy="914400"/>
        </p:xfrm>
        <a:graphic>
          <a:graphicData uri="http://schemas.openxmlformats.org/drawingml/2006/table">
            <a:tbl>
              <a:tblPr firstRow="1" firstCol="1" bandRow="1"/>
              <a:tblGrid>
                <a:gridCol w="2140504"/>
                <a:gridCol w="1031339"/>
              </a:tblGrid>
              <a:tr h="0">
                <a:tc gridSpan="2">
                  <a:txBody>
                    <a:bodyPr/>
                    <a:lstStyle/>
                    <a:p>
                      <a:pPr algn="ctr">
                        <a:spcAft>
                          <a:spcPts val="0"/>
                        </a:spcAft>
                      </a:pPr>
                      <a:r>
                        <a:rPr lang="en-US" sz="1200">
                          <a:effectLst/>
                          <a:latin typeface="Calibri" charset="0"/>
                          <a:ea typeface="Calibri" charset="0"/>
                          <a:cs typeface="Times New Roman" charset="0"/>
                        </a:rPr>
                        <a:t>Baby Sensors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r>
              <a:tr h="0">
                <a:tc>
                  <a:txBody>
                    <a:bodyPr/>
                    <a:lstStyle/>
                    <a:p>
                      <a:pPr>
                        <a:spcAft>
                          <a:spcPts val="0"/>
                        </a:spcAft>
                      </a:pPr>
                      <a:r>
                        <a:rPr lang="en-US" sz="1200">
                          <a:effectLst/>
                          <a:latin typeface="Calibri" charset="0"/>
                          <a:ea typeface="Calibri" charset="0"/>
                          <a:cs typeface="Times New Roman" charset="0"/>
                        </a:rPr>
                        <a:t>Backplane capacitance per strip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200">
                          <a:effectLst/>
                          <a:latin typeface="Calibri" charset="0"/>
                          <a:ea typeface="Calibri" charset="0"/>
                          <a:cs typeface="Times New Roman" charset="0"/>
                        </a:rPr>
                        <a:t>1.88 pF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spcAft>
                          <a:spcPts val="0"/>
                        </a:spcAft>
                      </a:pPr>
                      <a:r>
                        <a:rPr lang="en-US" sz="1200">
                          <a:effectLst/>
                          <a:latin typeface="Calibri" charset="0"/>
                          <a:ea typeface="Calibri" charset="0"/>
                          <a:cs typeface="Times New Roman" charset="0"/>
                        </a:rPr>
                        <a:t>Interstrip capacitance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200">
                          <a:effectLst/>
                          <a:latin typeface="Calibri" charset="0"/>
                          <a:ea typeface="Calibri" charset="0"/>
                          <a:cs typeface="Times New Roman" charset="0"/>
                        </a:rPr>
                        <a:t>1.31 pF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spcAft>
                          <a:spcPts val="0"/>
                        </a:spcAft>
                      </a:pPr>
                      <a:r>
                        <a:rPr lang="en-US" sz="1200" dirty="0">
                          <a:effectLst/>
                          <a:latin typeface="Calibri" charset="0"/>
                          <a:ea typeface="Calibri" charset="0"/>
                          <a:cs typeface="Times New Roman" charset="0"/>
                        </a:rPr>
                        <a:t>Capacitance to second </a:t>
                      </a:r>
                      <a:r>
                        <a:rPr lang="en-US" sz="1200" dirty="0" err="1">
                          <a:effectLst/>
                          <a:latin typeface="Calibri" charset="0"/>
                          <a:ea typeface="Calibri" charset="0"/>
                          <a:cs typeface="Times New Roman" charset="0"/>
                        </a:rPr>
                        <a:t>neighbour</a:t>
                      </a:r>
                      <a:endParaRPr lang="en-US" sz="12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200" dirty="0">
                          <a:solidFill>
                            <a:srgbClr val="1D46FD"/>
                          </a:solidFill>
                          <a:effectLst/>
                          <a:latin typeface="Calibri" charset="0"/>
                          <a:ea typeface="Calibri" charset="0"/>
                          <a:cs typeface="Times New Roman" charset="0"/>
                        </a:rPr>
                        <a:t>0.3 pF</a:t>
                      </a:r>
                      <a:endParaRPr lang="en-US" sz="12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0" name="TextBox 19"/>
          <p:cNvSpPr txBox="1"/>
          <p:nvPr/>
        </p:nvSpPr>
        <p:spPr>
          <a:xfrm>
            <a:off x="7572396" y="4286256"/>
            <a:ext cx="1148712" cy="369332"/>
          </a:xfrm>
          <a:prstGeom prst="rect">
            <a:avLst/>
          </a:prstGeom>
          <a:noFill/>
        </p:spPr>
        <p:txBody>
          <a:bodyPr wrap="none" rtlCol="0">
            <a:spAutoFit/>
          </a:bodyPr>
          <a:lstStyle/>
          <a:p>
            <a:r>
              <a:rPr lang="en-US" b="1" i="1" dirty="0" smtClean="0">
                <a:solidFill>
                  <a:srgbClr val="0000FF"/>
                </a:solidFill>
              </a:rPr>
              <a:t>Measured</a:t>
            </a:r>
            <a:endParaRPr lang="en-US" b="1" i="1" dirty="0">
              <a:solidFill>
                <a:srgbClr val="0000FF"/>
              </a:solidFill>
            </a:endParaRPr>
          </a:p>
        </p:txBody>
      </p:sp>
      <p:sp>
        <p:nvSpPr>
          <p:cNvPr id="21" name="TextBox 20"/>
          <p:cNvSpPr txBox="1"/>
          <p:nvPr/>
        </p:nvSpPr>
        <p:spPr>
          <a:xfrm>
            <a:off x="7643834" y="5143512"/>
            <a:ext cx="1285883" cy="923330"/>
          </a:xfrm>
          <a:prstGeom prst="rect">
            <a:avLst/>
          </a:prstGeom>
          <a:noFill/>
        </p:spPr>
        <p:txBody>
          <a:bodyPr wrap="square" rtlCol="0">
            <a:spAutoFit/>
          </a:bodyPr>
          <a:lstStyle/>
          <a:p>
            <a:r>
              <a:rPr lang="en-US" b="1" i="1" dirty="0" smtClean="0">
                <a:solidFill>
                  <a:srgbClr val="0000FF"/>
                </a:solidFill>
              </a:rPr>
              <a:t>Calculated lower limits </a:t>
            </a:r>
            <a:endParaRPr lang="en-US" b="1" i="1" dirty="0">
              <a:solidFill>
                <a:srgbClr val="0000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00034" y="142852"/>
            <a:ext cx="8286808"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28596" y="0"/>
            <a:ext cx="8229600" cy="1143000"/>
          </a:xfrm>
        </p:spPr>
        <p:txBody>
          <a:bodyPr>
            <a:noAutofit/>
          </a:bodyPr>
          <a:lstStyle/>
          <a:p>
            <a:r>
              <a:rPr lang="en-GB" sz="2000" b="1" dirty="0" smtClean="0">
                <a:solidFill>
                  <a:srgbClr val="0000FF"/>
                </a:solidFill>
              </a:rPr>
              <a:t>Technological </a:t>
            </a:r>
            <a:r>
              <a:rPr lang="en-GB" sz="2000" b="1" dirty="0">
                <a:solidFill>
                  <a:srgbClr val="0000FF"/>
                </a:solidFill>
              </a:rPr>
              <a:t>Educational Institute of </a:t>
            </a:r>
            <a:r>
              <a:rPr lang="en-GB" sz="2000" b="1" dirty="0" err="1">
                <a:solidFill>
                  <a:srgbClr val="0000FF"/>
                </a:solidFill>
              </a:rPr>
              <a:t>Sterea</a:t>
            </a:r>
            <a:r>
              <a:rPr lang="en-GB" sz="2000" b="1" dirty="0">
                <a:solidFill>
                  <a:srgbClr val="0000FF"/>
                </a:solidFill>
              </a:rPr>
              <a:t> </a:t>
            </a:r>
            <a:r>
              <a:rPr lang="en-GB" sz="2000" b="1" dirty="0" err="1" smtClean="0">
                <a:solidFill>
                  <a:srgbClr val="0000FF"/>
                </a:solidFill>
              </a:rPr>
              <a:t>Ellada</a:t>
            </a:r>
            <a:r>
              <a:rPr lang="en-GB" sz="2000" b="1" dirty="0" smtClean="0">
                <a:solidFill>
                  <a:srgbClr val="0000FF"/>
                </a:solidFill>
              </a:rPr>
              <a:t> + Institute of Nuclear and Particle Physics + Greek Atomic Energy Commission</a:t>
            </a:r>
            <a:endParaRPr lang="el-GR" sz="2000" b="1" dirty="0">
              <a:solidFill>
                <a:srgbClr val="0000FF"/>
              </a:solidFill>
            </a:endParaRPr>
          </a:p>
        </p:txBody>
      </p:sp>
      <p:sp>
        <p:nvSpPr>
          <p:cNvPr id="3" name="Date Placeholder 2"/>
          <p:cNvSpPr>
            <a:spLocks noGrp="1"/>
          </p:cNvSpPr>
          <p:nvPr>
            <p:ph type="dt" sz="half" idx="10"/>
          </p:nvPr>
        </p:nvSpPr>
        <p:spPr/>
        <p:txBody>
          <a:bodyPr/>
          <a:lstStyle/>
          <a:p>
            <a:r>
              <a:rPr lang="el-GR" smtClean="0"/>
              <a:t>12 April 2016</a:t>
            </a:r>
            <a:endParaRPr lang="el-GR"/>
          </a:p>
        </p:txBody>
      </p:sp>
      <p:sp>
        <p:nvSpPr>
          <p:cNvPr id="4" name="Footer Placeholder 3"/>
          <p:cNvSpPr>
            <a:spLocks noGrp="1"/>
          </p:cNvSpPr>
          <p:nvPr>
            <p:ph type="ftr" sz="quarter" idx="11"/>
          </p:nvPr>
        </p:nvSpPr>
        <p:spPr/>
        <p:txBody>
          <a:bodyPr/>
          <a:lstStyle/>
          <a:p>
            <a:r>
              <a:rPr lang="en-US" smtClean="0"/>
              <a:t>ERDIT meeting Athens, A. Kyriakis</a:t>
            </a:r>
            <a:endParaRPr lang="el-GR"/>
          </a:p>
        </p:txBody>
      </p:sp>
      <p:sp>
        <p:nvSpPr>
          <p:cNvPr id="5" name="Slide Number Placeholder 4"/>
          <p:cNvSpPr>
            <a:spLocks noGrp="1"/>
          </p:cNvSpPr>
          <p:nvPr>
            <p:ph type="sldNum" sz="quarter" idx="12"/>
          </p:nvPr>
        </p:nvSpPr>
        <p:spPr/>
        <p:txBody>
          <a:bodyPr/>
          <a:lstStyle/>
          <a:p>
            <a:fld id="{F8CB2D3C-0AAB-4533-BCC3-600D63F41579}" type="slidenum">
              <a:rPr lang="el-GR" smtClean="0"/>
              <a:pPr/>
              <a:t>9</a:t>
            </a:fld>
            <a:endParaRPr lang="el-GR"/>
          </a:p>
        </p:txBody>
      </p:sp>
      <p:grpSp>
        <p:nvGrpSpPr>
          <p:cNvPr id="8" name="Group 7"/>
          <p:cNvGrpSpPr/>
          <p:nvPr/>
        </p:nvGrpSpPr>
        <p:grpSpPr>
          <a:xfrm>
            <a:off x="251520" y="1556792"/>
            <a:ext cx="8356902" cy="4729320"/>
            <a:chOff x="251520" y="1556792"/>
            <a:chExt cx="8356902" cy="4729320"/>
          </a:xfrm>
        </p:grpSpPr>
        <p:pic>
          <p:nvPicPr>
            <p:cNvPr id="9" name="Picture 8"/>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1520" y="1556792"/>
              <a:ext cx="5724128" cy="4293096"/>
            </a:xfrm>
            <a:prstGeom prst="rect">
              <a:avLst/>
            </a:prstGeom>
          </p:spPr>
        </p:pic>
        <p:pic>
          <p:nvPicPr>
            <p:cNvPr id="10" name="Picture 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975648" y="4265280"/>
              <a:ext cx="2632774" cy="2020832"/>
            </a:xfrm>
            <a:prstGeom prst="rect">
              <a:avLst/>
            </a:prstGeom>
          </p:spPr>
        </p:pic>
        <p:cxnSp>
          <p:nvCxnSpPr>
            <p:cNvPr id="11" name="Curved Connector 10"/>
            <p:cNvCxnSpPr/>
            <p:nvPr/>
          </p:nvCxnSpPr>
          <p:spPr>
            <a:xfrm>
              <a:off x="4620324" y="4235805"/>
              <a:ext cx="1751876" cy="1516345"/>
            </a:xfrm>
            <a:prstGeom prst="curvedConnector3">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4595273" y="4194052"/>
              <a:ext cx="45719" cy="45719"/>
            </a:xfrm>
            <a:prstGeom prst="rect">
              <a:avLst/>
            </a:prstGeom>
            <a:solidFill>
              <a:srgbClr val="FF0000"/>
            </a:solidFill>
            <a:ln w="3175">
              <a:solidFill>
                <a:srgbClr val="FF0000"/>
              </a:solidFill>
            </a:ln>
            <a:scene3d>
              <a:camera prst="isometricTopUp">
                <a:rot lat="19476224" lon="18883146" rev="3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3" name="Picture 1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484914" y="1579050"/>
              <a:ext cx="2556792" cy="1704528"/>
            </a:xfrm>
            <a:prstGeom prst="rect">
              <a:avLst/>
            </a:prstGeom>
          </p:spPr>
        </p:pic>
        <p:sp>
          <p:nvSpPr>
            <p:cNvPr id="14" name="Oval 13"/>
            <p:cNvSpPr/>
            <p:nvPr/>
          </p:nvSpPr>
          <p:spPr>
            <a:xfrm>
              <a:off x="2627784" y="3140968"/>
              <a:ext cx="1584176" cy="648072"/>
            </a:xfrm>
            <a:prstGeom prst="ellipse">
              <a:avLst/>
            </a:prstGeom>
            <a:noFill/>
            <a:ln>
              <a:solidFill>
                <a:srgbClr val="FF0000"/>
              </a:solidFill>
            </a:ln>
            <a:scene3d>
              <a:camera prst="isometricRightUp">
                <a:rot lat="2100000" lon="180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15" name="Straight Arrow Connector 14"/>
            <p:cNvCxnSpPr/>
            <p:nvPr/>
          </p:nvCxnSpPr>
          <p:spPr>
            <a:xfrm flipV="1">
              <a:off x="3814780" y="2564904"/>
              <a:ext cx="1670134" cy="49213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500034" y="1214422"/>
            <a:ext cx="2071702" cy="369332"/>
          </a:xfrm>
          <a:prstGeom prst="rect">
            <a:avLst/>
          </a:prstGeom>
          <a:noFill/>
        </p:spPr>
        <p:txBody>
          <a:bodyPr wrap="square" rtlCol="0">
            <a:spAutoFit/>
          </a:bodyPr>
          <a:lstStyle/>
          <a:p>
            <a:r>
              <a:rPr lang="en-US" b="1" dirty="0" smtClean="0">
                <a:solidFill>
                  <a:srgbClr val="0000FF"/>
                </a:solidFill>
              </a:rPr>
              <a:t>FP7 funded project</a:t>
            </a:r>
            <a:endParaRPr lang="el-GR" b="1" dirty="0">
              <a:solidFill>
                <a:srgbClr val="0000FF"/>
              </a:solidFill>
            </a:endParaRPr>
          </a:p>
        </p:txBody>
      </p:sp>
    </p:spTree>
    <p:extLst>
      <p:ext uri="{BB962C8B-B14F-4D97-AF65-F5344CB8AC3E}">
        <p14:creationId xmlns:p14="http://schemas.microsoft.com/office/powerpoint/2010/main" xmlns="" val="10359972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6284</TotalTime>
  <Words>3202</Words>
  <Application>Microsoft Office PowerPoint</Application>
  <PresentationFormat>On-screen Show (4:3)</PresentationFormat>
  <Paragraphs>469</Paragraphs>
  <Slides>31</Slides>
  <Notes>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31</vt:i4>
      </vt:variant>
    </vt:vector>
  </HeadingPairs>
  <TitlesOfParts>
    <vt:vector size="34" baseType="lpstr">
      <vt:lpstr>Office Theme</vt:lpstr>
      <vt:lpstr>Custom Design</vt:lpstr>
      <vt:lpstr>Graph</vt:lpstr>
      <vt:lpstr>Slide 1</vt:lpstr>
      <vt:lpstr>Slide 2</vt:lpstr>
      <vt:lpstr>Slide 3</vt:lpstr>
      <vt:lpstr>Activities: High Energy Physics</vt:lpstr>
      <vt:lpstr>Institute  of Nuclear  &amp; Particle Physics + Institute of  Nanoscience and Nanotechnology </vt:lpstr>
      <vt:lpstr>Slide 6</vt:lpstr>
      <vt:lpstr>Slide 7</vt:lpstr>
      <vt:lpstr>Slide 8</vt:lpstr>
      <vt:lpstr>Technological Educational Institute of Sterea Ellada + Institute of Nuclear and Particle Physics + Greek Atomic Energy Commission</vt:lpstr>
      <vt:lpstr>Technological Educational Institute of Sterea Ellada + Institute of Nuclear Physics+Greek Atomic Energy Commission + Hellenic Army Academy </vt:lpstr>
      <vt:lpstr>Hellenic Army academy + Greek Atomic Energy Commission + Institute of Nuclear and Particle Physics  </vt:lpstr>
      <vt:lpstr>Activities: Medical Imaging</vt:lpstr>
      <vt:lpstr>Medical instrumentation laboratory- TEI Athens</vt:lpstr>
      <vt:lpstr>Slide 14</vt:lpstr>
      <vt:lpstr>Slide 15</vt:lpstr>
      <vt:lpstr>Main facilities</vt:lpstr>
      <vt:lpstr>Slide 17</vt:lpstr>
      <vt:lpstr>Slide 18</vt:lpstr>
      <vt:lpstr>Slide 19</vt:lpstr>
      <vt:lpstr>Slide 20</vt:lpstr>
      <vt:lpstr>Network Activities: Environmental Radiation monitoring –  Safety - Security</vt:lpstr>
      <vt:lpstr>Slide 22</vt:lpstr>
      <vt:lpstr>Project Targets</vt:lpstr>
      <vt:lpstr>Non-Directional Detectors (I)</vt:lpstr>
      <vt:lpstr>Slide 25</vt:lpstr>
      <vt:lpstr>Non-Directional Detectors (III)</vt:lpstr>
      <vt:lpstr>Non-Directional Detectors (IV)</vt:lpstr>
      <vt:lpstr>Directional Detectors (I)</vt:lpstr>
      <vt:lpstr>Directional Detectors (II)</vt:lpstr>
      <vt:lpstr>Slide 30</vt:lpstr>
      <vt:lpstr>Slide 31</vt:lpstr>
    </vt:vector>
  </TitlesOfParts>
  <Company>NCSR Demokritos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Theodoros Geralis</dc:creator>
  <cp:lastModifiedBy>Aris</cp:lastModifiedBy>
  <cp:revision>430</cp:revision>
  <cp:lastPrinted>2014-05-28T09:26:41Z</cp:lastPrinted>
  <dcterms:created xsi:type="dcterms:W3CDTF">2013-11-05T08:41:24Z</dcterms:created>
  <dcterms:modified xsi:type="dcterms:W3CDTF">2016-04-09T18:47:51Z</dcterms:modified>
</cp:coreProperties>
</file>