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5" r:id="rId3"/>
    <p:sldId id="266" r:id="rId4"/>
    <p:sldId id="267" r:id="rId5"/>
    <p:sldId id="268" r:id="rId6"/>
    <p:sldId id="258" r:id="rId7"/>
    <p:sldId id="264" r:id="rId8"/>
    <p:sldId id="262" r:id="rId9"/>
    <p:sldId id="263" r:id="rId10"/>
    <p:sldId id="269" r:id="rId11"/>
    <p:sldId id="270" r:id="rId12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76" autoAdjust="0"/>
  </p:normalViewPr>
  <p:slideViewPr>
    <p:cSldViewPr snapToGrid="0">
      <p:cViewPr varScale="1">
        <p:scale>
          <a:sx n="84" d="100"/>
          <a:sy n="84" d="100"/>
        </p:scale>
        <p:origin x="8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F89CD7-9FE5-429F-B9E0-AA1946CCC9BD}" type="datetimeFigureOut">
              <a:rPr lang="sv-SE" smtClean="0"/>
              <a:t>2016-04-10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7C2188-90C9-4DE2-9CC5-BA3A554B768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24389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1141649" y="1360801"/>
            <a:ext cx="7373700" cy="691957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3800" b="1" baseline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Stor rubrik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1141650" y="2208554"/>
            <a:ext cx="7373701" cy="7884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1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 smtClean="0"/>
              <a:t>Underrubrik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CBEE-E6DE-47E3-981B-80C11ECF5B1C}" type="datetimeFigureOut">
              <a:rPr lang="sv-SE" smtClean="0"/>
              <a:pPr/>
              <a:t>2016-04-10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4427D-BC02-4BB6-9552-FEF7E6C4F2BF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59736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två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629101" y="1542416"/>
            <a:ext cx="7886249" cy="652145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 smtClean="0"/>
              <a:t>Mindre rubrik</a:t>
            </a:r>
            <a:endParaRPr lang="sv-SE" dirty="0"/>
          </a:p>
        </p:txBody>
      </p:sp>
      <p:sp>
        <p:nvSpPr>
          <p:cNvPr id="13" name="Platshållare för bild 12"/>
          <p:cNvSpPr>
            <a:spLocks noGrp="1"/>
          </p:cNvSpPr>
          <p:nvPr>
            <p:ph type="pic" sz="quarter" idx="14"/>
          </p:nvPr>
        </p:nvSpPr>
        <p:spPr>
          <a:xfrm>
            <a:off x="4630500" y="2241462"/>
            <a:ext cx="3885300" cy="3942000"/>
          </a:xfrm>
        </p:spPr>
        <p:txBody>
          <a:bodyPr/>
          <a:lstStyle/>
          <a:p>
            <a:r>
              <a:rPr lang="sv-SE" smtClean="0"/>
              <a:t>Klicka på ikonen för att lägga till en bild</a:t>
            </a:r>
            <a:endParaRPr lang="sv-SE"/>
          </a:p>
        </p:txBody>
      </p:sp>
      <p:sp>
        <p:nvSpPr>
          <p:cNvPr id="8" name="Platshållare för bild 12"/>
          <p:cNvSpPr>
            <a:spLocks noGrp="1"/>
          </p:cNvSpPr>
          <p:nvPr>
            <p:ph type="pic" sz="quarter" idx="15"/>
          </p:nvPr>
        </p:nvSpPr>
        <p:spPr>
          <a:xfrm>
            <a:off x="629100" y="2235600"/>
            <a:ext cx="3885300" cy="3942000"/>
          </a:xfrm>
        </p:spPr>
        <p:txBody>
          <a:bodyPr/>
          <a:lstStyle/>
          <a:p>
            <a:r>
              <a:rPr lang="sv-SE" smtClean="0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D44CBEE-E6DE-47E3-981B-80C11ECF5B1C}" type="datetimeFigureOut">
              <a:rPr lang="sv-SE" smtClean="0"/>
              <a:pPr/>
              <a:t>2016-04-10</a:t>
            </a:fld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334427D-BC02-4BB6-9552-FEF7E6C4F2BF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62609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29101" y="1540800"/>
            <a:ext cx="7886249" cy="574296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29101" y="2235600"/>
            <a:ext cx="3868340" cy="82391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29100" y="3180016"/>
            <a:ext cx="3869100" cy="3009647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30500" y="2235599"/>
            <a:ext cx="3869100" cy="82391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30500" y="3180014"/>
            <a:ext cx="3869100" cy="300964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CBEE-E6DE-47E3-981B-80C11ECF5B1C}" type="datetimeFigureOut">
              <a:rPr lang="sv-SE" smtClean="0"/>
              <a:pPr/>
              <a:t>2016-04-10</a:t>
            </a:fld>
            <a:endParaRPr lang="sv-SE" dirty="0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4427D-BC02-4BB6-9552-FEF7E6C4F2BF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92348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/>
          </p:nvPr>
        </p:nvSpPr>
        <p:spPr>
          <a:xfrm>
            <a:off x="629100" y="1540800"/>
            <a:ext cx="7896659" cy="736844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CBEE-E6DE-47E3-981B-80C11ECF5B1C}" type="datetimeFigureOut">
              <a:rPr lang="sv-SE" smtClean="0"/>
              <a:pPr/>
              <a:t>2016-04-10</a:t>
            </a:fld>
            <a:endParaRPr lang="sv-SE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4427D-BC02-4BB6-9552-FEF7E6C4F2BF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04436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999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8"/>
          <p:cNvSpPr>
            <a:spLocks noGrp="1"/>
          </p:cNvSpPr>
          <p:nvPr>
            <p:ph type="pic" sz="quarter" idx="13"/>
          </p:nvPr>
        </p:nvSpPr>
        <p:spPr>
          <a:xfrm>
            <a:off x="0" y="3438000"/>
            <a:ext cx="9144000" cy="3420000"/>
          </a:xfrm>
        </p:spPr>
        <p:txBody>
          <a:bodyPr/>
          <a:lstStyle/>
          <a:p>
            <a:r>
              <a:rPr lang="sv-SE" smtClean="0"/>
              <a:t>Klicka på ikonen för att lägga till en bild</a:t>
            </a:r>
            <a:endParaRPr lang="sv-SE" dirty="0"/>
          </a:p>
        </p:txBody>
      </p:sp>
      <p:sp>
        <p:nvSpPr>
          <p:cNvPr id="6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208554"/>
            <a:ext cx="7372350" cy="7884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 smtClean="0"/>
              <a:t>Underrubrik</a:t>
            </a:r>
            <a:endParaRPr lang="sv-SE" dirty="0"/>
          </a:p>
        </p:txBody>
      </p:sp>
      <p:sp>
        <p:nvSpPr>
          <p:cNvPr id="3" name="Rubrik 2"/>
          <p:cNvSpPr>
            <a:spLocks noGrp="1"/>
          </p:cNvSpPr>
          <p:nvPr>
            <p:ph type="title" hasCustomPrompt="1"/>
          </p:nvPr>
        </p:nvSpPr>
        <p:spPr>
          <a:xfrm>
            <a:off x="1143000" y="1360799"/>
            <a:ext cx="7372351" cy="69120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3800"/>
            </a:lvl1pPr>
          </a:lstStyle>
          <a:p>
            <a:r>
              <a:rPr lang="sv-SE" dirty="0" smtClean="0"/>
              <a:t>Stor rubrik</a:t>
            </a:r>
            <a:endParaRPr lang="sv-SE" dirty="0"/>
          </a:p>
        </p:txBody>
      </p:sp>
      <p:pic>
        <p:nvPicPr>
          <p:cNvPr id="7" name="107192D2-3778-4ECE-8BEC-1F42874D3F29" descr="759C4F0E-5528-4626-A835-687661AA8F96@familjenpangea"/>
          <p:cNvPicPr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000" y="360000"/>
            <a:ext cx="1566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152219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pla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 userDrawn="1"/>
        </p:nvSpPr>
        <p:spPr>
          <a:xfrm>
            <a:off x="0" y="3474720"/>
            <a:ext cx="9144000" cy="34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/>
          </a:p>
        </p:txBody>
      </p:sp>
      <p:sp>
        <p:nvSpPr>
          <p:cNvPr id="5" name="Rubrik 1"/>
          <p:cNvSpPr>
            <a:spLocks noGrp="1"/>
          </p:cNvSpPr>
          <p:nvPr>
            <p:ph type="ctrTitle" hasCustomPrompt="1"/>
          </p:nvPr>
        </p:nvSpPr>
        <p:spPr>
          <a:xfrm>
            <a:off x="1143001" y="1359582"/>
            <a:ext cx="7372350" cy="691957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3800" b="1" baseline="0">
                <a:solidFill>
                  <a:schemeClr val="tx1"/>
                </a:solidFill>
              </a:defRPr>
            </a:lvl1pPr>
          </a:lstStyle>
          <a:p>
            <a:r>
              <a:rPr lang="sv-SE" dirty="0" smtClean="0"/>
              <a:t>Stor rubrik</a:t>
            </a:r>
            <a:endParaRPr lang="sv-SE" dirty="0"/>
          </a:p>
        </p:txBody>
      </p:sp>
      <p:sp>
        <p:nvSpPr>
          <p:cNvPr id="6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1143001" y="2208554"/>
            <a:ext cx="7372349" cy="7884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 smtClean="0"/>
              <a:t>Underrubrik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3890735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629100" y="1540801"/>
            <a:ext cx="7912894" cy="652145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 smtClean="0"/>
              <a:t>Mindre rubrik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29100" y="2237130"/>
            <a:ext cx="7912894" cy="3836963"/>
          </a:xfrm>
        </p:spPr>
        <p:txBody>
          <a:bodyPr/>
          <a:lstStyle>
            <a:lvl1pPr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CBEE-E6DE-47E3-981B-80C11ECF5B1C}" type="datetimeFigureOut">
              <a:rPr lang="sv-SE" smtClean="0"/>
              <a:pPr/>
              <a:t>2016-04-10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4427D-BC02-4BB6-9552-FEF7E6C4F2BF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63325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142100" y="3020400"/>
            <a:ext cx="7373700" cy="1117846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380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142100" y="4589464"/>
            <a:ext cx="7373700" cy="110795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CBEE-E6DE-47E3-981B-80C11ECF5B1C}" type="datetimeFigureOut">
              <a:rPr lang="sv-SE" smtClean="0"/>
              <a:pPr/>
              <a:t>2016-04-10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4427D-BC02-4BB6-9552-FEF7E6C4F2BF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10942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avsni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2358000"/>
            <a:ext cx="9144000" cy="450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/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1142100" y="3021178"/>
            <a:ext cx="7373700" cy="1382378"/>
          </a:xfrm>
        </p:spPr>
        <p:txBody>
          <a:bodyPr anchor="t">
            <a:normAutofit/>
          </a:bodyPr>
          <a:lstStyle>
            <a:lvl1pPr>
              <a:defRPr sz="380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Avsnittsrubrik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73357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629101" y="1542416"/>
            <a:ext cx="7886249" cy="652145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 smtClean="0"/>
              <a:t>Mindre rubrik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29100" y="2234709"/>
            <a:ext cx="3885300" cy="3942255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30500" y="2235600"/>
            <a:ext cx="3885300" cy="39420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4CBEE-E6DE-47E3-981B-80C11ECF5B1C}" type="datetimeFigureOut">
              <a:rPr lang="sv-SE" smtClean="0"/>
              <a:pPr/>
              <a:t>2016-04-10</a:t>
            </a:fld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4427D-BC02-4BB6-9552-FEF7E6C4F2BF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77273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bild och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629101" y="1542416"/>
            <a:ext cx="7886249" cy="652145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 smtClean="0"/>
              <a:t>Mindre rubrik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29100" y="2234709"/>
            <a:ext cx="3885300" cy="3942255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11" name="Platshållare för diagram 10"/>
          <p:cNvSpPr>
            <a:spLocks noGrp="1"/>
          </p:cNvSpPr>
          <p:nvPr>
            <p:ph type="chart" sz="quarter" idx="13"/>
          </p:nvPr>
        </p:nvSpPr>
        <p:spPr>
          <a:xfrm>
            <a:off x="4630500" y="2234963"/>
            <a:ext cx="3885300" cy="3942000"/>
          </a:xfrm>
        </p:spPr>
        <p:txBody>
          <a:bodyPr/>
          <a:lstStyle/>
          <a:p>
            <a:r>
              <a:rPr lang="sv-SE" smtClean="0"/>
              <a:t>Klicka på ikonen för att lägga till ett diagram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D44CBEE-E6DE-47E3-981B-80C11ECF5B1C}" type="datetimeFigureOut">
              <a:rPr lang="sv-SE" smtClean="0"/>
              <a:pPr/>
              <a:t>2016-04-10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334427D-BC02-4BB6-9552-FEF7E6C4F2BF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649929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bild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629101" y="1542416"/>
            <a:ext cx="7886249" cy="652145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 smtClean="0"/>
              <a:t>Mindre rubrik</a:t>
            </a:r>
            <a:endParaRPr lang="sv-SE" dirty="0"/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9100" y="2235599"/>
            <a:ext cx="3885300" cy="3942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sv-SE" dirty="0" smtClean="0"/>
              <a:t>Bildtext</a:t>
            </a:r>
            <a:endParaRPr lang="sv-SE" dirty="0"/>
          </a:p>
        </p:txBody>
      </p:sp>
      <p:sp>
        <p:nvSpPr>
          <p:cNvPr id="13" name="Platshållare för bild 12"/>
          <p:cNvSpPr>
            <a:spLocks noGrp="1"/>
          </p:cNvSpPr>
          <p:nvPr>
            <p:ph type="pic" sz="quarter" idx="14"/>
          </p:nvPr>
        </p:nvSpPr>
        <p:spPr>
          <a:xfrm>
            <a:off x="4630499" y="2235599"/>
            <a:ext cx="3885300" cy="3942000"/>
          </a:xfrm>
        </p:spPr>
        <p:txBody>
          <a:bodyPr/>
          <a:lstStyle/>
          <a:p>
            <a:r>
              <a:rPr lang="sv-SE" smtClean="0"/>
              <a:t>Klicka på ikonen för att lägga till en bild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D44CBEE-E6DE-47E3-981B-80C11ECF5B1C}" type="datetimeFigureOut">
              <a:rPr lang="sv-SE" smtClean="0"/>
              <a:pPr/>
              <a:t>2016-04-10</a:t>
            </a:fld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334427D-BC02-4BB6-9552-FEF7E6C4F2BF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14919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107192D2-3778-4ECE-8BEC-1F42874D3F29" descr="759C4F0E-5528-4626-A835-687661AA8F96@familjenpangea"/>
          <p:cNvPicPr>
            <a:picLocks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000" y="360000"/>
            <a:ext cx="1566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1143001" y="1542416"/>
            <a:ext cx="7372349" cy="65214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143000" y="2237130"/>
            <a:ext cx="7372350" cy="3836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5778000" y="6356351"/>
            <a:ext cx="1147399" cy="360000"/>
          </a:xfrm>
          <a:prstGeom prst="rect">
            <a:avLst/>
          </a:prstGeom>
        </p:spPr>
        <p:txBody>
          <a:bodyPr vert="horz" lIns="36000" tIns="45720" rIns="90000" bIns="45720" rtlCol="0" anchor="ctr"/>
          <a:lstStyle>
            <a:lvl1pPr algn="l"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fld id="{2D44CBEE-E6DE-47E3-981B-80C11ECF5B1C}" type="datetimeFigureOut">
              <a:rPr lang="sv-SE" smtClean="0"/>
              <a:pPr/>
              <a:t>2016-04-10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59000" y="6357600"/>
            <a:ext cx="2554165" cy="360000"/>
          </a:xfrm>
          <a:prstGeom prst="rect">
            <a:avLst/>
          </a:prstGeom>
        </p:spPr>
        <p:txBody>
          <a:bodyPr vert="horz" lIns="10800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7367950" y="6356350"/>
            <a:ext cx="1147400" cy="360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fld id="{1334427D-BC02-4BB6-9552-FEF7E6C4F2BF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8" name="textruta 7"/>
          <p:cNvSpPr txBox="1"/>
          <p:nvPr userDrawn="1"/>
        </p:nvSpPr>
        <p:spPr>
          <a:xfrm>
            <a:off x="629100" y="6356349"/>
            <a:ext cx="2057400" cy="365125"/>
          </a:xfrm>
          <a:prstGeom prst="rect">
            <a:avLst/>
          </a:prstGeom>
          <a:noFill/>
        </p:spPr>
        <p:txBody>
          <a:bodyPr wrap="square" lIns="36000" rtlCol="0" anchor="ctr" anchorCtr="0">
            <a:noAutofit/>
          </a:bodyPr>
          <a:lstStyle/>
          <a:p>
            <a:r>
              <a:rPr lang="sv-S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Mittuniversitetet</a:t>
            </a:r>
            <a:endParaRPr lang="sv-S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Rak 8"/>
          <p:cNvCxnSpPr/>
          <p:nvPr userDrawn="1"/>
        </p:nvCxnSpPr>
        <p:spPr>
          <a:xfrm>
            <a:off x="639036" y="6310166"/>
            <a:ext cx="7884000" cy="0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3031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7" r:id="rId3"/>
    <p:sldLayoutId id="2147483650" r:id="rId4"/>
    <p:sldLayoutId id="2147483651" r:id="rId5"/>
    <p:sldLayoutId id="2147483662" r:id="rId6"/>
    <p:sldLayoutId id="2147483652" r:id="rId7"/>
    <p:sldLayoutId id="2147483665" r:id="rId8"/>
    <p:sldLayoutId id="2147483663" r:id="rId9"/>
    <p:sldLayoutId id="2147483664" r:id="rId10"/>
    <p:sldLayoutId id="2147483653" r:id="rId11"/>
    <p:sldLayoutId id="2147483654" r:id="rId12"/>
    <p:sldLayoutId id="2147483655" r:id="rId13"/>
  </p:sldLayoutIdLst>
  <p:txStyles>
    <p:titleStyle>
      <a:lvl1pPr algn="l" defTabSz="914400" rtl="0" eaLnBrk="1" latinLnBrk="0" hangingPunct="1">
        <a:lnSpc>
          <a:spcPts val="3600"/>
        </a:lnSpc>
        <a:spcBef>
          <a:spcPct val="0"/>
        </a:spcBef>
        <a:buNone/>
        <a:defRPr sz="2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500"/>
        </a:spcBef>
        <a:spcAft>
          <a:spcPts val="0"/>
        </a:spcAft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1094" userDrawn="1">
          <p15:clr>
            <a:srgbClr val="F26B43"/>
          </p15:clr>
        </p15:guide>
        <p15:guide id="4" orient="horz" pos="1480" userDrawn="1">
          <p15:clr>
            <a:srgbClr val="F26B43"/>
          </p15:clr>
        </p15:guide>
        <p15:guide id="5" pos="3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COST</a:t>
            </a:r>
            <a:endParaRPr lang="da-DK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1590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should we do?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collection date has been moved to April, 25. </a:t>
            </a:r>
          </a:p>
          <a:p>
            <a:r>
              <a:rPr lang="en-US" dirty="0" smtClean="0"/>
              <a:t>In order to resubmit we need</a:t>
            </a:r>
          </a:p>
          <a:p>
            <a:pPr lvl="1"/>
            <a:r>
              <a:rPr lang="en-US" dirty="0" smtClean="0"/>
              <a:t>A few editors working on the text</a:t>
            </a:r>
          </a:p>
          <a:p>
            <a:pPr lvl="1"/>
            <a:r>
              <a:rPr lang="en-US" dirty="0" smtClean="0"/>
              <a:t>A group of people identifying co-proposers</a:t>
            </a:r>
          </a:p>
          <a:p>
            <a:pPr lvl="1"/>
            <a:r>
              <a:rPr lang="en-US" dirty="0" smtClean="0"/>
              <a:t>A coordinator with time to handle all the invitations</a:t>
            </a:r>
            <a:endParaRPr lang="en-US" dirty="0"/>
          </a:p>
          <a:p>
            <a:r>
              <a:rPr lang="sv-SE" dirty="0" smtClean="0"/>
              <a:t>Three options</a:t>
            </a:r>
          </a:p>
          <a:p>
            <a:pPr lvl="1"/>
            <a:r>
              <a:rPr lang="en-US" dirty="0" smtClean="0"/>
              <a:t>Submit now – requires intense work</a:t>
            </a:r>
          </a:p>
          <a:p>
            <a:pPr lvl="1"/>
            <a:r>
              <a:rPr lang="en-US" dirty="0" smtClean="0"/>
              <a:t>Wait for next collection date – still the work has to be done</a:t>
            </a:r>
          </a:p>
          <a:p>
            <a:pPr lvl="1"/>
            <a:r>
              <a:rPr lang="en-US" dirty="0" smtClean="0"/>
              <a:t>Forget about COST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69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Platshållare för innehåll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4812663"/>
              </p:ext>
            </p:extLst>
          </p:nvPr>
        </p:nvGraphicFramePr>
        <p:xfrm>
          <a:off x="1" y="91414"/>
          <a:ext cx="9006838" cy="67814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6739"/>
                <a:gridCol w="533738"/>
                <a:gridCol w="533738"/>
                <a:gridCol w="658834"/>
                <a:gridCol w="708871"/>
                <a:gridCol w="745010"/>
                <a:gridCol w="745010"/>
                <a:gridCol w="533738"/>
                <a:gridCol w="733892"/>
                <a:gridCol w="711651"/>
                <a:gridCol w="700531"/>
                <a:gridCol w="845086"/>
              </a:tblGrid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Gender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Affiliation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Scientific field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4470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Country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674" marR="4674" marT="467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Male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Female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Academy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Industry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Government organisations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Private non-profit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Physical Sciences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Electrical engineering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Medical engineering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Biological sciences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Early career investigator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 Austria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Belgium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solidFill>
                            <a:srgbClr val="FF0000"/>
                          </a:solidFill>
                          <a:effectLst/>
                        </a:rPr>
                        <a:t> Bosnia and Herzegovina</a:t>
                      </a:r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solidFill>
                            <a:srgbClr val="FF0000"/>
                          </a:solidFill>
                          <a:effectLst/>
                        </a:rPr>
                        <a:t> Bulgaria</a:t>
                      </a:r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Croatia</a:t>
                      </a:r>
                      <a:endParaRPr 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Cyprus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Czech Republic</a:t>
                      </a:r>
                      <a:endParaRPr 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 Denmark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Estonia</a:t>
                      </a:r>
                      <a:endParaRPr 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Finland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France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Germany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Greece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Hungary</a:t>
                      </a:r>
                      <a:endParaRPr 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Iceland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Ireland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Italy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solidFill>
                            <a:srgbClr val="FF0000"/>
                          </a:solidFill>
                          <a:effectLst/>
                        </a:rPr>
                        <a:t> Latvia</a:t>
                      </a:r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solidFill>
                            <a:srgbClr val="FF0000"/>
                          </a:solidFill>
                          <a:effectLst/>
                        </a:rPr>
                        <a:t> Lithuania</a:t>
                      </a:r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solidFill>
                            <a:srgbClr val="FF0000"/>
                          </a:solidFill>
                          <a:effectLst/>
                        </a:rPr>
                        <a:t> Luxembourg</a:t>
                      </a:r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3274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solidFill>
                            <a:srgbClr val="FF0000"/>
                          </a:solidFill>
                          <a:effectLst/>
                        </a:rPr>
                        <a:t>Former Yugoslav Republic of Macedonia</a:t>
                      </a:r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solidFill>
                            <a:srgbClr val="FF0000"/>
                          </a:solidFill>
                          <a:effectLst/>
                        </a:rPr>
                        <a:t> Malta</a:t>
                      </a:r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Montenegro</a:t>
                      </a:r>
                      <a:endParaRPr 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Netherlands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Norway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solidFill>
                            <a:srgbClr val="FF0000"/>
                          </a:solidFill>
                          <a:effectLst/>
                        </a:rPr>
                        <a:t> Poland</a:t>
                      </a:r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solidFill>
                            <a:srgbClr val="FF0000"/>
                          </a:solidFill>
                          <a:effectLst/>
                        </a:rPr>
                        <a:t> Portugal</a:t>
                      </a:r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solidFill>
                            <a:srgbClr val="FF0000"/>
                          </a:solidFill>
                          <a:effectLst/>
                        </a:rPr>
                        <a:t> Romania</a:t>
                      </a:r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solidFill>
                            <a:srgbClr val="FF0000"/>
                          </a:solidFill>
                          <a:effectLst/>
                        </a:rPr>
                        <a:t> Serbia</a:t>
                      </a:r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solidFill>
                            <a:srgbClr val="FF0000"/>
                          </a:solidFill>
                          <a:effectLst/>
                        </a:rPr>
                        <a:t> Slovakia</a:t>
                      </a:r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Slovenia</a:t>
                      </a:r>
                      <a:endParaRPr 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Spain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Sweden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Switzerland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Turkey</a:t>
                      </a:r>
                      <a:endParaRPr 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  <a:tr h="16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United Kingdom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4" marR="4674" marT="4674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582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History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proposal submitted in 2013</a:t>
            </a:r>
          </a:p>
          <a:p>
            <a:pPr lvl="1"/>
            <a:r>
              <a:rPr lang="en-US" dirty="0" smtClean="0"/>
              <a:t>Passed step 1 but not Step 2</a:t>
            </a:r>
          </a:p>
          <a:p>
            <a:pPr lvl="1"/>
            <a:r>
              <a:rPr lang="en-US" dirty="0" smtClean="0"/>
              <a:t>Strong variation in the scoring between different evaluators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New proposal submitted in 2015</a:t>
            </a:r>
          </a:p>
          <a:p>
            <a:pPr lvl="1"/>
            <a:r>
              <a:rPr lang="en-US" dirty="0" smtClean="0"/>
              <a:t>Entirely new format and evaluation system</a:t>
            </a:r>
          </a:p>
          <a:p>
            <a:pPr lvl="1"/>
            <a:r>
              <a:rPr lang="en-US" dirty="0" smtClean="0"/>
              <a:t>The proposal did not pass – main criticism on innovation and composition of the consortium</a:t>
            </a:r>
          </a:p>
          <a:p>
            <a:pPr lvl="1"/>
            <a:endParaRPr lang="sv-SE" dirty="0" smtClean="0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458" y="4887052"/>
            <a:ext cx="8416178" cy="1426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64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Evaluation</a:t>
            </a:r>
            <a:r>
              <a:rPr lang="sv-SE" dirty="0" smtClean="0"/>
              <a:t> </a:t>
            </a:r>
            <a:r>
              <a:rPr lang="sv-SE" dirty="0" err="1" smtClean="0"/>
              <a:t>results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11" y="274320"/>
            <a:ext cx="9075689" cy="634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85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Evaluation</a:t>
            </a:r>
            <a:r>
              <a:rPr lang="sv-SE" dirty="0" smtClean="0"/>
              <a:t> </a:t>
            </a:r>
            <a:r>
              <a:rPr lang="sv-SE" dirty="0" err="1" smtClean="0"/>
              <a:t>results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783" y="3416297"/>
            <a:ext cx="152433" cy="25406"/>
          </a:xfrm>
          <a:prstGeom prst="rect">
            <a:avLst/>
          </a:prstGeom>
        </p:spPr>
      </p:pic>
      <p:pic>
        <p:nvPicPr>
          <p:cNvPr id="5" name="Bildobjekt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313" y="2321652"/>
            <a:ext cx="8306468" cy="3999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02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87" y="0"/>
            <a:ext cx="89861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14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New COST Actions</a:t>
            </a:r>
            <a:endParaRPr lang="da-DK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26 new Actions to start in spring </a:t>
            </a:r>
            <a:r>
              <a:rPr lang="en-US" dirty="0" smtClean="0"/>
              <a:t>2016</a:t>
            </a:r>
            <a:endParaRPr lang="en-US" dirty="0"/>
          </a:p>
          <a:p>
            <a:r>
              <a:rPr lang="en-US" dirty="0"/>
              <a:t>The Committee of Senior officials approved 26 new Actions in February 2016. They were selected out of 240 eligible proposals gathered on the second 2015 collection date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The new Actions are highly interdisciplinary, as more than half indicated their research covered at least two main OECD fields of Science and Technology 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Highlights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 smtClean="0"/>
              <a:t>Over  </a:t>
            </a:r>
            <a:r>
              <a:rPr lang="en-US" dirty="0"/>
              <a:t>50% indicated natural sciences  as their main field, with medical and </a:t>
            </a:r>
            <a:r>
              <a:rPr lang="en-US" dirty="0" smtClean="0"/>
              <a:t>health sciences </a:t>
            </a:r>
            <a:r>
              <a:rPr lang="en-US" dirty="0"/>
              <a:t>and engineering and technology coming in as second and third options, </a:t>
            </a:r>
            <a:r>
              <a:rPr lang="en-US" dirty="0" smtClean="0"/>
              <a:t>respectively.</a:t>
            </a:r>
          </a:p>
          <a:p>
            <a:pPr lvl="1"/>
            <a:r>
              <a:rPr lang="en-US" dirty="0" smtClean="0"/>
              <a:t>Out </a:t>
            </a:r>
            <a:r>
              <a:rPr lang="en-US" dirty="0"/>
              <a:t>of the 1085 participants in all 26 successful proposals, more than  one third are female .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Around 27%  of participants are  affiliated to an institution in an Inclusiveness Target Countries .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Roughly  one in three participants is an early career investigator .</a:t>
            </a:r>
          </a:p>
          <a:p>
            <a:pPr lvl="1"/>
            <a:r>
              <a:rPr lang="en-US" dirty="0" smtClean="0"/>
              <a:t>One </a:t>
            </a:r>
            <a:r>
              <a:rPr lang="en-US" dirty="0"/>
              <a:t>in three main proposers – the project leaders – is  female 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67487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statistics from last collection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success rate was 10.8 %</a:t>
            </a:r>
          </a:p>
          <a:p>
            <a:r>
              <a:rPr lang="en-US" dirty="0" smtClean="0"/>
              <a:t>On average 42 proposers per Action</a:t>
            </a:r>
          </a:p>
          <a:p>
            <a:pPr lvl="1"/>
            <a:r>
              <a:rPr lang="en-US" dirty="0" smtClean="0"/>
              <a:t>12 come from an ”inclusiveness target country”</a:t>
            </a:r>
          </a:p>
          <a:p>
            <a:pPr lvl="1"/>
            <a:r>
              <a:rPr lang="en-US" dirty="0" smtClean="0"/>
              <a:t>14 are women</a:t>
            </a:r>
          </a:p>
          <a:p>
            <a:pPr lvl="1"/>
            <a:r>
              <a:rPr lang="en-US" dirty="0" smtClean="0"/>
              <a:t>14 are early career investigators</a:t>
            </a:r>
          </a:p>
          <a:p>
            <a:r>
              <a:rPr lang="en-US" dirty="0" smtClean="0"/>
              <a:t>About one third of the project leaders are women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91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List </a:t>
            </a:r>
            <a:r>
              <a:rPr lang="sv-SE" dirty="0" err="1" smtClean="0"/>
              <a:t>of</a:t>
            </a:r>
            <a:r>
              <a:rPr lang="sv-SE" dirty="0" smtClean="0"/>
              <a:t> new Actions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/>
              <a:t>CA15201 | Archaeological practices and knowledge work in the digital environment | TBC - 25 February 2020</a:t>
            </a:r>
          </a:p>
          <a:p>
            <a:r>
              <a:rPr lang="en-US" dirty="0"/>
              <a:t>CA15202 | Self-healing As preventive Repair of </a:t>
            </a:r>
            <a:r>
              <a:rPr lang="en-US" dirty="0" err="1"/>
              <a:t>COncrete</a:t>
            </a:r>
            <a:r>
              <a:rPr lang="en-US" dirty="0"/>
              <a:t> Structures | TBC - 25 February 2020</a:t>
            </a:r>
          </a:p>
          <a:p>
            <a:r>
              <a:rPr lang="en-US" dirty="0"/>
              <a:t>CA15203 | Mitochondrial mapping: Evolution - Age - Gender - Lifestyle - Environment | TBC - 25 February 2020</a:t>
            </a:r>
          </a:p>
          <a:p>
            <a:r>
              <a:rPr lang="en-US" dirty="0"/>
              <a:t>CA15204 | European Platform for Outcomes Research into Perioperative Interventions during Surgery for Cancer | TBC - 25 February 2020</a:t>
            </a:r>
          </a:p>
          <a:p>
            <a:r>
              <a:rPr lang="en-US" dirty="0"/>
              <a:t>CA15205 | Gene Regulation Ensemble Effort for the Knowledge Commons | TBC - 25 February 2020</a:t>
            </a:r>
          </a:p>
          <a:p>
            <a:r>
              <a:rPr lang="en-US" dirty="0"/>
              <a:t>CA15206 | Payments for Ecosystem Services (Forests for Water) | TBC - 25 February 2020</a:t>
            </a:r>
          </a:p>
          <a:p>
            <a:r>
              <a:rPr lang="en-US" dirty="0"/>
              <a:t>CA15207 | Professionalization and Social Impact of European Political Science | TBC - 25 February 2020</a:t>
            </a:r>
          </a:p>
          <a:p>
            <a:r>
              <a:rPr lang="en-US" dirty="0"/>
              <a:t>CA15208 | Rationing – Missed Nursing care: An international and multidimensional problem | TBC - 25 February 2020</a:t>
            </a:r>
          </a:p>
          <a:p>
            <a:r>
              <a:rPr lang="en-US" dirty="0"/>
              <a:t>CA15209 | European Network on NMR </a:t>
            </a:r>
            <a:r>
              <a:rPr lang="en-US" dirty="0" err="1"/>
              <a:t>Relaxometry</a:t>
            </a:r>
            <a:r>
              <a:rPr lang="en-US" dirty="0"/>
              <a:t> | TBC - 25 February 2020</a:t>
            </a:r>
          </a:p>
          <a:p>
            <a:r>
              <a:rPr lang="en-US" dirty="0"/>
              <a:t>CA15210 | European Network for Collaboration on Kidney Exchange </a:t>
            </a:r>
            <a:r>
              <a:rPr lang="en-US" dirty="0" err="1"/>
              <a:t>Programmes</a:t>
            </a:r>
            <a:r>
              <a:rPr lang="en-US" dirty="0"/>
              <a:t> | TBC - 25 February 2020</a:t>
            </a:r>
          </a:p>
          <a:p>
            <a:r>
              <a:rPr lang="en-US" dirty="0"/>
              <a:t>CA15211 | Atmospheric Electricity Network: coupling with the Earth System, climate and biological systems | TBC - 25 February 2020</a:t>
            </a:r>
          </a:p>
          <a:p>
            <a:r>
              <a:rPr lang="en-US" dirty="0"/>
              <a:t>CA15212 | Citizen Science to promote creativity, scientific literacy, and innovation throughout Europe | TBC - 25 February 2020</a:t>
            </a:r>
          </a:p>
          <a:p>
            <a:r>
              <a:rPr lang="en-US" dirty="0"/>
              <a:t>CA15213 | Theory of hot matter and relativistic heavy-ion collisions | TBC - 25 February </a:t>
            </a:r>
            <a:r>
              <a:rPr lang="en-US" dirty="0" smtClean="0"/>
              <a:t>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93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New COST Actions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 smtClean="0"/>
              <a:t>CA15214 </a:t>
            </a:r>
            <a:r>
              <a:rPr lang="en-US" dirty="0"/>
              <a:t>| ​An integrative action for multidisciplinary studies on cellular structural networks | TBC - 25 February 2020</a:t>
            </a:r>
          </a:p>
          <a:p>
            <a:r>
              <a:rPr lang="en-US" dirty="0"/>
              <a:t>CA15215 | Innovative approaches in pork production with entire males | TBC - 25 February 2020</a:t>
            </a:r>
          </a:p>
          <a:p>
            <a:r>
              <a:rPr lang="en-US" dirty="0"/>
              <a:t>CA15216 | European Network of </a:t>
            </a:r>
            <a:r>
              <a:rPr lang="en-US" dirty="0" err="1"/>
              <a:t>Bioadhesion</a:t>
            </a:r>
            <a:r>
              <a:rPr lang="en-US" dirty="0"/>
              <a:t> Expertise: Fundamental Knowledge to Inspire Advanced Bonding Technologies | TBC - 25 February 2020</a:t>
            </a:r>
          </a:p>
          <a:p>
            <a:r>
              <a:rPr lang="en-US" dirty="0"/>
              <a:t>CA15217 | Ocean Governance for Sustainability - challenges, options and the role of science | TBC - 25 February 2020</a:t>
            </a:r>
          </a:p>
          <a:p>
            <a:r>
              <a:rPr lang="en-US" dirty="0"/>
              <a:t>CA15218 | Measuring homelessness in Europe | TBC - 25 February 2020</a:t>
            </a:r>
          </a:p>
          <a:p>
            <a:r>
              <a:rPr lang="en-US" dirty="0"/>
              <a:t>CA15219 | Developing new genetic tools for </a:t>
            </a:r>
            <a:r>
              <a:rPr lang="en-US" dirty="0" err="1"/>
              <a:t>bioassessment</a:t>
            </a:r>
            <a:r>
              <a:rPr lang="en-US" dirty="0"/>
              <a:t> of aquatic ecosystems in Europe | TBC - 25 February 2020</a:t>
            </a:r>
          </a:p>
          <a:p>
            <a:r>
              <a:rPr lang="en-US" dirty="0"/>
              <a:t>CA15220 | Quantum Technologies in Space | TBC - 25 February 2020</a:t>
            </a:r>
          </a:p>
          <a:p>
            <a:r>
              <a:rPr lang="en-US" dirty="0"/>
              <a:t>CA15221 | Advancing effective institutional models towards cohesive teaching, learning, research and writing development. | TBC - 25 February 2020</a:t>
            </a:r>
          </a:p>
          <a:p>
            <a:r>
              <a:rPr lang="en-US" dirty="0"/>
              <a:t>CA15222 | European Network for cost containment and improved quality of health care | TBC - 25 February 2020</a:t>
            </a:r>
          </a:p>
          <a:p>
            <a:r>
              <a:rPr lang="en-US" dirty="0"/>
              <a:t>CA15223 | Modifying plants to produce interfering RNA | TBC - 25 February 2020</a:t>
            </a:r>
          </a:p>
          <a:p>
            <a:r>
              <a:rPr lang="en-US" dirty="0"/>
              <a:t>CA15224 | Identifying causes and solutions of keel bone damage in laying hens | TBC - 25 February 2020</a:t>
            </a:r>
          </a:p>
          <a:p>
            <a:r>
              <a:rPr lang="en-US" dirty="0"/>
              <a:t>CA15225 | Fractional-order systems; analysis, synthesis and their importance for future design | TBC - 25 February 2020</a:t>
            </a:r>
          </a:p>
          <a:p>
            <a:r>
              <a:rPr lang="en-US" dirty="0"/>
              <a:t>CA15226 | Climate-Smart Forestry in Mountain Regions | TBC - 25 February 2020 </a:t>
            </a:r>
          </a:p>
        </p:txBody>
      </p:sp>
    </p:spTree>
    <p:extLst>
      <p:ext uri="{BB962C8B-B14F-4D97-AF65-F5344CB8AC3E}">
        <p14:creationId xmlns:p14="http://schemas.microsoft.com/office/powerpoint/2010/main" val="116658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Mittuniversitete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CB9"/>
      </a:accent1>
      <a:accent2>
        <a:srgbClr val="00BFD6"/>
      </a:accent2>
      <a:accent3>
        <a:srgbClr val="007934"/>
      </a:accent3>
      <a:accent4>
        <a:srgbClr val="3FAE2A"/>
      </a:accent4>
      <a:accent5>
        <a:srgbClr val="706259"/>
      </a:accent5>
      <a:accent6>
        <a:srgbClr val="AEA299"/>
      </a:accent6>
      <a:hlink>
        <a:srgbClr val="0563C1"/>
      </a:hlink>
      <a:folHlink>
        <a:srgbClr val="954F72"/>
      </a:folHlink>
    </a:clrScheme>
    <a:fontScheme name="PP Mittuniversitete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56464C4E-17A2-43EA-BA04-745F16BC26A9}" vid="{FF1E9FAE-05A0-463C-B44B-335BE71170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2662</TotalTime>
  <Words>886</Words>
  <Application>Microsoft Office PowerPoint</Application>
  <PresentationFormat>Bildspel på skärmen (4:3)</PresentationFormat>
  <Paragraphs>515</Paragraphs>
  <Slides>11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11</vt:i4>
      </vt:variant>
    </vt:vector>
  </HeadingPairs>
  <TitlesOfParts>
    <vt:vector size="15" baseType="lpstr">
      <vt:lpstr>Arial</vt:lpstr>
      <vt:lpstr>Calibri</vt:lpstr>
      <vt:lpstr>Palatino Linotype</vt:lpstr>
      <vt:lpstr>Office-tema</vt:lpstr>
      <vt:lpstr>COST</vt:lpstr>
      <vt:lpstr>History</vt:lpstr>
      <vt:lpstr>Evaluation results</vt:lpstr>
      <vt:lpstr>Evaluation results</vt:lpstr>
      <vt:lpstr>PowerPoint-presentation</vt:lpstr>
      <vt:lpstr>New COST Actions</vt:lpstr>
      <vt:lpstr>Some statistics from last collection</vt:lpstr>
      <vt:lpstr>List of new Actions</vt:lpstr>
      <vt:lpstr>New COST Actions</vt:lpstr>
      <vt:lpstr>What should we do?</vt:lpstr>
      <vt:lpstr>PowerPoint-presentation</vt:lpstr>
    </vt:vector>
  </TitlesOfParts>
  <Company>Mittuniversitetet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Fröjdh Christer</dc:creator>
  <cp:lastModifiedBy>Fröjdh Christer</cp:lastModifiedBy>
  <cp:revision>6</cp:revision>
  <cp:lastPrinted>2015-05-26T13:42:18Z</cp:lastPrinted>
  <dcterms:created xsi:type="dcterms:W3CDTF">2016-04-10T11:44:05Z</dcterms:created>
  <dcterms:modified xsi:type="dcterms:W3CDTF">2016-04-12T08:06:12Z</dcterms:modified>
</cp:coreProperties>
</file>