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3" r:id="rId4"/>
    <p:sldMasterId id="2147483704" r:id="rId5"/>
    <p:sldMasterId id="2147483716" r:id="rId6"/>
    <p:sldMasterId id="2147483728" r:id="rId7"/>
  </p:sldMasterIdLst>
  <p:notesMasterIdLst>
    <p:notesMasterId r:id="rId70"/>
  </p:notesMasterIdLst>
  <p:sldIdLst>
    <p:sldId id="256" r:id="rId8"/>
    <p:sldId id="311" r:id="rId9"/>
    <p:sldId id="260" r:id="rId10"/>
    <p:sldId id="261" r:id="rId11"/>
    <p:sldId id="262" r:id="rId12"/>
    <p:sldId id="269" r:id="rId13"/>
    <p:sldId id="264" r:id="rId14"/>
    <p:sldId id="265" r:id="rId15"/>
    <p:sldId id="266" r:id="rId16"/>
    <p:sldId id="267" r:id="rId17"/>
    <p:sldId id="263" r:id="rId18"/>
    <p:sldId id="268" r:id="rId19"/>
    <p:sldId id="274" r:id="rId20"/>
    <p:sldId id="273" r:id="rId21"/>
    <p:sldId id="270" r:id="rId22"/>
    <p:sldId id="271" r:id="rId23"/>
    <p:sldId id="275" r:id="rId24"/>
    <p:sldId id="277" r:id="rId25"/>
    <p:sldId id="276" r:id="rId26"/>
    <p:sldId id="279" r:id="rId27"/>
    <p:sldId id="317" r:id="rId28"/>
    <p:sldId id="281" r:id="rId29"/>
    <p:sldId id="280" r:id="rId30"/>
    <p:sldId id="278" r:id="rId31"/>
    <p:sldId id="282" r:id="rId32"/>
    <p:sldId id="283" r:id="rId33"/>
    <p:sldId id="289" r:id="rId34"/>
    <p:sldId id="284" r:id="rId35"/>
    <p:sldId id="285" r:id="rId36"/>
    <p:sldId id="286" r:id="rId37"/>
    <p:sldId id="287" r:id="rId38"/>
    <p:sldId id="288" r:id="rId39"/>
    <p:sldId id="290" r:id="rId40"/>
    <p:sldId id="291" r:id="rId41"/>
    <p:sldId id="326" r:id="rId42"/>
    <p:sldId id="293" r:id="rId43"/>
    <p:sldId id="294" r:id="rId44"/>
    <p:sldId id="295" r:id="rId45"/>
    <p:sldId id="330" r:id="rId46"/>
    <p:sldId id="331" r:id="rId47"/>
    <p:sldId id="296" r:id="rId48"/>
    <p:sldId id="297" r:id="rId49"/>
    <p:sldId id="298" r:id="rId50"/>
    <p:sldId id="318" r:id="rId51"/>
    <p:sldId id="323" r:id="rId52"/>
    <p:sldId id="301" r:id="rId53"/>
    <p:sldId id="303" r:id="rId54"/>
    <p:sldId id="320" r:id="rId55"/>
    <p:sldId id="305" r:id="rId56"/>
    <p:sldId id="306" r:id="rId57"/>
    <p:sldId id="313" r:id="rId58"/>
    <p:sldId id="327" r:id="rId59"/>
    <p:sldId id="328" r:id="rId60"/>
    <p:sldId id="329" r:id="rId61"/>
    <p:sldId id="309" r:id="rId62"/>
    <p:sldId id="325" r:id="rId63"/>
    <p:sldId id="312" r:id="rId64"/>
    <p:sldId id="302" r:id="rId65"/>
    <p:sldId id="304" r:id="rId66"/>
    <p:sldId id="316" r:id="rId67"/>
    <p:sldId id="315" r:id="rId68"/>
    <p:sldId id="314" r:id="rId6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1A76"/>
    <a:srgbClr val="291D80"/>
    <a:srgbClr val="FFE25B"/>
    <a:srgbClr val="2B1F85"/>
    <a:srgbClr val="172987"/>
    <a:srgbClr val="172985"/>
    <a:srgbClr val="17277C"/>
    <a:srgbClr val="35507C"/>
    <a:srgbClr val="44649B"/>
    <a:srgbClr val="261C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48" autoAdjust="0"/>
  </p:normalViewPr>
  <p:slideViewPr>
    <p:cSldViewPr snapToGrid="0" snapToObjects="1">
      <p:cViewPr varScale="1">
        <p:scale>
          <a:sx n="100" d="100"/>
          <a:sy n="100" d="100"/>
        </p:scale>
        <p:origin x="-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Relationship Id="rId69" Type="http://schemas.openxmlformats.org/officeDocument/2006/relationships/slide" Target="slides/slide6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70" Type="http://schemas.openxmlformats.org/officeDocument/2006/relationships/notesMaster" Target="notesMasters/notesMaster1.xml"/><Relationship Id="rId71" Type="http://schemas.openxmlformats.org/officeDocument/2006/relationships/printerSettings" Target="printerSettings/printerSettings1.bin"/><Relationship Id="rId72" Type="http://schemas.openxmlformats.org/officeDocument/2006/relationships/presProps" Target="presProps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emf"/><Relationship Id="rId2" Type="http://schemas.openxmlformats.org/officeDocument/2006/relationships/image" Target="../media/image10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6E13E-CA16-8C49-95C0-EFA2F4EBA765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80864-8B33-7E47-951A-3F8808642C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061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27B0F7-0CA7-4749-84CC-0F8BF661B7EC}" type="slidenum">
              <a:rPr lang="en-US">
                <a:solidFill>
                  <a:srgbClr val="000000"/>
                </a:solidFill>
              </a:rPr>
              <a:pPr/>
              <a:t>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4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27B0F7-0CA7-4749-84CC-0F8BF661B7EC}" type="slidenum">
              <a:rPr lang="en-US">
                <a:solidFill>
                  <a:srgbClr val="000000"/>
                </a:solidFill>
              </a:rPr>
              <a:pPr/>
              <a:t>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4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27B0F7-0CA7-4749-84CC-0F8BF661B7EC}" type="slidenum">
              <a:rPr lang="en-US">
                <a:solidFill>
                  <a:srgbClr val="000000"/>
                </a:solidFill>
              </a:rPr>
              <a:pPr/>
              <a:t>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4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27B0F7-0CA7-4749-84CC-0F8BF661B7EC}" type="slidenum">
              <a:rPr lang="en-US">
                <a:solidFill>
                  <a:srgbClr val="000000"/>
                </a:solidFill>
              </a:rPr>
              <a:pPr/>
              <a:t>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4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145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3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41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05101-AAC7-4D40-B956-B740E45A36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486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45DD9-1828-BC48-8EE0-042D39B88C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313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DC4CA-4F20-E748-AF5A-806E9FAF2EA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214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52D35-0584-5C44-ACC7-233615A26D7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456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845EC-A243-E340-9368-A713B6E9D7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301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416D6-BD18-184E-96D7-3EA0A8C8FD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0707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CDA54-5578-E848-BC92-0E422333D0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3988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630DE-AC06-8342-A4CC-ED5B4E7014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08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652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029FC-1F80-2541-B538-26EE4C3B8F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777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FE104-C7E3-B64E-90E9-6875B3BB09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5523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E191D-688E-B84F-959B-09A32926FB9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992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U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nl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61546" y="5932435"/>
            <a:ext cx="2171701" cy="85095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609600" y="0"/>
            <a:ext cx="7729538" cy="1617663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 sz="490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9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71600" y="2192311"/>
            <a:ext cx="6400800" cy="3165476"/>
          </a:xfrm>
          <a:prstGeom prst="rect">
            <a:avLst/>
          </a:prstGeom>
        </p:spPr>
        <p:txBody>
          <a:bodyPr/>
          <a:lstStyle>
            <a:lvl1pPr marL="0">
              <a:defRPr sz="2500"/>
            </a:lvl1pPr>
            <a:lvl2pPr marL="498475" indent="228600">
              <a:buSzTx/>
              <a:buNone/>
              <a:defRPr sz="2500"/>
            </a:lvl2pPr>
            <a:lvl3pPr marL="955675" indent="457200">
              <a:buSzTx/>
              <a:buNone/>
              <a:defRPr sz="2500"/>
            </a:lvl3pPr>
            <a:lvl4pPr marL="1412875" indent="685800">
              <a:buSzTx/>
              <a:buNone/>
              <a:defRPr sz="2500"/>
            </a:lvl4pPr>
            <a:lvl5pPr marL="1870075" indent="914400">
              <a:buSzTx/>
              <a:buNone/>
              <a:defRPr sz="2500"/>
            </a:lvl5pPr>
          </a:lstStyle>
          <a:p>
            <a:pPr lvl="0">
              <a:defRPr sz="1800">
                <a:uFillTx/>
              </a:defRPr>
            </a:pPr>
            <a:r>
              <a:rPr sz="25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5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5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5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5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06362" y="19050"/>
            <a:ext cx="8931276" cy="674490"/>
          </a:xfrm>
          <a:prstGeom prst="rect">
            <a:avLst/>
          </a:prstGeom>
        </p:spPr>
        <p:txBody>
          <a:bodyPr lIns="50800" tIns="50800" rIns="50800" bIns="50800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8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114300" y="812800"/>
            <a:ext cx="8763000" cy="5930900"/>
          </a:xfrm>
          <a:prstGeom prst="rect">
            <a:avLst/>
          </a:prstGeom>
        </p:spPr>
        <p:txBody>
          <a:bodyPr/>
          <a:lstStyle>
            <a:lvl1pPr marL="317500" indent="-317500">
              <a:buClr>
                <a:srgbClr val="FF2600"/>
              </a:buClr>
              <a:buSzPct val="175000"/>
              <a:buChar char="•"/>
              <a:defRPr sz="2600"/>
            </a:lvl1pPr>
            <a:lvl2pPr marL="635000" indent="-317500">
              <a:buClr>
                <a:srgbClr val="011993"/>
              </a:buClr>
              <a:buSzPct val="104999"/>
              <a:buFont typeface="Lucida Grande"/>
              <a:buChar char="‣"/>
              <a:defRPr sz="2600"/>
            </a:lvl2pPr>
            <a:lvl3pPr marL="952500" indent="-317500">
              <a:buClr>
                <a:srgbClr val="011993"/>
              </a:buClr>
              <a:buSzPct val="80000"/>
              <a:buChar char="๏"/>
              <a:defRPr sz="2600"/>
            </a:lvl3pPr>
            <a:lvl4pPr marL="1270000" indent="-317500">
              <a:buClr>
                <a:srgbClr val="011993"/>
              </a:buClr>
              <a:buSzPct val="125000"/>
              <a:buChar char="-"/>
              <a:defRPr sz="2600"/>
            </a:lvl4pPr>
            <a:lvl5pPr marL="1587500" indent="-317500">
              <a:buClr>
                <a:srgbClr val="011993"/>
              </a:buClr>
              <a:buChar char="-"/>
              <a:defRPr sz="2600"/>
            </a:lvl5pPr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xfrm>
            <a:off x="8738728" y="6556108"/>
            <a:ext cx="312069" cy="298984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U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50800" tIns="50800" rIns="50800" bIns="50800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8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xfrm>
            <a:off x="8738728" y="6556108"/>
            <a:ext cx="312069" cy="298984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U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sldNum" sz="quarter" idx="2"/>
          </p:nvPr>
        </p:nvSpPr>
        <p:spPr>
          <a:xfrm>
            <a:off x="8738728" y="6556108"/>
            <a:ext cx="312069" cy="298984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50800" tIns="50800" rIns="50800" bIns="50800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8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114300" y="812800"/>
            <a:ext cx="8763000" cy="5930900"/>
          </a:xfrm>
          <a:prstGeom prst="rect">
            <a:avLst/>
          </a:prstGeom>
        </p:spPr>
        <p:txBody>
          <a:bodyPr/>
          <a:lstStyle>
            <a:lvl2pPr marL="508000" indent="-254000">
              <a:buClr>
                <a:srgbClr val="FF2600"/>
              </a:buClr>
              <a:defRPr sz="2600"/>
            </a:lvl2pPr>
            <a:lvl3pPr marL="1184275" indent="-228600">
              <a:buClr>
                <a:srgbClr val="434ED6"/>
              </a:buClr>
              <a:buFont typeface="Lucida Grande"/>
              <a:buChar char="‣"/>
              <a:defRPr sz="2400"/>
            </a:lvl3pPr>
            <a:lvl4pPr marL="1730375" indent="-317500">
              <a:buClr>
                <a:srgbClr val="434ED6"/>
              </a:buClr>
              <a:buFont typeface="Lucida Grande"/>
              <a:buChar char="๏"/>
              <a:defRPr sz="2200"/>
            </a:lvl4pPr>
            <a:lvl5pPr marL="2098675" indent="-228600">
              <a:buClr>
                <a:srgbClr val="434ED6"/>
              </a:buClr>
              <a:buChar char="-"/>
              <a:defRPr sz="2000"/>
            </a:lvl5pPr>
          </a:lstStyle>
          <a:p>
            <a:pPr lvl="0">
              <a:defRPr sz="1800">
                <a:uFillTx/>
              </a:defRPr>
            </a:pPr>
            <a:r>
              <a:rPr sz="28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xfrm>
            <a:off x="8738728" y="6556108"/>
            <a:ext cx="312069" cy="298984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U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8738728" y="6556108"/>
            <a:ext cx="312069" cy="29898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S2008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8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508000" indent="-254000">
              <a:buClr>
                <a:srgbClr val="FF2600"/>
              </a:buClr>
              <a:defRPr sz="2600"/>
            </a:lvl2pPr>
            <a:lvl3pPr marL="1184275" indent="-228600">
              <a:buClr>
                <a:srgbClr val="434ED6"/>
              </a:buClr>
              <a:buFont typeface="Lucida Grande"/>
              <a:buChar char="‣"/>
              <a:defRPr sz="2500"/>
            </a:lvl3pPr>
            <a:lvl4pPr marL="1641475" indent="-228600">
              <a:buClr>
                <a:srgbClr val="434ED6"/>
              </a:buClr>
              <a:buFont typeface="Lucida Grande"/>
              <a:buChar char="๏"/>
              <a:defRPr sz="2200"/>
            </a:lvl4pPr>
            <a:lvl5pPr marL="2098675" indent="-228600">
              <a:buClr>
                <a:srgbClr val="434ED6"/>
              </a:buClr>
              <a:buChar char="-"/>
              <a:defRPr sz="2000"/>
            </a:lvl5pPr>
          </a:lstStyle>
          <a:p>
            <a:pPr lvl="0">
              <a:defRPr sz="1800">
                <a:uFillTx/>
              </a:defRPr>
            </a:pPr>
            <a:r>
              <a:rPr sz="28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5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28" name="Shape 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7369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U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50800" tIns="50800" rIns="50800" bIns="50800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8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xfrm>
            <a:off x="8738728" y="6556108"/>
            <a:ext cx="312069" cy="298984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19050">
            <a:solidFill>
              <a:srgbClr val="D6A8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1800"/>
            </a:pPr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457200" y="277812"/>
            <a:ext cx="8229600" cy="712788"/>
          </a:xfrm>
          <a:prstGeom prst="rect">
            <a:avLst/>
          </a:prstGeom>
        </p:spPr>
        <p:txBody>
          <a:bodyPr anchor="t"/>
          <a:lstStyle>
            <a:lvl1pPr marL="40639" marR="40639">
              <a:defRPr sz="36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6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5867400"/>
          </a:xfrm>
          <a:prstGeom prst="rect">
            <a:avLst/>
          </a:prstGeom>
        </p:spPr>
        <p:txBody>
          <a:bodyPr/>
          <a:lstStyle>
            <a:lvl1pPr marL="383540" marR="40639" indent="-342900">
              <a:spcBef>
                <a:spcPts val="500"/>
              </a:spcBef>
              <a:buClr>
                <a:srgbClr val="D6A800"/>
              </a:buClr>
              <a:buSzPct val="65000"/>
              <a:buFont typeface="Wingdings"/>
              <a:buChar char="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10565" marR="40639" indent="-325437">
              <a:spcBef>
                <a:spcPts val="500"/>
              </a:spcBef>
              <a:buClr>
                <a:srgbClr val="49903D"/>
              </a:buClr>
              <a:buSzPct val="60000"/>
              <a:buFont typeface="Wingdings"/>
              <a:buChar char="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062989" marR="40639" indent="-350837">
              <a:buClr>
                <a:srgbClr val="D6A800"/>
              </a:buClr>
              <a:buSzPct val="65000"/>
              <a:buFont typeface="Wingdings"/>
              <a:buChar char=""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80489" marR="40639" indent="-315912">
              <a:buClr>
                <a:srgbClr val="49903D"/>
              </a:buClr>
              <a:buSzPct val="70000"/>
              <a:buFont typeface="Wingdings"/>
              <a:buChar char="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721802" marR="40639" indent="-339725">
              <a:buClr>
                <a:srgbClr val="D6A800"/>
              </a:buClr>
              <a:buSzPct val="75000"/>
              <a:buFont typeface="Wingdings"/>
              <a:buChar char="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pPr lvl="0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</a:p>
          <a:p>
            <a:pPr lvl="3">
              <a:defRPr>
                <a:uFillTx/>
              </a:defRPr>
            </a:pPr>
            <a:r>
              <a:rPr>
                <a:uFill>
                  <a:solidFill/>
                </a:uFill>
              </a:rPr>
              <a:t>Body Level Four</a:t>
            </a:r>
          </a:p>
          <a:p>
            <a:pPr lvl="4">
              <a:defRPr>
                <a:uFillTx/>
              </a:defRPr>
            </a:pPr>
            <a:r>
              <a:rPr>
                <a:uFill>
                  <a:solidFill/>
                </a:uFill>
              </a:rPr>
              <a:t>Body Level Five</a:t>
            </a:r>
          </a:p>
        </p:txBody>
      </p:sp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xfrm>
            <a:off x="8291512" y="6510337"/>
            <a:ext cx="257176" cy="266701"/>
          </a:xfrm>
          <a:prstGeom prst="rect">
            <a:avLst/>
          </a:prstGeom>
        </p:spPr>
        <p:txBody>
          <a:bodyPr anchor="b"/>
          <a:lstStyle>
            <a:lvl1pPr defTabSz="584200">
              <a:defRPr sz="1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rento2009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50800" tIns="50800" rIns="50800" bIns="50800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8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228600" y="812800"/>
            <a:ext cx="8763000" cy="5930900"/>
          </a:xfrm>
          <a:prstGeom prst="rect">
            <a:avLst/>
          </a:prstGeom>
        </p:spPr>
        <p:txBody>
          <a:bodyPr/>
          <a:lstStyle>
            <a:lvl2pPr marL="508000" indent="-254000">
              <a:buClr>
                <a:srgbClr val="FF2600"/>
              </a:buClr>
              <a:defRPr sz="2600"/>
            </a:lvl2pPr>
            <a:lvl3pPr marL="1184275" indent="-228600">
              <a:buClr>
                <a:srgbClr val="434ED6"/>
              </a:buClr>
              <a:buFont typeface="Lucida Grande"/>
              <a:buChar char="‣"/>
              <a:defRPr sz="2400"/>
            </a:lvl3pPr>
            <a:lvl4pPr marL="1730375" indent="-317500">
              <a:buClr>
                <a:srgbClr val="434ED6"/>
              </a:buClr>
              <a:buFont typeface="Lucida Grande"/>
              <a:buChar char="๏"/>
              <a:defRPr sz="2200"/>
            </a:lvl4pPr>
            <a:lvl5pPr marL="2098675" indent="-228600">
              <a:buClr>
                <a:srgbClr val="434ED6"/>
              </a:buClr>
              <a:buChar char="-"/>
              <a:defRPr sz="2000"/>
            </a:lvl5pPr>
          </a:lstStyle>
          <a:p>
            <a:pPr lvl="0">
              <a:defRPr sz="1800">
                <a:uFillTx/>
              </a:defRPr>
            </a:pPr>
            <a:r>
              <a:rPr sz="28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xfrm>
            <a:off x="8738728" y="6556108"/>
            <a:ext cx="312069" cy="298984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NLppt_BG_Title_NewDOElogo_OffSci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457200"/>
            <a:ext cx="6172200" cy="1600200"/>
          </a:xfrm>
        </p:spPr>
        <p:txBody>
          <a:bodyPr anchor="b"/>
          <a:lstStyle>
            <a:lvl1pPr algn="r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86000"/>
            <a:ext cx="6172200" cy="990600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19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0080FF"/>
                </a:solidFill>
              </a:defRPr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45950" y="6483346"/>
            <a:ext cx="4648010" cy="368300"/>
          </a:xfrm>
          <a:ln/>
        </p:spPr>
        <p:txBody>
          <a:bodyPr/>
          <a:lstStyle>
            <a:lvl1pPr>
              <a:defRPr>
                <a:solidFill>
                  <a:srgbClr val="0080FF"/>
                </a:solidFill>
              </a:defRPr>
            </a:lvl1pPr>
          </a:lstStyle>
          <a:p>
            <a:r>
              <a:rPr lang="cs-CZ" smtClean="0"/>
              <a:t>GHP, April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0080FF"/>
                </a:solidFill>
              </a:defRPr>
            </a:lvl1pPr>
          </a:lstStyle>
          <a:p>
            <a:fld id="{4AEEEB45-469B-C445-A2A6-597CC1D4F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GHP, April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98A5D4-C106-3B44-833F-F6948D88D3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GHP, April 2015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06856E-079A-7243-9D3B-2823E9335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45950" y="6483346"/>
            <a:ext cx="4683287" cy="368300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GHP, April 2015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C2DFF1-6A7E-5841-980E-96BA788216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45949" y="6483346"/>
            <a:ext cx="4636252" cy="368300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GHP, April 2015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278B1-1B8B-1E49-8C17-9FA8E63349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GHP, April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66AF53-9C22-8E40-908A-50D959F8CC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313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106362" y="19050"/>
            <a:ext cx="8931276" cy="67449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8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114300" y="812800"/>
            <a:ext cx="8763000" cy="5930900"/>
          </a:xfrm>
          <a:prstGeom prst="rect">
            <a:avLst/>
          </a:prstGeom>
        </p:spPr>
        <p:txBody>
          <a:bodyPr/>
          <a:lstStyle>
            <a:lvl1pPr marL="317500" indent="-317500">
              <a:buClr>
                <a:srgbClr val="FF2600"/>
              </a:buClr>
              <a:buSzPct val="175000"/>
              <a:buChar char="•"/>
              <a:defRPr sz="2600"/>
            </a:lvl1pPr>
            <a:lvl2pPr marL="635000" indent="-317500">
              <a:buClr>
                <a:srgbClr val="011993"/>
              </a:buClr>
              <a:buSzPct val="104999"/>
              <a:buFont typeface="Lucida Grande"/>
              <a:buChar char="‣"/>
              <a:defRPr sz="2600"/>
            </a:lvl2pPr>
            <a:lvl3pPr marL="952500" indent="-317500">
              <a:buClr>
                <a:srgbClr val="011993"/>
              </a:buClr>
              <a:buSzPct val="80000"/>
              <a:buChar char="๏"/>
              <a:defRPr sz="2600"/>
            </a:lvl3pPr>
            <a:lvl4pPr marL="1270000" indent="-317500">
              <a:buClr>
                <a:srgbClr val="011993"/>
              </a:buClr>
              <a:buSzPct val="125000"/>
              <a:buChar char="-"/>
              <a:defRPr sz="2600"/>
            </a:lvl4pPr>
            <a:lvl5pPr marL="1587500" indent="-317500">
              <a:buClr>
                <a:srgbClr val="011993"/>
              </a:buClr>
              <a:buChar char="-"/>
              <a:defRPr sz="2600"/>
            </a:lvl5pPr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9" name="Shape 9"/>
          <p:cNvSpPr>
            <a:spLocks noGrp="1"/>
          </p:cNvSpPr>
          <p:nvPr>
            <p:ph type="sldNum" sz="quarter" idx="2"/>
          </p:nvPr>
        </p:nvSpPr>
        <p:spPr>
          <a:xfrm>
            <a:off x="8738728" y="6556108"/>
            <a:ext cx="312069" cy="29898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>
              <a:latin typeface="Arial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7722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71453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95652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97369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18313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22144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69532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0726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28724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2775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144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37363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18419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5322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265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72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75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theme" Target="../theme/theme4.xml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Relationship Id="rId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4.xml"/><Relationship Id="rId3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7.xml"/><Relationship Id="rId6" Type="http://schemas.openxmlformats.org/officeDocument/2006/relationships/slideLayout" Target="../slideLayouts/slideLayout68.xml"/><Relationship Id="rId7" Type="http://schemas.openxmlformats.org/officeDocument/2006/relationships/slideLayout" Target="../slideLayouts/slideLayout69.xml"/><Relationship Id="rId8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E9E89-A6F3-2841-8850-CEDFD47790AD}" type="datetimeFigureOut">
              <a:rPr lang="en-US" smtClean="0"/>
              <a:pPr/>
              <a:t>12/9/15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0F8E5-5F3F-1A48-A29A-8233F5FAF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4A208FA9-71AF-E34E-8BB5-D9FF057FC494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152400" y="685800"/>
            <a:ext cx="8839200" cy="1588"/>
          </a:xfrm>
          <a:prstGeom prst="line">
            <a:avLst/>
          </a:prstGeom>
          <a:ln w="38100">
            <a:solidFill>
              <a:srgbClr val="021EAA"/>
            </a:solidFill>
            <a:round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136525" y="44450"/>
            <a:ext cx="8931275" cy="717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8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39700" y="812800"/>
            <a:ext cx="8902700" cy="593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2pPr marL="508000" indent="-254000">
              <a:buClr>
                <a:srgbClr val="FF2600"/>
              </a:buClr>
              <a:defRPr sz="2600"/>
            </a:lvl2pPr>
            <a:lvl3pPr marL="1184275" indent="-228600">
              <a:buClr>
                <a:srgbClr val="434ED6"/>
              </a:buClr>
              <a:buFont typeface="Lucida Grande"/>
              <a:buChar char="‣"/>
              <a:defRPr sz="2500"/>
            </a:lvl3pPr>
            <a:lvl4pPr marL="1641475" indent="-228600">
              <a:buClr>
                <a:srgbClr val="434ED6"/>
              </a:buClr>
              <a:buFont typeface="Lucida Grande"/>
              <a:buChar char="๏"/>
              <a:defRPr sz="2200"/>
            </a:lvl4pPr>
            <a:lvl5pPr marL="2098675" indent="-228600">
              <a:buClr>
                <a:srgbClr val="434ED6"/>
              </a:buClr>
              <a:buChar char="-"/>
              <a:defRPr sz="2000"/>
            </a:lvl5pPr>
          </a:lstStyle>
          <a:p>
            <a:pPr lvl="0">
              <a:defRPr sz="1800">
                <a:uFillTx/>
              </a:defRPr>
            </a:pPr>
            <a:r>
              <a:rPr sz="28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5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8754268" y="6553200"/>
            <a:ext cx="280989" cy="3048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marL="0" marR="0" algn="ctr" defTabSz="457200">
              <a:defRPr sz="1400">
                <a:solidFill>
                  <a:srgbClr val="011585"/>
                </a:solidFill>
                <a:uFill>
                  <a:solidFill>
                    <a:srgbClr val="011585"/>
                  </a:solidFill>
                </a:uFill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ransition xmlns:p14="http://schemas.microsoft.com/office/powerpoint/2010/main" spd="med"/>
  <p:txStyles>
    <p:titleStyle>
      <a:lvl1pPr marL="41275" marR="41275">
        <a:defRPr sz="3800">
          <a:solidFill>
            <a:srgbClr val="021EAA"/>
          </a:solidFill>
          <a:uFill>
            <a:solidFill>
              <a:srgbClr val="021EAA"/>
            </a:solidFill>
          </a:uFill>
          <a:latin typeface="+mn-lt"/>
          <a:ea typeface="+mn-ea"/>
          <a:cs typeface="+mn-cs"/>
          <a:sym typeface="Arial"/>
        </a:defRPr>
      </a:lvl1pPr>
      <a:lvl2pPr marL="41275" marR="41275" indent="228600">
        <a:defRPr sz="3800">
          <a:solidFill>
            <a:srgbClr val="021EAA"/>
          </a:solidFill>
          <a:uFill>
            <a:solidFill>
              <a:srgbClr val="021EAA"/>
            </a:solidFill>
          </a:uFill>
          <a:latin typeface="+mn-lt"/>
          <a:ea typeface="+mn-ea"/>
          <a:cs typeface="+mn-cs"/>
          <a:sym typeface="Arial"/>
        </a:defRPr>
      </a:lvl2pPr>
      <a:lvl3pPr marL="41275" marR="41275" indent="457200">
        <a:defRPr sz="3800">
          <a:solidFill>
            <a:srgbClr val="021EAA"/>
          </a:solidFill>
          <a:uFill>
            <a:solidFill>
              <a:srgbClr val="021EAA"/>
            </a:solidFill>
          </a:uFill>
          <a:latin typeface="+mn-lt"/>
          <a:ea typeface="+mn-ea"/>
          <a:cs typeface="+mn-cs"/>
          <a:sym typeface="Arial"/>
        </a:defRPr>
      </a:lvl3pPr>
      <a:lvl4pPr marL="41275" marR="41275" indent="685800">
        <a:defRPr sz="3800">
          <a:solidFill>
            <a:srgbClr val="021EAA"/>
          </a:solidFill>
          <a:uFill>
            <a:solidFill>
              <a:srgbClr val="021EAA"/>
            </a:solidFill>
          </a:uFill>
          <a:latin typeface="+mn-lt"/>
          <a:ea typeface="+mn-ea"/>
          <a:cs typeface="+mn-cs"/>
          <a:sym typeface="Arial"/>
        </a:defRPr>
      </a:lvl4pPr>
      <a:lvl5pPr marL="41275" marR="41275" indent="914400">
        <a:defRPr sz="3800">
          <a:solidFill>
            <a:srgbClr val="021EAA"/>
          </a:solidFill>
          <a:uFill>
            <a:solidFill>
              <a:srgbClr val="021EAA"/>
            </a:solidFill>
          </a:uFill>
          <a:latin typeface="+mn-lt"/>
          <a:ea typeface="+mn-ea"/>
          <a:cs typeface="+mn-cs"/>
          <a:sym typeface="Arial"/>
        </a:defRPr>
      </a:lvl5pPr>
      <a:lvl6pPr marL="41275" marR="41275" indent="1143000">
        <a:defRPr sz="3800">
          <a:solidFill>
            <a:srgbClr val="021EAA"/>
          </a:solidFill>
          <a:uFill>
            <a:solidFill>
              <a:srgbClr val="021EAA"/>
            </a:solidFill>
          </a:uFill>
          <a:latin typeface="+mn-lt"/>
          <a:ea typeface="+mn-ea"/>
          <a:cs typeface="+mn-cs"/>
          <a:sym typeface="Arial"/>
        </a:defRPr>
      </a:lvl6pPr>
      <a:lvl7pPr marL="41275" marR="41275" indent="1371600">
        <a:defRPr sz="3800">
          <a:solidFill>
            <a:srgbClr val="021EAA"/>
          </a:solidFill>
          <a:uFill>
            <a:solidFill>
              <a:srgbClr val="021EAA"/>
            </a:solidFill>
          </a:uFill>
          <a:latin typeface="+mn-lt"/>
          <a:ea typeface="+mn-ea"/>
          <a:cs typeface="+mn-cs"/>
          <a:sym typeface="Arial"/>
        </a:defRPr>
      </a:lvl7pPr>
      <a:lvl8pPr marL="41275" marR="41275" indent="1600200">
        <a:defRPr sz="3800">
          <a:solidFill>
            <a:srgbClr val="021EAA"/>
          </a:solidFill>
          <a:uFill>
            <a:solidFill>
              <a:srgbClr val="021EAA"/>
            </a:solidFill>
          </a:uFill>
          <a:latin typeface="+mn-lt"/>
          <a:ea typeface="+mn-ea"/>
          <a:cs typeface="+mn-cs"/>
          <a:sym typeface="Arial"/>
        </a:defRPr>
      </a:lvl8pPr>
      <a:lvl9pPr marL="41275" marR="41275" indent="1828800">
        <a:defRPr sz="3800">
          <a:solidFill>
            <a:srgbClr val="021EAA"/>
          </a:solidFill>
          <a:uFill>
            <a:solidFill>
              <a:srgbClr val="021EAA"/>
            </a:solidFill>
          </a:uFill>
          <a:latin typeface="+mn-lt"/>
          <a:ea typeface="+mn-ea"/>
          <a:cs typeface="+mn-cs"/>
          <a:sym typeface="Arial"/>
        </a:defRPr>
      </a:lvl9pPr>
    </p:titleStyle>
    <p:bodyStyle>
      <a:lvl1pPr marL="41275" marR="41275">
        <a:spcBef>
          <a:spcPts val="400"/>
        </a:spcBef>
        <a:defRPr sz="2800">
          <a:uFill>
            <a:solidFill/>
          </a:uFill>
          <a:latin typeface="+mn-lt"/>
          <a:ea typeface="+mn-ea"/>
          <a:cs typeface="+mn-cs"/>
          <a:sym typeface="Arial"/>
        </a:defRPr>
      </a:lvl1pPr>
      <a:lvl2pPr marL="568813" marR="41275" indent="-273538">
        <a:spcBef>
          <a:spcPts val="400"/>
        </a:spcBef>
        <a:buSzPct val="150000"/>
        <a:buChar char="•"/>
        <a:defRPr sz="2800">
          <a:uFill>
            <a:solidFill/>
          </a:uFill>
          <a:latin typeface="+mn-lt"/>
          <a:ea typeface="+mn-ea"/>
          <a:cs typeface="+mn-cs"/>
          <a:sym typeface="Arial"/>
        </a:defRPr>
      </a:lvl2pPr>
      <a:lvl3pPr marL="1252982" marR="41275" indent="-256032">
        <a:spcBef>
          <a:spcPts val="400"/>
        </a:spcBef>
        <a:buSzPct val="115000"/>
        <a:buChar char="•"/>
        <a:defRPr sz="2800">
          <a:uFill>
            <a:solidFill/>
          </a:uFill>
          <a:latin typeface="+mn-lt"/>
          <a:ea typeface="+mn-ea"/>
          <a:cs typeface="+mn-cs"/>
          <a:sym typeface="Arial"/>
        </a:defRPr>
      </a:lvl3pPr>
      <a:lvl4pPr marL="1745095" marR="41275" indent="-290945">
        <a:spcBef>
          <a:spcPts val="400"/>
        </a:spcBef>
        <a:buSzPct val="100000"/>
        <a:buChar char="•"/>
        <a:defRPr sz="2800">
          <a:uFill>
            <a:solidFill/>
          </a:uFill>
          <a:latin typeface="+mn-lt"/>
          <a:ea typeface="+mn-ea"/>
          <a:cs typeface="+mn-cs"/>
          <a:sym typeface="Arial"/>
        </a:defRPr>
      </a:lvl4pPr>
      <a:lvl5pPr marL="2231389" marR="41275" indent="-320039">
        <a:spcBef>
          <a:spcPts val="400"/>
        </a:spcBef>
        <a:buSzPct val="125000"/>
        <a:buChar char="•"/>
        <a:defRPr sz="2800">
          <a:uFill>
            <a:solidFill/>
          </a:uFill>
          <a:latin typeface="+mn-lt"/>
          <a:ea typeface="+mn-ea"/>
          <a:cs typeface="+mn-cs"/>
          <a:sym typeface="Arial"/>
        </a:defRPr>
      </a:lvl5pPr>
      <a:lvl6pPr marL="2231389" marR="41275" indent="-320039">
        <a:spcBef>
          <a:spcPts val="400"/>
        </a:spcBef>
        <a:buSzPct val="125000"/>
        <a:buChar char="•"/>
        <a:defRPr sz="2800">
          <a:uFill>
            <a:solidFill/>
          </a:uFill>
          <a:latin typeface="+mn-lt"/>
          <a:ea typeface="+mn-ea"/>
          <a:cs typeface="+mn-cs"/>
          <a:sym typeface="Arial"/>
        </a:defRPr>
      </a:lvl6pPr>
      <a:lvl7pPr marL="2231389" marR="41275" indent="-320039">
        <a:spcBef>
          <a:spcPts val="400"/>
        </a:spcBef>
        <a:buSzPct val="125000"/>
        <a:buChar char="•"/>
        <a:defRPr sz="2800">
          <a:uFill>
            <a:solidFill/>
          </a:uFill>
          <a:latin typeface="+mn-lt"/>
          <a:ea typeface="+mn-ea"/>
          <a:cs typeface="+mn-cs"/>
          <a:sym typeface="Arial"/>
        </a:defRPr>
      </a:lvl7pPr>
      <a:lvl8pPr marL="2231389" marR="41275" indent="-320039">
        <a:spcBef>
          <a:spcPts val="400"/>
        </a:spcBef>
        <a:buSzPct val="125000"/>
        <a:buChar char="•"/>
        <a:defRPr sz="2800">
          <a:uFill>
            <a:solidFill/>
          </a:uFill>
          <a:latin typeface="+mn-lt"/>
          <a:ea typeface="+mn-ea"/>
          <a:cs typeface="+mn-cs"/>
          <a:sym typeface="Arial"/>
        </a:defRPr>
      </a:lvl8pPr>
      <a:lvl9pPr marL="2231389" marR="41275" indent="-320039">
        <a:spcBef>
          <a:spcPts val="400"/>
        </a:spcBef>
        <a:buSzPct val="125000"/>
        <a:buChar char="•"/>
        <a:defRPr sz="2800">
          <a:uFill>
            <a:solidFill/>
          </a:uFill>
          <a:latin typeface="+mn-lt"/>
          <a:ea typeface="+mn-ea"/>
          <a:cs typeface="+mn-cs"/>
          <a:sym typeface="Arial"/>
        </a:defRPr>
      </a:lvl9pPr>
    </p:bodyStyle>
    <p:otherStyle>
      <a:lvl1pPr algn="ctr" defTabSz="457200">
        <a:defRPr sz="1400">
          <a:solidFill>
            <a:schemeClr val="tx1"/>
          </a:solidFill>
          <a:uFill>
            <a:solidFill>
              <a:srgbClr val="011585"/>
            </a:solidFill>
          </a:uFill>
          <a:latin typeface="+mn-lt"/>
          <a:ea typeface="+mn-ea"/>
          <a:cs typeface="+mn-cs"/>
          <a:sym typeface="Garamond"/>
        </a:defRPr>
      </a:lvl1pPr>
      <a:lvl2pPr indent="228600" algn="ctr" defTabSz="457200">
        <a:defRPr sz="1400">
          <a:solidFill>
            <a:schemeClr val="tx1"/>
          </a:solidFill>
          <a:uFill>
            <a:solidFill>
              <a:srgbClr val="011585"/>
            </a:solidFill>
          </a:uFill>
          <a:latin typeface="+mn-lt"/>
          <a:ea typeface="+mn-ea"/>
          <a:cs typeface="+mn-cs"/>
          <a:sym typeface="Garamond"/>
        </a:defRPr>
      </a:lvl2pPr>
      <a:lvl3pPr indent="457200" algn="ctr" defTabSz="457200">
        <a:defRPr sz="1400">
          <a:solidFill>
            <a:schemeClr val="tx1"/>
          </a:solidFill>
          <a:uFill>
            <a:solidFill>
              <a:srgbClr val="011585"/>
            </a:solidFill>
          </a:uFill>
          <a:latin typeface="+mn-lt"/>
          <a:ea typeface="+mn-ea"/>
          <a:cs typeface="+mn-cs"/>
          <a:sym typeface="Garamond"/>
        </a:defRPr>
      </a:lvl3pPr>
      <a:lvl4pPr indent="685800" algn="ctr" defTabSz="457200">
        <a:defRPr sz="1400">
          <a:solidFill>
            <a:schemeClr val="tx1"/>
          </a:solidFill>
          <a:uFill>
            <a:solidFill>
              <a:srgbClr val="011585"/>
            </a:solidFill>
          </a:uFill>
          <a:latin typeface="+mn-lt"/>
          <a:ea typeface="+mn-ea"/>
          <a:cs typeface="+mn-cs"/>
          <a:sym typeface="Garamond"/>
        </a:defRPr>
      </a:lvl4pPr>
      <a:lvl5pPr indent="914400" algn="ctr" defTabSz="457200">
        <a:defRPr sz="1400">
          <a:solidFill>
            <a:schemeClr val="tx1"/>
          </a:solidFill>
          <a:uFill>
            <a:solidFill>
              <a:srgbClr val="011585"/>
            </a:solidFill>
          </a:uFill>
          <a:latin typeface="+mn-lt"/>
          <a:ea typeface="+mn-ea"/>
          <a:cs typeface="+mn-cs"/>
          <a:sym typeface="Garamond"/>
        </a:defRPr>
      </a:lvl5pPr>
      <a:lvl6pPr indent="1143000" algn="ctr" defTabSz="457200">
        <a:defRPr sz="1400">
          <a:solidFill>
            <a:schemeClr val="tx1"/>
          </a:solidFill>
          <a:uFill>
            <a:solidFill>
              <a:srgbClr val="011585"/>
            </a:solidFill>
          </a:uFill>
          <a:latin typeface="+mn-lt"/>
          <a:ea typeface="+mn-ea"/>
          <a:cs typeface="+mn-cs"/>
          <a:sym typeface="Garamond"/>
        </a:defRPr>
      </a:lvl6pPr>
      <a:lvl7pPr indent="1371600" algn="ctr" defTabSz="457200">
        <a:defRPr sz="1400">
          <a:solidFill>
            <a:schemeClr val="tx1"/>
          </a:solidFill>
          <a:uFill>
            <a:solidFill>
              <a:srgbClr val="011585"/>
            </a:solidFill>
          </a:uFill>
          <a:latin typeface="+mn-lt"/>
          <a:ea typeface="+mn-ea"/>
          <a:cs typeface="+mn-cs"/>
          <a:sym typeface="Garamond"/>
        </a:defRPr>
      </a:lvl7pPr>
      <a:lvl8pPr indent="1600200" algn="ctr" defTabSz="457200">
        <a:defRPr sz="1400">
          <a:solidFill>
            <a:schemeClr val="tx1"/>
          </a:solidFill>
          <a:uFill>
            <a:solidFill>
              <a:srgbClr val="011585"/>
            </a:solidFill>
          </a:uFill>
          <a:latin typeface="+mn-lt"/>
          <a:ea typeface="+mn-ea"/>
          <a:cs typeface="+mn-cs"/>
          <a:sym typeface="Garamond"/>
        </a:defRPr>
      </a:lvl8pPr>
      <a:lvl9pPr indent="1828800" algn="ctr" defTabSz="457200">
        <a:defRPr sz="1400">
          <a:solidFill>
            <a:schemeClr val="tx1"/>
          </a:solidFill>
          <a:uFill>
            <a:solidFill>
              <a:srgbClr val="011585"/>
            </a:solidFill>
          </a:uFill>
          <a:latin typeface="+mn-lt"/>
          <a:ea typeface="+mn-ea"/>
          <a:cs typeface="+mn-cs"/>
          <a:sym typeface="Garamond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REVBG_Slide4_Blue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10583"/>
            <a:ext cx="9145588" cy="684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166" y="6489700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646CCB68-4FAD-1042-A2AE-74D95A5F5F13}" type="slidenum">
              <a:rPr kumimoji="1"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44833" y="6487583"/>
            <a:ext cx="167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E.C. Aschenauer</a:t>
            </a:r>
            <a:endParaRPr kumimoji="1"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1069" y="6483346"/>
            <a:ext cx="383539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cs-CZ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GHP, April 2015</a:t>
            </a:r>
            <a:endParaRPr kumimoji="1"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 i="1" cap="all" spc="0">
          <a:ln w="0"/>
          <a:solidFill>
            <a:srgbClr val="0000FF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12700" stA="50000" endPos="50000" dist="5000" dir="5400000" sy="-100000" rotWithShape="0"/>
          </a:effectLst>
          <a:latin typeface="Comic Sans MS Bold"/>
          <a:ea typeface="+mj-ea"/>
          <a:cs typeface="Comic Sans MS Bold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q"/>
        <a:defRPr sz="2200" b="1" i="0">
          <a:solidFill>
            <a:schemeClr val="tx1"/>
          </a:solidFill>
          <a:latin typeface="Comic Sans MS Bold"/>
          <a:ea typeface="+mn-ea"/>
          <a:cs typeface="Comic Sans MS Bold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Ø"/>
        <a:defRPr sz="2000" b="1" i="0">
          <a:solidFill>
            <a:schemeClr val="tx1"/>
          </a:solidFill>
          <a:latin typeface="Comic Sans MS Bold"/>
          <a:ea typeface="+mn-ea"/>
          <a:cs typeface="Comic Sans MS Bold"/>
        </a:defRPr>
      </a:lvl2pPr>
      <a:lvl3pPr marL="10858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10000"/>
        <a:buFont typeface="Courier New"/>
        <a:buChar char="o"/>
        <a:defRPr b="1" i="0">
          <a:solidFill>
            <a:schemeClr val="tx1"/>
          </a:solidFill>
          <a:latin typeface="Comic Sans MS Bold"/>
          <a:ea typeface="+mn-ea"/>
          <a:cs typeface="Comic Sans MS Bold"/>
        </a:defRPr>
      </a:lvl3pPr>
      <a:lvl4pPr marL="14287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ü"/>
        <a:defRPr sz="1600" b="1" i="0">
          <a:solidFill>
            <a:schemeClr val="tx1"/>
          </a:solidFill>
          <a:latin typeface="Comic Sans MS Bold"/>
          <a:ea typeface="+mn-ea"/>
          <a:cs typeface="Comic Sans MS Bold"/>
        </a:defRPr>
      </a:lvl4pPr>
      <a:lvl5pPr marL="17716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Char char="-"/>
        <a:defRPr sz="1400" b="1" i="0">
          <a:solidFill>
            <a:schemeClr val="tx1"/>
          </a:solidFill>
          <a:latin typeface="Comic Sans MS Bold"/>
          <a:ea typeface="+mn-ea"/>
          <a:cs typeface="Comic Sans MS Bold"/>
        </a:defRPr>
      </a:lvl5pPr>
      <a:lvl6pPr marL="22288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6pPr>
      <a:lvl7pPr marL="26860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7pPr>
      <a:lvl8pPr marL="31432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8pPr>
      <a:lvl9pPr marL="36004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E9E89-A6F3-2841-8850-CEDFD47790A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12/9/15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0F8E5-5F3F-1A48-A29A-8233F5FAFE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56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4A3D4-35CC-3C4C-B60B-A365B9BE215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12/10/15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93362-79B4-6745-8C07-8F47D1166B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emf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9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9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47.emf"/><Relationship Id="rId8" Type="http://schemas.openxmlformats.org/officeDocument/2006/relationships/image" Target="../media/image48.png"/><Relationship Id="rId9" Type="http://schemas.openxmlformats.org/officeDocument/2006/relationships/image" Target="../media/image49.emf"/><Relationship Id="rId1" Type="http://schemas.openxmlformats.org/officeDocument/2006/relationships/vmlDrawing" Target="../drawings/vmlDrawing1.vml"/><Relationship Id="rId2" Type="http://schemas.openxmlformats.org/officeDocument/2006/relationships/tags" Target="../tags/tag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9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47.emf"/><Relationship Id="rId8" Type="http://schemas.openxmlformats.org/officeDocument/2006/relationships/image" Target="../media/image48.png"/><Relationship Id="rId9" Type="http://schemas.openxmlformats.org/officeDocument/2006/relationships/image" Target="../media/image49.emf"/><Relationship Id="rId1" Type="http://schemas.openxmlformats.org/officeDocument/2006/relationships/vmlDrawing" Target="../drawings/vmlDrawing2.vml"/><Relationship Id="rId2" Type="http://schemas.openxmlformats.org/officeDocument/2006/relationships/tags" Target="../tags/tag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png"/><Relationship Id="rId5" Type="http://schemas.openxmlformats.org/officeDocument/2006/relationships/image" Target="../media/image52.emf"/><Relationship Id="rId6" Type="http://schemas.openxmlformats.org/officeDocument/2006/relationships/image" Target="../media/image53.emf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png"/><Relationship Id="rId10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jpeg"/><Relationship Id="rId5" Type="http://schemas.openxmlformats.org/officeDocument/2006/relationships/image" Target="../media/image50.jpeg"/><Relationship Id="rId6" Type="http://schemas.openxmlformats.org/officeDocument/2006/relationships/image" Target="../media/image59.jpeg"/><Relationship Id="rId7" Type="http://schemas.openxmlformats.org/officeDocument/2006/relationships/image" Target="../media/image60.emf"/><Relationship Id="rId8" Type="http://schemas.openxmlformats.org/officeDocument/2006/relationships/image" Target="../media/image6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8.png"/><Relationship Id="rId12" Type="http://schemas.openxmlformats.org/officeDocument/2006/relationships/image" Target="../media/image79.emf"/><Relationship Id="rId13" Type="http://schemas.openxmlformats.org/officeDocument/2006/relationships/image" Target="../media/image80.emf"/><Relationship Id="rId14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7" Type="http://schemas.openxmlformats.org/officeDocument/2006/relationships/image" Target="../media/image74.png"/><Relationship Id="rId8" Type="http://schemas.openxmlformats.org/officeDocument/2006/relationships/image" Target="../media/image75.png"/><Relationship Id="rId9" Type="http://schemas.openxmlformats.org/officeDocument/2006/relationships/image" Target="../media/image76.png"/><Relationship Id="rId10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4" Type="http://schemas.openxmlformats.org/officeDocument/2006/relationships/image" Target="../media/image84.png"/><Relationship Id="rId5" Type="http://schemas.openxmlformats.org/officeDocument/2006/relationships/image" Target="../media/image8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89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image" Target="../media/image9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image" Target="../media/image98.png"/><Relationship Id="rId3" Type="http://schemas.openxmlformats.org/officeDocument/2006/relationships/image" Target="../media/image9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4" Type="http://schemas.openxmlformats.org/officeDocument/2006/relationships/image" Target="../media/image104.jpg"/><Relationship Id="rId5" Type="http://schemas.openxmlformats.org/officeDocument/2006/relationships/oleObject" Target="../embeddings/oleObject3.bin"/><Relationship Id="rId6" Type="http://schemas.openxmlformats.org/officeDocument/2006/relationships/image" Target="../media/image101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102.emf"/><Relationship Id="rId9" Type="http://schemas.openxmlformats.org/officeDocument/2006/relationships/image" Target="../media/image105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4" Type="http://schemas.openxmlformats.org/officeDocument/2006/relationships/image" Target="../media/image110.emf"/><Relationship Id="rId5" Type="http://schemas.openxmlformats.org/officeDocument/2006/relationships/image" Target="../media/image11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png"/><Relationship Id="rId3" Type="http://schemas.openxmlformats.org/officeDocument/2006/relationships/image" Target="../media/image113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119.emf"/><Relationship Id="rId6" Type="http://schemas.openxmlformats.org/officeDocument/2006/relationships/image" Target="../media/image121.emf"/><Relationship Id="rId7" Type="http://schemas.openxmlformats.org/officeDocument/2006/relationships/image" Target="../media/image122.emf"/><Relationship Id="rId8" Type="http://schemas.openxmlformats.org/officeDocument/2006/relationships/image" Target="../media/image123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emf"/><Relationship Id="rId4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4" Type="http://schemas.openxmlformats.org/officeDocument/2006/relationships/image" Target="../media/image129.png"/><Relationship Id="rId5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5" Type="http://schemas.openxmlformats.org/officeDocument/2006/relationships/image" Target="../media/image134.emf"/><Relationship Id="rId6" Type="http://schemas.openxmlformats.org/officeDocument/2006/relationships/image" Target="../media/image135.png"/><Relationship Id="rId7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7.png"/><Relationship Id="rId3" Type="http://schemas.openxmlformats.org/officeDocument/2006/relationships/image" Target="../media/image138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9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4" Type="http://schemas.openxmlformats.org/officeDocument/2006/relationships/image" Target="../media/image142.png"/><Relationship Id="rId5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4" Type="http://schemas.openxmlformats.org/officeDocument/2006/relationships/image" Target="../media/image146.png"/><Relationship Id="rId5" Type="http://schemas.openxmlformats.org/officeDocument/2006/relationships/image" Target="../media/image14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8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4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3366FF"/>
                </a:solidFill>
              </a:rPr>
              <a:t>The glue that binds us all:</a:t>
            </a:r>
            <a:br>
              <a:rPr lang="en-US" sz="4900" b="1" dirty="0" smtClean="0">
                <a:solidFill>
                  <a:srgbClr val="3366FF"/>
                </a:solidFill>
              </a:rPr>
            </a:br>
            <a:r>
              <a:rPr lang="en-US" sz="3600" b="1" i="1" dirty="0" smtClean="0">
                <a:solidFill>
                  <a:srgbClr val="660066"/>
                </a:solidFill>
              </a:rPr>
              <a:t>Imaging matter below the Fermi scale with an Electron-Ion Collider</a:t>
            </a:r>
            <a:endParaRPr lang="en-US" sz="3600" b="1" i="1" dirty="0">
              <a:solidFill>
                <a:srgbClr val="66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Raju Venugopalan</a:t>
            </a:r>
          </a:p>
          <a:p>
            <a:r>
              <a:rPr lang="en-US" sz="2400" dirty="0" smtClean="0"/>
              <a:t>Brookhaven National Laboratory</a:t>
            </a:r>
            <a:endParaRPr lang="en-US" sz="2400" dirty="0"/>
          </a:p>
        </p:txBody>
      </p:sp>
      <p:pic>
        <p:nvPicPr>
          <p:cNvPr id="4" name="Picture 3" descr="EIC_cover_fina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271286"/>
            <a:ext cx="9143999" cy="7743472"/>
          </a:xfrm>
          <a:prstGeom prst="rect">
            <a:avLst/>
          </a:prstGeom>
          <a:solidFill>
            <a:srgbClr val="251A76"/>
          </a:solidFill>
        </p:spPr>
      </p:pic>
      <p:sp>
        <p:nvSpPr>
          <p:cNvPr id="5" name="Rectangle 4"/>
          <p:cNvSpPr/>
          <p:nvPr/>
        </p:nvSpPr>
        <p:spPr>
          <a:xfrm>
            <a:off x="3496340" y="4385638"/>
            <a:ext cx="5647659" cy="3086548"/>
          </a:xfrm>
          <a:prstGeom prst="rect">
            <a:avLst/>
          </a:prstGeom>
          <a:solidFill>
            <a:srgbClr val="244B79"/>
          </a:solidFill>
          <a:effectLst>
            <a:glow rad="101600">
              <a:schemeClr val="tx2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6340" y="4385638"/>
            <a:ext cx="5720674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           </a:t>
            </a:r>
            <a:r>
              <a:rPr lang="en-US" sz="2400" dirty="0" smtClean="0">
                <a:solidFill>
                  <a:srgbClr val="FFE25B"/>
                </a:solidFill>
              </a:rPr>
              <a:t>The glue that binds us all:</a:t>
            </a:r>
          </a:p>
          <a:p>
            <a:r>
              <a:rPr lang="en-US" i="1" dirty="0" smtClean="0">
                <a:solidFill>
                  <a:srgbClr val="FFE25B"/>
                </a:solidFill>
              </a:rPr>
              <a:t>Imaging matter below 10</a:t>
            </a:r>
            <a:r>
              <a:rPr lang="en-US" i="1" baseline="30000" dirty="0" smtClean="0">
                <a:solidFill>
                  <a:srgbClr val="FFE25B"/>
                </a:solidFill>
              </a:rPr>
              <a:t>-15 </a:t>
            </a:r>
            <a:r>
              <a:rPr lang="en-US" i="1" dirty="0" smtClean="0">
                <a:solidFill>
                  <a:srgbClr val="FFE25B"/>
                </a:solidFill>
              </a:rPr>
              <a:t>m with an Electron-Ion Collider</a:t>
            </a:r>
          </a:p>
          <a:p>
            <a:endParaRPr lang="en-US" i="1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                    </a:t>
            </a:r>
            <a:r>
              <a:rPr lang="en-US" sz="2000" dirty="0" smtClean="0">
                <a:solidFill>
                  <a:schemeClr val="bg1"/>
                </a:solidFill>
              </a:rPr>
              <a:t>Raju Venugopalan</a:t>
            </a:r>
          </a:p>
          <a:p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                 Brookhaven National Laboratory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                                </a:t>
            </a:r>
            <a:r>
              <a:rPr lang="en-US" sz="1600" dirty="0" err="1" smtClean="0">
                <a:solidFill>
                  <a:srgbClr val="CCFFCC"/>
                </a:solidFill>
              </a:rPr>
              <a:t>Ortvay</a:t>
            </a:r>
            <a:r>
              <a:rPr lang="en-US" sz="1600" dirty="0">
                <a:solidFill>
                  <a:srgbClr val="CCFFCC"/>
                </a:solidFill>
              </a:rPr>
              <a:t> </a:t>
            </a:r>
            <a:r>
              <a:rPr lang="en-US" sz="1600" dirty="0" err="1" smtClean="0">
                <a:solidFill>
                  <a:srgbClr val="CCFFCC"/>
                </a:solidFill>
              </a:rPr>
              <a:t>Kollokvium</a:t>
            </a:r>
            <a:r>
              <a:rPr lang="en-US" sz="1600" dirty="0" smtClean="0">
                <a:solidFill>
                  <a:srgbClr val="CCFFCC"/>
                </a:solidFill>
              </a:rPr>
              <a:t>, </a:t>
            </a:r>
            <a:r>
              <a:rPr lang="en-US" sz="1600" dirty="0" err="1" smtClean="0">
                <a:solidFill>
                  <a:srgbClr val="CCFFCC"/>
                </a:solidFill>
              </a:rPr>
              <a:t>Eotvos</a:t>
            </a:r>
            <a:r>
              <a:rPr lang="en-US" sz="1600" dirty="0" smtClean="0">
                <a:solidFill>
                  <a:srgbClr val="CCFFCC"/>
                </a:solidFill>
              </a:rPr>
              <a:t> Univ.</a:t>
            </a:r>
            <a:endParaRPr lang="en-US" sz="1600" dirty="0" smtClean="0">
              <a:solidFill>
                <a:srgbClr val="CCFFCC"/>
              </a:solidFill>
            </a:endParaRPr>
          </a:p>
          <a:p>
            <a:r>
              <a:rPr lang="en-US" sz="1600" dirty="0" smtClean="0">
                <a:solidFill>
                  <a:srgbClr val="CCFFCC"/>
                </a:solidFill>
              </a:rPr>
              <a:t>                                        </a:t>
            </a:r>
            <a:r>
              <a:rPr lang="en-US" sz="1600" dirty="0" smtClean="0">
                <a:solidFill>
                  <a:srgbClr val="CCFFCC"/>
                </a:solidFill>
              </a:rPr>
              <a:t>Budapest, December 10</a:t>
            </a:r>
            <a:r>
              <a:rPr lang="en-US" sz="1600" dirty="0" smtClean="0">
                <a:solidFill>
                  <a:srgbClr val="CCFFCC"/>
                </a:solidFill>
              </a:rPr>
              <a:t>, </a:t>
            </a:r>
            <a:r>
              <a:rPr lang="en-US" sz="1600" dirty="0" smtClean="0">
                <a:solidFill>
                  <a:srgbClr val="CCFFCC"/>
                </a:solidFill>
              </a:rPr>
              <a:t>2015 </a:t>
            </a:r>
          </a:p>
          <a:p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008000"/>
                </a:solidFill>
              </a:rPr>
              <a:t>                           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917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1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Higgs from Gluon fusion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715" y="1451119"/>
            <a:ext cx="3717018" cy="371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31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36" y="966517"/>
            <a:ext cx="3626404" cy="24059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172" y="627768"/>
            <a:ext cx="4225119" cy="29722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7642" y="159786"/>
            <a:ext cx="647645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A</a:t>
            </a:r>
            <a:r>
              <a:rPr lang="en-US" sz="3200" b="1" dirty="0" smtClean="0">
                <a:solidFill>
                  <a:srgbClr val="0000FF"/>
                </a:solidFill>
              </a:rPr>
              <a:t>symptotic freedom: the role of glue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46967" y="3867996"/>
            <a:ext cx="1241743" cy="124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1397940" y="3497789"/>
            <a:ext cx="5537200" cy="1790700"/>
            <a:chOff x="960" y="960"/>
            <a:chExt cx="3488" cy="1128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960"/>
              <a:ext cx="800" cy="1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960"/>
              <a:ext cx="800" cy="1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960"/>
              <a:ext cx="800" cy="1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1397940" y="528848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David Gross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6594" y="5246256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David </a:t>
            </a:r>
            <a:r>
              <a:rPr lang="en-US" dirty="0" err="1" smtClean="0">
                <a:solidFill>
                  <a:srgbClr val="008000"/>
                </a:solidFill>
              </a:rPr>
              <a:t>Politzer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56091" y="5288489"/>
            <a:ext cx="1480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Frank </a:t>
            </a:r>
            <a:r>
              <a:rPr lang="en-US" dirty="0" err="1" smtClean="0">
                <a:solidFill>
                  <a:srgbClr val="008000"/>
                </a:solidFill>
              </a:rPr>
              <a:t>Wilczek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083" y="5761697"/>
            <a:ext cx="88921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self-interaction (of color charged)  gluons is fundamentally responsible for </a:t>
            </a:r>
          </a:p>
          <a:p>
            <a:r>
              <a:rPr lang="en-US" sz="2000" dirty="0" smtClean="0"/>
              <a:t>the asymptotic freedom of quarks and gluons in Quantum </a:t>
            </a:r>
            <a:r>
              <a:rPr lang="en-US" sz="2000" dirty="0" err="1" smtClean="0"/>
              <a:t>Chromodynamics</a:t>
            </a:r>
            <a:r>
              <a:rPr lang="en-US" sz="2000" dirty="0" smtClean="0"/>
              <a:t> (QCD)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7717308" y="5127897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2004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991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897794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Quark (and Gluon) confinement: the role of glue ?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826" t="9689" r="3501" b="11452"/>
          <a:stretch/>
        </p:blipFill>
        <p:spPr>
          <a:xfrm>
            <a:off x="138722" y="980347"/>
            <a:ext cx="4248101" cy="27008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459" y="980347"/>
            <a:ext cx="4527486" cy="31325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50170" y="3959039"/>
            <a:ext cx="1793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Bali, </a:t>
            </a:r>
            <a:r>
              <a:rPr lang="en-US" sz="1400" b="1" dirty="0" err="1" smtClean="0">
                <a:solidFill>
                  <a:srgbClr val="008000"/>
                </a:solidFill>
              </a:rPr>
              <a:t>hep-ph</a:t>
            </a:r>
            <a:r>
              <a:rPr lang="en-US" sz="1400" b="1" dirty="0" smtClean="0">
                <a:solidFill>
                  <a:srgbClr val="008000"/>
                </a:solidFill>
              </a:rPr>
              <a:t>/0001312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88597" y="2395066"/>
            <a:ext cx="27908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dirty="0" smtClean="0">
                <a:solidFill>
                  <a:srgbClr val="660066"/>
                </a:solidFill>
              </a:rPr>
              <a:t>Gluon” potential between</a:t>
            </a:r>
          </a:p>
          <a:p>
            <a:r>
              <a:rPr lang="en-US" dirty="0">
                <a:solidFill>
                  <a:srgbClr val="660066"/>
                </a:solidFill>
              </a:rPr>
              <a:t>h</a:t>
            </a:r>
            <a:r>
              <a:rPr lang="en-US" dirty="0" smtClean="0">
                <a:solidFill>
                  <a:srgbClr val="660066"/>
                </a:solidFill>
              </a:rPr>
              <a:t>eavy quark-antiquark pair</a:t>
            </a:r>
          </a:p>
          <a:p>
            <a:endParaRPr lang="en-US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72" y="2959767"/>
            <a:ext cx="2484497" cy="6211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1961" y="3681209"/>
            <a:ext cx="3703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Quarks experience force of 16 tons at </a:t>
            </a:r>
          </a:p>
          <a:p>
            <a:r>
              <a:rPr lang="en-US" dirty="0"/>
              <a:t>d</a:t>
            </a:r>
            <a:r>
              <a:rPr lang="en-US" dirty="0" smtClean="0"/>
              <a:t>istances of ~ 1 </a:t>
            </a:r>
            <a:r>
              <a:rPr lang="en-US" dirty="0"/>
              <a:t>F</a:t>
            </a:r>
            <a:r>
              <a:rPr lang="en-US" dirty="0" smtClean="0"/>
              <a:t>ermi (10</a:t>
            </a:r>
            <a:r>
              <a:rPr lang="en-US" baseline="30000" dirty="0" smtClean="0"/>
              <a:t>-15 </a:t>
            </a:r>
            <a:r>
              <a:rPr lang="en-US" dirty="0" smtClean="0"/>
              <a:t>m)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8722" y="5635582"/>
            <a:ext cx="4990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Intuitive picture of quark confinement and </a:t>
            </a:r>
          </a:p>
          <a:p>
            <a:r>
              <a:rPr lang="en-US" sz="2000" b="1" dirty="0"/>
              <a:t>s</a:t>
            </a:r>
            <a:r>
              <a:rPr lang="en-US" sz="2000" b="1" dirty="0" smtClean="0"/>
              <a:t>tringy pictures of mesons 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974" y="4327540"/>
            <a:ext cx="2387563" cy="138728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l="2607" t="6385" r="1969" b="3007"/>
          <a:stretch/>
        </p:blipFill>
        <p:spPr>
          <a:xfrm>
            <a:off x="4872862" y="4385914"/>
            <a:ext cx="4271138" cy="247208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877644" y="4447882"/>
            <a:ext cx="2121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“</a:t>
            </a:r>
            <a:r>
              <a:rPr lang="en-US" dirty="0" err="1" smtClean="0">
                <a:solidFill>
                  <a:srgbClr val="660066"/>
                </a:solidFill>
              </a:rPr>
              <a:t>Regge</a:t>
            </a:r>
            <a:r>
              <a:rPr lang="en-US" dirty="0" smtClean="0">
                <a:solidFill>
                  <a:srgbClr val="660066"/>
                </a:solidFill>
              </a:rPr>
              <a:t>” trajectories</a:t>
            </a:r>
            <a:endParaRPr lang="en-US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839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9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The essential mystery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57893"/>
            <a:ext cx="9144000" cy="54598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</a:p>
          <a:p>
            <a:pPr>
              <a:buClr>
                <a:srgbClr val="660066"/>
              </a:buClr>
              <a:buFont typeface="Wingdings" charset="2"/>
              <a:buChar char="v"/>
            </a:pPr>
            <a:r>
              <a:rPr lang="en-US" sz="3400" dirty="0" smtClean="0"/>
              <a:t>(Nearly) all visible matter is made up of quarks and gluons</a:t>
            </a:r>
          </a:p>
          <a:p>
            <a:pPr marL="0" indent="0">
              <a:buNone/>
            </a:pPr>
            <a:endParaRPr lang="en-US" sz="3400" dirty="0"/>
          </a:p>
          <a:p>
            <a:pPr>
              <a:buClr>
                <a:srgbClr val="660066"/>
              </a:buClr>
              <a:buFont typeface="Wingdings" charset="2"/>
              <a:buChar char="v"/>
            </a:pPr>
            <a:r>
              <a:rPr lang="en-US" sz="3400" dirty="0" smtClean="0"/>
              <a:t>But quarks and gluons are not visible</a:t>
            </a:r>
          </a:p>
          <a:p>
            <a:pPr marL="0" indent="0">
              <a:buNone/>
            </a:pPr>
            <a:endParaRPr lang="en-US" sz="3400" dirty="0" smtClean="0"/>
          </a:p>
          <a:p>
            <a:pPr>
              <a:buClr>
                <a:srgbClr val="660066"/>
              </a:buClr>
              <a:buFont typeface="Wingdings" charset="2"/>
              <a:buChar char="v"/>
            </a:pPr>
            <a:r>
              <a:rPr lang="en-US" sz="3400" dirty="0" smtClean="0"/>
              <a:t>All strongly interacting matter is an emergent consequence of many-body quark-gluon dynamics. </a:t>
            </a:r>
          </a:p>
          <a:p>
            <a:pPr marL="0" indent="0">
              <a:buClr>
                <a:srgbClr val="660066"/>
              </a:buClr>
              <a:buNone/>
            </a:pPr>
            <a:r>
              <a:rPr lang="en-US" sz="3400" dirty="0"/>
              <a:t> </a:t>
            </a:r>
            <a:r>
              <a:rPr lang="en-US" sz="3400" dirty="0" smtClean="0"/>
              <a:t>    Example: Mass from massless gluons and (nearly) massless quarks</a:t>
            </a:r>
          </a:p>
          <a:p>
            <a:pPr>
              <a:buClr>
                <a:srgbClr val="660066"/>
              </a:buClr>
              <a:buFont typeface="Wingdings" charset="2"/>
              <a:buChar char="v"/>
            </a:pPr>
            <a:endParaRPr lang="en-US" sz="3400" dirty="0" smtClean="0"/>
          </a:p>
          <a:p>
            <a:pPr>
              <a:buClr>
                <a:srgbClr val="660066"/>
              </a:buClr>
              <a:buFont typeface="Wingdings" charset="2"/>
              <a:buChar char="v"/>
            </a:pPr>
            <a:r>
              <a:rPr lang="en-US" sz="3400" dirty="0" smtClean="0"/>
              <a:t>There is an elegance and simplicity to nature’s strongest force we do not understand</a:t>
            </a:r>
          </a:p>
          <a:p>
            <a:pPr marL="0" indent="0">
              <a:buNone/>
            </a:pPr>
            <a:endParaRPr lang="en-US" sz="3400" dirty="0"/>
          </a:p>
          <a:p>
            <a:pPr>
              <a:buClr>
                <a:srgbClr val="660066"/>
              </a:buClr>
              <a:buFont typeface="Wingdings" charset="2"/>
              <a:buChar char="v"/>
            </a:pPr>
            <a:r>
              <a:rPr lang="en-US" sz="3400" dirty="0" smtClean="0"/>
              <a:t>Understanding the origins of matter demands we </a:t>
            </a:r>
          </a:p>
          <a:p>
            <a:pPr marL="0" indent="0">
              <a:buNone/>
            </a:pPr>
            <a:r>
              <a:rPr lang="en-US" sz="3400" dirty="0" smtClean="0"/>
              <a:t>      develop a </a:t>
            </a:r>
            <a:r>
              <a:rPr lang="en-US" sz="3400" i="1" dirty="0" smtClean="0">
                <a:solidFill>
                  <a:srgbClr val="660066"/>
                </a:solidFill>
              </a:rPr>
              <a:t>deep and varied knowledge </a:t>
            </a:r>
            <a:r>
              <a:rPr lang="en-US" sz="3400" dirty="0" smtClean="0"/>
              <a:t>of this emergent dynamics</a:t>
            </a:r>
            <a:endParaRPr lang="en-US" sz="34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356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6941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Act 2. Quantum </a:t>
            </a:r>
            <a:r>
              <a:rPr lang="en-US" sz="3200" b="1" dirty="0" err="1" smtClean="0">
                <a:solidFill>
                  <a:srgbClr val="0000FF"/>
                </a:solidFill>
              </a:rPr>
              <a:t>Chromodynamics</a:t>
            </a:r>
            <a:r>
              <a:rPr lang="en-US" sz="3200" b="1" dirty="0" smtClean="0">
                <a:solidFill>
                  <a:srgbClr val="0000FF"/>
                </a:solidFill>
              </a:rPr>
              <a:t>:</a:t>
            </a:r>
            <a:br>
              <a:rPr lang="en-US" sz="3200" b="1" dirty="0" smtClean="0">
                <a:solidFill>
                  <a:srgbClr val="0000FF"/>
                </a:solidFill>
              </a:rPr>
            </a:br>
            <a:r>
              <a:rPr lang="en-US" sz="3200" b="1" dirty="0" smtClean="0">
                <a:solidFill>
                  <a:srgbClr val="0000FF"/>
                </a:solidFill>
              </a:rPr>
              <a:t>      The Power and the Glory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59223"/>
            <a:ext cx="1764528" cy="11538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019" y="3082748"/>
            <a:ext cx="1807012" cy="11303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0393" y="3082749"/>
            <a:ext cx="1890494" cy="11303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1787" y="3082749"/>
            <a:ext cx="1962650" cy="11854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213082"/>
            <a:ext cx="1764528" cy="11730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0019" y="4213081"/>
            <a:ext cx="1807012" cy="11730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0393" y="4213082"/>
            <a:ext cx="1890494" cy="11730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1787" y="4270238"/>
            <a:ext cx="2035616" cy="1117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56538" y="5449874"/>
            <a:ext cx="6869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From Gell-Mann’s 8-fold way to QCD: A </a:t>
            </a:r>
            <a:r>
              <a:rPr lang="en-US" b="1" dirty="0" err="1" smtClean="0"/>
              <a:t>lepidopteral</a:t>
            </a:r>
            <a:r>
              <a:rPr lang="en-US" b="1" dirty="0" smtClean="0"/>
              <a:t> metaphor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891144" y="5862152"/>
            <a:ext cx="3108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Jeffrey </a:t>
            </a:r>
            <a:r>
              <a:rPr lang="en-US" sz="1400" b="1" dirty="0" err="1" smtClean="0">
                <a:solidFill>
                  <a:srgbClr val="008000"/>
                </a:solidFill>
              </a:rPr>
              <a:t>Mandula</a:t>
            </a:r>
            <a:r>
              <a:rPr lang="en-US" sz="1400" b="1" dirty="0" smtClean="0">
                <a:solidFill>
                  <a:srgbClr val="008000"/>
                </a:solidFill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</a:rPr>
              <a:t>Creutz</a:t>
            </a:r>
            <a:r>
              <a:rPr lang="en-US" sz="1400" b="1" dirty="0" smtClean="0">
                <a:solidFill>
                  <a:srgbClr val="008000"/>
                </a:solidFill>
              </a:rPr>
              <a:t>-Fest 2014, BNL</a:t>
            </a:r>
            <a:endParaRPr lang="en-US" sz="1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09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669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  <a:cs typeface="Arial Black"/>
              </a:rPr>
              <a:t>Quantum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Chromodynamics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smtClean="0"/>
              <a:t>(</a:t>
            </a:r>
            <a:r>
              <a:rPr lang="en-US" sz="3600" b="1" dirty="0" smtClean="0">
                <a:solidFill>
                  <a:srgbClr val="FF0000"/>
                </a:solidFill>
                <a:cs typeface="Arial Black"/>
              </a:rPr>
              <a:t>Q</a:t>
            </a:r>
            <a:r>
              <a:rPr lang="en-US" sz="3600" b="1" dirty="0" smtClean="0">
                <a:solidFill>
                  <a:srgbClr val="008000"/>
                </a:solidFill>
                <a:cs typeface="Arial Black"/>
              </a:rPr>
              <a:t>C</a:t>
            </a:r>
            <a:r>
              <a:rPr lang="en-US" sz="3600" b="1" dirty="0" smtClean="0">
                <a:solidFill>
                  <a:srgbClr val="0000FF"/>
                </a:solidFill>
                <a:cs typeface="Arial Black"/>
              </a:rPr>
              <a:t>D</a:t>
            </a:r>
            <a:r>
              <a:rPr lang="en-US" sz="3600" b="1" dirty="0" smtClean="0"/>
              <a:t>)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52" y="1853164"/>
            <a:ext cx="8794795" cy="3067692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charset="2"/>
              <a:buChar char="u"/>
            </a:pPr>
            <a:r>
              <a:rPr lang="en-US" sz="2400" b="1" dirty="0" smtClean="0"/>
              <a:t> </a:t>
            </a:r>
            <a:r>
              <a:rPr lang="en-US" sz="2000" dirty="0" smtClean="0"/>
              <a:t>Theory is rich in symmetries: </a:t>
            </a:r>
          </a:p>
          <a:p>
            <a:endParaRPr lang="en-US" sz="2000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1730" b="1" dirty="0" smtClean="0"/>
          </a:p>
          <a:p>
            <a:endParaRPr lang="en-US" sz="2000" b="1" dirty="0" smtClean="0"/>
          </a:p>
        </p:txBody>
      </p:sp>
      <p:pic>
        <p:nvPicPr>
          <p:cNvPr id="4" name="Picture 3" descr="latex-image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8700" y="2575449"/>
            <a:ext cx="5727700" cy="2952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42058" y="2770028"/>
            <a:ext cx="448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i</a:t>
            </a:r>
            <a:endParaRPr lang="en-US" sz="2000" b="1" dirty="0"/>
          </a:p>
        </p:txBody>
      </p:sp>
      <p:sp>
        <p:nvSpPr>
          <p:cNvPr id="9" name="AutoShape 21"/>
          <p:cNvSpPr>
            <a:spLocks/>
          </p:cNvSpPr>
          <p:nvPr/>
        </p:nvSpPr>
        <p:spPr bwMode="auto">
          <a:xfrm rot="-5425838">
            <a:off x="3815615" y="1976116"/>
            <a:ext cx="190500" cy="2019300"/>
          </a:xfrm>
          <a:prstGeom prst="leftBrace">
            <a:avLst>
              <a:gd name="adj1" fmla="val 883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23262" y="3061164"/>
            <a:ext cx="779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ii</a:t>
            </a:r>
            <a:endParaRPr lang="en-US" sz="2000" b="1" dirty="0"/>
          </a:p>
        </p:txBody>
      </p:sp>
      <p:sp>
        <p:nvSpPr>
          <p:cNvPr id="11" name="AutoShape 23"/>
          <p:cNvSpPr>
            <a:spLocks/>
          </p:cNvSpPr>
          <p:nvPr/>
        </p:nvSpPr>
        <p:spPr bwMode="auto">
          <a:xfrm rot="-5425838">
            <a:off x="6336867" y="2062203"/>
            <a:ext cx="228600" cy="1828800"/>
          </a:xfrm>
          <a:prstGeom prst="leftBrace">
            <a:avLst>
              <a:gd name="adj1" fmla="val 66667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84370" y="3058603"/>
            <a:ext cx="5752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iii</a:t>
            </a:r>
            <a:endParaRPr lang="en-US" sz="2000" b="1" dirty="0"/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276566" y="3424266"/>
            <a:ext cx="645196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95300" indent="-495300">
              <a:buFont typeface="Arial" charset="0"/>
              <a:buAutoNum type="romanLcParenR"/>
            </a:pPr>
            <a:r>
              <a:rPr lang="en-US" b="1" dirty="0">
                <a:solidFill>
                  <a:srgbClr val="0000FF"/>
                </a:solidFill>
              </a:rPr>
              <a:t>Gauge “color” symmetry: unbroken but </a:t>
            </a:r>
            <a:r>
              <a:rPr lang="en-US" b="1" dirty="0" smtClean="0">
                <a:solidFill>
                  <a:srgbClr val="0000FF"/>
                </a:solidFill>
              </a:rPr>
              <a:t>confined</a:t>
            </a:r>
          </a:p>
          <a:p>
            <a:pPr marL="495300" indent="-495300">
              <a:buFont typeface="Arial" charset="0"/>
              <a:buAutoNum type="romanLcParenR"/>
            </a:pPr>
            <a:r>
              <a:rPr lang="en-US" b="1" dirty="0" smtClean="0">
                <a:solidFill>
                  <a:srgbClr val="0000FF"/>
                </a:solidFill>
              </a:rPr>
              <a:t>Global </a:t>
            </a:r>
            <a:r>
              <a:rPr lang="en-US" b="1" dirty="0">
                <a:solidFill>
                  <a:srgbClr val="0000FF"/>
                </a:solidFill>
              </a:rPr>
              <a:t>“</a:t>
            </a:r>
            <a:r>
              <a:rPr lang="en-US" b="1" dirty="0" err="1">
                <a:solidFill>
                  <a:srgbClr val="0000FF"/>
                </a:solidFill>
              </a:rPr>
              <a:t>chiral</a:t>
            </a:r>
            <a:r>
              <a:rPr lang="en-US" b="1" dirty="0">
                <a:solidFill>
                  <a:srgbClr val="0000FF"/>
                </a:solidFill>
              </a:rPr>
              <a:t>” symmetry: exact for </a:t>
            </a:r>
            <a:r>
              <a:rPr lang="en-US" b="1" dirty="0" err="1">
                <a:solidFill>
                  <a:srgbClr val="0000FF"/>
                </a:solidFill>
              </a:rPr>
              <a:t>massless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quarks </a:t>
            </a:r>
          </a:p>
          <a:p>
            <a:pPr marL="495300" indent="-495300">
              <a:buFont typeface="Arial" charset="0"/>
              <a:buAutoNum type="romanLcParenR"/>
            </a:pPr>
            <a:r>
              <a:rPr lang="en-US" b="1" dirty="0" smtClean="0">
                <a:solidFill>
                  <a:srgbClr val="0000FF"/>
                </a:solidFill>
              </a:rPr>
              <a:t>Baryon </a:t>
            </a:r>
            <a:r>
              <a:rPr lang="en-US" b="1" dirty="0">
                <a:solidFill>
                  <a:srgbClr val="0000FF"/>
                </a:solidFill>
              </a:rPr>
              <a:t>number and axial charge (</a:t>
            </a:r>
            <a:r>
              <a:rPr lang="en-US" b="1" dirty="0" err="1">
                <a:solidFill>
                  <a:srgbClr val="0000FF"/>
                </a:solidFill>
              </a:rPr>
              <a:t>m</a:t>
            </a:r>
            <a:r>
              <a:rPr lang="en-US" b="1" dirty="0">
                <a:solidFill>
                  <a:srgbClr val="0000FF"/>
                </a:solidFill>
              </a:rPr>
              <a:t>=0) </a:t>
            </a:r>
            <a:r>
              <a:rPr lang="en-US" b="1" dirty="0" smtClean="0">
                <a:solidFill>
                  <a:srgbClr val="0000FF"/>
                </a:solidFill>
              </a:rPr>
              <a:t>are conserved </a:t>
            </a:r>
          </a:p>
          <a:p>
            <a:pPr marL="495300" indent="-495300">
              <a:buFont typeface="Arial" charset="0"/>
              <a:buAutoNum type="romanLcParenR"/>
            </a:pPr>
            <a:r>
              <a:rPr lang="en-US" b="1" dirty="0" smtClean="0">
                <a:solidFill>
                  <a:srgbClr val="0000FF"/>
                </a:solidFill>
              </a:rPr>
              <a:t>Scale invariance of quark (</a:t>
            </a:r>
            <a:r>
              <a:rPr lang="en-US" b="1" dirty="0" err="1" smtClean="0">
                <a:solidFill>
                  <a:srgbClr val="0000FF"/>
                </a:solidFill>
              </a:rPr>
              <a:t>m</a:t>
            </a:r>
            <a:r>
              <a:rPr lang="en-US" b="1" dirty="0" smtClean="0">
                <a:solidFill>
                  <a:srgbClr val="0000FF"/>
                </a:solidFill>
              </a:rPr>
              <a:t>=0) and gluon fields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pPr marL="495300" indent="-495300">
              <a:buFont typeface="Arial" charset="0"/>
              <a:buAutoNum type="romanLcParenR"/>
            </a:pPr>
            <a:r>
              <a:rPr lang="en-US" b="1" dirty="0" smtClean="0">
                <a:solidFill>
                  <a:srgbClr val="0000FF"/>
                </a:solidFill>
              </a:rPr>
              <a:t>Discrete </a:t>
            </a:r>
            <a:r>
              <a:rPr lang="en-US" b="1" dirty="0">
                <a:solidFill>
                  <a:srgbClr val="0000FF"/>
                </a:solidFill>
              </a:rPr>
              <a:t>C,P &amp; T </a:t>
            </a:r>
            <a:r>
              <a:rPr lang="en-US" b="1" dirty="0" smtClean="0">
                <a:solidFill>
                  <a:srgbClr val="0000FF"/>
                </a:solidFill>
              </a:rPr>
              <a:t>symmetries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152" y="1022167"/>
            <a:ext cx="70198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b="1" dirty="0" smtClean="0"/>
              <a:t> </a:t>
            </a:r>
            <a:r>
              <a:rPr lang="en-US" sz="2000" dirty="0" smtClean="0"/>
              <a:t>QCD - “nearly perfect” fundamental quantum theory of quark </a:t>
            </a:r>
          </a:p>
          <a:p>
            <a:r>
              <a:rPr lang="en-US" sz="2000" dirty="0" smtClean="0"/>
              <a:t>     and gluon fields 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1400" b="1" dirty="0" err="1" smtClean="0">
                <a:solidFill>
                  <a:srgbClr val="008000"/>
                </a:solidFill>
              </a:rPr>
              <a:t>F.Wilczek</a:t>
            </a:r>
            <a:r>
              <a:rPr lang="en-US" sz="1400" b="1" dirty="0" smtClean="0">
                <a:solidFill>
                  <a:srgbClr val="008000"/>
                </a:solidFill>
              </a:rPr>
              <a:t>, hep-ph/9907340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0" y="4872857"/>
            <a:ext cx="9144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b="1" dirty="0"/>
              <a:t> </a:t>
            </a:r>
            <a:r>
              <a:rPr lang="en-US" sz="2000" dirty="0" smtClean="0"/>
              <a:t>Chiral, Axial, Scale and (in principle) P &amp;T broken by </a:t>
            </a:r>
          </a:p>
          <a:p>
            <a:r>
              <a:rPr lang="en-US" sz="2000" dirty="0" smtClean="0"/>
              <a:t>       vacuum/quantum effects - </a:t>
            </a:r>
            <a:r>
              <a:rPr lang="en-US" sz="2000" dirty="0" smtClean="0">
                <a:solidFill>
                  <a:srgbClr val="660066"/>
                </a:solidFill>
              </a:rPr>
              <a:t>”emergent” </a:t>
            </a:r>
            <a:r>
              <a:rPr lang="en-US" sz="2000" dirty="0" smtClean="0"/>
              <a:t>phenomena</a:t>
            </a:r>
          </a:p>
          <a:p>
            <a:endParaRPr lang="en-US" sz="1000" b="1" dirty="0"/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b="1" dirty="0" smtClean="0"/>
              <a:t> </a:t>
            </a:r>
            <a:r>
              <a:rPr lang="en-US" sz="2000" dirty="0" smtClean="0"/>
              <a:t>Inherent in QCD are the deepest aspects of relativistic Quantum Field Theories (confinement, asymptotic freedom, anomalies, spontaneous  breaking of chiral symmetry)</a:t>
            </a:r>
          </a:p>
          <a:p>
            <a:r>
              <a:rPr lang="en-US" sz="2400" dirty="0" smtClean="0"/>
              <a:t>  </a:t>
            </a:r>
          </a:p>
          <a:p>
            <a:endParaRPr lang="en-US" sz="1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32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N</a:t>
            </a:r>
            <a:r>
              <a:rPr lang="en-US" sz="3200" b="1" dirty="0" smtClean="0">
                <a:solidFill>
                  <a:srgbClr val="0000FF"/>
                </a:solidFill>
              </a:rPr>
              <a:t>umerical realization: Lattice QCD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600" y="3354915"/>
            <a:ext cx="3496326" cy="33334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952401"/>
            <a:ext cx="4320814" cy="28774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5915" y="1186753"/>
            <a:ext cx="1241743" cy="124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560808" y="3829885"/>
            <a:ext cx="1970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Kenneth G. Wilson 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59122" y="2428496"/>
            <a:ext cx="79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(1982)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8623" y="4199217"/>
            <a:ext cx="491402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Lattice regularization (UV&amp;IR) of QCD</a:t>
            </a:r>
          </a:p>
          <a:p>
            <a:endParaRPr lang="en-US" sz="2400" dirty="0"/>
          </a:p>
          <a:p>
            <a:r>
              <a:rPr lang="en-US" sz="2400" dirty="0" smtClean="0"/>
              <a:t>First principles treatment of static </a:t>
            </a:r>
          </a:p>
          <a:p>
            <a:r>
              <a:rPr lang="en-US" sz="2400" dirty="0"/>
              <a:t>p</a:t>
            </a:r>
            <a:r>
              <a:rPr lang="en-US" sz="2400" dirty="0" smtClean="0"/>
              <a:t>roperties of QCD: masses, moments,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hermodynamics at finite T (&amp; </a:t>
            </a:r>
            <a:r>
              <a:rPr lang="en-US" sz="2400" dirty="0" err="1" smtClean="0"/>
              <a:t>μ</a:t>
            </a:r>
            <a:r>
              <a:rPr lang="en-US" sz="2400" baseline="-25000" dirty="0" err="1" smtClean="0"/>
              <a:t>B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?)</a:t>
            </a:r>
            <a:endParaRPr lang="en-US" sz="2400" baseline="-25000" dirty="0" smtClean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359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32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N</a:t>
            </a:r>
            <a:r>
              <a:rPr lang="en-US" sz="3200" b="1" dirty="0" smtClean="0">
                <a:solidFill>
                  <a:srgbClr val="0000FF"/>
                </a:solidFill>
              </a:rPr>
              <a:t>umerical realization: Lattice QCD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952401"/>
            <a:ext cx="3973047" cy="28120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1036" y="1172323"/>
            <a:ext cx="1241743" cy="124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258403" y="3800559"/>
            <a:ext cx="1970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Kenneth G. Wilson 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60291" y="2428496"/>
            <a:ext cx="79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(1982)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6110" y="3251200"/>
            <a:ext cx="3619500" cy="3606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1318" y="4329090"/>
            <a:ext cx="4634352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Formidable computational problem</a:t>
            </a:r>
          </a:p>
          <a:p>
            <a:endParaRPr lang="en-US" sz="2400" dirty="0"/>
          </a:p>
          <a:p>
            <a:endParaRPr lang="en-US" sz="1000" dirty="0" smtClean="0"/>
          </a:p>
          <a:p>
            <a:r>
              <a:rPr lang="en-US" sz="2400" dirty="0" smtClean="0"/>
              <a:t>Very challenging for </a:t>
            </a:r>
            <a:r>
              <a:rPr lang="en-US" sz="2400" i="1" dirty="0" smtClean="0">
                <a:solidFill>
                  <a:srgbClr val="660066"/>
                </a:solidFill>
              </a:rPr>
              <a:t>dynamical </a:t>
            </a:r>
          </a:p>
          <a:p>
            <a:r>
              <a:rPr lang="en-US" sz="2400" i="1" dirty="0" smtClean="0">
                <a:solidFill>
                  <a:srgbClr val="660066"/>
                </a:solidFill>
              </a:rPr>
              <a:t>processes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44111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Precision QCD on the lattice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130" y="990753"/>
            <a:ext cx="7412819" cy="47872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2110" y="5962642"/>
            <a:ext cx="2455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</a:rPr>
              <a:t>Durr</a:t>
            </a:r>
            <a:r>
              <a:rPr lang="en-US" sz="1400" b="1" dirty="0" smtClean="0">
                <a:solidFill>
                  <a:srgbClr val="008000"/>
                </a:solidFill>
              </a:rPr>
              <a:t> et al., Science, 322 (2008)</a:t>
            </a:r>
            <a:endParaRPr lang="en-US" sz="1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901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Precision QCD on the lattice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88" y="1278064"/>
            <a:ext cx="7112000" cy="4635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29615" y="5913564"/>
            <a:ext cx="4725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Budapest-Marseille-Wuppertal (BMW) Coll., arXiv:1406.4088 </a:t>
            </a:r>
            <a:endParaRPr lang="en-US" sz="1400" b="1" dirty="0">
              <a:solidFill>
                <a:srgbClr val="008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677659" y="4018595"/>
            <a:ext cx="707131" cy="570241"/>
          </a:xfrm>
          <a:prstGeom prst="straightConnector1">
            <a:avLst/>
          </a:prstGeom>
          <a:ln w="28575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14115" y="3095265"/>
            <a:ext cx="19298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Coleman-Glashow </a:t>
            </a:r>
          </a:p>
          <a:p>
            <a:r>
              <a:rPr lang="en-US" b="1" dirty="0">
                <a:solidFill>
                  <a:srgbClr val="008000"/>
                </a:solidFill>
              </a:rPr>
              <a:t>r</a:t>
            </a:r>
            <a:r>
              <a:rPr lang="en-US" b="1" dirty="0" smtClean="0">
                <a:solidFill>
                  <a:srgbClr val="008000"/>
                </a:solidFill>
              </a:rPr>
              <a:t>elation among </a:t>
            </a:r>
          </a:p>
          <a:p>
            <a:r>
              <a:rPr lang="en-US" b="1" dirty="0">
                <a:solidFill>
                  <a:srgbClr val="008000"/>
                </a:solidFill>
              </a:rPr>
              <a:t>m</a:t>
            </a:r>
            <a:r>
              <a:rPr lang="en-US" b="1" dirty="0" smtClean="0">
                <a:solidFill>
                  <a:srgbClr val="008000"/>
                </a:solidFill>
              </a:rPr>
              <a:t>ass </a:t>
            </a:r>
            <a:r>
              <a:rPr lang="en-US" b="1" dirty="0" err="1" smtClean="0">
                <a:solidFill>
                  <a:srgbClr val="008000"/>
                </a:solidFill>
              </a:rPr>
              <a:t>splittings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528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040" y="322883"/>
            <a:ext cx="852256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40639" marR="40639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+mn-ea"/>
                <a:cs typeface="Calibri"/>
                <a:sym typeface="Arial"/>
              </a:rPr>
              <a:t>Structure of matter:</a:t>
            </a:r>
            <a:r>
              <a:rPr kumimoji="0" lang="en-US" sz="3200" b="1" i="0" u="none" strike="noStrike" cap="none" spc="0" normalizeH="0" dirty="0" smtClean="0">
                <a:ln>
                  <a:noFill/>
                </a:ln>
                <a:solidFill>
                  <a:srgbClr val="0000F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+mn-ea"/>
                <a:cs typeface="Calibri"/>
                <a:sym typeface="Arial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Microscopes to </a:t>
            </a:r>
            <a:r>
              <a:rPr lang="en-US" sz="3200" b="1" dirty="0" err="1" smtClean="0">
                <a:solidFill>
                  <a:srgbClr val="0000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Femtoscopes</a:t>
            </a: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>
                <a:solidFill>
                  <a:srgbClr val="000000"/>
                </a:solidFill>
              </a:uFill>
              <a:latin typeface="Calibri"/>
              <a:ea typeface="+mn-ea"/>
              <a:cs typeface="Calibri"/>
              <a:sym typeface="Arial"/>
            </a:endParaRPr>
          </a:p>
        </p:txBody>
      </p:sp>
      <p:pic>
        <p:nvPicPr>
          <p:cNvPr id="3" name="Picture 2" descr="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40" y="1929814"/>
            <a:ext cx="2012180" cy="163979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7220" y="100648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Light Microscope</a:t>
            </a:r>
          </a:p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Wave length: 380-740 nm</a:t>
            </a:r>
          </a:p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Resolution: &gt; 200 nm</a:t>
            </a:r>
            <a:endParaRPr lang="en-US" sz="1600" b="1" dirty="0">
              <a:latin typeface="Calibri"/>
              <a:ea typeface="Helvetica"/>
              <a:cs typeface="Calibri"/>
              <a:sym typeface="Helvetica"/>
            </a:endParaRPr>
          </a:p>
        </p:txBody>
      </p:sp>
      <p:pic>
        <p:nvPicPr>
          <p:cNvPr id="5" name="Picture 4" descr="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40" y="4102416"/>
            <a:ext cx="2242217" cy="264369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7220" y="347741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Electron Microscope</a:t>
            </a:r>
          </a:p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Wave length: 0.002 nm (100 </a:t>
            </a:r>
            <a:r>
              <a:rPr lang="en-US" sz="1600" b="1" dirty="0" err="1" smtClean="0">
                <a:latin typeface="Calibri"/>
                <a:ea typeface="Helvetica"/>
                <a:cs typeface="Calibri"/>
                <a:sym typeface="Helvetica"/>
              </a:rPr>
              <a:t>keV</a:t>
            </a: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)</a:t>
            </a:r>
          </a:p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Resolution: &gt; 0.2 nm</a:t>
            </a:r>
            <a:endParaRPr lang="en-US" sz="1600" b="1" dirty="0">
              <a:latin typeface="Calibri"/>
              <a:ea typeface="Helvetica"/>
              <a:cs typeface="Calibri"/>
              <a:sym typeface="Helvetica"/>
            </a:endParaRPr>
          </a:p>
        </p:txBody>
      </p:sp>
      <p:pic>
        <p:nvPicPr>
          <p:cNvPr id="7" name="Picture 6" descr="2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57577" y="1913366"/>
            <a:ext cx="4266579" cy="275521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98375" y="542426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Fixed Target Particle</a:t>
            </a:r>
          </a:p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Accelerator Experiments</a:t>
            </a:r>
          </a:p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Wave length: 0.01 fm (20 </a:t>
            </a:r>
            <a:r>
              <a:rPr lang="en-US" sz="1600" b="1" dirty="0" err="1" smtClean="0">
                <a:latin typeface="Calibri"/>
                <a:ea typeface="Helvetica"/>
                <a:cs typeface="Calibri"/>
                <a:sym typeface="Helvetica"/>
              </a:rPr>
              <a:t>GeV</a:t>
            </a: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)</a:t>
            </a:r>
          </a:p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Resolution: ~ 0.1 fm</a:t>
            </a:r>
            <a:endParaRPr lang="en-US" sz="1600" b="1" dirty="0">
              <a:latin typeface="Calibri"/>
              <a:ea typeface="Helvetica"/>
              <a:cs typeface="Calibri"/>
              <a:sym typeface="Helvetic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32960" y="1006484"/>
            <a:ext cx="37940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008000"/>
                </a:solidFill>
                <a:latin typeface="Calibri"/>
                <a:cs typeface="Calibri"/>
              </a:rPr>
              <a:t>SLAC,EMC,NMC,E665,BCDMS,</a:t>
            </a:r>
          </a:p>
          <a:p>
            <a:r>
              <a:rPr lang="en-US" sz="1800" b="1" dirty="0" err="1" smtClean="0">
                <a:solidFill>
                  <a:srgbClr val="008000"/>
                </a:solidFill>
                <a:latin typeface="Calibri"/>
                <a:cs typeface="Calibri"/>
              </a:rPr>
              <a:t>HERMES,JLab,COMPASS</a:t>
            </a:r>
            <a:r>
              <a:rPr lang="en-US" sz="1800" b="1" dirty="0" smtClean="0">
                <a:solidFill>
                  <a:srgbClr val="008000"/>
                </a:solidFill>
                <a:latin typeface="Calibri"/>
                <a:cs typeface="Calibri"/>
              </a:rPr>
              <a:t>…</a:t>
            </a:r>
          </a:p>
          <a:p>
            <a:r>
              <a:rPr lang="en-US" sz="1800" b="1" dirty="0" err="1" smtClean="0">
                <a:solidFill>
                  <a:srgbClr val="660066"/>
                </a:solidFill>
                <a:latin typeface="Calibri"/>
                <a:cs typeface="Calibri"/>
              </a:rPr>
              <a:t>JLab</a:t>
            </a:r>
            <a:r>
              <a:rPr lang="en-US" sz="1800" b="1" dirty="0" smtClean="0">
                <a:solidFill>
                  <a:srgbClr val="660066"/>
                </a:solidFill>
                <a:latin typeface="Calibri"/>
                <a:cs typeface="Calibri"/>
              </a:rPr>
              <a:t> 12 </a:t>
            </a:r>
            <a:r>
              <a:rPr lang="en-US" sz="1800" b="1" dirty="0" err="1" smtClean="0">
                <a:solidFill>
                  <a:srgbClr val="660066"/>
                </a:solidFill>
                <a:latin typeface="Calibri"/>
                <a:cs typeface="Calibri"/>
              </a:rPr>
              <a:t>GeV</a:t>
            </a:r>
            <a:endParaRPr lang="en-US" sz="1800" b="1" dirty="0">
              <a:solidFill>
                <a:srgbClr val="660066"/>
              </a:solidFill>
              <a:latin typeface="Calibri"/>
              <a:cs typeface="Calibri"/>
            </a:endParaRPr>
          </a:p>
        </p:txBody>
      </p:sp>
      <p:pic>
        <p:nvPicPr>
          <p:cNvPr id="10" name="Picture 9" descr="1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31185">
            <a:off x="4834095" y="2663733"/>
            <a:ext cx="5775474" cy="245835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333773" y="554578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Collider Experiments</a:t>
            </a:r>
          </a:p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Wave Length: 0.0001 fm </a:t>
            </a:r>
          </a:p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(10 </a:t>
            </a:r>
            <a:r>
              <a:rPr lang="en-US" sz="1600" b="1" dirty="0" err="1" smtClean="0">
                <a:latin typeface="Calibri"/>
                <a:ea typeface="Helvetica"/>
                <a:cs typeface="Calibri"/>
                <a:sym typeface="Helvetica"/>
              </a:rPr>
              <a:t>GeV</a:t>
            </a: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 + 100 </a:t>
            </a:r>
            <a:r>
              <a:rPr lang="en-US" sz="1600" b="1" dirty="0" err="1" smtClean="0">
                <a:latin typeface="Calibri"/>
                <a:ea typeface="Helvetica"/>
                <a:cs typeface="Calibri"/>
                <a:sym typeface="Helvetica"/>
              </a:rPr>
              <a:t>GeV</a:t>
            </a: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)</a:t>
            </a:r>
          </a:p>
          <a:p>
            <a:pPr marL="0" marR="0" lvl="0" defTabSz="457200">
              <a:defRPr sz="1800">
                <a:uFillTx/>
              </a:defRPr>
            </a:pPr>
            <a:r>
              <a:rPr lang="en-US" sz="1600" b="1" dirty="0" smtClean="0">
                <a:latin typeface="Calibri"/>
                <a:ea typeface="Helvetica"/>
                <a:cs typeface="Calibri"/>
                <a:sym typeface="Helvetica"/>
              </a:rPr>
              <a:t>Resolution:  0.01-0.001 fm</a:t>
            </a:r>
            <a:endParaRPr lang="en-US" sz="1600" b="1" dirty="0">
              <a:latin typeface="Calibri"/>
              <a:ea typeface="Helvetica"/>
              <a:cs typeface="Calibri"/>
              <a:sym typeface="Helvetic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70375" y="4530125"/>
            <a:ext cx="936154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40639" marR="40639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+mn-ea"/>
                <a:cs typeface="Calibri"/>
                <a:sym typeface="Arial"/>
              </a:rPr>
              <a:t>HERA,</a:t>
            </a:r>
          </a:p>
          <a:p>
            <a:pPr marL="40639" marR="40639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b="1" dirty="0" err="1" smtClean="0">
                <a:solidFill>
                  <a:srgbClr val="660066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EIC,LHeC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660066"/>
              </a:solidFill>
              <a:effectLst/>
              <a:uFill>
                <a:solidFill>
                  <a:srgbClr val="000000"/>
                </a:solidFill>
              </a:uFill>
              <a:latin typeface="Calibri"/>
              <a:ea typeface="+mn-ea"/>
              <a:cs typeface="Calibri"/>
              <a:sym typeface="Arial"/>
            </a:endParaRPr>
          </a:p>
        </p:txBody>
      </p:sp>
      <p:pic>
        <p:nvPicPr>
          <p:cNvPr id="13" name="Picture 12"/>
          <p:cNvPicPr>
            <a:picLocks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960" y="1720309"/>
            <a:ext cx="2404024" cy="2172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C006A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E9E2-5F4D-B144-8C22-BCFD524C7D2F}" type="slidenum">
              <a:rPr lang="en-US">
                <a:solidFill>
                  <a:srgbClr val="000000"/>
                </a:solidFill>
              </a:rPr>
              <a:pPr/>
              <a:t>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The deeply inelastic </a:t>
            </a:r>
            <a:r>
              <a:rPr lang="en-US" sz="3200" b="1" dirty="0">
                <a:solidFill>
                  <a:srgbClr val="0000FF"/>
                </a:solidFill>
                <a:latin typeface="Calibri"/>
                <a:cs typeface="Calibri"/>
              </a:rPr>
              <a:t>s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cattering (DIS) 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femtoscope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pic>
        <p:nvPicPr>
          <p:cNvPr id="101379" name="Picture 3"/>
          <p:cNvPicPr>
            <a:picLocks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2748"/>
            <a:ext cx="2729955" cy="191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C006A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13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3051774"/>
              </p:ext>
            </p:extLst>
          </p:nvPr>
        </p:nvGraphicFramePr>
        <p:xfrm>
          <a:off x="3338512" y="879827"/>
          <a:ext cx="2833688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" name="Equation" r:id="rId6" imgW="1485900" imgH="1511300" progId="Equation.3">
                  <p:embed/>
                </p:oleObj>
              </mc:Choice>
              <mc:Fallback>
                <p:oleObj name="Equation" r:id="rId6" imgW="1485900" imgH="1511300" progId="Equation.3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8512" y="879827"/>
                        <a:ext cx="2833688" cy="29718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1" name="Rectangle 5"/>
          <p:cNvSpPr>
            <a:spLocks/>
          </p:cNvSpPr>
          <p:nvPr/>
        </p:nvSpPr>
        <p:spPr bwMode="auto">
          <a:xfrm>
            <a:off x="6068537" y="1319851"/>
            <a:ext cx="1868649" cy="50610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defTabSz="914400" fontAlgn="base">
              <a:spcBef>
                <a:spcPts val="115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Measure of resolution power</a:t>
            </a:r>
          </a:p>
        </p:txBody>
      </p:sp>
      <p:sp>
        <p:nvSpPr>
          <p:cNvPr id="101382" name="Rectangle 6"/>
          <p:cNvSpPr>
            <a:spLocks/>
          </p:cNvSpPr>
          <p:nvPr/>
        </p:nvSpPr>
        <p:spPr bwMode="auto">
          <a:xfrm>
            <a:off x="6292025" y="2288887"/>
            <a:ext cx="2684212" cy="36741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defTabSz="914400" fontAlgn="base">
              <a:spcBef>
                <a:spcPts val="115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Measure </a:t>
            </a:r>
            <a:r>
              <a:rPr lang="en-US" sz="1600" dirty="0" smtClean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of inelasticity</a:t>
            </a:r>
            <a:endParaRPr lang="en-US" sz="1600" dirty="0">
              <a:solidFill>
                <a:srgbClr val="000000"/>
              </a:solidFill>
              <a:latin typeface="Comic Sans MS" charset="0"/>
              <a:ea typeface="ＭＳ Ｐゴシック" charset="0"/>
              <a:cs typeface="ＭＳ Ｐゴシック" charset="0"/>
              <a:sym typeface="Comic Sans MS" charset="0"/>
            </a:endParaRPr>
          </a:p>
        </p:txBody>
      </p:sp>
      <p:sp>
        <p:nvSpPr>
          <p:cNvPr id="101383" name="Rectangle 7"/>
          <p:cNvSpPr>
            <a:spLocks/>
          </p:cNvSpPr>
          <p:nvPr/>
        </p:nvSpPr>
        <p:spPr bwMode="auto">
          <a:xfrm>
            <a:off x="5406231" y="3040944"/>
            <a:ext cx="3440124" cy="54045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defTabSz="914400" fontAlgn="base">
              <a:spcBef>
                <a:spcPts val="1150"/>
              </a:spcBef>
              <a:spcAft>
                <a:spcPct val="0"/>
              </a:spcAft>
            </a:pPr>
            <a:r>
              <a:rPr lang="en-US" sz="1600" dirty="0" err="1" smtClean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Bjorken</a:t>
            </a:r>
            <a:r>
              <a:rPr lang="en-US" sz="1600" dirty="0" smtClean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 variable: Measure </a:t>
            </a:r>
            <a:r>
              <a:rPr lang="en-US" sz="1600" dirty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of momentum fraction of struck quark</a:t>
            </a:r>
          </a:p>
        </p:txBody>
      </p:sp>
      <p:pic>
        <p:nvPicPr>
          <p:cNvPr id="101384" name="Picture 8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191084"/>
            <a:ext cx="8153400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1385" name="Line 9"/>
          <p:cNvSpPr>
            <a:spLocks noChangeShapeType="1"/>
          </p:cNvSpPr>
          <p:nvPr/>
        </p:nvSpPr>
        <p:spPr bwMode="auto">
          <a:xfrm flipH="1">
            <a:off x="5024227" y="5862638"/>
            <a:ext cx="274949" cy="423862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86" name="Line 10"/>
          <p:cNvSpPr>
            <a:spLocks noChangeShapeType="1"/>
          </p:cNvSpPr>
          <p:nvPr/>
        </p:nvSpPr>
        <p:spPr bwMode="auto">
          <a:xfrm flipH="1">
            <a:off x="7391400" y="5791200"/>
            <a:ext cx="0" cy="275768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3187155" y="6066968"/>
            <a:ext cx="25827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008000"/>
                </a:solidFill>
                <a:latin typeface="Calibri"/>
                <a:ea typeface="ＭＳ Ｐゴシック" charset="0"/>
                <a:cs typeface="Calibri"/>
              </a:rPr>
              <a:t>quark+anti-quark</a:t>
            </a:r>
            <a:endParaRPr lang="en-US" b="1" dirty="0">
              <a:solidFill>
                <a:srgbClr val="008000"/>
              </a:solidFill>
              <a:latin typeface="Calibri"/>
              <a:ea typeface="ＭＳ Ｐゴシック" charset="0"/>
              <a:cs typeface="Calibri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8000"/>
                </a:solidFill>
                <a:latin typeface="Calibri"/>
                <a:ea typeface="ＭＳ Ｐゴシック" charset="0"/>
                <a:cs typeface="Calibri"/>
              </a:rPr>
              <a:t>momentum distributions</a:t>
            </a:r>
            <a:endParaRPr lang="en-US" b="1" dirty="0">
              <a:solidFill>
                <a:srgbClr val="008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5863379" y="5948322"/>
            <a:ext cx="30560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8000"/>
                </a:solidFill>
                <a:latin typeface="Calibri"/>
                <a:ea typeface="ＭＳ Ｐゴシック" charset="0"/>
                <a:cs typeface="Calibri"/>
              </a:rPr>
              <a:t>gluon </a:t>
            </a:r>
            <a:r>
              <a:rPr lang="en-US" b="1" dirty="0" smtClean="0">
                <a:solidFill>
                  <a:srgbClr val="008000"/>
                </a:solidFill>
                <a:latin typeface="Calibri"/>
                <a:ea typeface="ＭＳ Ｐゴシック" charset="0"/>
                <a:cs typeface="Calibri"/>
              </a:rPr>
              <a:t>momentum distribution</a:t>
            </a:r>
            <a:endParaRPr lang="en-US" dirty="0">
              <a:solidFill>
                <a:srgbClr val="000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8168087" y="6248400"/>
            <a:ext cx="290113" cy="3029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38" b="1"/>
          <a:stretch/>
        </p:blipFill>
        <p:spPr bwMode="auto">
          <a:xfrm>
            <a:off x="-291966" y="3040944"/>
            <a:ext cx="2773673" cy="17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 bwMode="auto">
          <a:xfrm rot="166666">
            <a:off x="1844230" y="2881173"/>
            <a:ext cx="395075" cy="703257"/>
          </a:xfrm>
          <a:prstGeom prst="downArrow">
            <a:avLst>
              <a:gd name="adj1" fmla="val 50000"/>
              <a:gd name="adj2" fmla="val 71249"/>
            </a:avLst>
          </a:prstGeom>
          <a:solidFill>
            <a:srgbClr val="66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E9E2-5F4D-B144-8C22-BCFD524C7D2F}" type="slidenum">
              <a:rPr lang="en-US">
                <a:solidFill>
                  <a:srgbClr val="000000"/>
                </a:solidFill>
              </a:rPr>
              <a:pPr/>
              <a:t>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The deeply inelastic </a:t>
            </a:r>
            <a:r>
              <a:rPr lang="en-US" sz="3200" b="1" dirty="0">
                <a:solidFill>
                  <a:srgbClr val="0000FF"/>
                </a:solidFill>
                <a:latin typeface="Calibri"/>
                <a:cs typeface="Calibri"/>
              </a:rPr>
              <a:t>s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cattering (DIS) 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femtoscope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pic>
        <p:nvPicPr>
          <p:cNvPr id="101379" name="Picture 3"/>
          <p:cNvPicPr>
            <a:picLocks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2748"/>
            <a:ext cx="2729955" cy="191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C006A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13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091257"/>
              </p:ext>
            </p:extLst>
          </p:nvPr>
        </p:nvGraphicFramePr>
        <p:xfrm>
          <a:off x="3338512" y="879827"/>
          <a:ext cx="2833688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Equation" r:id="rId6" imgW="1485900" imgH="1511300" progId="Equation.3">
                  <p:embed/>
                </p:oleObj>
              </mc:Choice>
              <mc:Fallback>
                <p:oleObj name="Equation" r:id="rId6" imgW="1485900" imgH="151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8512" y="879827"/>
                        <a:ext cx="2833688" cy="29718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1" name="Rectangle 5"/>
          <p:cNvSpPr>
            <a:spLocks/>
          </p:cNvSpPr>
          <p:nvPr/>
        </p:nvSpPr>
        <p:spPr bwMode="auto">
          <a:xfrm>
            <a:off x="6068537" y="1319851"/>
            <a:ext cx="1868649" cy="50610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defTabSz="914400" fontAlgn="base">
              <a:spcBef>
                <a:spcPts val="115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Measure of resolution power</a:t>
            </a:r>
          </a:p>
        </p:txBody>
      </p:sp>
      <p:sp>
        <p:nvSpPr>
          <p:cNvPr id="101382" name="Rectangle 6"/>
          <p:cNvSpPr>
            <a:spLocks/>
          </p:cNvSpPr>
          <p:nvPr/>
        </p:nvSpPr>
        <p:spPr bwMode="auto">
          <a:xfrm>
            <a:off x="6292025" y="2288887"/>
            <a:ext cx="2684212" cy="36741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defTabSz="914400" fontAlgn="base">
              <a:spcBef>
                <a:spcPts val="115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Measure </a:t>
            </a:r>
            <a:r>
              <a:rPr lang="en-US" sz="1600" dirty="0" smtClean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of inelasticity</a:t>
            </a:r>
            <a:endParaRPr lang="en-US" sz="1600" dirty="0">
              <a:solidFill>
                <a:srgbClr val="000000"/>
              </a:solidFill>
              <a:latin typeface="Comic Sans MS" charset="0"/>
              <a:ea typeface="ＭＳ Ｐゴシック" charset="0"/>
              <a:cs typeface="ＭＳ Ｐゴシック" charset="0"/>
              <a:sym typeface="Comic Sans MS" charset="0"/>
            </a:endParaRPr>
          </a:p>
        </p:txBody>
      </p:sp>
      <p:sp>
        <p:nvSpPr>
          <p:cNvPr id="101383" name="Rectangle 7"/>
          <p:cNvSpPr>
            <a:spLocks/>
          </p:cNvSpPr>
          <p:nvPr/>
        </p:nvSpPr>
        <p:spPr bwMode="auto">
          <a:xfrm>
            <a:off x="5406231" y="3040944"/>
            <a:ext cx="3440124" cy="54045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defTabSz="914400" fontAlgn="base">
              <a:spcBef>
                <a:spcPts val="1150"/>
              </a:spcBef>
              <a:spcAft>
                <a:spcPct val="0"/>
              </a:spcAft>
            </a:pPr>
            <a:r>
              <a:rPr lang="en-US" sz="1600" dirty="0" err="1" smtClean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Bjorken</a:t>
            </a:r>
            <a:r>
              <a:rPr lang="en-US" sz="1600" dirty="0" smtClean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 variable: Measure </a:t>
            </a:r>
            <a:r>
              <a:rPr lang="en-US" sz="1600" dirty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  <a:sym typeface="Comic Sans MS" charset="0"/>
              </a:rPr>
              <a:t>of momentum fraction of struck quark</a:t>
            </a:r>
          </a:p>
        </p:txBody>
      </p:sp>
      <p:pic>
        <p:nvPicPr>
          <p:cNvPr id="101384" name="Picture 8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191084"/>
            <a:ext cx="8153400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1385" name="Line 9"/>
          <p:cNvSpPr>
            <a:spLocks noChangeShapeType="1"/>
          </p:cNvSpPr>
          <p:nvPr/>
        </p:nvSpPr>
        <p:spPr bwMode="auto">
          <a:xfrm flipH="1">
            <a:off x="5024227" y="5862638"/>
            <a:ext cx="274949" cy="423862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86" name="Line 10"/>
          <p:cNvSpPr>
            <a:spLocks noChangeShapeType="1"/>
          </p:cNvSpPr>
          <p:nvPr/>
        </p:nvSpPr>
        <p:spPr bwMode="auto">
          <a:xfrm flipH="1">
            <a:off x="7391400" y="5791200"/>
            <a:ext cx="0" cy="275768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3187155" y="6066968"/>
            <a:ext cx="25827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008000"/>
                </a:solidFill>
                <a:latin typeface="Calibri"/>
                <a:ea typeface="ＭＳ Ｐゴシック" charset="0"/>
                <a:cs typeface="Calibri"/>
              </a:rPr>
              <a:t>quark+anti-quark</a:t>
            </a:r>
            <a:endParaRPr lang="en-US" b="1" dirty="0">
              <a:solidFill>
                <a:srgbClr val="008000"/>
              </a:solidFill>
              <a:latin typeface="Calibri"/>
              <a:ea typeface="ＭＳ Ｐゴシック" charset="0"/>
              <a:cs typeface="Calibri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8000"/>
                </a:solidFill>
                <a:latin typeface="Calibri"/>
                <a:ea typeface="ＭＳ Ｐゴシック" charset="0"/>
                <a:cs typeface="Calibri"/>
              </a:rPr>
              <a:t>momentum distributions</a:t>
            </a:r>
            <a:endParaRPr lang="en-US" b="1" dirty="0">
              <a:solidFill>
                <a:srgbClr val="008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5863379" y="5948322"/>
            <a:ext cx="30560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8000"/>
                </a:solidFill>
                <a:latin typeface="Calibri"/>
                <a:ea typeface="ＭＳ Ｐゴシック" charset="0"/>
                <a:cs typeface="Calibri"/>
              </a:rPr>
              <a:t>gluon </a:t>
            </a:r>
            <a:r>
              <a:rPr lang="en-US" b="1" dirty="0" smtClean="0">
                <a:solidFill>
                  <a:srgbClr val="008000"/>
                </a:solidFill>
                <a:latin typeface="Calibri"/>
                <a:ea typeface="ＭＳ Ｐゴシック" charset="0"/>
                <a:cs typeface="Calibri"/>
              </a:rPr>
              <a:t>momentum distribution</a:t>
            </a:r>
            <a:endParaRPr lang="en-US" dirty="0">
              <a:solidFill>
                <a:srgbClr val="000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8168087" y="6248400"/>
            <a:ext cx="290113" cy="3029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38" b="1"/>
          <a:stretch/>
        </p:blipFill>
        <p:spPr bwMode="auto">
          <a:xfrm>
            <a:off x="-291966" y="3040944"/>
            <a:ext cx="2773673" cy="17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 bwMode="auto">
          <a:xfrm rot="166666">
            <a:off x="1844230" y="2881173"/>
            <a:ext cx="395075" cy="703257"/>
          </a:xfrm>
          <a:prstGeom prst="downArrow">
            <a:avLst>
              <a:gd name="adj1" fmla="val 50000"/>
              <a:gd name="adj2" fmla="val 71249"/>
            </a:avLst>
          </a:prstGeom>
          <a:solidFill>
            <a:srgbClr val="66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42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E9E2-5F4D-B144-8C22-BCFD524C7D2F}" type="slidenum">
              <a:rPr lang="en-US">
                <a:solidFill>
                  <a:srgbClr val="000000"/>
                </a:solidFill>
              </a:rPr>
              <a:pPr/>
              <a:t>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The deeply inelastic </a:t>
            </a:r>
            <a:r>
              <a:rPr lang="en-US" sz="3200" b="1" dirty="0">
                <a:solidFill>
                  <a:srgbClr val="0000FF"/>
                </a:solidFill>
                <a:latin typeface="Calibri"/>
                <a:cs typeface="Calibri"/>
              </a:rPr>
              <a:t>s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cattering (DIS) 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femtoscope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8168087" y="6248400"/>
            <a:ext cx="290113" cy="3029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034" y="1027827"/>
            <a:ext cx="1790700" cy="223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3931" y="1518322"/>
            <a:ext cx="2558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/>
                <a:cs typeface="Calibri"/>
              </a:rPr>
              <a:t>From SLAC fixed target</a:t>
            </a:r>
          </a:p>
          <a:p>
            <a:r>
              <a:rPr lang="en-US" sz="2000" dirty="0" smtClean="0">
                <a:latin typeface="Calibri"/>
                <a:cs typeface="Calibri"/>
              </a:rPr>
              <a:t>DIS… (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  <a:cs typeface="Calibri"/>
              </a:rPr>
              <a:t>late 1960s</a:t>
            </a:r>
            <a:r>
              <a:rPr lang="en-US" sz="2000" dirty="0" smtClean="0">
                <a:latin typeface="Calibri"/>
                <a:cs typeface="Calibri"/>
              </a:rPr>
              <a:t>)</a:t>
            </a:r>
            <a:endParaRPr lang="en-US" sz="2000" dirty="0">
              <a:latin typeface="Calibri"/>
              <a:cs typeface="Calibri"/>
            </a:endParaRP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1" b="5429"/>
          <a:stretch>
            <a:fillRect/>
          </a:stretch>
        </p:blipFill>
        <p:spPr bwMode="auto">
          <a:xfrm>
            <a:off x="5299176" y="950867"/>
            <a:ext cx="3844824" cy="2917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0081" b="542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195" y="1390096"/>
            <a:ext cx="693981" cy="305682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50" y="3931384"/>
            <a:ext cx="241300" cy="215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3170" y="3376612"/>
            <a:ext cx="4464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/>
                <a:cs typeface="Calibri"/>
              </a:rPr>
              <a:t>Discovery of quasi-free point-like quarks!</a:t>
            </a:r>
            <a:endParaRPr lang="en-US" sz="2000" dirty="0">
              <a:latin typeface="Calibri"/>
              <a:cs typeface="Calibri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03170" y="3844884"/>
            <a:ext cx="3656013" cy="1604962"/>
            <a:chOff x="800100" y="4678363"/>
            <a:chExt cx="3656013" cy="1604962"/>
          </a:xfrm>
        </p:grpSpPr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100" y="4678363"/>
              <a:ext cx="1108075" cy="1554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5" name="Picture 2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4225" y="4703763"/>
              <a:ext cx="1109663" cy="1555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6" name="Picture 2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8038" y="4729163"/>
              <a:ext cx="1108075" cy="1554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35238" y="3931384"/>
            <a:ext cx="1241743" cy="124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08278" y="5204772"/>
            <a:ext cx="806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1990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3170" y="5389438"/>
            <a:ext cx="1095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Friedman</a:t>
            </a:r>
            <a:endParaRPr lang="en-US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26973" y="5389438"/>
            <a:ext cx="902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Kendall</a:t>
            </a:r>
            <a:endParaRPr lang="en-US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71488" y="5389438"/>
            <a:ext cx="785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Taylor</a:t>
            </a:r>
            <a:endParaRPr lang="en-US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2926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E9E2-5F4D-B144-8C22-BCFD524C7D2F}" type="slidenum">
              <a:rPr lang="en-US">
                <a:solidFill>
                  <a:srgbClr val="000000"/>
                </a:solidFill>
              </a:rPr>
              <a:pPr/>
              <a:t>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The deeply inelastic </a:t>
            </a:r>
            <a:r>
              <a:rPr lang="en-US" sz="3200" b="1" dirty="0">
                <a:solidFill>
                  <a:srgbClr val="0000FF"/>
                </a:solidFill>
                <a:latin typeface="Calibri"/>
                <a:cs typeface="Calibri"/>
              </a:rPr>
              <a:t>s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cattering (DIS) 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femtoscope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8168087" y="6248400"/>
            <a:ext cx="290113" cy="3029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7882" y="1483058"/>
            <a:ext cx="3465850" cy="49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7" y="1483058"/>
            <a:ext cx="1340114" cy="167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7" y="3027400"/>
            <a:ext cx="1340114" cy="167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7" y="4698978"/>
            <a:ext cx="1214274" cy="151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93902" y="958334"/>
            <a:ext cx="438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/>
                <a:cs typeface="Calibri"/>
              </a:rPr>
              <a:t>…to the HERA DIS collider (1990s)</a:t>
            </a:r>
            <a:endParaRPr lang="en-US" sz="2400" dirty="0">
              <a:latin typeface="Calibri"/>
              <a:cs typeface="Calibri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773675" y="5138938"/>
            <a:ext cx="598529" cy="23358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81574" y="4698978"/>
            <a:ext cx="767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SLAC </a:t>
            </a:r>
          </a:p>
          <a:p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expts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2426343" y="4921802"/>
            <a:ext cx="481744" cy="23173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43" name="Picture 4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6" t="6880" r="5273" b="4040"/>
          <a:stretch/>
        </p:blipFill>
        <p:spPr bwMode="auto">
          <a:xfrm>
            <a:off x="5459277" y="2174282"/>
            <a:ext cx="3188381" cy="3198244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2" name="Down Arrow 21"/>
          <p:cNvSpPr/>
          <p:nvPr/>
        </p:nvSpPr>
        <p:spPr bwMode="auto">
          <a:xfrm>
            <a:off x="6223996" y="2559929"/>
            <a:ext cx="219469" cy="2812597"/>
          </a:xfrm>
          <a:prstGeom prst="downArrow">
            <a:avLst/>
          </a:prstGeom>
          <a:solidFill>
            <a:srgbClr val="660066"/>
          </a:solidFill>
          <a:ln w="952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59277" y="5372526"/>
            <a:ext cx="363993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/>
                <a:cs typeface="Calibri"/>
              </a:rPr>
              <a:t>The proton at high energies</a:t>
            </a:r>
          </a:p>
          <a:p>
            <a:r>
              <a:rPr lang="en-US" sz="2400" dirty="0" smtClean="0">
                <a:latin typeface="Calibri"/>
                <a:cs typeface="Calibri"/>
              </a:rPr>
              <a:t>(small x) is dominated </a:t>
            </a:r>
          </a:p>
          <a:p>
            <a:r>
              <a:rPr lang="en-US" sz="2400" dirty="0" smtClean="0">
                <a:latin typeface="Calibri"/>
                <a:cs typeface="Calibri"/>
              </a:rPr>
              <a:t>by glue!</a:t>
            </a:r>
            <a:endParaRPr lang="en-US" sz="2400" dirty="0">
              <a:latin typeface="Calibri"/>
              <a:cs typeface="Calibri"/>
            </a:endParaRPr>
          </a:p>
        </p:txBody>
      </p:sp>
      <p:pic>
        <p:nvPicPr>
          <p:cNvPr id="46" name="Picture 4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781" y="893871"/>
            <a:ext cx="1315368" cy="1315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7282493" y="1143000"/>
            <a:ext cx="1771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/>
                <a:cs typeface="Calibri"/>
              </a:rPr>
              <a:t>Gluons and </a:t>
            </a:r>
          </a:p>
          <a:p>
            <a:r>
              <a:rPr lang="en-US" sz="2400" dirty="0" smtClean="0">
                <a:latin typeface="Calibri"/>
                <a:cs typeface="Calibri"/>
              </a:rPr>
              <a:t>“sea” quarks</a:t>
            </a:r>
            <a:endParaRPr lang="en-US"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0541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323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solidFill>
                  <a:srgbClr val="0000FF"/>
                </a:solidFill>
              </a:rPr>
              <a:t>Perturbative</a:t>
            </a:r>
            <a:r>
              <a:rPr lang="en-US" sz="3200" b="1" dirty="0" smtClean="0">
                <a:solidFill>
                  <a:srgbClr val="0000FF"/>
                </a:solidFill>
              </a:rPr>
              <a:t> QCD: now benchmark for new physics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73915"/>
            <a:ext cx="3465850" cy="49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Screen shot 2013-02-09 at 3.52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756" y="1457461"/>
            <a:ext cx="5839244" cy="40549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8278" y="1134295"/>
            <a:ext cx="3277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Structure functions measured at 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 HERA electron-proton collider 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0884" y="1163156"/>
            <a:ext cx="5609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Jet cross-sections: proton-proton collisions (RHIC &amp;LHC)</a:t>
            </a:r>
          </a:p>
          <a:p>
            <a:r>
              <a:rPr lang="en-US" b="1" dirty="0">
                <a:solidFill>
                  <a:srgbClr val="008000"/>
                </a:solidFill>
              </a:rPr>
              <a:t>a</a:t>
            </a:r>
            <a:r>
              <a:rPr lang="en-US" b="1" dirty="0" smtClean="0">
                <a:solidFill>
                  <a:srgbClr val="008000"/>
                </a:solidFill>
              </a:rPr>
              <a:t>nd proton-antiproton collisions at </a:t>
            </a:r>
            <a:r>
              <a:rPr lang="en-US" b="1" dirty="0" err="1" smtClean="0">
                <a:solidFill>
                  <a:srgbClr val="008000"/>
                </a:solidFill>
              </a:rPr>
              <a:t>Fermilab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620003" y="3535423"/>
            <a:ext cx="845847" cy="519491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465850" y="5526805"/>
            <a:ext cx="550663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At large momenta, the weak QCD coupling</a:t>
            </a:r>
          </a:p>
          <a:p>
            <a:r>
              <a:rPr lang="en-US" sz="2400" dirty="0" smtClean="0"/>
              <a:t> (asymptotic freedom!) enables 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ystematic computations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2583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ilczek-2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940" y="813901"/>
            <a:ext cx="7091419" cy="3581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7940" y="4254577"/>
            <a:ext cx="69855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F. </a:t>
            </a:r>
            <a:r>
              <a:rPr lang="en-US" sz="2000" b="1" dirty="0" err="1" smtClean="0">
                <a:solidFill>
                  <a:srgbClr val="008000"/>
                </a:solidFill>
              </a:rPr>
              <a:t>Wilczek</a:t>
            </a:r>
            <a:r>
              <a:rPr lang="en-US" sz="2000" b="1" dirty="0" smtClean="0">
                <a:solidFill>
                  <a:srgbClr val="008000"/>
                </a:solidFill>
              </a:rPr>
              <a:t> , “Quarks (and Glue) at the Frontiers of Knowledge”</a:t>
            </a:r>
          </a:p>
          <a:p>
            <a:r>
              <a:rPr lang="en-US" sz="2000" b="1" dirty="0" smtClean="0">
                <a:solidFill>
                  <a:srgbClr val="008000"/>
                </a:solidFill>
              </a:rPr>
              <a:t>Talk at Quark Matter 2014 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4059" y="5016341"/>
            <a:ext cx="26342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Are we done ?</a:t>
            </a:r>
            <a:endParaRPr 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79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885" y="2698949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Act 3. Frontiers of our ignorance</a:t>
            </a:r>
            <a:endParaRPr 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16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361057" y="1220029"/>
            <a:ext cx="6956572" cy="4293374"/>
            <a:chOff x="1361057" y="1704886"/>
            <a:chExt cx="6956572" cy="4293374"/>
          </a:xfrm>
        </p:grpSpPr>
        <p:cxnSp>
          <p:nvCxnSpPr>
            <p:cNvPr id="6" name="Straight Arrow Connector 5"/>
            <p:cNvCxnSpPr/>
            <p:nvPr/>
          </p:nvCxnSpPr>
          <p:spPr>
            <a:xfrm flipH="1" flipV="1">
              <a:off x="1784195" y="1704886"/>
              <a:ext cx="15120" cy="2906169"/>
            </a:xfrm>
            <a:prstGeom prst="straightConnector1">
              <a:avLst/>
            </a:prstGeom>
            <a:ln w="38100" cmpd="sng"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1784195" y="4611055"/>
              <a:ext cx="5670112" cy="0"/>
            </a:xfrm>
            <a:prstGeom prst="straightConnector1">
              <a:avLst/>
            </a:prstGeom>
            <a:ln w="38100" cmpd="sng"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725868" y="1874659"/>
              <a:ext cx="30241" cy="2736396"/>
            </a:xfrm>
            <a:prstGeom prst="line">
              <a:avLst/>
            </a:prstGeom>
            <a:ln w="3810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799315" y="3658608"/>
              <a:ext cx="1926553" cy="0"/>
            </a:xfrm>
            <a:prstGeom prst="line">
              <a:avLst/>
            </a:prstGeom>
            <a:ln w="3810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Arc 14"/>
            <p:cNvSpPr/>
            <p:nvPr/>
          </p:nvSpPr>
          <p:spPr>
            <a:xfrm rot="17640962">
              <a:off x="3146915" y="3254646"/>
              <a:ext cx="4277771" cy="1209457"/>
            </a:xfrm>
            <a:prstGeom prst="arc">
              <a:avLst/>
            </a:prstGeom>
            <a:ln w="38100" cmpd="sng">
              <a:solidFill>
                <a:srgbClr val="66006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06351" y="4611055"/>
              <a:ext cx="27647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8000"/>
                  </a:solidFill>
                </a:rPr>
                <a:t>Momentum resolution: Q</a:t>
              </a:r>
              <a:r>
                <a:rPr lang="en-US" b="1" baseline="30000" dirty="0" smtClean="0">
                  <a:solidFill>
                    <a:srgbClr val="008000"/>
                  </a:solidFill>
                </a:rPr>
                <a:t>2</a:t>
              </a:r>
              <a:r>
                <a:rPr lang="en-US" b="1" dirty="0" smtClean="0">
                  <a:solidFill>
                    <a:srgbClr val="008000"/>
                  </a:solidFill>
                </a:rPr>
                <a:t> 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1126377" y="2464271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8000"/>
                  </a:solidFill>
                </a:rPr>
                <a:t>Energy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1814620" y="2373560"/>
              <a:ext cx="138516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/>
                <a:t>Pomerons</a:t>
              </a:r>
              <a:r>
                <a:rPr lang="en-US" sz="2000" b="1" dirty="0" smtClean="0"/>
                <a:t>,</a:t>
              </a:r>
            </a:p>
            <a:p>
              <a:r>
                <a:rPr lang="en-US" sz="2000" b="1" dirty="0" err="1" smtClean="0"/>
                <a:t>Reggeons</a:t>
              </a:r>
              <a:r>
                <a:rPr lang="en-US" sz="2000" b="1" dirty="0" smtClean="0"/>
                <a:t> ?</a:t>
              </a:r>
              <a:endParaRPr lang="en-US" sz="20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99315" y="3687725"/>
              <a:ext cx="198002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Meson exchange/</a:t>
              </a:r>
            </a:p>
            <a:p>
              <a:r>
                <a:rPr lang="en-US" b="1" dirty="0" err="1" smtClean="0"/>
                <a:t>Soliton</a:t>
              </a:r>
              <a:r>
                <a:rPr lang="en-US" b="1" dirty="0" smtClean="0"/>
                <a:t> models</a:t>
              </a:r>
            </a:p>
            <a:p>
              <a:r>
                <a:rPr lang="en-US" b="1" dirty="0" smtClean="0"/>
                <a:t>Chiral Pert. Theory</a:t>
              </a:r>
              <a:endParaRPr lang="en-US" b="1" dirty="0"/>
            </a:p>
          </p:txBody>
        </p:sp>
        <p:sp>
          <p:nvSpPr>
            <p:cNvPr id="22" name="Left-Right Arrow 21"/>
            <p:cNvSpPr/>
            <p:nvPr/>
          </p:nvSpPr>
          <p:spPr>
            <a:xfrm>
              <a:off x="3325180" y="2229591"/>
              <a:ext cx="801376" cy="264914"/>
            </a:xfrm>
            <a:prstGeom prst="leftRightArrow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3676554" y="2539865"/>
              <a:ext cx="18902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Unitary boundary</a:t>
              </a:r>
              <a:endParaRPr lang="en-US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70112" y="3196943"/>
              <a:ext cx="264751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Quark and gluon </a:t>
              </a:r>
            </a:p>
            <a:p>
              <a:r>
                <a:rPr lang="en-US" b="1" dirty="0" smtClean="0"/>
                <a:t>“quasi-particle” dynamics</a:t>
              </a:r>
            </a:p>
            <a:p>
              <a:r>
                <a:rPr lang="en-US" b="1" dirty="0" err="1" smtClean="0"/>
                <a:t>Perturbative</a:t>
              </a:r>
              <a:r>
                <a:rPr lang="en-US" b="1" dirty="0" smtClean="0"/>
                <a:t> QCD</a:t>
              </a:r>
              <a:endParaRPr lang="en-US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489853" y="4544411"/>
              <a:ext cx="7461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8000"/>
                  </a:solidFill>
                </a:rPr>
                <a:t>Λ</a:t>
              </a:r>
              <a:r>
                <a:rPr lang="en-US" sz="2400" b="1" baseline="-25000" dirty="0" smtClean="0">
                  <a:solidFill>
                    <a:srgbClr val="008000"/>
                  </a:solidFill>
                </a:rPr>
                <a:t>QCD</a:t>
              </a:r>
              <a:endParaRPr lang="en-US" sz="2400" b="1" baseline="-25000" dirty="0">
                <a:solidFill>
                  <a:srgbClr val="008000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153259" y="558115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  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8163" y="4495530"/>
            <a:ext cx="8071440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660066"/>
              </a:buClr>
              <a:buFont typeface="Wingdings" charset="2"/>
              <a:buChar char="v"/>
            </a:pPr>
            <a:endParaRPr lang="en-US" sz="2000" dirty="0"/>
          </a:p>
          <a:p>
            <a:pPr marL="342900" indent="-342900">
              <a:buClr>
                <a:srgbClr val="660066"/>
              </a:buClr>
              <a:buFont typeface="Wingdings" charset="2"/>
              <a:buChar char="v"/>
            </a:pPr>
            <a:r>
              <a:rPr lang="en-US" sz="2000" dirty="0" err="1" smtClean="0"/>
              <a:t>Perturbative</a:t>
            </a:r>
            <a:r>
              <a:rPr lang="en-US" sz="2000" dirty="0" smtClean="0"/>
              <a:t> QCD describes only a small part of the total cross-section</a:t>
            </a:r>
          </a:p>
          <a:p>
            <a:pPr marL="342900" indent="-342900">
              <a:buClr>
                <a:srgbClr val="660066"/>
              </a:buClr>
              <a:buFont typeface="Wingdings" charset="2"/>
              <a:buChar char="v"/>
            </a:pPr>
            <a:endParaRPr lang="en-US" sz="2000" dirty="0"/>
          </a:p>
          <a:p>
            <a:pPr marL="342900" indent="-342900">
              <a:buClr>
                <a:srgbClr val="660066"/>
              </a:buClr>
              <a:buFont typeface="Wingdings" charset="2"/>
              <a:buChar char="v"/>
            </a:pPr>
            <a:r>
              <a:rPr lang="en-US" sz="2000" dirty="0" smtClean="0"/>
              <a:t>Lattice QCD is of very limited utility in describing scattering</a:t>
            </a:r>
          </a:p>
          <a:p>
            <a:pPr marL="342900" indent="-342900">
              <a:buClr>
                <a:srgbClr val="660066"/>
              </a:buClr>
              <a:buFont typeface="Wingdings" charset="2"/>
              <a:buChar char="v"/>
            </a:pPr>
            <a:endParaRPr lang="en-US" sz="2000" dirty="0"/>
          </a:p>
          <a:p>
            <a:pPr marL="342900" indent="-342900">
              <a:buClr>
                <a:srgbClr val="660066"/>
              </a:buClr>
              <a:buFont typeface="Wingdings" charset="2"/>
              <a:buChar char="v"/>
            </a:pPr>
            <a:r>
              <a:rPr lang="en-US" sz="2000" dirty="0" smtClean="0"/>
              <a:t>Effective theories: how do quark and gluon degrees organize themselves</a:t>
            </a:r>
          </a:p>
          <a:p>
            <a:r>
              <a:rPr lang="en-US" sz="2000" dirty="0" smtClean="0"/>
              <a:t>      to describe the bulk of the cross-section ?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99315" y="265727"/>
            <a:ext cx="627347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Scattering in the strong interactions</a:t>
            </a:r>
            <a:endParaRPr 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201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747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W</a:t>
            </a:r>
            <a:r>
              <a:rPr lang="en-US" sz="3200" b="1" dirty="0" smtClean="0">
                <a:solidFill>
                  <a:srgbClr val="0000FF"/>
                </a:solidFill>
              </a:rPr>
              <a:t>hat does the proton look like ?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13" y="1478111"/>
            <a:ext cx="7555172" cy="50259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36091" y="991081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Static pictures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98292" y="885584"/>
            <a:ext cx="1731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G</a:t>
            </a:r>
            <a:r>
              <a:rPr lang="en-US" b="1" dirty="0" smtClean="0">
                <a:solidFill>
                  <a:srgbClr val="008000"/>
                </a:solidFill>
              </a:rPr>
              <a:t>lue dominated 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boosted proton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897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865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The boosted proton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263" y="1525306"/>
            <a:ext cx="4956098" cy="1297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723" y="2822557"/>
            <a:ext cx="4558638" cy="131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-340075" y="1677587"/>
            <a:ext cx="3454855" cy="268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2640" rIns="90000" bIns="45000"/>
          <a:lstStyle/>
          <a:p>
            <a:pPr algn="ctr">
              <a:defRPr/>
            </a:pPr>
            <a:r>
              <a:rPr lang="en-US" sz="2000" b="1" kern="1200" dirty="0" smtClean="0">
                <a:solidFill>
                  <a:srgbClr val="008000"/>
                </a:solidFill>
              </a:rPr>
              <a:t>Low Energy</a:t>
            </a:r>
          </a:p>
          <a:p>
            <a:pPr algn="ctr">
              <a:defRPr/>
            </a:pPr>
            <a:r>
              <a:rPr lang="en-US" sz="2000" b="1" dirty="0" smtClean="0">
                <a:solidFill>
                  <a:srgbClr val="008000"/>
                </a:solidFill>
              </a:rPr>
              <a:t>o</a:t>
            </a:r>
            <a:r>
              <a:rPr lang="en-US" sz="2000" b="1" kern="1200" dirty="0" smtClean="0">
                <a:solidFill>
                  <a:srgbClr val="008000"/>
                </a:solidFill>
              </a:rPr>
              <a:t>r large x</a:t>
            </a:r>
          </a:p>
          <a:p>
            <a:pPr algn="ctr">
              <a:defRPr/>
            </a:pPr>
            <a:endParaRPr lang="en-US" sz="2000" kern="1200" dirty="0" smtClean="0">
              <a:solidFill>
                <a:srgbClr val="0084D1"/>
              </a:solidFill>
            </a:endParaRPr>
          </a:p>
          <a:p>
            <a:pPr algn="ctr">
              <a:defRPr/>
            </a:pPr>
            <a:endParaRPr lang="en-US" sz="2000" kern="1200" dirty="0" smtClean="0">
              <a:solidFill>
                <a:srgbClr val="0084D1"/>
              </a:solidFill>
            </a:endParaRPr>
          </a:p>
          <a:p>
            <a:pPr algn="ctr">
              <a:defRPr/>
            </a:pPr>
            <a:endParaRPr lang="en-US" sz="2000" kern="1200" dirty="0" smtClean="0">
              <a:solidFill>
                <a:srgbClr val="0084D1"/>
              </a:solidFill>
            </a:endParaRPr>
          </a:p>
          <a:p>
            <a:pPr algn="ctr">
              <a:defRPr/>
            </a:pPr>
            <a:r>
              <a:rPr lang="en-US" sz="2000" b="1" kern="1200" dirty="0" smtClean="0">
                <a:solidFill>
                  <a:srgbClr val="008000"/>
                </a:solidFill>
              </a:rPr>
              <a:t>High Energy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008000"/>
                </a:solidFill>
              </a:rPr>
              <a:t>o</a:t>
            </a:r>
            <a:r>
              <a:rPr lang="en-US" sz="2000" b="1" kern="1200" dirty="0" smtClean="0">
                <a:solidFill>
                  <a:srgbClr val="008000"/>
                </a:solidFill>
              </a:rPr>
              <a:t>r small x</a:t>
            </a:r>
          </a:p>
        </p:txBody>
      </p:sp>
      <p:pic>
        <p:nvPicPr>
          <p:cNvPr id="7" name="Picture 6" descr="dum2.png"/>
          <p:cNvPicPr>
            <a:picLocks noChangeAspect="1"/>
          </p:cNvPicPr>
          <p:nvPr/>
        </p:nvPicPr>
        <p:blipFill>
          <a:blip r:embed="rId4"/>
          <a:srcRect l="4813" t="4633" r="6534"/>
          <a:stretch>
            <a:fillRect/>
          </a:stretch>
        </p:blipFill>
        <p:spPr>
          <a:xfrm>
            <a:off x="5021123" y="4364675"/>
            <a:ext cx="3413218" cy="23780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01421" y="4364675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Wee </a:t>
            </a:r>
            <a:r>
              <a:rPr lang="en-US" sz="2000" b="1" dirty="0" err="1" smtClean="0"/>
              <a:t>parton</a:t>
            </a:r>
            <a:r>
              <a:rPr lang="en-US" sz="2000" b="1" dirty="0" smtClean="0"/>
              <a:t> fluctuations time dilated on strong interaction time scales</a:t>
            </a:r>
          </a:p>
          <a:p>
            <a:endParaRPr lang="en-US" sz="1000" b="1" dirty="0"/>
          </a:p>
          <a:p>
            <a:r>
              <a:rPr lang="en-US" sz="2000" b="1" dirty="0" smtClean="0"/>
              <a:t>Long lived gluons can radiate further small x </a:t>
            </a:r>
            <a:r>
              <a:rPr lang="en-US" sz="2000" b="1" dirty="0"/>
              <a:t>g</a:t>
            </a:r>
            <a:r>
              <a:rPr lang="en-US" sz="2000" b="1" dirty="0" smtClean="0"/>
              <a:t>luons…</a:t>
            </a:r>
          </a:p>
          <a:p>
            <a:endParaRPr lang="en-US" sz="1000" b="1" dirty="0"/>
          </a:p>
          <a:p>
            <a:r>
              <a:rPr lang="en-US" sz="2000" b="1" dirty="0" smtClean="0"/>
              <a:t>Is the proton a runaway popcorn machine at high energies 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7688" y="990810"/>
            <a:ext cx="8319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 QCD, the proton is made up of quanta that fluctuate in and out of existence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41368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650" y="47061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Science case for an EIC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 descr="col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062" y="1968660"/>
            <a:ext cx="6571965" cy="334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6843" y="5374889"/>
            <a:ext cx="679404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660066"/>
                </a:solidFill>
              </a:rPr>
              <a:t>A study of origins in four acts</a:t>
            </a:r>
            <a:r>
              <a:rPr lang="en-US" sz="2400" b="1" dirty="0" smtClean="0"/>
              <a:t>: </a:t>
            </a:r>
          </a:p>
          <a:p>
            <a:r>
              <a:rPr lang="en-US" sz="2400" dirty="0" smtClean="0"/>
              <a:t>the essential mystery, what we know, </a:t>
            </a:r>
          </a:p>
          <a:p>
            <a:r>
              <a:rPr lang="en-US" sz="2400" dirty="0" smtClean="0"/>
              <a:t>what we would like to know, and…how to get there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3540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The boosted proton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03" y="1143000"/>
            <a:ext cx="6770764" cy="507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5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747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B</a:t>
            </a:r>
            <a:r>
              <a:rPr lang="en-US" sz="3200" b="1" dirty="0" smtClean="0">
                <a:solidFill>
                  <a:srgbClr val="0000FF"/>
                </a:solidFill>
              </a:rPr>
              <a:t>oosted protons: classical coherence from quantum fluctuations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74865" y="1977608"/>
            <a:ext cx="3118090" cy="2718412"/>
            <a:chOff x="3165527" y="3805226"/>
            <a:chExt cx="2827282" cy="239501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165527" y="3805226"/>
              <a:ext cx="2387600" cy="2278063"/>
            </a:xfrm>
            <a:prstGeom prst="rect">
              <a:avLst/>
            </a:prstGeom>
            <a:noFill/>
          </p:spPr>
        </p:pic>
        <p:cxnSp>
          <p:nvCxnSpPr>
            <p:cNvPr id="6" name="Straight Arrow Connector 5"/>
            <p:cNvCxnSpPr/>
            <p:nvPr/>
          </p:nvCxnSpPr>
          <p:spPr bwMode="auto">
            <a:xfrm rot="16200000" flipH="1">
              <a:off x="4655002" y="5397373"/>
              <a:ext cx="316770" cy="908119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5267447" y="5826807"/>
              <a:ext cx="725362" cy="373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kern="1200" dirty="0" smtClean="0"/>
                <a:t>1/Q</a:t>
              </a:r>
              <a:r>
                <a:rPr lang="en-US" sz="2400" b="1" kern="1200" baseline="-25000" dirty="0" smtClean="0"/>
                <a:t>S</a:t>
              </a:r>
              <a:r>
                <a:rPr lang="en-US" sz="2400" b="1" kern="1200" baseline="30000" dirty="0" smtClean="0"/>
                <a:t>2</a:t>
              </a:r>
              <a:endParaRPr lang="en-US" sz="2400" b="1" kern="1200" baseline="30000" dirty="0"/>
            </a:p>
          </p:txBody>
        </p:sp>
        <p:sp>
          <p:nvSpPr>
            <p:cNvPr id="8" name="Donut 7"/>
            <p:cNvSpPr/>
            <p:nvPr/>
          </p:nvSpPr>
          <p:spPr bwMode="auto">
            <a:xfrm>
              <a:off x="4135037" y="5483840"/>
              <a:ext cx="372731" cy="367592"/>
            </a:xfrm>
            <a:prstGeom prst="donu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89538" y="1159811"/>
            <a:ext cx="3522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Emergent dynamical saturation </a:t>
            </a:r>
          </a:p>
          <a:p>
            <a:r>
              <a:rPr lang="en-US" sz="2000" b="1" dirty="0"/>
              <a:t>s</a:t>
            </a:r>
            <a:r>
              <a:rPr lang="en-US" sz="2000" b="1" dirty="0" smtClean="0"/>
              <a:t>cale grows with energy</a:t>
            </a:r>
            <a:endParaRPr lang="en-US" sz="20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4109998" y="1520693"/>
            <a:ext cx="4455141" cy="3436446"/>
            <a:chOff x="1366838" y="855663"/>
            <a:chExt cx="8323262" cy="6551612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3100" y="1870075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4350" y="2390775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2900" y="2903538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4" name="Line 4"/>
            <p:cNvSpPr>
              <a:spLocks noChangeShapeType="1"/>
            </p:cNvSpPr>
            <p:nvPr/>
          </p:nvSpPr>
          <p:spPr bwMode="auto">
            <a:xfrm flipH="1">
              <a:off x="2628900" y="2947988"/>
              <a:ext cx="4672013" cy="1682750"/>
            </a:xfrm>
            <a:prstGeom prst="line">
              <a:avLst/>
            </a:prstGeom>
            <a:noFill/>
            <a:ln w="54720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kern="1200">
                <a:cs typeface="WenQuanYi Micro Hei" charset="0"/>
              </a:endParaRPr>
            </a:p>
          </p:txBody>
        </p:sp>
        <p:sp>
          <p:nvSpPr>
            <p:cNvPr id="15" name="Rectangle 14"/>
            <p:cNvSpPr>
              <a:spLocks/>
            </p:cNvSpPr>
            <p:nvPr/>
          </p:nvSpPr>
          <p:spPr bwMode="auto">
            <a:xfrm>
              <a:off x="1905000" y="1447800"/>
              <a:ext cx="741363" cy="5786438"/>
            </a:xfrm>
            <a:prstGeom prst="rect">
              <a:avLst/>
            </a:prstGeom>
            <a:solidFill>
              <a:srgbClr val="999999"/>
            </a:solidFill>
            <a:ln w="9525">
              <a:solidFill>
                <a:srgbClr val="999999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kern="1200">
                <a:cs typeface="WenQuanYi Micro Hei" charset="0"/>
              </a:endParaRPr>
            </a:p>
          </p:txBody>
        </p:sp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0200" y="5918200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3875" y="5905500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8975" y="5900738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2900" y="4576763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4350" y="4283075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0088" y="3913188"/>
              <a:ext cx="1223962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2" name="Line 13"/>
            <p:cNvSpPr>
              <a:spLocks noChangeShapeType="1"/>
            </p:cNvSpPr>
            <p:nvPr/>
          </p:nvSpPr>
          <p:spPr bwMode="auto">
            <a:xfrm>
              <a:off x="1901825" y="7232650"/>
              <a:ext cx="5826125" cy="1588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kern="1200">
                <a:cs typeface="WenQuanYi Micro Hei" charset="0"/>
              </a:endParaRPr>
            </a:p>
          </p:txBody>
        </p:sp>
        <p:sp>
          <p:nvSpPr>
            <p:cNvPr id="23" name="Line 14"/>
            <p:cNvSpPr>
              <a:spLocks noChangeShapeType="1"/>
            </p:cNvSpPr>
            <p:nvPr/>
          </p:nvSpPr>
          <p:spPr bwMode="auto">
            <a:xfrm flipV="1">
              <a:off x="1901825" y="855663"/>
              <a:ext cx="1588" cy="6396037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kern="1200">
                <a:cs typeface="WenQuanYi Micro Hei" charset="0"/>
              </a:endParaRPr>
            </a:p>
          </p:txBody>
        </p:sp>
        <p:pic>
          <p:nvPicPr>
            <p:cNvPr id="25" name="Picture 2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9563" y="6970713"/>
              <a:ext cx="1217612" cy="4365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6" name="Text Box 17"/>
            <p:cNvSpPr txBox="1">
              <a:spLocks noChangeArrowheads="1"/>
            </p:cNvSpPr>
            <p:nvPr/>
          </p:nvSpPr>
          <p:spPr bwMode="auto">
            <a:xfrm rot="20400000">
              <a:off x="3290888" y="1841500"/>
              <a:ext cx="2087562" cy="4587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pPr>
                <a:lnSpc>
                  <a:spcPct val="104000"/>
                </a:lnSpc>
                <a:defRPr/>
              </a:pPr>
              <a:r>
                <a:rPr lang="en-US" i="1" kern="1200" smtClean="0">
                  <a:solidFill>
                    <a:srgbClr val="800000"/>
                  </a:solidFill>
                  <a:latin typeface="Lucida Handwrit" charset="0"/>
                </a:rPr>
                <a:t>Saturation</a:t>
              </a:r>
            </a:p>
          </p:txBody>
        </p:sp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 rot="16200000">
              <a:off x="6915151" y="5133181"/>
              <a:ext cx="1008062" cy="471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pPr>
                <a:lnSpc>
                  <a:spcPct val="104000"/>
                </a:lnSpc>
                <a:defRPr/>
              </a:pPr>
              <a:r>
                <a:rPr lang="en-US" kern="1200" dirty="0" smtClean="0">
                  <a:latin typeface="Lucida Handwrit" charset="0"/>
                </a:rPr>
                <a:t>BFKL</a:t>
              </a:r>
            </a:p>
          </p:txBody>
        </p:sp>
        <p:sp>
          <p:nvSpPr>
            <p:cNvPr id="28" name="Text Box 19"/>
            <p:cNvSpPr txBox="1">
              <a:spLocks noChangeArrowheads="1"/>
            </p:cNvSpPr>
            <p:nvPr/>
          </p:nvSpPr>
          <p:spPr bwMode="auto">
            <a:xfrm>
              <a:off x="7708899" y="5856596"/>
              <a:ext cx="1289050" cy="471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pPr>
                <a:lnSpc>
                  <a:spcPct val="104000"/>
                </a:lnSpc>
                <a:defRPr/>
              </a:pPr>
              <a:r>
                <a:rPr lang="en-US" kern="1200" dirty="0" smtClean="0">
                  <a:latin typeface="Lucida Handwrit" charset="0"/>
                </a:rPr>
                <a:t>DGLAP</a:t>
              </a:r>
            </a:p>
          </p:txBody>
        </p:sp>
        <p:sp>
          <p:nvSpPr>
            <p:cNvPr id="29" name="Line 20"/>
            <p:cNvSpPr>
              <a:spLocks noChangeShapeType="1"/>
            </p:cNvSpPr>
            <p:nvPr/>
          </p:nvSpPr>
          <p:spPr bwMode="auto">
            <a:xfrm>
              <a:off x="7183438" y="6483350"/>
              <a:ext cx="1371600" cy="1588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kern="1200">
                <a:cs typeface="WenQuanYi Micro Hei" charset="0"/>
              </a:endParaRPr>
            </a:p>
          </p:txBody>
        </p:sp>
        <p:sp>
          <p:nvSpPr>
            <p:cNvPr id="30" name="Line 21"/>
            <p:cNvSpPr>
              <a:spLocks noChangeShapeType="1"/>
            </p:cNvSpPr>
            <p:nvPr/>
          </p:nvSpPr>
          <p:spPr bwMode="auto">
            <a:xfrm flipV="1">
              <a:off x="7183438" y="5334000"/>
              <a:ext cx="1587" cy="1146175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kern="1200">
                <a:cs typeface="WenQuanYi Micro Hei" charset="0"/>
              </a:endParaRPr>
            </a:p>
          </p:txBody>
        </p:sp>
        <p:pic>
          <p:nvPicPr>
            <p:cNvPr id="31" name="Picture 30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6838" y="2466975"/>
              <a:ext cx="355600" cy="290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32" name="Picture 31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6488" y="2481263"/>
              <a:ext cx="2233612" cy="720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33" name="Rectangle 32"/>
          <p:cNvSpPr/>
          <p:nvPr/>
        </p:nvSpPr>
        <p:spPr>
          <a:xfrm>
            <a:off x="0" y="4935323"/>
            <a:ext cx="926874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Ø"/>
            </a:pPr>
            <a:r>
              <a:rPr lang="en-US" sz="2000" b="1" dirty="0" smtClean="0">
                <a:solidFill>
                  <a:srgbClr val="660066"/>
                </a:solidFill>
              </a:rPr>
              <a:t>How does this happen? What are the right degrees of freedom?</a:t>
            </a:r>
          </a:p>
          <a:p>
            <a:pPr marL="171450" indent="-171450">
              <a:buClr>
                <a:srgbClr val="FF0000"/>
              </a:buClr>
              <a:buFont typeface="Wingdings" charset="2"/>
              <a:buChar char="Ø"/>
            </a:pPr>
            <a:endParaRPr lang="en-US" sz="800" b="1" dirty="0" smtClean="0">
              <a:solidFill>
                <a:srgbClr val="660066"/>
              </a:solidFill>
            </a:endParaRPr>
          </a:p>
          <a:p>
            <a:pPr marL="342900" indent="-342900">
              <a:buClr>
                <a:srgbClr val="FF0000"/>
              </a:buClr>
              <a:buFont typeface="Wingdings" charset="2"/>
              <a:buChar char="Ø"/>
            </a:pPr>
            <a:r>
              <a:rPr lang="en-US" sz="2000" b="1" dirty="0" smtClean="0">
                <a:solidFill>
                  <a:srgbClr val="660066"/>
                </a:solidFill>
              </a:rPr>
              <a:t>How do correlation functions of  these evolve?</a:t>
            </a:r>
          </a:p>
          <a:p>
            <a:pPr marL="171450" indent="-171450">
              <a:buClr>
                <a:srgbClr val="FF0000"/>
              </a:buClr>
              <a:buFont typeface="Wingdings" charset="2"/>
              <a:buChar char="Ø"/>
            </a:pPr>
            <a:endParaRPr lang="en-US" sz="800" b="1" dirty="0" smtClean="0">
              <a:solidFill>
                <a:srgbClr val="660066"/>
              </a:solidFill>
            </a:endParaRPr>
          </a:p>
          <a:p>
            <a:pPr marL="342900" indent="-342900">
              <a:buClr>
                <a:srgbClr val="FF0000"/>
              </a:buClr>
              <a:buFont typeface="Wingdings" charset="2"/>
              <a:buChar char="Ø"/>
            </a:pPr>
            <a:r>
              <a:rPr lang="en-US" sz="2000" b="1" dirty="0" smtClean="0">
                <a:solidFill>
                  <a:srgbClr val="660066"/>
                </a:solidFill>
              </a:rPr>
              <a:t>Is there a universal fixed point  for  RG evolution? Does the coupling run with Q</a:t>
            </a:r>
            <a:r>
              <a:rPr lang="en-US" sz="2000" b="1" baseline="-25000" dirty="0" smtClean="0">
                <a:solidFill>
                  <a:srgbClr val="660066"/>
                </a:solidFill>
              </a:rPr>
              <a:t>s</a:t>
            </a:r>
            <a:r>
              <a:rPr lang="en-US" sz="2000" b="1" baseline="30000" dirty="0" smtClean="0">
                <a:solidFill>
                  <a:srgbClr val="660066"/>
                </a:solidFill>
              </a:rPr>
              <a:t>2 </a:t>
            </a:r>
            <a:r>
              <a:rPr lang="en-US" sz="2000" b="1" dirty="0" smtClean="0">
                <a:solidFill>
                  <a:srgbClr val="660066"/>
                </a:solidFill>
              </a:rPr>
              <a:t>?</a:t>
            </a:r>
          </a:p>
          <a:p>
            <a:pPr marL="171450" indent="-171450">
              <a:buClr>
                <a:srgbClr val="FF0000"/>
              </a:buClr>
              <a:buFont typeface="Wingdings" charset="2"/>
              <a:buChar char="Ø"/>
            </a:pPr>
            <a:endParaRPr lang="en-US" sz="800" b="1" dirty="0" smtClean="0">
              <a:solidFill>
                <a:srgbClr val="660066"/>
              </a:solidFill>
            </a:endParaRPr>
          </a:p>
          <a:p>
            <a:pPr marL="342900" indent="-342900">
              <a:buClr>
                <a:srgbClr val="FF0000"/>
              </a:buClr>
              <a:buFont typeface="Wingdings" charset="2"/>
              <a:buChar char="Ø"/>
            </a:pPr>
            <a:r>
              <a:rPr lang="en-US" sz="2000" b="1" dirty="0" smtClean="0">
                <a:solidFill>
                  <a:srgbClr val="660066"/>
                </a:solidFill>
              </a:rPr>
              <a:t>How does saturation transition to chiral symmetry breaking and confinement?</a:t>
            </a:r>
            <a:endParaRPr lang="en-US" sz="2000" b="1" dirty="0">
              <a:solidFill>
                <a:srgbClr val="660066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01895" y="1159811"/>
            <a:ext cx="4022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Powerful ``</a:t>
            </a:r>
            <a:r>
              <a:rPr lang="en-US" sz="2000" b="1" dirty="0" err="1" smtClean="0"/>
              <a:t>Wilsonian</a:t>
            </a:r>
            <a:r>
              <a:rPr lang="en-US" sz="2000" b="1" dirty="0" smtClean="0"/>
              <a:t>” RG equations</a:t>
            </a:r>
          </a:p>
          <a:p>
            <a:r>
              <a:rPr lang="en-US" sz="2000" b="1" dirty="0"/>
              <a:t>d</a:t>
            </a:r>
            <a:r>
              <a:rPr lang="en-US" sz="2000" b="1" dirty="0" smtClean="0"/>
              <a:t>escribe evolution in this landscape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9419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865"/>
            <a:ext cx="86868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Many-body high energy QCD: a new frontier</a:t>
            </a:r>
            <a:endParaRPr lang="en-US" sz="3200" b="1" dirty="0">
              <a:solidFill>
                <a:srgbClr val="0000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4553" y="1070415"/>
            <a:ext cx="5489968" cy="4293316"/>
            <a:chOff x="1964660" y="2899205"/>
            <a:chExt cx="5489968" cy="4293316"/>
          </a:xfrm>
        </p:grpSpPr>
        <p:grpSp>
          <p:nvGrpSpPr>
            <p:cNvPr id="5" name="Group 4"/>
            <p:cNvGrpSpPr/>
            <p:nvPr/>
          </p:nvGrpSpPr>
          <p:grpSpPr>
            <a:xfrm>
              <a:off x="2333991" y="2899205"/>
              <a:ext cx="5120637" cy="4293316"/>
              <a:chOff x="2333991" y="1460532"/>
              <a:chExt cx="5120637" cy="4293316"/>
            </a:xfrm>
          </p:grpSpPr>
          <p:pic>
            <p:nvPicPr>
              <p:cNvPr id="7" name="Picture 6" descr="CGCplot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33991" y="1460532"/>
                <a:ext cx="5120637" cy="3956049"/>
              </a:xfrm>
              <a:prstGeom prst="rect">
                <a:avLst/>
              </a:prstGeom>
              <a:noFill/>
            </p:spPr>
          </p:pic>
          <p:sp>
            <p:nvSpPr>
              <p:cNvPr id="8" name="TextBox 7"/>
              <p:cNvSpPr txBox="1"/>
              <p:nvPr/>
            </p:nvSpPr>
            <p:spPr>
              <a:xfrm rot="858104">
                <a:off x="2857646" y="5259986"/>
                <a:ext cx="12125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kern="1200" dirty="0" smtClean="0">
                    <a:solidFill>
                      <a:srgbClr val="008000"/>
                    </a:solidFill>
                  </a:rPr>
                  <a:t>nuclear size</a:t>
                </a:r>
                <a:endParaRPr lang="en-US" sz="1400" b="1" kern="1200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21308514">
                <a:off x="5494336" y="5446071"/>
                <a:ext cx="7734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kern="1200" dirty="0" smtClean="0">
                    <a:solidFill>
                      <a:srgbClr val="008000"/>
                    </a:solidFill>
                  </a:rPr>
                  <a:t>energy</a:t>
                </a:r>
                <a:endParaRPr lang="en-US" sz="1400" b="1" kern="1200" dirty="0">
                  <a:solidFill>
                    <a:srgbClr val="008000"/>
                  </a:solidFill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 rot="16200000">
              <a:off x="1619598" y="4495560"/>
              <a:ext cx="1059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kern="1200" dirty="0" smtClean="0"/>
                <a:t>r</a:t>
              </a:r>
              <a:r>
                <a:rPr lang="en-US" sz="1400" b="1" kern="1200" dirty="0" smtClean="0">
                  <a:solidFill>
                    <a:srgbClr val="008000"/>
                  </a:solidFill>
                </a:rPr>
                <a:t>esolution</a:t>
              </a:r>
              <a:endParaRPr lang="en-US" sz="1400" b="1" kern="1200" dirty="0">
                <a:solidFill>
                  <a:srgbClr val="008000"/>
                </a:solidFill>
              </a:endParaRPr>
            </a:p>
          </p:txBody>
        </p:sp>
      </p:grpSp>
      <p:pic>
        <p:nvPicPr>
          <p:cNvPr id="10" name="Content Placeholder 3" descr="mcl_v.eps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95" b="-6195"/>
          <a:stretch>
            <a:fillRect/>
          </a:stretch>
        </p:blipFill>
        <p:spPr>
          <a:xfrm>
            <a:off x="6108601" y="1706452"/>
            <a:ext cx="2827497" cy="19104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42278" y="1190865"/>
            <a:ext cx="3201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1200" dirty="0" smtClean="0"/>
              <a:t> </a:t>
            </a:r>
            <a:r>
              <a:rPr lang="en-US" sz="2000" kern="1200" dirty="0" smtClean="0"/>
              <a:t>A</a:t>
            </a:r>
            <a:r>
              <a:rPr lang="en-US" sz="2000" kern="1200" baseline="30000" dirty="0" smtClean="0"/>
              <a:t>1/3</a:t>
            </a:r>
            <a:r>
              <a:rPr lang="en-US" sz="2000" kern="1200" dirty="0" smtClean="0"/>
              <a:t> </a:t>
            </a:r>
            <a:r>
              <a:rPr lang="en-US" sz="2000" dirty="0" smtClean="0"/>
              <a:t>enhancement</a:t>
            </a:r>
          </a:p>
          <a:p>
            <a:r>
              <a:rPr lang="en-US" sz="2000" dirty="0"/>
              <a:t>o</a:t>
            </a:r>
            <a:r>
              <a:rPr lang="en-US" sz="2000" kern="1200" dirty="0" smtClean="0"/>
              <a:t>f saturation scale </a:t>
            </a:r>
            <a:r>
              <a:rPr lang="en-US" sz="2000" dirty="0" smtClean="0"/>
              <a:t>in nuclei</a:t>
            </a:r>
            <a:endParaRPr lang="en-US" sz="2000" kern="12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457200" y="5322642"/>
            <a:ext cx="79512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kern="1200" dirty="0" smtClean="0">
                <a:solidFill>
                  <a:srgbClr val="660066"/>
                </a:solidFill>
                <a:latin typeface="Calibri"/>
                <a:cs typeface="Calibri"/>
              </a:rPr>
              <a:t>Dynamically generated semi-hard “saturation scale” opens window for</a:t>
            </a:r>
          </a:p>
          <a:p>
            <a:r>
              <a:rPr lang="en-US" sz="2000" b="1" kern="1200" dirty="0" smtClean="0">
                <a:solidFill>
                  <a:srgbClr val="660066"/>
                </a:solidFill>
                <a:latin typeface="Calibri"/>
                <a:cs typeface="Calibri"/>
              </a:rPr>
              <a:t>systematic weak coupling study of non-</a:t>
            </a:r>
            <a:r>
              <a:rPr lang="en-US" sz="2000" b="1" kern="1200" dirty="0" err="1" smtClean="0">
                <a:solidFill>
                  <a:srgbClr val="660066"/>
                </a:solidFill>
                <a:latin typeface="Calibri"/>
                <a:cs typeface="Calibri"/>
              </a:rPr>
              <a:t>perturbative</a:t>
            </a:r>
            <a:r>
              <a:rPr lang="en-US" sz="2000" b="1" kern="1200" dirty="0" smtClean="0">
                <a:solidFill>
                  <a:srgbClr val="660066"/>
                </a:solidFill>
                <a:latin typeface="Calibri"/>
                <a:cs typeface="Calibri"/>
              </a:rPr>
              <a:t> dynamics</a:t>
            </a:r>
          </a:p>
          <a:p>
            <a:endParaRPr lang="en-US" sz="2000" b="1" dirty="0">
              <a:solidFill>
                <a:srgbClr val="660066"/>
              </a:solidFill>
              <a:latin typeface="Calibri"/>
              <a:cs typeface="Calibri"/>
            </a:endParaRPr>
          </a:p>
          <a:p>
            <a:r>
              <a:rPr lang="en-US" sz="2000" b="1" kern="1200" dirty="0" smtClean="0">
                <a:solidFill>
                  <a:srgbClr val="660066"/>
                </a:solidFill>
                <a:latin typeface="Calibri"/>
                <a:cs typeface="Calibri"/>
              </a:rPr>
              <a:t>Can we sneak up on confining dynamics “through the back door” ?</a:t>
            </a:r>
            <a:endParaRPr lang="en-US" sz="2000" b="1" kern="1200" dirty="0">
              <a:solidFill>
                <a:srgbClr val="660066"/>
              </a:solidFill>
              <a:latin typeface="Calibri"/>
              <a:cs typeface="Calibri"/>
            </a:endParaRPr>
          </a:p>
        </p:txBody>
      </p:sp>
      <p:pic>
        <p:nvPicPr>
          <p:cNvPr id="16" name="Bild 8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8514" y="3000440"/>
            <a:ext cx="843711" cy="1232944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624" y="4351337"/>
            <a:ext cx="2027767" cy="37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01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The proton’s spin puzzle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9003"/>
            <a:ext cx="9144000" cy="24341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3383199"/>
            <a:ext cx="2571121" cy="25795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68133" y="3742267"/>
            <a:ext cx="54809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Fixed target deep inelastic scattering experiments</a:t>
            </a:r>
          </a:p>
          <a:p>
            <a:r>
              <a:rPr lang="en-US" sz="2000" b="1" dirty="0"/>
              <a:t>s</a:t>
            </a:r>
            <a:r>
              <a:rPr lang="en-US" sz="2000" b="1" dirty="0" smtClean="0"/>
              <a:t>howed that quarks carry only about </a:t>
            </a:r>
          </a:p>
          <a:p>
            <a:r>
              <a:rPr lang="en-US" sz="2000" b="1" dirty="0" smtClean="0">
                <a:solidFill>
                  <a:srgbClr val="660066"/>
                </a:solidFill>
              </a:rPr>
              <a:t>30% of the proton’s spin </a:t>
            </a:r>
          </a:p>
          <a:p>
            <a:endParaRPr lang="en-US" sz="2000" b="1" dirty="0"/>
          </a:p>
          <a:p>
            <a:r>
              <a:rPr lang="en-US" sz="2000" b="1" dirty="0" smtClean="0"/>
              <a:t>“Spin crisis” – a failure of the quark model</a:t>
            </a:r>
          </a:p>
          <a:p>
            <a:r>
              <a:rPr lang="en-US" sz="2000" b="1" dirty="0"/>
              <a:t>p</a:t>
            </a:r>
            <a:r>
              <a:rPr lang="en-US" sz="2000" b="1" dirty="0" smtClean="0"/>
              <a:t>icture of three relativistic “constituent” quarks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444009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The proton’s spin puzzle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0469"/>
            <a:ext cx="9144000" cy="24341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83199"/>
            <a:ext cx="2571121" cy="25795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121" y="3264665"/>
            <a:ext cx="3006224" cy="30991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77345" y="3589867"/>
            <a:ext cx="364928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Clear evidence for gluon </a:t>
            </a:r>
          </a:p>
          <a:p>
            <a:r>
              <a:rPr lang="en-US" sz="2000" b="1" dirty="0"/>
              <a:t>p</a:t>
            </a:r>
            <a:r>
              <a:rPr lang="en-US" sz="2000" b="1" dirty="0" smtClean="0"/>
              <a:t>olarization from RHIC polarized</a:t>
            </a:r>
          </a:p>
          <a:p>
            <a:r>
              <a:rPr lang="en-US" sz="2000" b="1" dirty="0"/>
              <a:t>p</a:t>
            </a:r>
            <a:r>
              <a:rPr lang="en-US" sz="2000" b="1" dirty="0" smtClean="0"/>
              <a:t>roton-proton data</a:t>
            </a:r>
          </a:p>
          <a:p>
            <a:endParaRPr lang="en-US" sz="2000" b="1" dirty="0"/>
          </a:p>
          <a:p>
            <a:r>
              <a:rPr lang="en-US" sz="2000" b="1" dirty="0" smtClean="0"/>
              <a:t>Gluons carry ~ 20-40 % of the</a:t>
            </a:r>
          </a:p>
          <a:p>
            <a:r>
              <a:rPr lang="en-US" sz="2000" b="1" dirty="0" smtClean="0"/>
              <a:t>Proton spin</a:t>
            </a:r>
          </a:p>
          <a:p>
            <a:endParaRPr lang="en-US" sz="2000" b="1" dirty="0"/>
          </a:p>
          <a:p>
            <a:r>
              <a:rPr lang="en-US" sz="2000" b="1" dirty="0" smtClean="0"/>
              <a:t>Where’s the rest ?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93788" y="6380712"/>
            <a:ext cx="5311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D. De Florian, R. </a:t>
            </a:r>
            <a:r>
              <a:rPr lang="en-US" sz="1400" b="1" dirty="0" err="1" smtClean="0">
                <a:solidFill>
                  <a:srgbClr val="008000"/>
                </a:solidFill>
              </a:rPr>
              <a:t>Sassot</a:t>
            </a:r>
            <a:r>
              <a:rPr lang="en-US" sz="1400" b="1" dirty="0" smtClean="0">
                <a:solidFill>
                  <a:srgbClr val="008000"/>
                </a:solidFill>
              </a:rPr>
              <a:t>, M. </a:t>
            </a:r>
            <a:r>
              <a:rPr lang="en-US" sz="1400" b="1" dirty="0" err="1" smtClean="0">
                <a:solidFill>
                  <a:srgbClr val="008000"/>
                </a:solidFill>
              </a:rPr>
              <a:t>Stratmann</a:t>
            </a:r>
            <a:r>
              <a:rPr lang="en-US" sz="1400" b="1" dirty="0" smtClean="0">
                <a:solidFill>
                  <a:srgbClr val="008000"/>
                </a:solidFill>
              </a:rPr>
              <a:t>, W. </a:t>
            </a:r>
            <a:r>
              <a:rPr lang="en-US" sz="1400" b="1" dirty="0" err="1" smtClean="0">
                <a:solidFill>
                  <a:srgbClr val="008000"/>
                </a:solidFill>
              </a:rPr>
              <a:t>Vogelsang</a:t>
            </a:r>
            <a:r>
              <a:rPr lang="en-US" sz="1400" b="1" dirty="0" smtClean="0">
                <a:solidFill>
                  <a:srgbClr val="008000"/>
                </a:solidFill>
              </a:rPr>
              <a:t>, PRL 113 (2014)  </a:t>
            </a:r>
            <a:endParaRPr lang="en-US" sz="1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911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08532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Imaging distributions of quarks and gluons </a:t>
            </a:r>
            <a:r>
              <a:rPr lang="en-US" sz="3200" b="1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9377" y="6033460"/>
            <a:ext cx="89046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D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ifferential images correlating the spin, momentum and spatial distributions will provide fundamental insight into  quark-gluon dynamics in nucleon structure</a:t>
            </a:r>
          </a:p>
          <a:p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endParaRPr lang="en-US" sz="2000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495248" y="826937"/>
            <a:ext cx="3513284" cy="2606353"/>
            <a:chOff x="4760869" y="723024"/>
            <a:chExt cx="4273550" cy="3052562"/>
          </a:xfrm>
        </p:grpSpPr>
        <p:pic>
          <p:nvPicPr>
            <p:cNvPr id="10" name="Picture 9" descr="TMDsTable_rev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869" y="723024"/>
              <a:ext cx="4273550" cy="27686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460176" y="3467809"/>
              <a:ext cx="17257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prstClr val="black"/>
                  </a:solidFill>
                  <a:latin typeface="Calibri"/>
                </a:rPr>
                <a:t>Similar for gluons</a:t>
              </a:r>
              <a:endParaRPr lang="en-US" sz="1400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63" y="826937"/>
            <a:ext cx="3594369" cy="233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898" y="3013578"/>
            <a:ext cx="571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Calibri"/>
              </a:rPr>
              <a:t>Transverse momentum dependent  (TMD) distributions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16073" y="3709724"/>
            <a:ext cx="3640662" cy="1661588"/>
            <a:chOff x="4775200" y="609052"/>
            <a:chExt cx="4343097" cy="2332152"/>
          </a:xfrm>
        </p:grpSpPr>
        <p:grpSp>
          <p:nvGrpSpPr>
            <p:cNvPr id="14" name="Group 13"/>
            <p:cNvGrpSpPr/>
            <p:nvPr/>
          </p:nvGrpSpPr>
          <p:grpSpPr>
            <a:xfrm>
              <a:off x="4775200" y="609052"/>
              <a:ext cx="4343097" cy="2100607"/>
              <a:chOff x="158750" y="982320"/>
              <a:chExt cx="4343097" cy="2100607"/>
            </a:xfrm>
          </p:grpSpPr>
          <p:grpSp>
            <p:nvGrpSpPr>
              <p:cNvPr id="17" name="Group 16"/>
              <p:cNvGrpSpPr>
                <a:grpSpLocks noChangeAspect="1"/>
              </p:cNvGrpSpPr>
              <p:nvPr/>
            </p:nvGrpSpPr>
            <p:grpSpPr bwMode="auto">
              <a:xfrm rot="-2865258">
                <a:off x="1467654" y="1456538"/>
                <a:ext cx="128587" cy="546105"/>
                <a:chOff x="1324" y="1002"/>
                <a:chExt cx="146" cy="462"/>
              </a:xfrm>
            </p:grpSpPr>
            <p:sp>
              <p:nvSpPr>
                <p:cNvPr id="57" name="Freeform 56"/>
                <p:cNvSpPr>
                  <a:spLocks noChangeAspect="1"/>
                </p:cNvSpPr>
                <p:nvPr/>
              </p:nvSpPr>
              <p:spPr bwMode="auto">
                <a:xfrm>
                  <a:off x="1326" y="1002"/>
                  <a:ext cx="143" cy="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4" y="7"/>
                    </a:cxn>
                    <a:cxn ang="0">
                      <a:pos x="8" y="9"/>
                    </a:cxn>
                    <a:cxn ang="0">
                      <a:pos x="12" y="11"/>
                    </a:cxn>
                    <a:cxn ang="0">
                      <a:pos x="129" y="58"/>
                    </a:cxn>
                    <a:cxn ang="0">
                      <a:pos x="135" y="60"/>
                    </a:cxn>
                    <a:cxn ang="0">
                      <a:pos x="139" y="63"/>
                    </a:cxn>
                    <a:cxn ang="0">
                      <a:pos x="142" y="65"/>
                    </a:cxn>
                    <a:cxn ang="0">
                      <a:pos x="141" y="69"/>
                    </a:cxn>
                    <a:cxn ang="0">
                      <a:pos x="141" y="71"/>
                    </a:cxn>
                    <a:cxn ang="0">
                      <a:pos x="138" y="74"/>
                    </a:cxn>
                    <a:cxn ang="0">
                      <a:pos x="11" y="60"/>
                    </a:cxn>
                    <a:cxn ang="0">
                      <a:pos x="10" y="61"/>
                    </a:cxn>
                    <a:cxn ang="0">
                      <a:pos x="4" y="59"/>
                    </a:cxn>
                    <a:cxn ang="0">
                      <a:pos x="4" y="60"/>
                    </a:cxn>
                    <a:cxn ang="0">
                      <a:pos x="2" y="62"/>
                    </a:cxn>
                    <a:cxn ang="0">
                      <a:pos x="0" y="65"/>
                    </a:cxn>
                  </a:cxnLst>
                  <a:rect l="0" t="0" r="r" b="b"/>
                  <a:pathLst>
                    <a:path w="143" h="75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2" y="11"/>
                      </a:lnTo>
                      <a:lnTo>
                        <a:pt x="129" y="58"/>
                      </a:lnTo>
                      <a:lnTo>
                        <a:pt x="135" y="60"/>
                      </a:lnTo>
                      <a:lnTo>
                        <a:pt x="139" y="63"/>
                      </a:lnTo>
                      <a:lnTo>
                        <a:pt x="142" y="65"/>
                      </a:lnTo>
                      <a:lnTo>
                        <a:pt x="141" y="69"/>
                      </a:lnTo>
                      <a:lnTo>
                        <a:pt x="141" y="71"/>
                      </a:lnTo>
                      <a:lnTo>
                        <a:pt x="138" y="74"/>
                      </a:lnTo>
                      <a:lnTo>
                        <a:pt x="11" y="60"/>
                      </a:lnTo>
                      <a:lnTo>
                        <a:pt x="10" y="61"/>
                      </a:lnTo>
                      <a:lnTo>
                        <a:pt x="4" y="59"/>
                      </a:lnTo>
                      <a:lnTo>
                        <a:pt x="4" y="60"/>
                      </a:lnTo>
                      <a:lnTo>
                        <a:pt x="2" y="62"/>
                      </a:lnTo>
                      <a:lnTo>
                        <a:pt x="0" y="65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8" name="Freeform 57"/>
                <p:cNvSpPr>
                  <a:spLocks noChangeAspect="1"/>
                </p:cNvSpPr>
                <p:nvPr/>
              </p:nvSpPr>
              <p:spPr bwMode="auto">
                <a:xfrm>
                  <a:off x="1324" y="1069"/>
                  <a:ext cx="143" cy="7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2"/>
                    </a:cxn>
                    <a:cxn ang="0">
                      <a:pos x="4" y="4"/>
                    </a:cxn>
                    <a:cxn ang="0">
                      <a:pos x="6" y="6"/>
                    </a:cxn>
                    <a:cxn ang="0">
                      <a:pos x="10" y="7"/>
                    </a:cxn>
                    <a:cxn ang="0">
                      <a:pos x="133" y="57"/>
                    </a:cxn>
                    <a:cxn ang="0">
                      <a:pos x="137" y="61"/>
                    </a:cxn>
                    <a:cxn ang="0">
                      <a:pos x="140" y="61"/>
                    </a:cxn>
                    <a:cxn ang="0">
                      <a:pos x="141" y="65"/>
                    </a:cxn>
                    <a:cxn ang="0">
                      <a:pos x="141" y="66"/>
                    </a:cxn>
                    <a:cxn ang="0">
                      <a:pos x="142" y="71"/>
                    </a:cxn>
                    <a:cxn ang="0">
                      <a:pos x="137" y="71"/>
                    </a:cxn>
                    <a:cxn ang="0">
                      <a:pos x="12" y="59"/>
                    </a:cxn>
                    <a:cxn ang="0">
                      <a:pos x="7" y="59"/>
                    </a:cxn>
                    <a:cxn ang="0">
                      <a:pos x="6" y="59"/>
                    </a:cxn>
                    <a:cxn ang="0">
                      <a:pos x="4" y="59"/>
                    </a:cxn>
                    <a:cxn ang="0">
                      <a:pos x="1" y="59"/>
                    </a:cxn>
                    <a:cxn ang="0">
                      <a:pos x="0" y="61"/>
                    </a:cxn>
                  </a:cxnLst>
                  <a:rect l="0" t="0" r="r" b="b"/>
                  <a:pathLst>
                    <a:path w="143" h="7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4" y="4"/>
                      </a:lnTo>
                      <a:lnTo>
                        <a:pt x="6" y="6"/>
                      </a:lnTo>
                      <a:lnTo>
                        <a:pt x="10" y="7"/>
                      </a:lnTo>
                      <a:lnTo>
                        <a:pt x="133" y="57"/>
                      </a:lnTo>
                      <a:lnTo>
                        <a:pt x="137" y="61"/>
                      </a:lnTo>
                      <a:lnTo>
                        <a:pt x="140" y="61"/>
                      </a:lnTo>
                      <a:lnTo>
                        <a:pt x="141" y="65"/>
                      </a:lnTo>
                      <a:lnTo>
                        <a:pt x="141" y="66"/>
                      </a:lnTo>
                      <a:lnTo>
                        <a:pt x="142" y="71"/>
                      </a:lnTo>
                      <a:lnTo>
                        <a:pt x="137" y="71"/>
                      </a:lnTo>
                      <a:lnTo>
                        <a:pt x="12" y="59"/>
                      </a:lnTo>
                      <a:lnTo>
                        <a:pt x="7" y="59"/>
                      </a:lnTo>
                      <a:lnTo>
                        <a:pt x="6" y="59"/>
                      </a:lnTo>
                      <a:lnTo>
                        <a:pt x="4" y="59"/>
                      </a:lnTo>
                      <a:lnTo>
                        <a:pt x="1" y="59"/>
                      </a:lnTo>
                      <a:lnTo>
                        <a:pt x="0" y="61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9" name="Freeform 58"/>
                <p:cNvSpPr>
                  <a:spLocks noChangeAspect="1"/>
                </p:cNvSpPr>
                <p:nvPr/>
              </p:nvSpPr>
              <p:spPr bwMode="auto">
                <a:xfrm>
                  <a:off x="1326" y="1131"/>
                  <a:ext cx="144" cy="7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2" y="7"/>
                    </a:cxn>
                    <a:cxn ang="0">
                      <a:pos x="7" y="9"/>
                    </a:cxn>
                    <a:cxn ang="0">
                      <a:pos x="10" y="11"/>
                    </a:cxn>
                    <a:cxn ang="0">
                      <a:pos x="133" y="59"/>
                    </a:cxn>
                    <a:cxn ang="0">
                      <a:pos x="136" y="63"/>
                    </a:cxn>
                    <a:cxn ang="0">
                      <a:pos x="139" y="65"/>
                    </a:cxn>
                    <a:cxn ang="0">
                      <a:pos x="143" y="67"/>
                    </a:cxn>
                    <a:cxn ang="0">
                      <a:pos x="143" y="71"/>
                    </a:cxn>
                    <a:cxn ang="0">
                      <a:pos x="141" y="74"/>
                    </a:cxn>
                    <a:cxn ang="0">
                      <a:pos x="138" y="75"/>
                    </a:cxn>
                    <a:cxn ang="0">
                      <a:pos x="9" y="63"/>
                    </a:cxn>
                    <a:cxn ang="0">
                      <a:pos x="6" y="62"/>
                    </a:cxn>
                    <a:cxn ang="0">
                      <a:pos x="6" y="63"/>
                    </a:cxn>
                    <a:cxn ang="0">
                      <a:pos x="3" y="62"/>
                    </a:cxn>
                    <a:cxn ang="0">
                      <a:pos x="0" y="64"/>
                    </a:cxn>
                    <a:cxn ang="0">
                      <a:pos x="0" y="66"/>
                    </a:cxn>
                  </a:cxnLst>
                  <a:rect l="0" t="0" r="r" b="b"/>
                  <a:pathLst>
                    <a:path w="144" h="76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2" y="7"/>
                      </a:lnTo>
                      <a:lnTo>
                        <a:pt x="7" y="9"/>
                      </a:lnTo>
                      <a:lnTo>
                        <a:pt x="10" y="11"/>
                      </a:lnTo>
                      <a:lnTo>
                        <a:pt x="133" y="59"/>
                      </a:lnTo>
                      <a:lnTo>
                        <a:pt x="136" y="63"/>
                      </a:lnTo>
                      <a:lnTo>
                        <a:pt x="139" y="65"/>
                      </a:lnTo>
                      <a:lnTo>
                        <a:pt x="143" y="67"/>
                      </a:lnTo>
                      <a:lnTo>
                        <a:pt x="143" y="71"/>
                      </a:lnTo>
                      <a:lnTo>
                        <a:pt x="141" y="74"/>
                      </a:lnTo>
                      <a:lnTo>
                        <a:pt x="138" y="75"/>
                      </a:lnTo>
                      <a:lnTo>
                        <a:pt x="9" y="63"/>
                      </a:lnTo>
                      <a:lnTo>
                        <a:pt x="6" y="62"/>
                      </a:lnTo>
                      <a:lnTo>
                        <a:pt x="6" y="63"/>
                      </a:lnTo>
                      <a:lnTo>
                        <a:pt x="3" y="62"/>
                      </a:lnTo>
                      <a:lnTo>
                        <a:pt x="0" y="64"/>
                      </a:lnTo>
                      <a:lnTo>
                        <a:pt x="0" y="66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0" name="Freeform 59"/>
                <p:cNvSpPr>
                  <a:spLocks noChangeAspect="1"/>
                </p:cNvSpPr>
                <p:nvPr/>
              </p:nvSpPr>
              <p:spPr bwMode="auto">
                <a:xfrm>
                  <a:off x="1325" y="1202"/>
                  <a:ext cx="144" cy="7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4"/>
                    </a:cxn>
                    <a:cxn ang="0">
                      <a:pos x="6" y="6"/>
                    </a:cxn>
                    <a:cxn ang="0">
                      <a:pos x="11" y="7"/>
                    </a:cxn>
                    <a:cxn ang="0">
                      <a:pos x="131" y="54"/>
                    </a:cxn>
                    <a:cxn ang="0">
                      <a:pos x="136" y="58"/>
                    </a:cxn>
                    <a:cxn ang="0">
                      <a:pos x="139" y="59"/>
                    </a:cxn>
                    <a:cxn ang="0">
                      <a:pos x="143" y="63"/>
                    </a:cxn>
                    <a:cxn ang="0">
                      <a:pos x="143" y="66"/>
                    </a:cxn>
                    <a:cxn ang="0">
                      <a:pos x="140" y="69"/>
                    </a:cxn>
                    <a:cxn ang="0">
                      <a:pos x="138" y="69"/>
                    </a:cxn>
                    <a:cxn ang="0">
                      <a:pos x="11" y="57"/>
                    </a:cxn>
                    <a:cxn ang="0">
                      <a:pos x="7" y="58"/>
                    </a:cxn>
                    <a:cxn ang="0">
                      <a:pos x="4" y="57"/>
                    </a:cxn>
                    <a:cxn ang="0">
                      <a:pos x="1" y="57"/>
                    </a:cxn>
                    <a:cxn ang="0">
                      <a:pos x="1" y="59"/>
                    </a:cxn>
                    <a:cxn ang="0">
                      <a:pos x="0" y="62"/>
                    </a:cxn>
                  </a:cxnLst>
                  <a:rect l="0" t="0" r="r" b="b"/>
                  <a:pathLst>
                    <a:path w="144" h="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6" y="6"/>
                      </a:lnTo>
                      <a:lnTo>
                        <a:pt x="11" y="7"/>
                      </a:lnTo>
                      <a:lnTo>
                        <a:pt x="131" y="54"/>
                      </a:lnTo>
                      <a:lnTo>
                        <a:pt x="136" y="58"/>
                      </a:lnTo>
                      <a:lnTo>
                        <a:pt x="139" y="59"/>
                      </a:lnTo>
                      <a:lnTo>
                        <a:pt x="143" y="63"/>
                      </a:lnTo>
                      <a:lnTo>
                        <a:pt x="143" y="66"/>
                      </a:lnTo>
                      <a:lnTo>
                        <a:pt x="140" y="69"/>
                      </a:lnTo>
                      <a:lnTo>
                        <a:pt x="138" y="69"/>
                      </a:lnTo>
                      <a:lnTo>
                        <a:pt x="11" y="57"/>
                      </a:lnTo>
                      <a:lnTo>
                        <a:pt x="7" y="58"/>
                      </a:lnTo>
                      <a:lnTo>
                        <a:pt x="4" y="57"/>
                      </a:lnTo>
                      <a:lnTo>
                        <a:pt x="1" y="57"/>
                      </a:lnTo>
                      <a:lnTo>
                        <a:pt x="1" y="59"/>
                      </a:lnTo>
                      <a:lnTo>
                        <a:pt x="0" y="62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1" name="Freeform 60"/>
                <p:cNvSpPr>
                  <a:spLocks noChangeAspect="1"/>
                </p:cNvSpPr>
                <p:nvPr/>
              </p:nvSpPr>
              <p:spPr bwMode="auto">
                <a:xfrm>
                  <a:off x="1327" y="1260"/>
                  <a:ext cx="142" cy="7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3" y="7"/>
                    </a:cxn>
                    <a:cxn ang="0">
                      <a:pos x="6" y="8"/>
                    </a:cxn>
                    <a:cxn ang="0">
                      <a:pos x="11" y="11"/>
                    </a:cxn>
                    <a:cxn ang="0">
                      <a:pos x="132" y="61"/>
                    </a:cxn>
                    <a:cxn ang="0">
                      <a:pos x="137" y="64"/>
                    </a:cxn>
                    <a:cxn ang="0">
                      <a:pos x="137" y="65"/>
                    </a:cxn>
                    <a:cxn ang="0">
                      <a:pos x="140" y="68"/>
                    </a:cxn>
                    <a:cxn ang="0">
                      <a:pos x="141" y="71"/>
                    </a:cxn>
                    <a:cxn ang="0">
                      <a:pos x="139" y="74"/>
                    </a:cxn>
                    <a:cxn ang="0">
                      <a:pos x="136" y="75"/>
                    </a:cxn>
                    <a:cxn ang="0">
                      <a:pos x="11" y="62"/>
                    </a:cxn>
                    <a:cxn ang="0">
                      <a:pos x="8" y="62"/>
                    </a:cxn>
                    <a:cxn ang="0">
                      <a:pos x="6" y="62"/>
                    </a:cxn>
                    <a:cxn ang="0">
                      <a:pos x="4" y="62"/>
                    </a:cxn>
                    <a:cxn ang="0">
                      <a:pos x="2" y="63"/>
                    </a:cxn>
                    <a:cxn ang="0">
                      <a:pos x="2" y="66"/>
                    </a:cxn>
                  </a:cxnLst>
                  <a:rect l="0" t="0" r="r" b="b"/>
                  <a:pathLst>
                    <a:path w="142" h="76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3" y="7"/>
                      </a:lnTo>
                      <a:lnTo>
                        <a:pt x="6" y="8"/>
                      </a:lnTo>
                      <a:lnTo>
                        <a:pt x="11" y="11"/>
                      </a:lnTo>
                      <a:lnTo>
                        <a:pt x="132" y="61"/>
                      </a:lnTo>
                      <a:lnTo>
                        <a:pt x="137" y="64"/>
                      </a:lnTo>
                      <a:lnTo>
                        <a:pt x="137" y="65"/>
                      </a:lnTo>
                      <a:lnTo>
                        <a:pt x="140" y="68"/>
                      </a:lnTo>
                      <a:lnTo>
                        <a:pt x="141" y="71"/>
                      </a:lnTo>
                      <a:lnTo>
                        <a:pt x="139" y="74"/>
                      </a:lnTo>
                      <a:lnTo>
                        <a:pt x="136" y="75"/>
                      </a:lnTo>
                      <a:lnTo>
                        <a:pt x="11" y="62"/>
                      </a:lnTo>
                      <a:lnTo>
                        <a:pt x="8" y="62"/>
                      </a:lnTo>
                      <a:lnTo>
                        <a:pt x="6" y="62"/>
                      </a:lnTo>
                      <a:lnTo>
                        <a:pt x="4" y="62"/>
                      </a:lnTo>
                      <a:lnTo>
                        <a:pt x="2" y="63"/>
                      </a:lnTo>
                      <a:lnTo>
                        <a:pt x="2" y="66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2" name="Freeform 61"/>
                <p:cNvSpPr>
                  <a:spLocks noChangeAspect="1"/>
                </p:cNvSpPr>
                <p:nvPr/>
              </p:nvSpPr>
              <p:spPr bwMode="auto">
                <a:xfrm>
                  <a:off x="1326" y="1328"/>
                  <a:ext cx="142" cy="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2"/>
                    </a:cxn>
                    <a:cxn ang="0">
                      <a:pos x="4" y="4"/>
                    </a:cxn>
                    <a:cxn ang="0">
                      <a:pos x="4" y="5"/>
                    </a:cxn>
                    <a:cxn ang="0">
                      <a:pos x="10" y="8"/>
                    </a:cxn>
                    <a:cxn ang="0">
                      <a:pos x="129" y="57"/>
                    </a:cxn>
                    <a:cxn ang="0">
                      <a:pos x="136" y="59"/>
                    </a:cxn>
                    <a:cxn ang="0">
                      <a:pos x="138" y="62"/>
                    </a:cxn>
                    <a:cxn ang="0">
                      <a:pos x="139" y="66"/>
                    </a:cxn>
                    <a:cxn ang="0">
                      <a:pos x="141" y="68"/>
                    </a:cxn>
                    <a:cxn ang="0">
                      <a:pos x="140" y="70"/>
                    </a:cxn>
                    <a:cxn ang="0">
                      <a:pos x="136" y="73"/>
                    </a:cxn>
                    <a:cxn ang="0">
                      <a:pos x="12" y="59"/>
                    </a:cxn>
                    <a:cxn ang="0">
                      <a:pos x="8" y="59"/>
                    </a:cxn>
                    <a:cxn ang="0">
                      <a:pos x="4" y="59"/>
                    </a:cxn>
                    <a:cxn ang="0">
                      <a:pos x="3" y="59"/>
                    </a:cxn>
                    <a:cxn ang="0">
                      <a:pos x="3" y="61"/>
                    </a:cxn>
                    <a:cxn ang="0">
                      <a:pos x="2" y="64"/>
                    </a:cxn>
                  </a:cxnLst>
                  <a:rect l="0" t="0" r="r" b="b"/>
                  <a:pathLst>
                    <a:path w="142" h="74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4"/>
                      </a:lnTo>
                      <a:lnTo>
                        <a:pt x="4" y="5"/>
                      </a:lnTo>
                      <a:lnTo>
                        <a:pt x="10" y="8"/>
                      </a:lnTo>
                      <a:lnTo>
                        <a:pt x="129" y="57"/>
                      </a:lnTo>
                      <a:lnTo>
                        <a:pt x="136" y="59"/>
                      </a:lnTo>
                      <a:lnTo>
                        <a:pt x="138" y="62"/>
                      </a:lnTo>
                      <a:lnTo>
                        <a:pt x="139" y="66"/>
                      </a:lnTo>
                      <a:lnTo>
                        <a:pt x="141" y="68"/>
                      </a:lnTo>
                      <a:lnTo>
                        <a:pt x="140" y="70"/>
                      </a:lnTo>
                      <a:lnTo>
                        <a:pt x="136" y="73"/>
                      </a:lnTo>
                      <a:lnTo>
                        <a:pt x="12" y="59"/>
                      </a:lnTo>
                      <a:lnTo>
                        <a:pt x="8" y="59"/>
                      </a:lnTo>
                      <a:lnTo>
                        <a:pt x="4" y="59"/>
                      </a:lnTo>
                      <a:lnTo>
                        <a:pt x="3" y="59"/>
                      </a:lnTo>
                      <a:lnTo>
                        <a:pt x="3" y="61"/>
                      </a:lnTo>
                      <a:lnTo>
                        <a:pt x="2" y="64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3" name="Freeform 62"/>
                <p:cNvSpPr>
                  <a:spLocks noChangeAspect="1"/>
                </p:cNvSpPr>
                <p:nvPr/>
              </p:nvSpPr>
              <p:spPr bwMode="auto">
                <a:xfrm>
                  <a:off x="1326" y="1391"/>
                  <a:ext cx="142" cy="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1" y="7"/>
                    </a:cxn>
                    <a:cxn ang="0">
                      <a:pos x="5" y="9"/>
                    </a:cxn>
                    <a:cxn ang="0">
                      <a:pos x="11" y="10"/>
                    </a:cxn>
                    <a:cxn ang="0">
                      <a:pos x="129" y="59"/>
                    </a:cxn>
                    <a:cxn ang="0">
                      <a:pos x="137" y="61"/>
                    </a:cxn>
                    <a:cxn ang="0">
                      <a:pos x="138" y="63"/>
                    </a:cxn>
                    <a:cxn ang="0">
                      <a:pos x="141" y="67"/>
                    </a:cxn>
                    <a:cxn ang="0">
                      <a:pos x="141" y="69"/>
                    </a:cxn>
                    <a:cxn ang="0">
                      <a:pos x="140" y="72"/>
                    </a:cxn>
                    <a:cxn ang="0">
                      <a:pos x="135" y="72"/>
                    </a:cxn>
                    <a:cxn ang="0">
                      <a:pos x="73" y="65"/>
                    </a:cxn>
                  </a:cxnLst>
                  <a:rect l="0" t="0" r="r" b="b"/>
                  <a:pathLst>
                    <a:path w="142" h="7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1" y="7"/>
                      </a:lnTo>
                      <a:lnTo>
                        <a:pt x="5" y="9"/>
                      </a:lnTo>
                      <a:lnTo>
                        <a:pt x="11" y="10"/>
                      </a:lnTo>
                      <a:lnTo>
                        <a:pt x="129" y="59"/>
                      </a:lnTo>
                      <a:lnTo>
                        <a:pt x="137" y="61"/>
                      </a:lnTo>
                      <a:lnTo>
                        <a:pt x="138" y="63"/>
                      </a:lnTo>
                      <a:lnTo>
                        <a:pt x="141" y="67"/>
                      </a:lnTo>
                      <a:lnTo>
                        <a:pt x="141" y="69"/>
                      </a:lnTo>
                      <a:lnTo>
                        <a:pt x="140" y="72"/>
                      </a:lnTo>
                      <a:lnTo>
                        <a:pt x="135" y="72"/>
                      </a:lnTo>
                      <a:lnTo>
                        <a:pt x="73" y="65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8" name="Line 168"/>
              <p:cNvSpPr>
                <a:spLocks noChangeShapeType="1"/>
              </p:cNvSpPr>
              <p:nvPr/>
            </p:nvSpPr>
            <p:spPr bwMode="auto">
              <a:xfrm flipV="1">
                <a:off x="1477963" y="1919288"/>
                <a:ext cx="30480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" name="Line 169"/>
              <p:cNvSpPr>
                <a:spLocks noChangeShapeType="1"/>
              </p:cNvSpPr>
              <p:nvPr/>
            </p:nvSpPr>
            <p:spPr bwMode="auto">
              <a:xfrm rot="18742695" flipV="1">
                <a:off x="2767013" y="1912938"/>
                <a:ext cx="303212" cy="614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" name="Line 172"/>
              <p:cNvSpPr>
                <a:spLocks noChangeShapeType="1"/>
              </p:cNvSpPr>
              <p:nvPr/>
            </p:nvSpPr>
            <p:spPr bwMode="auto">
              <a:xfrm rot="12777622" flipV="1">
                <a:off x="3529013" y="2678113"/>
                <a:ext cx="6858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415925" y="1268413"/>
                <a:ext cx="1439863" cy="441325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432" y="96"/>
                  </a:cxn>
                  <a:cxn ang="0">
                    <a:pos x="672" y="0"/>
                  </a:cxn>
                </a:cxnLst>
                <a:rect l="0" t="0" r="r" b="b"/>
                <a:pathLst>
                  <a:path w="672" h="144">
                    <a:moveTo>
                      <a:pt x="0" y="144"/>
                    </a:moveTo>
                    <a:lnTo>
                      <a:pt x="432" y="96"/>
                    </a:lnTo>
                    <a:lnTo>
                      <a:pt x="672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" name="Text Box 179"/>
              <p:cNvSpPr txBox="1">
                <a:spLocks noChangeArrowheads="1"/>
              </p:cNvSpPr>
              <p:nvPr/>
            </p:nvSpPr>
            <p:spPr bwMode="auto">
              <a:xfrm>
                <a:off x="1379076" y="982320"/>
                <a:ext cx="381000" cy="3968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dirty="0">
                    <a:solidFill>
                      <a:prstClr val="black"/>
                    </a:solidFill>
                    <a:latin typeface="Times New Roman" pitchFamily="-112" charset="0"/>
                  </a:rPr>
                  <a:t>e’</a:t>
                </a:r>
              </a:p>
            </p:txBody>
          </p:sp>
          <p:sp>
            <p:nvSpPr>
              <p:cNvPr id="23" name="Line 203"/>
              <p:cNvSpPr>
                <a:spLocks noChangeShapeType="1"/>
              </p:cNvSpPr>
              <p:nvPr/>
            </p:nvSpPr>
            <p:spPr bwMode="auto">
              <a:xfrm flipV="1">
                <a:off x="487363" y="2794000"/>
                <a:ext cx="6858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4" name="Line 204"/>
              <p:cNvSpPr>
                <a:spLocks noChangeShapeType="1"/>
              </p:cNvSpPr>
              <p:nvPr/>
            </p:nvSpPr>
            <p:spPr bwMode="auto">
              <a:xfrm rot="12777622" flipV="1">
                <a:off x="3513138" y="2708275"/>
                <a:ext cx="6858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grpSp>
            <p:nvGrpSpPr>
              <p:cNvPr id="25" name="Group 24"/>
              <p:cNvGrpSpPr>
                <a:grpSpLocks/>
              </p:cNvGrpSpPr>
              <p:nvPr/>
            </p:nvGrpSpPr>
            <p:grpSpPr bwMode="auto">
              <a:xfrm>
                <a:off x="385763" y="1125537"/>
                <a:ext cx="3825888" cy="1957390"/>
                <a:chOff x="243" y="709"/>
                <a:chExt cx="2410" cy="1233"/>
              </a:xfrm>
            </p:grpSpPr>
            <p:sp>
              <p:nvSpPr>
                <p:cNvPr id="28" name="Line 176"/>
                <p:cNvSpPr>
                  <a:spLocks noChangeShapeType="1"/>
                </p:cNvSpPr>
                <p:nvPr/>
              </p:nvSpPr>
              <p:spPr bwMode="auto">
                <a:xfrm flipV="1">
                  <a:off x="1123" y="1207"/>
                  <a:ext cx="623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grpSp>
              <p:nvGrpSpPr>
                <p:cNvPr id="29" name="Group 28"/>
                <p:cNvGrpSpPr>
                  <a:grpSpLocks/>
                </p:cNvGrpSpPr>
                <p:nvPr/>
              </p:nvGrpSpPr>
              <p:grpSpPr bwMode="auto">
                <a:xfrm>
                  <a:off x="243" y="757"/>
                  <a:ext cx="2410" cy="1185"/>
                  <a:chOff x="100" y="699"/>
                  <a:chExt cx="2410" cy="1185"/>
                </a:xfrm>
              </p:grpSpPr>
              <p:sp>
                <p:nvSpPr>
                  <p:cNvPr id="39" name="Text Box 1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6" y="961"/>
                    <a:ext cx="388" cy="2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1200" b="1" dirty="0">
                        <a:solidFill>
                          <a:prstClr val="black"/>
                        </a:solidFill>
                        <a:latin typeface="Times New Roman" pitchFamily="-112" charset="0"/>
                      </a:rPr>
                      <a:t>(Q</a:t>
                    </a:r>
                    <a:r>
                      <a:rPr lang="en-US" sz="1200" b="1" baseline="30000" dirty="0">
                        <a:solidFill>
                          <a:prstClr val="black"/>
                        </a:solidFill>
                        <a:latin typeface="Times New Roman" pitchFamily="-112" charset="0"/>
                      </a:rPr>
                      <a:t>2</a:t>
                    </a:r>
                    <a:r>
                      <a:rPr lang="en-US" sz="1200" b="1" dirty="0">
                        <a:solidFill>
                          <a:prstClr val="black"/>
                        </a:solidFill>
                        <a:latin typeface="Times New Roman" pitchFamily="-112" charset="0"/>
                      </a:rPr>
                      <a:t>)</a:t>
                    </a:r>
                  </a:p>
                </p:txBody>
              </p:sp>
              <p:sp>
                <p:nvSpPr>
                  <p:cNvPr id="40" name="Text Box 18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0" y="699"/>
                    <a:ext cx="187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2000" dirty="0">
                        <a:solidFill>
                          <a:prstClr val="black"/>
                        </a:solidFill>
                        <a:latin typeface="Times New Roman" pitchFamily="-112" charset="0"/>
                      </a:rPr>
                      <a:t>e</a:t>
                    </a:r>
                  </a:p>
                </p:txBody>
              </p:sp>
              <p:sp>
                <p:nvSpPr>
                  <p:cNvPr id="41" name="Text Box 18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38" y="809"/>
                    <a:ext cx="322" cy="2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1400" b="1" dirty="0" err="1">
                        <a:solidFill>
                          <a:prstClr val="black"/>
                        </a:solidFill>
                        <a:latin typeface="Symbol" pitchFamily="-112" charset="2"/>
                      </a:rPr>
                      <a:t>g</a:t>
                    </a:r>
                    <a:r>
                      <a:rPr lang="en-US" sz="1400" b="1" baseline="-25000" dirty="0" err="1">
                        <a:solidFill>
                          <a:prstClr val="black"/>
                        </a:solidFill>
                        <a:latin typeface="Times New Roman" pitchFamily="-112" charset="0"/>
                      </a:rPr>
                      <a:t>L</a:t>
                    </a:r>
                    <a:r>
                      <a:rPr lang="en-US" sz="1400" b="1" dirty="0">
                        <a:solidFill>
                          <a:prstClr val="black"/>
                        </a:solidFill>
                        <a:latin typeface="Times New Roman" pitchFamily="-112" charset="0"/>
                      </a:rPr>
                      <a:t>*</a:t>
                    </a:r>
                  </a:p>
                </p:txBody>
              </p:sp>
              <p:grpSp>
                <p:nvGrpSpPr>
                  <p:cNvPr id="42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158" y="1253"/>
                    <a:ext cx="2352" cy="631"/>
                    <a:chOff x="158" y="1253"/>
                    <a:chExt cx="2352" cy="631"/>
                  </a:xfrm>
                </p:grpSpPr>
                <p:sp>
                  <p:nvSpPr>
                    <p:cNvPr id="43" name="Text Box 18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6" y="1253"/>
                      <a:ext cx="388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1600" b="1" dirty="0" err="1">
                          <a:solidFill>
                            <a:prstClr val="black"/>
                          </a:solidFill>
                          <a:latin typeface="Times New Roman" pitchFamily="-112" charset="0"/>
                        </a:rPr>
                        <a:t>x+ξ</a:t>
                      </a:r>
                      <a:r>
                        <a:rPr lang="en-US" sz="1600" b="1" dirty="0">
                          <a:solidFill>
                            <a:prstClr val="black"/>
                          </a:solidFill>
                          <a:latin typeface="Times New Roman" pitchFamily="-112" charset="0"/>
                        </a:rPr>
                        <a:t> </a:t>
                      </a:r>
                    </a:p>
                  </p:txBody>
                </p:sp>
                <p:sp>
                  <p:nvSpPr>
                    <p:cNvPr id="44" name="Text Box 19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98" y="1260"/>
                      <a:ext cx="476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1600" b="1">
                          <a:solidFill>
                            <a:prstClr val="black"/>
                          </a:solidFill>
                          <a:latin typeface="Times New Roman" pitchFamily="-112" charset="0"/>
                        </a:rPr>
                        <a:t>x-ξ </a:t>
                      </a:r>
                    </a:p>
                  </p:txBody>
                </p:sp>
                <p:sp>
                  <p:nvSpPr>
                    <p:cNvPr id="45" name="Line 191"/>
                    <p:cNvSpPr>
                      <a:spLocks noChangeShapeType="1"/>
                    </p:cNvSpPr>
                    <p:nvPr/>
                  </p:nvSpPr>
                  <p:spPr bwMode="auto">
                    <a:xfrm rot="12777622" flipV="1">
                      <a:off x="2078" y="1692"/>
                      <a:ext cx="432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6" name="Line 1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1" y="1298"/>
                      <a:ext cx="172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grpSp>
                  <p:nvGrpSpPr>
                    <p:cNvPr id="47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" y="1417"/>
                      <a:ext cx="1928" cy="467"/>
                      <a:chOff x="158" y="1417"/>
                      <a:chExt cx="1928" cy="467"/>
                    </a:xfrm>
                  </p:grpSpPr>
                  <p:grpSp>
                    <p:nvGrpSpPr>
                      <p:cNvPr id="48" name="Group 4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8" y="1424"/>
                        <a:ext cx="1928" cy="460"/>
                        <a:chOff x="240" y="670"/>
                        <a:chExt cx="1928" cy="460"/>
                      </a:xfrm>
                    </p:grpSpPr>
                    <p:grpSp>
                      <p:nvGrpSpPr>
                        <p:cNvPr id="50" name="Group 4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1" y="670"/>
                          <a:ext cx="1927" cy="460"/>
                          <a:chOff x="241" y="670"/>
                          <a:chExt cx="1927" cy="460"/>
                        </a:xfrm>
                      </p:grpSpPr>
                      <p:grpSp>
                        <p:nvGrpSpPr>
                          <p:cNvPr id="52" name="Group 51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32" y="670"/>
                            <a:ext cx="1536" cy="460"/>
                            <a:chOff x="632" y="670"/>
                            <a:chExt cx="1536" cy="460"/>
                          </a:xfrm>
                        </p:grpSpPr>
                        <p:sp>
                          <p:nvSpPr>
                            <p:cNvPr id="54" name="Oval 5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672" y="746"/>
                              <a:ext cx="1492" cy="384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rgbClr val="FF0000"/>
                                </a:gs>
                                <a:gs pos="100000">
                                  <a:srgbClr val="FF0000">
                                    <a:gamma/>
                                    <a:shade val="46275"/>
                                    <a:invGamma/>
                                  </a:srgbClr>
                                </a:gs>
                              </a:gsLst>
                              <a:path path="shape">
                                <a:fillToRect l="50000" t="50000" r="50000" b="50000"/>
                              </a:path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>
                                <a:solidFill>
                                  <a:prstClr val="black"/>
                                </a:solidFill>
                                <a:latin typeface="Calibri"/>
                              </a:endParaRPr>
                            </a:p>
                          </p:txBody>
                        </p:sp>
                        <p:sp>
                          <p:nvSpPr>
                            <p:cNvPr id="55" name="Text Box 198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632" y="805"/>
                              <a:ext cx="1536" cy="245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prstTxWarp prst="textNoShape">
                                <a:avLst/>
                              </a:prstTxWarp>
                              <a:spAutoFit/>
                            </a:bodyPr>
                            <a:lstStyle/>
                            <a:p>
                              <a:pPr algn="ctr">
                                <a:spcBef>
                                  <a:spcPct val="50000"/>
                                </a:spcBef>
                              </a:pPr>
                              <a:r>
                                <a:rPr lang="en-US" sz="1200" b="1" dirty="0">
                                  <a:solidFill>
                                    <a:prstClr val="white"/>
                                  </a:solidFill>
                                  <a:latin typeface="Bookman Old Style" pitchFamily="-112" charset="0"/>
                                </a:rPr>
                                <a:t>H, H, E, E (</a:t>
                              </a:r>
                              <a:r>
                                <a:rPr lang="en-US" sz="1200" b="1" dirty="0" err="1">
                                  <a:solidFill>
                                    <a:prstClr val="white"/>
                                  </a:solidFill>
                                  <a:latin typeface="Bookman Old Style" pitchFamily="-112" charset="0"/>
                                </a:rPr>
                                <a:t>x,ξ,t</a:t>
                              </a:r>
                              <a:r>
                                <a:rPr lang="en-US" sz="1200" b="1" dirty="0">
                                  <a:solidFill>
                                    <a:prstClr val="white"/>
                                  </a:solidFill>
                                  <a:latin typeface="Bookman Old Style" pitchFamily="-112" charset="0"/>
                                </a:rPr>
                                <a:t>)</a:t>
                              </a:r>
                            </a:p>
                          </p:txBody>
                        </p:sp>
                        <p:sp>
                          <p:nvSpPr>
                            <p:cNvPr id="56" name="Text Box 199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320" y="670"/>
                              <a:ext cx="192" cy="231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prstTxWarp prst="textNoShape">
                                <a:avLst/>
                              </a:prstTxWarp>
                              <a:spAutoFit/>
                            </a:bodyPr>
                            <a:lstStyle/>
                            <a:p>
                              <a:pPr algn="ctr">
                                <a:spcBef>
                                  <a:spcPct val="50000"/>
                                </a:spcBef>
                              </a:pPr>
                              <a:r>
                                <a:rPr lang="en-US" b="1" dirty="0">
                                  <a:solidFill>
                                    <a:prstClr val="white"/>
                                  </a:solidFill>
                                  <a:latin typeface="Times New Roman" pitchFamily="-112" charset="0"/>
                                </a:rPr>
                                <a:t>~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53" name="Line 20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1" y="936"/>
                            <a:ext cx="432" cy="144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>
                              <a:solidFill>
                                <a:prstClr val="black"/>
                              </a:solidFill>
                              <a:latin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51" name="Line 2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0" y="986"/>
                          <a:ext cx="432" cy="14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>
                            <a:solidFill>
                              <a:prstClr val="black"/>
                            </a:solidFill>
                            <a:latin typeface="Calibri"/>
                          </a:endParaRPr>
                        </a:p>
                      </p:txBody>
                    </p:sp>
                  </p:grpSp>
                  <p:sp>
                    <p:nvSpPr>
                      <p:cNvPr id="49" name="Text Box 20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910" y="1417"/>
                        <a:ext cx="191" cy="23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r>
                          <a:rPr lang="en-US" b="1" dirty="0">
                            <a:solidFill>
                              <a:prstClr val="white"/>
                            </a:solidFill>
                            <a:latin typeface="Times New Roman" pitchFamily="-112" charset="0"/>
                            <a:ea typeface="Times New Roman" pitchFamily="-112" charset="0"/>
                            <a:cs typeface="Times New Roman" pitchFamily="-112" charset="0"/>
                          </a:rPr>
                          <a:t>~</a:t>
                        </a:r>
                      </a:p>
                    </p:txBody>
                  </p:sp>
                </p:grpSp>
              </p:grpSp>
            </p:grpSp>
            <p:grpSp>
              <p:nvGrpSpPr>
                <p:cNvPr id="30" name="Group 29"/>
                <p:cNvGrpSpPr>
                  <a:grpSpLocks noChangeAspect="1"/>
                </p:cNvGrpSpPr>
                <p:nvPr/>
              </p:nvGrpSpPr>
              <p:grpSpPr bwMode="auto">
                <a:xfrm rot="2775006">
                  <a:off x="1825" y="897"/>
                  <a:ext cx="81" cy="345"/>
                  <a:chOff x="1324" y="1002"/>
                  <a:chExt cx="146" cy="462"/>
                </a:xfrm>
              </p:grpSpPr>
              <p:sp>
                <p:nvSpPr>
                  <p:cNvPr id="32" name="Freeform 31"/>
                  <p:cNvSpPr>
                    <a:spLocks noChangeAspect="1"/>
                  </p:cNvSpPr>
                  <p:nvPr/>
                </p:nvSpPr>
                <p:spPr bwMode="auto">
                  <a:xfrm>
                    <a:off x="1326" y="1002"/>
                    <a:ext cx="143" cy="7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4"/>
                      </a:cxn>
                      <a:cxn ang="0">
                        <a:pos x="4" y="7"/>
                      </a:cxn>
                      <a:cxn ang="0">
                        <a:pos x="8" y="9"/>
                      </a:cxn>
                      <a:cxn ang="0">
                        <a:pos x="12" y="11"/>
                      </a:cxn>
                      <a:cxn ang="0">
                        <a:pos x="129" y="58"/>
                      </a:cxn>
                      <a:cxn ang="0">
                        <a:pos x="135" y="60"/>
                      </a:cxn>
                      <a:cxn ang="0">
                        <a:pos x="139" y="63"/>
                      </a:cxn>
                      <a:cxn ang="0">
                        <a:pos x="142" y="65"/>
                      </a:cxn>
                      <a:cxn ang="0">
                        <a:pos x="141" y="69"/>
                      </a:cxn>
                      <a:cxn ang="0">
                        <a:pos x="141" y="71"/>
                      </a:cxn>
                      <a:cxn ang="0">
                        <a:pos x="138" y="74"/>
                      </a:cxn>
                      <a:cxn ang="0">
                        <a:pos x="11" y="60"/>
                      </a:cxn>
                      <a:cxn ang="0">
                        <a:pos x="10" y="61"/>
                      </a:cxn>
                      <a:cxn ang="0">
                        <a:pos x="4" y="59"/>
                      </a:cxn>
                      <a:cxn ang="0">
                        <a:pos x="4" y="60"/>
                      </a:cxn>
                      <a:cxn ang="0">
                        <a:pos x="2" y="62"/>
                      </a:cxn>
                      <a:cxn ang="0">
                        <a:pos x="0" y="65"/>
                      </a:cxn>
                    </a:cxnLst>
                    <a:rect l="0" t="0" r="r" b="b"/>
                    <a:pathLst>
                      <a:path w="143" h="75">
                        <a:moveTo>
                          <a:pt x="0" y="0"/>
                        </a:moveTo>
                        <a:lnTo>
                          <a:pt x="0" y="4"/>
                        </a:lnTo>
                        <a:lnTo>
                          <a:pt x="4" y="7"/>
                        </a:lnTo>
                        <a:lnTo>
                          <a:pt x="8" y="9"/>
                        </a:lnTo>
                        <a:lnTo>
                          <a:pt x="12" y="11"/>
                        </a:lnTo>
                        <a:lnTo>
                          <a:pt x="129" y="58"/>
                        </a:lnTo>
                        <a:lnTo>
                          <a:pt x="135" y="60"/>
                        </a:lnTo>
                        <a:lnTo>
                          <a:pt x="139" y="63"/>
                        </a:lnTo>
                        <a:lnTo>
                          <a:pt x="142" y="65"/>
                        </a:lnTo>
                        <a:lnTo>
                          <a:pt x="141" y="69"/>
                        </a:lnTo>
                        <a:lnTo>
                          <a:pt x="141" y="71"/>
                        </a:lnTo>
                        <a:lnTo>
                          <a:pt x="138" y="74"/>
                        </a:lnTo>
                        <a:lnTo>
                          <a:pt x="11" y="60"/>
                        </a:lnTo>
                        <a:lnTo>
                          <a:pt x="10" y="61"/>
                        </a:lnTo>
                        <a:lnTo>
                          <a:pt x="4" y="59"/>
                        </a:lnTo>
                        <a:lnTo>
                          <a:pt x="4" y="60"/>
                        </a:lnTo>
                        <a:lnTo>
                          <a:pt x="2" y="62"/>
                        </a:lnTo>
                        <a:lnTo>
                          <a:pt x="0" y="65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3" name="Freeform 32"/>
                  <p:cNvSpPr>
                    <a:spLocks noChangeAspect="1"/>
                  </p:cNvSpPr>
                  <p:nvPr/>
                </p:nvSpPr>
                <p:spPr bwMode="auto">
                  <a:xfrm>
                    <a:off x="1324" y="1069"/>
                    <a:ext cx="143" cy="7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" y="2"/>
                      </a:cxn>
                      <a:cxn ang="0">
                        <a:pos x="4" y="4"/>
                      </a:cxn>
                      <a:cxn ang="0">
                        <a:pos x="6" y="6"/>
                      </a:cxn>
                      <a:cxn ang="0">
                        <a:pos x="10" y="7"/>
                      </a:cxn>
                      <a:cxn ang="0">
                        <a:pos x="133" y="57"/>
                      </a:cxn>
                      <a:cxn ang="0">
                        <a:pos x="137" y="61"/>
                      </a:cxn>
                      <a:cxn ang="0">
                        <a:pos x="140" y="61"/>
                      </a:cxn>
                      <a:cxn ang="0">
                        <a:pos x="141" y="65"/>
                      </a:cxn>
                      <a:cxn ang="0">
                        <a:pos x="141" y="66"/>
                      </a:cxn>
                      <a:cxn ang="0">
                        <a:pos x="142" y="71"/>
                      </a:cxn>
                      <a:cxn ang="0">
                        <a:pos x="137" y="71"/>
                      </a:cxn>
                      <a:cxn ang="0">
                        <a:pos x="12" y="59"/>
                      </a:cxn>
                      <a:cxn ang="0">
                        <a:pos x="7" y="59"/>
                      </a:cxn>
                      <a:cxn ang="0">
                        <a:pos x="6" y="59"/>
                      </a:cxn>
                      <a:cxn ang="0">
                        <a:pos x="4" y="59"/>
                      </a:cxn>
                      <a:cxn ang="0">
                        <a:pos x="1" y="59"/>
                      </a:cxn>
                      <a:cxn ang="0">
                        <a:pos x="0" y="61"/>
                      </a:cxn>
                    </a:cxnLst>
                    <a:rect l="0" t="0" r="r" b="b"/>
                    <a:pathLst>
                      <a:path w="143" h="72">
                        <a:moveTo>
                          <a:pt x="0" y="0"/>
                        </a:moveTo>
                        <a:lnTo>
                          <a:pt x="1" y="2"/>
                        </a:lnTo>
                        <a:lnTo>
                          <a:pt x="4" y="4"/>
                        </a:lnTo>
                        <a:lnTo>
                          <a:pt x="6" y="6"/>
                        </a:lnTo>
                        <a:lnTo>
                          <a:pt x="10" y="7"/>
                        </a:lnTo>
                        <a:lnTo>
                          <a:pt x="133" y="57"/>
                        </a:lnTo>
                        <a:lnTo>
                          <a:pt x="137" y="61"/>
                        </a:lnTo>
                        <a:lnTo>
                          <a:pt x="140" y="61"/>
                        </a:lnTo>
                        <a:lnTo>
                          <a:pt x="141" y="65"/>
                        </a:lnTo>
                        <a:lnTo>
                          <a:pt x="141" y="66"/>
                        </a:lnTo>
                        <a:lnTo>
                          <a:pt x="142" y="71"/>
                        </a:lnTo>
                        <a:lnTo>
                          <a:pt x="137" y="71"/>
                        </a:lnTo>
                        <a:lnTo>
                          <a:pt x="12" y="59"/>
                        </a:lnTo>
                        <a:lnTo>
                          <a:pt x="7" y="59"/>
                        </a:lnTo>
                        <a:lnTo>
                          <a:pt x="6" y="59"/>
                        </a:lnTo>
                        <a:lnTo>
                          <a:pt x="4" y="59"/>
                        </a:lnTo>
                        <a:lnTo>
                          <a:pt x="1" y="59"/>
                        </a:lnTo>
                        <a:lnTo>
                          <a:pt x="0" y="61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" name="Freeform 33"/>
                  <p:cNvSpPr>
                    <a:spLocks noChangeAspect="1"/>
                  </p:cNvSpPr>
                  <p:nvPr/>
                </p:nvSpPr>
                <p:spPr bwMode="auto">
                  <a:xfrm>
                    <a:off x="1326" y="1131"/>
                    <a:ext cx="144" cy="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2" y="7"/>
                      </a:cxn>
                      <a:cxn ang="0">
                        <a:pos x="7" y="9"/>
                      </a:cxn>
                      <a:cxn ang="0">
                        <a:pos x="10" y="11"/>
                      </a:cxn>
                      <a:cxn ang="0">
                        <a:pos x="133" y="59"/>
                      </a:cxn>
                      <a:cxn ang="0">
                        <a:pos x="136" y="63"/>
                      </a:cxn>
                      <a:cxn ang="0">
                        <a:pos x="139" y="65"/>
                      </a:cxn>
                      <a:cxn ang="0">
                        <a:pos x="143" y="67"/>
                      </a:cxn>
                      <a:cxn ang="0">
                        <a:pos x="143" y="71"/>
                      </a:cxn>
                      <a:cxn ang="0">
                        <a:pos x="141" y="74"/>
                      </a:cxn>
                      <a:cxn ang="0">
                        <a:pos x="138" y="75"/>
                      </a:cxn>
                      <a:cxn ang="0">
                        <a:pos x="9" y="63"/>
                      </a:cxn>
                      <a:cxn ang="0">
                        <a:pos x="6" y="62"/>
                      </a:cxn>
                      <a:cxn ang="0">
                        <a:pos x="6" y="63"/>
                      </a:cxn>
                      <a:cxn ang="0">
                        <a:pos x="3" y="62"/>
                      </a:cxn>
                      <a:cxn ang="0">
                        <a:pos x="0" y="64"/>
                      </a:cxn>
                      <a:cxn ang="0">
                        <a:pos x="0" y="66"/>
                      </a:cxn>
                    </a:cxnLst>
                    <a:rect l="0" t="0" r="r" b="b"/>
                    <a:pathLst>
                      <a:path w="144" h="76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7"/>
                        </a:lnTo>
                        <a:lnTo>
                          <a:pt x="7" y="9"/>
                        </a:lnTo>
                        <a:lnTo>
                          <a:pt x="10" y="11"/>
                        </a:lnTo>
                        <a:lnTo>
                          <a:pt x="133" y="59"/>
                        </a:lnTo>
                        <a:lnTo>
                          <a:pt x="136" y="63"/>
                        </a:lnTo>
                        <a:lnTo>
                          <a:pt x="139" y="65"/>
                        </a:lnTo>
                        <a:lnTo>
                          <a:pt x="143" y="67"/>
                        </a:lnTo>
                        <a:lnTo>
                          <a:pt x="143" y="71"/>
                        </a:lnTo>
                        <a:lnTo>
                          <a:pt x="141" y="74"/>
                        </a:lnTo>
                        <a:lnTo>
                          <a:pt x="138" y="75"/>
                        </a:lnTo>
                        <a:lnTo>
                          <a:pt x="9" y="63"/>
                        </a:lnTo>
                        <a:lnTo>
                          <a:pt x="6" y="62"/>
                        </a:lnTo>
                        <a:lnTo>
                          <a:pt x="6" y="63"/>
                        </a:lnTo>
                        <a:lnTo>
                          <a:pt x="3" y="62"/>
                        </a:lnTo>
                        <a:lnTo>
                          <a:pt x="0" y="64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" name="Freeform 34"/>
                  <p:cNvSpPr>
                    <a:spLocks noChangeAspect="1"/>
                  </p:cNvSpPr>
                  <p:nvPr/>
                </p:nvSpPr>
                <p:spPr bwMode="auto">
                  <a:xfrm>
                    <a:off x="1325" y="1202"/>
                    <a:ext cx="144" cy="7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4" y="4"/>
                      </a:cxn>
                      <a:cxn ang="0">
                        <a:pos x="6" y="6"/>
                      </a:cxn>
                      <a:cxn ang="0">
                        <a:pos x="11" y="7"/>
                      </a:cxn>
                      <a:cxn ang="0">
                        <a:pos x="131" y="54"/>
                      </a:cxn>
                      <a:cxn ang="0">
                        <a:pos x="136" y="58"/>
                      </a:cxn>
                      <a:cxn ang="0">
                        <a:pos x="139" y="59"/>
                      </a:cxn>
                      <a:cxn ang="0">
                        <a:pos x="143" y="63"/>
                      </a:cxn>
                      <a:cxn ang="0">
                        <a:pos x="143" y="66"/>
                      </a:cxn>
                      <a:cxn ang="0">
                        <a:pos x="140" y="69"/>
                      </a:cxn>
                      <a:cxn ang="0">
                        <a:pos x="138" y="69"/>
                      </a:cxn>
                      <a:cxn ang="0">
                        <a:pos x="11" y="57"/>
                      </a:cxn>
                      <a:cxn ang="0">
                        <a:pos x="7" y="58"/>
                      </a:cxn>
                      <a:cxn ang="0">
                        <a:pos x="4" y="57"/>
                      </a:cxn>
                      <a:cxn ang="0">
                        <a:pos x="1" y="57"/>
                      </a:cxn>
                      <a:cxn ang="0">
                        <a:pos x="1" y="59"/>
                      </a:cxn>
                      <a:cxn ang="0">
                        <a:pos x="0" y="62"/>
                      </a:cxn>
                    </a:cxnLst>
                    <a:rect l="0" t="0" r="r" b="b"/>
                    <a:pathLst>
                      <a:path w="144" h="7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" y="4"/>
                        </a:lnTo>
                        <a:lnTo>
                          <a:pt x="6" y="6"/>
                        </a:lnTo>
                        <a:lnTo>
                          <a:pt x="11" y="7"/>
                        </a:lnTo>
                        <a:lnTo>
                          <a:pt x="131" y="54"/>
                        </a:lnTo>
                        <a:lnTo>
                          <a:pt x="136" y="58"/>
                        </a:lnTo>
                        <a:lnTo>
                          <a:pt x="139" y="59"/>
                        </a:lnTo>
                        <a:lnTo>
                          <a:pt x="143" y="63"/>
                        </a:lnTo>
                        <a:lnTo>
                          <a:pt x="143" y="66"/>
                        </a:lnTo>
                        <a:lnTo>
                          <a:pt x="140" y="69"/>
                        </a:lnTo>
                        <a:lnTo>
                          <a:pt x="138" y="69"/>
                        </a:lnTo>
                        <a:lnTo>
                          <a:pt x="11" y="57"/>
                        </a:lnTo>
                        <a:lnTo>
                          <a:pt x="7" y="58"/>
                        </a:lnTo>
                        <a:lnTo>
                          <a:pt x="4" y="57"/>
                        </a:lnTo>
                        <a:lnTo>
                          <a:pt x="1" y="57"/>
                        </a:lnTo>
                        <a:lnTo>
                          <a:pt x="1" y="59"/>
                        </a:lnTo>
                        <a:lnTo>
                          <a:pt x="0" y="62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" name="Freeform 35"/>
                  <p:cNvSpPr>
                    <a:spLocks noChangeAspect="1"/>
                  </p:cNvSpPr>
                  <p:nvPr/>
                </p:nvSpPr>
                <p:spPr bwMode="auto">
                  <a:xfrm>
                    <a:off x="1327" y="1260"/>
                    <a:ext cx="142" cy="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4"/>
                      </a:cxn>
                      <a:cxn ang="0">
                        <a:pos x="3" y="7"/>
                      </a:cxn>
                      <a:cxn ang="0">
                        <a:pos x="6" y="8"/>
                      </a:cxn>
                      <a:cxn ang="0">
                        <a:pos x="11" y="11"/>
                      </a:cxn>
                      <a:cxn ang="0">
                        <a:pos x="132" y="61"/>
                      </a:cxn>
                      <a:cxn ang="0">
                        <a:pos x="137" y="64"/>
                      </a:cxn>
                      <a:cxn ang="0">
                        <a:pos x="137" y="65"/>
                      </a:cxn>
                      <a:cxn ang="0">
                        <a:pos x="140" y="68"/>
                      </a:cxn>
                      <a:cxn ang="0">
                        <a:pos x="141" y="71"/>
                      </a:cxn>
                      <a:cxn ang="0">
                        <a:pos x="139" y="74"/>
                      </a:cxn>
                      <a:cxn ang="0">
                        <a:pos x="136" y="75"/>
                      </a:cxn>
                      <a:cxn ang="0">
                        <a:pos x="11" y="62"/>
                      </a:cxn>
                      <a:cxn ang="0">
                        <a:pos x="8" y="62"/>
                      </a:cxn>
                      <a:cxn ang="0">
                        <a:pos x="6" y="62"/>
                      </a:cxn>
                      <a:cxn ang="0">
                        <a:pos x="4" y="62"/>
                      </a:cxn>
                      <a:cxn ang="0">
                        <a:pos x="2" y="63"/>
                      </a:cxn>
                      <a:cxn ang="0">
                        <a:pos x="2" y="66"/>
                      </a:cxn>
                    </a:cxnLst>
                    <a:rect l="0" t="0" r="r" b="b"/>
                    <a:pathLst>
                      <a:path w="142" h="76">
                        <a:moveTo>
                          <a:pt x="0" y="0"/>
                        </a:moveTo>
                        <a:lnTo>
                          <a:pt x="0" y="4"/>
                        </a:lnTo>
                        <a:lnTo>
                          <a:pt x="3" y="7"/>
                        </a:lnTo>
                        <a:lnTo>
                          <a:pt x="6" y="8"/>
                        </a:lnTo>
                        <a:lnTo>
                          <a:pt x="11" y="11"/>
                        </a:lnTo>
                        <a:lnTo>
                          <a:pt x="132" y="61"/>
                        </a:lnTo>
                        <a:lnTo>
                          <a:pt x="137" y="64"/>
                        </a:lnTo>
                        <a:lnTo>
                          <a:pt x="137" y="65"/>
                        </a:lnTo>
                        <a:lnTo>
                          <a:pt x="140" y="68"/>
                        </a:lnTo>
                        <a:lnTo>
                          <a:pt x="141" y="71"/>
                        </a:lnTo>
                        <a:lnTo>
                          <a:pt x="139" y="74"/>
                        </a:lnTo>
                        <a:lnTo>
                          <a:pt x="136" y="75"/>
                        </a:lnTo>
                        <a:lnTo>
                          <a:pt x="11" y="62"/>
                        </a:lnTo>
                        <a:lnTo>
                          <a:pt x="8" y="62"/>
                        </a:lnTo>
                        <a:lnTo>
                          <a:pt x="6" y="62"/>
                        </a:lnTo>
                        <a:lnTo>
                          <a:pt x="4" y="62"/>
                        </a:lnTo>
                        <a:lnTo>
                          <a:pt x="2" y="63"/>
                        </a:lnTo>
                        <a:lnTo>
                          <a:pt x="2" y="66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1326" y="1328"/>
                    <a:ext cx="142" cy="7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" y="2"/>
                      </a:cxn>
                      <a:cxn ang="0">
                        <a:pos x="4" y="4"/>
                      </a:cxn>
                      <a:cxn ang="0">
                        <a:pos x="4" y="5"/>
                      </a:cxn>
                      <a:cxn ang="0">
                        <a:pos x="10" y="8"/>
                      </a:cxn>
                      <a:cxn ang="0">
                        <a:pos x="129" y="57"/>
                      </a:cxn>
                      <a:cxn ang="0">
                        <a:pos x="136" y="59"/>
                      </a:cxn>
                      <a:cxn ang="0">
                        <a:pos x="138" y="62"/>
                      </a:cxn>
                      <a:cxn ang="0">
                        <a:pos x="139" y="66"/>
                      </a:cxn>
                      <a:cxn ang="0">
                        <a:pos x="141" y="68"/>
                      </a:cxn>
                      <a:cxn ang="0">
                        <a:pos x="140" y="70"/>
                      </a:cxn>
                      <a:cxn ang="0">
                        <a:pos x="136" y="73"/>
                      </a:cxn>
                      <a:cxn ang="0">
                        <a:pos x="12" y="59"/>
                      </a:cxn>
                      <a:cxn ang="0">
                        <a:pos x="8" y="59"/>
                      </a:cxn>
                      <a:cxn ang="0">
                        <a:pos x="4" y="59"/>
                      </a:cxn>
                      <a:cxn ang="0">
                        <a:pos x="3" y="59"/>
                      </a:cxn>
                      <a:cxn ang="0">
                        <a:pos x="3" y="61"/>
                      </a:cxn>
                      <a:cxn ang="0">
                        <a:pos x="2" y="64"/>
                      </a:cxn>
                    </a:cxnLst>
                    <a:rect l="0" t="0" r="r" b="b"/>
                    <a:pathLst>
                      <a:path w="142" h="74">
                        <a:moveTo>
                          <a:pt x="0" y="0"/>
                        </a:moveTo>
                        <a:lnTo>
                          <a:pt x="2" y="2"/>
                        </a:lnTo>
                        <a:lnTo>
                          <a:pt x="4" y="4"/>
                        </a:lnTo>
                        <a:lnTo>
                          <a:pt x="4" y="5"/>
                        </a:lnTo>
                        <a:lnTo>
                          <a:pt x="10" y="8"/>
                        </a:lnTo>
                        <a:lnTo>
                          <a:pt x="129" y="57"/>
                        </a:lnTo>
                        <a:lnTo>
                          <a:pt x="136" y="59"/>
                        </a:lnTo>
                        <a:lnTo>
                          <a:pt x="138" y="62"/>
                        </a:lnTo>
                        <a:lnTo>
                          <a:pt x="139" y="66"/>
                        </a:lnTo>
                        <a:lnTo>
                          <a:pt x="141" y="68"/>
                        </a:lnTo>
                        <a:lnTo>
                          <a:pt x="140" y="70"/>
                        </a:lnTo>
                        <a:lnTo>
                          <a:pt x="136" y="73"/>
                        </a:lnTo>
                        <a:lnTo>
                          <a:pt x="12" y="59"/>
                        </a:lnTo>
                        <a:lnTo>
                          <a:pt x="8" y="59"/>
                        </a:lnTo>
                        <a:lnTo>
                          <a:pt x="4" y="59"/>
                        </a:lnTo>
                        <a:lnTo>
                          <a:pt x="3" y="59"/>
                        </a:lnTo>
                        <a:lnTo>
                          <a:pt x="3" y="61"/>
                        </a:lnTo>
                        <a:lnTo>
                          <a:pt x="2" y="64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1326" y="1391"/>
                    <a:ext cx="142" cy="7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1" y="7"/>
                      </a:cxn>
                      <a:cxn ang="0">
                        <a:pos x="5" y="9"/>
                      </a:cxn>
                      <a:cxn ang="0">
                        <a:pos x="11" y="10"/>
                      </a:cxn>
                      <a:cxn ang="0">
                        <a:pos x="129" y="59"/>
                      </a:cxn>
                      <a:cxn ang="0">
                        <a:pos x="137" y="61"/>
                      </a:cxn>
                      <a:cxn ang="0">
                        <a:pos x="138" y="63"/>
                      </a:cxn>
                      <a:cxn ang="0">
                        <a:pos x="141" y="67"/>
                      </a:cxn>
                      <a:cxn ang="0">
                        <a:pos x="141" y="69"/>
                      </a:cxn>
                      <a:cxn ang="0">
                        <a:pos x="140" y="72"/>
                      </a:cxn>
                      <a:cxn ang="0">
                        <a:pos x="135" y="72"/>
                      </a:cxn>
                      <a:cxn ang="0">
                        <a:pos x="73" y="65"/>
                      </a:cxn>
                    </a:cxnLst>
                    <a:rect l="0" t="0" r="r" b="b"/>
                    <a:pathLst>
                      <a:path w="142" h="7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1" y="7"/>
                        </a:lnTo>
                        <a:lnTo>
                          <a:pt x="5" y="9"/>
                        </a:lnTo>
                        <a:lnTo>
                          <a:pt x="11" y="10"/>
                        </a:lnTo>
                        <a:lnTo>
                          <a:pt x="129" y="59"/>
                        </a:lnTo>
                        <a:lnTo>
                          <a:pt x="137" y="61"/>
                        </a:lnTo>
                        <a:lnTo>
                          <a:pt x="138" y="63"/>
                        </a:lnTo>
                        <a:lnTo>
                          <a:pt x="141" y="67"/>
                        </a:lnTo>
                        <a:lnTo>
                          <a:pt x="141" y="69"/>
                        </a:lnTo>
                        <a:lnTo>
                          <a:pt x="140" y="72"/>
                        </a:lnTo>
                        <a:lnTo>
                          <a:pt x="135" y="72"/>
                        </a:lnTo>
                        <a:lnTo>
                          <a:pt x="73" y="65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31" name="Text Box 213"/>
                <p:cNvSpPr txBox="1">
                  <a:spLocks noChangeArrowheads="1"/>
                </p:cNvSpPr>
                <p:nvPr/>
              </p:nvSpPr>
              <p:spPr bwMode="auto">
                <a:xfrm>
                  <a:off x="1922" y="709"/>
                  <a:ext cx="182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2000" b="1" dirty="0">
                      <a:solidFill>
                        <a:prstClr val="black"/>
                      </a:solidFill>
                      <a:latin typeface="Symbol" pitchFamily="-112" charset="2"/>
                    </a:rPr>
                    <a:t>g</a:t>
                  </a:r>
                </a:p>
              </p:txBody>
            </p:sp>
          </p:grpSp>
          <p:sp>
            <p:nvSpPr>
              <p:cNvPr id="26" name="Text Box 214"/>
              <p:cNvSpPr txBox="1">
                <a:spLocks noChangeArrowheads="1"/>
              </p:cNvSpPr>
              <p:nvPr/>
            </p:nvSpPr>
            <p:spPr bwMode="auto">
              <a:xfrm>
                <a:off x="158750" y="2711569"/>
                <a:ext cx="31115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>
                    <a:solidFill>
                      <a:prstClr val="black"/>
                    </a:solidFill>
                    <a:latin typeface="Times New Roman" pitchFamily="-112" charset="0"/>
                  </a:rPr>
                  <a:t>p</a:t>
                </a:r>
              </a:p>
            </p:txBody>
          </p:sp>
          <p:sp>
            <p:nvSpPr>
              <p:cNvPr id="27" name="Text Box 215"/>
              <p:cNvSpPr txBox="1">
                <a:spLocks noChangeArrowheads="1"/>
              </p:cNvSpPr>
              <p:nvPr/>
            </p:nvSpPr>
            <p:spPr bwMode="auto">
              <a:xfrm>
                <a:off x="4114496" y="2674490"/>
                <a:ext cx="387351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 err="1">
                    <a:solidFill>
                      <a:prstClr val="black"/>
                    </a:solidFill>
                    <a:latin typeface="Times New Roman" pitchFamily="-112" charset="0"/>
                  </a:rPr>
                  <a:t>p</a:t>
                </a:r>
                <a:r>
                  <a:rPr lang="en-US" b="1" dirty="0">
                    <a:solidFill>
                      <a:prstClr val="black"/>
                    </a:solidFill>
                    <a:latin typeface="Times New Roman" pitchFamily="-112" charset="0"/>
                  </a:rPr>
                  <a:t>’</a:t>
                </a:r>
              </a:p>
            </p:txBody>
          </p:sp>
        </p:grpSp>
        <p:sp>
          <p:nvSpPr>
            <p:cNvPr id="15" name="Freeform 14"/>
            <p:cNvSpPr>
              <a:spLocks/>
            </p:cNvSpPr>
            <p:nvPr/>
          </p:nvSpPr>
          <p:spPr bwMode="auto">
            <a:xfrm flipV="1">
              <a:off x="5299076" y="2656739"/>
              <a:ext cx="3381374" cy="21166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624" y="0"/>
                </a:cxn>
                <a:cxn ang="0">
                  <a:pos x="1200" y="48"/>
                </a:cxn>
              </a:cxnLst>
              <a:rect l="0" t="0" r="r" b="b"/>
              <a:pathLst>
                <a:path w="1200" h="48">
                  <a:moveTo>
                    <a:pt x="0" y="48"/>
                  </a:moveTo>
                  <a:cubicBezTo>
                    <a:pt x="212" y="24"/>
                    <a:pt x="424" y="0"/>
                    <a:pt x="624" y="0"/>
                  </a:cubicBezTo>
                  <a:cubicBezTo>
                    <a:pt x="824" y="0"/>
                    <a:pt x="1012" y="24"/>
                    <a:pt x="1200" y="48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Text Box 175"/>
            <p:cNvSpPr txBox="1">
              <a:spLocks noChangeArrowheads="1"/>
            </p:cNvSpPr>
            <p:nvPr/>
          </p:nvSpPr>
          <p:spPr bwMode="auto">
            <a:xfrm>
              <a:off x="7820390" y="2604653"/>
              <a:ext cx="304801" cy="336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 dirty="0" err="1">
                  <a:solidFill>
                    <a:prstClr val="black"/>
                  </a:solidFill>
                  <a:latin typeface="Times New Roman" pitchFamily="-112" charset="0"/>
                </a:rPr>
                <a:t>t</a:t>
              </a:r>
              <a:endParaRPr lang="en-US" sz="1600" b="1" dirty="0">
                <a:solidFill>
                  <a:prstClr val="black"/>
                </a:solidFill>
                <a:latin typeface="Times New Roman" pitchFamily="-112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660869" y="3532909"/>
            <a:ext cx="3279297" cy="2230442"/>
            <a:chOff x="3292475" y="1524000"/>
            <a:chExt cx="2514600" cy="3703638"/>
          </a:xfrm>
        </p:grpSpPr>
        <p:sp>
          <p:nvSpPr>
            <p:cNvPr id="65" name="Rectangle 64"/>
            <p:cNvSpPr>
              <a:spLocks noChangeArrowheads="1"/>
            </p:cNvSpPr>
            <p:nvPr/>
          </p:nvSpPr>
          <p:spPr bwMode="auto">
            <a:xfrm>
              <a:off x="3292475" y="1524000"/>
              <a:ext cx="2514600" cy="3703638"/>
            </a:xfrm>
            <a:prstGeom prst="rect">
              <a:avLst/>
            </a:prstGeom>
            <a:solidFill>
              <a:srgbClr val="F2FC2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66" name="Picture 65" descr="fig02-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19475" y="1743075"/>
              <a:ext cx="2252663" cy="3267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TextBox 3"/>
          <p:cNvSpPr txBox="1"/>
          <p:nvPr/>
        </p:nvSpPr>
        <p:spPr>
          <a:xfrm>
            <a:off x="1169190" y="5447708"/>
            <a:ext cx="3999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Generalized </a:t>
            </a:r>
            <a:r>
              <a:rPr lang="en-US" b="1" dirty="0" err="1" smtClean="0">
                <a:solidFill>
                  <a:srgbClr val="008000"/>
                </a:solidFill>
              </a:rPr>
              <a:t>parton</a:t>
            </a:r>
            <a:r>
              <a:rPr lang="en-US" b="1" dirty="0" smtClean="0">
                <a:solidFill>
                  <a:srgbClr val="008000"/>
                </a:solidFill>
              </a:rPr>
              <a:t> distributions (GPDs)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161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Nuclear glue: terra incognita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134" y="3782763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Quark (Gluon) distributions in nuclei- </a:t>
            </a:r>
            <a:r>
              <a:rPr lang="en-US" sz="2000" b="1" i="1" dirty="0" smtClean="0">
                <a:solidFill>
                  <a:srgbClr val="660066"/>
                </a:solidFill>
              </a:rPr>
              <a:t>not simple </a:t>
            </a:r>
            <a:r>
              <a:rPr lang="en-US" sz="2000" b="1" i="1" dirty="0" err="1" smtClean="0">
                <a:solidFill>
                  <a:srgbClr val="660066"/>
                </a:solidFill>
              </a:rPr>
              <a:t>superpositions</a:t>
            </a:r>
            <a:r>
              <a:rPr lang="en-US" sz="2000" b="1" i="1" dirty="0" smtClean="0">
                <a:solidFill>
                  <a:srgbClr val="660066"/>
                </a:solidFill>
              </a:rPr>
              <a:t> </a:t>
            </a:r>
          </a:p>
          <a:p>
            <a:r>
              <a:rPr lang="en-US" sz="2000" b="1" dirty="0"/>
              <a:t>o</a:t>
            </a:r>
            <a:r>
              <a:rPr lang="en-US" sz="2000" b="1" dirty="0" smtClean="0"/>
              <a:t>f nucleon Quark (Gluon) distributions</a:t>
            </a:r>
            <a:endParaRPr lang="en-US" sz="2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8000"/>
            <a:ext cx="4504265" cy="29805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4264" y="875381"/>
            <a:ext cx="4639735" cy="29040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10100"/>
            <a:ext cx="4047065" cy="22479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17012" y="4490649"/>
            <a:ext cx="4897745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The nucleus as a QCD laboratory :</a:t>
            </a:r>
          </a:p>
          <a:p>
            <a:endParaRPr lang="en-US" dirty="0"/>
          </a:p>
          <a:p>
            <a:r>
              <a:rPr lang="en-US" sz="2000" dirty="0" smtClean="0"/>
              <a:t>Understand how quarks and gluons fragment </a:t>
            </a:r>
          </a:p>
          <a:p>
            <a:r>
              <a:rPr lang="en-US" sz="2000" dirty="0" smtClean="0"/>
              <a:t>and </a:t>
            </a:r>
            <a:r>
              <a:rPr lang="en-US" sz="2000" dirty="0" err="1" smtClean="0"/>
              <a:t>hadronize</a:t>
            </a:r>
            <a:r>
              <a:rPr lang="en-US" sz="2000" dirty="0" smtClean="0"/>
              <a:t> in and out of the medium</a:t>
            </a:r>
          </a:p>
          <a:p>
            <a:endParaRPr lang="en-US" sz="2000" dirty="0"/>
          </a:p>
          <a:p>
            <a:r>
              <a:rPr lang="en-US" sz="2000" dirty="0" smtClean="0"/>
              <a:t>What is the quark-gluon nature of </a:t>
            </a:r>
          </a:p>
          <a:p>
            <a:r>
              <a:rPr lang="en-US" sz="2000" dirty="0" smtClean="0"/>
              <a:t> nuclear short-range correlations 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5418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93800"/>
            <a:ext cx="86868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Act 4. EIC: the ultimate QCD machine?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4133" y="2336800"/>
            <a:ext cx="822532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b="1" dirty="0" smtClean="0"/>
              <a:t>The world’s </a:t>
            </a:r>
            <a:r>
              <a:rPr lang="en-US" sz="2400" b="1" dirty="0" smtClean="0">
                <a:solidFill>
                  <a:srgbClr val="660066"/>
                </a:solidFill>
              </a:rPr>
              <a:t>first</a:t>
            </a:r>
            <a:r>
              <a:rPr lang="en-US" sz="2400" b="1" dirty="0" smtClean="0"/>
              <a:t> polarized electron-polarized proton collider</a:t>
            </a:r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endParaRPr lang="en-US" sz="2400" b="1" dirty="0"/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b="1" dirty="0" smtClean="0"/>
              <a:t>The world’s </a:t>
            </a:r>
            <a:r>
              <a:rPr lang="en-US" sz="2400" b="1" dirty="0" smtClean="0">
                <a:solidFill>
                  <a:srgbClr val="660066"/>
                </a:solidFill>
              </a:rPr>
              <a:t>first</a:t>
            </a:r>
            <a:r>
              <a:rPr lang="en-US" sz="2400" b="1" dirty="0" smtClean="0"/>
              <a:t> electron-heavy ion collider</a:t>
            </a:r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endParaRPr lang="en-US" sz="2400" b="1" dirty="0"/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b="1" dirty="0" smtClean="0"/>
              <a:t>Luminosities: a hundred to up to a thousand times HERA</a:t>
            </a:r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endParaRPr lang="en-US" sz="2400" b="1" dirty="0"/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b="1" dirty="0" smtClean="0"/>
              <a:t>Fine resolution inside proton down to 10</a:t>
            </a:r>
            <a:r>
              <a:rPr lang="en-US" sz="2400" b="1" baseline="30000" dirty="0" smtClean="0"/>
              <a:t>-18 </a:t>
            </a:r>
            <a:r>
              <a:rPr lang="en-US" sz="2400" b="1" dirty="0" smtClean="0"/>
              <a:t>meters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92273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68" y="1034399"/>
            <a:ext cx="3518199" cy="538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1505" y="848132"/>
            <a:ext cx="4261162" cy="5384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2468" y="6102133"/>
            <a:ext cx="7545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000" b="1" dirty="0" err="1" smtClean="0">
                <a:solidFill>
                  <a:srgbClr val="660066"/>
                </a:solidFill>
              </a:rPr>
              <a:t>LHeC</a:t>
            </a:r>
            <a:r>
              <a:rPr lang="en-US" sz="2000" b="1" dirty="0" smtClean="0">
                <a:solidFill>
                  <a:srgbClr val="660066"/>
                </a:solidFill>
              </a:rPr>
              <a:t> at CERN – center-of-mass energies of 1.2 </a:t>
            </a:r>
            <a:r>
              <a:rPr lang="en-US" sz="2000" b="1" dirty="0" err="1" smtClean="0">
                <a:solidFill>
                  <a:srgbClr val="660066"/>
                </a:solidFill>
              </a:rPr>
              <a:t>TeV</a:t>
            </a:r>
            <a:r>
              <a:rPr lang="en-US" sz="2000" b="1" dirty="0" smtClean="0">
                <a:solidFill>
                  <a:srgbClr val="660066"/>
                </a:solidFill>
              </a:rPr>
              <a:t> (4 times HERA) </a:t>
            </a:r>
          </a:p>
          <a:p>
            <a:r>
              <a:rPr lang="en-US" sz="2000" b="1" dirty="0">
                <a:solidFill>
                  <a:srgbClr val="660066"/>
                </a:solidFill>
              </a:rPr>
              <a:t> </a:t>
            </a:r>
            <a:r>
              <a:rPr lang="en-US" sz="2000" b="1" dirty="0" smtClean="0">
                <a:solidFill>
                  <a:srgbClr val="660066"/>
                </a:solidFill>
              </a:rPr>
              <a:t>                            electron-ion collisions;  no polarized protons</a:t>
            </a:r>
            <a:endParaRPr lang="en-US" sz="2000" b="1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0" y="67734"/>
            <a:ext cx="81162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sz="3200" b="1" dirty="0" smtClean="0">
                <a:solidFill>
                  <a:srgbClr val="0000FF"/>
                </a:solidFill>
              </a:rPr>
              <a:t>US Electron-Ion Colliders:   accelerator designs </a:t>
            </a:r>
            <a:endParaRPr 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35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40264" y="6223000"/>
            <a:ext cx="3639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libri"/>
              </a:rPr>
              <a:t>http://</a:t>
            </a:r>
            <a:r>
              <a:rPr lang="en-US" b="1" dirty="0" err="1" smtClean="0">
                <a:solidFill>
                  <a:srgbClr val="0000FF"/>
                </a:solidFill>
                <a:latin typeface="Calibri"/>
              </a:rPr>
              <a:t>science.energy.gov/np/nsac</a:t>
            </a:r>
            <a:r>
              <a:rPr lang="en-US" b="1" dirty="0" smtClean="0">
                <a:solidFill>
                  <a:srgbClr val="0000FF"/>
                </a:solidFill>
                <a:latin typeface="Calibri"/>
              </a:rPr>
              <a:t>/</a:t>
            </a:r>
            <a:endParaRPr lang="en-US" b="1" dirty="0">
              <a:solidFill>
                <a:srgbClr val="0000FF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371" y="246452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Act 1: The mysterious gluon</a:t>
            </a:r>
            <a:endParaRPr 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735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583" y="211666"/>
            <a:ext cx="4963583" cy="3683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8583" y="3735916"/>
            <a:ext cx="4730750" cy="31220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88583" y="2137833"/>
            <a:ext cx="4730750" cy="73025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3" y="768349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Select measurements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17"/>
          <a:stretch/>
        </p:blipFill>
        <p:spPr bwMode="auto">
          <a:xfrm>
            <a:off x="2895600" y="1640415"/>
            <a:ext cx="3081866" cy="4591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52800" y="6265633"/>
            <a:ext cx="2553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arXiv:1212.1701v3</a:t>
            </a:r>
            <a:endParaRPr lang="en-US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17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71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Resolving the proton’s spin puzzle</a:t>
            </a:r>
            <a:endParaRPr lang="en-US" sz="3200" b="1" dirty="0">
              <a:solidFill>
                <a:srgbClr val="0000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1130292"/>
            <a:ext cx="3759325" cy="5344584"/>
            <a:chOff x="236413" y="1003299"/>
            <a:chExt cx="3759325" cy="5344584"/>
          </a:xfrm>
        </p:grpSpPr>
        <p:pic>
          <p:nvPicPr>
            <p:cNvPr id="8" name="Picture 7" descr="erhic-g1-scaling-violation-2014.eps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5" t="7561" r="9753" b="1388"/>
            <a:stretch/>
          </p:blipFill>
          <p:spPr>
            <a:xfrm>
              <a:off x="236413" y="1003299"/>
              <a:ext cx="3759325" cy="5344584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547545" y="4539593"/>
              <a:ext cx="2165368" cy="1321457"/>
              <a:chOff x="543965" y="4827460"/>
              <a:chExt cx="2165368" cy="1321457"/>
            </a:xfrm>
          </p:grpSpPr>
          <p:sp>
            <p:nvSpPr>
              <p:cNvPr id="10" name="Right Triangle 9"/>
              <p:cNvSpPr/>
              <p:nvPr/>
            </p:nvSpPr>
            <p:spPr bwMode="auto">
              <a:xfrm>
                <a:off x="543965" y="4827460"/>
                <a:ext cx="2165368" cy="1321457"/>
              </a:xfrm>
              <a:prstGeom prst="rtTriangl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kern="1200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360000">
                <a:off x="685416" y="5559992"/>
                <a:ext cx="1242447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kern="1200" dirty="0" smtClean="0">
                    <a:solidFill>
                      <a:srgbClr val="FF0000"/>
                    </a:solidFill>
                  </a:rPr>
                  <a:t>world data</a:t>
                </a:r>
              </a:p>
              <a:p>
                <a:r>
                  <a:rPr lang="en-US" sz="1600" kern="1200" dirty="0" smtClean="0">
                    <a:solidFill>
                      <a:srgbClr val="FF0000"/>
                    </a:solidFill>
                  </a:rPr>
                  <a:t>till </a:t>
                </a:r>
                <a:r>
                  <a:rPr lang="en-US" sz="1600" kern="1200" dirty="0" err="1" smtClean="0">
                    <a:solidFill>
                      <a:srgbClr val="FF0000"/>
                    </a:solidFill>
                  </a:rPr>
                  <a:t>eRHIC</a:t>
                </a:r>
                <a:endParaRPr lang="en-US" sz="1600" kern="12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4341091" y="1053696"/>
            <a:ext cx="3718697" cy="1419217"/>
            <a:chOff x="4487333" y="1468963"/>
            <a:chExt cx="3863975" cy="1558925"/>
          </a:xfrm>
        </p:grpSpPr>
        <p:pic>
          <p:nvPicPr>
            <p:cNvPr id="13" name="Picture 12" descr="uli_dis.diagram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7333" y="1468963"/>
              <a:ext cx="3863975" cy="15589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392331" y="2010829"/>
              <a:ext cx="5603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-</a:t>
              </a:r>
              <a:endParaRPr lang="en-US" sz="4800" dirty="0"/>
            </a:p>
          </p:txBody>
        </p:sp>
      </p:grpSp>
      <p:graphicFrame>
        <p:nvGraphicFramePr>
          <p:cNvPr id="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5151512"/>
              </p:ext>
            </p:extLst>
          </p:nvPr>
        </p:nvGraphicFramePr>
        <p:xfrm>
          <a:off x="4159366" y="2623998"/>
          <a:ext cx="4527434" cy="557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4" name="Equation" r:id="rId5" imgW="7315200" imgH="901700" progId="Equation.3">
                  <p:embed/>
                </p:oleObj>
              </mc:Choice>
              <mc:Fallback>
                <p:oleObj name="Equation" r:id="rId5" imgW="7315200" imgH="901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366" y="2623998"/>
                        <a:ext cx="4527434" cy="5575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518420"/>
              </p:ext>
            </p:extLst>
          </p:nvPr>
        </p:nvGraphicFramePr>
        <p:xfrm>
          <a:off x="4159366" y="3327881"/>
          <a:ext cx="3424238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5" name="Equation" r:id="rId7" imgW="4927600" imgH="850900" progId="Equation.3">
                  <p:embed/>
                </p:oleObj>
              </mc:Choice>
              <mc:Fallback>
                <p:oleObj name="Equation" r:id="rId7" imgW="4927600" imgH="850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366" y="3327881"/>
                        <a:ext cx="3424238" cy="5921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5196127" y="3920019"/>
            <a:ext cx="2744764" cy="2734244"/>
            <a:chOff x="2833890" y="3927256"/>
            <a:chExt cx="2744764" cy="2734244"/>
          </a:xfrm>
        </p:grpSpPr>
        <p:pic>
          <p:nvPicPr>
            <p:cNvPr id="18" name="Bild 14"/>
            <p:cNvPicPr>
              <a:picLocks noChangeAspect="1"/>
            </p:cNvPicPr>
            <p:nvPr/>
          </p:nvPicPr>
          <p:blipFill rotWithShape="1">
            <a:blip r:embed="rId9"/>
            <a:srcRect l="50438" t="47307"/>
            <a:stretch/>
          </p:blipFill>
          <p:spPr>
            <a:xfrm>
              <a:off x="2833890" y="3927256"/>
              <a:ext cx="2744764" cy="2734244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2939720" y="5702752"/>
              <a:ext cx="6795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CC66"/>
                  </a:solidFill>
                </a:rPr>
                <a:t>now</a:t>
              </a:r>
            </a:p>
            <a:p>
              <a:r>
                <a:rPr lang="en-US" sz="1200" dirty="0" err="1" smtClean="0">
                  <a:solidFill>
                    <a:srgbClr val="FF0000"/>
                  </a:solidFill>
                </a:rPr>
                <a:t>eRHIC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uppierung 20"/>
          <p:cNvGrpSpPr/>
          <p:nvPr/>
        </p:nvGrpSpPr>
        <p:grpSpPr>
          <a:xfrm>
            <a:off x="5796471" y="4148970"/>
            <a:ext cx="1834589" cy="1634311"/>
            <a:chOff x="3323162" y="4193156"/>
            <a:chExt cx="1834589" cy="1634311"/>
          </a:xfrm>
        </p:grpSpPr>
        <p:sp>
          <p:nvSpPr>
            <p:cNvPr id="21" name="Textfeld 9"/>
            <p:cNvSpPr txBox="1"/>
            <p:nvPr/>
          </p:nvSpPr>
          <p:spPr>
            <a:xfrm>
              <a:off x="3336394" y="4193156"/>
              <a:ext cx="18213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</a:rPr>
                <a:t>dramatic reduction </a:t>
              </a:r>
            </a:p>
            <a:p>
              <a:r>
                <a:rPr lang="en-US" sz="1400" b="1" dirty="0" smtClean="0">
                  <a:solidFill>
                    <a:srgbClr val="0000FF"/>
                  </a:solidFill>
                </a:rPr>
                <a:t>of uncertainties: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22" name="Gerade Verbindung mit Pfeil 13"/>
            <p:cNvCxnSpPr/>
            <p:nvPr/>
          </p:nvCxnSpPr>
          <p:spPr>
            <a:xfrm>
              <a:off x="3323162" y="4413250"/>
              <a:ext cx="13228" cy="81911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15"/>
            <p:cNvCxnSpPr/>
            <p:nvPr/>
          </p:nvCxnSpPr>
          <p:spPr>
            <a:xfrm rot="16200000" flipV="1">
              <a:off x="3091590" y="5582666"/>
              <a:ext cx="489600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73065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A</a:t>
            </a:r>
            <a:r>
              <a:rPr lang="en-US" sz="3200" b="1" dirty="0" smtClean="0">
                <a:solidFill>
                  <a:srgbClr val="0000FF"/>
                </a:solidFill>
              </a:rPr>
              <a:t> money plot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665" y="909637"/>
            <a:ext cx="4876800" cy="45476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7256" y="5457299"/>
            <a:ext cx="76995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dirty="0" smtClean="0"/>
              <a:t>Nail down the valence, sea quark and gluon contributions</a:t>
            </a:r>
          </a:p>
          <a:p>
            <a:r>
              <a:rPr lang="en-US" sz="2400" dirty="0" smtClean="0"/>
              <a:t> to the proton’s spin</a:t>
            </a:r>
          </a:p>
          <a:p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2897223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A</a:t>
            </a:r>
            <a:r>
              <a:rPr lang="en-US" sz="3200" b="1" dirty="0" smtClean="0">
                <a:solidFill>
                  <a:srgbClr val="0000FF"/>
                </a:solidFill>
              </a:rPr>
              <a:t> money plot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6000" y="5203299"/>
            <a:ext cx="75841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 smtClean="0"/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dirty="0" smtClean="0"/>
              <a:t>Significantly quantify the remaining orbital contributions</a:t>
            </a:r>
            <a:endParaRPr lang="en-US" sz="2400" dirty="0"/>
          </a:p>
        </p:txBody>
      </p:sp>
      <p:pic>
        <p:nvPicPr>
          <p:cNvPr id="6" name="Picture 5" descr="running-deltal-band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2" r="12091" b="2855"/>
          <a:stretch/>
        </p:blipFill>
        <p:spPr>
          <a:xfrm>
            <a:off x="2381054" y="1214438"/>
            <a:ext cx="4199855" cy="403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562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3-D imaging in semi-inclusive reactions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5" name="Picture 4" descr="sivers_function_eic_5x100_u_2012_pippim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90"/>
          <a:stretch/>
        </p:blipFill>
        <p:spPr>
          <a:xfrm>
            <a:off x="3785830" y="984257"/>
            <a:ext cx="5358170" cy="2779668"/>
          </a:xfrm>
          <a:prstGeom prst="rect">
            <a:avLst/>
          </a:prstGeom>
        </p:spPr>
      </p:pic>
      <p:pic>
        <p:nvPicPr>
          <p:cNvPr id="9" name="Picture 8" descr="tmd_profile_final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70" y="3849138"/>
            <a:ext cx="4267200" cy="2933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8470" y="4098676"/>
            <a:ext cx="4367992" cy="242992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lum bright="6000" contrast="26000"/>
            <a:alphaModFix amt="90000"/>
          </a:blip>
          <a:stretch>
            <a:fillRect/>
          </a:stretch>
        </p:blipFill>
        <p:spPr>
          <a:xfrm>
            <a:off x="457200" y="1143000"/>
            <a:ext cx="3222359" cy="270613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86589" y="2746612"/>
            <a:ext cx="25574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Polarized quark distribution</a:t>
            </a:r>
          </a:p>
          <a:p>
            <a:r>
              <a:rPr lang="en-US" sz="1600" b="1" dirty="0" smtClean="0">
                <a:solidFill>
                  <a:srgbClr val="008000"/>
                </a:solidFill>
              </a:rPr>
              <a:t>(</a:t>
            </a:r>
            <a:r>
              <a:rPr lang="en-US" sz="1600" b="1" dirty="0" err="1" smtClean="0">
                <a:solidFill>
                  <a:srgbClr val="008000"/>
                </a:solidFill>
              </a:rPr>
              <a:t>Sivers</a:t>
            </a:r>
            <a:r>
              <a:rPr lang="en-US" sz="1600" b="1" dirty="0" smtClean="0">
                <a:solidFill>
                  <a:srgbClr val="008000"/>
                </a:solidFill>
              </a:rPr>
              <a:t> function)</a:t>
            </a:r>
          </a:p>
          <a:p>
            <a:r>
              <a:rPr lang="en-US" sz="1600" b="1" dirty="0" smtClean="0">
                <a:solidFill>
                  <a:srgbClr val="008000"/>
                </a:solidFill>
              </a:rPr>
              <a:t> </a:t>
            </a:r>
            <a:r>
              <a:rPr lang="en-US" sz="1600" b="1" dirty="0">
                <a:solidFill>
                  <a:srgbClr val="008000"/>
                </a:solidFill>
              </a:rPr>
              <a:t>before </a:t>
            </a:r>
            <a:r>
              <a:rPr lang="en-US" sz="1600" b="1" dirty="0" smtClean="0">
                <a:solidFill>
                  <a:srgbClr val="008000"/>
                </a:solidFill>
              </a:rPr>
              <a:t>and </a:t>
            </a:r>
            <a:r>
              <a:rPr lang="en-US" sz="1600" b="1" dirty="0">
                <a:solidFill>
                  <a:srgbClr val="008000"/>
                </a:solidFill>
              </a:rPr>
              <a:t>with EIC</a:t>
            </a:r>
          </a:p>
        </p:txBody>
      </p:sp>
    </p:spTree>
    <p:extLst>
      <p:ext uri="{BB962C8B-B14F-4D97-AF65-F5344CB8AC3E}">
        <p14:creationId xmlns:p14="http://schemas.microsoft.com/office/powerpoint/2010/main" val="3456000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505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Projected images of spatial gluon distributions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486" y="4942467"/>
            <a:ext cx="2283221" cy="1804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5293" y="4942467"/>
            <a:ext cx="827150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Generalized </a:t>
            </a:r>
            <a:r>
              <a:rPr lang="en-US" sz="2400" b="1" dirty="0" err="1" smtClean="0">
                <a:solidFill>
                  <a:srgbClr val="0000FF"/>
                </a:solidFill>
              </a:rPr>
              <a:t>parton</a:t>
            </a:r>
            <a:r>
              <a:rPr lang="en-US" sz="2400" b="1" dirty="0" smtClean="0">
                <a:solidFill>
                  <a:srgbClr val="0000FF"/>
                </a:solidFill>
              </a:rPr>
              <a:t> distributions (GPDs) uncover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 3-D structure of matter below the </a:t>
            </a:r>
            <a:r>
              <a:rPr lang="en-US" sz="2400" b="1" dirty="0" err="1" smtClean="0">
                <a:solidFill>
                  <a:srgbClr val="0000FF"/>
                </a:solidFill>
              </a:rPr>
              <a:t>Femto</a:t>
            </a:r>
            <a:r>
              <a:rPr lang="en-US" sz="2400" b="1" dirty="0" smtClean="0">
                <a:solidFill>
                  <a:srgbClr val="0000FF"/>
                </a:solidFill>
              </a:rPr>
              <a:t>-scale:</a:t>
            </a:r>
          </a:p>
          <a:p>
            <a:endParaRPr lang="en-US" sz="800" b="1" dirty="0" smtClean="0">
              <a:solidFill>
                <a:srgbClr val="0000FF"/>
              </a:solidFill>
            </a:endParaRPr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dirty="0" smtClean="0"/>
              <a:t>High precision spatial tomography</a:t>
            </a:r>
          </a:p>
          <a:p>
            <a:r>
              <a:rPr lang="en-US" sz="2400" dirty="0" smtClean="0"/>
              <a:t>     gluon and sea quark distributions ! 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94" y="1213671"/>
            <a:ext cx="6247087" cy="376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843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71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Entering terra-incognita in nuclei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10" name="Hannu_Pb_5GeV_Current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5141" y="1753918"/>
            <a:ext cx="8341659" cy="318852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923636" y="5461000"/>
            <a:ext cx="7520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000" b="1" dirty="0" smtClean="0"/>
              <a:t>Current knowledge on distributions of quarks and gluons in nuclei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07237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71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Entering terra-incognita in nuclei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10" name="Hannu_Pb_5GeV_Current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5141" y="1753918"/>
            <a:ext cx="8341659" cy="3188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Hannu_Pb_5GeV_EICInclusive.pdf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345141" y="1753918"/>
            <a:ext cx="8341659" cy="3188527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Hannu_Pb_5GeV_EICCharm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5141" y="1753918"/>
            <a:ext cx="8341659" cy="318852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2"/>
          <p:cNvSpPr/>
          <p:nvPr/>
        </p:nvSpPr>
        <p:spPr>
          <a:xfrm>
            <a:off x="120600" y="5225644"/>
            <a:ext cx="902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000" b="1" dirty="0" smtClean="0"/>
              <a:t>Dramatic improvement in precision extraction of nuclear gluons and sea quarks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1262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The Transubstantiation of Quarks and Glue into mesons and baryons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67" y="1405783"/>
            <a:ext cx="2743200" cy="15236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/>
          <a:srcRect t="2222" r="7495" b="66676"/>
          <a:stretch/>
        </p:blipFill>
        <p:spPr bwMode="auto">
          <a:xfrm>
            <a:off x="135467" y="3102928"/>
            <a:ext cx="4371119" cy="275600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3623733" y="2395434"/>
            <a:ext cx="237067" cy="1384827"/>
          </a:xfrm>
          <a:prstGeom prst="straightConnector1">
            <a:avLst/>
          </a:prstGeom>
          <a:ln w="38100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78667" y="1681763"/>
            <a:ext cx="6076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Nu is a coherence length. Dialing it determines</a:t>
            </a:r>
          </a:p>
          <a:p>
            <a:r>
              <a:rPr lang="en-US" sz="2000" b="1" dirty="0">
                <a:solidFill>
                  <a:srgbClr val="008000"/>
                </a:solidFill>
              </a:rPr>
              <a:t>w</a:t>
            </a:r>
            <a:r>
              <a:rPr lang="en-US" sz="2000" b="1" dirty="0" smtClean="0">
                <a:solidFill>
                  <a:srgbClr val="008000"/>
                </a:solidFill>
              </a:rPr>
              <a:t>hether quarks (gluons) fragment in or out of nucleus</a:t>
            </a:r>
            <a:endParaRPr lang="en-US" sz="2000" b="1" dirty="0">
              <a:solidFill>
                <a:srgbClr val="008000"/>
              </a:solidFill>
            </a:endParaRPr>
          </a:p>
        </p:txBody>
      </p:sp>
      <p:pic>
        <p:nvPicPr>
          <p:cNvPr id="13" name="Picture 12" descr="MR35_145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65"/>
          <a:stretch/>
        </p:blipFill>
        <p:spPr>
          <a:xfrm>
            <a:off x="4775711" y="2929465"/>
            <a:ext cx="3703390" cy="26708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cxnSp>
        <p:nvCxnSpPr>
          <p:cNvPr id="15" name="Straight Arrow Connector 14"/>
          <p:cNvCxnSpPr/>
          <p:nvPr/>
        </p:nvCxnSpPr>
        <p:spPr>
          <a:xfrm flipH="1">
            <a:off x="6062133" y="3606800"/>
            <a:ext cx="457200" cy="2370667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75711" y="5926667"/>
            <a:ext cx="41605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Novel sensitivity to heavy quark </a:t>
            </a:r>
          </a:p>
          <a:p>
            <a:r>
              <a:rPr lang="en-US" sz="2400" dirty="0" smtClean="0"/>
              <a:t>fragmentation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04842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452" y="552927"/>
            <a:ext cx="6667375" cy="5005740"/>
          </a:xfrm>
          <a:prstGeom prst="rect">
            <a:avLst/>
          </a:prstGeom>
        </p:spPr>
      </p:pic>
      <p:sp>
        <p:nvSpPr>
          <p:cNvPr id="7" name="Donut 6"/>
          <p:cNvSpPr/>
          <p:nvPr/>
        </p:nvSpPr>
        <p:spPr>
          <a:xfrm>
            <a:off x="5313774" y="437978"/>
            <a:ext cx="1489025" cy="1503723"/>
          </a:xfrm>
          <a:prstGeom prst="donut">
            <a:avLst>
              <a:gd name="adj" fmla="val 1667"/>
            </a:avLst>
          </a:prstGeom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7504" y="5769461"/>
            <a:ext cx="73840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 </a:t>
            </a:r>
            <a:r>
              <a:rPr lang="en-US" sz="2400" dirty="0" smtClean="0"/>
              <a:t>Gluons, the force carriers of the strong force, </a:t>
            </a:r>
          </a:p>
          <a:p>
            <a:r>
              <a:rPr lang="en-US" sz="2400" dirty="0" smtClean="0"/>
              <a:t> are a fundamental building block of the standard model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7814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55" y="37571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Diffraction for the 21</a:t>
            </a:r>
            <a:r>
              <a:rPr lang="en-US" sz="3200" b="1" baseline="30000" dirty="0" smtClean="0">
                <a:solidFill>
                  <a:srgbClr val="0000FF"/>
                </a:solidFill>
              </a:rPr>
              <a:t>st</a:t>
            </a:r>
            <a:r>
              <a:rPr lang="en-US" sz="3200" b="1" dirty="0" smtClean="0">
                <a:solidFill>
                  <a:srgbClr val="0000FF"/>
                </a:solidFill>
              </a:rPr>
              <a:t> Century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0571"/>
            <a:ext cx="4707467" cy="3962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6555" y="5401733"/>
            <a:ext cx="881523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</a:t>
            </a:r>
            <a:r>
              <a:rPr lang="en-US" sz="2400" dirty="0" err="1" smtClean="0"/>
              <a:t>TeV</a:t>
            </a:r>
            <a:r>
              <a:rPr lang="en-US" sz="2400" dirty="0" smtClean="0"/>
              <a:t> electron hits a nucleus (binding energy of 8 MeV/nucleon)</a:t>
            </a:r>
          </a:p>
          <a:p>
            <a:endParaRPr lang="en-US" sz="2400" dirty="0" smtClean="0"/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660066"/>
                </a:solidFill>
              </a:rPr>
              <a:t>Day 1: prediction: nucleus remains intact in at least 1 in 5 events </a:t>
            </a:r>
            <a:endParaRPr lang="en-US" sz="2400" b="1" dirty="0">
              <a:solidFill>
                <a:srgbClr val="660066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3852022"/>
              </p:ext>
            </p:extLst>
          </p:nvPr>
        </p:nvGraphicFramePr>
        <p:xfrm>
          <a:off x="4883150" y="1212585"/>
          <a:ext cx="3092449" cy="2324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3" name="Document" r:id="rId4" imgW="2425700" imgH="1778000" progId="Word.Document.8">
                  <p:embed/>
                </p:oleObj>
              </mc:Choice>
              <mc:Fallback>
                <p:oleObj name="Document" r:id="rId4" imgW="2425700" imgH="1778000" progId="Word.Document.8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3150" y="1212585"/>
                        <a:ext cx="3092449" cy="23246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utoShape 18"/>
          <p:cNvSpPr>
            <a:spLocks/>
          </p:cNvSpPr>
          <p:nvPr/>
        </p:nvSpPr>
        <p:spPr bwMode="auto">
          <a:xfrm>
            <a:off x="7878233" y="1384300"/>
            <a:ext cx="76200" cy="990600"/>
          </a:xfrm>
          <a:prstGeom prst="rightBrace">
            <a:avLst>
              <a:gd name="adj1" fmla="val 108333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 kern="1200">
              <a:solidFill>
                <a:srgbClr val="FF0000"/>
              </a:solidFill>
            </a:endParaRP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7989539" y="1576917"/>
            <a:ext cx="893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b="1" kern="1200" dirty="0">
                <a:solidFill>
                  <a:srgbClr val="008000"/>
                </a:solidFill>
              </a:rPr>
              <a:t>M</a:t>
            </a:r>
            <a:r>
              <a:rPr lang="en-US" sz="2000" b="1" kern="1200" baseline="-25000" dirty="0">
                <a:solidFill>
                  <a:srgbClr val="008000"/>
                </a:solidFill>
              </a:rPr>
              <a:t>X</a:t>
            </a:r>
            <a:endParaRPr lang="en-US" sz="2000" b="1" kern="1200" dirty="0">
              <a:solidFill>
                <a:srgbClr val="008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6942667" y="2641599"/>
            <a:ext cx="643466" cy="2370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09040" y="2442632"/>
            <a:ext cx="11915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660066"/>
                </a:solidFill>
              </a:rPr>
              <a:t>Colorless</a:t>
            </a:r>
          </a:p>
          <a:p>
            <a:r>
              <a:rPr lang="en-US" sz="2000" b="1" dirty="0" smtClean="0">
                <a:solidFill>
                  <a:srgbClr val="660066"/>
                </a:solidFill>
              </a:rPr>
              <a:t>exchange</a:t>
            </a: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155" y="3660987"/>
            <a:ext cx="3302000" cy="378248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0" y="4146130"/>
            <a:ext cx="3788833" cy="347858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0" y="4746027"/>
            <a:ext cx="772584" cy="27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837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55" y="37571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Diffraction for the 21</a:t>
            </a:r>
            <a:r>
              <a:rPr lang="en-US" sz="3200" b="1" baseline="30000" dirty="0" smtClean="0">
                <a:solidFill>
                  <a:srgbClr val="0000FF"/>
                </a:solidFill>
              </a:rPr>
              <a:t>st</a:t>
            </a:r>
            <a:r>
              <a:rPr lang="en-US" sz="3200" b="1" dirty="0" smtClean="0">
                <a:solidFill>
                  <a:srgbClr val="0000FF"/>
                </a:solidFill>
              </a:rPr>
              <a:t> Century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0571"/>
            <a:ext cx="4707467" cy="3962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6555" y="5782733"/>
            <a:ext cx="881523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</a:t>
            </a:r>
            <a:r>
              <a:rPr lang="en-US" sz="2400" dirty="0" err="1" smtClean="0"/>
              <a:t>TeV</a:t>
            </a:r>
            <a:r>
              <a:rPr lang="en-US" sz="2400" dirty="0" smtClean="0"/>
              <a:t> electron hits a nucleus (binding energy of 8 MeV/nucleon)</a:t>
            </a:r>
          </a:p>
          <a:p>
            <a:endParaRPr lang="en-US" sz="1000" dirty="0" smtClean="0"/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660066"/>
                </a:solidFill>
              </a:rPr>
              <a:t>Day 1: prediction: nucleus remains intact in at least 1 in 5 events </a:t>
            </a:r>
            <a:endParaRPr lang="en-US" sz="2400" b="1" dirty="0">
              <a:solidFill>
                <a:srgbClr val="660066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182" y="3648363"/>
            <a:ext cx="3775363" cy="2134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7546" r="4308"/>
          <a:stretch/>
        </p:blipFill>
        <p:spPr>
          <a:xfrm>
            <a:off x="4707467" y="974621"/>
            <a:ext cx="4314322" cy="256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129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2733" y="1341331"/>
            <a:ext cx="1803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6600"/>
                </a:solidFill>
                <a:latin typeface="Calibri"/>
              </a:rPr>
              <a:t>EIC whitepaper</a:t>
            </a:r>
            <a:endParaRPr lang="en-US" sz="2000" b="1" dirty="0">
              <a:solidFill>
                <a:srgbClr val="FF66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8429" y="3762849"/>
            <a:ext cx="2185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CFFCC"/>
                </a:solidFill>
                <a:latin typeface="Calibri"/>
              </a:rPr>
              <a:t>New opportunities</a:t>
            </a:r>
            <a:endParaRPr lang="en-US" sz="2000" b="1" dirty="0">
              <a:solidFill>
                <a:srgbClr val="CCFFCC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0175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94"/>
            <a:ext cx="9163288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Probing rare glue fluctuations with ballistic protons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86800" y="64099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73002" y="915930"/>
            <a:ext cx="55004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  <a:latin typeface="Calibri"/>
              </a:rPr>
              <a:t>T.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</a:rPr>
              <a:t>Lappi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</a:rPr>
              <a:t>, H.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</a:rPr>
              <a:t>Mantysaari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</a:rPr>
              <a:t>, R. Venugopalan: </a:t>
            </a:r>
            <a:r>
              <a:rPr lang="hu-HU" sz="1400" b="1" dirty="0" smtClean="0">
                <a:solidFill>
                  <a:srgbClr val="008000"/>
                </a:solidFill>
                <a:latin typeface="Calibri"/>
              </a:rPr>
              <a:t>PRL </a:t>
            </a:r>
            <a:r>
              <a:rPr lang="hu-HU" sz="1400" b="1" dirty="0">
                <a:solidFill>
                  <a:srgbClr val="008000"/>
                </a:solidFill>
                <a:latin typeface="Calibri"/>
              </a:rPr>
              <a:t>114 (2015) 8, 082301</a:t>
            </a:r>
            <a:endParaRPr lang="en-US" sz="1400" b="1" dirty="0">
              <a:solidFill>
                <a:srgbClr val="008000"/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08241"/>
            <a:ext cx="3895741" cy="23734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7177"/>
          <a:stretch/>
        </p:blipFill>
        <p:spPr>
          <a:xfrm>
            <a:off x="3895741" y="1404264"/>
            <a:ext cx="2545592" cy="27837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223707"/>
            <a:ext cx="32559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Can use “ballistic” protons in </a:t>
            </a:r>
          </a:p>
          <a:p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Roman pots as a measure of </a:t>
            </a:r>
          </a:p>
          <a:p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centrality dependence of </a:t>
            </a:r>
          </a:p>
          <a:p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fluctuations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333" y="1223707"/>
            <a:ext cx="2702667" cy="32943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4308" t="8235" b="2729"/>
          <a:stretch/>
        </p:blipFill>
        <p:spPr>
          <a:xfrm>
            <a:off x="3895741" y="4187994"/>
            <a:ext cx="3254803" cy="267000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3895741" y="5494948"/>
            <a:ext cx="1465482" cy="5983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27562" y="5306104"/>
            <a:ext cx="37681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alibri"/>
              </a:rPr>
              <a:t>Central/</a:t>
            </a:r>
            <a:r>
              <a:rPr lang="en-US" sz="2000" b="1" dirty="0" err="1" smtClean="0">
                <a:solidFill>
                  <a:srgbClr val="0000FF"/>
                </a:solidFill>
                <a:latin typeface="Calibri"/>
              </a:rPr>
              <a:t>min.bias</a:t>
            </a:r>
            <a:r>
              <a:rPr lang="en-US" sz="2000" b="1" dirty="0" smtClean="0">
                <a:solidFill>
                  <a:srgbClr val="0000FF"/>
                </a:solidFill>
                <a:latin typeface="Calibri"/>
              </a:rPr>
              <a:t> double ratios</a:t>
            </a:r>
          </a:p>
          <a:p>
            <a:r>
              <a:rPr lang="en-US" sz="2000" b="1" dirty="0">
                <a:solidFill>
                  <a:srgbClr val="0000FF"/>
                </a:solidFill>
                <a:latin typeface="Calibri"/>
              </a:rPr>
              <a:t>v</a:t>
            </a:r>
            <a:r>
              <a:rPr lang="en-US" sz="2000" b="1" dirty="0" smtClean="0">
                <a:solidFill>
                  <a:srgbClr val="0000FF"/>
                </a:solidFill>
                <a:latin typeface="Calibri"/>
              </a:rPr>
              <a:t>ery sensitive probe of </a:t>
            </a:r>
          </a:p>
          <a:p>
            <a:r>
              <a:rPr lang="en-US" sz="2000" b="1" dirty="0">
                <a:solidFill>
                  <a:srgbClr val="0000FF"/>
                </a:solidFill>
                <a:latin typeface="Calibri"/>
              </a:rPr>
              <a:t>f</a:t>
            </a:r>
            <a:r>
              <a:rPr lang="en-US" sz="2000" b="1" dirty="0" smtClean="0">
                <a:solidFill>
                  <a:srgbClr val="0000FF"/>
                </a:solidFill>
                <a:latin typeface="Calibri"/>
              </a:rPr>
              <a:t>luctuations of strong gluon fields</a:t>
            </a:r>
            <a:endParaRPr lang="en-US" sz="2000" b="1" dirty="0">
              <a:solidFill>
                <a:srgbClr val="0000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094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8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Probing short-range NN interactions with EIC</a:t>
            </a:r>
            <a:endParaRPr lang="en-US" sz="3200" b="1" dirty="0">
              <a:solidFill>
                <a:srgbClr val="0000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6824" y="1323818"/>
            <a:ext cx="5620492" cy="1832363"/>
            <a:chOff x="302958" y="1815843"/>
            <a:chExt cx="7400536" cy="21757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44840" y="1815843"/>
              <a:ext cx="2558654" cy="195982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958" y="1815843"/>
              <a:ext cx="3228495" cy="2175725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1915834" y="2375870"/>
              <a:ext cx="3382814" cy="21897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089400" y="903297"/>
            <a:ext cx="4916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G.A. Miller, M. D. Sievert, R. Venugopalan, to appear tomorrow</a:t>
            </a:r>
            <a:endParaRPr lang="en-US" sz="1400" b="1" dirty="0">
              <a:solidFill>
                <a:srgbClr val="008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313" t="13595" b="5505"/>
          <a:stretch/>
        </p:blipFill>
        <p:spPr>
          <a:xfrm>
            <a:off x="116824" y="3156181"/>
            <a:ext cx="5371239" cy="154097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7316" y="3402254"/>
            <a:ext cx="3132213" cy="2739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90084" y="1472050"/>
            <a:ext cx="32539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Use high energy DIS probes</a:t>
            </a:r>
          </a:p>
          <a:p>
            <a:r>
              <a:rPr lang="en-US" sz="2000" b="1" dirty="0"/>
              <a:t>t</a:t>
            </a:r>
            <a:r>
              <a:rPr lang="en-US" sz="2000" b="1" dirty="0" smtClean="0"/>
              <a:t>o probe short-range nuclear</a:t>
            </a:r>
          </a:p>
          <a:p>
            <a:r>
              <a:rPr lang="en-US" sz="2000" b="1" dirty="0" smtClean="0"/>
              <a:t>forces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62700" y="3032922"/>
            <a:ext cx="1833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Exclusive process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849195"/>
            <a:ext cx="3206750" cy="1918056"/>
          </a:xfrm>
          <a:prstGeom prst="rect">
            <a:avLst/>
          </a:prstGeom>
        </p:spPr>
      </p:pic>
      <p:sp>
        <p:nvSpPr>
          <p:cNvPr id="14" name="Down Arrow 13"/>
          <p:cNvSpPr/>
          <p:nvPr/>
        </p:nvSpPr>
        <p:spPr>
          <a:xfrm>
            <a:off x="1993900" y="4343400"/>
            <a:ext cx="228600" cy="850900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l="3044" t="4258" r="1994" b="3847"/>
          <a:stretch/>
        </p:blipFill>
        <p:spPr>
          <a:xfrm>
            <a:off x="4327718" y="4697151"/>
            <a:ext cx="4359082" cy="21159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14160" y="4664529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8000"/>
                </a:solidFill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</a:rPr>
              <a:t>NN</a:t>
            </a:r>
            <a:r>
              <a:rPr lang="en-US" sz="2000" b="1" dirty="0" smtClean="0">
                <a:solidFill>
                  <a:srgbClr val="008000"/>
                </a:solidFill>
              </a:rPr>
              <a:t> &lt;&lt; s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81899" y="5868313"/>
            <a:ext cx="2967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Can access </a:t>
            </a:r>
            <a:r>
              <a:rPr lang="en-US" b="1" dirty="0" err="1" smtClean="0"/>
              <a:t>s</a:t>
            </a:r>
            <a:r>
              <a:rPr lang="en-US" b="1" baseline="-25000" dirty="0" err="1" smtClean="0"/>
              <a:t>NN</a:t>
            </a:r>
            <a:r>
              <a:rPr lang="en-US" b="1" dirty="0" smtClean="0"/>
              <a:t>~ 12 GeV</a:t>
            </a:r>
            <a:r>
              <a:rPr lang="en-US" b="1" baseline="30000" dirty="0" smtClean="0"/>
              <a:t>2</a:t>
            </a:r>
            <a:r>
              <a:rPr lang="en-US" b="1" dirty="0" smtClean="0"/>
              <a:t> with </a:t>
            </a:r>
          </a:p>
          <a:p>
            <a:r>
              <a:rPr lang="en-US" b="1" dirty="0"/>
              <a:t>v</a:t>
            </a:r>
            <a:r>
              <a:rPr lang="en-US" b="1" dirty="0" smtClean="0"/>
              <a:t>ery conservative EIC </a:t>
            </a:r>
            <a:r>
              <a:rPr lang="en-US" b="1" dirty="0" err="1" smtClean="0"/>
              <a:t>lumi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4347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156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Concluding Thoughts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6532" y="1416371"/>
            <a:ext cx="8699818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/>
              <a:t>Our knowledge of the fundamental structure of matter is clouded </a:t>
            </a:r>
          </a:p>
          <a:p>
            <a:r>
              <a:rPr lang="en-US" sz="2400" dirty="0" smtClean="0"/>
              <a:t>by the vast fog of our ignorance </a:t>
            </a:r>
          </a:p>
          <a:p>
            <a:r>
              <a:rPr lang="en-US" sz="2400" dirty="0" smtClean="0"/>
              <a:t>– though there are bright gems that shine through</a:t>
            </a:r>
          </a:p>
          <a:p>
            <a:endParaRPr lang="en-US" sz="2400" dirty="0" smtClean="0"/>
          </a:p>
          <a:p>
            <a:endParaRPr lang="en-US" dirty="0"/>
          </a:p>
          <a:p>
            <a:pPr marL="342900" indent="-342900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/>
              <a:t>At the heart of the matter is the confining dynamics of QCD – 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his is many-body dynamics with gluons playing a lead role.</a:t>
            </a:r>
          </a:p>
          <a:p>
            <a:endParaRPr lang="en-US" sz="2400" dirty="0" smtClean="0"/>
          </a:p>
          <a:p>
            <a:endParaRPr lang="en-US" dirty="0"/>
          </a:p>
          <a:p>
            <a:pPr marL="342900" indent="-342900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/>
              <a:t>Addressing this requires </a:t>
            </a:r>
            <a:r>
              <a:rPr lang="en-US" sz="2400" dirty="0" smtClean="0">
                <a:solidFill>
                  <a:srgbClr val="660066"/>
                </a:solidFill>
              </a:rPr>
              <a:t>deep and varied knowledge </a:t>
            </a:r>
          </a:p>
          <a:p>
            <a:pPr>
              <a:buClr>
                <a:srgbClr val="FF0000"/>
              </a:buClr>
            </a:pPr>
            <a:r>
              <a:rPr lang="en-US" sz="2400" dirty="0" smtClean="0"/>
              <a:t>– an EIC enables unique and unprecedented measurements. </a:t>
            </a:r>
          </a:p>
          <a:p>
            <a:r>
              <a:rPr lang="en-US" sz="2400" dirty="0" smtClean="0"/>
              <a:t>The history of DIS informs us that surprises may be anticipated</a:t>
            </a:r>
          </a:p>
        </p:txBody>
      </p:sp>
    </p:spTree>
    <p:extLst>
      <p:ext uri="{BB962C8B-B14F-4D97-AF65-F5344CB8AC3E}">
        <p14:creationId xmlns:p14="http://schemas.microsoft.com/office/powerpoint/2010/main" val="2877714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59687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688" y="0"/>
            <a:ext cx="43843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06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onnections.pdf"/>
          <p:cNvPicPr>
            <a:picLocks noGrp="1" noChangeAspect="1"/>
          </p:cNvPicPr>
          <p:nvPr>
            <p:ph idx="1"/>
          </p:nvPr>
        </p:nvPicPr>
        <p:blipFill>
          <a:blip r:embed="rId2"/>
          <a:srcRect t="-12580" b="-12580"/>
          <a:stretch>
            <a:fillRect/>
          </a:stretch>
        </p:blipFill>
        <p:spPr>
          <a:xfrm>
            <a:off x="228600" y="0"/>
            <a:ext cx="8915400" cy="6583362"/>
          </a:xfrm>
        </p:spPr>
      </p:pic>
      <p:sp>
        <p:nvSpPr>
          <p:cNvPr id="7" name="TextBox 6"/>
          <p:cNvSpPr txBox="1"/>
          <p:nvPr/>
        </p:nvSpPr>
        <p:spPr>
          <a:xfrm>
            <a:off x="6527800" y="6273800"/>
            <a:ext cx="19204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Slide by Thomas </a:t>
            </a:r>
            <a:r>
              <a:rPr lang="en-US" sz="1400" b="1" dirty="0" err="1" smtClean="0">
                <a:solidFill>
                  <a:srgbClr val="008000"/>
                </a:solidFill>
              </a:rPr>
              <a:t>Ullrich</a:t>
            </a:r>
            <a:endParaRPr lang="en-US" sz="14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71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Entering terra-incognita in nuclei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33" y="1540933"/>
            <a:ext cx="3762902" cy="38226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467" y="1540934"/>
            <a:ext cx="4233333" cy="2408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33" y="907646"/>
            <a:ext cx="5659966" cy="700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3467" y="3891038"/>
            <a:ext cx="4690533" cy="29669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1733" y="5537200"/>
            <a:ext cx="376290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dirty="0" smtClean="0"/>
              <a:t>First measurements of gluons and sea quarks in heavy nuclei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08487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467" y="20638"/>
            <a:ext cx="9008533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Differential probes of many-body correlations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086" y="827565"/>
            <a:ext cx="1940809" cy="17371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7373" y="1163638"/>
            <a:ext cx="2430701" cy="1167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5157" b="8522"/>
          <a:stretch/>
        </p:blipFill>
        <p:spPr>
          <a:xfrm>
            <a:off x="4479637" y="1661826"/>
            <a:ext cx="4535892" cy="40406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26271" y="1471415"/>
            <a:ext cx="2817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</a:rPr>
              <a:t>Zheng</a:t>
            </a:r>
            <a:r>
              <a:rPr lang="en-US" sz="1400" b="1" dirty="0" smtClean="0">
                <a:solidFill>
                  <a:srgbClr val="008000"/>
                </a:solidFill>
              </a:rPr>
              <a:t> et al., PRD89 (2014) 074037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823" y="5496036"/>
            <a:ext cx="824962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400" dirty="0" smtClean="0"/>
              <a:t>Di-hadron measurements are very sensitive to the evolution and dynamics of many body correlations—complementary suite of  </a:t>
            </a:r>
            <a:r>
              <a:rPr lang="en-US" sz="2400" dirty="0"/>
              <a:t>m</a:t>
            </a:r>
            <a:r>
              <a:rPr lang="en-US" sz="2400" dirty="0" smtClean="0"/>
              <a:t>easurements to those in </a:t>
            </a:r>
            <a:r>
              <a:rPr lang="en-US" sz="2400" dirty="0" err="1" smtClean="0"/>
              <a:t>p+A</a:t>
            </a:r>
            <a:r>
              <a:rPr lang="en-US" sz="2400" dirty="0" smtClean="0"/>
              <a:t> collisions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824" y="2659709"/>
            <a:ext cx="3431562" cy="304272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3252255" y="3869681"/>
            <a:ext cx="3394690" cy="4154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341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57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Discovery of the gluon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593" y="826908"/>
            <a:ext cx="3437254" cy="15803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498" y="945024"/>
            <a:ext cx="3431135" cy="18019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170" y="2584474"/>
            <a:ext cx="2950338" cy="23950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9499" y="2801924"/>
            <a:ext cx="3431135" cy="23400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422900"/>
            <a:ext cx="8915400" cy="14351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t="23308" b="29229"/>
          <a:stretch/>
        </p:blipFill>
        <p:spPr>
          <a:xfrm>
            <a:off x="2401157" y="5156751"/>
            <a:ext cx="5067300" cy="2953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22884" y="6320679"/>
            <a:ext cx="3621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Physics Letters B, 15 December 1980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725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50472" y="6379547"/>
            <a:ext cx="1146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</a:t>
            </a:r>
            <a:r>
              <a:rPr lang="en-US" dirty="0" smtClean="0">
                <a:solidFill>
                  <a:srgbClr val="FFFFFF"/>
                </a:solidFill>
              </a:rPr>
              <a:t>pril 2015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5" name="Donut 14"/>
          <p:cNvSpPr/>
          <p:nvPr/>
        </p:nvSpPr>
        <p:spPr>
          <a:xfrm>
            <a:off x="278529" y="0"/>
            <a:ext cx="2771943" cy="735952"/>
          </a:xfrm>
          <a:prstGeom prst="donut">
            <a:avLst>
              <a:gd name="adj" fmla="val 0"/>
            </a:avLst>
          </a:prstGeom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990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8974666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A final coda: definitive resolution of an LHC puzzle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22" y="810537"/>
            <a:ext cx="7623317" cy="32047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4207" y="4015311"/>
            <a:ext cx="831715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660066"/>
                </a:solidFill>
              </a:rPr>
              <a:t>What EIC will contribute:</a:t>
            </a:r>
          </a:p>
          <a:p>
            <a:endParaRPr lang="en-US" sz="2000" b="1" i="1" dirty="0">
              <a:solidFill>
                <a:srgbClr val="660066"/>
              </a:solidFill>
            </a:endParaRPr>
          </a:p>
          <a:p>
            <a:r>
              <a:rPr lang="en-US" sz="2000" b="1" dirty="0" smtClean="0"/>
              <a:t>Photo-production in </a:t>
            </a:r>
            <a:r>
              <a:rPr lang="en-US" sz="2000" b="1" dirty="0" err="1" smtClean="0"/>
              <a:t>e+A</a:t>
            </a:r>
            <a:r>
              <a:rPr lang="en-US" sz="2000" b="1" dirty="0" smtClean="0"/>
              <a:t> very nearly like </a:t>
            </a:r>
            <a:r>
              <a:rPr lang="en-US" sz="2000" b="1" dirty="0" err="1" smtClean="0"/>
              <a:t>p+A</a:t>
            </a:r>
            <a:r>
              <a:rPr lang="en-US" sz="2000" b="1" dirty="0" smtClean="0"/>
              <a:t> –the photon </a:t>
            </a:r>
          </a:p>
          <a:p>
            <a:r>
              <a:rPr lang="en-US" sz="2000" b="1" dirty="0"/>
              <a:t>f</a:t>
            </a:r>
            <a:r>
              <a:rPr lang="en-US" sz="2000" b="1" dirty="0" smtClean="0"/>
              <a:t>luctuates into a vector meson before hitting the nucleus</a:t>
            </a:r>
          </a:p>
          <a:p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660066"/>
                </a:solidFill>
              </a:rPr>
              <a:t>– </a:t>
            </a:r>
            <a:r>
              <a:rPr lang="en-US" sz="2000" b="1" i="1" dirty="0" smtClean="0">
                <a:solidFill>
                  <a:srgbClr val="660066"/>
                </a:solidFill>
              </a:rPr>
              <a:t>all  </a:t>
            </a:r>
            <a:r>
              <a:rPr lang="en-US" sz="2000" b="1" i="1" dirty="0" err="1" smtClean="0">
                <a:solidFill>
                  <a:srgbClr val="660066"/>
                </a:solidFill>
              </a:rPr>
              <a:t>p+A</a:t>
            </a:r>
            <a:r>
              <a:rPr lang="en-US" sz="2000" b="1" i="1" dirty="0" smtClean="0">
                <a:solidFill>
                  <a:srgbClr val="660066"/>
                </a:solidFill>
              </a:rPr>
              <a:t> correlation measurements feasible</a:t>
            </a:r>
            <a:r>
              <a:rPr lang="en-US" sz="2000" dirty="0" smtClean="0"/>
              <a:t>.</a:t>
            </a:r>
          </a:p>
          <a:p>
            <a:endParaRPr lang="en-US" sz="1400" i="1" dirty="0">
              <a:solidFill>
                <a:srgbClr val="660066"/>
              </a:solidFill>
            </a:endParaRPr>
          </a:p>
          <a:p>
            <a:r>
              <a:rPr lang="en-US" sz="2000" b="1" i="1" dirty="0" smtClean="0"/>
              <a:t>Varying momentum resolution Q</a:t>
            </a:r>
            <a:r>
              <a:rPr lang="en-US" sz="2000" b="1" i="1" baseline="30000" dirty="0" smtClean="0"/>
              <a:t>2</a:t>
            </a:r>
            <a:r>
              <a:rPr lang="en-US" sz="2000" b="1" i="1" dirty="0"/>
              <a:t> </a:t>
            </a:r>
            <a:r>
              <a:rPr lang="en-US" sz="2000" b="1" i="1" dirty="0" smtClean="0"/>
              <a:t>in </a:t>
            </a:r>
            <a:r>
              <a:rPr lang="en-US" sz="2000" b="1" i="1" dirty="0" err="1" smtClean="0"/>
              <a:t>e+A</a:t>
            </a:r>
            <a:r>
              <a:rPr lang="en-US" sz="2000" b="1" i="1" dirty="0" smtClean="0"/>
              <a:t>, one systematically </a:t>
            </a:r>
          </a:p>
          <a:p>
            <a:r>
              <a:rPr lang="en-US" sz="2000" b="1" i="1" dirty="0"/>
              <a:t> </a:t>
            </a:r>
            <a:r>
              <a:rPr lang="en-US" sz="2000" b="1" i="1" dirty="0" smtClean="0"/>
              <a:t>dials away “final state” interactions…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1441983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8974666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A final coda: definitive resolution of an LHC puzzle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0911"/>
            <a:ext cx="9144000" cy="29321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03570" y="952685"/>
            <a:ext cx="2140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LHC </a:t>
            </a:r>
            <a:r>
              <a:rPr lang="en-US" b="1" dirty="0" err="1" smtClean="0">
                <a:solidFill>
                  <a:schemeClr val="bg1"/>
                </a:solidFill>
              </a:rPr>
              <a:t>p+Pb</a:t>
            </a:r>
            <a:r>
              <a:rPr lang="en-US" b="1" dirty="0" smtClean="0">
                <a:solidFill>
                  <a:schemeClr val="bg1"/>
                </a:solidFill>
              </a:rPr>
              <a:t> collisions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@ 5.02 </a:t>
            </a:r>
            <a:r>
              <a:rPr lang="en-US" b="1" dirty="0" err="1" smtClean="0">
                <a:solidFill>
                  <a:schemeClr val="bg1"/>
                </a:solidFill>
              </a:rPr>
              <a:t>TeV</a:t>
            </a:r>
            <a:r>
              <a:rPr lang="en-US" b="1" dirty="0" smtClean="0">
                <a:solidFill>
                  <a:schemeClr val="bg1"/>
                </a:solidFill>
              </a:rPr>
              <a:t>/nucleon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478" y="4415710"/>
            <a:ext cx="3703298" cy="18962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0817" y="4444707"/>
            <a:ext cx="3632081" cy="18814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22147" y="3892063"/>
            <a:ext cx="2331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the matter created…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8999" y="6326196"/>
            <a:ext cx="3073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…the world’s smallest droplet?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87941" y="6338066"/>
            <a:ext cx="4086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…or a novel form of gluon entanglement?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29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274047"/>
            <a:ext cx="8623300" cy="447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0342" y="4632534"/>
            <a:ext cx="742763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Gluons are massless…yet their dynamics is responsible for</a:t>
            </a:r>
          </a:p>
          <a:p>
            <a:r>
              <a:rPr lang="en-US" sz="2400" dirty="0" smtClean="0"/>
              <a:t> (nearly all) the mass of visible matter</a:t>
            </a:r>
          </a:p>
          <a:p>
            <a:endParaRPr lang="en-US" sz="2400" dirty="0"/>
          </a:p>
          <a:p>
            <a:r>
              <a:rPr lang="en-US" sz="2400" dirty="0" smtClean="0"/>
              <a:t>The Higgs “God particle” is responsible for quark masses</a:t>
            </a:r>
          </a:p>
          <a:p>
            <a:r>
              <a:rPr lang="en-US" sz="2400" dirty="0" smtClean="0"/>
              <a:t> ~ 1-2% of the proton mass.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9263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193800"/>
            <a:ext cx="63500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33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016" y="1224276"/>
            <a:ext cx="5681318" cy="39011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72155" y="5321889"/>
            <a:ext cx="7582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/>
              <a:t>When he invented his boson in 1964, he said, “I wasn’t sure it would be important.”</a:t>
            </a:r>
          </a:p>
          <a:p>
            <a:r>
              <a:rPr lang="en-US" sz="2000" i="1" dirty="0"/>
              <a:t>He explained, “At the time the thought was to solve the strong force.”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5725" y="189790"/>
            <a:ext cx="473499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 Higgs and the strong force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04270" y="6366751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NY Times, Sept. 15, 2014 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297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\frac{d^2 \sigma^{eh\rightarrow eX}}{dx dQ^2}=&#10;\frac{4\pi\alpha^2_{em}}{xQ^4} &#10;\left[\left(1-y+\frac{y^2}2\right)F_2(x,Q^2)&#10;-\frac{y^2}2 F_L(x,Q^2)\right]$$&#10;\end{document}&#10;"/>
  <p:tag name="EXTERNALNAME" val="txp_fig"/>
  <p:tag name="BLEND" val="Faux"/>
  <p:tag name="TRANSPARENT" val="Faux"/>
  <p:tag name="KEEPFILES" val="Faux"/>
  <p:tag name="DEBUGPAUSE" val="Faux"/>
  <p:tag name="RESOLUTION" val="1200"/>
  <p:tag name="TIMEOUT" val="(none)"/>
  <p:tag name="BOXWIDTH" val="348"/>
  <p:tag name="BOXHEIGHT" val="200"/>
  <p:tag name="BOXFONT" val="10"/>
  <p:tag name="BOXWRAP" val="Faux"/>
  <p:tag name="WORKAROUNDTRANSPARENCYBUG" val="Faux"/>
  <p:tag name="ALLOWFONTSUBSTITUTION" val="Faux"/>
  <p:tag name="BITMAPFORMAT" val="pngmono"/>
  <p:tag name="ORIGWIDTH" val="581"/>
  <p:tag name="PICTUREFILESIZE" val="445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\frac{d^2 \sigma^{eh\rightarrow eX}}{dx dQ^2}=&#10;\frac{4\pi\alpha^2_{em}}{xQ^4} &#10;\left[\left(1-y+\frac{y^2}2\right)F_2(x,Q^2)&#10;-\frac{y^2}2 F_L(x,Q^2)\right]$$&#10;\end{document}&#10;"/>
  <p:tag name="EXTERNALNAME" val="txp_fig"/>
  <p:tag name="BLEND" val="Faux"/>
  <p:tag name="TRANSPARENT" val="Faux"/>
  <p:tag name="KEEPFILES" val="Faux"/>
  <p:tag name="DEBUGPAUSE" val="Faux"/>
  <p:tag name="RESOLUTION" val="1200"/>
  <p:tag name="TIMEOUT" val="(none)"/>
  <p:tag name="BOXWIDTH" val="348"/>
  <p:tag name="BOXHEIGHT" val="200"/>
  <p:tag name="BOXFONT" val="10"/>
  <p:tag name="BOXWRAP" val="Faux"/>
  <p:tag name="WORKAROUNDTRANSPARENCYBUG" val="Faux"/>
  <p:tag name="ALLOWFONTSUBSTITUTION" val="Faux"/>
  <p:tag name="BITMAPFORMAT" val="pngmono"/>
  <p:tag name="ORIGWIDTH" val="581"/>
  <p:tag name="PICTUREFILESIZE" val="4451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D2A9"/>
        </a:solidFill>
        <a:ln w="12700" cap="flat">
          <a:solidFill>
            <a:srgbClr val="000000"/>
          </a:solidFill>
          <a:prstDash val="solid"/>
          <a:round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round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1_Blank Presentation">
  <a:themeElements>
    <a:clrScheme name="Blank Presentation 13">
      <a:dk1>
        <a:srgbClr val="322F31"/>
      </a:dk1>
      <a:lt1>
        <a:srgbClr val="FFFFFF"/>
      </a:lt1>
      <a:dk2>
        <a:srgbClr val="322F31"/>
      </a:dk2>
      <a:lt2>
        <a:srgbClr val="322F31"/>
      </a:lt2>
      <a:accent1>
        <a:srgbClr val="8071B4"/>
      </a:accent1>
      <a:accent2>
        <a:srgbClr val="8071B4"/>
      </a:accent2>
      <a:accent3>
        <a:srgbClr val="FFFFFF"/>
      </a:accent3>
      <a:accent4>
        <a:srgbClr val="292728"/>
      </a:accent4>
      <a:accent5>
        <a:srgbClr val="C0BBD6"/>
      </a:accent5>
      <a:accent6>
        <a:srgbClr val="7366A3"/>
      </a:accent6>
      <a:hlink>
        <a:srgbClr val="8071B4"/>
      </a:hlink>
      <a:folHlink>
        <a:srgbClr val="8071B4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322F31"/>
        </a:dk1>
        <a:lt1>
          <a:srgbClr val="FFFFFF"/>
        </a:lt1>
        <a:dk2>
          <a:srgbClr val="322F31"/>
        </a:dk2>
        <a:lt2>
          <a:srgbClr val="322F31"/>
        </a:lt2>
        <a:accent1>
          <a:srgbClr val="8071B4"/>
        </a:accent1>
        <a:accent2>
          <a:srgbClr val="8071B4"/>
        </a:accent2>
        <a:accent3>
          <a:srgbClr val="FFFFFF"/>
        </a:accent3>
        <a:accent4>
          <a:srgbClr val="292728"/>
        </a:accent4>
        <a:accent5>
          <a:srgbClr val="C0BBD6"/>
        </a:accent5>
        <a:accent6>
          <a:srgbClr val="7366A3"/>
        </a:accent6>
        <a:hlink>
          <a:srgbClr val="8071B4"/>
        </a:hlink>
        <a:folHlink>
          <a:srgbClr val="8071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12882</TotalTime>
  <Words>2286</Words>
  <Application>Microsoft Macintosh PowerPoint</Application>
  <PresentationFormat>On-screen Show (4:3)</PresentationFormat>
  <Paragraphs>406</Paragraphs>
  <Slides>62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62</vt:i4>
      </vt:variant>
    </vt:vector>
  </HeadingPairs>
  <TitlesOfParts>
    <vt:vector size="71" baseType="lpstr">
      <vt:lpstr>Office Theme</vt:lpstr>
      <vt:lpstr>Blank Presentation</vt:lpstr>
      <vt:lpstr>White</vt:lpstr>
      <vt:lpstr>1_Blank Presentation</vt:lpstr>
      <vt:lpstr>2_Office Theme</vt:lpstr>
      <vt:lpstr>1_Office Theme</vt:lpstr>
      <vt:lpstr>3_Office Theme</vt:lpstr>
      <vt:lpstr>Equation</vt:lpstr>
      <vt:lpstr>Document</vt:lpstr>
      <vt:lpstr>The glue that binds us all: Imaging matter below the Fermi scale with an Electron-Ion Collider</vt:lpstr>
      <vt:lpstr>PowerPoint Presentation</vt:lpstr>
      <vt:lpstr>Science case for an EIC</vt:lpstr>
      <vt:lpstr>Act 1: The mysterious gluon</vt:lpstr>
      <vt:lpstr>PowerPoint Presentation</vt:lpstr>
      <vt:lpstr>Discovery of the gluon</vt:lpstr>
      <vt:lpstr>PowerPoint Presentation</vt:lpstr>
      <vt:lpstr>PowerPoint Presentation</vt:lpstr>
      <vt:lpstr>PowerPoint Presentation</vt:lpstr>
      <vt:lpstr>Higgs from Gluon fusion</vt:lpstr>
      <vt:lpstr>PowerPoint Presentation</vt:lpstr>
      <vt:lpstr>Quark (and Gluon) confinement: the role of glue ?</vt:lpstr>
      <vt:lpstr>The essential mystery</vt:lpstr>
      <vt:lpstr>Act 2. Quantum Chromodynamics:       The Power and the Glory</vt:lpstr>
      <vt:lpstr>Quantum Chromodynamics (QCD)</vt:lpstr>
      <vt:lpstr>Numerical realization: Lattice QCD</vt:lpstr>
      <vt:lpstr>Numerical realization: Lattice QCD</vt:lpstr>
      <vt:lpstr>Precision QCD on the lattice</vt:lpstr>
      <vt:lpstr>Precision QCD on the lattice</vt:lpstr>
      <vt:lpstr>The deeply inelastic scattering (DIS) femtoscope</vt:lpstr>
      <vt:lpstr>The deeply inelastic scattering (DIS) femtoscope</vt:lpstr>
      <vt:lpstr>The deeply inelastic scattering (DIS) femtoscope</vt:lpstr>
      <vt:lpstr>The deeply inelastic scattering (DIS) femtoscope</vt:lpstr>
      <vt:lpstr>Perturbative QCD: now benchmark for new physics</vt:lpstr>
      <vt:lpstr>PowerPoint Presentation</vt:lpstr>
      <vt:lpstr>Act 3. Frontiers of our ignorance</vt:lpstr>
      <vt:lpstr>PowerPoint Presentation</vt:lpstr>
      <vt:lpstr>What does the proton look like ?</vt:lpstr>
      <vt:lpstr>The boosted proton</vt:lpstr>
      <vt:lpstr>The boosted proton</vt:lpstr>
      <vt:lpstr>Boosted protons: classical coherence from quantum fluctuations</vt:lpstr>
      <vt:lpstr>Many-body high energy QCD: a new frontier</vt:lpstr>
      <vt:lpstr>The proton’s spin puzzle</vt:lpstr>
      <vt:lpstr>The proton’s spin puzzle</vt:lpstr>
      <vt:lpstr>Imaging distributions of quarks and gluons ?</vt:lpstr>
      <vt:lpstr>Nuclear glue: terra incognita</vt:lpstr>
      <vt:lpstr>Act 4. EIC: the ultimate QCD machine?</vt:lpstr>
      <vt:lpstr>PowerPoint Presentation</vt:lpstr>
      <vt:lpstr>PowerPoint Presentation</vt:lpstr>
      <vt:lpstr>PowerPoint Presentation</vt:lpstr>
      <vt:lpstr>Select measurements</vt:lpstr>
      <vt:lpstr>Resolving the proton’s spin puzzle</vt:lpstr>
      <vt:lpstr>A money plot</vt:lpstr>
      <vt:lpstr>A money plot</vt:lpstr>
      <vt:lpstr>3-D imaging in semi-inclusive reactions</vt:lpstr>
      <vt:lpstr>Projected images of spatial gluon distributions</vt:lpstr>
      <vt:lpstr>Entering terra-incognita in nuclei</vt:lpstr>
      <vt:lpstr>Entering terra-incognita in nuclei</vt:lpstr>
      <vt:lpstr>The Transubstantiation of Quarks and Glue into mesons and baryons</vt:lpstr>
      <vt:lpstr>Diffraction for the 21st Century</vt:lpstr>
      <vt:lpstr>Diffraction for the 21st Century</vt:lpstr>
      <vt:lpstr>PowerPoint Presentation</vt:lpstr>
      <vt:lpstr>Probing rare glue fluctuations with ballistic protons</vt:lpstr>
      <vt:lpstr>Probing short-range NN interactions with EIC</vt:lpstr>
      <vt:lpstr>Concluding Thoughts</vt:lpstr>
      <vt:lpstr>PowerPoint Presentation</vt:lpstr>
      <vt:lpstr>PowerPoint Presentation</vt:lpstr>
      <vt:lpstr>Entering terra-incognita in nuclei</vt:lpstr>
      <vt:lpstr>Differential probes of many-body correlations</vt:lpstr>
      <vt:lpstr>PowerPoint Presentation</vt:lpstr>
      <vt:lpstr>A final coda: definitive resolution of an LHC puzzle</vt:lpstr>
      <vt:lpstr>A final coda: definitive resolution of an LHC puzzle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glue that binds us all: Imaging matter below the Fermi scale with an Electron-Ion Collider</dc:title>
  <dc:creator>Raju Venugopalan</dc:creator>
  <cp:lastModifiedBy>Raju Venugopalan</cp:lastModifiedBy>
  <cp:revision>214</cp:revision>
  <dcterms:created xsi:type="dcterms:W3CDTF">2015-01-29T11:46:53Z</dcterms:created>
  <dcterms:modified xsi:type="dcterms:W3CDTF">2015-12-10T13:09:06Z</dcterms:modified>
</cp:coreProperties>
</file>