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349" r:id="rId3"/>
    <p:sldId id="343" r:id="rId4"/>
    <p:sldId id="344" r:id="rId5"/>
    <p:sldId id="345" r:id="rId6"/>
    <p:sldId id="354" r:id="rId7"/>
    <p:sldId id="355" r:id="rId8"/>
    <p:sldId id="356" r:id="rId9"/>
    <p:sldId id="294" r:id="rId10"/>
    <p:sldId id="289" r:id="rId11"/>
    <p:sldId id="261" r:id="rId12"/>
    <p:sldId id="262" r:id="rId13"/>
    <p:sldId id="277" r:id="rId14"/>
    <p:sldId id="297" r:id="rId15"/>
    <p:sldId id="310" r:id="rId16"/>
    <p:sldId id="311" r:id="rId17"/>
    <p:sldId id="312" r:id="rId18"/>
    <p:sldId id="314" r:id="rId19"/>
    <p:sldId id="285" r:id="rId20"/>
    <p:sldId id="309" r:id="rId21"/>
    <p:sldId id="346" r:id="rId22"/>
    <p:sldId id="365" r:id="rId23"/>
    <p:sldId id="298" r:id="rId24"/>
    <p:sldId id="348" r:id="rId25"/>
    <p:sldId id="347" r:id="rId26"/>
    <p:sldId id="350" r:id="rId27"/>
    <p:sldId id="351" r:id="rId28"/>
    <p:sldId id="353" r:id="rId29"/>
    <p:sldId id="352" r:id="rId30"/>
    <p:sldId id="325" r:id="rId31"/>
    <p:sldId id="338" r:id="rId32"/>
    <p:sldId id="339" r:id="rId33"/>
    <p:sldId id="357" r:id="rId34"/>
    <p:sldId id="358" r:id="rId35"/>
    <p:sldId id="360" r:id="rId36"/>
    <p:sldId id="361" r:id="rId37"/>
    <p:sldId id="362" r:id="rId38"/>
    <p:sldId id="363" r:id="rId39"/>
    <p:sldId id="364" r:id="rId40"/>
    <p:sldId id="342" r:id="rId41"/>
    <p:sldId id="359" r:id="rId42"/>
    <p:sldId id="340" r:id="rId43"/>
    <p:sldId id="341" r:id="rId44"/>
    <p:sldId id="334" r:id="rId45"/>
    <p:sldId id="335" r:id="rId46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ímdia" id="{4962291C-0C0C-4318-9672-9C63D4672CDD}">
          <p14:sldIdLst>
            <p14:sldId id="256"/>
          </p14:sldIdLst>
        </p14:section>
        <p14:section name="Introduction to Soft Pomerons" id="{B3CC5A9F-DFCD-4004-B7C7-B9B78EC5AABA}">
          <p14:sldIdLst>
            <p14:sldId id="349"/>
            <p14:sldId id="343"/>
            <p14:sldId id="344"/>
            <p14:sldId id="345"/>
            <p14:sldId id="354"/>
            <p14:sldId id="355"/>
            <p14:sldId id="356"/>
          </p14:sldIdLst>
        </p14:section>
        <p14:section name="Elastic scattering: the ReBB model" id="{2111E581-8C00-4A57-9CC7-22298A1464D4}">
          <p14:sldIdLst>
            <p14:sldId id="294"/>
            <p14:sldId id="289"/>
            <p14:sldId id="261"/>
            <p14:sldId id="262"/>
            <p14:sldId id="277"/>
            <p14:sldId id="297"/>
            <p14:sldId id="310"/>
            <p14:sldId id="311"/>
            <p14:sldId id="312"/>
            <p14:sldId id="314"/>
            <p14:sldId id="285"/>
            <p14:sldId id="309"/>
          </p14:sldIdLst>
        </p14:section>
        <p14:section name="Pomeron connection" id="{64F2B2CF-86AF-4AC8-850B-0739E382B849}">
          <p14:sldIdLst/>
        </p14:section>
        <p14:section name="Pomeron interpretation" id="{FC2CD072-25E6-4D42-A8C0-87BA5E648B62}">
          <p14:sldIdLst>
            <p14:sldId id="346"/>
          </p14:sldIdLst>
        </p14:section>
        <p14:section name="Summary, conclusions" id="{EF945C6E-6F90-4C27-AB3C-3D6A0009C06A}">
          <p14:sldIdLst>
            <p14:sldId id="365"/>
            <p14:sldId id="298"/>
          </p14:sldIdLst>
        </p14:section>
        <p14:section name="Thank you - Questions?" id="{B953A208-C387-47C0-BA9D-529E682FACEC}">
          <p14:sldIdLst>
            <p14:sldId id="348"/>
          </p14:sldIdLst>
        </p14:section>
        <p14:section name="Backup slides" id="{E7184453-873D-4E98-8BE8-41028C3EDC6E}">
          <p14:sldIdLst>
            <p14:sldId id="347"/>
            <p14:sldId id="350"/>
            <p14:sldId id="351"/>
            <p14:sldId id="353"/>
            <p14:sldId id="352"/>
            <p14:sldId id="325"/>
            <p14:sldId id="338"/>
            <p14:sldId id="339"/>
            <p14:sldId id="357"/>
            <p14:sldId id="358"/>
            <p14:sldId id="360"/>
            <p14:sldId id="361"/>
          </p14:sldIdLst>
        </p14:section>
        <p14:section name="ppbar connection: confirmation" id="{F41EC9DB-78D8-448B-8DFE-0D1DFE0975E9}">
          <p14:sldIdLst>
            <p14:sldId id="362"/>
            <p14:sldId id="363"/>
            <p14:sldId id="364"/>
          </p14:sldIdLst>
        </p14:section>
        <p14:section name="Black disc limit" id="{34FCF066-B687-46B9-8DE5-77DF54AE011C}">
          <p14:sldIdLst>
            <p14:sldId id="342"/>
            <p14:sldId id="359"/>
            <p14:sldId id="340"/>
            <p14:sldId id="341"/>
            <p14:sldId id="334"/>
            <p14:sldId id="33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39" autoAdjust="0"/>
  </p:normalViewPr>
  <p:slideViewPr>
    <p:cSldViewPr>
      <p:cViewPr varScale="1">
        <p:scale>
          <a:sx n="87" d="100"/>
          <a:sy n="87" d="100"/>
        </p:scale>
        <p:origin x="-14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1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2014.08.26.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grpSp>
        <p:nvGrpSpPr>
          <p:cNvPr id="10" name="Csoportba foglalás 9"/>
          <p:cNvGrpSpPr/>
          <p:nvPr/>
        </p:nvGrpSpPr>
        <p:grpSpPr>
          <a:xfrm>
            <a:off x="0" y="6580440"/>
            <a:ext cx="5265720" cy="277560"/>
            <a:chOff x="0" y="6580440"/>
            <a:chExt cx="3688541" cy="277560"/>
          </a:xfrm>
        </p:grpSpPr>
        <p:sp>
          <p:nvSpPr>
            <p:cNvPr id="11" name="Szabadkézi sokszög 10"/>
            <p:cNvSpPr/>
            <p:nvPr/>
          </p:nvSpPr>
          <p:spPr>
            <a:xfrm>
              <a:off x="0" y="6580440"/>
              <a:ext cx="269820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2" name="Szabadkézi sokszög 11"/>
            <p:cNvSpPr/>
            <p:nvPr/>
          </p:nvSpPr>
          <p:spPr>
            <a:xfrm>
              <a:off x="0" y="6590692"/>
              <a:ext cx="3688541" cy="261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hu-HU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Zimányi 2015, Budapest,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2015/12/10  (WPCF2015, </a:t>
              </a:r>
              <a:r>
                <a:rPr lang="hu-HU" sz="1200" baseline="0" dirty="0" err="1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Warsaw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, PL)</a:t>
              </a:r>
              <a:endParaRPr lang="en-GB" sz="1200" dirty="0">
                <a:solidFill>
                  <a:srgbClr val="FFFFFF"/>
                </a:solidFill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8018999" y="6597352"/>
            <a:ext cx="1228353" cy="304927"/>
            <a:chOff x="8018999" y="6597352"/>
            <a:chExt cx="1228353" cy="304927"/>
          </a:xfrm>
        </p:grpSpPr>
        <p:sp>
          <p:nvSpPr>
            <p:cNvPr id="14" name="Szabadkézi sokszög 13"/>
            <p:cNvSpPr/>
            <p:nvPr/>
          </p:nvSpPr>
          <p:spPr>
            <a:xfrm>
              <a:off x="8018999" y="6624719"/>
              <a:ext cx="114876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5" name="Szabadkézi sokszög 14"/>
            <p:cNvSpPr/>
            <p:nvPr/>
          </p:nvSpPr>
          <p:spPr>
            <a:xfrm>
              <a:off x="8100392" y="6597352"/>
              <a:ext cx="1146960" cy="256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en-GB" sz="120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Csörgő, T.</a:t>
              </a:r>
            </a:p>
          </p:txBody>
        </p:sp>
      </p:grp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204.561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rxiv.org/abs/arXiv:1311.2308" TargetMode="External"/><Relationship Id="rId4" Type="http://schemas.openxmlformats.org/officeDocument/2006/relationships/hyperlink" Target="http://arxiv.org/abs/1306.4217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404.5768v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204.5617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://arxiv.org/abs/hep-ph/9808486v1" TargetMode="External"/><Relationship Id="rId10" Type="http://schemas.openxmlformats.org/officeDocument/2006/relationships/image" Target="../media/image7.png"/><Relationship Id="rId4" Type="http://schemas.openxmlformats.org/officeDocument/2006/relationships/hyperlink" Target="http://arxiv.org/abs/hep-ph/0111396v2" TargetMode="External"/><Relationship Id="rId9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png"/><Relationship Id="rId4" Type="http://schemas.openxmlformats.org/officeDocument/2006/relationships/hyperlink" Target="http://arxiv.org/abs/1404.5768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409.3196" TargetMode="External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262603"/>
            <a:ext cx="9144000" cy="808235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01000"/>
              </a:lnSpc>
              <a:buNone/>
            </a:pPr>
            <a:r>
              <a:rPr lang="hu-HU" sz="2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Pomeron</a:t>
            </a:r>
            <a: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Femtoscopy</a:t>
            </a:r>
            <a: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  <a:t/>
            </a:r>
            <a:b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</a:br>
            <a:r>
              <a:rPr lang="hu-HU" sz="24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from</a:t>
            </a:r>
            <a:r>
              <a:rPr lang="hu-HU" sz="2400" dirty="0" smtClean="0">
                <a:effectLst>
                  <a:outerShdw dist="17961" dir="2700000">
                    <a:scrgbClr r="0" g="0" b="0"/>
                  </a:outerShdw>
                </a:effectLst>
              </a:rPr>
              <a:t> a </a:t>
            </a:r>
            <a:r>
              <a:rPr lang="hu-HU" sz="24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unitary</a:t>
            </a:r>
            <a:r>
              <a:rPr lang="hu-HU" sz="24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4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extension</a:t>
            </a:r>
            <a:r>
              <a:rPr lang="hu-HU" sz="2400" dirty="0" smtClean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4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Bialas-Bzdak</a:t>
            </a:r>
            <a:r>
              <a:rPr lang="hu-HU" sz="24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4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endParaRPr lang="hu-HU" sz="2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3760" y="1353928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T</a:t>
            </a:r>
            <a:r>
              <a:rPr lang="en-GB" sz="2200" dirty="0">
                <a:effectLst>
                  <a:outerShdw dist="17961" dir="2700000">
                    <a:scrgbClr r="0" g="0" b="0"/>
                  </a:outerShdw>
                </a:effectLst>
              </a:rPr>
              <a:t>. </a:t>
            </a:r>
            <a:r>
              <a:rPr lang="en-GB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22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2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22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,2</a:t>
            </a:r>
            <a:endParaRPr lang="hu-HU" sz="2200" baseline="30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endParaRPr lang="en-GB" sz="22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20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 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Research </a:t>
            </a:r>
            <a:r>
              <a:rPr lang="en-GB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Center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for Physics, 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Budapest,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2</a:t>
            </a:r>
            <a:r>
              <a:rPr lang="en-GB" sz="20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KRF, Gyöngyös, Hungary</a:t>
            </a:r>
            <a:endParaRPr lang="en-GB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dirty="0" err="1">
                <a:effectLst>
                  <a:outerShdw dist="17961" dir="2700000">
                    <a:scrgbClr r="0" g="0" b="0"/>
                  </a:outerShdw>
                </a:effectLst>
              </a:rPr>
              <a:t>p+p</a:t>
            </a:r>
            <a:r>
              <a:rPr lang="en-GB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@ ISR and </a:t>
            </a:r>
            <a:r>
              <a:rPr lang="en-GB" sz="2000" dirty="0">
                <a:effectLst>
                  <a:outerShdw dist="17961" dir="2700000">
                    <a:scrgbClr r="0" g="0" b="0"/>
                  </a:outerShdw>
                </a:effectLst>
              </a:rPr>
              <a:t>@ 7 </a:t>
            </a:r>
            <a:r>
              <a:rPr lang="en-GB" sz="2000" dirty="0" err="1">
                <a:effectLst>
                  <a:outerShdw dist="17961" dir="2700000">
                    <a:scrgbClr r="0" g="0" b="0"/>
                  </a:outerShdw>
                </a:effectLst>
              </a:rPr>
              <a:t>TeV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LHC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Real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extension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Bialas-Bzdak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 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New: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focusing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R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eBB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on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low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t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region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</a:t>
            </a:r>
            <a:r>
              <a:rPr lang="hu-HU" dirty="0" err="1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/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dt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of pp 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E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xcitation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functions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Pomeron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Femtoscopy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1800" dirty="0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arXiv:1204.5617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  <a:hlinkClick r:id="rId3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  <a:hlinkClick r:id="rId4"/>
              </a:rPr>
              <a:t>arXiv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  <a:hlinkClick r:id="rId4"/>
              </a:rPr>
              <a:t>:1306.4217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  <a:hlinkClick r:id="rId5"/>
              </a:rPr>
              <a:t>arXiv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  <a:hlinkClick r:id="rId5"/>
              </a:rPr>
              <a:t>:1311.2308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arxiv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:1505.01415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+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manuscript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preparation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6440" y="261612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Diffraction in quark-diquark models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49560" y="5824080"/>
            <a:ext cx="852156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Structure of protons = ? 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 Diffractive 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 ISR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(23.5 – 62.5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LHC (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- 8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).  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5536" y="843840"/>
            <a:ext cx="2275560" cy="101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5536" y="1988840"/>
            <a:ext cx="6953760" cy="1319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90096" y="3438000"/>
            <a:ext cx="2885760" cy="913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352440" y="4465440"/>
            <a:ext cx="8530200" cy="12056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zabadkézi sokszög 9"/>
          <p:cNvSpPr/>
          <p:nvPr/>
        </p:nvSpPr>
        <p:spPr>
          <a:xfrm>
            <a:off x="4131720" y="831599"/>
            <a:ext cx="4780079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 and Bzdak,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Acta Phys. Polon. B 38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CMR9" pitchFamily="2"/>
                <a:cs typeface="CMR9" pitchFamily="2"/>
              </a:rPr>
              <a:t>(2007) 159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p= (q, d) or p = (q, (q, q))</a:t>
            </a:r>
          </a:p>
        </p:txBody>
      </p:sp>
      <p:sp>
        <p:nvSpPr>
          <p:cNvPr id="11" name="Szabadkézi sokszög 10"/>
          <p:cNvSpPr/>
          <p:nvPr/>
        </p:nvSpPr>
        <p:spPr>
          <a:xfrm>
            <a:off x="3491880" y="3429000"/>
            <a:ext cx="5419918" cy="7716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4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(b)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= 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dependent prob. of interaction</a:t>
            </a:r>
            <a:r>
              <a:rPr lang="hu-HU" sz="9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9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connection to scattering centers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0798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Diffraction a la Bialas and Bzdak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49560" y="3645024"/>
            <a:ext cx="8521560" cy="28645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 quark-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diquark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model of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Bzdak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has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been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analytically integrated  in a  </a:t>
            </a:r>
            <a:r>
              <a:rPr lang="en-US" sz="20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 approximation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i="1" u="sng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assuming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that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real part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forward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negligible.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 different pictures: p = (q, d) or p = (q, (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q,q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Note: p= (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q,q,q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model fails, quarks are correlated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W.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Czyz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L. C.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Maximon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Annals. Phys. 52 (1969)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59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„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Springy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” p=(q,d)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Grichine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arxiv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:1404.5768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090080" y="897119"/>
            <a:ext cx="7055280" cy="926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293480" y="1916832"/>
            <a:ext cx="6648479" cy="82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157840" y="2820278"/>
            <a:ext cx="4919760" cy="77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Diffractive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pp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scattering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19592" y="5582520"/>
            <a:ext cx="4280400" cy="971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 = (q, d)</a:t>
            </a:r>
          </a:p>
        </p:txBody>
      </p:sp>
      <p:sp>
        <p:nvSpPr>
          <p:cNvPr id="6" name="Szabadkézi sokszög 5"/>
          <p:cNvSpPr/>
          <p:nvPr/>
        </p:nvSpPr>
        <p:spPr>
          <a:xfrm>
            <a:off x="4677840" y="5582160"/>
            <a:ext cx="4280400" cy="971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p = (q, (q,q))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1832" y="868319"/>
            <a:ext cx="4268160" cy="458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682880" y="868319"/>
            <a:ext cx="4275360" cy="4582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Real extended BB model for the dip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51520" y="5733256"/>
            <a:ext cx="86196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Real extension of an imaginary t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parameter Im</a:t>
            </a:r>
            <a:r>
              <a:rPr lang="hu-HU" sz="200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W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added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51520" y="980728"/>
            <a:ext cx="2559996" cy="1142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915816" y="980728"/>
            <a:ext cx="6017656" cy="1142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51520" y="2276872"/>
            <a:ext cx="3066276" cy="970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51520" y="4311592"/>
            <a:ext cx="8619600" cy="12056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zabadkézi sokszög 9"/>
          <p:cNvSpPr/>
          <p:nvPr/>
        </p:nvSpPr>
        <p:spPr>
          <a:xfrm>
            <a:off x="5940152" y="2441353"/>
            <a:ext cx="3010905" cy="7716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 obtained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 Re (t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r>
              <a:rPr lang="hu-HU" sz="24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= 0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54673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06130"/>
            <a:ext cx="63912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85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eBB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dip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(2)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6876256" y="3588833"/>
            <a:ext cx="2106390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„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realized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”: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 = (q,d)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p= (q, 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836712"/>
            <a:ext cx="86772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37" y="2276872"/>
            <a:ext cx="700087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573016"/>
            <a:ext cx="64087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23" y="4765898"/>
            <a:ext cx="641032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77272"/>
            <a:ext cx="30956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zabadkézi sokszög 10"/>
          <p:cNvSpPr/>
          <p:nvPr/>
        </p:nvSpPr>
        <p:spPr>
          <a:xfrm>
            <a:off x="6876256" y="5301208"/>
            <a:ext cx="210639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t?</a:t>
            </a:r>
          </a:p>
        </p:txBody>
      </p:sp>
    </p:spTree>
    <p:extLst>
      <p:ext uri="{BB962C8B-B14F-4D97-AF65-F5344CB8AC3E}">
        <p14:creationId xmlns:p14="http://schemas.microsoft.com/office/powerpoint/2010/main" val="341298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eBB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two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choices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6660232" y="836712"/>
            <a:ext cx="2106390" cy="2248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constant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favored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913" y="4313659"/>
            <a:ext cx="3686175" cy="771525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1658888"/>
            <a:ext cx="3733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zabadkézi sokszög 12"/>
          <p:cNvSpPr/>
          <p:nvPr/>
        </p:nvSpPr>
        <p:spPr>
          <a:xfrm>
            <a:off x="6660232" y="3429000"/>
            <a:ext cx="2106390" cy="28645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 small values of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 recover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our first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attempt, the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BB model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1120924" y="5587987"/>
            <a:ext cx="532328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 choice is also favoured by data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T. Cs., F. Nemes, arxiv:1306.4217</a:t>
            </a: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9230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eBB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combined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data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sets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6" name="Szabadkézi sokszög 5"/>
          <p:cNvSpPr/>
          <p:nvPr/>
        </p:nvSpPr>
        <p:spPr>
          <a:xfrm>
            <a:off x="4631939" y="5877272"/>
            <a:ext cx="436484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spcAft>
                <a:spcPts val="1200"/>
              </a:spcAft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0 ≤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–t ≤ 2.5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           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quite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OK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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check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 @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TeV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349" y="5229200"/>
            <a:ext cx="24193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379095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085184"/>
            <a:ext cx="16573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435277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12304"/>
            <a:ext cx="38004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zabadkézi sokszög 12"/>
          <p:cNvSpPr/>
          <p:nvPr/>
        </p:nvSpPr>
        <p:spPr>
          <a:xfrm>
            <a:off x="4644008" y="836712"/>
            <a:ext cx="436484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spcAft>
                <a:spcPts val="1200"/>
              </a:spcAft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Shadow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profile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function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39742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Excitation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function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scaling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pp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91680" y="6133506"/>
            <a:ext cx="7344816" cy="463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Geometric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{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4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} = p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p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(s/s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7661795" cy="5329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zabadkézi sokszög 6"/>
          <p:cNvSpPr/>
          <p:nvPr/>
        </p:nvSpPr>
        <p:spPr>
          <a:xfrm>
            <a:off x="6876256" y="5301208"/>
            <a:ext cx="210639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t!</a:t>
            </a:r>
          </a:p>
        </p:txBody>
      </p:sp>
    </p:spTree>
    <p:extLst>
      <p:ext uri="{BB962C8B-B14F-4D97-AF65-F5344CB8AC3E}">
        <p14:creationId xmlns:p14="http://schemas.microsoft.com/office/powerpoint/2010/main" val="278144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51774"/>
              <a:ext cx="9144000" cy="62844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Excitation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function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</a:t>
              </a:r>
              <a:r>
                <a:rPr lang="hu-HU" sz="40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itchFamily="18" charset="2"/>
                  <a:ea typeface="Arial Unicode MS" pitchFamily="2"/>
                  <a:cs typeface="Tahoma" pitchFamily="2"/>
                </a:rPr>
                <a:t>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/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dt</a:t>
              </a:r>
              <a:endPara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644008" y="1124745"/>
            <a:ext cx="4104456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Geometric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3904168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zabadkézi sokszög 7"/>
          <p:cNvSpPr/>
          <p:nvPr/>
        </p:nvSpPr>
        <p:spPr>
          <a:xfrm>
            <a:off x="4644008" y="2204864"/>
            <a:ext cx="4104456" cy="1079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~10%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400" dirty="0" err="1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increases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~10%,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√s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15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071" y="3429000"/>
            <a:ext cx="56864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zabadkézi sokszög 9"/>
          <p:cNvSpPr/>
          <p:nvPr/>
        </p:nvSpPr>
        <p:spPr>
          <a:xfrm>
            <a:off x="4067944" y="5200736"/>
            <a:ext cx="4968552" cy="13871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4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(2 %)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K.A.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Kohara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Kodama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E.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Ferreira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:1411.3518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36712"/>
            <a:ext cx="460851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446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eBB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shadow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profile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functions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67544" y="5527245"/>
            <a:ext cx="820891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 of saturation at 7 TeV: A(b) ~ 1 at low b.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~ max probability of interaction at low b</a:t>
            </a:r>
            <a:endParaRPr lang="en-US" sz="2000" b="0" i="0" u="none" strike="noStrike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5" y="1196752"/>
            <a:ext cx="8995419" cy="4175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25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Pomeron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physics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LHC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with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TOTEM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51520" y="6123053"/>
            <a:ext cx="86196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diffractive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colorless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exchange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grpSp>
        <p:nvGrpSpPr>
          <p:cNvPr id="6" name="Csoportba foglalás 5"/>
          <p:cNvGrpSpPr/>
          <p:nvPr/>
        </p:nvGrpSpPr>
        <p:grpSpPr>
          <a:xfrm>
            <a:off x="1228725" y="787854"/>
            <a:ext cx="6727651" cy="5222421"/>
            <a:chOff x="1228725" y="787854"/>
            <a:chExt cx="6727651" cy="522242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725" y="847725"/>
              <a:ext cx="6686550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Szövegdoboz 7"/>
            <p:cNvSpPr txBox="1"/>
            <p:nvPr/>
          </p:nvSpPr>
          <p:spPr>
            <a:xfrm>
              <a:off x="5868144" y="78785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5868144" y="184482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" name="Szövegdoboz 12"/>
            <p:cNvSpPr txBox="1"/>
            <p:nvPr/>
          </p:nvSpPr>
          <p:spPr>
            <a:xfrm>
              <a:off x="5796136" y="292494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4" name="Szövegdoboz 13"/>
            <p:cNvSpPr txBox="1"/>
            <p:nvPr/>
          </p:nvSpPr>
          <p:spPr>
            <a:xfrm>
              <a:off x="5868144" y="390936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Szövegdoboz 14"/>
            <p:cNvSpPr txBox="1"/>
            <p:nvPr/>
          </p:nvSpPr>
          <p:spPr>
            <a:xfrm>
              <a:off x="5892093" y="496633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624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114085"/>
            <a:chOff x="0" y="0"/>
            <a:chExt cx="9144000" cy="111408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99745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Imaging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sub-femtometer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scale</a:t>
              </a:r>
              <a:endPara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23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GeV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ISR and 7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LHC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energy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19672" y="5589240"/>
            <a:ext cx="626469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hat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about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future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LHC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energies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528763"/>
            <a:ext cx="847725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00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G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eometric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scaling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pp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91680" y="6133506"/>
            <a:ext cx="7344816" cy="463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Geometric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{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4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} = p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p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(s/s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7661795" cy="5329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81128"/>
            <a:ext cx="7344815" cy="15217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19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What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have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learned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44720" y="5150520"/>
            <a:ext cx="5630400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 effective formula: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works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~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well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BB and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BB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models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F.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Nemes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T. Cs,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arXiv:1204.5617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Froissart-Martin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bound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satisfied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)!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052680" y="5150520"/>
            <a:ext cx="2688480" cy="1275120"/>
          </a:xfrm>
          <a:prstGeom prst="rect">
            <a:avLst/>
          </a:prstGeom>
          <a:noFill/>
          <a:ln w="19050">
            <a:solidFill>
              <a:srgbClr val="FFFF00"/>
            </a:solidFill>
            <a:prstDash val="solid"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00" y="819150"/>
            <a:ext cx="8626780" cy="407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13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What have we learned?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3" name="Szabadkézi sokszög 12"/>
          <p:cNvSpPr/>
          <p:nvPr/>
        </p:nvSpPr>
        <p:spPr>
          <a:xfrm>
            <a:off x="5148064" y="2060848"/>
            <a:ext cx="308421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BB: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08" y="836712"/>
            <a:ext cx="3904168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424847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zabadkézi sokszög 13"/>
          <p:cNvSpPr/>
          <p:nvPr/>
        </p:nvSpPr>
        <p:spPr>
          <a:xfrm>
            <a:off x="4512120" y="2574917"/>
            <a:ext cx="452437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</a:t>
            </a:r>
          </a:p>
        </p:txBody>
      </p:sp>
      <p:sp>
        <p:nvSpPr>
          <p:cNvPr id="16" name="Szabadkézi sokszög 15"/>
          <p:cNvSpPr/>
          <p:nvPr/>
        </p:nvSpPr>
        <p:spPr>
          <a:xfrm>
            <a:off x="4499992" y="3419268"/>
            <a:ext cx="4524376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Femtoscopy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(q,d)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7" name="Szabadkézi sokszög 16"/>
          <p:cNvSpPr/>
          <p:nvPr/>
        </p:nvSpPr>
        <p:spPr>
          <a:xfrm>
            <a:off x="4499992" y="4571396"/>
            <a:ext cx="4524376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Froissart-Martin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bound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Automatically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satisfied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4499992" y="5733256"/>
            <a:ext cx="452437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BB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 AA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itchFamily="2" charset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425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Thank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you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your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attention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!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-36512" y="3068960"/>
            <a:ext cx="9144000" cy="498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marR="0" lvl="0" indent="-190440" algn="ctr" rtl="0" hangingPunct="1">
              <a:lnSpc>
                <a:spcPct val="100000"/>
              </a:lnSpc>
              <a:buNone/>
              <a:tabLst/>
            </a:pP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3200" b="1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Questions</a:t>
            </a:r>
            <a:r>
              <a: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?</a:t>
            </a:r>
            <a:endParaRPr lang="hu-HU" sz="32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18491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slides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- TOTEM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023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– Experimental Setup at IP5</a:t>
              </a:r>
              <a:endParaRPr lang="hu-HU" sz="3200" b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66224" y="5733256"/>
            <a:ext cx="838224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T1, T2: CSC and GEM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Inelastic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telescopes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;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RP: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Roman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Pots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algn="ctr"/>
            <a:r>
              <a:rPr lang="hu-HU" sz="2000" dirty="0" smtClean="0"/>
              <a:t>[</a:t>
            </a:r>
            <a:r>
              <a:rPr lang="hu-HU" sz="2000" dirty="0" err="1" smtClean="0"/>
              <a:t>Details</a:t>
            </a:r>
            <a:r>
              <a:rPr lang="hu-HU" sz="2000" dirty="0" smtClean="0"/>
              <a:t>: </a:t>
            </a:r>
            <a:r>
              <a:rPr lang="hu-HU" sz="2000" dirty="0"/>
              <a:t>JINST 3 (2008) </a:t>
            </a:r>
            <a:r>
              <a:rPr lang="hu-HU" sz="2000" dirty="0" smtClean="0"/>
              <a:t>S08007]. </a:t>
            </a:r>
            <a:r>
              <a:rPr lang="hu-HU" sz="2000" dirty="0" err="1" smtClean="0"/>
              <a:t>In</a:t>
            </a:r>
            <a:r>
              <a:rPr lang="hu-HU" sz="2000" dirty="0" smtClean="0"/>
              <a:t> </a:t>
            </a:r>
            <a:r>
              <a:rPr lang="hu-HU" sz="2000" dirty="0" err="1" smtClean="0"/>
              <a:t>this</a:t>
            </a:r>
            <a:r>
              <a:rPr lang="hu-HU" sz="2000" dirty="0" smtClean="0"/>
              <a:t> </a:t>
            </a:r>
            <a:r>
              <a:rPr lang="hu-HU" sz="2000" dirty="0" err="1" smtClean="0"/>
              <a:t>talk</a:t>
            </a:r>
            <a:r>
              <a:rPr lang="hu-HU" sz="2000" dirty="0" smtClean="0"/>
              <a:t>: TOTEM </a:t>
            </a:r>
            <a:r>
              <a:rPr lang="hu-HU" sz="2000" dirty="0" err="1" smtClean="0"/>
              <a:t>Roman</a:t>
            </a:r>
            <a:r>
              <a:rPr lang="hu-HU" sz="2000" dirty="0" smtClean="0"/>
              <a:t> </a:t>
            </a:r>
            <a:r>
              <a:rPr lang="hu-HU" sz="2000" dirty="0" err="1" smtClean="0"/>
              <a:t>Pots</a:t>
            </a:r>
            <a:r>
              <a:rPr lang="hu-HU" sz="2000" dirty="0" smtClean="0"/>
              <a:t> 220 m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799112" cy="202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542" y="3068960"/>
            <a:ext cx="6112502" cy="257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4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data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taking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95288" y="4394861"/>
            <a:ext cx="8353425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July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2012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,</a:t>
            </a:r>
            <a:r>
              <a:rPr lang="hu-HU" sz="2000" b="1" u="sng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r>
              <a:rPr lang="hu-HU" sz="2000" b="1" u="sng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special</a:t>
            </a:r>
            <a:r>
              <a:rPr lang="hu-HU" sz="2000" b="1" u="sng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run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,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cs typeface="Lucida Sans Unicode" pitchFamily="2"/>
              </a:rPr>
              <a:t> 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* = 90 m,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√s =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TeV</a:t>
            </a:r>
            <a:endParaRPr lang="hu-HU" sz="2000" dirty="0">
              <a:solidFill>
                <a:srgbClr val="000000"/>
              </a:solidFill>
              <a:latin typeface="Verdana" pitchFamily="34"/>
              <a:cs typeface="Lucida Sans Unicode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1481139" y="4891947"/>
            <a:ext cx="6181724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2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 3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colliding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bunch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pair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, 8 x 10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10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p/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bunch</a:t>
            </a:r>
            <a:endParaRPr lang="hu-HU" sz="2000" dirty="0" smtClean="0">
              <a:solidFill>
                <a:srgbClr val="000000"/>
              </a:solidFill>
              <a:latin typeface="Verdana" pitchFamily="34"/>
              <a:cs typeface="Lucida Sans Unicode" pitchFamily="2"/>
              <a:sym typeface="Wingdings" pitchFamily="2" charset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Instantaneous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i="1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~ 10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28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cm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-2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s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-1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11 h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taking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RP-s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9.5 </a:t>
            </a:r>
            <a:r>
              <a:rPr lang="hu-HU" sz="2000" dirty="0" err="1" smtClean="0">
                <a:solidFill>
                  <a:srgbClr val="000000"/>
                </a:solidFill>
                <a:latin typeface="Symbol" pitchFamily="18" charset="2"/>
                <a:cs typeface="Lucida Sans Unicode" pitchFamily="2"/>
                <a:sym typeface="Wingdings" pitchFamily="2" charset="2"/>
              </a:rPr>
              <a:t>s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beam</a:t>
            </a:r>
            <a:endParaRPr lang="hu-HU" sz="2000" baseline="-25000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Integrated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</a:t>
            </a:r>
            <a:r>
              <a:rPr lang="hu-HU" sz="2000" i="1" dirty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 ~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735 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cs typeface="Lucida Sans Unicode" pitchFamily="2"/>
                <a:sym typeface="Wingdings" pitchFamily="2" charset="2"/>
              </a:rPr>
              <a:t>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b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  <a:sym typeface="Wingdings" pitchFamily="2" charset="2"/>
              </a:rPr>
              <a:t>-1</a:t>
            </a:r>
            <a:endParaRPr lang="hu-HU" sz="2000" baseline="30000" dirty="0">
              <a:solidFill>
                <a:srgbClr val="000000"/>
              </a:solidFill>
              <a:latin typeface="Verdana" pitchFamily="34"/>
              <a:cs typeface="Lucida Sans Unicode" pitchFamily="2"/>
              <a:sym typeface="Wingdings" pitchFamily="2" charset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7.2 10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6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elastic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events</a:t>
            </a:r>
            <a:endParaRPr lang="hu-HU" sz="2000" dirty="0" smtClean="0">
              <a:solidFill>
                <a:srgbClr val="000000"/>
              </a:solidFill>
              <a:latin typeface="Verdana" pitchFamily="34"/>
              <a:cs typeface="Lucida Sans Unicode" pitchFamily="2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764704"/>
            <a:ext cx="8353425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zis 5"/>
          <p:cNvSpPr/>
          <p:nvPr/>
        </p:nvSpPr>
        <p:spPr>
          <a:xfrm>
            <a:off x="971600" y="2503016"/>
            <a:ext cx="2088232" cy="4939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9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ifferential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cross-section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@ 8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6051" cy="4093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6" y="4941168"/>
            <a:ext cx="3584864" cy="107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42" y="4941168"/>
            <a:ext cx="1524286" cy="601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657" y="4941168"/>
            <a:ext cx="3266839" cy="75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797" y="5638069"/>
            <a:ext cx="1510331" cy="36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églalap 12"/>
          <p:cNvSpPr/>
          <p:nvPr/>
        </p:nvSpPr>
        <p:spPr>
          <a:xfrm>
            <a:off x="267056" y="6156012"/>
            <a:ext cx="8769437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 </a:t>
            </a:r>
            <a:r>
              <a:rPr lang="hu-HU" dirty="0" err="1" smtClean="0"/>
              <a:t>N</a:t>
            </a:r>
            <a:r>
              <a:rPr lang="hu-HU" baseline="-25000" dirty="0" err="1" smtClean="0"/>
              <a:t>b</a:t>
            </a:r>
            <a:r>
              <a:rPr lang="hu-HU" dirty="0" smtClean="0"/>
              <a:t> = 1 </a:t>
            </a:r>
            <a:r>
              <a:rPr lang="hu-HU" dirty="0" err="1" smtClean="0"/>
              <a:t>fits</a:t>
            </a:r>
            <a:r>
              <a:rPr lang="hu-HU" dirty="0" smtClean="0"/>
              <a:t> </a:t>
            </a:r>
            <a:r>
              <a:rPr lang="hu-HU" dirty="0" err="1" smtClean="0"/>
              <a:t>excluded</a:t>
            </a:r>
            <a:r>
              <a:rPr lang="hu-HU" dirty="0"/>
              <a:t>.</a:t>
            </a:r>
            <a:r>
              <a:rPr lang="hu-HU" dirty="0" smtClean="0"/>
              <a:t> </a:t>
            </a:r>
            <a:r>
              <a:rPr lang="hu-HU" dirty="0" err="1"/>
              <a:t>R</a:t>
            </a:r>
            <a:r>
              <a:rPr lang="hu-HU" dirty="0" err="1" smtClean="0"/>
              <a:t>elative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best</a:t>
            </a:r>
            <a:r>
              <a:rPr lang="hu-HU" dirty="0" smtClean="0"/>
              <a:t> </a:t>
            </a:r>
            <a:r>
              <a:rPr lang="hu-HU" dirty="0" err="1" smtClean="0"/>
              <a:t>exponential</a:t>
            </a:r>
            <a:r>
              <a:rPr lang="hu-HU" dirty="0" smtClean="0"/>
              <a:t>, a </a:t>
            </a:r>
            <a:r>
              <a:rPr lang="hu-HU" dirty="0" err="1" smtClean="0"/>
              <a:t>significant</a:t>
            </a:r>
            <a:r>
              <a:rPr lang="hu-HU" dirty="0" smtClean="0"/>
              <a:t> 7.2</a:t>
            </a:r>
            <a:r>
              <a:rPr lang="hu-HU" dirty="0" smtClean="0">
                <a:latin typeface="Symbol" pitchFamily="18" charset="2"/>
              </a:rPr>
              <a:t>s</a:t>
            </a:r>
            <a:r>
              <a:rPr lang="hu-HU" dirty="0" smtClean="0"/>
              <a:t> </a:t>
            </a:r>
            <a:r>
              <a:rPr lang="hu-HU" dirty="0" err="1" smtClean="0"/>
              <a:t>deviation</a:t>
            </a:r>
            <a:r>
              <a:rPr lang="hu-HU" dirty="0" smtClean="0"/>
              <a:t> </a:t>
            </a:r>
            <a:r>
              <a:rPr lang="hu-HU" dirty="0" err="1" smtClean="0"/>
              <a:t>found</a:t>
            </a:r>
            <a:r>
              <a:rPr lang="hu-HU" dirty="0" smtClean="0"/>
              <a:t>.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0361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slides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–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ReBB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815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Introduction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Pomeron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physics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836712"/>
            <a:ext cx="54483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zabadkézi sokszög 5"/>
          <p:cNvSpPr/>
          <p:nvPr/>
        </p:nvSpPr>
        <p:spPr>
          <a:xfrm>
            <a:off x="611560" y="2843204"/>
            <a:ext cx="7776864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symmetry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Resonance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production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s-channel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(a)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Interaction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through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resonance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exchange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t-channel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(b)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323528" y="5239213"/>
            <a:ext cx="396044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R. Engel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hep-ph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/0111396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E.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Levin,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hep-ph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/9808486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53619"/>
            <a:ext cx="41814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768" y="4797152"/>
            <a:ext cx="31242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67976"/>
            <a:ext cx="465772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370" y="4810100"/>
            <a:ext cx="34480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316438"/>
            <a:ext cx="3143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588" y="6093296"/>
            <a:ext cx="16097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93296"/>
            <a:ext cx="31813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Szabadkézi sokszög 14"/>
          <p:cNvSpPr/>
          <p:nvPr/>
        </p:nvSpPr>
        <p:spPr>
          <a:xfrm>
            <a:off x="179512" y="6093296"/>
            <a:ext cx="396044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s, 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variables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pp: </a:t>
            </a:r>
          </a:p>
        </p:txBody>
      </p:sp>
    </p:spTree>
    <p:extLst>
      <p:ext uri="{BB962C8B-B14F-4D97-AF65-F5344CB8AC3E}">
        <p14:creationId xmlns:p14="http://schemas.microsoft.com/office/powerpoint/2010/main" val="145950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eBB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fit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range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studies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6" name="Szabadkézi sokszög 5"/>
          <p:cNvSpPr/>
          <p:nvPr/>
        </p:nvSpPr>
        <p:spPr>
          <a:xfrm>
            <a:off x="4775955" y="6411085"/>
            <a:ext cx="4332549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spcAft>
                <a:spcPts val="1200"/>
              </a:spcAft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 ≤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–t ≤ 2.5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~ OK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35496" y="6411085"/>
            <a:ext cx="416217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fit: 0.36≤ –t ≤ 2.5 GeV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OK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3000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11" y="714168"/>
            <a:ext cx="8535369" cy="566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zabadkézi sokszög 7"/>
          <p:cNvSpPr/>
          <p:nvPr/>
        </p:nvSpPr>
        <p:spPr>
          <a:xfrm>
            <a:off x="2555776" y="2420888"/>
            <a:ext cx="4104456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remarkable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stability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extrapolation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unfitted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9706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Focusing reBB on the low-t region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539552" y="6093296"/>
            <a:ext cx="8208912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Saturation is apparent if fit range is limited to |t| &lt; 0.36 GeV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endParaRPr lang="en-US" sz="2000" b="0" i="0" u="none" strike="noStrike" baseline="3000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46839"/>
            <a:ext cx="7776864" cy="516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Csoportba foglalás 8"/>
          <p:cNvGrpSpPr/>
          <p:nvPr/>
        </p:nvGrpSpPr>
        <p:grpSpPr>
          <a:xfrm>
            <a:off x="1187624" y="4399829"/>
            <a:ext cx="2952328" cy="216024"/>
            <a:chOff x="827584" y="4399829"/>
            <a:chExt cx="2952328" cy="216024"/>
          </a:xfrm>
        </p:grpSpPr>
        <p:cxnSp>
          <p:nvCxnSpPr>
            <p:cNvPr id="10" name="Egyenes összekötő 9"/>
            <p:cNvCxnSpPr/>
            <p:nvPr/>
          </p:nvCxnSpPr>
          <p:spPr>
            <a:xfrm>
              <a:off x="827584" y="4509120"/>
              <a:ext cx="2952328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Balra nyíl 10"/>
            <p:cNvSpPr/>
            <p:nvPr/>
          </p:nvSpPr>
          <p:spPr>
            <a:xfrm>
              <a:off x="1464081" y="4399829"/>
              <a:ext cx="864096" cy="216024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  <p:extLst>
      <p:ext uri="{BB962C8B-B14F-4D97-AF65-F5344CB8AC3E}">
        <p14:creationId xmlns:p14="http://schemas.microsoft.com/office/powerpoint/2010/main" val="262906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Focusing reBB on even lower -t region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25003" y="6093296"/>
            <a:ext cx="8251453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Saturation still apparent, fit range |t| &lt; 0.18 GeV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endParaRPr lang="en-US" sz="2000" b="0" i="0" u="none" strike="noStrike" baseline="3000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03" y="764535"/>
            <a:ext cx="8251453" cy="5256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Csoportba foglalás 9"/>
          <p:cNvGrpSpPr/>
          <p:nvPr/>
        </p:nvGrpSpPr>
        <p:grpSpPr>
          <a:xfrm>
            <a:off x="899592" y="4399829"/>
            <a:ext cx="3240360" cy="550631"/>
            <a:chOff x="899592" y="4399829"/>
            <a:chExt cx="3240360" cy="550631"/>
          </a:xfrm>
        </p:grpSpPr>
        <p:cxnSp>
          <p:nvCxnSpPr>
            <p:cNvPr id="7" name="Egyenes összekötő 6"/>
            <p:cNvCxnSpPr/>
            <p:nvPr/>
          </p:nvCxnSpPr>
          <p:spPr>
            <a:xfrm>
              <a:off x="899592" y="4509120"/>
              <a:ext cx="3240360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Balra nyíl 7"/>
            <p:cNvSpPr/>
            <p:nvPr/>
          </p:nvSpPr>
          <p:spPr>
            <a:xfrm>
              <a:off x="1464081" y="4399829"/>
              <a:ext cx="864096" cy="216024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1547664" y="4581128"/>
              <a:ext cx="22359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mtClean="0">
                  <a:solidFill>
                    <a:srgbClr val="FF0000"/>
                  </a:solidFill>
                </a:rPr>
                <a:t>Connection to TOTEM</a:t>
              </a:r>
              <a:endParaRPr lang="hu-HU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425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8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data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54" y="719516"/>
            <a:ext cx="8776692" cy="589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zabadkézi sokszög 4"/>
          <p:cNvSpPr/>
          <p:nvPr/>
        </p:nvSpPr>
        <p:spPr>
          <a:xfrm>
            <a:off x="5292080" y="3347260"/>
            <a:ext cx="3484519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 pp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b="0" i="0" u="none" strike="noStrike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shape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xcluded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7+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 s</a:t>
            </a:r>
            <a:endParaRPr lang="en-US" sz="2000" b="0" i="0" u="none" strike="noStrike" dirty="0">
              <a:ln>
                <a:noFill/>
              </a:ln>
              <a:solidFill>
                <a:srgbClr val="000000"/>
              </a:solidFill>
              <a:latin typeface="Symbol" pitchFamily="18" charset="2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4733594" y="5228188"/>
            <a:ext cx="4172322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Theoretical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support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ISR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energies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unitarity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Jenkovszky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A. Lengyel,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:1410.4106</a:t>
            </a:r>
          </a:p>
        </p:txBody>
      </p:sp>
      <p:sp>
        <p:nvSpPr>
          <p:cNvPr id="6" name="Téglalap 5"/>
          <p:cNvSpPr/>
          <p:nvPr/>
        </p:nvSpPr>
        <p:spPr>
          <a:xfrm>
            <a:off x="5868144" y="1196752"/>
            <a:ext cx="337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Nucl.Phys</a:t>
            </a:r>
            <a:r>
              <a:rPr lang="en-US" b="1" dirty="0"/>
              <a:t>. B899 (2015) 527-546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138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Non-exponential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behaviour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ReBB</a:t>
              </a:r>
              <a:endPara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79369" y="5085184"/>
            <a:ext cx="3484519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non-exponential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feature</a:t>
            </a:r>
            <a:endParaRPr lang="hu-HU" sz="2000" b="0" i="0" u="none" strike="noStrike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endParaRPr lang="en-US" sz="2000" b="0" i="0" u="none" strike="noStrike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271" y="764704"/>
            <a:ext cx="6753225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1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Predictions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shadow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profile</a:t>
              </a:r>
              <a:endPara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539552" y="4512227"/>
            <a:ext cx="2980463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Edgier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endParaRPr lang="hu-HU" sz="2000" baseline="-25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BnEL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endParaRPr lang="hu-HU" sz="2000" b="0" i="0" u="none" strike="noStrike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energies</a:t>
            </a:r>
            <a:endParaRPr lang="hu-HU" sz="2000" b="0" i="0" u="none" strike="noStrike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977639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zabadkézi sokszög 8"/>
          <p:cNvSpPr/>
          <p:nvPr/>
        </p:nvSpPr>
        <p:spPr>
          <a:xfrm>
            <a:off x="4572000" y="4437112"/>
            <a:ext cx="4392488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K.A.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Kohara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Kodama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Ferreira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:1411.3518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claim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asymptotic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BEL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2698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abadkézi sokszög 7"/>
          <p:cNvSpPr/>
          <p:nvPr/>
        </p:nvSpPr>
        <p:spPr>
          <a:xfrm>
            <a:off x="251520" y="4983700"/>
            <a:ext cx="2980463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Edgier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endParaRPr lang="hu-HU" sz="2000" baseline="-25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BnEL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endParaRPr lang="hu-HU" sz="2000" b="0" i="0" u="none" strike="noStrike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energies</a:t>
            </a:r>
            <a:endParaRPr lang="hu-HU" sz="2000" b="0" i="0" u="none" strike="noStrike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Predictions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shadow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profile</a:t>
              </a:r>
              <a:endPara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977639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977639" cy="4094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églalap 4"/>
          <p:cNvSpPr/>
          <p:nvPr/>
        </p:nvSpPr>
        <p:spPr>
          <a:xfrm>
            <a:off x="3702802" y="5661248"/>
            <a:ext cx="25344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b="1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presented</a:t>
            </a:r>
            <a:r>
              <a:rPr lang="hu-HU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b="1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so</a:t>
            </a:r>
            <a:r>
              <a:rPr lang="hu-HU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far:</a:t>
            </a:r>
          </a:p>
          <a:p>
            <a:r>
              <a:rPr lang="hu-HU" b="1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arxiv</a:t>
            </a:r>
            <a:r>
              <a:rPr lang="hu-HU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:1505.01415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3430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New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results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pp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data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with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ReBB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endPara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692696"/>
            <a:ext cx="8629650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Egyenes összekötő 8"/>
          <p:cNvCxnSpPr/>
          <p:nvPr/>
        </p:nvCxnSpPr>
        <p:spPr>
          <a:xfrm>
            <a:off x="3535424" y="238876"/>
            <a:ext cx="21602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96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Tevatron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data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with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ReBB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endPara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cxnSp>
        <p:nvCxnSpPr>
          <p:cNvPr id="9" name="Egyenes összekötő 8"/>
          <p:cNvCxnSpPr/>
          <p:nvPr/>
        </p:nvCxnSpPr>
        <p:spPr>
          <a:xfrm>
            <a:off x="3059832" y="204969"/>
            <a:ext cx="21602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2" y="760853"/>
            <a:ext cx="7944370" cy="583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zabadkézi sokszög 6"/>
          <p:cNvSpPr/>
          <p:nvPr/>
        </p:nvSpPr>
        <p:spPr>
          <a:xfrm>
            <a:off x="4716016" y="4459899"/>
            <a:ext cx="4392488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Grichine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arxiv.org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:1404.5768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 = (q, d)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„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springy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”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picture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lso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increases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part of t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97318"/>
            <a:ext cx="3444843" cy="2739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69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Tevatron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data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trends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ReBB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endPara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cxnSp>
        <p:nvCxnSpPr>
          <p:cNvPr id="9" name="Egyenes összekötő 8"/>
          <p:cNvCxnSpPr/>
          <p:nvPr/>
        </p:nvCxnSpPr>
        <p:spPr>
          <a:xfrm>
            <a:off x="2843808" y="204969"/>
            <a:ext cx="21602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771209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llipszis 4"/>
          <p:cNvSpPr/>
          <p:nvPr/>
        </p:nvSpPr>
        <p:spPr>
          <a:xfrm>
            <a:off x="3203848" y="2348880"/>
            <a:ext cx="3600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zis 9"/>
          <p:cNvSpPr/>
          <p:nvPr/>
        </p:nvSpPr>
        <p:spPr>
          <a:xfrm>
            <a:off x="6948264" y="2348880"/>
            <a:ext cx="3600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zis 10"/>
          <p:cNvSpPr/>
          <p:nvPr/>
        </p:nvSpPr>
        <p:spPr>
          <a:xfrm>
            <a:off x="3203848" y="5229200"/>
            <a:ext cx="3600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zis 11"/>
          <p:cNvSpPr/>
          <p:nvPr/>
        </p:nvSpPr>
        <p:spPr>
          <a:xfrm>
            <a:off x="6948264" y="4437112"/>
            <a:ext cx="3600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zabadkézi sokszög 13"/>
          <p:cNvSpPr/>
          <p:nvPr/>
        </p:nvSpPr>
        <p:spPr>
          <a:xfrm>
            <a:off x="4499992" y="5402973"/>
            <a:ext cx="4524376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lso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is more „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opaque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”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pp. </a:t>
            </a:r>
          </a:p>
        </p:txBody>
      </p:sp>
      <p:cxnSp>
        <p:nvCxnSpPr>
          <p:cNvPr id="15" name="Egyenes összekötő 14"/>
          <p:cNvCxnSpPr/>
          <p:nvPr/>
        </p:nvCxnSpPr>
        <p:spPr>
          <a:xfrm>
            <a:off x="7430556" y="5805264"/>
            <a:ext cx="7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15"/>
          <p:cNvCxnSpPr/>
          <p:nvPr/>
        </p:nvCxnSpPr>
        <p:spPr>
          <a:xfrm>
            <a:off x="5331438" y="6132646"/>
            <a:ext cx="7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37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Regge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theory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836712"/>
            <a:ext cx="8964488" cy="91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34" y="2764886"/>
            <a:ext cx="180975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1829111"/>
            <a:ext cx="753427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151" r="12" b="-2385"/>
          <a:stretch/>
        </p:blipFill>
        <p:spPr bwMode="auto">
          <a:xfrm>
            <a:off x="251520" y="3284984"/>
            <a:ext cx="8712000" cy="33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257" y="5877272"/>
            <a:ext cx="63817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zabadkézi sokszög 9"/>
          <p:cNvSpPr/>
          <p:nvPr/>
        </p:nvSpPr>
        <p:spPr>
          <a:xfrm>
            <a:off x="2771800" y="2749976"/>
            <a:ext cx="619172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trajectories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(t) = l, </a:t>
            </a:r>
            <a:r>
              <a:rPr lang="hu-HU" sz="2000" dirty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= 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(0) +  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’(0) t </a:t>
            </a:r>
          </a:p>
        </p:txBody>
      </p:sp>
    </p:spTree>
    <p:extLst>
      <p:ext uri="{BB962C8B-B14F-4D97-AF65-F5344CB8AC3E}">
        <p14:creationId xmlns:p14="http://schemas.microsoft.com/office/powerpoint/2010/main" val="145950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slides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–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Discussion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417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Black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disc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limit?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932040" y="836712"/>
            <a:ext cx="4104456" cy="34800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Geometric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and F. Nemes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:1306.4217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Int. J.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A (2014)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C(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50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mb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GeV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≠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~ 36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GeV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 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271" y="4403576"/>
            <a:ext cx="21812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196" y="5117182"/>
            <a:ext cx="1638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121" y="5668863"/>
            <a:ext cx="4905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90" y="847598"/>
            <a:ext cx="465900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69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Motivation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Is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proton a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black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disc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4296132" cy="432000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81208"/>
            <a:ext cx="4296133" cy="4320000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35496" y="5445224"/>
            <a:ext cx="901214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papers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Block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F.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Halsen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address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topic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Experimental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confirmation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proton is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asymptotically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:1109.2041,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107 (2011) 212002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7228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Properties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a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black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disc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7" name="Szabadkézi sokszög 6"/>
          <p:cNvSpPr/>
          <p:nvPr/>
        </p:nvSpPr>
        <p:spPr>
          <a:xfrm>
            <a:off x="35496" y="5199724"/>
            <a:ext cx="9012148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Block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F.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Halsen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:1109.2041,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107 (2011) 212002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arXiv:1208.4086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  <a:r>
              <a:rPr lang="hu-HU" sz="2000" dirty="0"/>
              <a:t> </a:t>
            </a:r>
            <a:r>
              <a:rPr lang="hu-H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hu-HU" sz="2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Phys.Rev</a:t>
            </a:r>
            <a:r>
              <a:rPr lang="hu-H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. D86 (2012) 051504 </a:t>
            </a:r>
            <a:endParaRPr lang="hu-HU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 </a:t>
            </a:r>
            <a:r>
              <a:rPr lang="hu-HU" sz="2000" b="1" dirty="0" err="1" smtClean="0">
                <a:hlinkClick r:id="rId3"/>
              </a:rPr>
              <a:t>arXiv</a:t>
            </a:r>
            <a:r>
              <a:rPr lang="hu-HU" sz="2000" b="1" dirty="0" smtClean="0">
                <a:hlinkClick r:id="rId3"/>
              </a:rPr>
              <a:t>:1409.3196</a:t>
            </a:r>
            <a:endParaRPr lang="hu-HU" sz="20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42962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2" y="1700288"/>
            <a:ext cx="4736132" cy="33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629" y="1852017"/>
            <a:ext cx="4381895" cy="3161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0" y="3717032"/>
            <a:ext cx="9047644" cy="18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6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Black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isc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(BD) limit?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932040" y="836712"/>
            <a:ext cx="4104456" cy="3172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and F. Nemes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:1306.4217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Int. J.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A (2014)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C(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50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mb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GeV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≠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~ 36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GeV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 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271" y="4331568"/>
            <a:ext cx="21812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196" y="5117182"/>
            <a:ext cx="1638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121" y="5668863"/>
            <a:ext cx="4905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476879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05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679" y="764704"/>
            <a:ext cx="6981825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Geometric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scaling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but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not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BD limit?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79369" y="2809519"/>
            <a:ext cx="2980463" cy="37878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and F. Nemes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:1306.4217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IJMP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(2014)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G(z) = 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plotted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z = t/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endParaRPr lang="hu-HU" sz="2000" baseline="-25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1274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Reggeons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63" y="836712"/>
            <a:ext cx="524827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967111"/>
            <a:ext cx="49339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938463"/>
            <a:ext cx="48768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4005064"/>
            <a:ext cx="36766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zabadkézi sokszög 8"/>
          <p:cNvSpPr/>
          <p:nvPr/>
        </p:nvSpPr>
        <p:spPr>
          <a:xfrm>
            <a:off x="1043608" y="5085184"/>
            <a:ext cx="7055816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Summation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over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trajectories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quasi-particle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</a:t>
            </a:r>
          </a:p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family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resonances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quantum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numbers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0" name="Szabadkézi sokszög 9"/>
          <p:cNvSpPr/>
          <p:nvPr/>
        </p:nvSpPr>
        <p:spPr>
          <a:xfrm>
            <a:off x="3708872" y="6195061"/>
            <a:ext cx="532762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it-IT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 Cim. 14 (1959) 951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5950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Pomerons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and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cross-sections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abadkézi sokszög 8"/>
          <p:cNvSpPr/>
          <p:nvPr/>
        </p:nvSpPr>
        <p:spPr>
          <a:xfrm>
            <a:off x="251520" y="4209799"/>
            <a:ext cx="705581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constant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increasing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23850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039" y="908720"/>
            <a:ext cx="34004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1790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46" y="2311960"/>
            <a:ext cx="51625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06" y="3298368"/>
            <a:ext cx="22764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5572"/>
            <a:ext cx="29718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9" b="-14659"/>
          <a:stretch/>
        </p:blipFill>
        <p:spPr bwMode="auto">
          <a:xfrm>
            <a:off x="256343" y="4690790"/>
            <a:ext cx="117157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Szabadkézi sokszög 16"/>
          <p:cNvSpPr/>
          <p:nvPr/>
        </p:nvSpPr>
        <p:spPr>
          <a:xfrm>
            <a:off x="1620640" y="4674908"/>
            <a:ext cx="7271840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Pomeranchuk-on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1</a:t>
            </a:r>
          </a:p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resonances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trajectory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resonances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D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max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0.5</a:t>
            </a:r>
          </a:p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Vacuum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quantum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numbers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rapidity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gaps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108472" y="6165304"/>
            <a:ext cx="8784008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V. N.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Gribov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I.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Pomeranchuk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8, 343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 descr="http://ecx.images-amazon.com/images/I/41JCsv9ZC-L._SX328_BO1,204,203,200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230" y="1814619"/>
            <a:ext cx="3143250" cy="47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73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Pomerons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and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cross-sections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abadkézi sokszög 8"/>
          <p:cNvSpPr/>
          <p:nvPr/>
        </p:nvSpPr>
        <p:spPr>
          <a:xfrm>
            <a:off x="179512" y="5651081"/>
            <a:ext cx="878497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increases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5572"/>
            <a:ext cx="29718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266" y="806955"/>
            <a:ext cx="6864126" cy="4782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zabadkézi sokszög 14"/>
          <p:cNvSpPr/>
          <p:nvPr/>
        </p:nvSpPr>
        <p:spPr>
          <a:xfrm>
            <a:off x="179512" y="6123053"/>
            <a:ext cx="878497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Froissart-Martin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bound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(s)  ≤ C ln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</a:t>
            </a:r>
          </a:p>
        </p:txBody>
      </p:sp>
    </p:spTree>
    <p:extLst>
      <p:ext uri="{BB962C8B-B14F-4D97-AF65-F5344CB8AC3E}">
        <p14:creationId xmlns:p14="http://schemas.microsoft.com/office/powerpoint/2010/main" val="356558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Gaussians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b: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Pomerons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t!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abadkézi sokszög 8"/>
          <p:cNvSpPr/>
          <p:nvPr/>
        </p:nvSpPr>
        <p:spPr>
          <a:xfrm>
            <a:off x="539552" y="1556792"/>
            <a:ext cx="806489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approximation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lvl="0" algn="ctr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amplitude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impact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parameter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(b)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representation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738" y="836712"/>
            <a:ext cx="34385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66020"/>
            <a:ext cx="29337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202" y="2780928"/>
            <a:ext cx="29527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Szabadkézi sokszög 12"/>
          <p:cNvSpPr/>
          <p:nvPr/>
        </p:nvSpPr>
        <p:spPr>
          <a:xfrm>
            <a:off x="180480" y="3294997"/>
            <a:ext cx="5039592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lvl="0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 b,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t:  </a:t>
            </a:r>
          </a:p>
          <a:p>
            <a:pPr lvl="0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increase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cross-section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lvl="0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shrinking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diffraction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lvl="0"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experimentally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669507"/>
            <a:ext cx="258127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460851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90" y="3717032"/>
            <a:ext cx="413419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39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S-matrix Unitarity, Optical Theorem</a:t>
              </a:r>
              <a:endParaRPr lang="hu-HU" sz="3200" b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Szabadkézi sokszög 9"/>
          <p:cNvSpPr/>
          <p:nvPr/>
        </p:nvSpPr>
        <p:spPr>
          <a:xfrm>
            <a:off x="4131720" y="831599"/>
            <a:ext cx="4780079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Note: diffraction also measures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CMR9" pitchFamily="2"/>
                <a:cs typeface="Lucida Sans Unicode" pitchFamily="2"/>
              </a:rPr>
              <a:t>|Fourier-transform|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CMR9" pitchFamily="2"/>
                <a:cs typeface="Lucida Sans Unicode" pitchFamily="2"/>
              </a:rPr>
              <a:t>2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CMR9" pitchFamily="2"/>
                <a:cs typeface="Lucida Sans Unicode" pitchFamily="2"/>
              </a:rPr>
              <a:t> images of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CMR9" pitchFamily="2"/>
              <a:cs typeface="CMR9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sources of elastic scattering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ideal for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femtoscopic studies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several similarities e.g. non-Gaussian sources etc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663241" y="5465689"/>
            <a:ext cx="8229239" cy="7716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 (grey) disc limit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(important)</a:t>
            </a:r>
            <a:endParaRPr lang="hu-HU" sz="2000" b="0" i="0" u="none" strike="noStrike" baseline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4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(b)</a:t>
            </a:r>
            <a:r>
              <a:rPr lang="en-US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~ </a:t>
            </a:r>
            <a:r>
              <a:rPr lang="hu-HU" sz="24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q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(R-b)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1"/>
            <a:ext cx="2293538" cy="101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984222"/>
            <a:ext cx="2669925" cy="101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36350"/>
            <a:ext cx="3528731" cy="101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88478"/>
            <a:ext cx="7221927" cy="101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12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">
  <a:themeElements>
    <a:clrScheme name="Egyéni 2. sém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100D2"/>
      </a:hlink>
      <a:folHlink>
        <a:srgbClr val="FE19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5080</TotalTime>
  <Words>1602</Words>
  <Application>Microsoft Office PowerPoint</Application>
  <PresentationFormat>Diavetítés a képernyőre (4:3 oldalarány)</PresentationFormat>
  <Paragraphs>267</Paragraphs>
  <Slides>45</Slides>
  <Notes>45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45</vt:i4>
      </vt:variant>
    </vt:vector>
  </HeadingPairs>
  <TitlesOfParts>
    <vt:vector size="46" baseType="lpstr">
      <vt:lpstr>Alapértelmezett</vt:lpstr>
      <vt:lpstr>Pomeron Femtoscopy from a unitary extension of Bialas-Bzdak model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the internal structure of p</dc:title>
  <dc:subject>STAR Regional Meeting, Warsaw, November 5, 2012</dc:subject>
  <dc:creator>Csörgő.Tamás</dc:creator>
  <cp:lastModifiedBy>Csörgő.Tamás</cp:lastModifiedBy>
  <cp:revision>174</cp:revision>
  <dcterms:modified xsi:type="dcterms:W3CDTF">2015-12-10T06:06:43Z</dcterms:modified>
</cp:coreProperties>
</file>