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sldIdLst>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120" y="-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tiff"/><Relationship Id="rId5" Type="http://schemas.openxmlformats.org/officeDocument/2006/relationships/image" Target="../media/image4.tiff"/><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3.jpe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2.tiff"/><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5.jpe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2.tiff"/><Relationship Id="rId5" Type="http://schemas.openxmlformats.org/officeDocument/2006/relationships/image" Target="../media/image11.jpeg"/><Relationship Id="rId4" Type="http://schemas.openxmlformats.org/officeDocument/2006/relationships/image" Target="../media/image14.tif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6.jpe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9.jpe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p:nvPicPr>
        <p:blipFill>
          <a:blip r:embed="rId2" cstate="print"/>
          <a:srcRect/>
          <a:stretch>
            <a:fillRect/>
          </a:stretch>
        </p:blipFill>
        <p:spPr>
          <a:xfrm>
            <a:off x="7467600" y="4343400"/>
            <a:ext cx="1676400" cy="914400"/>
          </a:xfrm>
          <a:prstGeom prst="rect">
            <a:avLst/>
          </a:prstGeom>
        </p:spPr>
      </p:pic>
      <p:pic>
        <p:nvPicPr>
          <p:cNvPr id="9" name="Picture 8" descr="accelerator.jpg"/>
          <p:cNvPicPr>
            <a:picLocks noChangeAspect="1"/>
          </p:cNvPicPr>
          <p:nvPr/>
        </p:nvPicPr>
        <p:blipFill>
          <a:blip r:embed="rId3" cstate="print"/>
          <a:srcRect/>
          <a:stretch>
            <a:fillRect/>
          </a:stretch>
        </p:blipFill>
        <p:spPr>
          <a:xfrm>
            <a:off x="1447800" y="4343400"/>
            <a:ext cx="1524000" cy="914400"/>
          </a:xfrm>
          <a:prstGeom prst="rect">
            <a:avLst/>
          </a:prstGeom>
        </p:spPr>
      </p:pic>
      <p:sp>
        <p:nvSpPr>
          <p:cNvPr id="2" name="Title 1"/>
          <p:cNvSpPr>
            <a:spLocks noGrp="1"/>
          </p:cNvSpPr>
          <p:nvPr>
            <p:ph type="ctrTitle"/>
          </p:nvPr>
        </p:nvSpPr>
        <p:spPr>
          <a:xfrm>
            <a:off x="731520" y="1066800"/>
            <a:ext cx="6659880" cy="1470025"/>
          </a:xfrm>
        </p:spPr>
        <p:txBody>
          <a:bodyPr>
            <a:noAutofit/>
          </a:bodyPr>
          <a:lstStyle>
            <a:lvl1pPr algn="l">
              <a:defRPr sz="4000"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45284" y="2590800"/>
            <a:ext cx="4122116" cy="609600"/>
          </a:xfrm>
        </p:spPr>
        <p:txBody>
          <a:bodyPr>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8" name="Picture 7" descr="HiggsInCMS.jpg"/>
          <p:cNvPicPr>
            <a:picLocks noChangeAspect="1"/>
          </p:cNvPicPr>
          <p:nvPr/>
        </p:nvPicPr>
        <p:blipFill>
          <a:blip r:embed="rId4" cstate="print"/>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p:nvPicPr>
        <p:blipFill>
          <a:blip r:embed="rId5" cstate="print"/>
          <a:srcRect/>
          <a:stretch>
            <a:fillRect/>
          </a:stretch>
        </p:blipFill>
        <p:spPr>
          <a:xfrm>
            <a:off x="2920595" y="3773425"/>
            <a:ext cx="1463040" cy="1627890"/>
          </a:xfrm>
          <a:prstGeom prst="rect">
            <a:avLst/>
          </a:prstGeom>
        </p:spPr>
      </p:pic>
      <p:pic>
        <p:nvPicPr>
          <p:cNvPr id="11" name="Picture 10" descr="0804041_30.tif"/>
          <p:cNvPicPr>
            <a:picLocks noChangeAspect="1"/>
          </p:cNvPicPr>
          <p:nvPr/>
        </p:nvPicPr>
        <p:blipFill>
          <a:blip r:embed="rId6" cstate="print"/>
          <a:srcRect/>
          <a:stretch>
            <a:fillRect/>
          </a:stretch>
        </p:blipFill>
        <p:spPr>
          <a:xfrm>
            <a:off x="4556760" y="4343400"/>
            <a:ext cx="1463040" cy="914400"/>
          </a:xfrm>
          <a:prstGeom prst="rect">
            <a:avLst/>
          </a:prstGeom>
        </p:spPr>
      </p:pic>
      <p:pic>
        <p:nvPicPr>
          <p:cNvPr id="12" name="Picture 11" descr="blueinstall.jpg"/>
          <p:cNvPicPr>
            <a:picLocks noChangeAspect="1"/>
          </p:cNvPicPr>
          <p:nvPr/>
        </p:nvPicPr>
        <p:blipFill>
          <a:blip r:embed="rId7" cstate="print"/>
          <a:srcRect/>
          <a:stretch>
            <a:fillRect/>
          </a:stretch>
        </p:blipFill>
        <p:spPr>
          <a:xfrm>
            <a:off x="6019800" y="4343400"/>
            <a:ext cx="1463040" cy="914400"/>
          </a:xfrm>
          <a:prstGeom prst="rect">
            <a:avLst/>
          </a:prstGeom>
        </p:spPr>
      </p:pic>
      <p:grpSp>
        <p:nvGrpSpPr>
          <p:cNvPr id="20" name="Group 19"/>
          <p:cNvGrpSpPr/>
          <p:nvPr/>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print"/>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p:nvPr>
        </p:nvSpPr>
        <p:spPr>
          <a:xfrm>
            <a:off x="1752600" y="3200400"/>
            <a:ext cx="4998720" cy="533400"/>
          </a:xfrm>
        </p:spPr>
        <p:txBody>
          <a:bodyPr>
            <a:normAutofit/>
          </a:bodyPr>
          <a:lstStyle>
            <a:lvl1pPr>
              <a:buNone/>
              <a:defRPr sz="2400" baseline="0">
                <a:solidFill>
                  <a:schemeClr val="bg1">
                    <a:lumMod val="50000"/>
                  </a:schemeClr>
                </a:solidFill>
              </a:defRPr>
            </a:lvl1pPr>
            <a:lvl5pPr>
              <a:buNone/>
              <a:defRPr>
                <a:solidFill>
                  <a:schemeClr val="bg1">
                    <a:lumMod val="50000"/>
                  </a:schemeClr>
                </a:solidFill>
              </a:defRPr>
            </a:lvl5pPr>
          </a:lstStyle>
          <a:p>
            <a:pPr lvl="0"/>
            <a:r>
              <a:rPr lang="en-US" smtClean="0"/>
              <a:t>Click to edit Master text styles</a:t>
            </a:r>
          </a:p>
        </p:txBody>
      </p:sp>
      <p:pic>
        <p:nvPicPr>
          <p:cNvPr id="19" name="Picture 18" descr="CERN_logo_400x400.gif"/>
          <p:cNvPicPr>
            <a:picLocks noChangeAspect="1"/>
          </p:cNvPicPr>
          <p:nvPr/>
        </p:nvPicPr>
        <p:blipFill>
          <a:blip r:embed="rId10" cstate="print"/>
          <a:stretch>
            <a:fillRect/>
          </a:stretch>
        </p:blipFill>
        <p:spPr>
          <a:xfrm>
            <a:off x="8610600" y="6324600"/>
            <a:ext cx="457200" cy="457200"/>
          </a:xfrm>
          <a:prstGeom prst="rect">
            <a:avLst/>
          </a:prstGeom>
        </p:spPr>
      </p:pic>
      <p:sp>
        <p:nvSpPr>
          <p:cNvPr id="23" name="Date Placeholder 22"/>
          <p:cNvSpPr>
            <a:spLocks noGrp="1"/>
          </p:cNvSpPr>
          <p:nvPr>
            <p:ph type="dt" sz="half" idx="16"/>
          </p:nvPr>
        </p:nvSpPr>
        <p:spPr/>
        <p:txBody>
          <a:bodyPr/>
          <a:lstStyle/>
          <a:p>
            <a:fld id="{19DB0AD8-4E59-4AC6-957B-77F965BD4B09}" type="datetimeFigureOut">
              <a:rPr lang="en-US" smtClean="0"/>
              <a:t>12/8/2015</a:t>
            </a:fld>
            <a:endParaRPr lang="en-US"/>
          </a:p>
        </p:txBody>
      </p:sp>
      <p:sp>
        <p:nvSpPr>
          <p:cNvPr id="25" name="Slide Number Placeholder 24"/>
          <p:cNvSpPr>
            <a:spLocks noGrp="1"/>
          </p:cNvSpPr>
          <p:nvPr>
            <p:ph type="sldNum" sz="quarter" idx="17"/>
          </p:nvPr>
        </p:nvSpPr>
        <p:spPr/>
        <p:txBody>
          <a:bodyPr/>
          <a:lstStyle/>
          <a:p>
            <a:fld id="{5A7E25C4-7728-450D-981A-8D7A88B2911A}" type="slidenum">
              <a:rPr lang="en-US" smtClean="0"/>
              <a:t>‹#›</a:t>
            </a:fld>
            <a:endParaRPr lang="en-US"/>
          </a:p>
        </p:txBody>
      </p:sp>
      <p:sp>
        <p:nvSpPr>
          <p:cNvPr id="26" name="Footer Placeholder 25"/>
          <p:cNvSpPr>
            <a:spLocks noGrp="1"/>
          </p:cNvSpPr>
          <p:nvPr>
            <p:ph type="ftr" sz="quarter" idx="18"/>
          </p:nvPr>
        </p:nvSpPr>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endParaRPr lang="en-US"/>
          </a:p>
        </p:txBody>
      </p:sp>
      <p:sp>
        <p:nvSpPr>
          <p:cNvPr id="7" name="Slide Number Placeholder 6"/>
          <p:cNvSpPr>
            <a:spLocks noGrp="1"/>
          </p:cNvSpPr>
          <p:nvPr>
            <p:ph type="sldNum" sz="quarter" idx="12"/>
          </p:nvPr>
        </p:nvSpPr>
        <p:spPr>
          <a:xfrm>
            <a:off x="6781800" y="6356350"/>
            <a:ext cx="2133600" cy="365125"/>
          </a:xfrm>
        </p:spPr>
        <p:txBody>
          <a:bodyPr/>
          <a:lstStyle/>
          <a:p>
            <a:fld id="{5A7E25C4-7728-450D-981A-8D7A88B2911A}" type="slidenum">
              <a:rPr lang="en-US" smtClean="0"/>
              <a:t>‹#›</a:t>
            </a:fld>
            <a:endParaRPr lang="en-US"/>
          </a:p>
        </p:txBody>
      </p:sp>
      <p:sp>
        <p:nvSpPr>
          <p:cNvPr id="8" name="Rectangle 7"/>
          <p:cNvSpPr/>
          <p:nvPr/>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WLCG-TextOnly_black.jpg"/>
          <p:cNvPicPr>
            <a:picLocks noChangeAspect="1"/>
          </p:cNvPicPr>
          <p:nvPr/>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0" name="Picture 9" descr="WLCG-logo.jpg"/>
          <p:cNvPicPr>
            <a:picLocks noChangeAspect="1"/>
          </p:cNvPicPr>
          <p:nvPr/>
        </p:nvPicPr>
        <p:blipFill>
          <a:blip r:embed="rId3" cstate="print"/>
          <a:stretch>
            <a:fillRect/>
          </a:stretch>
        </p:blipFill>
        <p:spPr>
          <a:xfrm>
            <a:off x="76200" y="6324600"/>
            <a:ext cx="457200" cy="457200"/>
          </a:xfrm>
          <a:prstGeom prst="rect">
            <a:avLst/>
          </a:prstGeom>
        </p:spPr>
      </p:pic>
      <p:pic>
        <p:nvPicPr>
          <p:cNvPr id="13" name="Picture 12" descr="01 nyte - globe encounters.tif"/>
          <p:cNvPicPr>
            <a:picLocks noChangeAspect="1"/>
          </p:cNvPicPr>
          <p:nvPr/>
        </p:nvPicPr>
        <p:blipFill>
          <a:blip r:embed="rId4"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p:nvPicPr>
        <p:blipFill>
          <a:blip r:embed="rId5" cstate="print"/>
          <a:srcRect/>
          <a:stretch>
            <a:fillRect/>
          </a:stretch>
        </p:blipFill>
        <p:spPr>
          <a:xfrm>
            <a:off x="0" y="0"/>
            <a:ext cx="609600" cy="762000"/>
          </a:xfrm>
          <a:prstGeom prst="rect">
            <a:avLst/>
          </a:prstGeom>
        </p:spPr>
      </p:pic>
      <p:pic>
        <p:nvPicPr>
          <p:cNvPr id="15" name="Picture 14" descr="0804041_30.tif"/>
          <p:cNvPicPr>
            <a:picLocks noChangeAspect="1"/>
          </p:cNvPicPr>
          <p:nvPr/>
        </p:nvPicPr>
        <p:blipFill>
          <a:blip r:embed="rId6" cstate="print"/>
          <a:srcRect/>
          <a:stretch>
            <a:fillRect/>
          </a:stretch>
        </p:blipFill>
        <p:spPr>
          <a:xfrm>
            <a:off x="0" y="1371600"/>
            <a:ext cx="609600" cy="685800"/>
          </a:xfrm>
          <a:prstGeom prst="rect">
            <a:avLst/>
          </a:prstGeom>
        </p:spPr>
      </p:pic>
      <p:pic>
        <p:nvPicPr>
          <p:cNvPr id="16" name="Picture 15" descr="blueinstall.jpg"/>
          <p:cNvPicPr>
            <a:picLocks noChangeAspect="1"/>
          </p:cNvPicPr>
          <p:nvPr/>
        </p:nvPicPr>
        <p:blipFill>
          <a:blip r:embed="rId7" cstate="print"/>
          <a:srcRect/>
          <a:stretch>
            <a:fillRect/>
          </a:stretch>
        </p:blipFill>
        <p:spPr>
          <a:xfrm>
            <a:off x="0" y="762000"/>
            <a:ext cx="609600" cy="609600"/>
          </a:xfrm>
          <a:prstGeom prst="rect">
            <a:avLst/>
          </a:prstGeom>
        </p:spPr>
      </p:pic>
      <p:sp>
        <p:nvSpPr>
          <p:cNvPr id="18" name="Rectangle 17"/>
          <p:cNvSpPr/>
          <p:nvPr/>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fld id="{19DB0AD8-4E59-4AC6-957B-77F965BD4B09}" type="datetimeFigureOut">
              <a:rPr lang="en-US" smtClean="0"/>
              <a:t>12/8/2015</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40386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76800" y="914400"/>
            <a:ext cx="40386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smtClean="0"/>
              <a:t>Click to edit Master text styles</a:t>
            </a:r>
          </a:p>
          <a:p>
            <a:pPr marL="342900" lvl="1" indent="-342900" algn="l" defTabSz="914400" rtl="0" eaLnBrk="1" latinLnBrk="0" hangingPunct="1">
              <a:spcBef>
                <a:spcPct val="20000"/>
              </a:spcBef>
              <a:buFont typeface="Arial" pitchFamily="34" charset="0"/>
              <a:buChar char="•"/>
            </a:pPr>
            <a:r>
              <a:rPr lang="en-US" smtClean="0"/>
              <a:t>Second level</a:t>
            </a:r>
          </a:p>
          <a:p>
            <a:pPr marL="342900" lvl="2" indent="-342900" algn="l" defTabSz="914400" rtl="0" eaLnBrk="1" latinLnBrk="0" hangingPunct="1">
              <a:spcBef>
                <a:spcPct val="20000"/>
              </a:spcBef>
              <a:buFont typeface="Arial" pitchFamily="34" charset="0"/>
              <a:buChar char="•"/>
            </a:pPr>
            <a:r>
              <a:rPr lang="en-US" smtClean="0"/>
              <a:t>Third level</a:t>
            </a:r>
          </a:p>
          <a:p>
            <a:pPr marL="342900" lvl="3" indent="-342900" algn="l" defTabSz="914400" rtl="0" eaLnBrk="1" latinLnBrk="0" hangingPunct="1">
              <a:spcBef>
                <a:spcPct val="20000"/>
              </a:spcBef>
              <a:buFont typeface="Arial" pitchFamily="34" charset="0"/>
              <a:buChar char="•"/>
            </a:pPr>
            <a:r>
              <a:rPr lang="en-US" smtClean="0"/>
              <a:t>Fourth level</a:t>
            </a:r>
          </a:p>
          <a:p>
            <a:pPr marL="342900" lvl="4" indent="-342900" algn="l" defTabSz="914400" rtl="0" eaLnBrk="1" latinLnBrk="0" hangingPunct="1">
              <a:spcBef>
                <a:spcPct val="20000"/>
              </a:spcBef>
              <a:buFont typeface="Arial" pitchFamily="34" charset="0"/>
              <a:buChar char="•"/>
            </a:pPr>
            <a:r>
              <a:rPr lang="en-US"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endParaRPr lang="en-US"/>
          </a:p>
        </p:txBody>
      </p:sp>
      <p:sp>
        <p:nvSpPr>
          <p:cNvPr id="7" name="Slide Number Placeholder 6"/>
          <p:cNvSpPr>
            <a:spLocks noGrp="1"/>
          </p:cNvSpPr>
          <p:nvPr>
            <p:ph type="sldNum" sz="quarter" idx="12"/>
          </p:nvPr>
        </p:nvSpPr>
        <p:spPr>
          <a:xfrm>
            <a:off x="6781800" y="6356350"/>
            <a:ext cx="2133600" cy="365125"/>
          </a:xfrm>
        </p:spPr>
        <p:txBody>
          <a:bodyPr/>
          <a:lstStyle/>
          <a:p>
            <a:fld id="{5A7E25C4-7728-450D-981A-8D7A88B2911A}" type="slidenum">
              <a:rPr lang="en-US" smtClean="0"/>
              <a:t>‹#›</a:t>
            </a:fld>
            <a:endParaRPr lang="en-US"/>
          </a:p>
        </p:txBody>
      </p:sp>
      <p:sp>
        <p:nvSpPr>
          <p:cNvPr id="8" name="Rectangle 7"/>
          <p:cNvSpPr/>
          <p:nvPr/>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WLCG-TextOnly_black.jpg"/>
          <p:cNvPicPr>
            <a:picLocks noChangeAspect="1"/>
          </p:cNvPicPr>
          <p:nvPr/>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0" name="Picture 9" descr="WLCG-logo.jpg"/>
          <p:cNvPicPr>
            <a:picLocks noChangeAspect="1"/>
          </p:cNvPicPr>
          <p:nvPr/>
        </p:nvPicPr>
        <p:blipFill>
          <a:blip r:embed="rId3" cstate="print"/>
          <a:stretch>
            <a:fillRect/>
          </a:stretch>
        </p:blipFill>
        <p:spPr>
          <a:xfrm>
            <a:off x="76200" y="6324600"/>
            <a:ext cx="457200" cy="457200"/>
          </a:xfrm>
          <a:prstGeom prst="rect">
            <a:avLst/>
          </a:prstGeom>
        </p:spPr>
      </p:pic>
      <p:pic>
        <p:nvPicPr>
          <p:cNvPr id="13" name="Picture 12" descr="01 nyte - globe encounters.tif"/>
          <p:cNvPicPr>
            <a:picLocks noChangeAspect="1"/>
          </p:cNvPicPr>
          <p:nvPr/>
        </p:nvPicPr>
        <p:blipFill>
          <a:blip r:embed="rId4"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p:nvPicPr>
        <p:blipFill>
          <a:blip r:embed="rId5" cstate="print"/>
          <a:srcRect/>
          <a:stretch>
            <a:fillRect/>
          </a:stretch>
        </p:blipFill>
        <p:spPr>
          <a:xfrm>
            <a:off x="0" y="0"/>
            <a:ext cx="609600" cy="762000"/>
          </a:xfrm>
          <a:prstGeom prst="rect">
            <a:avLst/>
          </a:prstGeom>
        </p:spPr>
      </p:pic>
      <p:pic>
        <p:nvPicPr>
          <p:cNvPr id="15" name="Picture 14" descr="0804041_30.tif"/>
          <p:cNvPicPr>
            <a:picLocks noChangeAspect="1"/>
          </p:cNvPicPr>
          <p:nvPr/>
        </p:nvPicPr>
        <p:blipFill>
          <a:blip r:embed="rId6" cstate="print"/>
          <a:srcRect/>
          <a:stretch>
            <a:fillRect/>
          </a:stretch>
        </p:blipFill>
        <p:spPr>
          <a:xfrm>
            <a:off x="0" y="1371600"/>
            <a:ext cx="609600" cy="685800"/>
          </a:xfrm>
          <a:prstGeom prst="rect">
            <a:avLst/>
          </a:prstGeom>
        </p:spPr>
      </p:pic>
      <p:pic>
        <p:nvPicPr>
          <p:cNvPr id="16" name="Picture 15" descr="blueinstall.jpg"/>
          <p:cNvPicPr>
            <a:picLocks noChangeAspect="1"/>
          </p:cNvPicPr>
          <p:nvPr/>
        </p:nvPicPr>
        <p:blipFill>
          <a:blip r:embed="rId7" cstate="print"/>
          <a:srcRect/>
          <a:stretch>
            <a:fillRect/>
          </a:stretch>
        </p:blipFill>
        <p:spPr>
          <a:xfrm>
            <a:off x="0" y="762000"/>
            <a:ext cx="609600" cy="609600"/>
          </a:xfrm>
          <a:prstGeom prst="rect">
            <a:avLst/>
          </a:prstGeom>
        </p:spPr>
      </p:pic>
      <p:sp>
        <p:nvSpPr>
          <p:cNvPr id="18" name="Rectangle 17"/>
          <p:cNvSpPr/>
          <p:nvPr/>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fld id="{19DB0AD8-4E59-4AC6-957B-77F965BD4B09}" type="datetimeFigureOut">
              <a:rPr lang="en-US" smtClean="0"/>
              <a:t>12/8/2015</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9144000" cy="990600"/>
          </a:xfrm>
          <a:prstGeom prst="rect">
            <a:avLst/>
          </a:prstGeom>
          <a:blipFill dpi="0" rotWithShape="1">
            <a:blip r:embed="rId2" cstate="print">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0" y="624840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76200"/>
            <a:ext cx="8229600" cy="1143000"/>
          </a:xfrm>
        </p:spPr>
        <p:txBody>
          <a:bodyPr/>
          <a:lstStyle>
            <a:lvl1pPr>
              <a:defRPr b="1">
                <a:solidFill>
                  <a:schemeClr val="tx1"/>
                </a:solidFill>
                <a:latin typeface="Candar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19200"/>
            <a:ext cx="82296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endParaRPr lang="en-US"/>
          </a:p>
        </p:txBody>
      </p:sp>
      <p:grpSp>
        <p:nvGrpSpPr>
          <p:cNvPr id="7" name="Group 6"/>
          <p:cNvGrpSpPr/>
          <p:nvPr/>
        </p:nvGrpSpPr>
        <p:grpSpPr>
          <a:xfrm>
            <a:off x="76200" y="6270345"/>
            <a:ext cx="2057400" cy="548640"/>
            <a:chOff x="76200" y="6270345"/>
            <a:chExt cx="2057400" cy="548640"/>
          </a:xfrm>
        </p:grpSpPr>
        <p:pic>
          <p:nvPicPr>
            <p:cNvPr id="8" name="Picture 7"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5A7E25C4-7728-450D-981A-8D7A88B2911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and Content">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endParaRPr lang="en-US"/>
          </a:p>
        </p:txBody>
      </p:sp>
      <p:grpSp>
        <p:nvGrpSpPr>
          <p:cNvPr id="4" name="Group 6"/>
          <p:cNvGrpSpPr/>
          <p:nvPr/>
        </p:nvGrpSpPr>
        <p:grpSpPr>
          <a:xfrm>
            <a:off x="76200" y="0"/>
            <a:ext cx="2057400" cy="548640"/>
            <a:chOff x="76200" y="6270345"/>
            <a:chExt cx="2057400" cy="548640"/>
          </a:xfrm>
        </p:grpSpPr>
        <p:pic>
          <p:nvPicPr>
            <p:cNvPr id="8" name="Picture 7"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3" cstate="print"/>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5A7E25C4-7728-450D-981A-8D7A88B2911A}" type="slidenum">
              <a:rPr lang="en-US" smtClean="0"/>
              <a:t>‹#›</a:t>
            </a:fld>
            <a:endParaRPr lang="en-US"/>
          </a:p>
        </p:txBody>
      </p:sp>
      <p:sp>
        <p:nvSpPr>
          <p:cNvPr id="2" name="Title 1"/>
          <p:cNvSpPr>
            <a:spLocks noGrp="1"/>
          </p:cNvSpPr>
          <p:nvPr>
            <p:ph type="title"/>
          </p:nvPr>
        </p:nvSpPr>
        <p:spPr>
          <a:xfrm>
            <a:off x="2209800" y="0"/>
            <a:ext cx="6477000" cy="609600"/>
          </a:xfrm>
        </p:spPr>
        <p:txBody>
          <a:bodyPr>
            <a:noAutofit/>
          </a:bodyPr>
          <a:lstStyle>
            <a:lvl1pPr>
              <a:defRPr sz="3600" b="1">
                <a:solidFill>
                  <a:schemeClr val="bg1"/>
                </a:solidFill>
                <a:latin typeface="Candara" pitchFamily="34" charset="0"/>
              </a:defRPr>
            </a:lvl1pPr>
          </a:lstStyle>
          <a:p>
            <a:r>
              <a:rPr lang="en-US" smtClean="0"/>
              <a:t>Click to edit Master title style</a:t>
            </a:r>
            <a:endParaRPr lang="en-US" dirty="0"/>
          </a:p>
        </p:txBody>
      </p:sp>
      <p:sp>
        <p:nvSpPr>
          <p:cNvPr id="10" name="Date Placeholder 22"/>
          <p:cNvSpPr>
            <a:spLocks noGrp="1"/>
          </p:cNvSpPr>
          <p:nvPr>
            <p:ph type="dt" sz="half" idx="16"/>
          </p:nvPr>
        </p:nvSpPr>
        <p:spPr>
          <a:xfrm>
            <a:off x="685800" y="6356350"/>
            <a:ext cx="1905000" cy="365125"/>
          </a:xfrm>
        </p:spPr>
        <p:txBody>
          <a:bodyPr/>
          <a:lstStyle/>
          <a:p>
            <a:fld id="{19DB0AD8-4E59-4AC6-957B-77F965BD4B09}" type="datetimeFigureOut">
              <a:rPr lang="en-US" smtClean="0"/>
              <a:t>12/8/2015</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endParaRPr lang="en-US"/>
          </a:p>
        </p:txBody>
      </p:sp>
      <p:sp>
        <p:nvSpPr>
          <p:cNvPr id="7" name="Rectangle 6"/>
          <p:cNvSpPr/>
          <p:nvPr/>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6"/>
          <p:cNvGrpSpPr/>
          <p:nvPr/>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(EMEA)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5A7E25C4-7728-450D-981A-8D7A88B2911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endParaRPr lang="en-US"/>
          </a:p>
        </p:txBody>
      </p:sp>
      <p:sp>
        <p:nvSpPr>
          <p:cNvPr id="7" name="Rectangle 6"/>
          <p:cNvSpPr/>
          <p:nvPr/>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6"/>
          <p:cNvGrpSpPr/>
          <p:nvPr/>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(EMEA)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143000" cy="365125"/>
          </a:xfrm>
        </p:spPr>
        <p:txBody>
          <a:bodyPr/>
          <a:lstStyle/>
          <a:p>
            <a:fld id="{5A7E25C4-7728-450D-981A-8D7A88B2911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3247597" cy="6848856"/>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endParaRPr lang="en-US"/>
          </a:p>
        </p:txBody>
      </p:sp>
      <p:sp>
        <p:nvSpPr>
          <p:cNvPr id="7" name="Rectangle 6"/>
          <p:cNvSpPr/>
          <p:nvPr/>
        </p:nvSpPr>
        <p:spPr>
          <a:xfrm>
            <a:off x="21336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6"/>
          <p:cNvGrpSpPr/>
          <p:nvPr/>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(USA)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5A7E25C4-7728-450D-981A-8D7A88B2911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DB0AD8-4E59-4AC6-957B-77F965BD4B09}" type="datetimeFigureOut">
              <a:rPr lang="en-US" smtClean="0"/>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E25C4-7728-450D-981A-8D7A88B2911A}" type="slidenum">
              <a:rPr lang="en-US" smtClean="0"/>
              <a:t>‹#›</a:t>
            </a:fld>
            <a:endParaRPr lang="en-US"/>
          </a:p>
        </p:txBody>
      </p:sp>
    </p:spTree>
    <p:extLst>
      <p:ext uri="{BB962C8B-B14F-4D97-AF65-F5344CB8AC3E}">
        <p14:creationId xmlns:p14="http://schemas.microsoft.com/office/powerpoint/2010/main" val="725593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DB0AD8-4E59-4AC6-957B-77F965BD4B09}" type="datetimeFigureOut">
              <a:rPr lang="en-US" smtClean="0"/>
              <a:t>12/8/2015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E25C4-7728-450D-981A-8D7A88B2911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Information System Status - GDB 9th December 2015</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3BF3F-C9BD-49B4-9F22-AB3D6D301D02}" type="slidenum">
              <a:rPr lang="en-US" smtClean="0"/>
              <a:pPr/>
              <a:t>‹#›</a:t>
            </a:fld>
            <a:endParaRPr lang="en-US" dirty="0"/>
          </a:p>
        </p:txBody>
      </p:sp>
    </p:spTree>
  </p:cSld>
  <p:clrMap bg1="lt1" tx1="dk1" bg2="lt2" tx2="dk2" accent1="accent1" accent2="accent2" accent3="accent3" accent4="accent4" accent5="accent5" accent6="accent6" hlink="hlink" folHlink="folHlink"/>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Multicore Accounting Update</a:t>
            </a:r>
            <a:endParaRPr lang="en-US" dirty="0"/>
          </a:p>
        </p:txBody>
      </p:sp>
      <p:sp>
        <p:nvSpPr>
          <p:cNvPr id="3" name="Subtitle 2"/>
          <p:cNvSpPr>
            <a:spLocks noGrp="1"/>
          </p:cNvSpPr>
          <p:nvPr>
            <p:ph type="subTitle" idx="1"/>
          </p:nvPr>
        </p:nvSpPr>
        <p:spPr/>
        <p:txBody>
          <a:bodyPr>
            <a:normAutofit fontScale="47500" lnSpcReduction="20000"/>
          </a:bodyPr>
          <a:lstStyle/>
          <a:p>
            <a:r>
              <a:rPr lang="en-US" dirty="0" smtClean="0"/>
              <a:t>John Gordon</a:t>
            </a:r>
          </a:p>
          <a:p>
            <a:r>
              <a:rPr lang="en-US" dirty="0" smtClean="0"/>
              <a:t>WLCG MB</a:t>
            </a:r>
          </a:p>
          <a:p>
            <a:r>
              <a:rPr lang="en-US" dirty="0" smtClean="0"/>
              <a:t>December 2015</a:t>
            </a:r>
            <a:endParaRPr lang="en-US" dirty="0"/>
          </a:p>
        </p:txBody>
      </p:sp>
      <p:sp>
        <p:nvSpPr>
          <p:cNvPr id="4" name="Text Placeholder 3"/>
          <p:cNvSpPr>
            <a:spLocks noGrp="1"/>
          </p:cNvSpPr>
          <p:nvPr>
            <p:ph type="body" sz="quarter" idx="13"/>
          </p:nvPr>
        </p:nvSpPr>
        <p:spPr/>
        <p:txBody>
          <a:bodyPr>
            <a:normAutofit fontScale="92500" lnSpcReduction="20000"/>
          </a:bodyPr>
          <a:lstStyle/>
          <a:p>
            <a:endParaRPr lang="en-US"/>
          </a:p>
        </p:txBody>
      </p:sp>
      <p:sp>
        <p:nvSpPr>
          <p:cNvPr id="5" name="Text Placeholder 4"/>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3025934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MultiCore</a:t>
            </a:r>
            <a:r>
              <a:rPr lang="en-US" dirty="0" smtClean="0"/>
              <a:t> Usage</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dirty="0" smtClean="0"/>
              <a:t>The campaigns to encourage sites to start publishing accounting information on the number of cores used were successful.</a:t>
            </a:r>
          </a:p>
          <a:p>
            <a:r>
              <a:rPr lang="en-US" dirty="0" smtClean="0"/>
              <a:t>&gt;99% of LHC usage reports #cores.</a:t>
            </a:r>
          </a:p>
          <a:p>
            <a:r>
              <a:rPr lang="en-US" dirty="0" smtClean="0"/>
              <a:t>Of the remaining &lt;1%, 90%+ is due to ARC CEs at DESY-HH</a:t>
            </a:r>
          </a:p>
          <a:p>
            <a:pPr lvl="1"/>
            <a:r>
              <a:rPr lang="en-US" dirty="0" smtClean="0"/>
              <a:t>Intractable interaction between ARC CE and PBS</a:t>
            </a:r>
          </a:p>
          <a:p>
            <a:pPr lvl="1"/>
            <a:r>
              <a:rPr lang="en-US" dirty="0" smtClean="0"/>
              <a:t>Should be fixable as CREAM was fixed.</a:t>
            </a:r>
          </a:p>
          <a:p>
            <a:r>
              <a:rPr lang="en-US" dirty="0" smtClean="0"/>
              <a:t>Very low level of failed jobs on ARC CEs still report 0 cores with little or no </a:t>
            </a:r>
            <a:r>
              <a:rPr lang="en-US" dirty="0" err="1" smtClean="0"/>
              <a:t>cpu</a:t>
            </a:r>
            <a:r>
              <a:rPr lang="en-US" dirty="0" smtClean="0"/>
              <a:t> and small wall. </a:t>
            </a:r>
            <a:endParaRPr lang="en-US" dirty="0"/>
          </a:p>
        </p:txBody>
      </p:sp>
    </p:spTree>
    <p:extLst>
      <p:ext uri="{BB962C8B-B14F-4D97-AF65-F5344CB8AC3E}">
        <p14:creationId xmlns:p14="http://schemas.microsoft.com/office/powerpoint/2010/main" val="1893535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296400" cy="708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0973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Monthly Reports </a:t>
            </a: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While waiting for APEL to migrate, the monthly WLCG Reports were adapted to take their data from the development portal with its information on cores used.  </a:t>
            </a:r>
          </a:p>
          <a:p>
            <a:r>
              <a:rPr lang="en-US" dirty="0" smtClean="0"/>
              <a:t>The November report, available now for checking by sites uses </a:t>
            </a:r>
            <a:r>
              <a:rPr lang="en-US" dirty="0" err="1" smtClean="0"/>
              <a:t>wallclock</a:t>
            </a:r>
            <a:r>
              <a:rPr lang="en-US" dirty="0" smtClean="0"/>
              <a:t>*</a:t>
            </a:r>
            <a:r>
              <a:rPr lang="en-US" dirty="0" err="1" smtClean="0"/>
              <a:t>ncores</a:t>
            </a:r>
            <a:r>
              <a:rPr lang="en-US" dirty="0" smtClean="0"/>
              <a:t> </a:t>
            </a:r>
          </a:p>
          <a:p>
            <a:pPr marL="0" indent="0">
              <a:buNone/>
            </a:pPr>
            <a:r>
              <a:rPr lang="en-US" dirty="0" smtClean="0"/>
              <a:t>	Final checking of </a:t>
            </a:r>
            <a:r>
              <a:rPr lang="en-US" smtClean="0"/>
              <a:t>REBUS logic</a:t>
            </a:r>
            <a:endParaRPr lang="en-US" dirty="0" smtClean="0"/>
          </a:p>
          <a:p>
            <a:endParaRPr lang="en-US" dirty="0"/>
          </a:p>
        </p:txBody>
      </p:sp>
    </p:spTree>
    <p:extLst>
      <p:ext uri="{BB962C8B-B14F-4D97-AF65-F5344CB8AC3E}">
        <p14:creationId xmlns:p14="http://schemas.microsoft.com/office/powerpoint/2010/main" val="311489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Viewing</a:t>
            </a:r>
            <a:r>
              <a:rPr lang="en-US" baseline="0" dirty="0" smtClean="0"/>
              <a:t> in production portal</a:t>
            </a:r>
            <a:endParaRPr lang="en-US" dirty="0"/>
          </a:p>
        </p:txBody>
      </p:sp>
      <p:sp>
        <p:nvSpPr>
          <p:cNvPr id="3" name="Content Placeholder 2"/>
          <p:cNvSpPr>
            <a:spLocks noGrp="1"/>
          </p:cNvSpPr>
          <p:nvPr>
            <p:ph idx="1"/>
          </p:nvPr>
        </p:nvSpPr>
        <p:spPr>
          <a:xfrm>
            <a:off x="457200" y="1143000"/>
            <a:ext cx="8229600" cy="5410200"/>
          </a:xfrm>
        </p:spPr>
        <p:txBody>
          <a:bodyPr>
            <a:normAutofit fontScale="85000" lnSpcReduction="20000"/>
          </a:bodyPr>
          <a:lstStyle/>
          <a:p>
            <a:r>
              <a:rPr lang="en-US" dirty="0" smtClean="0"/>
              <a:t>The Accounting Portal is in the middle of a major rewrite and they are loath to make major changes (lack of effort, </a:t>
            </a:r>
            <a:r>
              <a:rPr lang="en-US" dirty="0" err="1" smtClean="0"/>
              <a:t>etc</a:t>
            </a:r>
            <a:r>
              <a:rPr lang="en-US" dirty="0" smtClean="0"/>
              <a:t>)</a:t>
            </a:r>
          </a:p>
          <a:p>
            <a:r>
              <a:rPr lang="en-US" dirty="0" smtClean="0"/>
              <a:t>They have added a new tree EMI3 alongside the EGI one and the former contains the data visible today on the development  portal which now has historical data going back 18 months. (Earlier data will follow shortly)</a:t>
            </a:r>
          </a:p>
          <a:p>
            <a:r>
              <a:rPr lang="en-US" dirty="0" smtClean="0">
                <a:solidFill>
                  <a:srgbClr val="FF0000"/>
                </a:solidFill>
              </a:rPr>
              <a:t>The Tier1 and Tier2 trees (and reports?) are from the latest data and include  </a:t>
            </a:r>
            <a:r>
              <a:rPr lang="en-US" dirty="0" err="1" smtClean="0">
                <a:solidFill>
                  <a:srgbClr val="FF0000"/>
                </a:solidFill>
              </a:rPr>
              <a:t>SubmitHost</a:t>
            </a:r>
            <a:r>
              <a:rPr lang="en-US" dirty="0" smtClean="0">
                <a:solidFill>
                  <a:srgbClr val="FF0000"/>
                </a:solidFill>
              </a:rPr>
              <a:t>, Number of Processors(cores) and Number of CPUs. </a:t>
            </a:r>
            <a:r>
              <a:rPr lang="en-US" dirty="0" err="1" smtClean="0">
                <a:solidFill>
                  <a:srgbClr val="FF0000"/>
                </a:solidFill>
              </a:rPr>
              <a:t>Wallclock</a:t>
            </a:r>
            <a:r>
              <a:rPr lang="en-US" dirty="0" smtClean="0">
                <a:solidFill>
                  <a:srgbClr val="FF0000"/>
                </a:solidFill>
              </a:rPr>
              <a:t> time is viewable as raw, </a:t>
            </a:r>
            <a:r>
              <a:rPr lang="en-US" dirty="0" err="1" smtClean="0">
                <a:solidFill>
                  <a:srgbClr val="FF0000"/>
                </a:solidFill>
              </a:rPr>
              <a:t>normalised</a:t>
            </a:r>
            <a:r>
              <a:rPr lang="en-US" dirty="0" smtClean="0">
                <a:solidFill>
                  <a:srgbClr val="FF0000"/>
                </a:solidFill>
              </a:rPr>
              <a:t> and </a:t>
            </a:r>
            <a:r>
              <a:rPr lang="en-US" dirty="0" err="1" smtClean="0">
                <a:solidFill>
                  <a:srgbClr val="FF0000"/>
                </a:solidFill>
              </a:rPr>
              <a:t>normalised</a:t>
            </a:r>
            <a:r>
              <a:rPr lang="en-US" dirty="0" smtClean="0">
                <a:solidFill>
                  <a:srgbClr val="FF0000"/>
                </a:solidFill>
              </a:rPr>
              <a:t>*</a:t>
            </a:r>
            <a:r>
              <a:rPr lang="en-US" dirty="0" err="1" smtClean="0">
                <a:solidFill>
                  <a:srgbClr val="FF0000"/>
                </a:solidFill>
              </a:rPr>
              <a:t>ncores</a:t>
            </a:r>
            <a:r>
              <a:rPr lang="en-US" dirty="0" smtClean="0">
                <a:solidFill>
                  <a:srgbClr val="FF0000"/>
                </a:solidFill>
              </a:rPr>
              <a:t>. The last number is used to calculate efficiency.</a:t>
            </a:r>
          </a:p>
          <a:p>
            <a:r>
              <a:rPr lang="en-US" dirty="0" smtClean="0"/>
              <a:t>Please let us know of any discrepancies you see either with what is visible in the original production view (EGI) or with what you expect to see for your site.</a:t>
            </a:r>
            <a:endParaRPr lang="en-US" dirty="0"/>
          </a:p>
        </p:txBody>
      </p:sp>
    </p:spTree>
    <p:extLst>
      <p:ext uri="{BB962C8B-B14F-4D97-AF65-F5344CB8AC3E}">
        <p14:creationId xmlns:p14="http://schemas.microsoft.com/office/powerpoint/2010/main" val="1941924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84107"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39" y="2819400"/>
            <a:ext cx="9061538"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4331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DB_december_2015_infosys_draft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GDB_december_2015_infosys_draft1</Template>
  <TotalTime>116</TotalTime>
  <Words>284</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GDB_december_2015_infosys_draft1</vt:lpstr>
      <vt:lpstr>Custom Design</vt:lpstr>
      <vt:lpstr>Multicore Accounting Update</vt:lpstr>
      <vt:lpstr>MultiCore Usage</vt:lpstr>
      <vt:lpstr>PowerPoint Presentation</vt:lpstr>
      <vt:lpstr>Monthly Reports </vt:lpstr>
      <vt:lpstr>Viewing in production portal</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Multicore Accounting Update</dc:title>
  <dc:creator>John Gordon</dc:creator>
  <cp:lastModifiedBy>John Gordon</cp:lastModifiedBy>
  <cp:revision>3</cp:revision>
  <dcterms:created xsi:type="dcterms:W3CDTF">2015-12-08T12:43:05Z</dcterms:created>
  <dcterms:modified xsi:type="dcterms:W3CDTF">2015-12-08T14:39:57Z</dcterms:modified>
</cp:coreProperties>
</file>