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4"/>
    <p:sldMasterId id="2147483683" r:id="rId5"/>
  </p:sldMasterIdLst>
  <p:notesMasterIdLst>
    <p:notesMasterId r:id="rId16"/>
  </p:notesMasterIdLst>
  <p:sldIdLst>
    <p:sldId id="258" r:id="rId6"/>
    <p:sldId id="267" r:id="rId7"/>
    <p:sldId id="260" r:id="rId8"/>
    <p:sldId id="266" r:id="rId9"/>
    <p:sldId id="261" r:id="rId10"/>
    <p:sldId id="262" r:id="rId11"/>
    <p:sldId id="263" r:id="rId12"/>
    <p:sldId id="259" r:id="rId13"/>
    <p:sldId id="264" r:id="rId14"/>
    <p:sldId id="265" r:id="rId15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95" autoAdjust="0"/>
  </p:normalViewPr>
  <p:slideViewPr>
    <p:cSldViewPr>
      <p:cViewPr varScale="1">
        <p:scale>
          <a:sx n="106" d="100"/>
          <a:sy n="106" d="100"/>
        </p:scale>
        <p:origin x="126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WLCG-Workshop-Lisbon-2016" TargetMode="External"/><Relationship Id="rId2" Type="http://schemas.openxmlformats.org/officeDocument/2006/relationships/hyperlink" Target="mailto:wlcg-lisbon@cern.c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6630" y="1066800"/>
            <a:ext cx="691957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WLCG workshop in Lisbon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5569915" cy="609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Andrea </a:t>
            </a:r>
            <a:r>
              <a:rPr lang="en-US" dirty="0" err="1" smtClean="0"/>
              <a:t>Sciabà</a:t>
            </a:r>
            <a:endParaRPr lang="en-US" dirty="0" smtClean="0"/>
          </a:p>
          <a:p>
            <a:r>
              <a:rPr lang="en-US" dirty="0" smtClean="0"/>
              <a:t>On behalf of the WLCG workshop </a:t>
            </a:r>
            <a:r>
              <a:rPr lang="en-GB" dirty="0" smtClean="0"/>
              <a:t>organisers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WLCG MB</a:t>
            </a:r>
            <a:br>
              <a:rPr lang="en-US" dirty="0" smtClean="0"/>
            </a:br>
            <a:r>
              <a:rPr lang="en-US" dirty="0" smtClean="0"/>
              <a:t>December 8, 2015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Author/more info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Workshop organisers</a:t>
            </a:r>
          </a:p>
          <a:p>
            <a:pPr lvl="1"/>
            <a:r>
              <a:rPr lang="en-US" dirty="0" err="1" smtClean="0"/>
              <a:t>João</a:t>
            </a:r>
            <a:r>
              <a:rPr lang="en-US" dirty="0" smtClean="0"/>
              <a:t> </a:t>
            </a:r>
            <a:r>
              <a:rPr lang="en-US" dirty="0"/>
              <a:t>Pina, Hugo Gomes, Jorge </a:t>
            </a:r>
            <a:r>
              <a:rPr lang="en-US" dirty="0" smtClean="0"/>
              <a:t>Gomes, </a:t>
            </a:r>
            <a:r>
              <a:rPr lang="en-US" dirty="0" err="1" smtClean="0"/>
              <a:t>Natália</a:t>
            </a:r>
            <a:r>
              <a:rPr lang="en-US" dirty="0" smtClean="0"/>
              <a:t> </a:t>
            </a:r>
            <a:r>
              <a:rPr lang="en-US" dirty="0" err="1" smtClean="0"/>
              <a:t>Antunes</a:t>
            </a:r>
            <a:endParaRPr lang="en-US" dirty="0" smtClean="0"/>
          </a:p>
          <a:p>
            <a:pPr lvl="1"/>
            <a:r>
              <a:rPr lang="en-US" dirty="0" smtClean="0"/>
              <a:t>M. Alandes, M. Dimou, A. Forti, J. </a:t>
            </a:r>
            <a:r>
              <a:rPr lang="en-US" dirty="0" err="1" smtClean="0"/>
              <a:t>Flix</a:t>
            </a:r>
            <a:r>
              <a:rPr lang="en-US" dirty="0" smtClean="0"/>
              <a:t>, A. </a:t>
            </a:r>
            <a:r>
              <a:rPr lang="en-US" dirty="0" err="1" smtClean="0"/>
              <a:t>Sciabà</a:t>
            </a:r>
            <a:endParaRPr lang="en-US" dirty="0" smtClean="0"/>
          </a:p>
          <a:p>
            <a:r>
              <a:rPr lang="en-US" dirty="0" smtClean="0"/>
              <a:t>Conveners (so far)</a:t>
            </a:r>
          </a:p>
          <a:p>
            <a:pPr lvl="1"/>
            <a:r>
              <a:rPr lang="en-US" dirty="0" smtClean="0"/>
              <a:t>D. </a:t>
            </a:r>
            <a:r>
              <a:rPr lang="en-US" dirty="0" err="1" smtClean="0"/>
              <a:t>Duellmann</a:t>
            </a:r>
            <a:r>
              <a:rPr lang="en-US" dirty="0" smtClean="0"/>
              <a:t>, A. Forti, O. </a:t>
            </a:r>
            <a:r>
              <a:rPr lang="en-US" dirty="0" err="1" smtClean="0"/>
              <a:t>Smirnova</a:t>
            </a:r>
            <a:r>
              <a:rPr lang="en-US" dirty="0" smtClean="0"/>
              <a:t>, J. </a:t>
            </a:r>
            <a:r>
              <a:rPr lang="en-US" dirty="0" err="1" smtClean="0"/>
              <a:t>Templon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9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Need to plan the evolution of WLCG over the next decade</a:t>
            </a:r>
          </a:p>
          <a:p>
            <a:pPr lvl="1"/>
            <a:r>
              <a:rPr lang="en-GB" dirty="0" smtClean="0"/>
              <a:t>Preparation for Run3 and Run4 (HL-LHC) is the main goal</a:t>
            </a:r>
          </a:p>
          <a:p>
            <a:pPr lvl="1"/>
            <a:r>
              <a:rPr lang="en-GB" dirty="0" smtClean="0"/>
              <a:t>Addressing medium term issues and resource optimisation also very important</a:t>
            </a:r>
          </a:p>
          <a:p>
            <a:r>
              <a:rPr lang="en-GB" dirty="0" smtClean="0"/>
              <a:t>Use the WLCG workshop to agree on the direction and kick-start the activities</a:t>
            </a:r>
          </a:p>
          <a:p>
            <a:endParaRPr lang="en-GB" dirty="0"/>
          </a:p>
          <a:p>
            <a:r>
              <a:rPr lang="en-GB" sz="2000" dirty="0" smtClean="0"/>
              <a:t>See Ian’s talk at the October MB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420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Dates: February Mon 1 – Wed 3 (morning): 2.5 days</a:t>
            </a:r>
          </a:p>
          <a:p>
            <a:r>
              <a:rPr lang="en-GB" dirty="0" smtClean="0"/>
              <a:t>Venue: </a:t>
            </a:r>
            <a:r>
              <a:rPr lang="en-GB" dirty="0" err="1" smtClean="0"/>
              <a:t>Instituto</a:t>
            </a:r>
            <a:r>
              <a:rPr lang="en-GB" dirty="0" smtClean="0"/>
              <a:t> </a:t>
            </a:r>
            <a:r>
              <a:rPr lang="en-GB" dirty="0" err="1" smtClean="0"/>
              <a:t>Universitário</a:t>
            </a:r>
            <a:r>
              <a:rPr lang="en-GB" dirty="0" smtClean="0"/>
              <a:t> de </a:t>
            </a:r>
            <a:r>
              <a:rPr lang="en-GB" dirty="0" err="1" smtClean="0"/>
              <a:t>Lisboa</a:t>
            </a:r>
            <a:endParaRPr lang="en-GB" dirty="0" smtClean="0"/>
          </a:p>
          <a:p>
            <a:r>
              <a:rPr lang="en-GB" dirty="0" smtClean="0"/>
              <a:t>Registration open since October 15</a:t>
            </a:r>
          </a:p>
          <a:p>
            <a:pPr lvl="1"/>
            <a:r>
              <a:rPr lang="en-GB" dirty="0" smtClean="0"/>
              <a:t>Via </a:t>
            </a:r>
            <a:r>
              <a:rPr lang="en-GB" dirty="0" err="1" smtClean="0"/>
              <a:t>Indico</a:t>
            </a:r>
            <a:r>
              <a:rPr lang="en-GB" dirty="0" smtClean="0"/>
              <a:t>, payment by bank transfer or if not possible by cash, not centrally managed by CERN</a:t>
            </a:r>
          </a:p>
          <a:p>
            <a:r>
              <a:rPr lang="en-GB" dirty="0" smtClean="0"/>
              <a:t>Accommodation</a:t>
            </a:r>
          </a:p>
          <a:p>
            <a:pPr lvl="1"/>
            <a:r>
              <a:rPr lang="en-GB" dirty="0" smtClean="0"/>
              <a:t>50 rooms pre-booked in two hotels</a:t>
            </a:r>
          </a:p>
          <a:p>
            <a:r>
              <a:rPr lang="en-GB" dirty="0" smtClean="0"/>
              <a:t>Social dinner</a:t>
            </a:r>
          </a:p>
          <a:p>
            <a:pPr lvl="1"/>
            <a:r>
              <a:rPr lang="en-GB" dirty="0" smtClean="0"/>
              <a:t>On Tuesday evening</a:t>
            </a:r>
          </a:p>
          <a:p>
            <a:r>
              <a:rPr lang="en-GB" dirty="0" smtClean="0"/>
              <a:t>Contact: </a:t>
            </a:r>
            <a:r>
              <a:rPr lang="en-GB" dirty="0" smtClean="0">
                <a:hlinkClick r:id="rId2"/>
              </a:rPr>
              <a:t>wlcg-lisbon@cern.ch</a:t>
            </a:r>
            <a:endParaRPr lang="en-GB" dirty="0" smtClean="0"/>
          </a:p>
          <a:p>
            <a:r>
              <a:rPr lang="en-GB" dirty="0"/>
              <a:t>Agenda:</a:t>
            </a:r>
            <a:br>
              <a:rPr lang="en-GB" dirty="0"/>
            </a:b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indico.cern.ch/e/WLCG-Workshop-Lisbon-2016</a:t>
            </a:r>
            <a:endParaRPr lang="en-GB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Practical details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260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Venue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pic>
        <p:nvPicPr>
          <p:cNvPr id="7" name="Shape 5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00824" y="1981200"/>
            <a:ext cx="2286325" cy="23911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54"/>
          <p:cNvSpPr txBox="1"/>
          <p:nvPr/>
        </p:nvSpPr>
        <p:spPr>
          <a:xfrm>
            <a:off x="4012800" y="1981200"/>
            <a:ext cx="4978800" cy="1580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The venue will be at ISCTE - University Institute of Lisbon (ISCTE-IUL) is a public university established in 1972.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 10 minutes from Airport by public transportation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9" name="Shape 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7948" y="3357625"/>
            <a:ext cx="3571847" cy="2391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56"/>
          <p:cNvSpPr txBox="1"/>
          <p:nvPr/>
        </p:nvSpPr>
        <p:spPr>
          <a:xfrm>
            <a:off x="930675" y="4721400"/>
            <a:ext cx="3793500" cy="76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/>
              <a:t>Auditorium J. J. Laginha (BuildingI)</a:t>
            </a:r>
          </a:p>
          <a:p>
            <a:pPr lv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for 220 people</a:t>
            </a:r>
          </a:p>
        </p:txBody>
      </p:sp>
    </p:spTree>
    <p:extLst>
      <p:ext uri="{BB962C8B-B14F-4D97-AF65-F5344CB8AC3E}">
        <p14:creationId xmlns:p14="http://schemas.microsoft.com/office/powerpoint/2010/main" val="1556310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First day on medium term evolution</a:t>
            </a:r>
          </a:p>
          <a:p>
            <a:pPr lvl="1"/>
            <a:r>
              <a:rPr lang="en-GB" dirty="0" smtClean="0"/>
              <a:t>Focus on current issues, ways to improve efficiency/lower costs, incremental evolution</a:t>
            </a:r>
          </a:p>
          <a:p>
            <a:pPr lvl="1"/>
            <a:r>
              <a:rPr lang="en-GB" dirty="0" smtClean="0"/>
              <a:t>Compute</a:t>
            </a:r>
          </a:p>
          <a:p>
            <a:pPr lvl="2"/>
            <a:r>
              <a:rPr lang="en-GB" dirty="0" smtClean="0"/>
              <a:t>Plugging cloud and VM-based resources into WLCG, trends in using supercomputers in WLCG, …</a:t>
            </a:r>
          </a:p>
          <a:p>
            <a:pPr lvl="1"/>
            <a:r>
              <a:rPr lang="en-GB" dirty="0" smtClean="0"/>
              <a:t>Security and trust model</a:t>
            </a:r>
          </a:p>
          <a:p>
            <a:pPr lvl="2"/>
            <a:r>
              <a:rPr lang="en-GB" dirty="0" smtClean="0"/>
              <a:t>Overview, trust fabric evolution, </a:t>
            </a:r>
            <a:r>
              <a:rPr lang="en-GB" dirty="0" err="1" smtClean="0"/>
              <a:t>cyberthreats</a:t>
            </a:r>
            <a:r>
              <a:rPr lang="en-GB" dirty="0" smtClean="0"/>
              <a:t>, security in evolving infrastructure, trust model between experiments and sites, …</a:t>
            </a:r>
          </a:p>
          <a:p>
            <a:pPr lvl="1"/>
            <a:r>
              <a:rPr lang="en-GB" dirty="0" smtClean="0"/>
              <a:t>Data</a:t>
            </a:r>
          </a:p>
          <a:p>
            <a:pPr lvl="2"/>
            <a:r>
              <a:rPr lang="en-GB" dirty="0" smtClean="0"/>
              <a:t>Data management tools, storage federations and their evolution, etc.</a:t>
            </a:r>
            <a:endParaRPr lang="en-GB" dirty="0" smtClean="0"/>
          </a:p>
          <a:p>
            <a:pPr lvl="1"/>
            <a:r>
              <a:rPr lang="en-GB" dirty="0" smtClean="0"/>
              <a:t>Monitoring, Information System and Accounting</a:t>
            </a:r>
          </a:p>
          <a:p>
            <a:pPr lvl="2"/>
            <a:r>
              <a:rPr lang="en-GB" dirty="0" smtClean="0"/>
              <a:t>Information system evolution, cloud integration, accounting and benchmarking on clouds, network monitoring, SAM, …</a:t>
            </a:r>
          </a:p>
          <a:p>
            <a:r>
              <a:rPr lang="en-GB" dirty="0" smtClean="0"/>
              <a:t>WLCG </a:t>
            </a:r>
            <a:r>
              <a:rPr lang="en-GB" smtClean="0"/>
              <a:t>collaboration </a:t>
            </a:r>
            <a:r>
              <a:rPr lang="en-GB" smtClean="0"/>
              <a:t>board meeting </a:t>
            </a:r>
            <a:r>
              <a:rPr lang="en-GB" dirty="0" smtClean="0"/>
              <a:t>closing the day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program: day 1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663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Session entirely on the long term future (HL-LHC)</a:t>
            </a:r>
          </a:p>
          <a:p>
            <a:r>
              <a:rPr lang="en-GB" dirty="0" smtClean="0"/>
              <a:t>The final goal is to be prepared for the challenges of Run 3 and Run 4</a:t>
            </a:r>
          </a:p>
          <a:p>
            <a:r>
              <a:rPr lang="en-GB" dirty="0" smtClean="0"/>
              <a:t>Driven by new ideas, possibly “revolutionary”</a:t>
            </a:r>
          </a:p>
          <a:p>
            <a:r>
              <a:rPr lang="en-GB" dirty="0" smtClean="0"/>
              <a:t>Develop a common vision for the direction to take</a:t>
            </a:r>
          </a:p>
          <a:p>
            <a:endParaRPr lang="en-GB" dirty="0"/>
          </a:p>
          <a:p>
            <a:r>
              <a:rPr lang="en-GB" dirty="0" smtClean="0"/>
              <a:t>No agenda yet</a:t>
            </a:r>
          </a:p>
          <a:p>
            <a:pPr lvl="1"/>
            <a:r>
              <a:rPr lang="en-GB" dirty="0" smtClean="0"/>
              <a:t>Experiments to propose the topics to be discussed and shape the agenda</a:t>
            </a:r>
          </a:p>
          <a:p>
            <a:pPr lvl="1"/>
            <a:r>
              <a:rPr lang="en-GB" dirty="0" smtClean="0"/>
              <a:t>Plan is to have many short presentations and lot of time for discussion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program: day 2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292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Summarise</a:t>
            </a:r>
          </a:p>
          <a:p>
            <a:r>
              <a:rPr lang="en-GB" dirty="0" smtClean="0"/>
              <a:t>Decide on future work and priorities</a:t>
            </a:r>
          </a:p>
          <a:p>
            <a:r>
              <a:rPr lang="en-GB" dirty="0" smtClean="0"/>
              <a:t>Set up working groups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program: day 3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151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Next WLCG workshop dedicated to the future (short and long term)</a:t>
            </a:r>
          </a:p>
          <a:p>
            <a:pPr lvl="1"/>
            <a:r>
              <a:rPr lang="en-US" dirty="0" smtClean="0"/>
              <a:t>Goal is to have many fruitful discussions and a clear idea on how to proceed</a:t>
            </a:r>
          </a:p>
          <a:p>
            <a:pPr lvl="1"/>
            <a:r>
              <a:rPr lang="en-US" dirty="0" smtClean="0"/>
              <a:t>Many thanks to the local </a:t>
            </a:r>
            <a:r>
              <a:rPr lang="en-US" dirty="0" err="1" smtClean="0"/>
              <a:t>organisers</a:t>
            </a:r>
            <a:r>
              <a:rPr lang="en-US" dirty="0" smtClean="0"/>
              <a:t> from LIP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pic>
        <p:nvPicPr>
          <p:cNvPr id="7" name="Shape 6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72401" y="1426948"/>
            <a:ext cx="8054574" cy="41356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hape 64"/>
          <p:cNvCxnSpPr/>
          <p:nvPr/>
        </p:nvCxnSpPr>
        <p:spPr>
          <a:xfrm rot="10800000" flipH="1">
            <a:off x="1977150" y="4937397"/>
            <a:ext cx="49200" cy="295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  <p:extLst>
      <p:ext uri="{BB962C8B-B14F-4D97-AF65-F5344CB8AC3E}">
        <p14:creationId xmlns:p14="http://schemas.microsoft.com/office/powerpoint/2010/main" val="1292211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70599341-C101-4726-A8EE-4FD7A0EDE05F}" vid="{C3C5C908-DA39-4906-8621-9503F18D00B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70599341-C101-4726-A8EE-4FD7A0EDE05F}" vid="{00CB3280-197B-4F95-BC31-F88DC81D661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911F46-D39E-45AC-9167-F15ACCD6CC5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52A6956-75DD-4A46-AB10-25F5F534B2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WLCG-powerpoint-template_2013</Template>
  <TotalTime>1141</TotalTime>
  <Words>504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Candara</vt:lpstr>
      <vt:lpstr>Office Theme</vt:lpstr>
      <vt:lpstr>Custom Design</vt:lpstr>
      <vt:lpstr>WLCG workshop in Lisbon</vt:lpstr>
      <vt:lpstr>Motivations</vt:lpstr>
      <vt:lpstr>Practical details</vt:lpstr>
      <vt:lpstr>Venue</vt:lpstr>
      <vt:lpstr>Workshop program: day 1</vt:lpstr>
      <vt:lpstr>Workshop program: day 2</vt:lpstr>
      <vt:lpstr>Workshop program: day 3</vt:lpstr>
      <vt:lpstr>PowerPoint Presentation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critical services</dc:title>
  <dc:creator>Andrea Sciaba</dc:creator>
  <cp:lastModifiedBy>Andrea Sciaba</cp:lastModifiedBy>
  <cp:revision>32</cp:revision>
  <dcterms:created xsi:type="dcterms:W3CDTF">2015-07-10T08:17:12Z</dcterms:created>
  <dcterms:modified xsi:type="dcterms:W3CDTF">2015-12-08T13:47:39Z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