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72" r:id="rId10"/>
    <p:sldId id="268" r:id="rId11"/>
    <p:sldId id="273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457F0C"/>
    <a:srgbClr val="982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 autoAdjust="0"/>
    <p:restoredTop sz="94667" autoAdjust="0"/>
  </p:normalViewPr>
  <p:slideViewPr>
    <p:cSldViewPr snapToGrid="0" snapToObjects="1">
      <p:cViewPr varScale="1">
        <p:scale>
          <a:sx n="124" d="100"/>
          <a:sy n="124" d="100"/>
        </p:scale>
        <p:origin x="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12/8/15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12/8/15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677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653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420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446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3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rgbClr val="0000FF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457F0C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630" indent="-3429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5000"/>
        <a:buFont typeface="Courier New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NULL" TargetMode="External"/><Relationship Id="rId3" Type="http://schemas.openxmlformats.org/officeDocument/2006/relationships/hyperlink" Target="NUL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46171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meetings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WLCG MB</a:t>
            </a:r>
          </a:p>
          <a:p>
            <a:r>
              <a:rPr lang="en-GB" dirty="0" smtClean="0"/>
              <a:t>Dec 8</a:t>
            </a:r>
            <a:r>
              <a:rPr lang="en-GB" baseline="30000" dirty="0" smtClean="0"/>
              <a:t>th</a:t>
            </a:r>
            <a:r>
              <a:rPr lang="en-GB" dirty="0" smtClean="0"/>
              <a:t> 2015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Board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40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board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board was updated on the status of progress in Run2, </a:t>
            </a:r>
            <a:r>
              <a:rPr lang="en-US" dirty="0" smtClean="0"/>
              <a:t>and thoughts about planning </a:t>
            </a:r>
            <a:r>
              <a:rPr lang="en-US" dirty="0"/>
              <a:t>for the </a:t>
            </a:r>
            <a:r>
              <a:rPr lang="en-US" dirty="0" smtClean="0"/>
              <a:t>upgrades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status of the preparations for the </a:t>
            </a:r>
            <a:r>
              <a:rPr lang="en-US" dirty="0" err="1"/>
              <a:t>HNSciCloud</a:t>
            </a:r>
            <a:r>
              <a:rPr lang="en-US" dirty="0"/>
              <a:t> project was presented,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will clearly have some impact on many of the European sites represented in the </a:t>
            </a:r>
            <a:r>
              <a:rPr lang="en-US" dirty="0" smtClean="0"/>
              <a:t>meeting</a:t>
            </a:r>
          </a:p>
          <a:p>
            <a:pPr lvl="1"/>
            <a:r>
              <a:rPr lang="en-US" dirty="0" smtClean="0"/>
              <a:t>Quite a lot of interest from US/OSG too</a:t>
            </a:r>
          </a:p>
          <a:p>
            <a:r>
              <a:rPr lang="en-US" dirty="0" smtClean="0"/>
              <a:t> Discussion on relationship WCLG, EU-T0, OSG, EGI and other sciences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81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</a:t>
            </a:r>
            <a:r>
              <a:rPr lang="en-US" dirty="0" err="1" smtClean="0"/>
              <a:t>wrt</a:t>
            </a:r>
            <a:r>
              <a:rPr lang="en-US" dirty="0" smtClean="0"/>
              <a:t> new Tier 1s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515738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On the question of new Tier 1s, there was a very clear statement from the OB that the current definition including tape services, high </a:t>
            </a:r>
            <a:r>
              <a:rPr lang="en-US" dirty="0" smtClean="0"/>
              <a:t>(“24x7”) </a:t>
            </a:r>
            <a:r>
              <a:rPr lang="en-US" dirty="0"/>
              <a:t>service levels, and direct experiment support were the key features of Tier 1s and that these criteria should not be relaxed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document we wrote in 2012 is still the definitive set of Tier 1 requirements for sites wishing to become Tier 1s:</a:t>
            </a:r>
          </a:p>
          <a:p>
            <a:pPr lvl="1"/>
            <a:r>
              <a:rPr lang="en-US" dirty="0">
                <a:hlinkClick r:id="rId2" invalidUrl="https://espace.cern.ch/WLCG-document-repository/Collaboration/New Tier1 Process/NewTier1-process-v1.2.pdf"/>
              </a:rPr>
              <a:t>https://</a:t>
            </a:r>
            <a:r>
              <a:rPr lang="en-US" dirty="0" smtClean="0">
                <a:hlinkClick r:id="rId3" invalidUrl="https://espace.cern.ch/WLCG-document-repository/Collaboration/New Tier1 Process/NewTier1-process-v1.2.pdf"/>
              </a:rPr>
              <a:t>espace.cern.ch/WLCG-document-repository/Collaboration/New%20Tier1%20Process/NewTier1-process-v1.2.pdf</a:t>
            </a:r>
            <a:r>
              <a:rPr lang="en-US" dirty="0" smtClean="0"/>
              <a:t> </a:t>
            </a:r>
          </a:p>
          <a:p>
            <a:r>
              <a:rPr lang="en-US" dirty="0" smtClean="0"/>
              <a:t>However, may need to think about new class of sites that are not closely related to experiments, but that offer resources, and need some level of recognition for political/funding reasons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66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to other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Discussed how </a:t>
            </a:r>
            <a:r>
              <a:rPr lang="en-US" dirty="0"/>
              <a:t>WLCG should interact with other science communities as we progress in evolution of our infrastructure for the future.  </a:t>
            </a:r>
            <a:endParaRPr lang="en-US" dirty="0" smtClean="0"/>
          </a:p>
          <a:p>
            <a:pPr lvl="1"/>
            <a:r>
              <a:rPr lang="en-US" dirty="0" smtClean="0"/>
              <a:t>Presentations </a:t>
            </a:r>
            <a:r>
              <a:rPr lang="en-US" dirty="0"/>
              <a:t>from EU-T0, EGI, and OSG </a:t>
            </a:r>
            <a:r>
              <a:rPr lang="en-US" dirty="0" smtClean="0"/>
              <a:t>presented </a:t>
            </a:r>
            <a:r>
              <a:rPr lang="en-US" dirty="0"/>
              <a:t>the landscape of large and small science projects that have benefitted (and could potentially benefit) from work that WLCG does.  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was suggested that the best model would be one of partnership between WLCG and selected larger science projects to ensure that WLCG maintain some level of impact outside of HEP, </a:t>
            </a:r>
            <a:endParaRPr lang="en-US" dirty="0" smtClean="0"/>
          </a:p>
          <a:p>
            <a:pPr lvl="1"/>
            <a:r>
              <a:rPr lang="en-US" dirty="0"/>
              <a:t>B</a:t>
            </a:r>
            <a:r>
              <a:rPr lang="en-US" dirty="0" smtClean="0"/>
              <a:t>ut </a:t>
            </a:r>
            <a:r>
              <a:rPr lang="en-US" dirty="0"/>
              <a:t>leaving the work of addressing the “long tail of science” to EGI and </a:t>
            </a:r>
            <a:r>
              <a:rPr lang="en-US" dirty="0" smtClean="0"/>
              <a:t>OSG</a:t>
            </a:r>
            <a:endParaRPr lang="en-US" dirty="0"/>
          </a:p>
          <a:p>
            <a:pPr lvl="1"/>
            <a:r>
              <a:rPr lang="en-US" dirty="0" smtClean="0"/>
              <a:t>Of course, not excluding the (re-)use of tools developed by WLCG</a:t>
            </a:r>
            <a:r>
              <a:rPr lang="en-US" dirty="0"/>
              <a:t> </a:t>
            </a:r>
            <a:r>
              <a:rPr lang="en-US" dirty="0" smtClean="0"/>
              <a:t>!</a:t>
            </a:r>
          </a:p>
          <a:p>
            <a:r>
              <a:rPr lang="en-US" dirty="0" smtClean="0"/>
              <a:t>It </a:t>
            </a:r>
            <a:r>
              <a:rPr lang="en-US" dirty="0"/>
              <a:t>was also suggested that EGI and OSG could help broker such partnerships again in </a:t>
            </a:r>
            <a:r>
              <a:rPr lang="en-US" dirty="0" smtClean="0"/>
              <a:t>future</a:t>
            </a:r>
          </a:p>
          <a:p>
            <a:r>
              <a:rPr lang="en-US" dirty="0" smtClean="0"/>
              <a:t>Action item to discuss how such partnerships could be created/strengthened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59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Agree that good idea to create a “Zephyr” prototype, to show it is feasible ~now</a:t>
            </a:r>
          </a:p>
          <a:p>
            <a:pPr lvl="1"/>
            <a:r>
              <a:rPr lang="en-US" dirty="0"/>
              <a:t>Would be a demonstrator rather than a service</a:t>
            </a:r>
          </a:p>
          <a:p>
            <a:pPr lvl="1"/>
            <a:r>
              <a:rPr lang="en-US" dirty="0"/>
              <a:t>Use to show that we (HEP) could actually build a science archive of general </a:t>
            </a:r>
            <a:r>
              <a:rPr lang="en-US" dirty="0" smtClean="0"/>
              <a:t>use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41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RRB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98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CRSG comments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503594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2017; LHC machine planning:</a:t>
            </a:r>
          </a:p>
          <a:p>
            <a:pPr lvl="1"/>
            <a:r>
              <a:rPr lang="en-US" dirty="0" smtClean="0"/>
              <a:t>No HI run</a:t>
            </a:r>
          </a:p>
          <a:p>
            <a:pPr lvl="1"/>
            <a:r>
              <a:rPr lang="en-US" dirty="0" smtClean="0"/>
              <a:t>Shorter pp live time (compared to our earlier expectations) </a:t>
            </a:r>
            <a:r>
              <a:rPr lang="en-US" dirty="0" smtClean="0">
                <a:sym typeface="Wingdings"/>
              </a:rPr>
              <a:t> but this seems unrealistically low in the light of 2015 experience in last months and compared to 2011-12 experience</a:t>
            </a:r>
          </a:p>
          <a:p>
            <a:r>
              <a:rPr lang="en-US" dirty="0" smtClean="0">
                <a:sym typeface="Wingdings"/>
              </a:rPr>
              <a:t>CRSG have made reductions according to these new live times – may not be appropriate</a:t>
            </a:r>
          </a:p>
          <a:p>
            <a:pPr lvl="1"/>
            <a:r>
              <a:rPr lang="en-US" dirty="0" err="1" smtClean="0">
                <a:sym typeface="Wingdings"/>
              </a:rPr>
              <a:t>LHCb</a:t>
            </a:r>
            <a:r>
              <a:rPr lang="en-US" dirty="0" smtClean="0">
                <a:sym typeface="Wingdings"/>
              </a:rPr>
              <a:t> had themselves adapted their request</a:t>
            </a:r>
          </a:p>
          <a:p>
            <a:r>
              <a:rPr lang="en-US" dirty="0" smtClean="0">
                <a:sym typeface="Wingdings"/>
              </a:rPr>
              <a:t>CRSG have also made cuts to encourage more use of HLT between fills</a:t>
            </a:r>
          </a:p>
          <a:p>
            <a:pPr lvl="1"/>
            <a:r>
              <a:rPr lang="en-US" dirty="0" smtClean="0">
                <a:sym typeface="Wingdings"/>
              </a:rPr>
              <a:t>Again – unrealistic if short turn around?</a:t>
            </a:r>
          </a:p>
          <a:p>
            <a:r>
              <a:rPr lang="en-US" dirty="0" smtClean="0">
                <a:sym typeface="Wingdings"/>
              </a:rPr>
              <a:t>ATLAS and CMS resource needs for Phase 2 upgrade studies</a:t>
            </a:r>
          </a:p>
          <a:p>
            <a:pPr lvl="1"/>
            <a:r>
              <a:rPr lang="en-US" dirty="0" smtClean="0">
                <a:sym typeface="Wingdings"/>
              </a:rPr>
              <a:t>Included in CMS request (10% of CPU, 5PB disk)</a:t>
            </a:r>
          </a:p>
          <a:p>
            <a:pPr lvl="1"/>
            <a:r>
              <a:rPr lang="en-US" dirty="0" smtClean="0">
                <a:sym typeface="Wingdings"/>
              </a:rPr>
              <a:t>Not included in ATLAS request (could be ~20%)</a:t>
            </a:r>
          </a:p>
          <a:p>
            <a:r>
              <a:rPr lang="en-US" dirty="0" smtClean="0">
                <a:sym typeface="Wingdings"/>
              </a:rPr>
              <a:t>Data preservation needs:</a:t>
            </a:r>
          </a:p>
          <a:p>
            <a:pPr lvl="1"/>
            <a:r>
              <a:rPr lang="en-US" dirty="0" smtClean="0">
                <a:sym typeface="Wingdings"/>
              </a:rPr>
              <a:t>Ability of experiments to re-</a:t>
            </a:r>
            <a:r>
              <a:rPr lang="en-US" dirty="0" err="1" smtClean="0">
                <a:sym typeface="Wingdings"/>
              </a:rPr>
              <a:t>analyse</a:t>
            </a:r>
            <a:r>
              <a:rPr lang="en-US" dirty="0" smtClean="0">
                <a:sym typeface="Wingdings"/>
              </a:rPr>
              <a:t> data vs making data open access</a:t>
            </a:r>
          </a:p>
          <a:p>
            <a:pPr lvl="1"/>
            <a:r>
              <a:rPr lang="en-US" dirty="0" smtClean="0">
                <a:sym typeface="Wingdings"/>
              </a:rPr>
              <a:t>Former is part of RSG process (and funding), latter is not – but has impact on resources and effort</a:t>
            </a:r>
          </a:p>
          <a:p>
            <a:r>
              <a:rPr lang="en-US" dirty="0" smtClean="0">
                <a:sym typeface="Wingdings"/>
              </a:rPr>
              <a:t>Tendency overall for requirements to exceed flat budgets further into Run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4 Dec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1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CRSG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ALICE:</a:t>
            </a:r>
          </a:p>
          <a:p>
            <a:pPr lvl="1"/>
            <a:r>
              <a:rPr lang="en-US" dirty="0" smtClean="0"/>
              <a:t>No HI run in 2017, but no change in ALICE requests</a:t>
            </a:r>
          </a:p>
          <a:p>
            <a:pPr lvl="1"/>
            <a:r>
              <a:rPr lang="en-US" dirty="0" smtClean="0">
                <a:sym typeface="Wingdings"/>
              </a:rPr>
              <a:t> needs justification</a:t>
            </a:r>
          </a:p>
          <a:p>
            <a:pPr lvl="1"/>
            <a:r>
              <a:rPr lang="en-US" dirty="0" smtClean="0">
                <a:sym typeface="Wingdings"/>
              </a:rPr>
              <a:t>CRSG reduced T1, T2 CPU to account for use of HLT now</a:t>
            </a:r>
          </a:p>
          <a:p>
            <a:r>
              <a:rPr lang="en-US" dirty="0" smtClean="0">
                <a:sym typeface="Wingdings"/>
              </a:rPr>
              <a:t>ATLAS:</a:t>
            </a:r>
          </a:p>
          <a:p>
            <a:pPr lvl="1"/>
            <a:r>
              <a:rPr lang="en-US" dirty="0" smtClean="0">
                <a:sym typeface="Wingdings"/>
              </a:rPr>
              <a:t>Reliance on beyond-pledge CPU </a:t>
            </a:r>
            <a:r>
              <a:rPr lang="en-US" dirty="0" err="1" smtClean="0">
                <a:sym typeface="Wingdings"/>
              </a:rPr>
              <a:t>esp</a:t>
            </a:r>
            <a:r>
              <a:rPr lang="en-US" dirty="0" smtClean="0">
                <a:sym typeface="Wingdings"/>
              </a:rPr>
              <a:t> for MC leads to extra tape needs</a:t>
            </a:r>
          </a:p>
          <a:p>
            <a:r>
              <a:rPr lang="en-US" dirty="0" smtClean="0">
                <a:sym typeface="Wingdings"/>
              </a:rPr>
              <a:t>CMS:</a:t>
            </a:r>
          </a:p>
          <a:p>
            <a:pPr lvl="1"/>
            <a:r>
              <a:rPr lang="en-US" dirty="0" smtClean="0">
                <a:sym typeface="Wingdings"/>
              </a:rPr>
              <a:t>Deficits in pledges for 2015 and 2016, and potentially 2017 (but too early to be sure)</a:t>
            </a:r>
          </a:p>
          <a:p>
            <a:pPr lvl="1"/>
            <a:r>
              <a:rPr lang="en-US" dirty="0" smtClean="0">
                <a:sym typeface="Wingdings"/>
              </a:rPr>
              <a:t>Significant jump in requirements for 2017</a:t>
            </a:r>
          </a:p>
          <a:p>
            <a:r>
              <a:rPr lang="en-US" dirty="0" err="1" smtClean="0">
                <a:sym typeface="Wingdings"/>
              </a:rPr>
              <a:t>LHCb</a:t>
            </a:r>
            <a:r>
              <a:rPr lang="en-US" dirty="0" smtClean="0">
                <a:sym typeface="Wingdings"/>
              </a:rPr>
              <a:t>:</a:t>
            </a:r>
          </a:p>
          <a:p>
            <a:pPr lvl="1"/>
            <a:r>
              <a:rPr lang="en-US" dirty="0" smtClean="0">
                <a:sym typeface="Wingdings"/>
              </a:rPr>
              <a:t>Reduced tape needs: no 2</a:t>
            </a:r>
            <a:r>
              <a:rPr lang="en-US" baseline="30000" dirty="0" smtClean="0">
                <a:sym typeface="Wingdings"/>
              </a:rPr>
              <a:t>nd</a:t>
            </a:r>
            <a:r>
              <a:rPr lang="en-US" dirty="0" smtClean="0">
                <a:sym typeface="Wingdings"/>
              </a:rPr>
              <a:t> copy of derived data</a:t>
            </a:r>
          </a:p>
          <a:p>
            <a:pPr lvl="1"/>
            <a:r>
              <a:rPr lang="en-US" dirty="0" err="1" smtClean="0">
                <a:sym typeface="Wingdings"/>
              </a:rPr>
              <a:t>LHCb</a:t>
            </a:r>
            <a:r>
              <a:rPr lang="en-US" dirty="0" smtClean="0">
                <a:sym typeface="Wingdings"/>
              </a:rPr>
              <a:t> reduced 2016 requirements: 6% for CPU, disk, 30% for tape</a:t>
            </a:r>
          </a:p>
          <a:p>
            <a:pPr lvl="2"/>
            <a:r>
              <a:rPr lang="en-US" dirty="0" smtClean="0">
                <a:sym typeface="Wingdings"/>
              </a:rPr>
              <a:t>Results in a bigger jump for 2017</a:t>
            </a:r>
          </a:p>
          <a:p>
            <a:pPr lvl="1"/>
            <a:r>
              <a:rPr lang="en-US" dirty="0" smtClean="0">
                <a:sym typeface="Wingdings"/>
              </a:rPr>
              <a:t>More simulation done in advance for 2016 and 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4 Dec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2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state of 2016 pledges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1307865"/>
          </a:xfrm>
        </p:spPr>
        <p:txBody>
          <a:bodyPr>
            <a:normAutofit/>
          </a:bodyPr>
          <a:lstStyle/>
          <a:p>
            <a:r>
              <a:rPr lang="en-US" dirty="0" smtClean="0"/>
              <a:t>Following all updates of pledges for RRB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4 Dec 2015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785143"/>
            <a:ext cx="3607358" cy="2658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5134" y="2785143"/>
            <a:ext cx="3607358" cy="2658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r="14750"/>
          <a:stretch/>
        </p:blipFill>
        <p:spPr>
          <a:xfrm>
            <a:off x="6267994" y="2785143"/>
            <a:ext cx="2845861" cy="2658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671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look at 2017 pledges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1307865"/>
          </a:xfrm>
        </p:spPr>
        <p:txBody>
          <a:bodyPr>
            <a:normAutofit/>
          </a:bodyPr>
          <a:lstStyle/>
          <a:p>
            <a:r>
              <a:rPr lang="en-US" dirty="0" smtClean="0"/>
              <a:t>RSG input on 2017, current state of input for 2017 (Incomplete at the moment)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4 Dec 2015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5144"/>
            <a:ext cx="3607358" cy="2658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5086" y="2785143"/>
            <a:ext cx="3607358" cy="2658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r="15916"/>
          <a:stretch/>
        </p:blipFill>
        <p:spPr>
          <a:xfrm>
            <a:off x="6300316" y="2785143"/>
            <a:ext cx="2813539" cy="2665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214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3806" y="0"/>
            <a:ext cx="7470648" cy="793820"/>
          </a:xfrm>
        </p:spPr>
        <p:txBody>
          <a:bodyPr/>
          <a:lstStyle/>
          <a:p>
            <a:r>
              <a:rPr lang="en-US" dirty="0" smtClean="0"/>
              <a:t>Evolution of requests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4 Dec 2015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" r="1388"/>
          <a:stretch/>
        </p:blipFill>
        <p:spPr>
          <a:xfrm>
            <a:off x="919922" y="1176159"/>
            <a:ext cx="7516167" cy="52557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32491" y="793820"/>
            <a:ext cx="4382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Jonathan Flynn – RSG report to RRB Oct 2015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7518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LHCC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6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LHCC meeting 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referees were presented with the summary of progress and successful start of Run 2.  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agenda of that meeting is available here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://indico.cern.ch/event/461711/</a:t>
            </a:r>
            <a:r>
              <a:rPr lang="en-US" dirty="0"/>
              <a:t>.  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were no major concerns raised, and the project and experiments were congratulated at “how surprisingly successful the computing was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During </a:t>
            </a:r>
            <a:r>
              <a:rPr lang="en-US" dirty="0"/>
              <a:t>the closed session, the major issue discussed was the timescale for planning for the upgrades and how the cost envelope(s) would be obtained.  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</a:t>
            </a:r>
            <a:r>
              <a:rPr lang="en-US" dirty="0">
                <a:solidFill>
                  <a:srgbClr val="FF0000"/>
                </a:solidFill>
              </a:rPr>
              <a:t>was agreed was that </a:t>
            </a:r>
            <a:r>
              <a:rPr lang="en-US" dirty="0" smtClean="0">
                <a:solidFill>
                  <a:srgbClr val="FF0000"/>
                </a:solidFill>
              </a:rPr>
              <a:t>by the </a:t>
            </a:r>
            <a:r>
              <a:rPr lang="en-US" dirty="0">
                <a:solidFill>
                  <a:srgbClr val="FF0000"/>
                </a:solidFill>
              </a:rPr>
              <a:t>final LHCC meeting of 2016 we would propose a concrete timetable for working towards an upgrade TDR for HL-LHC by ~2020.  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WLCG workshop in February next year will start this process.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-WLCG-4-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CERN-WLCG-4-3</Template>
  <TotalTime>82</TotalTime>
  <Words>647</Words>
  <Application>Microsoft Macintosh PowerPoint</Application>
  <PresentationFormat>On-screen Show (4:3)</PresentationFormat>
  <Paragraphs>119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Courier New</vt:lpstr>
      <vt:lpstr>Wingdings</vt:lpstr>
      <vt:lpstr>Arial</vt:lpstr>
      <vt:lpstr>CERN-WLCG-4-3</vt:lpstr>
      <vt:lpstr>Recent meetings</vt:lpstr>
      <vt:lpstr>Computing RRB</vt:lpstr>
      <vt:lpstr>General CRSG comments</vt:lpstr>
      <vt:lpstr>Specific CRSG comments</vt:lpstr>
      <vt:lpstr>Final state of 2016 pledges</vt:lpstr>
      <vt:lpstr>First look at 2017 pledges</vt:lpstr>
      <vt:lpstr>Evolution of requests</vt:lpstr>
      <vt:lpstr>LHCC</vt:lpstr>
      <vt:lpstr>LHCC meeting summary</vt:lpstr>
      <vt:lpstr>Overview Board</vt:lpstr>
      <vt:lpstr>Overview board</vt:lpstr>
      <vt:lpstr>Position wrt new Tier 1s</vt:lpstr>
      <vt:lpstr>Relationship to other sciences</vt:lpstr>
      <vt:lpstr>Other items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meetings</dc:title>
  <dc:creator>Ian Bird</dc:creator>
  <cp:lastModifiedBy>Ian Bird</cp:lastModifiedBy>
  <cp:revision>6</cp:revision>
  <cp:lastPrinted>2013-11-14T14:03:19Z</cp:lastPrinted>
  <dcterms:created xsi:type="dcterms:W3CDTF">2015-12-08T09:21:09Z</dcterms:created>
  <dcterms:modified xsi:type="dcterms:W3CDTF">2015-12-08T10:44:08Z</dcterms:modified>
</cp:coreProperties>
</file>