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9"/>
  </p:notesMasterIdLst>
  <p:sldIdLst>
    <p:sldId id="264" r:id="rId2"/>
    <p:sldId id="352" r:id="rId3"/>
    <p:sldId id="411" r:id="rId4"/>
    <p:sldId id="353" r:id="rId5"/>
    <p:sldId id="360" r:id="rId6"/>
    <p:sldId id="361" r:id="rId7"/>
    <p:sldId id="362" r:id="rId8"/>
    <p:sldId id="364" r:id="rId9"/>
    <p:sldId id="354" r:id="rId10"/>
    <p:sldId id="355" r:id="rId11"/>
    <p:sldId id="369" r:id="rId12"/>
    <p:sldId id="370" r:id="rId13"/>
    <p:sldId id="365" r:id="rId14"/>
    <p:sldId id="358" r:id="rId15"/>
    <p:sldId id="371" r:id="rId16"/>
    <p:sldId id="401" r:id="rId17"/>
    <p:sldId id="372" r:id="rId18"/>
    <p:sldId id="399" r:id="rId19"/>
    <p:sldId id="373" r:id="rId20"/>
    <p:sldId id="400" r:id="rId21"/>
    <p:sldId id="374" r:id="rId22"/>
    <p:sldId id="375" r:id="rId23"/>
    <p:sldId id="378" r:id="rId24"/>
    <p:sldId id="407" r:id="rId25"/>
    <p:sldId id="376" r:id="rId26"/>
    <p:sldId id="377" r:id="rId27"/>
    <p:sldId id="386" r:id="rId28"/>
    <p:sldId id="398" r:id="rId29"/>
    <p:sldId id="416" r:id="rId30"/>
    <p:sldId id="396" r:id="rId31"/>
    <p:sldId id="380" r:id="rId32"/>
    <p:sldId id="381" r:id="rId33"/>
    <p:sldId id="382" r:id="rId34"/>
    <p:sldId id="408" r:id="rId35"/>
    <p:sldId id="409" r:id="rId36"/>
    <p:sldId id="389" r:id="rId37"/>
    <p:sldId id="391" r:id="rId38"/>
    <p:sldId id="392" r:id="rId39"/>
    <p:sldId id="393" r:id="rId40"/>
    <p:sldId id="410" r:id="rId41"/>
    <p:sldId id="394" r:id="rId42"/>
    <p:sldId id="395" r:id="rId43"/>
    <p:sldId id="414" r:id="rId44"/>
    <p:sldId id="385" r:id="rId45"/>
    <p:sldId id="406" r:id="rId46"/>
    <p:sldId id="415" r:id="rId47"/>
    <p:sldId id="402" r:id="rId48"/>
    <p:sldId id="413" r:id="rId49"/>
    <p:sldId id="417" r:id="rId50"/>
    <p:sldId id="356" r:id="rId51"/>
    <p:sldId id="419" r:id="rId52"/>
    <p:sldId id="418" r:id="rId53"/>
    <p:sldId id="357" r:id="rId54"/>
    <p:sldId id="359" r:id="rId55"/>
    <p:sldId id="366" r:id="rId56"/>
    <p:sldId id="367" r:id="rId57"/>
    <p:sldId id="368" r:id="rId5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00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96" autoAdjust="0"/>
    <p:restoredTop sz="81433" autoAdjust="0"/>
  </p:normalViewPr>
  <p:slideViewPr>
    <p:cSldViewPr showGuides="1">
      <p:cViewPr>
        <p:scale>
          <a:sx n="66" d="100"/>
          <a:sy n="66" d="100"/>
        </p:scale>
        <p:origin x="2538" y="918"/>
      </p:cViewPr>
      <p:guideLst>
        <p:guide orient="horz" pos="2115"/>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NO%20NAME:151126_Grading_option2.xlsx" TargetMode="Externa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Projects\RMM\06_Grading\Parametric.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Projects\RMM\06_Grading\Parametric.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C:\Projects\RMM\151006_RMM_ERMC_LoadLinesv2.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7164989769945"/>
          <c:y val="4.89238161276992E-2"/>
          <c:w val="0.78344756507423996"/>
          <c:h val="0.76631155750737201"/>
        </c:manualLayout>
      </c:layout>
      <c:scatterChart>
        <c:scatterStyle val="lineMarker"/>
        <c:varyColors val="0"/>
        <c:ser>
          <c:idx val="2"/>
          <c:order val="0"/>
          <c:tx>
            <c:strRef>
              <c:f>RMM_Parametrization_EuroCircol!$H$11</c:f>
              <c:strCache>
                <c:ptCount val="1"/>
                <c:pt idx="0">
                  <c:v>Nominal strand 4.2 K</c:v>
                </c:pt>
              </c:strCache>
            </c:strRef>
          </c:tx>
          <c:spPr>
            <a:ln w="19050" cap="rnd">
              <a:solidFill>
                <a:srgbClr val="FF0000"/>
              </a:solidFill>
              <a:round/>
            </a:ln>
            <a:effectLst/>
          </c:spPr>
          <c:marker>
            <c:symbol val="none"/>
          </c:marker>
          <c:xVal>
            <c:numRef>
              <c:f>RMM_Parametrization_EuroCircol!$D$13:$D$33</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RMM_Parametrization_EuroCircol!$H$13:$H$33</c:f>
              <c:numCache>
                <c:formatCode>0.0</c:formatCode>
                <c:ptCount val="21"/>
                <c:pt idx="0">
                  <c:v>454.20286700769958</c:v>
                </c:pt>
                <c:pt idx="1">
                  <c:v>546.88194132474621</c:v>
                </c:pt>
                <c:pt idx="2">
                  <c:v>649.67081010200911</c:v>
                </c:pt>
                <c:pt idx="3">
                  <c:v>763.02843756707955</c:v>
                </c:pt>
                <c:pt idx="4">
                  <c:v>887.45324672487743</c:v>
                </c:pt>
                <c:pt idx="5">
                  <c:v>1023.4878726117061</c:v>
                </c:pt>
                <c:pt idx="6">
                  <c:v>1171.724652503885</c:v>
                </c:pt>
                <c:pt idx="7">
                  <c:v>1332.811993792008</c:v>
                </c:pt>
                <c:pt idx="8">
                  <c:v>1507.4617924076581</c:v>
                </c:pt>
                <c:pt idx="9">
                  <c:v>1696.4581155070839</c:v>
                </c:pt>
                <c:pt idx="10">
                  <c:v>1900.667414263585</c:v>
                </c:pt>
                <c:pt idx="11">
                  <c:v>2121.0505997419268</c:v>
                </c:pt>
                <c:pt idx="12">
                  <c:v>2358.6774019138438</c:v>
                </c:pt>
                <c:pt idx="13">
                  <c:v>2614.743545821781</c:v>
                </c:pt>
                <c:pt idx="14">
                  <c:v>2890.5914293471251</c:v>
                </c:pt>
                <c:pt idx="15">
                  <c:v>3187.7351876087919</c:v>
                </c:pt>
                <c:pt idx="16">
                  <c:v>3507.8912991872639</c:v>
                </c:pt>
                <c:pt idx="17">
                  <c:v>3853.016257358966</c:v>
                </c:pt>
                <c:pt idx="18">
                  <c:v>4225.3533367967884</c:v>
                </c:pt>
                <c:pt idx="19">
                  <c:v>4627.4911945751073</c:v>
                </c:pt>
                <c:pt idx="20">
                  <c:v>5062.4380475312037</c:v>
                </c:pt>
              </c:numCache>
            </c:numRef>
          </c:yVal>
          <c:smooth val="0"/>
        </c:ser>
        <c:ser>
          <c:idx val="0"/>
          <c:order val="1"/>
          <c:tx>
            <c:strRef>
              <c:f>RMM_Parametrization_EuroCircol!$H$34</c:f>
              <c:strCache>
                <c:ptCount val="1"/>
                <c:pt idx="0">
                  <c:v>Nominal strand 1.9 K</c:v>
                </c:pt>
              </c:strCache>
            </c:strRef>
          </c:tx>
          <c:spPr>
            <a:ln w="19050" cap="rnd">
              <a:solidFill>
                <a:srgbClr val="002060"/>
              </a:solidFill>
              <a:round/>
            </a:ln>
            <a:effectLst/>
          </c:spPr>
          <c:marker>
            <c:symbol val="none"/>
          </c:marker>
          <c:xVal>
            <c:numRef>
              <c:f>RMM_Parametrization_EuroCircol!$E$36:$E$56</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RMM_Parametrization_EuroCircol!$H$36:$H$56</c:f>
              <c:numCache>
                <c:formatCode>0.00</c:formatCode>
                <c:ptCount val="21"/>
                <c:pt idx="0">
                  <c:v>909.17964590203064</c:v>
                </c:pt>
                <c:pt idx="1">
                  <c:v>1036.0697315971111</c:v>
                </c:pt>
                <c:pt idx="2">
                  <c:v>1173.3181654904199</c:v>
                </c:pt>
                <c:pt idx="3">
                  <c:v>1321.414984454962</c:v>
                </c:pt>
                <c:pt idx="4">
                  <c:v>1480.8928792359709</c:v>
                </c:pt>
                <c:pt idx="5">
                  <c:v>1652.3323637736939</c:v>
                </c:pt>
                <c:pt idx="6">
                  <c:v>1836.3677488891569</c:v>
                </c:pt>
                <c:pt idx="7">
                  <c:v>2033.694074284703</c:v>
                </c:pt>
                <c:pt idx="8">
                  <c:v>2245.07518807529</c:v>
                </c:pt>
                <c:pt idx="9">
                  <c:v>2471.353207814263</c:v>
                </c:pt>
                <c:pt idx="10">
                  <c:v>2713.4596541612018</c:v>
                </c:pt>
                <c:pt idx="11">
                  <c:v>2972.4286219639489</c:v>
                </c:pt>
                <c:pt idx="12">
                  <c:v>3249.4124490760109</c:v>
                </c:pt>
                <c:pt idx="13">
                  <c:v>3545.7004682864358</c:v>
                </c:pt>
                <c:pt idx="14">
                  <c:v>3862.741592899426</c:v>
                </c:pt>
                <c:pt idx="15">
                  <c:v>4202.1717067422069</c:v>
                </c:pt>
                <c:pt idx="16">
                  <c:v>4565.8471261273016</c:v>
                </c:pt>
                <c:pt idx="17">
                  <c:v>4955.8858055963101</c:v>
                </c:pt>
                <c:pt idx="18">
                  <c:v>5374.7185167485613</c:v>
                </c:pt>
                <c:pt idx="19">
                  <c:v>5825.153008160677</c:v>
                </c:pt>
                <c:pt idx="20">
                  <c:v>6310.4552575014004</c:v>
                </c:pt>
              </c:numCache>
            </c:numRef>
          </c:yVal>
          <c:smooth val="0"/>
        </c:ser>
        <c:ser>
          <c:idx val="6"/>
          <c:order val="2"/>
          <c:tx>
            <c:v>RMM 4.2K (5% cabling deg)</c:v>
          </c:tx>
          <c:spPr>
            <a:ln w="19050" cap="rnd">
              <a:solidFill>
                <a:srgbClr val="FF0000"/>
              </a:solidFill>
              <a:prstDash val="sysDash"/>
              <a:round/>
            </a:ln>
            <a:effectLst/>
          </c:spPr>
          <c:marker>
            <c:symbol val="none"/>
          </c:marker>
          <c:xVal>
            <c:numRef>
              <c:f>RMM_Parametrization_RMM!$D$13:$D$33</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RMM_Parametrization_RMM!$I$13:$I$33</c:f>
              <c:numCache>
                <c:formatCode>0.0</c:formatCode>
                <c:ptCount val="21"/>
                <c:pt idx="0">
                  <c:v>357.02748297721558</c:v>
                </c:pt>
                <c:pt idx="1">
                  <c:v>437.04981899730831</c:v>
                </c:pt>
                <c:pt idx="2">
                  <c:v>526.46590695221471</c:v>
                </c:pt>
                <c:pt idx="3">
                  <c:v>625.69856051468582</c:v>
                </c:pt>
                <c:pt idx="4">
                  <c:v>735.20684926889498</c:v>
                </c:pt>
                <c:pt idx="5">
                  <c:v>855.49046054440339</c:v>
                </c:pt>
                <c:pt idx="6">
                  <c:v>987.09473700036847</c:v>
                </c:pt>
                <c:pt idx="7">
                  <c:v>1130.616518919142</c:v>
                </c:pt>
                <c:pt idx="8">
                  <c:v>1286.7109496461569</c:v>
                </c:pt>
                <c:pt idx="9">
                  <c:v>1456.099440005893</c:v>
                </c:pt>
                <c:pt idx="10">
                  <c:v>1639.5790352927049</c:v>
                </c:pt>
                <c:pt idx="11">
                  <c:v>1838.033489917947</c:v>
                </c:pt>
                <c:pt idx="12">
                  <c:v>2052.446434559748</c:v>
                </c:pt>
                <c:pt idx="13">
                  <c:v>2283.9171250248978</c:v>
                </c:pt>
                <c:pt idx="14">
                  <c:v>2533.6793998181538</c:v>
                </c:pt>
                <c:pt idx="15">
                  <c:v>2803.1246570914418</c:v>
                </c:pt>
                <c:pt idx="16">
                  <c:v>3093.8299090460928</c:v>
                </c:pt>
                <c:pt idx="17">
                  <c:v>3407.5923088194932</c:v>
                </c:pt>
                <c:pt idx="18">
                  <c:v>3746.4720093548649</c:v>
                </c:pt>
                <c:pt idx="19">
                  <c:v>4112.8458623252018</c:v>
                </c:pt>
                <c:pt idx="20">
                  <c:v>4509.4753836399532</c:v>
                </c:pt>
              </c:numCache>
            </c:numRef>
          </c:yVal>
          <c:smooth val="0"/>
        </c:ser>
        <c:ser>
          <c:idx val="7"/>
          <c:order val="3"/>
          <c:spPr>
            <a:ln w="19050" cap="rnd">
              <a:solidFill>
                <a:schemeClr val="accent2">
                  <a:lumMod val="60000"/>
                </a:schemeClr>
              </a:solidFill>
              <a:round/>
            </a:ln>
            <a:effectLst/>
          </c:spPr>
          <c:marker>
            <c:symbol val="none"/>
          </c:marker>
          <c:yVal>
            <c:numLit>
              <c:formatCode>General</c:formatCode>
              <c:ptCount val="1"/>
              <c:pt idx="0">
                <c:v>1</c:v>
              </c:pt>
            </c:numLit>
          </c:yVal>
          <c:smooth val="0"/>
        </c:ser>
        <c:ser>
          <c:idx val="8"/>
          <c:order val="4"/>
          <c:tx>
            <c:v>RMM 1.9K (5% cabling deg)</c:v>
          </c:tx>
          <c:spPr>
            <a:ln w="19050" cap="rnd">
              <a:solidFill>
                <a:srgbClr val="002060"/>
              </a:solidFill>
              <a:prstDash val="sysDash"/>
              <a:round/>
            </a:ln>
            <a:effectLst/>
          </c:spPr>
          <c:marker>
            <c:symbol val="none"/>
          </c:marker>
          <c:xVal>
            <c:numRef>
              <c:f>RMM_Parametrization_RMM!$E$36:$E$56</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RMM_Parametrization_RMM!$I$36:$I$56</c:f>
              <c:numCache>
                <c:formatCode>0.00</c:formatCode>
                <c:ptCount val="21"/>
                <c:pt idx="0">
                  <c:v>751.89175110749329</c:v>
                </c:pt>
                <c:pt idx="1">
                  <c:v>863.97667884927159</c:v>
                </c:pt>
                <c:pt idx="2">
                  <c:v>985.67271338839203</c:v>
                </c:pt>
                <c:pt idx="3">
                  <c:v>1117.4309503232701</c:v>
                </c:pt>
                <c:pt idx="4">
                  <c:v>1259.7416573791429</c:v>
                </c:pt>
                <c:pt idx="5">
                  <c:v>1413.1390163123301</c:v>
                </c:pt>
                <c:pt idx="6">
                  <c:v>1578.2066021632741</c:v>
                </c:pt>
                <c:pt idx="7">
                  <c:v>1755.5837409193541</c:v>
                </c:pt>
                <c:pt idx="8">
                  <c:v>1945.9729189492541</c:v>
                </c:pt>
                <c:pt idx="9">
                  <c:v>2150.1484585560711</c:v>
                </c:pt>
                <c:pt idx="10">
                  <c:v>2368.9667263693241</c:v>
                </c:pt>
                <c:pt idx="11">
                  <c:v>2603.3782087232662</c:v>
                </c:pt>
                <c:pt idx="12">
                  <c:v>2854.4418756703849</c:v>
                </c:pt>
                <c:pt idx="13">
                  <c:v>3123.3423697963981</c:v>
                </c:pt>
                <c:pt idx="14">
                  <c:v>3411.4107072370971</c:v>
                </c:pt>
                <c:pt idx="15">
                  <c:v>3720.1493799579339</c:v>
                </c:pt>
                <c:pt idx="16">
                  <c:v>4051.2630200553708</c:v>
                </c:pt>
                <c:pt idx="17">
                  <c:v>4406.696156992768</c:v>
                </c:pt>
                <c:pt idx="18">
                  <c:v>4788.6801090488798</c:v>
                </c:pt>
                <c:pt idx="19">
                  <c:v>5199.7917631170167</c:v>
                </c:pt>
                <c:pt idx="20">
                  <c:v>5643.0280067674321</c:v>
                </c:pt>
              </c:numCache>
            </c:numRef>
          </c:yVal>
          <c:smooth val="0"/>
        </c:ser>
        <c:dLbls>
          <c:showLegendKey val="0"/>
          <c:showVal val="0"/>
          <c:showCatName val="0"/>
          <c:showSerName val="0"/>
          <c:showPercent val="0"/>
          <c:showBubbleSize val="0"/>
        </c:dLbls>
        <c:axId val="63866840"/>
        <c:axId val="201593288"/>
      </c:scatterChart>
      <c:valAx>
        <c:axId val="63866840"/>
        <c:scaling>
          <c:orientation val="minMax"/>
          <c:max val="19"/>
          <c:min val="12"/>
        </c:scaling>
        <c:delete val="0"/>
        <c:axPos val="b"/>
        <c:majorGridlines>
          <c:spPr>
            <a:ln w="9525" cap="flat" cmpd="sng" algn="ctr">
              <a:solidFill>
                <a:sysClr val="windowText" lastClr="000000"/>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Bp (T)</a:t>
                </a:r>
              </a:p>
            </c:rich>
          </c:tx>
          <c:layout/>
          <c:overlay val="0"/>
          <c:spPr>
            <a:noFill/>
            <a:ln>
              <a:noFill/>
            </a:ln>
            <a:effectLst/>
          </c:spPr>
        </c:title>
        <c:numFmt formatCode="#,##0.00" sourceLinked="0"/>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201593288"/>
        <c:crosses val="autoZero"/>
        <c:crossBetween val="midCat"/>
      </c:valAx>
      <c:valAx>
        <c:axId val="201593288"/>
        <c:scaling>
          <c:orientation val="minMax"/>
          <c:max val="3000"/>
        </c:scaling>
        <c:delete val="0"/>
        <c:axPos val="l"/>
        <c:majorGridlines>
          <c:spPr>
            <a:ln w="9525" cap="flat" cmpd="sng" algn="ctr">
              <a:solidFill>
                <a:sysClr val="windowText" lastClr="000000"/>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Jc (A/mm2)</a:t>
                </a:r>
              </a:p>
            </c:rich>
          </c:tx>
          <c:layout/>
          <c:overlay val="0"/>
          <c:spPr>
            <a:noFill/>
            <a:ln>
              <a:noFill/>
            </a:ln>
            <a:effectLst/>
          </c:spPr>
        </c:title>
        <c:numFmt formatCode="0" sourceLinked="0"/>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63866840"/>
        <c:crosses val="autoZero"/>
        <c:crossBetween val="midCat"/>
      </c:valAx>
      <c:spPr>
        <a:noFill/>
        <a:ln>
          <a:noFill/>
        </a:ln>
        <a:effectLst/>
      </c:spPr>
    </c:plotArea>
    <c:legend>
      <c:legendPos val="b"/>
      <c:legendEntry>
        <c:idx val="3"/>
        <c:delete val="1"/>
      </c:legendEntry>
      <c:layout>
        <c:manualLayout>
          <c:xMode val="edge"/>
          <c:yMode val="edge"/>
          <c:x val="0"/>
          <c:y val="0.91069765034143924"/>
          <c:w val="1"/>
          <c:h val="7.8436363844376758E-2"/>
        </c:manualLayout>
      </c:layout>
      <c:overlay val="0"/>
      <c:spPr>
        <a:solidFill>
          <a:schemeClr val="bg1"/>
        </a:solid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426479406710477"/>
          <c:y val="4.89238161276992E-2"/>
          <c:w val="0.82634774715419979"/>
          <c:h val="0.71525738454912458"/>
        </c:manualLayout>
      </c:layout>
      <c:scatterChart>
        <c:scatterStyle val="lineMarker"/>
        <c:varyColors val="0"/>
        <c:ser>
          <c:idx val="4"/>
          <c:order val="0"/>
          <c:tx>
            <c:strRef>
              <c:f>LoadLines_v24_3!$A$6</c:f>
              <c:strCache>
                <c:ptCount val="1"/>
                <c:pt idx="0">
                  <c:v>HF Des. A</c:v>
                </c:pt>
              </c:strCache>
            </c:strRef>
          </c:tx>
          <c:spPr>
            <a:ln w="19050" cap="rnd">
              <a:solidFill>
                <a:schemeClr val="tx1"/>
              </a:solidFill>
              <a:prstDash val="lgDash"/>
              <a:round/>
            </a:ln>
            <a:effectLst/>
          </c:spPr>
          <c:marker>
            <c:symbol val="none"/>
          </c:marker>
          <c:xVal>
            <c:numRef>
              <c:f>LoadLines_v24_3!$C$8:$C$9</c:f>
              <c:numCache>
                <c:formatCode>0.00E+00</c:formatCode>
                <c:ptCount val="2"/>
                <c:pt idx="0">
                  <c:v>15.07</c:v>
                </c:pt>
                <c:pt idx="1">
                  <c:v>21.75</c:v>
                </c:pt>
              </c:numCache>
            </c:numRef>
          </c:xVal>
          <c:yVal>
            <c:numRef>
              <c:f>LoadLines_v24_3!$B$8:$B$9</c:f>
              <c:numCache>
                <c:formatCode>General</c:formatCode>
                <c:ptCount val="2"/>
                <c:pt idx="0">
                  <c:v>647.54713018952964</c:v>
                </c:pt>
                <c:pt idx="1">
                  <c:v>971.3206952842944</c:v>
                </c:pt>
              </c:numCache>
            </c:numRef>
          </c:yVal>
          <c:smooth val="0"/>
        </c:ser>
        <c:ser>
          <c:idx val="2"/>
          <c:order val="1"/>
          <c:tx>
            <c:strRef>
              <c:f>RMM_Parametrization_EuroCircol!$H$11</c:f>
              <c:strCache>
                <c:ptCount val="1"/>
                <c:pt idx="0">
                  <c:v>Nominal strand 4.2 K</c:v>
                </c:pt>
              </c:strCache>
            </c:strRef>
          </c:tx>
          <c:spPr>
            <a:ln w="19050" cap="rnd">
              <a:solidFill>
                <a:srgbClr val="FF0000"/>
              </a:solidFill>
              <a:round/>
            </a:ln>
            <a:effectLst/>
          </c:spPr>
          <c:marker>
            <c:symbol val="none"/>
          </c:marker>
          <c:xVal>
            <c:numRef>
              <c:f>RMM_Parametrization_EuroCircol!$D$13:$D$33</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RMM_Parametrization_EuroCircol!$H$13:$H$33</c:f>
              <c:numCache>
                <c:formatCode>0.0</c:formatCode>
                <c:ptCount val="21"/>
                <c:pt idx="0">
                  <c:v>454.20286700769958</c:v>
                </c:pt>
                <c:pt idx="1">
                  <c:v>546.88194132474621</c:v>
                </c:pt>
                <c:pt idx="2">
                  <c:v>649.67081010200911</c:v>
                </c:pt>
                <c:pt idx="3">
                  <c:v>763.02843756707932</c:v>
                </c:pt>
                <c:pt idx="4">
                  <c:v>887.45324672487754</c:v>
                </c:pt>
                <c:pt idx="5">
                  <c:v>1023.4878726117059</c:v>
                </c:pt>
                <c:pt idx="6">
                  <c:v>1171.7246525038847</c:v>
                </c:pt>
                <c:pt idx="7">
                  <c:v>1332.8119937920085</c:v>
                </c:pt>
                <c:pt idx="8">
                  <c:v>1507.4617924076581</c:v>
                </c:pt>
                <c:pt idx="9">
                  <c:v>1696.4581155070837</c:v>
                </c:pt>
                <c:pt idx="10">
                  <c:v>1900.6674142635852</c:v>
                </c:pt>
                <c:pt idx="11">
                  <c:v>2121.0505997419273</c:v>
                </c:pt>
                <c:pt idx="12">
                  <c:v>2358.6774019138438</c:v>
                </c:pt>
                <c:pt idx="13">
                  <c:v>2614.7435458217806</c:v>
                </c:pt>
                <c:pt idx="14">
                  <c:v>2890.5914293471246</c:v>
                </c:pt>
                <c:pt idx="15">
                  <c:v>3187.7351876087923</c:v>
                </c:pt>
                <c:pt idx="16">
                  <c:v>3507.8912991872639</c:v>
                </c:pt>
                <c:pt idx="17">
                  <c:v>3853.016257358966</c:v>
                </c:pt>
                <c:pt idx="18">
                  <c:v>4225.3533367967884</c:v>
                </c:pt>
                <c:pt idx="19">
                  <c:v>4627.4911945751064</c:v>
                </c:pt>
                <c:pt idx="20">
                  <c:v>5062.4380475312055</c:v>
                </c:pt>
              </c:numCache>
            </c:numRef>
          </c:yVal>
          <c:smooth val="0"/>
        </c:ser>
        <c:ser>
          <c:idx val="0"/>
          <c:order val="2"/>
          <c:tx>
            <c:strRef>
              <c:f>RMM_Parametrization_EuroCircol!$H$34</c:f>
              <c:strCache>
                <c:ptCount val="1"/>
                <c:pt idx="0">
                  <c:v>Nominal strand 1.9 K</c:v>
                </c:pt>
              </c:strCache>
            </c:strRef>
          </c:tx>
          <c:spPr>
            <a:ln w="19050" cap="rnd">
              <a:solidFill>
                <a:srgbClr val="002060"/>
              </a:solidFill>
              <a:round/>
            </a:ln>
            <a:effectLst/>
          </c:spPr>
          <c:marker>
            <c:symbol val="none"/>
          </c:marker>
          <c:xVal>
            <c:numRef>
              <c:f>RMM_Parametrization_EuroCircol!$E$36:$E$56</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RMM_Parametrization_EuroCircol!$H$36:$H$56</c:f>
              <c:numCache>
                <c:formatCode>0.00</c:formatCode>
                <c:ptCount val="21"/>
                <c:pt idx="0">
                  <c:v>909.17964590203064</c:v>
                </c:pt>
                <c:pt idx="1">
                  <c:v>1036.0697315971111</c:v>
                </c:pt>
                <c:pt idx="2">
                  <c:v>1173.3181654904192</c:v>
                </c:pt>
                <c:pt idx="3">
                  <c:v>1321.4149844549615</c:v>
                </c:pt>
                <c:pt idx="4">
                  <c:v>1480.8928792359713</c:v>
                </c:pt>
                <c:pt idx="5">
                  <c:v>1652.3323637736939</c:v>
                </c:pt>
                <c:pt idx="6">
                  <c:v>1836.3677488891567</c:v>
                </c:pt>
                <c:pt idx="7">
                  <c:v>2033.6940742847034</c:v>
                </c:pt>
                <c:pt idx="8">
                  <c:v>2245.0751880752891</c:v>
                </c:pt>
                <c:pt idx="9">
                  <c:v>2471.3532078142634</c:v>
                </c:pt>
                <c:pt idx="10">
                  <c:v>2713.4596541612023</c:v>
                </c:pt>
                <c:pt idx="11">
                  <c:v>2972.4286219639498</c:v>
                </c:pt>
                <c:pt idx="12">
                  <c:v>3249.4124490760114</c:v>
                </c:pt>
                <c:pt idx="13">
                  <c:v>3545.7004682864363</c:v>
                </c:pt>
                <c:pt idx="14">
                  <c:v>3862.741592899426</c:v>
                </c:pt>
                <c:pt idx="15">
                  <c:v>4202.1717067422069</c:v>
                </c:pt>
                <c:pt idx="16">
                  <c:v>4565.8471261273025</c:v>
                </c:pt>
                <c:pt idx="17">
                  <c:v>4955.8858055963101</c:v>
                </c:pt>
                <c:pt idx="18">
                  <c:v>5374.7185167485623</c:v>
                </c:pt>
                <c:pt idx="19">
                  <c:v>5825.1530081606779</c:v>
                </c:pt>
                <c:pt idx="20">
                  <c:v>6310.4552575013995</c:v>
                </c:pt>
              </c:numCache>
            </c:numRef>
          </c:yVal>
          <c:smooth val="0"/>
        </c:ser>
        <c:ser>
          <c:idx val="5"/>
          <c:order val="3"/>
          <c:tx>
            <c:strRef>
              <c:f>LoadLines_v24_3!$A$18</c:f>
              <c:strCache>
                <c:ptCount val="1"/>
                <c:pt idx="0">
                  <c:v>LF Des. A</c:v>
                </c:pt>
              </c:strCache>
            </c:strRef>
          </c:tx>
          <c:spPr>
            <a:ln w="19050" cap="rnd">
              <a:solidFill>
                <a:schemeClr val="tx1"/>
              </a:solidFill>
              <a:round/>
            </a:ln>
            <a:effectLst/>
          </c:spPr>
          <c:marker>
            <c:symbol val="none"/>
          </c:marker>
          <c:xVal>
            <c:numRef>
              <c:f>LoadLines_v24_3!$C$20:$C$21</c:f>
              <c:numCache>
                <c:formatCode>0.00E+00</c:formatCode>
                <c:ptCount val="2"/>
                <c:pt idx="0">
                  <c:v>13.74</c:v>
                </c:pt>
                <c:pt idx="1">
                  <c:v>19.760000000000002</c:v>
                </c:pt>
              </c:numCache>
            </c:numRef>
          </c:xVal>
          <c:yVal>
            <c:numRef>
              <c:f>LoadLines_v24_3!$B$20:$B$21</c:f>
              <c:numCache>
                <c:formatCode>General</c:formatCode>
                <c:ptCount val="2"/>
                <c:pt idx="0">
                  <c:v>1039.3792201919698</c:v>
                </c:pt>
                <c:pt idx="1">
                  <c:v>1559.0688302879546</c:v>
                </c:pt>
              </c:numCache>
            </c:numRef>
          </c:yVal>
          <c:smooth val="0"/>
        </c:ser>
        <c:ser>
          <c:idx val="7"/>
          <c:order val="4"/>
          <c:spPr>
            <a:ln w="19050" cap="rnd">
              <a:solidFill>
                <a:schemeClr val="accent2">
                  <a:lumMod val="60000"/>
                </a:schemeClr>
              </a:solidFill>
              <a:round/>
            </a:ln>
            <a:effectLst/>
          </c:spPr>
          <c:marker>
            <c:symbol val="none"/>
          </c:marker>
          <c:yVal>
            <c:numLit>
              <c:formatCode>General</c:formatCode>
              <c:ptCount val="1"/>
              <c:pt idx="0">
                <c:v>1</c:v>
              </c:pt>
            </c:numLit>
          </c:yVal>
          <c:smooth val="0"/>
        </c:ser>
        <c:ser>
          <c:idx val="1"/>
          <c:order val="5"/>
          <c:marker>
            <c:symbol val="square"/>
            <c:size val="6"/>
            <c:spPr>
              <a:solidFill>
                <a:schemeClr val="tx1"/>
              </a:solidFill>
              <a:ln>
                <a:noFill/>
              </a:ln>
            </c:spPr>
          </c:marker>
          <c:xVal>
            <c:numRef>
              <c:f>LoadLines_v24_3!$K$9</c:f>
              <c:numCache>
                <c:formatCode>General</c:formatCode>
                <c:ptCount val="1"/>
                <c:pt idx="0">
                  <c:v>16.570713295667147</c:v>
                </c:pt>
              </c:numCache>
            </c:numRef>
          </c:xVal>
          <c:yVal>
            <c:numRef>
              <c:f>LoadLines_v24_3!$L$9</c:f>
              <c:numCache>
                <c:formatCode>General</c:formatCode>
                <c:ptCount val="1"/>
                <c:pt idx="0">
                  <c:v>720.28534784271289</c:v>
                </c:pt>
              </c:numCache>
            </c:numRef>
          </c:yVal>
          <c:smooth val="0"/>
        </c:ser>
        <c:ser>
          <c:idx val="3"/>
          <c:order val="6"/>
          <c:marker>
            <c:symbol val="triangle"/>
            <c:size val="8"/>
            <c:spPr>
              <a:solidFill>
                <a:schemeClr val="tx1"/>
              </a:solidFill>
              <a:ln>
                <a:noFill/>
              </a:ln>
            </c:spPr>
          </c:marker>
          <c:xVal>
            <c:numRef>
              <c:f>LoadLines_v24_3!$K$21</c:f>
              <c:numCache>
                <c:formatCode>General</c:formatCode>
                <c:ptCount val="1"/>
                <c:pt idx="0">
                  <c:v>15.092439227532367</c:v>
                </c:pt>
              </c:numCache>
            </c:numRef>
          </c:xVal>
          <c:yVal>
            <c:numRef>
              <c:f>LoadLines_v24_3!$L$21</c:f>
              <c:numCache>
                <c:formatCode>General</c:formatCode>
                <c:ptCount val="1"/>
                <c:pt idx="0">
                  <c:v>1156.1314817924367</c:v>
                </c:pt>
              </c:numCache>
            </c:numRef>
          </c:yVal>
          <c:smooth val="0"/>
        </c:ser>
        <c:ser>
          <c:idx val="9"/>
          <c:order val="7"/>
          <c:tx>
            <c:strRef>
              <c:f>LoadLine_v29!$C$2</c:f>
              <c:strCache>
                <c:ptCount val="1"/>
                <c:pt idx="0">
                  <c:v>HF Des. B</c:v>
                </c:pt>
              </c:strCache>
            </c:strRef>
          </c:tx>
          <c:spPr>
            <a:ln>
              <a:solidFill>
                <a:srgbClr val="7030A0"/>
              </a:solidFill>
              <a:prstDash val="lgDash"/>
            </a:ln>
          </c:spPr>
          <c:marker>
            <c:symbol val="none"/>
          </c:marker>
          <c:xVal>
            <c:numRef>
              <c:f>LoadLine_v29!$E$10:$E$11</c:f>
              <c:numCache>
                <c:formatCode>0.00E+00</c:formatCode>
                <c:ptCount val="2"/>
                <c:pt idx="0">
                  <c:v>15.73</c:v>
                </c:pt>
                <c:pt idx="1">
                  <c:v>20.309999999999999</c:v>
                </c:pt>
              </c:numCache>
            </c:numRef>
          </c:xVal>
          <c:yVal>
            <c:numRef>
              <c:f>LoadLine_v29!$D$10:$D$11</c:f>
              <c:numCache>
                <c:formatCode>General</c:formatCode>
                <c:ptCount val="2"/>
                <c:pt idx="0">
                  <c:v>701.50939103865699</c:v>
                </c:pt>
                <c:pt idx="1">
                  <c:v>935.34585471820935</c:v>
                </c:pt>
              </c:numCache>
            </c:numRef>
          </c:yVal>
          <c:smooth val="0"/>
        </c:ser>
        <c:ser>
          <c:idx val="10"/>
          <c:order val="8"/>
          <c:tx>
            <c:strRef>
              <c:f>LoadLine_v29!$C$16</c:f>
              <c:strCache>
                <c:ptCount val="1"/>
                <c:pt idx="0">
                  <c:v>LF Des. B</c:v>
                </c:pt>
              </c:strCache>
            </c:strRef>
          </c:tx>
          <c:spPr>
            <a:ln>
              <a:solidFill>
                <a:srgbClr val="7030A0"/>
              </a:solidFill>
              <a:prstDash val="solid"/>
            </a:ln>
          </c:spPr>
          <c:marker>
            <c:symbol val="none"/>
          </c:marker>
          <c:xVal>
            <c:numRef>
              <c:f>LoadLine_v29!$E$23:$E$24</c:f>
              <c:numCache>
                <c:formatCode>0.00E+00</c:formatCode>
                <c:ptCount val="2"/>
                <c:pt idx="0">
                  <c:v>14.47</c:v>
                </c:pt>
                <c:pt idx="1">
                  <c:v>18.62</c:v>
                </c:pt>
              </c:numCache>
            </c:numRef>
          </c:xVal>
          <c:yVal>
            <c:numRef>
              <c:f>LoadLine_v29!$D$23:$D$24</c:f>
              <c:numCache>
                <c:formatCode>General</c:formatCode>
                <c:ptCount val="2"/>
                <c:pt idx="0">
                  <c:v>954.92965855137186</c:v>
                </c:pt>
                <c:pt idx="1">
                  <c:v>1273.2395447351626</c:v>
                </c:pt>
              </c:numCache>
            </c:numRef>
          </c:yVal>
          <c:smooth val="0"/>
        </c:ser>
        <c:ser>
          <c:idx val="11"/>
          <c:order val="9"/>
          <c:tx>
            <c:strRef>
              <c:f>LoadLine_v34!$C$2</c:f>
              <c:strCache>
                <c:ptCount val="1"/>
                <c:pt idx="0">
                  <c:v>HF Des. D</c:v>
                </c:pt>
              </c:strCache>
            </c:strRef>
          </c:tx>
          <c:spPr>
            <a:ln>
              <a:solidFill>
                <a:srgbClr val="00B050"/>
              </a:solidFill>
              <a:prstDash val="lgDash"/>
            </a:ln>
          </c:spPr>
          <c:marker>
            <c:symbol val="none"/>
          </c:marker>
          <c:xVal>
            <c:numRef>
              <c:f>LoadLine_v34!$E$10:$E$11</c:f>
              <c:numCache>
                <c:formatCode>0.00E+00</c:formatCode>
                <c:ptCount val="2"/>
                <c:pt idx="0">
                  <c:v>15.82</c:v>
                </c:pt>
                <c:pt idx="1">
                  <c:v>21.07</c:v>
                </c:pt>
              </c:numCache>
            </c:numRef>
          </c:xVal>
          <c:yVal>
            <c:numRef>
              <c:f>LoadLine_v34!$D$10:$D$11</c:f>
              <c:numCache>
                <c:formatCode>General</c:formatCode>
                <c:ptCount val="2"/>
                <c:pt idx="0">
                  <c:v>649.10251300223979</c:v>
                </c:pt>
                <c:pt idx="1">
                  <c:v>898.75732569540901</c:v>
                </c:pt>
              </c:numCache>
            </c:numRef>
          </c:yVal>
          <c:smooth val="0"/>
        </c:ser>
        <c:ser>
          <c:idx val="12"/>
          <c:order val="10"/>
          <c:tx>
            <c:strRef>
              <c:f>LoadLine_v34!$C$16</c:f>
              <c:strCache>
                <c:ptCount val="1"/>
                <c:pt idx="0">
                  <c:v>LF Des. D</c:v>
                </c:pt>
              </c:strCache>
            </c:strRef>
          </c:tx>
          <c:spPr>
            <a:ln>
              <a:solidFill>
                <a:srgbClr val="00B050"/>
              </a:solidFill>
            </a:ln>
          </c:spPr>
          <c:marker>
            <c:symbol val="none"/>
          </c:marker>
          <c:xVal>
            <c:numRef>
              <c:f>LoadLine_v34!$E$23:$E$24</c:f>
              <c:numCache>
                <c:formatCode>0.00E+00</c:formatCode>
                <c:ptCount val="2"/>
                <c:pt idx="0">
                  <c:v>12.22</c:v>
                </c:pt>
                <c:pt idx="1">
                  <c:v>16.22</c:v>
                </c:pt>
              </c:numCache>
            </c:numRef>
          </c:xVal>
          <c:yVal>
            <c:numRef>
              <c:f>LoadLine_v34!$D$23:$D$24</c:f>
              <c:numCache>
                <c:formatCode>General</c:formatCode>
                <c:ptCount val="2"/>
                <c:pt idx="0">
                  <c:v>2069.0142601946391</c:v>
                </c:pt>
                <c:pt idx="1">
                  <c:v>2864.7889756541158</c:v>
                </c:pt>
              </c:numCache>
            </c:numRef>
          </c:yVal>
          <c:smooth val="0"/>
        </c:ser>
        <c:ser>
          <c:idx val="13"/>
          <c:order val="11"/>
          <c:marker>
            <c:symbol val="square"/>
            <c:size val="6"/>
            <c:spPr>
              <a:solidFill>
                <a:srgbClr val="00B050"/>
              </a:solidFill>
              <a:ln>
                <a:noFill/>
              </a:ln>
            </c:spPr>
          </c:marker>
          <c:xVal>
            <c:numRef>
              <c:f>LoadLine_v34!$M$11</c:f>
              <c:numCache>
                <c:formatCode>General</c:formatCode>
                <c:ptCount val="1"/>
                <c:pt idx="0">
                  <c:v>16.484672592970234</c:v>
                </c:pt>
              </c:numCache>
            </c:numRef>
          </c:xVal>
          <c:yVal>
            <c:numRef>
              <c:f>LoadLine_v34!$N$11</c:f>
              <c:numCache>
                <c:formatCode>General</c:formatCode>
                <c:ptCount val="1"/>
                <c:pt idx="0">
                  <c:v>680.70988665943355</c:v>
                </c:pt>
              </c:numCache>
            </c:numRef>
          </c:yVal>
          <c:smooth val="0"/>
        </c:ser>
        <c:ser>
          <c:idx val="14"/>
          <c:order val="12"/>
          <c:spPr>
            <a:ln>
              <a:solidFill>
                <a:srgbClr val="00B050"/>
              </a:solidFill>
            </a:ln>
          </c:spPr>
          <c:marker>
            <c:symbol val="triangle"/>
            <c:size val="8"/>
            <c:spPr>
              <a:solidFill>
                <a:srgbClr val="00B050"/>
              </a:solidFill>
              <a:ln>
                <a:noFill/>
              </a:ln>
            </c:spPr>
          </c:marker>
          <c:xVal>
            <c:numRef>
              <c:f>LoadLine_v34!$M$24</c:f>
              <c:numCache>
                <c:formatCode>General</c:formatCode>
                <c:ptCount val="1"/>
                <c:pt idx="0">
                  <c:v>12.726417213691608</c:v>
                </c:pt>
              </c:numCache>
            </c:numRef>
          </c:xVal>
          <c:yVal>
            <c:numRef>
              <c:f>LoadLine_v34!$N$24</c:f>
              <c:numCache>
                <c:formatCode>General</c:formatCode>
                <c:ptCount val="1"/>
                <c:pt idx="0">
                  <c:v>2169.7627637269438</c:v>
                </c:pt>
              </c:numCache>
            </c:numRef>
          </c:yVal>
          <c:smooth val="0"/>
        </c:ser>
        <c:ser>
          <c:idx val="15"/>
          <c:order val="13"/>
          <c:marker>
            <c:symbol val="square"/>
            <c:size val="7"/>
            <c:spPr>
              <a:solidFill>
                <a:srgbClr val="7030A0"/>
              </a:solidFill>
              <a:ln>
                <a:noFill/>
              </a:ln>
            </c:spPr>
          </c:marker>
          <c:xVal>
            <c:numRef>
              <c:f>LoadLine_v29!$M$11</c:f>
              <c:numCache>
                <c:formatCode>General</c:formatCode>
                <c:ptCount val="1"/>
                <c:pt idx="0">
                  <c:v>16.636920878232786</c:v>
                </c:pt>
              </c:numCache>
            </c:numRef>
          </c:xVal>
          <c:yVal>
            <c:numRef>
              <c:f>LoadLine_v29!$N$11</c:f>
              <c:numCache>
                <c:formatCode>General</c:formatCode>
                <c:ptCount val="1"/>
                <c:pt idx="0">
                  <c:v>747.81314016597321</c:v>
                </c:pt>
              </c:numCache>
            </c:numRef>
          </c:yVal>
          <c:smooth val="0"/>
        </c:ser>
        <c:ser>
          <c:idx val="16"/>
          <c:order val="14"/>
          <c:marker>
            <c:symbol val="triangle"/>
            <c:size val="8"/>
            <c:spPr>
              <a:solidFill>
                <a:srgbClr val="7030A0"/>
              </a:solidFill>
              <a:ln>
                <a:noFill/>
              </a:ln>
            </c:spPr>
          </c:marker>
          <c:xVal>
            <c:numRef>
              <c:f>LoadLine_v29!$M$24</c:f>
              <c:numCache>
                <c:formatCode>General</c:formatCode>
                <c:ptCount val="1"/>
                <c:pt idx="0">
                  <c:v>15.291773284861584</c:v>
                </c:pt>
              </c:numCache>
            </c:numRef>
          </c:xVal>
          <c:yVal>
            <c:numRef>
              <c:f>LoadLine_v29!$N$24</c:f>
              <c:numCache>
                <c:formatCode>General</c:formatCode>
                <c:ptCount val="1"/>
                <c:pt idx="0">
                  <c:v>1017.960637050931</c:v>
                </c:pt>
              </c:numCache>
            </c:numRef>
          </c:yVal>
          <c:smooth val="0"/>
        </c:ser>
        <c:ser>
          <c:idx val="17"/>
          <c:order val="15"/>
          <c:tx>
            <c:strRef>
              <c:f>LoadLine_v26!$A$2</c:f>
              <c:strCache>
                <c:ptCount val="1"/>
                <c:pt idx="0">
                  <c:v>HF Des. C</c:v>
                </c:pt>
              </c:strCache>
            </c:strRef>
          </c:tx>
          <c:spPr>
            <a:ln>
              <a:solidFill>
                <a:srgbClr val="FFC000"/>
              </a:solidFill>
              <a:prstDash val="lgDash"/>
            </a:ln>
          </c:spPr>
          <c:marker>
            <c:symbol val="none"/>
          </c:marker>
          <c:xVal>
            <c:numRef>
              <c:f>LoadLine_v26!$C$9:$C$10</c:f>
              <c:numCache>
                <c:formatCode>0.00E+00</c:formatCode>
                <c:ptCount val="2"/>
                <c:pt idx="0">
                  <c:v>13.83</c:v>
                </c:pt>
                <c:pt idx="1">
                  <c:v>19.82</c:v>
                </c:pt>
              </c:numCache>
            </c:numRef>
          </c:xVal>
          <c:yVal>
            <c:numRef>
              <c:f>LoadLine_v26!$B$9:$B$10</c:f>
              <c:numCache>
                <c:formatCode>General</c:formatCode>
                <c:ptCount val="2"/>
                <c:pt idx="0">
                  <c:v>509.29581789406507</c:v>
                </c:pt>
                <c:pt idx="1">
                  <c:v>763.9437268410976</c:v>
                </c:pt>
              </c:numCache>
            </c:numRef>
          </c:yVal>
          <c:smooth val="0"/>
        </c:ser>
        <c:ser>
          <c:idx val="18"/>
          <c:order val="16"/>
          <c:tx>
            <c:strRef>
              <c:f>LoadLine_v26!$A$14</c:f>
              <c:strCache>
                <c:ptCount val="1"/>
                <c:pt idx="0">
                  <c:v>LF Des. C</c:v>
                </c:pt>
              </c:strCache>
            </c:strRef>
          </c:tx>
          <c:spPr>
            <a:ln>
              <a:solidFill>
                <a:srgbClr val="FFC000"/>
              </a:solidFill>
            </a:ln>
          </c:spPr>
          <c:marker>
            <c:symbol val="none"/>
          </c:marker>
          <c:xVal>
            <c:numRef>
              <c:f>LoadLine_v26!$C$21:$C$22</c:f>
              <c:numCache>
                <c:formatCode>0.00E+00</c:formatCode>
                <c:ptCount val="2"/>
                <c:pt idx="0">
                  <c:v>10.93</c:v>
                </c:pt>
                <c:pt idx="1">
                  <c:v>15.49</c:v>
                </c:pt>
              </c:numCache>
            </c:numRef>
          </c:xVal>
          <c:yVal>
            <c:numRef>
              <c:f>LoadLine_v26!$B$21:$B$22</c:f>
              <c:numCache>
                <c:formatCode>General</c:formatCode>
                <c:ptCount val="2"/>
                <c:pt idx="0">
                  <c:v>1608.3025828233633</c:v>
                </c:pt>
                <c:pt idx="1">
                  <c:v>2412.4538742350446</c:v>
                </c:pt>
              </c:numCache>
            </c:numRef>
          </c:yVal>
          <c:smooth val="0"/>
        </c:ser>
        <c:ser>
          <c:idx val="19"/>
          <c:order val="17"/>
          <c:marker>
            <c:symbol val="triangle"/>
            <c:size val="8"/>
            <c:spPr>
              <a:solidFill>
                <a:srgbClr val="FFC000"/>
              </a:solidFill>
              <a:ln>
                <a:noFill/>
              </a:ln>
            </c:spPr>
          </c:marker>
          <c:xVal>
            <c:numRef>
              <c:f>LoadLine_v26!$K$22</c:f>
              <c:numCache>
                <c:formatCode>General</c:formatCode>
                <c:ptCount val="1"/>
                <c:pt idx="0">
                  <c:v>12.972310206760474</c:v>
                </c:pt>
              </c:numCache>
            </c:numRef>
          </c:xVal>
          <c:yVal>
            <c:numRef>
              <c:f>LoadLine_v26!$L$22</c:f>
              <c:numCache>
                <c:formatCode>General</c:formatCode>
                <c:ptCount val="1"/>
                <c:pt idx="0">
                  <c:v>1968.4618789263666</c:v>
                </c:pt>
              </c:numCache>
            </c:numRef>
          </c:yVal>
          <c:smooth val="0"/>
        </c:ser>
        <c:ser>
          <c:idx val="20"/>
          <c:order val="18"/>
          <c:marker>
            <c:symbol val="square"/>
            <c:size val="8"/>
            <c:spPr>
              <a:solidFill>
                <a:srgbClr val="FFC000"/>
              </a:solidFill>
              <a:ln>
                <a:noFill/>
              </a:ln>
            </c:spPr>
          </c:marker>
          <c:xVal>
            <c:numRef>
              <c:f>LoadLine_v26!$K$10</c:f>
              <c:numCache>
                <c:formatCode>General</c:formatCode>
                <c:ptCount val="1"/>
                <c:pt idx="0">
                  <c:v>16.512771521599834</c:v>
                </c:pt>
              </c:numCache>
            </c:numRef>
          </c:xVal>
          <c:yVal>
            <c:numRef>
              <c:f>LoadLine_v26!$L$10</c:f>
              <c:numCache>
                <c:formatCode>General</c:formatCode>
                <c:ptCount val="1"/>
                <c:pt idx="0">
                  <c:v>623.34626166001601</c:v>
                </c:pt>
              </c:numCache>
            </c:numRef>
          </c:yVal>
          <c:smooth val="0"/>
        </c:ser>
        <c:dLbls>
          <c:showLegendKey val="0"/>
          <c:showVal val="0"/>
          <c:showCatName val="0"/>
          <c:showSerName val="0"/>
          <c:showPercent val="0"/>
          <c:showBubbleSize val="0"/>
        </c:dLbls>
        <c:axId val="501019296"/>
        <c:axId val="574792112"/>
      </c:scatterChart>
      <c:valAx>
        <c:axId val="501019296"/>
        <c:scaling>
          <c:orientation val="minMax"/>
          <c:max val="19"/>
          <c:min val="12"/>
        </c:scaling>
        <c:delete val="0"/>
        <c:axPos val="b"/>
        <c:majorGridlines>
          <c:spPr>
            <a:ln w="9525" cap="flat" cmpd="sng" algn="ctr">
              <a:solidFill>
                <a:sysClr val="windowText" lastClr="000000"/>
              </a:solidFill>
              <a:round/>
            </a:ln>
            <a:effectLst/>
          </c:spPr>
        </c:majorGridlines>
        <c:title>
          <c:tx>
            <c:rich>
              <a:bodyPr rot="0" vert="horz"/>
              <a:lstStyle/>
              <a:p>
                <a:pPr>
                  <a:defRPr/>
                </a:pPr>
                <a:r>
                  <a:rPr lang="en-GB" dirty="0" err="1"/>
                  <a:t>B</a:t>
                </a:r>
                <a:r>
                  <a:rPr lang="en-GB" baseline="-25000" dirty="0" err="1"/>
                  <a:t>p</a:t>
                </a:r>
                <a:r>
                  <a:rPr lang="en-GB" dirty="0"/>
                  <a:t> (T)</a:t>
                </a:r>
              </a:p>
            </c:rich>
          </c:tx>
          <c:layout/>
          <c:overlay val="0"/>
          <c:spPr>
            <a:noFill/>
            <a:ln>
              <a:noFill/>
            </a:ln>
            <a:effectLst/>
          </c:spPr>
        </c:title>
        <c:numFmt formatCode="#,##0.00" sourceLinked="0"/>
        <c:majorTickMark val="none"/>
        <c:minorTickMark val="none"/>
        <c:tickLblPos val="nextTo"/>
        <c:spPr>
          <a:noFill/>
          <a:ln w="9525" cap="flat" cmpd="sng" algn="ctr">
            <a:solidFill>
              <a:sysClr val="windowText" lastClr="000000"/>
            </a:solidFill>
            <a:round/>
          </a:ln>
          <a:effectLst/>
        </c:spPr>
        <c:txPr>
          <a:bodyPr rot="-60000000" vert="horz"/>
          <a:lstStyle/>
          <a:p>
            <a:pPr>
              <a:defRPr/>
            </a:pPr>
            <a:endParaRPr lang="en-US"/>
          </a:p>
        </c:txPr>
        <c:crossAx val="574792112"/>
        <c:crosses val="autoZero"/>
        <c:crossBetween val="midCat"/>
      </c:valAx>
      <c:valAx>
        <c:axId val="574792112"/>
        <c:scaling>
          <c:orientation val="minMax"/>
          <c:max val="3000"/>
        </c:scaling>
        <c:delete val="0"/>
        <c:axPos val="l"/>
        <c:majorGridlines>
          <c:spPr>
            <a:ln w="9525" cap="flat" cmpd="sng" algn="ctr">
              <a:solidFill>
                <a:sysClr val="windowText" lastClr="000000"/>
              </a:solidFill>
              <a:round/>
            </a:ln>
            <a:effectLst/>
          </c:spPr>
        </c:majorGridlines>
        <c:title>
          <c:tx>
            <c:rich>
              <a:bodyPr rot="-5400000" vert="horz"/>
              <a:lstStyle/>
              <a:p>
                <a:pPr>
                  <a:defRPr/>
                </a:pPr>
                <a:r>
                  <a:rPr lang="en-GB" dirty="0" err="1"/>
                  <a:t>J</a:t>
                </a:r>
                <a:r>
                  <a:rPr lang="en-GB" baseline="-25000" dirty="0" err="1"/>
                  <a:t>c</a:t>
                </a:r>
                <a:r>
                  <a:rPr lang="en-GB" dirty="0"/>
                  <a:t> (A/mm</a:t>
                </a:r>
                <a:r>
                  <a:rPr lang="en-GB" baseline="30000" dirty="0"/>
                  <a:t>2</a:t>
                </a:r>
                <a:r>
                  <a:rPr lang="en-GB" dirty="0"/>
                  <a:t>)</a:t>
                </a:r>
              </a:p>
            </c:rich>
          </c:tx>
          <c:layout/>
          <c:overlay val="0"/>
          <c:spPr>
            <a:noFill/>
            <a:ln>
              <a:noFill/>
            </a:ln>
            <a:effectLst/>
          </c:spPr>
        </c:title>
        <c:numFmt formatCode="0" sourceLinked="0"/>
        <c:majorTickMark val="none"/>
        <c:minorTickMark val="none"/>
        <c:tickLblPos val="nextTo"/>
        <c:spPr>
          <a:noFill/>
          <a:ln w="9525" cap="flat" cmpd="sng" algn="ctr">
            <a:solidFill>
              <a:sysClr val="windowText" lastClr="000000"/>
            </a:solidFill>
            <a:round/>
          </a:ln>
          <a:effectLst/>
        </c:spPr>
        <c:txPr>
          <a:bodyPr rot="-60000000" vert="horz"/>
          <a:lstStyle/>
          <a:p>
            <a:pPr>
              <a:defRPr/>
            </a:pPr>
            <a:endParaRPr lang="en-US"/>
          </a:p>
        </c:txPr>
        <c:crossAx val="501019296"/>
        <c:crosses val="autoZero"/>
        <c:crossBetween val="midCat"/>
      </c:valAx>
      <c:spPr>
        <a:noFill/>
        <a:ln>
          <a:noFill/>
        </a:ln>
        <a:effectLst/>
      </c:spPr>
    </c:plotArea>
    <c:legend>
      <c:legendPos val="b"/>
      <c:legendEntry>
        <c:idx val="4"/>
        <c:delete val="1"/>
      </c:legendEntry>
      <c:legendEntry>
        <c:idx val="5"/>
        <c:delete val="1"/>
      </c:legendEntry>
      <c:legendEntry>
        <c:idx val="6"/>
        <c:delete val="1"/>
      </c:legendEntry>
      <c:legendEntry>
        <c:idx val="11"/>
        <c:delete val="1"/>
      </c:legendEntry>
      <c:legendEntry>
        <c:idx val="12"/>
        <c:delete val="1"/>
      </c:legendEntry>
      <c:legendEntry>
        <c:idx val="13"/>
        <c:delete val="1"/>
      </c:legendEntry>
      <c:legendEntry>
        <c:idx val="14"/>
        <c:delete val="1"/>
      </c:legendEntry>
      <c:legendEntry>
        <c:idx val="17"/>
        <c:delete val="1"/>
      </c:legendEntry>
      <c:legendEntry>
        <c:idx val="18"/>
        <c:delete val="1"/>
      </c:legendEntry>
      <c:layout>
        <c:manualLayout>
          <c:xMode val="edge"/>
          <c:yMode val="edge"/>
          <c:x val="1.9239198944891716E-2"/>
          <c:y val="0.87236019620179395"/>
          <c:w val="0.94899961610426109"/>
          <c:h val="0.11637769566080287"/>
        </c:manualLayout>
      </c:layout>
      <c:overlay val="0"/>
      <c:spPr>
        <a:solidFill>
          <a:schemeClr val="bg1"/>
        </a:solidFill>
        <a:ln>
          <a:noFill/>
        </a:ln>
        <a:effectLst/>
      </c:spPr>
      <c:txPr>
        <a:bodyPr rot="0" vert="horz"/>
        <a:lstStyle/>
        <a:p>
          <a:pPr>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200">
          <a:solidFill>
            <a:sysClr val="windowText" lastClr="000000"/>
          </a:solidFill>
          <a:latin typeface="Times New Roman" panose="02020603050405020304" pitchFamily="18" charset="0"/>
          <a:cs typeface="Times New Roman" panose="02020603050405020304" pitchFamily="18" charset="0"/>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1"/>
          <c:order val="0"/>
          <c:tx>
            <c:strRef>
              <c:f>SensitivityAnalysis!$J$1</c:f>
              <c:strCache>
                <c:ptCount val="1"/>
                <c:pt idx="0">
                  <c:v>%LL1</c:v>
                </c:pt>
              </c:strCache>
            </c:strRef>
          </c:tx>
          <c:spPr>
            <a:ln w="19050" cap="rnd">
              <a:noFill/>
              <a:round/>
            </a:ln>
            <a:effectLst/>
          </c:spPr>
          <c:marker>
            <c:symbol val="circle"/>
            <c:size val="5"/>
            <c:spPr>
              <a:solidFill>
                <a:schemeClr val="accent5"/>
              </a:solidFill>
              <a:ln w="9525">
                <a:solidFill>
                  <a:schemeClr val="accent5"/>
                </a:solidFill>
              </a:ln>
              <a:effectLst/>
            </c:spPr>
          </c:marker>
          <c:xVal>
            <c:numRef>
              <c:f>SensitivityAnalysis!$Q$2:$Q$10</c:f>
              <c:numCache>
                <c:formatCode>0.00</c:formatCode>
                <c:ptCount val="9"/>
                <c:pt idx="0">
                  <c:v>4202.5464000000002</c:v>
                </c:pt>
                <c:pt idx="1">
                  <c:v>4321.2623999999996</c:v>
                </c:pt>
                <c:pt idx="2">
                  <c:v>4341.3527999999997</c:v>
                </c:pt>
                <c:pt idx="3">
                  <c:v>4025.3856000000001</c:v>
                </c:pt>
                <c:pt idx="4">
                  <c:v>3979.1167999999998</c:v>
                </c:pt>
                <c:pt idx="5">
                  <c:v>4048.52</c:v>
                </c:pt>
                <c:pt idx="6">
                  <c:v>3955.9823999999999</c:v>
                </c:pt>
                <c:pt idx="7">
                  <c:v>4002.2512000000002</c:v>
                </c:pt>
                <c:pt idx="8">
                  <c:v>4138.0136000000002</c:v>
                </c:pt>
              </c:numCache>
            </c:numRef>
          </c:xVal>
          <c:yVal>
            <c:numRef>
              <c:f>SensitivityAnalysis!$J$2:$J$10</c:f>
              <c:numCache>
                <c:formatCode>0.00</c:formatCode>
                <c:ptCount val="9"/>
                <c:pt idx="0">
                  <c:v>88.55</c:v>
                </c:pt>
                <c:pt idx="1">
                  <c:v>87.91</c:v>
                </c:pt>
                <c:pt idx="2">
                  <c:v>88.51</c:v>
                </c:pt>
                <c:pt idx="3">
                  <c:v>89.89</c:v>
                </c:pt>
                <c:pt idx="4">
                  <c:v>89.26</c:v>
                </c:pt>
                <c:pt idx="5">
                  <c:v>89.36</c:v>
                </c:pt>
                <c:pt idx="6">
                  <c:v>89.05</c:v>
                </c:pt>
                <c:pt idx="7">
                  <c:v>89.37</c:v>
                </c:pt>
                <c:pt idx="8">
                  <c:v>90.28</c:v>
                </c:pt>
              </c:numCache>
            </c:numRef>
          </c:yVal>
          <c:smooth val="0"/>
        </c:ser>
        <c:ser>
          <c:idx val="0"/>
          <c:order val="1"/>
          <c:tx>
            <c:strRef>
              <c:f>SensitivityAnalysis!$N$1</c:f>
              <c:strCache>
                <c:ptCount val="1"/>
                <c:pt idx="0">
                  <c:v>%LL3</c:v>
                </c:pt>
              </c:strCache>
            </c:strRef>
          </c:tx>
          <c:spPr>
            <a:ln w="19050" cap="rnd">
              <a:noFill/>
              <a:round/>
            </a:ln>
            <a:effectLst/>
          </c:spPr>
          <c:marker>
            <c:symbol val="circle"/>
            <c:size val="5"/>
            <c:spPr>
              <a:solidFill>
                <a:schemeClr val="accent6"/>
              </a:solidFill>
              <a:ln w="9525">
                <a:solidFill>
                  <a:schemeClr val="accent6"/>
                </a:solidFill>
              </a:ln>
              <a:effectLst/>
            </c:spPr>
          </c:marker>
          <c:xVal>
            <c:numRef>
              <c:f>SensitivityAnalysis!$Q$2:$Q$10</c:f>
              <c:numCache>
                <c:formatCode>0.00</c:formatCode>
                <c:ptCount val="9"/>
                <c:pt idx="0">
                  <c:v>4202.5464000000002</c:v>
                </c:pt>
                <c:pt idx="1">
                  <c:v>4321.2623999999996</c:v>
                </c:pt>
                <c:pt idx="2">
                  <c:v>4341.3527999999997</c:v>
                </c:pt>
                <c:pt idx="3">
                  <c:v>4025.3856000000001</c:v>
                </c:pt>
                <c:pt idx="4">
                  <c:v>3979.1167999999998</c:v>
                </c:pt>
                <c:pt idx="5">
                  <c:v>4048.52</c:v>
                </c:pt>
                <c:pt idx="6">
                  <c:v>3955.9823999999999</c:v>
                </c:pt>
                <c:pt idx="7">
                  <c:v>4002.2512000000002</c:v>
                </c:pt>
                <c:pt idx="8">
                  <c:v>4138.0136000000002</c:v>
                </c:pt>
              </c:numCache>
            </c:numRef>
          </c:xVal>
          <c:yVal>
            <c:numRef>
              <c:f>SensitivityAnalysis!$N$2:$N$10</c:f>
              <c:numCache>
                <c:formatCode>0.00</c:formatCode>
                <c:ptCount val="9"/>
                <c:pt idx="0">
                  <c:v>87.15</c:v>
                </c:pt>
                <c:pt idx="1">
                  <c:v>77.59</c:v>
                </c:pt>
                <c:pt idx="2">
                  <c:v>78.430000000000007</c:v>
                </c:pt>
                <c:pt idx="3">
                  <c:v>88.33</c:v>
                </c:pt>
                <c:pt idx="4">
                  <c:v>87.56</c:v>
                </c:pt>
                <c:pt idx="5">
                  <c:v>84.67</c:v>
                </c:pt>
                <c:pt idx="6">
                  <c:v>87.27</c:v>
                </c:pt>
                <c:pt idx="7">
                  <c:v>87.74</c:v>
                </c:pt>
                <c:pt idx="8">
                  <c:v>79.84</c:v>
                </c:pt>
              </c:numCache>
            </c:numRef>
          </c:yVal>
          <c:smooth val="0"/>
        </c:ser>
        <c:ser>
          <c:idx val="2"/>
          <c:order val="2"/>
          <c:tx>
            <c:strRef>
              <c:f>SensitivityAnalysis!$P$1</c:f>
              <c:strCache>
                <c:ptCount val="1"/>
                <c:pt idx="0">
                  <c:v>%LL4</c:v>
                </c:pt>
              </c:strCache>
            </c:strRef>
          </c:tx>
          <c:spPr>
            <a:ln w="19050" cap="rnd">
              <a:noFill/>
              <a:round/>
            </a:ln>
            <a:effectLst/>
          </c:spPr>
          <c:marker>
            <c:symbol val="circle"/>
            <c:size val="5"/>
            <c:spPr>
              <a:solidFill>
                <a:schemeClr val="accent4"/>
              </a:solidFill>
              <a:ln w="9525">
                <a:solidFill>
                  <a:schemeClr val="accent4"/>
                </a:solidFill>
              </a:ln>
              <a:effectLst/>
            </c:spPr>
          </c:marker>
          <c:xVal>
            <c:numRef>
              <c:f>SensitivityAnalysis!$Q$2:$Q$10</c:f>
              <c:numCache>
                <c:formatCode>0.00</c:formatCode>
                <c:ptCount val="9"/>
                <c:pt idx="0">
                  <c:v>4202.5464000000002</c:v>
                </c:pt>
                <c:pt idx="1">
                  <c:v>4321.2623999999996</c:v>
                </c:pt>
                <c:pt idx="2">
                  <c:v>4341.3527999999997</c:v>
                </c:pt>
                <c:pt idx="3">
                  <c:v>4025.3856000000001</c:v>
                </c:pt>
                <c:pt idx="4">
                  <c:v>3979.1167999999998</c:v>
                </c:pt>
                <c:pt idx="5">
                  <c:v>4048.52</c:v>
                </c:pt>
                <c:pt idx="6">
                  <c:v>3955.9823999999999</c:v>
                </c:pt>
                <c:pt idx="7">
                  <c:v>4002.2512000000002</c:v>
                </c:pt>
                <c:pt idx="8">
                  <c:v>4138.0136000000002</c:v>
                </c:pt>
              </c:numCache>
            </c:numRef>
          </c:xVal>
          <c:yVal>
            <c:numRef>
              <c:f>SensitivityAnalysis!$P$2:$P$10</c:f>
              <c:numCache>
                <c:formatCode>0.00</c:formatCode>
                <c:ptCount val="9"/>
                <c:pt idx="0">
                  <c:v>90.48</c:v>
                </c:pt>
                <c:pt idx="1">
                  <c:v>90.54</c:v>
                </c:pt>
                <c:pt idx="2">
                  <c:v>84.71</c:v>
                </c:pt>
                <c:pt idx="3">
                  <c:v>85.14</c:v>
                </c:pt>
                <c:pt idx="4">
                  <c:v>89.46</c:v>
                </c:pt>
                <c:pt idx="5">
                  <c:v>84.86</c:v>
                </c:pt>
                <c:pt idx="6">
                  <c:v>91.09</c:v>
                </c:pt>
                <c:pt idx="7">
                  <c:v>87.19</c:v>
                </c:pt>
                <c:pt idx="8">
                  <c:v>76.45</c:v>
                </c:pt>
              </c:numCache>
            </c:numRef>
          </c:yVal>
          <c:smooth val="0"/>
        </c:ser>
        <c:ser>
          <c:idx val="3"/>
          <c:order val="3"/>
          <c:tx>
            <c:strRef>
              <c:f>SensitivityAnalysis!$L$1</c:f>
              <c:strCache>
                <c:ptCount val="1"/>
                <c:pt idx="0">
                  <c:v>%LL2</c:v>
                </c:pt>
              </c:strCache>
            </c:strRef>
          </c:tx>
          <c:spPr>
            <a:ln w="19050" cap="rnd">
              <a:noFill/>
              <a:round/>
            </a:ln>
            <a:effectLst/>
          </c:spPr>
          <c:marker>
            <c:symbol val="circle"/>
            <c:size val="5"/>
            <c:spPr>
              <a:solidFill>
                <a:schemeClr val="accent6">
                  <a:lumMod val="60000"/>
                </a:schemeClr>
              </a:solidFill>
              <a:ln w="9525">
                <a:solidFill>
                  <a:schemeClr val="accent6">
                    <a:lumMod val="60000"/>
                  </a:schemeClr>
                </a:solidFill>
              </a:ln>
              <a:effectLst/>
            </c:spPr>
          </c:marker>
          <c:xVal>
            <c:numRef>
              <c:f>SensitivityAnalysis!$Q$2:$Q$10</c:f>
              <c:numCache>
                <c:formatCode>0.00</c:formatCode>
                <c:ptCount val="9"/>
                <c:pt idx="0">
                  <c:v>4202.5464000000002</c:v>
                </c:pt>
                <c:pt idx="1">
                  <c:v>4321.2623999999996</c:v>
                </c:pt>
                <c:pt idx="2">
                  <c:v>4341.3527999999997</c:v>
                </c:pt>
                <c:pt idx="3">
                  <c:v>4025.3856000000001</c:v>
                </c:pt>
                <c:pt idx="4">
                  <c:v>3979.1167999999998</c:v>
                </c:pt>
                <c:pt idx="5">
                  <c:v>4048.52</c:v>
                </c:pt>
                <c:pt idx="6">
                  <c:v>3955.9823999999999</c:v>
                </c:pt>
                <c:pt idx="7">
                  <c:v>4002.2512000000002</c:v>
                </c:pt>
                <c:pt idx="8">
                  <c:v>4138.0136000000002</c:v>
                </c:pt>
              </c:numCache>
            </c:numRef>
          </c:xVal>
          <c:yVal>
            <c:numRef>
              <c:f>SensitivityAnalysis!$L$2:$L$10</c:f>
              <c:numCache>
                <c:formatCode>0.00</c:formatCode>
                <c:ptCount val="9"/>
                <c:pt idx="0">
                  <c:v>90.2</c:v>
                </c:pt>
                <c:pt idx="1">
                  <c:v>90.32</c:v>
                </c:pt>
                <c:pt idx="2">
                  <c:v>89.95</c:v>
                </c:pt>
                <c:pt idx="3">
                  <c:v>90.94</c:v>
                </c:pt>
                <c:pt idx="4">
                  <c:v>90.96</c:v>
                </c:pt>
                <c:pt idx="5">
                  <c:v>90.7</c:v>
                </c:pt>
                <c:pt idx="6">
                  <c:v>91.14</c:v>
                </c:pt>
                <c:pt idx="7">
                  <c:v>90.72</c:v>
                </c:pt>
                <c:pt idx="8">
                  <c:v>91.04</c:v>
                </c:pt>
              </c:numCache>
            </c:numRef>
          </c:yVal>
          <c:smooth val="0"/>
        </c:ser>
        <c:dLbls>
          <c:showLegendKey val="0"/>
          <c:showVal val="0"/>
          <c:showCatName val="0"/>
          <c:showSerName val="0"/>
          <c:showPercent val="0"/>
          <c:showBubbleSize val="0"/>
        </c:dLbls>
        <c:axId val="489178512"/>
        <c:axId val="489177336"/>
      </c:scatterChart>
      <c:valAx>
        <c:axId val="48917851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Atotal</a:t>
                </a:r>
                <a:r>
                  <a:rPr lang="en-GB" baseline="0"/>
                  <a:t> </a:t>
                </a:r>
                <a:endParaRPr lang="en-GB"/>
              </a:p>
            </c:rich>
          </c:tx>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489177336"/>
        <c:crosses val="autoZero"/>
        <c:crossBetween val="midCat"/>
      </c:valAx>
      <c:valAx>
        <c:axId val="4891773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a:t>
                </a:r>
                <a:r>
                  <a:rPr lang="en-GB" baseline="0"/>
                  <a:t> LL</a:t>
                </a:r>
                <a:endParaRPr lang="en-GB"/>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489178512"/>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1"/>
          <c:order val="0"/>
          <c:tx>
            <c:strRef>
              <c:f>SensitivityAnalysis!$I$1</c:f>
              <c:strCache>
                <c:ptCount val="1"/>
                <c:pt idx="0">
                  <c:v>Bp1</c:v>
                </c:pt>
              </c:strCache>
            </c:strRef>
          </c:tx>
          <c:spPr>
            <a:ln w="25400" cap="rnd">
              <a:noFill/>
              <a:round/>
            </a:ln>
            <a:effectLst/>
          </c:spPr>
          <c:marker>
            <c:symbol val="circle"/>
            <c:size val="5"/>
            <c:spPr>
              <a:solidFill>
                <a:schemeClr val="accent5"/>
              </a:solidFill>
              <a:ln w="9525">
                <a:solidFill>
                  <a:schemeClr val="accent5"/>
                </a:solidFill>
              </a:ln>
              <a:effectLst/>
            </c:spPr>
          </c:marker>
          <c:xVal>
            <c:numRef>
              <c:f>SensitivityAnalysis!$Q$2:$Q$10</c:f>
              <c:numCache>
                <c:formatCode>0.00</c:formatCode>
                <c:ptCount val="9"/>
                <c:pt idx="0">
                  <c:v>4202.5464000000002</c:v>
                </c:pt>
                <c:pt idx="1">
                  <c:v>4321.2623999999996</c:v>
                </c:pt>
                <c:pt idx="2">
                  <c:v>4341.3527999999997</c:v>
                </c:pt>
                <c:pt idx="3">
                  <c:v>4025.3856000000001</c:v>
                </c:pt>
                <c:pt idx="4">
                  <c:v>3979.1167999999998</c:v>
                </c:pt>
                <c:pt idx="5">
                  <c:v>4048.52</c:v>
                </c:pt>
                <c:pt idx="6">
                  <c:v>3955.9823999999999</c:v>
                </c:pt>
                <c:pt idx="7">
                  <c:v>4002.2512000000002</c:v>
                </c:pt>
                <c:pt idx="8">
                  <c:v>4138.0136000000002</c:v>
                </c:pt>
              </c:numCache>
            </c:numRef>
          </c:xVal>
          <c:yVal>
            <c:numRef>
              <c:f>SensitivityAnalysis!$I$2:$I$10</c:f>
              <c:numCache>
                <c:formatCode>0.00</c:formatCode>
                <c:ptCount val="9"/>
                <c:pt idx="0">
                  <c:v>16.21</c:v>
                </c:pt>
                <c:pt idx="1">
                  <c:v>16.07</c:v>
                </c:pt>
                <c:pt idx="2">
                  <c:v>16.170000000000002</c:v>
                </c:pt>
                <c:pt idx="3">
                  <c:v>16.34</c:v>
                </c:pt>
                <c:pt idx="4">
                  <c:v>16.22</c:v>
                </c:pt>
                <c:pt idx="5">
                  <c:v>16.22</c:v>
                </c:pt>
                <c:pt idx="6">
                  <c:v>16.18</c:v>
                </c:pt>
                <c:pt idx="7">
                  <c:v>16.239999999999998</c:v>
                </c:pt>
                <c:pt idx="8">
                  <c:v>16.38</c:v>
                </c:pt>
              </c:numCache>
            </c:numRef>
          </c:yVal>
          <c:smooth val="0"/>
        </c:ser>
        <c:ser>
          <c:idx val="0"/>
          <c:order val="1"/>
          <c:tx>
            <c:strRef>
              <c:f>SensitivityAnalysis!$M$1</c:f>
              <c:strCache>
                <c:ptCount val="1"/>
                <c:pt idx="0">
                  <c:v>Bp3</c:v>
                </c:pt>
              </c:strCache>
            </c:strRef>
          </c:tx>
          <c:spPr>
            <a:ln w="25400" cap="rnd">
              <a:noFill/>
              <a:round/>
            </a:ln>
            <a:effectLst/>
          </c:spPr>
          <c:marker>
            <c:symbol val="circle"/>
            <c:size val="5"/>
            <c:spPr>
              <a:solidFill>
                <a:schemeClr val="accent6"/>
              </a:solidFill>
              <a:ln w="9525">
                <a:solidFill>
                  <a:schemeClr val="accent6"/>
                </a:solidFill>
              </a:ln>
              <a:effectLst/>
            </c:spPr>
          </c:marker>
          <c:xVal>
            <c:numRef>
              <c:f>SensitivityAnalysis!$Q$2:$Q$10</c:f>
              <c:numCache>
                <c:formatCode>0.00</c:formatCode>
                <c:ptCount val="9"/>
                <c:pt idx="0">
                  <c:v>4202.5464000000002</c:v>
                </c:pt>
                <c:pt idx="1">
                  <c:v>4321.2623999999996</c:v>
                </c:pt>
                <c:pt idx="2">
                  <c:v>4341.3527999999997</c:v>
                </c:pt>
                <c:pt idx="3">
                  <c:v>4025.3856000000001</c:v>
                </c:pt>
                <c:pt idx="4">
                  <c:v>3979.1167999999998</c:v>
                </c:pt>
                <c:pt idx="5">
                  <c:v>4048.52</c:v>
                </c:pt>
                <c:pt idx="6">
                  <c:v>3955.9823999999999</c:v>
                </c:pt>
                <c:pt idx="7">
                  <c:v>4002.2512000000002</c:v>
                </c:pt>
                <c:pt idx="8">
                  <c:v>4138.0136000000002</c:v>
                </c:pt>
              </c:numCache>
            </c:numRef>
          </c:xVal>
          <c:yVal>
            <c:numRef>
              <c:f>SensitivityAnalysis!$M$2:$M$10</c:f>
              <c:numCache>
                <c:formatCode>0.00</c:formatCode>
                <c:ptCount val="9"/>
                <c:pt idx="0">
                  <c:v>14.41</c:v>
                </c:pt>
                <c:pt idx="1">
                  <c:v>12.47</c:v>
                </c:pt>
                <c:pt idx="2">
                  <c:v>12.6</c:v>
                </c:pt>
                <c:pt idx="3">
                  <c:v>14.46</c:v>
                </c:pt>
                <c:pt idx="4">
                  <c:v>14.32</c:v>
                </c:pt>
                <c:pt idx="5">
                  <c:v>13.72</c:v>
                </c:pt>
                <c:pt idx="6">
                  <c:v>14.27</c:v>
                </c:pt>
                <c:pt idx="7">
                  <c:v>14.36</c:v>
                </c:pt>
                <c:pt idx="8">
                  <c:v>12.69</c:v>
                </c:pt>
              </c:numCache>
            </c:numRef>
          </c:yVal>
          <c:smooth val="0"/>
        </c:ser>
        <c:ser>
          <c:idx val="2"/>
          <c:order val="2"/>
          <c:tx>
            <c:strRef>
              <c:f>SensitivityAnalysis!$O$1</c:f>
              <c:strCache>
                <c:ptCount val="1"/>
                <c:pt idx="0">
                  <c:v>Bp4</c:v>
                </c:pt>
              </c:strCache>
            </c:strRef>
          </c:tx>
          <c:spPr>
            <a:ln w="25400" cap="rnd">
              <a:noFill/>
              <a:round/>
            </a:ln>
            <a:effectLst/>
          </c:spPr>
          <c:marker>
            <c:symbol val="circle"/>
            <c:size val="5"/>
            <c:spPr>
              <a:solidFill>
                <a:schemeClr val="accent4"/>
              </a:solidFill>
              <a:ln w="9525">
                <a:solidFill>
                  <a:schemeClr val="accent4"/>
                </a:solidFill>
              </a:ln>
              <a:effectLst/>
            </c:spPr>
          </c:marker>
          <c:xVal>
            <c:numRef>
              <c:f>SensitivityAnalysis!$Q$2:$Q$10</c:f>
              <c:numCache>
                <c:formatCode>0.00</c:formatCode>
                <c:ptCount val="9"/>
                <c:pt idx="0">
                  <c:v>4202.5464000000002</c:v>
                </c:pt>
                <c:pt idx="1">
                  <c:v>4321.2623999999996</c:v>
                </c:pt>
                <c:pt idx="2">
                  <c:v>4341.3527999999997</c:v>
                </c:pt>
                <c:pt idx="3">
                  <c:v>4025.3856000000001</c:v>
                </c:pt>
                <c:pt idx="4">
                  <c:v>3979.1167999999998</c:v>
                </c:pt>
                <c:pt idx="5">
                  <c:v>4048.52</c:v>
                </c:pt>
                <c:pt idx="6">
                  <c:v>3955.9823999999999</c:v>
                </c:pt>
                <c:pt idx="7">
                  <c:v>4002.2512000000002</c:v>
                </c:pt>
                <c:pt idx="8">
                  <c:v>4138.0136000000002</c:v>
                </c:pt>
              </c:numCache>
            </c:numRef>
          </c:xVal>
          <c:yVal>
            <c:numRef>
              <c:f>SensitivityAnalysis!$O$2:$O$10</c:f>
              <c:numCache>
                <c:formatCode>0.00</c:formatCode>
                <c:ptCount val="9"/>
                <c:pt idx="0">
                  <c:v>15.09</c:v>
                </c:pt>
                <c:pt idx="1">
                  <c:v>15.11</c:v>
                </c:pt>
                <c:pt idx="2">
                  <c:v>13.87</c:v>
                </c:pt>
                <c:pt idx="3">
                  <c:v>13.81</c:v>
                </c:pt>
                <c:pt idx="4">
                  <c:v>14.71</c:v>
                </c:pt>
                <c:pt idx="5">
                  <c:v>13.76</c:v>
                </c:pt>
                <c:pt idx="6">
                  <c:v>15.05</c:v>
                </c:pt>
                <c:pt idx="7">
                  <c:v>14.25</c:v>
                </c:pt>
                <c:pt idx="8">
                  <c:v>12.0122</c:v>
                </c:pt>
              </c:numCache>
            </c:numRef>
          </c:yVal>
          <c:smooth val="0"/>
        </c:ser>
        <c:ser>
          <c:idx val="3"/>
          <c:order val="3"/>
          <c:tx>
            <c:strRef>
              <c:f>SensitivityAnalysis!$K$1</c:f>
              <c:strCache>
                <c:ptCount val="1"/>
                <c:pt idx="0">
                  <c:v>Bp2</c:v>
                </c:pt>
              </c:strCache>
            </c:strRef>
          </c:tx>
          <c:spPr>
            <a:ln w="25400" cap="rnd">
              <a:noFill/>
              <a:round/>
            </a:ln>
            <a:effectLst/>
          </c:spPr>
          <c:marker>
            <c:symbol val="circle"/>
            <c:size val="5"/>
            <c:spPr>
              <a:solidFill>
                <a:schemeClr val="accent6">
                  <a:lumMod val="60000"/>
                </a:schemeClr>
              </a:solidFill>
              <a:ln w="9525">
                <a:solidFill>
                  <a:schemeClr val="accent6">
                    <a:lumMod val="60000"/>
                  </a:schemeClr>
                </a:solidFill>
              </a:ln>
              <a:effectLst/>
            </c:spPr>
          </c:marker>
          <c:xVal>
            <c:numRef>
              <c:f>SensitivityAnalysis!$Q$2:$Q$10</c:f>
              <c:numCache>
                <c:formatCode>0.00</c:formatCode>
                <c:ptCount val="9"/>
                <c:pt idx="0">
                  <c:v>4202.5464000000002</c:v>
                </c:pt>
                <c:pt idx="1">
                  <c:v>4321.2623999999996</c:v>
                </c:pt>
                <c:pt idx="2">
                  <c:v>4341.3527999999997</c:v>
                </c:pt>
                <c:pt idx="3">
                  <c:v>4025.3856000000001</c:v>
                </c:pt>
                <c:pt idx="4">
                  <c:v>3979.1167999999998</c:v>
                </c:pt>
                <c:pt idx="5">
                  <c:v>4048.52</c:v>
                </c:pt>
                <c:pt idx="6">
                  <c:v>3955.9823999999999</c:v>
                </c:pt>
                <c:pt idx="7">
                  <c:v>4002.2512000000002</c:v>
                </c:pt>
                <c:pt idx="8">
                  <c:v>4138.0136000000002</c:v>
                </c:pt>
              </c:numCache>
            </c:numRef>
          </c:xVal>
          <c:yVal>
            <c:numRef>
              <c:f>SensitivityAnalysis!$K$2:$K$10</c:f>
              <c:numCache>
                <c:formatCode>0.00</c:formatCode>
                <c:ptCount val="9"/>
                <c:pt idx="0">
                  <c:v>16.57</c:v>
                </c:pt>
                <c:pt idx="1">
                  <c:v>16.59</c:v>
                </c:pt>
                <c:pt idx="2">
                  <c:v>16.48</c:v>
                </c:pt>
                <c:pt idx="3">
                  <c:v>16.559999999999999</c:v>
                </c:pt>
                <c:pt idx="4">
                  <c:v>16.579999999999998</c:v>
                </c:pt>
                <c:pt idx="5">
                  <c:v>16.510000000000002</c:v>
                </c:pt>
                <c:pt idx="6">
                  <c:v>16.63</c:v>
                </c:pt>
                <c:pt idx="7">
                  <c:v>16.53</c:v>
                </c:pt>
                <c:pt idx="8">
                  <c:v>16.54</c:v>
                </c:pt>
              </c:numCache>
            </c:numRef>
          </c:yVal>
          <c:smooth val="0"/>
        </c:ser>
        <c:dLbls>
          <c:showLegendKey val="0"/>
          <c:showVal val="0"/>
          <c:showCatName val="0"/>
          <c:showSerName val="0"/>
          <c:showPercent val="0"/>
          <c:showBubbleSize val="0"/>
        </c:dLbls>
        <c:axId val="394658000"/>
        <c:axId val="394656824"/>
      </c:scatterChart>
      <c:valAx>
        <c:axId val="39465800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Atotal</a:t>
                </a:r>
                <a:r>
                  <a:rPr lang="en-GB" baseline="0"/>
                  <a:t> </a:t>
                </a:r>
                <a:endParaRPr lang="en-GB"/>
              </a:p>
            </c:rich>
          </c:tx>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394656824"/>
        <c:crosses val="autoZero"/>
        <c:crossBetween val="midCat"/>
      </c:valAx>
      <c:valAx>
        <c:axId val="394656824"/>
        <c:scaling>
          <c:orientation val="minMax"/>
          <c:min val="1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Bp</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394658000"/>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716498976994495"/>
          <c:y val="4.8923816127699214E-2"/>
          <c:w val="0.78344756507424018"/>
          <c:h val="0.76631155750737179"/>
        </c:manualLayout>
      </c:layout>
      <c:scatterChart>
        <c:scatterStyle val="lineMarker"/>
        <c:varyColors val="0"/>
        <c:ser>
          <c:idx val="2"/>
          <c:order val="0"/>
          <c:tx>
            <c:strRef>
              <c:f>RMM_Parametrization_EuroCircol!$H$11</c:f>
              <c:strCache>
                <c:ptCount val="1"/>
                <c:pt idx="0">
                  <c:v>Nominal strand 4.2 K</c:v>
                </c:pt>
              </c:strCache>
            </c:strRef>
          </c:tx>
          <c:spPr>
            <a:ln w="19050" cap="rnd">
              <a:solidFill>
                <a:srgbClr val="FF0000"/>
              </a:solidFill>
              <a:round/>
            </a:ln>
            <a:effectLst/>
          </c:spPr>
          <c:marker>
            <c:symbol val="none"/>
          </c:marker>
          <c:xVal>
            <c:numRef>
              <c:f>RMM_Parametrization_EuroCircol!$D$13:$D$33</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RMM_Parametrization_EuroCircol!$H$13:$H$33</c:f>
              <c:numCache>
                <c:formatCode>0.0</c:formatCode>
                <c:ptCount val="21"/>
                <c:pt idx="0">
                  <c:v>372.1181634224007</c:v>
                </c:pt>
                <c:pt idx="1">
                  <c:v>455.97315045544167</c:v>
                </c:pt>
                <c:pt idx="2">
                  <c:v>549.71342846294192</c:v>
                </c:pt>
                <c:pt idx="3">
                  <c:v>653.7837245522586</c:v>
                </c:pt>
                <c:pt idx="4">
                  <c:v>768.66689528039649</c:v>
                </c:pt>
                <c:pt idx="5">
                  <c:v>894.88851356134012</c:v>
                </c:pt>
                <c:pt idx="6">
                  <c:v>1033.0221661626142</c:v>
                </c:pt>
                <c:pt idx="7">
                  <c:v>1183.6955973949791</c:v>
                </c:pt>
                <c:pt idx="8">
                  <c:v>1347.5978655952197</c:v>
                </c:pt>
                <c:pt idx="9">
                  <c:v>1525.4877183206313</c:v>
                </c:pt>
                <c:pt idx="10">
                  <c:v>1718.2034424028418</c:v>
                </c:pt>
                <c:pt idx="11">
                  <c:v>1926.6745096573052</c:v>
                </c:pt>
                <c:pt idx="12">
                  <c:v>2151.9354229169098</c:v>
                </c:pt>
                <c:pt idx="13">
                  <c:v>2395.1422767947629</c:v>
                </c:pt>
                <c:pt idx="14">
                  <c:v>2657.5926924609007</c:v>
                </c:pt>
                <c:pt idx="15">
                  <c:v>2940.7499788508203</c:v>
                </c:pt>
                <c:pt idx="16">
                  <c:v>3246.2726328601425</c:v>
                </c:pt>
                <c:pt idx="17">
                  <c:v>3576.0506453827502</c:v>
                </c:pt>
                <c:pt idx="18">
                  <c:v>3932.2505684239427</c:v>
                </c:pt>
                <c:pt idx="19">
                  <c:v>4317.3719804732473</c:v>
                </c:pt>
                <c:pt idx="20">
                  <c:v>4734.31895304727</c:v>
                </c:pt>
              </c:numCache>
            </c:numRef>
          </c:yVal>
          <c:smooth val="0"/>
        </c:ser>
        <c:ser>
          <c:idx val="3"/>
          <c:order val="1"/>
          <c:tx>
            <c:strRef>
              <c:f>RMM_Parametrization_EuroCircol!$I$11</c:f>
              <c:strCache>
                <c:ptCount val="1"/>
                <c:pt idx="0">
                  <c:v>Nominal strand 4.2 K - 5%</c:v>
                </c:pt>
              </c:strCache>
            </c:strRef>
          </c:tx>
          <c:spPr>
            <a:ln w="19050" cap="rnd">
              <a:solidFill>
                <a:srgbClr val="FF0000"/>
              </a:solidFill>
              <a:prstDash val="sysDash"/>
              <a:round/>
            </a:ln>
            <a:effectLst/>
          </c:spPr>
          <c:marker>
            <c:symbol val="none"/>
          </c:marker>
          <c:xVal>
            <c:numRef>
              <c:f>RMM_Parametrization_EuroCircol!$D$13:$D$33</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RMM_Parametrization_EuroCircol!$I$13:$I$33</c:f>
              <c:numCache>
                <c:formatCode>0.0</c:formatCode>
                <c:ptCount val="21"/>
                <c:pt idx="0">
                  <c:v>353.51225525128064</c:v>
                </c:pt>
                <c:pt idx="1">
                  <c:v>433.17449293266958</c:v>
                </c:pt>
                <c:pt idx="2">
                  <c:v>522.22775703979482</c:v>
                </c:pt>
                <c:pt idx="3">
                  <c:v>621.09453832464567</c:v>
                </c:pt>
                <c:pt idx="4">
                  <c:v>730.23355051637668</c:v>
                </c:pt>
                <c:pt idx="5">
                  <c:v>850.14408788327307</c:v>
                </c:pt>
                <c:pt idx="6">
                  <c:v>981.37105785448341</c:v>
                </c:pt>
                <c:pt idx="7">
                  <c:v>1124.5108175252301</c:v>
                </c:pt>
                <c:pt idx="8">
                  <c:v>1280.2179723154586</c:v>
                </c:pt>
                <c:pt idx="9">
                  <c:v>1449.2133324045997</c:v>
                </c:pt>
                <c:pt idx="10">
                  <c:v>1632.2932702826997</c:v>
                </c:pt>
                <c:pt idx="11">
                  <c:v>1830.3407841744399</c:v>
                </c:pt>
                <c:pt idx="12">
                  <c:v>2044.3386517710642</c:v>
                </c:pt>
                <c:pt idx="13">
                  <c:v>2275.3851629550245</c:v>
                </c:pt>
                <c:pt idx="14">
                  <c:v>2524.7130578378556</c:v>
                </c:pt>
                <c:pt idx="15">
                  <c:v>2793.712479908279</c:v>
                </c:pt>
                <c:pt idx="16">
                  <c:v>3083.9590012171352</c:v>
                </c:pt>
                <c:pt idx="17">
                  <c:v>3397.2481131136124</c:v>
                </c:pt>
                <c:pt idx="18">
                  <c:v>3735.6380400027456</c:v>
                </c:pt>
                <c:pt idx="19">
                  <c:v>4101.5033814495846</c:v>
                </c:pt>
                <c:pt idx="20">
                  <c:v>4497.6030053949062</c:v>
                </c:pt>
              </c:numCache>
            </c:numRef>
          </c:yVal>
          <c:smooth val="0"/>
        </c:ser>
        <c:ser>
          <c:idx val="0"/>
          <c:order val="2"/>
          <c:tx>
            <c:strRef>
              <c:f>RMM_Parametrization_EuroCircol!$H$34</c:f>
              <c:strCache>
                <c:ptCount val="1"/>
                <c:pt idx="0">
                  <c:v>Nominal strand 1.9 K</c:v>
                </c:pt>
              </c:strCache>
            </c:strRef>
          </c:tx>
          <c:spPr>
            <a:ln w="19050" cap="rnd">
              <a:solidFill>
                <a:srgbClr val="002060"/>
              </a:solidFill>
              <a:round/>
            </a:ln>
            <a:effectLst/>
          </c:spPr>
          <c:marker>
            <c:symbol val="none"/>
          </c:marker>
          <c:xVal>
            <c:numRef>
              <c:f>RMM_Parametrization_EuroCircol!$E$36:$E$56</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RMM_Parametrization_EuroCircol!$H$36:$H$56</c:f>
              <c:numCache>
                <c:formatCode>0.00</c:formatCode>
                <c:ptCount val="21"/>
                <c:pt idx="0">
                  <c:v>791.4650011657825</c:v>
                </c:pt>
                <c:pt idx="1">
                  <c:v>909.44913563081229</c:v>
                </c:pt>
                <c:pt idx="2">
                  <c:v>1037.5502246193601</c:v>
                </c:pt>
                <c:pt idx="3">
                  <c:v>1176.2431056034416</c:v>
                </c:pt>
                <c:pt idx="4">
                  <c:v>1326.0438498727824</c:v>
                </c:pt>
                <c:pt idx="5">
                  <c:v>1487.5147540129788</c:v>
                </c:pt>
                <c:pt idx="6">
                  <c:v>1661.2701075402888</c:v>
                </c:pt>
                <c:pt idx="7">
                  <c:v>1847.9828851782675</c:v>
                </c:pt>
                <c:pt idx="8">
                  <c:v>2048.3925462623724</c:v>
                </c:pt>
                <c:pt idx="9">
                  <c:v>2263.3141669011275</c:v>
                </c:pt>
                <c:pt idx="10">
                  <c:v>2493.6491856519201</c:v>
                </c:pt>
                <c:pt idx="11">
                  <c:v>2740.3981144455429</c:v>
                </c:pt>
                <c:pt idx="12">
                  <c:v>3004.6756586004058</c:v>
                </c:pt>
                <c:pt idx="13">
                  <c:v>3287.7288103119977</c:v>
                </c:pt>
                <c:pt idx="14">
                  <c:v>3590.9586391969451</c:v>
                </c:pt>
                <c:pt idx="15">
                  <c:v>3915.9467157451936</c:v>
                </c:pt>
                <c:pt idx="16">
                  <c:v>4264.4873895319697</c:v>
                </c:pt>
                <c:pt idx="17">
                  <c:v>4638.6275336765975</c:v>
                </c:pt>
                <c:pt idx="18">
                  <c:v>5040.7159042619796</c:v>
                </c:pt>
                <c:pt idx="19">
                  <c:v>5473.4650138073875</c:v>
                </c:pt>
                <c:pt idx="20">
                  <c:v>5940.0294808078243</c:v>
                </c:pt>
              </c:numCache>
            </c:numRef>
          </c:yVal>
          <c:smooth val="0"/>
        </c:ser>
        <c:ser>
          <c:idx val="1"/>
          <c:order val="3"/>
          <c:tx>
            <c:strRef>
              <c:f>RMM_Parametrization_EuroCircol!$I$34</c:f>
              <c:strCache>
                <c:ptCount val="1"/>
                <c:pt idx="0">
                  <c:v>Nominal strand 1.9 K - 5%</c:v>
                </c:pt>
              </c:strCache>
            </c:strRef>
          </c:tx>
          <c:spPr>
            <a:ln w="19050" cap="rnd">
              <a:solidFill>
                <a:srgbClr val="002060"/>
              </a:solidFill>
              <a:prstDash val="sysDash"/>
              <a:round/>
            </a:ln>
            <a:effectLst/>
          </c:spPr>
          <c:marker>
            <c:symbol val="none"/>
          </c:marker>
          <c:xVal>
            <c:numRef>
              <c:f>RMM_Parametrization_EuroCircol!$E$36:$E$56</c:f>
              <c:numCache>
                <c:formatCode>0.00</c:formatCode>
                <c:ptCount val="21"/>
                <c:pt idx="0">
                  <c:v>20</c:v>
                </c:pt>
                <c:pt idx="1">
                  <c:v>19.5</c:v>
                </c:pt>
                <c:pt idx="2">
                  <c:v>19</c:v>
                </c:pt>
                <c:pt idx="3">
                  <c:v>18.5</c:v>
                </c:pt>
                <c:pt idx="4">
                  <c:v>18</c:v>
                </c:pt>
                <c:pt idx="5">
                  <c:v>17.5</c:v>
                </c:pt>
                <c:pt idx="6">
                  <c:v>17</c:v>
                </c:pt>
                <c:pt idx="7">
                  <c:v>16.5</c:v>
                </c:pt>
                <c:pt idx="8">
                  <c:v>16</c:v>
                </c:pt>
                <c:pt idx="9">
                  <c:v>15.5</c:v>
                </c:pt>
                <c:pt idx="10">
                  <c:v>15</c:v>
                </c:pt>
                <c:pt idx="11">
                  <c:v>14.5</c:v>
                </c:pt>
                <c:pt idx="12">
                  <c:v>14</c:v>
                </c:pt>
                <c:pt idx="13">
                  <c:v>13.5</c:v>
                </c:pt>
                <c:pt idx="14">
                  <c:v>13</c:v>
                </c:pt>
                <c:pt idx="15">
                  <c:v>12.5</c:v>
                </c:pt>
                <c:pt idx="16">
                  <c:v>12</c:v>
                </c:pt>
                <c:pt idx="17">
                  <c:v>11.5</c:v>
                </c:pt>
                <c:pt idx="18">
                  <c:v>11</c:v>
                </c:pt>
                <c:pt idx="19">
                  <c:v>10.5</c:v>
                </c:pt>
                <c:pt idx="20">
                  <c:v>10</c:v>
                </c:pt>
              </c:numCache>
            </c:numRef>
          </c:xVal>
          <c:yVal>
            <c:numRef>
              <c:f>RMM_Parametrization_EuroCircol!$I$36:$I$56</c:f>
              <c:numCache>
                <c:formatCode>0.00</c:formatCode>
                <c:ptCount val="21"/>
                <c:pt idx="0">
                  <c:v>751.89175110749329</c:v>
                </c:pt>
                <c:pt idx="1">
                  <c:v>863.97667884927159</c:v>
                </c:pt>
                <c:pt idx="2">
                  <c:v>985.67271338839203</c:v>
                </c:pt>
                <c:pt idx="3">
                  <c:v>1117.4309503232694</c:v>
                </c:pt>
                <c:pt idx="4">
                  <c:v>1259.7416573791431</c:v>
                </c:pt>
                <c:pt idx="5">
                  <c:v>1413.1390163123297</c:v>
                </c:pt>
                <c:pt idx="6">
                  <c:v>1578.2066021632743</c:v>
                </c:pt>
                <c:pt idx="7">
                  <c:v>1755.5837409193539</c:v>
                </c:pt>
                <c:pt idx="8">
                  <c:v>1945.9729189492537</c:v>
                </c:pt>
                <c:pt idx="9">
                  <c:v>2150.1484585560711</c:v>
                </c:pt>
                <c:pt idx="10">
                  <c:v>2368.9667263693241</c:v>
                </c:pt>
                <c:pt idx="11">
                  <c:v>2603.3782087232657</c:v>
                </c:pt>
                <c:pt idx="12">
                  <c:v>2854.4418756703853</c:v>
                </c:pt>
                <c:pt idx="13">
                  <c:v>3123.3423697963976</c:v>
                </c:pt>
                <c:pt idx="14">
                  <c:v>3411.4107072370975</c:v>
                </c:pt>
                <c:pt idx="15">
                  <c:v>3720.1493799579339</c:v>
                </c:pt>
                <c:pt idx="16">
                  <c:v>4051.2630200553708</c:v>
                </c:pt>
                <c:pt idx="17">
                  <c:v>4406.6961569927671</c:v>
                </c:pt>
                <c:pt idx="18">
                  <c:v>4788.6801090488807</c:v>
                </c:pt>
                <c:pt idx="19">
                  <c:v>5199.7917631170176</c:v>
                </c:pt>
                <c:pt idx="20">
                  <c:v>5643.028006767433</c:v>
                </c:pt>
              </c:numCache>
            </c:numRef>
          </c:yVal>
          <c:smooth val="0"/>
        </c:ser>
        <c:dLbls>
          <c:showLegendKey val="0"/>
          <c:showVal val="0"/>
          <c:showCatName val="0"/>
          <c:showSerName val="0"/>
          <c:showPercent val="0"/>
          <c:showBubbleSize val="0"/>
        </c:dLbls>
        <c:axId val="94201296"/>
        <c:axId val="201658840"/>
      </c:scatterChart>
      <c:valAx>
        <c:axId val="94201296"/>
        <c:scaling>
          <c:orientation val="minMax"/>
          <c:max val="18"/>
          <c:min val="12"/>
        </c:scaling>
        <c:delete val="0"/>
        <c:axPos val="b"/>
        <c:majorGridlines>
          <c:spPr>
            <a:ln w="9525" cap="flat" cmpd="sng" algn="ctr">
              <a:solidFill>
                <a:sysClr val="windowText" lastClr="000000"/>
              </a:solid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dirty="0" smtClean="0"/>
                  <a:t>Bap </a:t>
                </a:r>
                <a:r>
                  <a:rPr lang="en-GB" dirty="0"/>
                  <a:t>(T)</a:t>
                </a:r>
              </a:p>
            </c:rich>
          </c:tx>
          <c:layout/>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00"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201658840"/>
        <c:crosses val="autoZero"/>
        <c:crossBetween val="midCat"/>
      </c:valAx>
      <c:valAx>
        <c:axId val="201658840"/>
        <c:scaling>
          <c:orientation val="minMax"/>
          <c:max val="3000"/>
        </c:scaling>
        <c:delete val="0"/>
        <c:axPos val="l"/>
        <c:majorGridlines>
          <c:spPr>
            <a:ln w="9525" cap="flat" cmpd="sng" algn="ctr">
              <a:solidFill>
                <a:sysClr val="windowText" lastClr="000000"/>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GB"/>
                  <a:t>Jc (A/mm2)</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94201296"/>
        <c:crosses val="autoZero"/>
        <c:crossBetween val="midCat"/>
      </c:valAx>
      <c:spPr>
        <a:noFill/>
        <a:ln>
          <a:noFill/>
        </a:ln>
        <a:effectLst/>
      </c:spPr>
    </c:plotArea>
    <c:legend>
      <c:legendPos val="b"/>
      <c:layout>
        <c:manualLayout>
          <c:xMode val="edge"/>
          <c:yMode val="edge"/>
          <c:x val="0.18010800363215176"/>
          <c:y val="0.58349035976780639"/>
          <c:w val="0.34148127558693558"/>
          <c:h val="0.21006422783019199"/>
        </c:manualLayout>
      </c:layout>
      <c:overlay val="0"/>
      <c:spPr>
        <a:solidFill>
          <a:schemeClr val="bg1"/>
        </a:solid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solidFill>
            <a:sysClr val="windowText" lastClr="000000"/>
          </a:solidFill>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468FE3D2-F052-4A4F-8FE1-EB6D804097CF}" type="datetimeFigureOut">
              <a:rPr lang="en-GB" smtClean="0"/>
              <a:t>14/12/2015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6D2EA49-7B9F-4384-AE5B-D6DF86E091C6}" type="slidenum">
              <a:rPr lang="en-GB" smtClean="0"/>
              <a:t>‹#›</a:t>
            </a:fld>
            <a:endParaRPr lang="en-GB"/>
          </a:p>
        </p:txBody>
      </p:sp>
    </p:spTree>
    <p:extLst>
      <p:ext uri="{BB962C8B-B14F-4D97-AF65-F5344CB8AC3E}">
        <p14:creationId xmlns:p14="http://schemas.microsoft.com/office/powerpoint/2010/main" val="2886890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D2EA49-7B9F-4384-AE5B-D6DF86E091C6}" type="slidenum">
              <a:rPr lang="en-GB" smtClean="0"/>
              <a:t>6</a:t>
            </a:fld>
            <a:endParaRPr lang="en-GB"/>
          </a:p>
        </p:txBody>
      </p:sp>
    </p:spTree>
    <p:extLst>
      <p:ext uri="{BB962C8B-B14F-4D97-AF65-F5344CB8AC3E}">
        <p14:creationId xmlns:p14="http://schemas.microsoft.com/office/powerpoint/2010/main" val="41083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D2EA49-7B9F-4384-AE5B-D6DF86E091C6}" type="slidenum">
              <a:rPr lang="en-GB" smtClean="0"/>
              <a:t>7</a:t>
            </a:fld>
            <a:endParaRPr lang="en-GB"/>
          </a:p>
        </p:txBody>
      </p:sp>
    </p:spTree>
    <p:extLst>
      <p:ext uri="{BB962C8B-B14F-4D97-AF65-F5344CB8AC3E}">
        <p14:creationId xmlns:p14="http://schemas.microsoft.com/office/powerpoint/2010/main" val="1512136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D2EA49-7B9F-4384-AE5B-D6DF86E091C6}" type="slidenum">
              <a:rPr lang="en-GB" smtClean="0"/>
              <a:t>19</a:t>
            </a:fld>
            <a:endParaRPr lang="en-GB"/>
          </a:p>
        </p:txBody>
      </p:sp>
    </p:spTree>
    <p:extLst>
      <p:ext uri="{BB962C8B-B14F-4D97-AF65-F5344CB8AC3E}">
        <p14:creationId xmlns:p14="http://schemas.microsoft.com/office/powerpoint/2010/main" val="1085931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D2EA49-7B9F-4384-AE5B-D6DF86E091C6}" type="slidenum">
              <a:rPr lang="en-GB" smtClean="0"/>
              <a:t>20</a:t>
            </a:fld>
            <a:endParaRPr lang="en-GB"/>
          </a:p>
        </p:txBody>
      </p:sp>
    </p:spTree>
    <p:extLst>
      <p:ext uri="{BB962C8B-B14F-4D97-AF65-F5344CB8AC3E}">
        <p14:creationId xmlns:p14="http://schemas.microsoft.com/office/powerpoint/2010/main" val="3928069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D2EA49-7B9F-4384-AE5B-D6DF86E091C6}" type="slidenum">
              <a:rPr lang="en-GB" smtClean="0"/>
              <a:t>43</a:t>
            </a:fld>
            <a:endParaRPr lang="en-GB"/>
          </a:p>
        </p:txBody>
      </p:sp>
    </p:spTree>
    <p:extLst>
      <p:ext uri="{BB962C8B-B14F-4D97-AF65-F5344CB8AC3E}">
        <p14:creationId xmlns:p14="http://schemas.microsoft.com/office/powerpoint/2010/main" val="4262572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D2EA49-7B9F-4384-AE5B-D6DF86E091C6}" type="slidenum">
              <a:rPr lang="en-GB" smtClean="0"/>
              <a:t>44</a:t>
            </a:fld>
            <a:endParaRPr lang="en-GB"/>
          </a:p>
        </p:txBody>
      </p:sp>
    </p:spTree>
    <p:extLst>
      <p:ext uri="{BB962C8B-B14F-4D97-AF65-F5344CB8AC3E}">
        <p14:creationId xmlns:p14="http://schemas.microsoft.com/office/powerpoint/2010/main" val="4076877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D2EA49-7B9F-4384-AE5B-D6DF86E091C6}" type="slidenum">
              <a:rPr lang="en-GB" smtClean="0"/>
              <a:t>45</a:t>
            </a:fld>
            <a:endParaRPr lang="en-GB"/>
          </a:p>
        </p:txBody>
      </p:sp>
    </p:spTree>
    <p:extLst>
      <p:ext uri="{BB962C8B-B14F-4D97-AF65-F5344CB8AC3E}">
        <p14:creationId xmlns:p14="http://schemas.microsoft.com/office/powerpoint/2010/main" val="3638530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D2EA49-7B9F-4384-AE5B-D6DF86E091C6}" type="slidenum">
              <a:rPr lang="en-GB" smtClean="0"/>
              <a:t>46</a:t>
            </a:fld>
            <a:endParaRPr lang="en-GB"/>
          </a:p>
        </p:txBody>
      </p:sp>
    </p:spTree>
    <p:extLst>
      <p:ext uri="{BB962C8B-B14F-4D97-AF65-F5344CB8AC3E}">
        <p14:creationId xmlns:p14="http://schemas.microsoft.com/office/powerpoint/2010/main" val="22575528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43831625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6"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184309622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172568882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278688367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81178366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310993923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0" y="-27384"/>
            <a:ext cx="9144000" cy="792088"/>
          </a:xfrm>
          <a:solidFill>
            <a:schemeClr val="tx1"/>
          </a:solidFill>
        </p:spPr>
        <p:txBody>
          <a:bodyPr/>
          <a:lstStyle>
            <a:lvl1pPr algn="l">
              <a:defRPr>
                <a:solidFill>
                  <a:schemeClr val="bg1"/>
                </a:solidFill>
                <a:latin typeface="Times New Roman" panose="02020603050405020304" pitchFamily="18" charset="0"/>
                <a:cs typeface="Times New Roman" panose="02020603050405020304" pitchFamily="18" charset="0"/>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457200" y="836712"/>
            <a:ext cx="8226854" cy="5156315"/>
          </a:xfrm>
        </p:spPr>
        <p:txBody>
          <a:bodyPr/>
          <a:lstStyle>
            <a:lvl1pPr>
              <a:buClr>
                <a:schemeClr val="tx2"/>
              </a:buClr>
              <a:defRPr>
                <a:latin typeface="Times New Roman" panose="02020603050405020304" pitchFamily="18" charset="0"/>
                <a:cs typeface="Times New Roman" panose="02020603050405020304" pitchFamily="18" charset="0"/>
              </a:defRPr>
            </a:lvl1pPr>
            <a:lvl2pPr>
              <a:buClr>
                <a:schemeClr val="tx2"/>
              </a:buClr>
              <a:defRPr>
                <a:latin typeface="Times New Roman" panose="02020603050405020304" pitchFamily="18" charset="0"/>
                <a:cs typeface="Times New Roman" panose="02020603050405020304" pitchFamily="18" charset="0"/>
              </a:defRPr>
            </a:lvl2pPr>
            <a:lvl3pPr>
              <a:buClr>
                <a:schemeClr val="tx2"/>
              </a:buClr>
              <a:defRPr>
                <a:latin typeface="Times New Roman" panose="02020603050405020304" pitchFamily="18" charset="0"/>
                <a:cs typeface="Times New Roman" panose="02020603050405020304" pitchFamily="18" charset="0"/>
              </a:defRPr>
            </a:lvl3pPr>
            <a:lvl4pPr>
              <a:buClr>
                <a:schemeClr val="tx2"/>
              </a:buClr>
              <a:defRPr>
                <a:latin typeface="Times New Roman" panose="02020603050405020304" pitchFamily="18" charset="0"/>
                <a:cs typeface="Times New Roman" panose="02020603050405020304" pitchFamily="18" charset="0"/>
              </a:defRPr>
            </a:lvl4pPr>
            <a:lvl5pPr>
              <a:buClr>
                <a:schemeClr val="tx2"/>
              </a:buClr>
              <a:defRPr>
                <a:latin typeface="Times New Roman" panose="02020603050405020304" pitchFamily="18" charset="0"/>
                <a:cs typeface="Times New Roman" panose="02020603050405020304" pitchFamily="18"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6"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29445476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Times New Roman" panose="02020603050405020304" pitchFamily="18" charset="0"/>
                <a:ea typeface="+mj-ea"/>
                <a:cs typeface="Times New Roman" panose="02020603050405020304" pitchFamily="18" charset="0"/>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latin typeface="Times New Roman" panose="02020603050405020304" pitchFamily="18" charset="0"/>
                <a:cs typeface="Times New Roman" panose="02020603050405020304" pitchFamily="18"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8275201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214369421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Slide Number Placeholder 5"/>
          <p:cNvSpPr>
            <a:spLocks noGrp="1"/>
          </p:cNvSpPr>
          <p:nvPr>
            <p:ph type="sldNum" sz="quarter" idx="12"/>
          </p:nvPr>
        </p:nvSpPr>
        <p:spPr>
          <a:xfrm>
            <a:off x="8172400" y="635635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36464486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4" name="Slide Number Placeholder 5"/>
          <p:cNvSpPr>
            <a:spLocks noGrp="1"/>
          </p:cNvSpPr>
          <p:nvPr>
            <p:ph type="sldNum" sz="quarter" idx="12"/>
          </p:nvPr>
        </p:nvSpPr>
        <p:spPr>
          <a:xfrm>
            <a:off x="8460432" y="6309320"/>
            <a:ext cx="514400" cy="385018"/>
          </a:xfrm>
          <a:prstGeom prst="rect">
            <a:avLst/>
          </a:prstGeom>
        </p:spPr>
        <p:txBody>
          <a:bodyPr/>
          <a:lstStyle/>
          <a:p>
            <a:fld id="{91FE0CF9-301C-4DC2-9DD4-D8FCF2197C95}" type="slidenum">
              <a:rPr lang="en-GB" smtClean="0">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41759760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10011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Espace réservé pour une image  4"/>
          <p:cNvSpPr>
            <a:spLocks noGrp="1"/>
          </p:cNvSpPr>
          <p:nvPr>
            <p:ph type="pic" sz="quarter" idx="10" hasCustomPrompt="1"/>
          </p:nvPr>
        </p:nvSpPr>
        <p:spPr>
          <a:xfrm>
            <a:off x="996950" y="6525344"/>
            <a:ext cx="7687104" cy="237406"/>
          </a:xfrm>
        </p:spPr>
        <p:txBody>
          <a:bodyPr>
            <a:normAutofit/>
          </a:bodyPr>
          <a:lstStyle>
            <a:lvl1pPr marL="36576" indent="0" algn="ctr">
              <a:buNone/>
              <a:defRPr sz="1400">
                <a:solidFill>
                  <a:schemeClr val="accent4"/>
                </a:solidFill>
              </a:defRPr>
            </a:lvl1pPr>
          </a:lstStyle>
          <a:p>
            <a:r>
              <a:rPr lang="fr-FR" dirty="0" smtClean="0"/>
              <a:t>Susana Izquierdo Bermudez</a:t>
            </a:r>
            <a:endParaRPr lang="fr-FR" dirty="0"/>
          </a:p>
        </p:txBody>
      </p:sp>
    </p:spTree>
    <p:extLst>
      <p:ext uri="{BB962C8B-B14F-4D97-AF65-F5344CB8AC3E}">
        <p14:creationId xmlns:p14="http://schemas.microsoft.com/office/powerpoint/2010/main" val="40857586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5" name="Slide Number Placeholder 5"/>
          <p:cNvSpPr>
            <a:spLocks noGrp="1"/>
          </p:cNvSpPr>
          <p:nvPr>
            <p:ph type="sldNum" sz="quarter" idx="4"/>
          </p:nvPr>
        </p:nvSpPr>
        <p:spPr>
          <a:xfrm>
            <a:off x="8172400" y="6356350"/>
            <a:ext cx="514400" cy="385018"/>
          </a:xfrm>
          <a:prstGeom prst="rect">
            <a:avLst/>
          </a:prstGeom>
        </p:spPr>
        <p:txBody>
          <a:bodyPr/>
          <a:lstStyle/>
          <a:p>
            <a:fld id="{91FE0CF9-301C-4DC2-9DD4-D8FCF2197C95}" type="slidenum">
              <a:rPr lang="en-GB">
                <a:solidFill>
                  <a:srgbClr val="0C377B"/>
                </a:solidFill>
              </a:rPr>
              <a:pPr/>
              <a:t>‹#›</a:t>
            </a:fld>
            <a:endParaRPr lang="en-GB">
              <a:solidFill>
                <a:srgbClr val="0C377B"/>
              </a:solidFill>
            </a:endParaRPr>
          </a:p>
        </p:txBody>
      </p:sp>
    </p:spTree>
    <p:extLst>
      <p:ext uri="{BB962C8B-B14F-4D97-AF65-F5344CB8AC3E}">
        <p14:creationId xmlns:p14="http://schemas.microsoft.com/office/powerpoint/2010/main" val="21170670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Times New Roman" panose="02020603050405020304" pitchFamily="18" charset="0"/>
          <a:ea typeface="+mj-ea"/>
          <a:cs typeface="Times New Roman" panose="02020603050405020304" pitchFamily="18" charset="0"/>
        </a:defRPr>
      </a:lvl1pPr>
    </p:titleStyle>
    <p:bodyStyle>
      <a:lvl1pPr marL="493776" indent="-457200" algn="l" rtl="0" eaLnBrk="1" latinLnBrk="0" hangingPunct="1">
        <a:spcBef>
          <a:spcPct val="20000"/>
        </a:spcBef>
        <a:buClr>
          <a:schemeClr val="tx2"/>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2"/>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2"/>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2"/>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2"/>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hyperlink" Target="http://indico.cern.ch/event/395351/"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9.emf"/></Relationships>
</file>

<file path=ppt/slides/_rels/slide2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8" Type="http://schemas.openxmlformats.org/officeDocument/2006/relationships/image" Target="../media/image34.emf"/><Relationship Id="rId13" Type="http://schemas.openxmlformats.org/officeDocument/2006/relationships/image" Target="../media/image39.emf"/><Relationship Id="rId3" Type="http://schemas.openxmlformats.org/officeDocument/2006/relationships/image" Target="../media/image19.png"/><Relationship Id="rId7" Type="http://schemas.openxmlformats.org/officeDocument/2006/relationships/image" Target="../media/image33.emf"/><Relationship Id="rId12" Type="http://schemas.openxmlformats.org/officeDocument/2006/relationships/image" Target="../media/image38.emf"/><Relationship Id="rId17" Type="http://schemas.openxmlformats.org/officeDocument/2006/relationships/image" Target="../media/image43.emf"/><Relationship Id="rId2" Type="http://schemas.openxmlformats.org/officeDocument/2006/relationships/image" Target="../media/image18.png"/><Relationship Id="rId16" Type="http://schemas.openxmlformats.org/officeDocument/2006/relationships/image" Target="../media/image42.emf"/><Relationship Id="rId1" Type="http://schemas.openxmlformats.org/officeDocument/2006/relationships/slideLayout" Target="../slideLayouts/slideLayout3.xml"/><Relationship Id="rId6" Type="http://schemas.openxmlformats.org/officeDocument/2006/relationships/image" Target="../media/image32.emf"/><Relationship Id="rId11" Type="http://schemas.openxmlformats.org/officeDocument/2006/relationships/image" Target="../media/image37.emf"/><Relationship Id="rId5" Type="http://schemas.openxmlformats.org/officeDocument/2006/relationships/image" Target="../media/image21.png"/><Relationship Id="rId15" Type="http://schemas.openxmlformats.org/officeDocument/2006/relationships/image" Target="../media/image41.emf"/><Relationship Id="rId10" Type="http://schemas.openxmlformats.org/officeDocument/2006/relationships/image" Target="../media/image36.emf"/><Relationship Id="rId4" Type="http://schemas.openxmlformats.org/officeDocument/2006/relationships/image" Target="../media/image20.png"/><Relationship Id="rId9" Type="http://schemas.openxmlformats.org/officeDocument/2006/relationships/image" Target="../media/image35.emf"/><Relationship Id="rId14" Type="http://schemas.openxmlformats.org/officeDocument/2006/relationships/image" Target="../media/image40.emf"/></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chart" Target="../charts/chart2.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png"/><Relationship Id="rId1" Type="http://schemas.openxmlformats.org/officeDocument/2006/relationships/slideLayout" Target="../slideLayouts/slideLayout3.xml"/><Relationship Id="rId4" Type="http://schemas.openxmlformats.org/officeDocument/2006/relationships/image" Target="../media/image46.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3.png"/><Relationship Id="rId1" Type="http://schemas.openxmlformats.org/officeDocument/2006/relationships/slideLayout" Target="../slideLayouts/slideLayout3.xml"/><Relationship Id="rId5" Type="http://schemas.openxmlformats.org/officeDocument/2006/relationships/image" Target="../media/image55.jpeg"/><Relationship Id="rId4" Type="http://schemas.openxmlformats.org/officeDocument/2006/relationships/image" Target="../media/image54.jpeg"/></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3.xml"/><Relationship Id="rId5" Type="http://schemas.openxmlformats.org/officeDocument/2006/relationships/image" Target="../media/image8.emf"/><Relationship Id="rId4" Type="http://schemas.openxmlformats.org/officeDocument/2006/relationships/image" Target="../media/image7.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8.png"/><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4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63.png"/><Relationship Id="rId4" Type="http://schemas.openxmlformats.org/officeDocument/2006/relationships/image" Target="../media/image62.png"/></Relationships>
</file>

<file path=ppt/slides/_rels/slide44.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s>
</file>

<file path=ppt/slides/_rels/slide45.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70.emf"/><Relationship Id="rId4" Type="http://schemas.openxmlformats.org/officeDocument/2006/relationships/image" Target="../media/image69.emf"/></Relationships>
</file>

<file path=ppt/slides/_rels/slide46.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70.emf"/><Relationship Id="rId5" Type="http://schemas.openxmlformats.org/officeDocument/2006/relationships/image" Target="../media/image69.emf"/><Relationship Id="rId4" Type="http://schemas.openxmlformats.org/officeDocument/2006/relationships/image" Target="../media/image72.emf"/></Relationships>
</file>

<file path=ppt/slides/_rels/slide4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emf"/><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5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hyperlink" Target="https://indico.cern.ch/event/446669/"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Overview </a:t>
            </a:r>
            <a:r>
              <a:rPr lang="en-GB" dirty="0" smtClean="0"/>
              <a:t>of grading considerations at CERN for a 16 T Dipole</a:t>
            </a:r>
            <a:br>
              <a:rPr lang="en-GB" dirty="0" smtClean="0"/>
            </a:br>
            <a:r>
              <a:rPr lang="en-GB" dirty="0" smtClean="0"/>
              <a:t>(Block type coil configuration)</a:t>
            </a:r>
            <a:endParaRPr lang="en-GB" dirty="0"/>
          </a:p>
        </p:txBody>
      </p:sp>
      <p:sp>
        <p:nvSpPr>
          <p:cNvPr id="3" name="Text Placeholder 2"/>
          <p:cNvSpPr>
            <a:spLocks noGrp="1"/>
          </p:cNvSpPr>
          <p:nvPr>
            <p:ph type="body" idx="1"/>
          </p:nvPr>
        </p:nvSpPr>
        <p:spPr>
          <a:xfrm>
            <a:off x="431800" y="1329869"/>
            <a:ext cx="7956624" cy="1066688"/>
          </a:xfrm>
        </p:spPr>
        <p:txBody>
          <a:bodyPr/>
          <a:lstStyle/>
          <a:p>
            <a:r>
              <a:rPr lang="en-GB" dirty="0" smtClean="0"/>
              <a:t>Susana Izquierdo Bermudez, Juan Carlos Perez, Etienne </a:t>
            </a:r>
            <a:r>
              <a:rPr lang="en-GB" dirty="0" smtClean="0"/>
              <a:t>Rochepault</a:t>
            </a:r>
            <a:endParaRPr lang="en-GB" dirty="0"/>
          </a:p>
        </p:txBody>
      </p:sp>
      <p:sp>
        <p:nvSpPr>
          <p:cNvPr id="5" name="TextBox 4"/>
          <p:cNvSpPr txBox="1"/>
          <p:nvPr/>
        </p:nvSpPr>
        <p:spPr>
          <a:xfrm>
            <a:off x="942081" y="5085184"/>
            <a:ext cx="7245422" cy="646331"/>
          </a:xfrm>
          <a:prstGeom prst="rect">
            <a:avLst/>
          </a:prstGeom>
          <a:noFill/>
        </p:spPr>
        <p:txBody>
          <a:bodyPr wrap="square" rtlCol="0">
            <a:spAutoFit/>
          </a:bodyPr>
          <a:lstStyle/>
          <a:p>
            <a:pPr algn="ctr"/>
            <a:r>
              <a:rPr lang="en-GB" dirty="0" smtClean="0">
                <a:latin typeface="Times New Roman" panose="02020603050405020304" pitchFamily="18" charset="0"/>
                <a:cs typeface="Times New Roman" panose="02020603050405020304" pitchFamily="18" charset="0"/>
              </a:rPr>
              <a:t>Acknowledgments: Bernardo Bordini, Paolo Ferracin, </a:t>
            </a:r>
            <a:r>
              <a:rPr lang="en-GB" dirty="0">
                <a:latin typeface="Times New Roman" panose="02020603050405020304" pitchFamily="18" charset="0"/>
                <a:cs typeface="Times New Roman" panose="02020603050405020304" pitchFamily="18" charset="0"/>
              </a:rPr>
              <a:t>Friedrich </a:t>
            </a:r>
            <a:r>
              <a:rPr lang="en-GB" dirty="0" smtClean="0">
                <a:latin typeface="Times New Roman" panose="02020603050405020304" pitchFamily="18" charset="0"/>
                <a:cs typeface="Times New Roman" panose="02020603050405020304" pitchFamily="18" charset="0"/>
              </a:rPr>
              <a:t>Lackner, Nicolas </a:t>
            </a:r>
            <a:r>
              <a:rPr lang="en-GB" dirty="0" err="1" smtClean="0">
                <a:latin typeface="Times New Roman" panose="02020603050405020304" pitchFamily="18" charset="0"/>
                <a:cs typeface="Times New Roman" panose="02020603050405020304" pitchFamily="18" charset="0"/>
              </a:rPr>
              <a:t>Perey</a:t>
            </a:r>
            <a:r>
              <a:rPr lang="en-GB" smtClean="0">
                <a:latin typeface="Times New Roman" panose="02020603050405020304" pitchFamily="18" charset="0"/>
                <a:cs typeface="Times New Roman" panose="02020603050405020304" pitchFamily="18" charset="0"/>
              </a:rPr>
              <a:t>, Ezio </a:t>
            </a:r>
            <a:r>
              <a:rPr lang="en-GB" dirty="0" smtClean="0">
                <a:latin typeface="Times New Roman" panose="02020603050405020304" pitchFamily="18" charset="0"/>
                <a:cs typeface="Times New Roman" panose="02020603050405020304" pitchFamily="18" charset="0"/>
              </a:rPr>
              <a:t>Todesco, Davide Tommasini, Daniel Schoerling, </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4723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2.2 Cable and Insulation</a:t>
            </a:r>
            <a:endParaRPr lang="en-GB" dirty="0"/>
          </a:p>
        </p:txBody>
      </p:sp>
      <p:sp>
        <p:nvSpPr>
          <p:cNvPr id="3" name="Content Placeholder 2"/>
          <p:cNvSpPr>
            <a:spLocks noGrp="1"/>
          </p:cNvSpPr>
          <p:nvPr>
            <p:ph idx="1"/>
          </p:nvPr>
        </p:nvSpPr>
        <p:spPr>
          <a:xfrm>
            <a:off x="282352" y="926271"/>
            <a:ext cx="8579296" cy="5400600"/>
          </a:xfrm>
        </p:spPr>
        <p:txBody>
          <a:bodyPr>
            <a:normAutofit/>
          </a:bodyPr>
          <a:lstStyle/>
          <a:p>
            <a:pPr>
              <a:buClr>
                <a:schemeClr val="tx2"/>
              </a:buClr>
            </a:pPr>
            <a:r>
              <a:rPr lang="en-GB" sz="2400" dirty="0" smtClean="0"/>
              <a:t>Number of strands</a:t>
            </a:r>
          </a:p>
          <a:p>
            <a:pPr lvl="1"/>
            <a:r>
              <a:rPr lang="en-GB" sz="2000" b="1" dirty="0" smtClean="0"/>
              <a:t>“Preferred solution”: </a:t>
            </a:r>
            <a:r>
              <a:rPr lang="en-GB" sz="2000" b="1" dirty="0" smtClean="0">
                <a:solidFill>
                  <a:srgbClr val="FF0000"/>
                </a:solidFill>
              </a:rPr>
              <a:t>less than 40 strands.</a:t>
            </a:r>
          </a:p>
          <a:p>
            <a:pPr lvl="1"/>
            <a:r>
              <a:rPr lang="en-GB" sz="2000" b="1" dirty="0" smtClean="0"/>
              <a:t>“Possible solution”: </a:t>
            </a:r>
            <a:r>
              <a:rPr lang="en-GB" sz="2000" b="1" dirty="0" smtClean="0">
                <a:solidFill>
                  <a:srgbClr val="FF0000"/>
                </a:solidFill>
              </a:rPr>
              <a:t>less </a:t>
            </a:r>
            <a:r>
              <a:rPr lang="en-GB" sz="2000" b="1" dirty="0">
                <a:solidFill>
                  <a:srgbClr val="FF0000"/>
                </a:solidFill>
              </a:rPr>
              <a:t>than </a:t>
            </a:r>
            <a:r>
              <a:rPr lang="en-GB" sz="2000" b="1" dirty="0" smtClean="0">
                <a:solidFill>
                  <a:srgbClr val="FF0000"/>
                </a:solidFill>
              </a:rPr>
              <a:t>50 </a:t>
            </a:r>
            <a:r>
              <a:rPr lang="en-GB" sz="2000" b="1" dirty="0">
                <a:solidFill>
                  <a:srgbClr val="FF0000"/>
                </a:solidFill>
              </a:rPr>
              <a:t>strands</a:t>
            </a:r>
            <a:r>
              <a:rPr lang="en-GB" sz="2000" b="1" dirty="0" smtClean="0">
                <a:solidFill>
                  <a:srgbClr val="FF0000"/>
                </a:solidFill>
              </a:rPr>
              <a:t>. </a:t>
            </a:r>
            <a:r>
              <a:rPr lang="en-GB" sz="2000" dirty="0" smtClean="0"/>
              <a:t> Experience in Berkley with HD cable (51 strand, 0.8 mm diameter)</a:t>
            </a:r>
          </a:p>
          <a:p>
            <a:pPr lvl="1"/>
            <a:r>
              <a:rPr lang="en-GB" sz="2000" b="1" dirty="0" smtClean="0"/>
              <a:t>“Risky solution”: </a:t>
            </a:r>
            <a:r>
              <a:rPr lang="en-GB" sz="2000" b="1" dirty="0" smtClean="0">
                <a:solidFill>
                  <a:srgbClr val="FF0000"/>
                </a:solidFill>
              </a:rPr>
              <a:t>less than 60 strands</a:t>
            </a:r>
            <a:r>
              <a:rPr lang="en-GB" sz="2000" dirty="0" smtClean="0"/>
              <a:t>. Mechanical stability of the cable can be a big issue </a:t>
            </a:r>
          </a:p>
          <a:p>
            <a:pPr lvl="1"/>
            <a:endParaRPr lang="en-GB" sz="2000" dirty="0"/>
          </a:p>
          <a:p>
            <a:pPr>
              <a:buClr>
                <a:schemeClr val="tx2"/>
              </a:buClr>
            </a:pPr>
            <a:r>
              <a:rPr lang="en-GB" sz="2400" dirty="0" smtClean="0"/>
              <a:t>Cable </a:t>
            </a:r>
            <a:r>
              <a:rPr lang="en-GB" sz="2400" dirty="0"/>
              <a:t>insulation thickness = </a:t>
            </a:r>
            <a:r>
              <a:rPr lang="en-GB" sz="2400" b="1" dirty="0">
                <a:solidFill>
                  <a:srgbClr val="FF0000"/>
                </a:solidFill>
              </a:rPr>
              <a:t>150 µm</a:t>
            </a:r>
          </a:p>
          <a:p>
            <a:pPr lvl="1"/>
            <a:r>
              <a:rPr lang="en-GB" sz="2000" dirty="0"/>
              <a:t>Can be either only S2-glass or </a:t>
            </a:r>
            <a:r>
              <a:rPr lang="en-GB" sz="2000" b="1" dirty="0">
                <a:solidFill>
                  <a:srgbClr val="FF0000"/>
                </a:solidFill>
              </a:rPr>
              <a:t>S2-glass/Mica</a:t>
            </a:r>
          </a:p>
          <a:p>
            <a:pPr lvl="1"/>
            <a:r>
              <a:rPr lang="en-GB" sz="2000" dirty="0"/>
              <a:t>Experience in 927 in terms of electrical robustness:</a:t>
            </a:r>
          </a:p>
          <a:p>
            <a:pPr marL="1042568" lvl="3" indent="-180975" defTabSz="868680">
              <a:spcBef>
                <a:spcPts val="300"/>
              </a:spcBef>
              <a:defRPr sz="1800">
                <a:solidFill>
                  <a:srgbClr val="000000"/>
                </a:solidFill>
              </a:defRPr>
            </a:pPr>
            <a:r>
              <a:rPr lang="en-GB" sz="1800" dirty="0">
                <a:solidFill>
                  <a:schemeClr val="tx2"/>
                </a:solidFill>
              </a:rPr>
              <a:t>MQXF: 150 µm S2-glass</a:t>
            </a:r>
          </a:p>
          <a:p>
            <a:pPr marL="1307744" lvl="4" indent="-180975" defTabSz="868680">
              <a:spcBef>
                <a:spcPts val="300"/>
              </a:spcBef>
              <a:defRPr sz="1800">
                <a:solidFill>
                  <a:srgbClr val="000000"/>
                </a:solidFill>
              </a:defRPr>
            </a:pPr>
            <a:r>
              <a:rPr lang="en-GB" sz="1800" dirty="0">
                <a:solidFill>
                  <a:schemeClr val="tx2"/>
                </a:solidFill>
              </a:rPr>
              <a:t>MQXFS_001 ~ 3.5kV</a:t>
            </a:r>
          </a:p>
          <a:p>
            <a:pPr marL="1307744" lvl="4" indent="-180975" defTabSz="868680">
              <a:spcBef>
                <a:spcPts val="300"/>
              </a:spcBef>
              <a:defRPr sz="1800">
                <a:solidFill>
                  <a:srgbClr val="000000"/>
                </a:solidFill>
              </a:defRPr>
            </a:pPr>
            <a:r>
              <a:rPr lang="en-GB" sz="1800" dirty="0">
                <a:solidFill>
                  <a:schemeClr val="tx2"/>
                </a:solidFill>
              </a:rPr>
              <a:t>MQXFS_101 ~ 6.25kV</a:t>
            </a:r>
          </a:p>
          <a:p>
            <a:pPr marL="1042568" lvl="3" indent="-180975" defTabSz="868680">
              <a:spcBef>
                <a:spcPts val="300"/>
              </a:spcBef>
              <a:defRPr sz="1800">
                <a:solidFill>
                  <a:srgbClr val="000000"/>
                </a:solidFill>
              </a:defRPr>
            </a:pPr>
            <a:r>
              <a:rPr lang="en-GB" sz="1800" dirty="0">
                <a:solidFill>
                  <a:schemeClr val="tx2"/>
                </a:solidFill>
              </a:rPr>
              <a:t>11T: 150 µm S2-glass/Mica before HT, 100 µm S2-glass/Mica after HT</a:t>
            </a:r>
          </a:p>
          <a:p>
            <a:pPr marL="1307744" lvl="4" indent="-180975" defTabSz="868680">
              <a:spcBef>
                <a:spcPts val="300"/>
              </a:spcBef>
              <a:defRPr sz="1800">
                <a:solidFill>
                  <a:srgbClr val="000000"/>
                </a:solidFill>
              </a:defRPr>
            </a:pPr>
            <a:r>
              <a:rPr lang="en-GB" sz="1800" dirty="0">
                <a:solidFill>
                  <a:schemeClr val="tx2"/>
                </a:solidFill>
              </a:rPr>
              <a:t>11T#110: &gt; 7kV (limit of the capacitor discharge generator) </a:t>
            </a:r>
          </a:p>
          <a:p>
            <a:endParaRPr lang="en-GB" sz="24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10</a:t>
            </a:fld>
            <a:endParaRPr lang="en-GB">
              <a:solidFill>
                <a:srgbClr val="0C377B"/>
              </a:solidFill>
            </a:endParaRPr>
          </a:p>
        </p:txBody>
      </p:sp>
      <p:sp>
        <p:nvSpPr>
          <p:cNvPr id="5" name="Rectangle 4"/>
          <p:cNvSpPr/>
          <p:nvPr/>
        </p:nvSpPr>
        <p:spPr>
          <a:xfrm>
            <a:off x="3851920" y="6372036"/>
            <a:ext cx="3775393" cy="369332"/>
          </a:xfrm>
          <a:prstGeom prst="rect">
            <a:avLst/>
          </a:prstGeom>
        </p:spPr>
        <p:txBody>
          <a:bodyPr wrap="none">
            <a:spAutoFit/>
          </a:bodyPr>
          <a:lstStyle/>
          <a:p>
            <a:pPr lvl="0">
              <a:defRPr>
                <a:solidFill>
                  <a:srgbClr val="000000"/>
                </a:solidFill>
              </a:defRPr>
            </a:pPr>
            <a:r>
              <a:rPr lang="en-GB" dirty="0">
                <a:solidFill>
                  <a:srgbClr val="0055A0"/>
                </a:solidFill>
                <a:hlinkClick r:id="rId2"/>
              </a:rPr>
              <a:t>http://indico.cern.ch/event/395351/</a:t>
            </a:r>
            <a:r>
              <a:rPr lang="en-GB" dirty="0">
                <a:solidFill>
                  <a:srgbClr val="0055A0"/>
                </a:solidFill>
              </a:rPr>
              <a:t> </a:t>
            </a:r>
          </a:p>
        </p:txBody>
      </p:sp>
    </p:spTree>
    <p:extLst>
      <p:ext uri="{BB962C8B-B14F-4D97-AF65-F5344CB8AC3E}">
        <p14:creationId xmlns:p14="http://schemas.microsoft.com/office/powerpoint/2010/main" val="31852269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2.3 Size of the inner support structure</a:t>
            </a:r>
            <a:endParaRPr lang="en-GB" dirty="0"/>
          </a:p>
        </p:txBody>
      </p:sp>
      <p:sp>
        <p:nvSpPr>
          <p:cNvPr id="3" name="Content Placeholder 2"/>
          <p:cNvSpPr>
            <a:spLocks noGrp="1"/>
          </p:cNvSpPr>
          <p:nvPr>
            <p:ph idx="1"/>
          </p:nvPr>
        </p:nvSpPr>
        <p:spPr/>
        <p:txBody>
          <a:bodyPr/>
          <a:lstStyle/>
          <a:p>
            <a:pPr marL="36576" indent="0">
              <a:buNone/>
            </a:pPr>
            <a:r>
              <a:rPr lang="en-GB" dirty="0" smtClean="0"/>
              <a:t>Based on RMM ANSYS analysis:</a:t>
            </a:r>
          </a:p>
          <a:p>
            <a:r>
              <a:rPr lang="en-GB" dirty="0" smtClean="0"/>
              <a:t>Wall </a:t>
            </a:r>
            <a:r>
              <a:rPr lang="en-GB" dirty="0" smtClean="0"/>
              <a:t>thickness = 6 mm</a:t>
            </a:r>
          </a:p>
          <a:p>
            <a:r>
              <a:rPr lang="en-GB" dirty="0" err="1" smtClean="0"/>
              <a:t>R</a:t>
            </a:r>
            <a:r>
              <a:rPr lang="en-GB" baseline="-25000" dirty="0" err="1" smtClean="0"/>
              <a:t>min</a:t>
            </a:r>
            <a:r>
              <a:rPr lang="en-GB" dirty="0" smtClean="0"/>
              <a:t> = 29 </a:t>
            </a:r>
            <a:r>
              <a:rPr lang="en-GB" dirty="0" smtClean="0"/>
              <a:t>mm</a:t>
            </a:r>
            <a:endParaRPr lang="en-GB" dirty="0" smtClean="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11</a:t>
            </a:fld>
            <a:endParaRPr lang="en-GB">
              <a:solidFill>
                <a:srgbClr val="0C377B"/>
              </a:solidFill>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24686"/>
          <a:stretch/>
        </p:blipFill>
        <p:spPr>
          <a:xfrm>
            <a:off x="4819306" y="1856027"/>
            <a:ext cx="4324694" cy="4318662"/>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3762" t="77815" r="88714" b="4657"/>
          <a:stretch/>
        </p:blipFill>
        <p:spPr>
          <a:xfrm>
            <a:off x="1331640" y="2768276"/>
            <a:ext cx="1944216" cy="3406413"/>
          </a:xfrm>
          <a:prstGeom prst="rect">
            <a:avLst/>
          </a:prstGeom>
        </p:spPr>
      </p:pic>
      <p:cxnSp>
        <p:nvCxnSpPr>
          <p:cNvPr id="8" name="Straight Arrow Connector 7"/>
          <p:cNvCxnSpPr/>
          <p:nvPr/>
        </p:nvCxnSpPr>
        <p:spPr>
          <a:xfrm>
            <a:off x="2411759" y="6472340"/>
            <a:ext cx="288032" cy="0"/>
          </a:xfrm>
          <a:prstGeom prst="straightConnector1">
            <a:avLst/>
          </a:prstGeom>
          <a:ln>
            <a:solidFill>
              <a:srgbClr val="000099"/>
            </a:solidFill>
            <a:headEnd type="triangle"/>
            <a:tailEnd type="triangle"/>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2174901" y="6138849"/>
            <a:ext cx="716863"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6 mm</a:t>
            </a:r>
            <a:endParaRPr lang="en-GB" dirty="0">
              <a:latin typeface="Times New Roman" panose="02020603050405020304" pitchFamily="18" charset="0"/>
              <a:cs typeface="Times New Roman" panose="02020603050405020304" pitchFamily="18" charset="0"/>
            </a:endParaRPr>
          </a:p>
        </p:txBody>
      </p:sp>
      <p:cxnSp>
        <p:nvCxnSpPr>
          <p:cNvPr id="10" name="Straight Arrow Connector 9"/>
          <p:cNvCxnSpPr/>
          <p:nvPr/>
        </p:nvCxnSpPr>
        <p:spPr>
          <a:xfrm rot="16200000">
            <a:off x="1043608" y="4884223"/>
            <a:ext cx="288032" cy="0"/>
          </a:xfrm>
          <a:prstGeom prst="straightConnector1">
            <a:avLst/>
          </a:prstGeom>
          <a:ln>
            <a:solidFill>
              <a:srgbClr val="000099"/>
            </a:solidFill>
            <a:headEnd type="triangle"/>
            <a:tailEnd type="triangle"/>
          </a:ln>
        </p:spPr>
        <p:style>
          <a:lnRef idx="1">
            <a:schemeClr val="dk1"/>
          </a:lnRef>
          <a:fillRef idx="0">
            <a:schemeClr val="dk1"/>
          </a:fillRef>
          <a:effectRef idx="0">
            <a:schemeClr val="dk1"/>
          </a:effectRef>
          <a:fontRef idx="minor">
            <a:schemeClr val="tx1"/>
          </a:fontRef>
        </p:style>
      </p:cxnSp>
      <p:sp>
        <p:nvSpPr>
          <p:cNvPr id="11" name="TextBox 10"/>
          <p:cNvSpPr txBox="1"/>
          <p:nvPr/>
        </p:nvSpPr>
        <p:spPr>
          <a:xfrm rot="16200000">
            <a:off x="572520" y="4699557"/>
            <a:ext cx="716863"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4 mm</a:t>
            </a:r>
            <a:endParaRPr lang="en-GB" dirty="0">
              <a:latin typeface="Times New Roman" panose="02020603050405020304" pitchFamily="18" charset="0"/>
              <a:cs typeface="Times New Roman" panose="02020603050405020304" pitchFamily="18" charset="0"/>
            </a:endParaRPr>
          </a:p>
        </p:txBody>
      </p:sp>
      <p:cxnSp>
        <p:nvCxnSpPr>
          <p:cNvPr id="14" name="Straight Connector 13"/>
          <p:cNvCxnSpPr/>
          <p:nvPr/>
        </p:nvCxnSpPr>
        <p:spPr>
          <a:xfrm>
            <a:off x="3275856" y="2768276"/>
            <a:ext cx="2016224" cy="2474379"/>
          </a:xfrm>
          <a:prstGeom prst="line">
            <a:avLst/>
          </a:prstGeom>
          <a:ln w="38100">
            <a:solidFill>
              <a:schemeClr val="accent6"/>
            </a:solidFill>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flipV="1">
            <a:off x="3275856" y="5949280"/>
            <a:ext cx="2016224" cy="189569"/>
          </a:xfrm>
          <a:prstGeom prst="line">
            <a:avLst/>
          </a:prstGeom>
          <a:ln w="38100">
            <a:solidFill>
              <a:schemeClr val="accent6"/>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115914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2.4 Overall magnet size</a:t>
            </a:r>
            <a:endParaRPr lang="en-GB" dirty="0"/>
          </a:p>
        </p:txBody>
      </p:sp>
      <p:sp>
        <p:nvSpPr>
          <p:cNvPr id="3" name="Content Placeholder 2"/>
          <p:cNvSpPr>
            <a:spLocks noGrp="1"/>
          </p:cNvSpPr>
          <p:nvPr>
            <p:ph idx="1"/>
          </p:nvPr>
        </p:nvSpPr>
        <p:spPr>
          <a:xfrm>
            <a:off x="457200" y="836713"/>
            <a:ext cx="8435280" cy="1368152"/>
          </a:xfrm>
        </p:spPr>
        <p:txBody>
          <a:bodyPr>
            <a:normAutofit fontScale="85000" lnSpcReduction="10000"/>
          </a:bodyPr>
          <a:lstStyle/>
          <a:p>
            <a:r>
              <a:rPr lang="en-GB" dirty="0" smtClean="0"/>
              <a:t>Shell thickness = 70 mm</a:t>
            </a:r>
          </a:p>
          <a:p>
            <a:r>
              <a:rPr lang="en-GB" dirty="0" smtClean="0"/>
              <a:t>Outer magnet diameter = 800 mm</a:t>
            </a:r>
          </a:p>
          <a:p>
            <a:r>
              <a:rPr lang="en-GB" dirty="0" smtClean="0"/>
              <a:t>Iron optimized to have </a:t>
            </a:r>
            <a:r>
              <a:rPr lang="en-GB" dirty="0" smtClean="0"/>
              <a:t>small </a:t>
            </a:r>
            <a:r>
              <a:rPr lang="en-GB" dirty="0" smtClean="0"/>
              <a:t>of saturation on field quality</a:t>
            </a:r>
          </a:p>
          <a:p>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12</a:t>
            </a:fld>
            <a:endParaRPr lang="en-GB">
              <a:solidFill>
                <a:srgbClr val="0C377B"/>
              </a:solidFill>
            </a:endParaRPr>
          </a:p>
        </p:txBody>
      </p:sp>
      <p:pic>
        <p:nvPicPr>
          <p:cNvPr id="6" name="Picture 5"/>
          <p:cNvPicPr>
            <a:picLocks noChangeAspect="1"/>
          </p:cNvPicPr>
          <p:nvPr/>
        </p:nvPicPr>
        <p:blipFill>
          <a:blip r:embed="rId2"/>
          <a:stretch>
            <a:fillRect/>
          </a:stretch>
        </p:blipFill>
        <p:spPr>
          <a:xfrm>
            <a:off x="179512" y="2460278"/>
            <a:ext cx="4131898" cy="3600000"/>
          </a:xfrm>
          <a:prstGeom prst="rect">
            <a:avLst/>
          </a:prstGeom>
        </p:spPr>
      </p:pic>
      <p:pic>
        <p:nvPicPr>
          <p:cNvPr id="7" name="Picture 6"/>
          <p:cNvPicPr>
            <a:picLocks noChangeAspect="1"/>
          </p:cNvPicPr>
          <p:nvPr/>
        </p:nvPicPr>
        <p:blipFill rotWithShape="1">
          <a:blip r:embed="rId3"/>
          <a:srcRect l="27649" t="15835" r="18263" b="6932"/>
          <a:stretch/>
        </p:blipFill>
        <p:spPr>
          <a:xfrm>
            <a:off x="4572000" y="2291283"/>
            <a:ext cx="4012951" cy="4065067"/>
          </a:xfrm>
          <a:prstGeom prst="rect">
            <a:avLst/>
          </a:prstGeom>
        </p:spPr>
      </p:pic>
    </p:spTree>
    <p:extLst>
      <p:ext uri="{BB962C8B-B14F-4D97-AF65-F5344CB8AC3E}">
        <p14:creationId xmlns:p14="http://schemas.microsoft.com/office/powerpoint/2010/main" val="2268879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Content</a:t>
            </a:r>
            <a:endParaRPr lang="en-GB" dirty="0"/>
          </a:p>
        </p:txBody>
      </p:sp>
      <p:sp>
        <p:nvSpPr>
          <p:cNvPr id="3" name="Content Placeholder 2"/>
          <p:cNvSpPr>
            <a:spLocks noGrp="1"/>
          </p:cNvSpPr>
          <p:nvPr>
            <p:ph idx="1"/>
          </p:nvPr>
        </p:nvSpPr>
        <p:spPr/>
        <p:txBody>
          <a:bodyPr/>
          <a:lstStyle/>
          <a:p>
            <a:pPr marL="550926" indent="-514350">
              <a:buFont typeface="+mj-lt"/>
              <a:buAutoNum type="arabicPeriod"/>
            </a:pPr>
            <a:r>
              <a:rPr lang="en-GB" dirty="0" smtClean="0">
                <a:solidFill>
                  <a:schemeClr val="accent2"/>
                </a:solidFill>
              </a:rPr>
              <a:t>Introduction</a:t>
            </a:r>
          </a:p>
          <a:p>
            <a:pPr marL="550926" indent="-514350">
              <a:buFont typeface="+mj-lt"/>
              <a:buAutoNum type="arabicPeriod"/>
            </a:pPr>
            <a:r>
              <a:rPr lang="en-GB" dirty="0" smtClean="0">
                <a:solidFill>
                  <a:schemeClr val="accent2"/>
                </a:solidFill>
              </a:rPr>
              <a:t>Design constrains</a:t>
            </a:r>
            <a:endParaRPr lang="en-GB" dirty="0" smtClean="0">
              <a:solidFill>
                <a:schemeClr val="accent2"/>
              </a:solidFill>
            </a:endParaRPr>
          </a:p>
          <a:p>
            <a:pPr marL="550926" indent="-514350">
              <a:buFont typeface="+mj-lt"/>
              <a:buAutoNum type="arabicPeriod"/>
            </a:pPr>
            <a:r>
              <a:rPr lang="en-GB" b="1" dirty="0" smtClean="0"/>
              <a:t>Electromagnetic designs overview</a:t>
            </a:r>
          </a:p>
          <a:p>
            <a:pPr marL="550926" indent="-514350">
              <a:buFont typeface="+mj-lt"/>
              <a:buAutoNum type="arabicPeriod"/>
            </a:pPr>
            <a:r>
              <a:rPr lang="en-GB" dirty="0" smtClean="0">
                <a:solidFill>
                  <a:schemeClr val="accent2"/>
                </a:solidFill>
              </a:rPr>
              <a:t>Technical challenges and “solutions”</a:t>
            </a:r>
          </a:p>
          <a:p>
            <a:pPr marL="550926" indent="-514350">
              <a:buFont typeface="+mj-lt"/>
              <a:buAutoNum type="arabicPeriod"/>
            </a:pPr>
            <a:r>
              <a:rPr lang="en-GB" dirty="0" smtClean="0">
                <a:solidFill>
                  <a:schemeClr val="accent2"/>
                </a:solidFill>
              </a:rPr>
              <a:t>Summary and next steps</a:t>
            </a:r>
            <a:endParaRPr lang="en-GB" dirty="0">
              <a:solidFill>
                <a:schemeClr val="accent2"/>
              </a:solidFill>
            </a:endParaRP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13</a:t>
            </a:fld>
            <a:endParaRPr lang="en-GB">
              <a:solidFill>
                <a:srgbClr val="0C377B"/>
              </a:solidFill>
            </a:endParaRPr>
          </a:p>
        </p:txBody>
      </p:sp>
    </p:spTree>
    <p:extLst>
      <p:ext uri="{BB962C8B-B14F-4D97-AF65-F5344CB8AC3E}">
        <p14:creationId xmlns:p14="http://schemas.microsoft.com/office/powerpoint/2010/main" val="17335820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Electromagnetic designs overview </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14</a:t>
            </a:fld>
            <a:endParaRPr lang="en-GB">
              <a:solidFill>
                <a:srgbClr val="0C377B"/>
              </a:solidFill>
            </a:endParaRPr>
          </a:p>
        </p:txBody>
      </p:sp>
      <p:pic>
        <p:nvPicPr>
          <p:cNvPr id="6" name="Picture 5"/>
          <p:cNvPicPr>
            <a:picLocks noChangeAspect="1"/>
          </p:cNvPicPr>
          <p:nvPr/>
        </p:nvPicPr>
        <p:blipFill rotWithShape="1">
          <a:blip r:embed="rId2"/>
          <a:srcRect l="22742" t="42683" r="27087" b="17313"/>
          <a:stretch/>
        </p:blipFill>
        <p:spPr>
          <a:xfrm>
            <a:off x="4696031" y="882804"/>
            <a:ext cx="1395000" cy="900000"/>
          </a:xfrm>
          <a:prstGeom prst="rect">
            <a:avLst/>
          </a:prstGeom>
        </p:spPr>
      </p:pic>
      <p:pic>
        <p:nvPicPr>
          <p:cNvPr id="7" name="Picture 6"/>
          <p:cNvPicPr>
            <a:picLocks noChangeAspect="1"/>
          </p:cNvPicPr>
          <p:nvPr/>
        </p:nvPicPr>
        <p:blipFill rotWithShape="1">
          <a:blip r:embed="rId3"/>
          <a:srcRect l="22658" t="40005" r="27171" b="17991"/>
          <a:stretch/>
        </p:blipFill>
        <p:spPr>
          <a:xfrm>
            <a:off x="6215062" y="836712"/>
            <a:ext cx="1396612" cy="946092"/>
          </a:xfrm>
          <a:prstGeom prst="rect">
            <a:avLst/>
          </a:prstGeom>
        </p:spPr>
      </p:pic>
      <p:pic>
        <p:nvPicPr>
          <p:cNvPr id="8" name="Picture 7"/>
          <p:cNvPicPr>
            <a:picLocks noChangeAspect="1"/>
          </p:cNvPicPr>
          <p:nvPr/>
        </p:nvPicPr>
        <p:blipFill rotWithShape="1">
          <a:blip r:embed="rId4"/>
          <a:srcRect l="22658" t="42687" r="28789" b="17308"/>
          <a:stretch/>
        </p:blipFill>
        <p:spPr>
          <a:xfrm>
            <a:off x="3217560" y="882804"/>
            <a:ext cx="1350000" cy="900000"/>
          </a:xfrm>
          <a:prstGeom prst="rect">
            <a:avLst/>
          </a:prstGeom>
        </p:spPr>
      </p:pic>
      <p:graphicFrame>
        <p:nvGraphicFramePr>
          <p:cNvPr id="32" name="Table 31"/>
          <p:cNvGraphicFramePr>
            <a:graphicFrameLocks noGrp="1"/>
          </p:cNvGraphicFramePr>
          <p:nvPr>
            <p:extLst>
              <p:ext uri="{D42A27DB-BD31-4B8C-83A1-F6EECF244321}">
                <p14:modId xmlns:p14="http://schemas.microsoft.com/office/powerpoint/2010/main" val="1979222963"/>
              </p:ext>
            </p:extLst>
          </p:nvPr>
        </p:nvGraphicFramePr>
        <p:xfrm>
          <a:off x="118824" y="2636912"/>
          <a:ext cx="8906352" cy="2026920"/>
        </p:xfrm>
        <a:graphic>
          <a:graphicData uri="http://schemas.openxmlformats.org/drawingml/2006/table">
            <a:tbl>
              <a:tblPr/>
              <a:tblGrid>
                <a:gridCol w="3080048"/>
                <a:gridCol w="728288"/>
                <a:gridCol w="728288"/>
                <a:gridCol w="728288"/>
                <a:gridCol w="728288"/>
                <a:gridCol w="728288"/>
                <a:gridCol w="728288"/>
                <a:gridCol w="728288"/>
                <a:gridCol w="728288"/>
              </a:tblGrid>
              <a:tr h="215079">
                <a:tc>
                  <a:txBody>
                    <a:bodyPr/>
                    <a:lstStyle/>
                    <a:p>
                      <a:pPr algn="l" fontAlgn="b"/>
                      <a:endParaRPr lang="en-GB" sz="16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ctr" fontAlgn="b"/>
                      <a:r>
                        <a:rPr lang="en-GB" sz="1600" b="1" i="0" u="none" strike="noStrike" dirty="0">
                          <a:solidFill>
                            <a:srgbClr val="000000"/>
                          </a:solidFill>
                          <a:effectLst/>
                          <a:latin typeface="Times New Roman" panose="02020603050405020304" pitchFamily="18" charset="0"/>
                        </a:rPr>
                        <a:t>Design </a:t>
                      </a:r>
                      <a:r>
                        <a:rPr lang="en-GB" sz="1600" b="1" i="0" u="none" strike="noStrike" dirty="0" smtClean="0">
                          <a:solidFill>
                            <a:srgbClr val="000000"/>
                          </a:solidFill>
                          <a:effectLst/>
                          <a:latin typeface="Times New Roman" panose="02020603050405020304" pitchFamily="18" charset="0"/>
                        </a:rPr>
                        <a:t>A</a:t>
                      </a:r>
                      <a:endParaRPr lang="en-GB" sz="1600" b="1"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600" b="1" i="0" u="none" strike="noStrike" dirty="0">
                          <a:solidFill>
                            <a:srgbClr val="000000"/>
                          </a:solidFill>
                          <a:effectLst/>
                          <a:latin typeface="Times New Roman" panose="02020603050405020304" pitchFamily="18" charset="0"/>
                        </a:rPr>
                        <a:t>Design </a:t>
                      </a:r>
                      <a:r>
                        <a:rPr lang="en-GB" sz="1600" b="1" i="0" u="none" strike="noStrike" dirty="0" smtClean="0">
                          <a:solidFill>
                            <a:srgbClr val="000000"/>
                          </a:solidFill>
                          <a:effectLst/>
                          <a:latin typeface="Times New Roman" panose="02020603050405020304" pitchFamily="18" charset="0"/>
                        </a:rPr>
                        <a:t>B</a:t>
                      </a:r>
                      <a:endParaRPr lang="en-GB" sz="1600" b="1"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600" b="1" i="0" u="none" strike="noStrike" dirty="0">
                          <a:solidFill>
                            <a:srgbClr val="000000"/>
                          </a:solidFill>
                          <a:effectLst/>
                          <a:latin typeface="Times New Roman" panose="02020603050405020304" pitchFamily="18" charset="0"/>
                        </a:rPr>
                        <a:t>Design </a:t>
                      </a:r>
                      <a:r>
                        <a:rPr lang="en-GB" sz="1600" b="1" i="0" u="none" strike="noStrike" dirty="0" smtClean="0">
                          <a:solidFill>
                            <a:srgbClr val="000000"/>
                          </a:solidFill>
                          <a:effectLst/>
                          <a:latin typeface="Times New Roman" panose="02020603050405020304" pitchFamily="18" charset="0"/>
                        </a:rPr>
                        <a:t>C</a:t>
                      </a:r>
                      <a:endParaRPr lang="en-GB" sz="1600" b="1"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600" b="1" i="0" u="none" strike="noStrike" dirty="0">
                          <a:solidFill>
                            <a:srgbClr val="000000"/>
                          </a:solidFill>
                          <a:effectLst/>
                          <a:latin typeface="Times New Roman" panose="02020603050405020304" pitchFamily="18" charset="0"/>
                        </a:rPr>
                        <a:t>Design </a:t>
                      </a:r>
                      <a:r>
                        <a:rPr lang="en-GB" sz="1600" b="1" i="0" u="none" strike="noStrike" dirty="0" smtClean="0">
                          <a:solidFill>
                            <a:srgbClr val="000000"/>
                          </a:solidFill>
                          <a:effectLst/>
                          <a:latin typeface="Times New Roman" panose="02020603050405020304" pitchFamily="18" charset="0"/>
                        </a:rPr>
                        <a:t>D</a:t>
                      </a:r>
                      <a:endParaRPr lang="en-GB" sz="1600" b="1"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215079">
                <a:tc>
                  <a:txBody>
                    <a:bodyPr/>
                    <a:lstStyle/>
                    <a:p>
                      <a:pPr algn="l" fontAlgn="b"/>
                      <a:r>
                        <a:rPr lang="en-GB" sz="1600" b="1" i="0" u="none" strike="noStrike">
                          <a:solidFill>
                            <a:srgbClr val="000000"/>
                          </a:solidFill>
                          <a:effectLst/>
                          <a:latin typeface="Times New Roman" panose="02020603050405020304" pitchFamily="18"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1" i="0" u="none" strike="noStrike">
                          <a:solidFill>
                            <a:srgbClr val="000000"/>
                          </a:solidFill>
                          <a:effectLst/>
                          <a:latin typeface="Times New Roman" panose="02020603050405020304" pitchFamily="18" charset="0"/>
                        </a:rPr>
                        <a:t>HF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1" i="0" u="none" strike="noStrike">
                          <a:solidFill>
                            <a:srgbClr val="000000"/>
                          </a:solidFill>
                          <a:effectLst/>
                          <a:latin typeface="Times New Roman" panose="02020603050405020304" pitchFamily="18" charset="0"/>
                        </a:rPr>
                        <a:t>LF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1" i="0" u="none" strike="noStrike">
                          <a:solidFill>
                            <a:srgbClr val="000000"/>
                          </a:solidFill>
                          <a:effectLst/>
                          <a:latin typeface="Times New Roman" panose="02020603050405020304" pitchFamily="18" charset="0"/>
                        </a:rPr>
                        <a:t>HF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1" i="0" u="none" strike="noStrike">
                          <a:solidFill>
                            <a:srgbClr val="000000"/>
                          </a:solidFill>
                          <a:effectLst/>
                          <a:latin typeface="Times New Roman" panose="02020603050405020304" pitchFamily="18" charset="0"/>
                        </a:rPr>
                        <a:t>LF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1" i="0" u="none" strike="noStrike">
                          <a:solidFill>
                            <a:srgbClr val="000000"/>
                          </a:solidFill>
                          <a:effectLst/>
                          <a:latin typeface="Times New Roman" panose="02020603050405020304" pitchFamily="18" charset="0"/>
                        </a:rPr>
                        <a:t>HF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1" i="0" u="none" strike="noStrike">
                          <a:solidFill>
                            <a:srgbClr val="000000"/>
                          </a:solidFill>
                          <a:effectLst/>
                          <a:latin typeface="Times New Roman" panose="02020603050405020304" pitchFamily="18" charset="0"/>
                        </a:rPr>
                        <a:t>LF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1" i="0" u="none" strike="noStrike">
                          <a:solidFill>
                            <a:srgbClr val="000000"/>
                          </a:solidFill>
                          <a:effectLst/>
                          <a:latin typeface="Times New Roman" panose="02020603050405020304" pitchFamily="18" charset="0"/>
                        </a:rPr>
                        <a:t>HF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1" i="0" u="none" strike="noStrike">
                          <a:solidFill>
                            <a:srgbClr val="000000"/>
                          </a:solidFill>
                          <a:effectLst/>
                          <a:latin typeface="Times New Roman" panose="02020603050405020304" pitchFamily="18" charset="0"/>
                        </a:rPr>
                        <a:t>LF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079">
                <a:tc>
                  <a:txBody>
                    <a:bodyPr/>
                    <a:lstStyle/>
                    <a:p>
                      <a:pPr algn="l" fontAlgn="b"/>
                      <a:r>
                        <a:rPr lang="en-GB" sz="1600" b="0" i="0" u="none" strike="noStrike">
                          <a:solidFill>
                            <a:srgbClr val="000000"/>
                          </a:solidFill>
                          <a:effectLst/>
                          <a:latin typeface="Times New Roman" panose="02020603050405020304" pitchFamily="18" charset="0"/>
                        </a:rPr>
                        <a:t>Strand Diameter,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079">
                <a:tc>
                  <a:txBody>
                    <a:bodyPr/>
                    <a:lstStyle/>
                    <a:p>
                      <a:pPr algn="l" fontAlgn="b"/>
                      <a:r>
                        <a:rPr lang="en-GB" sz="1600" b="0" i="0" u="none" strike="noStrike">
                          <a:solidFill>
                            <a:srgbClr val="000000"/>
                          </a:solidFill>
                          <a:effectLst/>
                          <a:latin typeface="Times New Roman" panose="02020603050405020304" pitchFamily="18" charset="0"/>
                        </a:rPr>
                        <a:t>Number of strands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079">
                <a:tc>
                  <a:txBody>
                    <a:bodyPr/>
                    <a:lstStyle/>
                    <a:p>
                      <a:pPr algn="l" fontAlgn="b"/>
                      <a:r>
                        <a:rPr lang="en-GB" sz="1600" b="0" i="0" u="none" strike="noStrike">
                          <a:solidFill>
                            <a:srgbClr val="000000"/>
                          </a:solidFill>
                          <a:effectLst/>
                          <a:latin typeface="Times New Roman" panose="02020603050405020304" pitchFamily="18" charset="0"/>
                        </a:rPr>
                        <a:t>Non-insulated cable width,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14.92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14.92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21.32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21.32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21.32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27.5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27.5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6683">
                <a:tc>
                  <a:txBody>
                    <a:bodyPr/>
                    <a:lstStyle/>
                    <a:p>
                      <a:pPr algn="l" fontAlgn="b"/>
                      <a:r>
                        <a:rPr lang="en-GB" sz="1600" b="0" i="0" u="none" strike="noStrike" dirty="0">
                          <a:solidFill>
                            <a:srgbClr val="000000"/>
                          </a:solidFill>
                          <a:effectLst/>
                          <a:latin typeface="Times New Roman" panose="02020603050405020304" pitchFamily="18" charset="0"/>
                        </a:rPr>
                        <a:t>Non-insulated cable thickness,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Times New Roman" panose="02020603050405020304" pitchFamily="18" charset="0"/>
                        </a:rPr>
                        <a:t>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1.89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1.89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1.89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Times New Roman" panose="02020603050405020304" pitchFamily="18" charset="0"/>
                        </a:rPr>
                        <a:t>1.89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6683">
                <a:tc>
                  <a:txBody>
                    <a:bodyPr/>
                    <a:lstStyle/>
                    <a:p>
                      <a:pPr algn="l" fontAlgn="b"/>
                      <a:r>
                        <a:rPr lang="en-GB" sz="1600" b="0" i="0" u="none" strike="noStrike" dirty="0" smtClean="0">
                          <a:solidFill>
                            <a:srgbClr val="000000"/>
                          </a:solidFill>
                          <a:effectLst/>
                          <a:latin typeface="Times New Roman" panose="02020603050405020304" pitchFamily="18" charset="0"/>
                        </a:rPr>
                        <a:t>Copper</a:t>
                      </a:r>
                      <a:r>
                        <a:rPr lang="en-GB" sz="1600" b="0" i="0" u="none" strike="noStrike" baseline="0" dirty="0" smtClean="0">
                          <a:solidFill>
                            <a:srgbClr val="000000"/>
                          </a:solidFill>
                          <a:effectLst/>
                          <a:latin typeface="Times New Roman" panose="02020603050405020304" pitchFamily="18" charset="0"/>
                        </a:rPr>
                        <a:t> to Superconductor Ration</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smtClean="0">
                          <a:solidFill>
                            <a:srgbClr val="000000"/>
                          </a:solidFill>
                          <a:effectLst/>
                          <a:latin typeface="Times New Roman" panose="02020603050405020304" pitchFamily="18" charset="0"/>
                        </a:rPr>
                        <a:t>1</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smtClean="0">
                          <a:solidFill>
                            <a:srgbClr val="000000"/>
                          </a:solidFill>
                          <a:effectLst/>
                          <a:latin typeface="Times New Roman" panose="02020603050405020304" pitchFamily="18" charset="0"/>
                        </a:rPr>
                        <a:t>1:2</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smtClean="0">
                          <a:solidFill>
                            <a:srgbClr val="000000"/>
                          </a:solidFill>
                          <a:effectLst/>
                          <a:latin typeface="Times New Roman" panose="02020603050405020304" pitchFamily="18" charset="0"/>
                        </a:rPr>
                        <a:t>1</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smtClean="0">
                          <a:solidFill>
                            <a:srgbClr val="000000"/>
                          </a:solidFill>
                          <a:effectLst/>
                          <a:latin typeface="Times New Roman" panose="02020603050405020304" pitchFamily="18" charset="0"/>
                        </a:rPr>
                        <a:t>1:2</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smtClean="0">
                          <a:solidFill>
                            <a:srgbClr val="000000"/>
                          </a:solidFill>
                          <a:effectLst/>
                          <a:latin typeface="Times New Roman" panose="02020603050405020304" pitchFamily="18" charset="0"/>
                        </a:rPr>
                        <a:t>1</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smtClean="0">
                          <a:solidFill>
                            <a:srgbClr val="000000"/>
                          </a:solidFill>
                          <a:effectLst/>
                          <a:latin typeface="Times New Roman" panose="02020603050405020304" pitchFamily="18" charset="0"/>
                        </a:rPr>
                        <a:t>1:2</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smtClean="0">
                          <a:solidFill>
                            <a:srgbClr val="000000"/>
                          </a:solidFill>
                          <a:effectLst/>
                          <a:latin typeface="Times New Roman" panose="02020603050405020304" pitchFamily="18" charset="0"/>
                        </a:rPr>
                        <a:t>1</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smtClean="0">
                          <a:solidFill>
                            <a:srgbClr val="000000"/>
                          </a:solidFill>
                          <a:effectLst/>
                          <a:latin typeface="Times New Roman" panose="02020603050405020304" pitchFamily="18" charset="0"/>
                        </a:rPr>
                        <a:t>1:2</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079">
                <a:tc>
                  <a:txBody>
                    <a:bodyPr/>
                    <a:lstStyle/>
                    <a:p>
                      <a:pPr algn="l" fontAlgn="b"/>
                      <a:r>
                        <a:rPr lang="en-GB" sz="1600" b="0" i="0" u="none" strike="noStrike" dirty="0">
                          <a:solidFill>
                            <a:srgbClr val="000000"/>
                          </a:solidFill>
                          <a:effectLst/>
                          <a:latin typeface="Times New Roman" panose="02020603050405020304" pitchFamily="18" charset="0"/>
                        </a:rPr>
                        <a:t>A</a:t>
                      </a:r>
                      <a:r>
                        <a:rPr lang="en-GB" sz="1600" b="0" i="0" u="none" strike="noStrike" baseline="-25000" dirty="0">
                          <a:solidFill>
                            <a:srgbClr val="000000"/>
                          </a:solidFill>
                          <a:effectLst/>
                          <a:latin typeface="Times New Roman" panose="02020603050405020304" pitchFamily="18" charset="0"/>
                        </a:rPr>
                        <a:t>LF</a:t>
                      </a:r>
                      <a:r>
                        <a:rPr lang="en-GB" sz="1600" b="0" i="0" u="none" strike="noStrike" dirty="0">
                          <a:solidFill>
                            <a:srgbClr val="000000"/>
                          </a:solidFill>
                          <a:effectLst/>
                          <a:latin typeface="Times New Roman" panose="02020603050405020304" pitchFamily="18" charset="0"/>
                        </a:rPr>
                        <a:t>/A</a:t>
                      </a:r>
                      <a:r>
                        <a:rPr lang="en-GB" sz="1600" b="0" i="0" u="none" strike="noStrike" baseline="-25000" dirty="0">
                          <a:solidFill>
                            <a:srgbClr val="000000"/>
                          </a:solidFill>
                          <a:effectLst/>
                          <a:latin typeface="Times New Roman" panose="02020603050405020304" pitchFamily="18" charset="0"/>
                        </a:rPr>
                        <a:t>FH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GB" sz="1600" b="0" i="0" u="none" strike="noStrike" dirty="0">
                          <a:solidFill>
                            <a:srgbClr val="000000"/>
                          </a:solidFill>
                          <a:effectLst/>
                          <a:latin typeface="Times New Roman" panose="02020603050405020304" pitchFamily="18" charset="0"/>
                        </a:rPr>
                        <a:t>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600" b="0" i="0" u="none" strike="noStrike" dirty="0">
                          <a:solidFill>
                            <a:srgbClr val="000000"/>
                          </a:solidFill>
                          <a:effectLst/>
                          <a:latin typeface="Times New Roman" panose="02020603050405020304" pitchFamily="18" charset="0"/>
                        </a:rPr>
                        <a:t>1.37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600" b="0" i="0" u="none" strike="noStrike">
                          <a:solidFill>
                            <a:srgbClr val="000000"/>
                          </a:solidFill>
                          <a:effectLst/>
                          <a:latin typeface="Times New Roman" panose="02020603050405020304" pitchFamily="18" charset="0"/>
                        </a:rPr>
                        <a:t>2.10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600" b="0" i="0" u="none" strike="noStrike" dirty="0" smtClean="0">
                          <a:solidFill>
                            <a:srgbClr val="000000"/>
                          </a:solidFill>
                          <a:effectLst/>
                          <a:latin typeface="Times New Roman" panose="02020603050405020304" pitchFamily="18" charset="0"/>
                        </a:rPr>
                        <a:t>1.00</a:t>
                      </a:r>
                      <a:endParaRPr lang="en-GB" sz="1600" b="0" i="0" u="none" strike="noStrike" dirty="0">
                        <a:solidFill>
                          <a:srgbClr val="000000"/>
                        </a:solidFill>
                        <a:effectLst/>
                        <a:latin typeface="Times New Roman" panose="02020603050405020304" pitchFamily="18"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bl>
          </a:graphicData>
        </a:graphic>
      </p:graphicFrame>
      <p:pic>
        <p:nvPicPr>
          <p:cNvPr id="35" name="Picture 34"/>
          <p:cNvPicPr>
            <a:picLocks noChangeAspect="1"/>
          </p:cNvPicPr>
          <p:nvPr/>
        </p:nvPicPr>
        <p:blipFill rotWithShape="1">
          <a:blip r:embed="rId4"/>
          <a:srcRect l="38063" t="61930" r="57551" b="30027"/>
          <a:stretch/>
        </p:blipFill>
        <p:spPr>
          <a:xfrm>
            <a:off x="3995936" y="1866654"/>
            <a:ext cx="462543" cy="686407"/>
          </a:xfrm>
          <a:prstGeom prst="rect">
            <a:avLst/>
          </a:prstGeom>
        </p:spPr>
      </p:pic>
      <p:pic>
        <p:nvPicPr>
          <p:cNvPr id="37" name="Picture 36"/>
          <p:cNvPicPr>
            <a:picLocks noChangeAspect="1"/>
          </p:cNvPicPr>
          <p:nvPr/>
        </p:nvPicPr>
        <p:blipFill rotWithShape="1">
          <a:blip r:embed="rId2"/>
          <a:srcRect l="38102" t="66573" r="57415" b="22349"/>
          <a:stretch/>
        </p:blipFill>
        <p:spPr>
          <a:xfrm>
            <a:off x="5500028" y="1791183"/>
            <a:ext cx="343204" cy="686407"/>
          </a:xfrm>
          <a:prstGeom prst="rect">
            <a:avLst/>
          </a:prstGeom>
        </p:spPr>
      </p:pic>
      <p:cxnSp>
        <p:nvCxnSpPr>
          <p:cNvPr id="39" name="Straight Connector 38"/>
          <p:cNvCxnSpPr/>
          <p:nvPr/>
        </p:nvCxnSpPr>
        <p:spPr>
          <a:xfrm>
            <a:off x="3635896" y="1711724"/>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2" name="Straight Connector 41"/>
          <p:cNvCxnSpPr/>
          <p:nvPr/>
        </p:nvCxnSpPr>
        <p:spPr>
          <a:xfrm>
            <a:off x="3646844" y="1493740"/>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a:off x="5111362" y="1650339"/>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5122310" y="1432355"/>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7" name="Straight Connector 46"/>
          <p:cNvCxnSpPr/>
          <p:nvPr/>
        </p:nvCxnSpPr>
        <p:spPr>
          <a:xfrm>
            <a:off x="6732966" y="1650339"/>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6743914" y="1432355"/>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49" name="Picture 48"/>
          <p:cNvPicPr>
            <a:picLocks noChangeAspect="1"/>
          </p:cNvPicPr>
          <p:nvPr/>
        </p:nvPicPr>
        <p:blipFill rotWithShape="1">
          <a:blip r:embed="rId3"/>
          <a:srcRect l="41397" t="65209" r="52263" b="22603"/>
          <a:stretch/>
        </p:blipFill>
        <p:spPr>
          <a:xfrm>
            <a:off x="7093006" y="1782804"/>
            <a:ext cx="467382" cy="727039"/>
          </a:xfrm>
          <a:prstGeom prst="rect">
            <a:avLst/>
          </a:prstGeom>
        </p:spPr>
      </p:pic>
      <p:cxnSp>
        <p:nvCxnSpPr>
          <p:cNvPr id="54" name="Straight Arrow Connector 53"/>
          <p:cNvCxnSpPr/>
          <p:nvPr/>
        </p:nvCxnSpPr>
        <p:spPr>
          <a:xfrm flipH="1">
            <a:off x="3934887" y="1899108"/>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56" name="TextBox 55"/>
          <p:cNvSpPr txBox="1"/>
          <p:nvPr/>
        </p:nvSpPr>
        <p:spPr>
          <a:xfrm rot="16200000">
            <a:off x="3299021" y="2003737"/>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14.92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57" name="Straight Arrow Connector 56"/>
          <p:cNvCxnSpPr/>
          <p:nvPr/>
        </p:nvCxnSpPr>
        <p:spPr>
          <a:xfrm>
            <a:off x="5421501" y="1833429"/>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58" name="TextBox 57"/>
          <p:cNvSpPr txBox="1"/>
          <p:nvPr/>
        </p:nvSpPr>
        <p:spPr>
          <a:xfrm rot="16200000">
            <a:off x="4829730" y="1982151"/>
            <a:ext cx="899464"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59" name="Straight Arrow Connector 58"/>
          <p:cNvCxnSpPr/>
          <p:nvPr/>
        </p:nvCxnSpPr>
        <p:spPr>
          <a:xfrm flipH="1">
            <a:off x="7021330" y="1833427"/>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60" name="TextBox 59"/>
          <p:cNvSpPr txBox="1"/>
          <p:nvPr/>
        </p:nvSpPr>
        <p:spPr>
          <a:xfrm rot="16200000">
            <a:off x="6385464" y="1938056"/>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sp>
        <p:nvSpPr>
          <p:cNvPr id="66" name="TextBox 65"/>
          <p:cNvSpPr txBox="1"/>
          <p:nvPr/>
        </p:nvSpPr>
        <p:spPr>
          <a:xfrm>
            <a:off x="391332" y="4926258"/>
            <a:ext cx="8057014" cy="1015663"/>
          </a:xfrm>
          <a:prstGeom prst="rect">
            <a:avLst/>
          </a:prstGeom>
          <a:noFill/>
        </p:spPr>
        <p:txBody>
          <a:bodyPr wrap="none" rtlCol="0">
            <a:spAutoFit/>
          </a:bodyPr>
          <a:lstStyle/>
          <a:p>
            <a:r>
              <a:rPr lang="en-GB" sz="2000" b="1" dirty="0" smtClean="0">
                <a:solidFill>
                  <a:srgbClr val="FF0000"/>
                </a:solidFill>
                <a:latin typeface="Times New Roman" panose="02020603050405020304" pitchFamily="18" charset="0"/>
                <a:cs typeface="Times New Roman" panose="02020603050405020304" pitchFamily="18" charset="0"/>
              </a:rPr>
              <a:t>Some remarks:</a:t>
            </a:r>
          </a:p>
          <a:p>
            <a:pPr marL="285750" indent="-285750">
              <a:buFont typeface="Arial" panose="020B0604020202020204" pitchFamily="34" charset="0"/>
              <a:buChar char="•"/>
            </a:pPr>
            <a:r>
              <a:rPr lang="en-GB" sz="2000" dirty="0" smtClean="0">
                <a:latin typeface="Times New Roman" panose="02020603050405020304" pitchFamily="18" charset="0"/>
                <a:cs typeface="Times New Roman" panose="02020603050405020304" pitchFamily="18" charset="0"/>
              </a:rPr>
              <a:t>Designs </a:t>
            </a:r>
            <a:r>
              <a:rPr lang="en-GB" sz="2000" dirty="0">
                <a:latin typeface="Times New Roman" panose="02020603050405020304" pitchFamily="18" charset="0"/>
                <a:cs typeface="Times New Roman" panose="02020603050405020304" pitchFamily="18" charset="0"/>
              </a:rPr>
              <a:t>C&amp;D </a:t>
            </a:r>
            <a:r>
              <a:rPr lang="en-GB" sz="2000" dirty="0" smtClean="0">
                <a:latin typeface="Times New Roman" panose="02020603050405020304" pitchFamily="18" charset="0"/>
                <a:cs typeface="Times New Roman" panose="02020603050405020304" pitchFamily="18" charset="0"/>
              </a:rPr>
              <a:t>challenging coil fabrication (details will be addressed later)</a:t>
            </a:r>
          </a:p>
          <a:p>
            <a:pPr marL="285750" indent="-285750">
              <a:buFont typeface="Arial" panose="020B0604020202020204" pitchFamily="34" charset="0"/>
              <a:buChar char="•"/>
            </a:pPr>
            <a:r>
              <a:rPr lang="en-GB" sz="2000" dirty="0" smtClean="0">
                <a:latin typeface="Times New Roman" panose="02020603050405020304" pitchFamily="18" charset="0"/>
                <a:cs typeface="Times New Roman" panose="02020603050405020304" pitchFamily="18" charset="0"/>
              </a:rPr>
              <a:t>Designs B&amp;D challenging cable (&gt;40 strands)</a:t>
            </a:r>
          </a:p>
        </p:txBody>
      </p:sp>
      <p:pic>
        <p:nvPicPr>
          <p:cNvPr id="30" name="Picture 29"/>
          <p:cNvPicPr>
            <a:picLocks noChangeAspect="1"/>
          </p:cNvPicPr>
          <p:nvPr/>
        </p:nvPicPr>
        <p:blipFill rotWithShape="1">
          <a:blip r:embed="rId5"/>
          <a:srcRect l="26595" t="46005" r="24650" b="17991"/>
          <a:stretch/>
        </p:blipFill>
        <p:spPr>
          <a:xfrm>
            <a:off x="7633883" y="991167"/>
            <a:ext cx="1300396" cy="780238"/>
          </a:xfrm>
          <a:prstGeom prst="rect">
            <a:avLst/>
          </a:prstGeom>
        </p:spPr>
      </p:pic>
      <p:pic>
        <p:nvPicPr>
          <p:cNvPr id="31" name="Picture 30"/>
          <p:cNvPicPr>
            <a:picLocks noChangeAspect="1"/>
          </p:cNvPicPr>
          <p:nvPr/>
        </p:nvPicPr>
        <p:blipFill rotWithShape="1">
          <a:blip r:embed="rId5"/>
          <a:srcRect l="47435" t="62414" r="46796" b="23480"/>
          <a:stretch/>
        </p:blipFill>
        <p:spPr>
          <a:xfrm>
            <a:off x="8662101" y="1767691"/>
            <a:ext cx="364811" cy="724763"/>
          </a:xfrm>
          <a:prstGeom prst="rect">
            <a:avLst/>
          </a:prstGeom>
        </p:spPr>
      </p:pic>
      <p:cxnSp>
        <p:nvCxnSpPr>
          <p:cNvPr id="34" name="Straight Connector 33"/>
          <p:cNvCxnSpPr/>
          <p:nvPr/>
        </p:nvCxnSpPr>
        <p:spPr>
          <a:xfrm>
            <a:off x="8262852" y="1665082"/>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a:xfrm>
            <a:off x="8273800" y="1375545"/>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8" name="Straight Arrow Connector 37"/>
          <p:cNvCxnSpPr/>
          <p:nvPr/>
        </p:nvCxnSpPr>
        <p:spPr>
          <a:xfrm>
            <a:off x="8508646" y="1748459"/>
            <a:ext cx="3540" cy="754353"/>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rot="16200000">
            <a:off x="7855844" y="1858144"/>
            <a:ext cx="1028605"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27.5 mm</a:t>
            </a:r>
            <a:endParaRPr lang="en-GB" sz="1200" dirty="0">
              <a:solidFill>
                <a:srgbClr val="000099"/>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3557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 A</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15</a:t>
            </a:fld>
            <a:endParaRPr lang="en-GB">
              <a:solidFill>
                <a:srgbClr val="0C377B"/>
              </a:solidFill>
            </a:endParaRPr>
          </a:p>
        </p:txBody>
      </p:sp>
      <p:pic>
        <p:nvPicPr>
          <p:cNvPr id="5" name="Picture 4"/>
          <p:cNvPicPr>
            <a:picLocks noChangeAspect="1"/>
          </p:cNvPicPr>
          <p:nvPr/>
        </p:nvPicPr>
        <p:blipFill rotWithShape="1">
          <a:blip r:embed="rId2"/>
          <a:srcRect l="15762" t="27911" r="74528" b="23751"/>
          <a:stretch/>
        </p:blipFill>
        <p:spPr>
          <a:xfrm>
            <a:off x="4705506" y="992231"/>
            <a:ext cx="727854" cy="3112171"/>
          </a:xfrm>
          <a:prstGeom prst="rect">
            <a:avLst/>
          </a:prstGeom>
        </p:spPr>
      </p:pic>
      <p:pic>
        <p:nvPicPr>
          <p:cNvPr id="6" name="Picture 5"/>
          <p:cNvPicPr>
            <a:picLocks noChangeAspect="1"/>
          </p:cNvPicPr>
          <p:nvPr/>
        </p:nvPicPr>
        <p:blipFill rotWithShape="1">
          <a:blip r:embed="rId2"/>
          <a:srcRect l="28094" t="45109" r="13804" b="13217"/>
          <a:stretch/>
        </p:blipFill>
        <p:spPr>
          <a:xfrm>
            <a:off x="5460446" y="1556792"/>
            <a:ext cx="3656346" cy="2252385"/>
          </a:xfrm>
          <a:prstGeom prst="rect">
            <a:avLst/>
          </a:prstGeom>
        </p:spPr>
      </p:pic>
      <p:pic>
        <p:nvPicPr>
          <p:cNvPr id="7" name="Picture 6"/>
          <p:cNvPicPr>
            <a:picLocks noChangeAspect="1"/>
          </p:cNvPicPr>
          <p:nvPr/>
        </p:nvPicPr>
        <p:blipFill rotWithShape="1">
          <a:blip r:embed="rId2"/>
          <a:srcRect l="15762" t="20776" r="77519" b="75690"/>
          <a:stretch/>
        </p:blipFill>
        <p:spPr>
          <a:xfrm>
            <a:off x="4705506" y="764704"/>
            <a:ext cx="503655" cy="227527"/>
          </a:xfrm>
          <a:prstGeom prst="rect">
            <a:avLst/>
          </a:prstGeom>
        </p:spPr>
      </p:pic>
      <p:pic>
        <p:nvPicPr>
          <p:cNvPr id="8" name="Picture 7"/>
          <p:cNvPicPr>
            <a:picLocks noChangeAspect="1"/>
          </p:cNvPicPr>
          <p:nvPr/>
        </p:nvPicPr>
        <p:blipFill rotWithShape="1">
          <a:blip r:embed="rId3"/>
          <a:srcRect l="13867" t="27630" r="70781" b="24318"/>
          <a:stretch/>
        </p:blipFill>
        <p:spPr>
          <a:xfrm>
            <a:off x="4562829" y="4077072"/>
            <a:ext cx="1017284" cy="2734716"/>
          </a:xfrm>
          <a:prstGeom prst="rect">
            <a:avLst/>
          </a:prstGeom>
        </p:spPr>
      </p:pic>
      <p:pic>
        <p:nvPicPr>
          <p:cNvPr id="9" name="Picture 8"/>
          <p:cNvPicPr>
            <a:picLocks noChangeAspect="1"/>
          </p:cNvPicPr>
          <p:nvPr/>
        </p:nvPicPr>
        <p:blipFill rotWithShape="1">
          <a:blip r:embed="rId3"/>
          <a:srcRect l="27886" t="45244" r="13982" b="10497"/>
          <a:stretch/>
        </p:blipFill>
        <p:spPr>
          <a:xfrm>
            <a:off x="5533831" y="4468899"/>
            <a:ext cx="3582961" cy="2342889"/>
          </a:xfrm>
          <a:prstGeom prst="rect">
            <a:avLst/>
          </a:prstGeom>
        </p:spPr>
      </p:pic>
      <p:pic>
        <p:nvPicPr>
          <p:cNvPr id="10" name="Picture 9"/>
          <p:cNvPicPr>
            <a:picLocks noChangeAspect="1"/>
          </p:cNvPicPr>
          <p:nvPr/>
        </p:nvPicPr>
        <p:blipFill rotWithShape="1">
          <a:blip r:embed="rId3"/>
          <a:srcRect l="13867" t="21497" r="69820" b="75048"/>
          <a:stretch/>
        </p:blipFill>
        <p:spPr>
          <a:xfrm>
            <a:off x="4572000" y="3880427"/>
            <a:ext cx="1080908" cy="196645"/>
          </a:xfrm>
          <a:prstGeom prst="rect">
            <a:avLst/>
          </a:prstGeom>
        </p:spPr>
      </p:pic>
      <p:sp>
        <p:nvSpPr>
          <p:cNvPr id="3" name="TextBox 2"/>
          <p:cNvSpPr txBox="1"/>
          <p:nvPr/>
        </p:nvSpPr>
        <p:spPr>
          <a:xfrm>
            <a:off x="827584" y="6408268"/>
            <a:ext cx="530915"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v37</a:t>
            </a:r>
            <a:endParaRPr lang="en-GB" dirty="0">
              <a:latin typeface="Times New Roman" panose="02020603050405020304" pitchFamily="18"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1995768225"/>
              </p:ext>
            </p:extLst>
          </p:nvPr>
        </p:nvGraphicFramePr>
        <p:xfrm>
          <a:off x="273235" y="1252863"/>
          <a:ext cx="3804093" cy="4667246"/>
        </p:xfrm>
        <a:graphic>
          <a:graphicData uri="http://schemas.openxmlformats.org/drawingml/2006/table">
            <a:tbl>
              <a:tblPr/>
              <a:tblGrid>
                <a:gridCol w="2315535"/>
                <a:gridCol w="496186"/>
                <a:gridCol w="496186"/>
                <a:gridCol w="496186"/>
              </a:tblGrid>
              <a:tr h="162811">
                <a:tc>
                  <a:txBody>
                    <a:bodyPr/>
                    <a:lstStyle/>
                    <a:p>
                      <a:pPr algn="l" fontAlgn="b"/>
                      <a:r>
                        <a:rPr lang="en-GB" sz="900" b="0" i="0" u="none" strike="noStrike" dirty="0">
                          <a:solidFill>
                            <a:srgbClr val="000000"/>
                          </a:solidFill>
                          <a:effectLst/>
                          <a:latin typeface="Times New Roman" panose="02020603050405020304" pitchFamily="18" charset="0"/>
                        </a:rPr>
                        <a:t>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a:solidFill>
                            <a:srgbClr val="000000"/>
                          </a:solidFill>
                          <a:effectLst/>
                          <a:latin typeface="Times New Roman" panose="02020603050405020304" pitchFamily="18" charset="0"/>
                        </a:rPr>
                        <a:t>Design A</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HF</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LF</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gridSpan="4">
                  <a:txBody>
                    <a:bodyPr/>
                    <a:lstStyle/>
                    <a:p>
                      <a:pPr algn="ctr" fontAlgn="b"/>
                      <a:r>
                        <a:rPr lang="en-GB" sz="900" b="1" i="0" u="none" strike="noStrike" dirty="0">
                          <a:solidFill>
                            <a:srgbClr val="000000"/>
                          </a:solidFill>
                          <a:effectLst/>
                          <a:latin typeface="Times New Roman" panose="02020603050405020304" pitchFamily="18" charset="0"/>
                        </a:rPr>
                        <a:t>Strand &amp; </a:t>
                      </a:r>
                      <a:r>
                        <a:rPr lang="en-GB" sz="900" b="1" i="0" u="none" strike="noStrike" dirty="0" smtClean="0">
                          <a:solidFill>
                            <a:srgbClr val="000000"/>
                          </a:solidFill>
                          <a:effectLst/>
                          <a:latin typeface="Times New Roman" panose="02020603050405020304" pitchFamily="18" charset="0"/>
                        </a:rPr>
                        <a:t>Cable</a:t>
                      </a:r>
                      <a:endParaRPr lang="en-GB" sz="900" b="1"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Strand diameter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mm</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0.7</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Cu2SC ratio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1.15</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 of strands in cable</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26</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40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gridSpan="4">
                  <a:txBody>
                    <a:bodyPr/>
                    <a:lstStyle/>
                    <a:p>
                      <a:pPr algn="ctr" fontAlgn="b"/>
                      <a:r>
                        <a:rPr lang="en-GB" sz="900" b="1" i="0" u="none" strike="noStrike" dirty="0" smtClean="0">
                          <a:solidFill>
                            <a:srgbClr val="000000"/>
                          </a:solidFill>
                          <a:effectLst/>
                          <a:latin typeface="Times New Roman" panose="02020603050405020304" pitchFamily="18" charset="0"/>
                        </a:rPr>
                        <a:t>Coil dimensions</a:t>
                      </a:r>
                      <a:endParaRPr lang="en-GB" sz="900" b="1"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number of conductors</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20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130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coil area (per aperture), including insulation</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2898</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12821</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coil area (per coil) ,including insulation</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1449</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6411</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dirty="0">
                          <a:solidFill>
                            <a:srgbClr val="000000"/>
                          </a:solidFill>
                          <a:effectLst/>
                          <a:latin typeface="Times New Roman" panose="02020603050405020304" pitchFamily="18" charset="0"/>
                        </a:rPr>
                        <a:t>conductor area per coil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4991</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a:solidFill>
                            <a:srgbClr val="000000"/>
                          </a:solidFill>
                          <a:effectLst/>
                          <a:latin typeface="Times New Roman" panose="02020603050405020304" pitchFamily="18" charset="0"/>
                        </a:rPr>
                        <a:t>r</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25</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a:solidFill>
                            <a:srgbClr val="000000"/>
                          </a:solidFill>
                          <a:effectLst/>
                          <a:latin typeface="Times New Roman" panose="02020603050405020304" pitchFamily="18" charset="0"/>
                        </a:rPr>
                        <a:t>w/r</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w_eq</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2.6</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dirty="0" smtClean="0">
                          <a:solidFill>
                            <a:srgbClr val="000000"/>
                          </a:solidFill>
                          <a:effectLst/>
                          <a:latin typeface="Times New Roman" panose="02020603050405020304" pitchFamily="18" charset="0"/>
                        </a:rPr>
                        <a:t>Equivalent coil width</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65.2</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gridSpan="4">
                  <a:txBody>
                    <a:bodyPr/>
                    <a:lstStyle/>
                    <a:p>
                      <a:pPr algn="ctr" fontAlgn="b"/>
                      <a:r>
                        <a:rPr lang="en-GB" sz="900" b="1" i="0" u="none" strike="noStrike" dirty="0" smtClean="0">
                          <a:solidFill>
                            <a:srgbClr val="000000"/>
                          </a:solidFill>
                          <a:effectLst/>
                          <a:latin typeface="Times New Roman" panose="02020603050405020304" pitchFamily="18" charset="0"/>
                        </a:rPr>
                        <a:t>Operation </a:t>
                      </a:r>
                      <a:r>
                        <a:rPr lang="en-GB" sz="900" b="1" i="0" u="none" strike="noStrike" dirty="0">
                          <a:solidFill>
                            <a:srgbClr val="000000"/>
                          </a:solidFill>
                          <a:effectLst/>
                          <a:latin typeface="Times New Roman" panose="02020603050405020304" pitchFamily="18" charset="0"/>
                        </a:rPr>
                        <a:t>parameters (16T</a:t>
                      </a:r>
                      <a:r>
                        <a:rPr lang="en-GB" sz="900" b="1" i="0" u="none" strike="noStrike" dirty="0" smtClean="0">
                          <a:solidFill>
                            <a:srgbClr val="000000"/>
                          </a:solidFill>
                          <a:effectLst/>
                          <a:latin typeface="Times New Roman" panose="02020603050405020304" pitchFamily="18" charset="0"/>
                        </a:rPr>
                        <a:t>)</a:t>
                      </a:r>
                      <a:endParaRPr lang="en-GB" sz="900" b="1"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000000"/>
                          </a:solidFill>
                          <a:effectLst/>
                          <a:latin typeface="Times New Roman" panose="02020603050405020304" pitchFamily="18" charset="0"/>
                        </a:rPr>
                        <a:t>Inom</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A</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9310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9310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4472C4"/>
                          </a:solidFill>
                          <a:effectLst/>
                          <a:latin typeface="Times New Roman" panose="02020603050405020304" pitchFamily="18" charset="0"/>
                        </a:rPr>
                        <a:t>Jsc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754</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1300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4472C4"/>
                          </a:solidFill>
                          <a:effectLst/>
                          <a:latin typeface="Times New Roman" panose="02020603050405020304" pitchFamily="18" charset="0"/>
                        </a:rPr>
                        <a:t>Jcu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754</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1131</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4472C4"/>
                          </a:solidFill>
                          <a:effectLst/>
                          <a:latin typeface="Times New Roman" panose="02020603050405020304" pitchFamily="18" charset="0"/>
                        </a:rPr>
                        <a:t>Jeng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377</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605</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4472C4"/>
                          </a:solidFill>
                          <a:effectLst/>
                          <a:latin typeface="Times New Roman" panose="02020603050405020304" pitchFamily="18" charset="0"/>
                        </a:rPr>
                        <a:t>Joverall</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257</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378</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rtl="0" fontAlgn="b"/>
                      <a:r>
                        <a:rPr lang="en-GB" sz="800" b="1" i="0" u="none" strike="noStrike">
                          <a:solidFill>
                            <a:srgbClr val="4472C4"/>
                          </a:solidFill>
                          <a:effectLst/>
                          <a:latin typeface="Times New Roman" panose="02020603050405020304" pitchFamily="18" charset="0"/>
                        </a:rPr>
                        <a:t>Ratio LF/JF Joverall</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a:solidFill>
                            <a:srgbClr val="4472C4"/>
                          </a:solidFill>
                          <a:effectLst/>
                          <a:latin typeface="Times New Roman" panose="02020603050405020304" pitchFamily="18" charset="0"/>
                        </a:rPr>
                        <a:t>1.47</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a:solidFill>
                            <a:srgbClr val="000000"/>
                          </a:solidFill>
                          <a:effectLst/>
                          <a:latin typeface="Times New Roman" panose="02020603050405020304" pitchFamily="18" charset="0"/>
                        </a:rPr>
                        <a:t>Bore field at Inom</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16.00</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a:solidFill>
                            <a:srgbClr val="000000"/>
                          </a:solidFill>
                          <a:effectLst/>
                          <a:latin typeface="Times New Roman" panose="02020603050405020304" pitchFamily="18" charset="0"/>
                        </a:rPr>
                        <a:t>Conductor peak field at Inom</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16.58</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14.71</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gridSpan="4">
                  <a:txBody>
                    <a:bodyPr/>
                    <a:lstStyle/>
                    <a:p>
                      <a:pPr algn="ctr" fontAlgn="b"/>
                      <a:r>
                        <a:rPr lang="en-GB" sz="900" b="1" i="0" u="none" strike="noStrike" dirty="0" smtClean="0">
                          <a:solidFill>
                            <a:srgbClr val="000000"/>
                          </a:solidFill>
                          <a:effectLst/>
                          <a:latin typeface="Times New Roman" panose="02020603050405020304" pitchFamily="18" charset="0"/>
                        </a:rPr>
                        <a:t>Short </a:t>
                      </a:r>
                      <a:r>
                        <a:rPr lang="en-GB" sz="900" b="1" i="0" u="none" strike="noStrike" dirty="0" smtClean="0">
                          <a:solidFill>
                            <a:srgbClr val="000000"/>
                          </a:solidFill>
                          <a:effectLst/>
                          <a:latin typeface="Times New Roman" panose="02020603050405020304" pitchFamily="18" charset="0"/>
                        </a:rPr>
                        <a:t>sample limits</a:t>
                      </a:r>
                      <a:endParaRPr lang="en-GB" sz="900" b="1"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Short sample current Iss at 4.2 K</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10378</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10382</a:t>
                      </a:r>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Coil peak field at 4.2 K Iss</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18.20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16.20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Margin on the load line at 4.2 K</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Short sample current Iss at 1.9 K</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11465</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11456</a:t>
                      </a:r>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Coil peak field at 1.9 Iss</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19.90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17.70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2811">
                <a:tc>
                  <a:txBody>
                    <a:bodyPr/>
                    <a:lstStyle/>
                    <a:p>
                      <a:pPr algn="l" fontAlgn="b"/>
                      <a:r>
                        <a:rPr lang="en-GB" sz="900" b="0" i="0" u="none" strike="noStrike">
                          <a:solidFill>
                            <a:srgbClr val="000000"/>
                          </a:solidFill>
                          <a:effectLst/>
                          <a:latin typeface="Times New Roman" panose="02020603050405020304" pitchFamily="18" charset="0"/>
                        </a:rPr>
                        <a:t>Margin on the load line at 1.9 K</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19</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4472C4"/>
                          </a:solidFill>
                          <a:effectLst/>
                          <a:latin typeface="Times New Roman" panose="02020603050405020304" pitchFamily="18" charset="0"/>
                        </a:rPr>
                        <a:t>19</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1" name="TextBox 10"/>
          <p:cNvSpPr txBox="1"/>
          <p:nvPr/>
        </p:nvSpPr>
        <p:spPr>
          <a:xfrm>
            <a:off x="1358499" y="6381328"/>
            <a:ext cx="2298450"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(11710 tons of Nb</a:t>
            </a:r>
            <a:r>
              <a:rPr lang="en-GB" sz="1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37338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 A - Enhanced</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16</a:t>
            </a:fld>
            <a:endParaRPr lang="en-GB">
              <a:solidFill>
                <a:srgbClr val="0C377B"/>
              </a:solidFill>
            </a:endParaRPr>
          </a:p>
        </p:txBody>
      </p:sp>
      <p:sp>
        <p:nvSpPr>
          <p:cNvPr id="11" name="TextBox 10"/>
          <p:cNvSpPr txBox="1"/>
          <p:nvPr/>
        </p:nvSpPr>
        <p:spPr>
          <a:xfrm>
            <a:off x="827584" y="6408268"/>
            <a:ext cx="530915"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v36</a:t>
            </a:r>
            <a:endParaRPr lang="en-GB" dirty="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193073627"/>
              </p:ext>
            </p:extLst>
          </p:nvPr>
        </p:nvGraphicFramePr>
        <p:xfrm>
          <a:off x="179512" y="1023940"/>
          <a:ext cx="4693019" cy="4667246"/>
        </p:xfrm>
        <a:graphic>
          <a:graphicData uri="http://schemas.openxmlformats.org/drawingml/2006/table">
            <a:tbl>
              <a:tblPr/>
              <a:tblGrid>
                <a:gridCol w="2057031"/>
                <a:gridCol w="496186"/>
                <a:gridCol w="496186"/>
                <a:gridCol w="496186"/>
                <a:gridCol w="558209"/>
                <a:gridCol w="589221"/>
              </a:tblGrid>
              <a:tr h="162811">
                <a:tc>
                  <a:txBody>
                    <a:bodyPr/>
                    <a:lstStyle/>
                    <a:p>
                      <a:pPr algn="l" fontAlgn="b"/>
                      <a:r>
                        <a:rPr lang="en-GB" sz="900" b="0" i="0" u="none" strike="noStrike" dirty="0">
                          <a:solidFill>
                            <a:srgbClr val="000000"/>
                          </a:solidFill>
                          <a:effectLst/>
                          <a:latin typeface="Times New Roman" panose="02020603050405020304" pitchFamily="18" charset="0"/>
                        </a:rPr>
                        <a:t>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a:solidFill>
                            <a:srgbClr val="000000"/>
                          </a:solidFill>
                          <a:effectLst/>
                          <a:latin typeface="Times New Roman" panose="02020603050405020304" pitchFamily="18" charset="0"/>
                        </a:rPr>
                        <a:t>Design A</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1" i="0" u="none" strike="noStrike">
                          <a:solidFill>
                            <a:srgbClr val="000000"/>
                          </a:solidFill>
                          <a:effectLst/>
                          <a:latin typeface="Times New Roman" panose="02020603050405020304" pitchFamily="18" charset="0"/>
                        </a:rPr>
                        <a:t>Design A - Enhanced</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HF</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LF</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HF</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LF</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gridSpan="6">
                  <a:txBody>
                    <a:bodyPr/>
                    <a:lstStyle/>
                    <a:p>
                      <a:pPr algn="ctr" fontAlgn="b"/>
                      <a:r>
                        <a:rPr lang="en-GB" sz="900" b="1" i="0" u="none" strike="noStrike" dirty="0">
                          <a:solidFill>
                            <a:srgbClr val="000000"/>
                          </a:solidFill>
                          <a:effectLst/>
                          <a:latin typeface="Times New Roman" panose="02020603050405020304" pitchFamily="18" charset="0"/>
                        </a:rPr>
                        <a:t>Strand &amp; </a:t>
                      </a:r>
                      <a:r>
                        <a:rPr lang="en-GB" sz="900" b="1" i="0" u="none" strike="noStrike" dirty="0" smtClean="0">
                          <a:solidFill>
                            <a:srgbClr val="000000"/>
                          </a:solidFill>
                          <a:effectLst/>
                          <a:latin typeface="Times New Roman" panose="02020603050405020304" pitchFamily="18" charset="0"/>
                        </a:rPr>
                        <a:t>Cable</a:t>
                      </a:r>
                      <a:endParaRPr lang="en-GB" sz="900" b="1"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Strand diameter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mm</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0.7</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0.7</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Cu2SC ratio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FF0000"/>
                          </a:solidFill>
                          <a:effectLst/>
                          <a:latin typeface="Times New Roman" panose="02020603050405020304" pitchFamily="18" charset="0"/>
                        </a:rPr>
                        <a:t>1</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FF0000"/>
                          </a:solidFill>
                          <a:effectLst/>
                          <a:latin typeface="Times New Roman" panose="02020603050405020304" pitchFamily="18" charset="0"/>
                        </a:rPr>
                        <a:t>1.15</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FF0000"/>
                          </a:solidFill>
                          <a:effectLst/>
                          <a:latin typeface="Times New Roman" panose="02020603050405020304" pitchFamily="18" charset="0"/>
                        </a:rPr>
                        <a:t>0.8</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FF0000"/>
                          </a:solidFill>
                          <a:effectLst/>
                          <a:latin typeface="Times New Roman" panose="02020603050405020304" pitchFamily="18" charset="0"/>
                        </a:rPr>
                        <a:t>1.3</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 of strands in cable</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26</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40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26</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40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000000"/>
                          </a:solidFill>
                          <a:effectLst/>
                          <a:latin typeface="Times New Roman" panose="02020603050405020304" pitchFamily="18" charset="0"/>
                        </a:rPr>
                        <a:t>coil dimensions</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number of conductors</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20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130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22</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118</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coil area (per aperture), including insulation</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2898</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12821</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3188</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11638</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coil area (per coil) ,including insulation</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1449</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6411</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1594</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5819</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dirty="0">
                          <a:solidFill>
                            <a:srgbClr val="000000"/>
                          </a:solidFill>
                          <a:effectLst/>
                          <a:latin typeface="Times New Roman" panose="02020603050405020304" pitchFamily="18" charset="0"/>
                        </a:rPr>
                        <a:t>conductor area per </a:t>
                      </a:r>
                      <a:r>
                        <a:rPr lang="en-GB" sz="900" b="0" i="0" u="none" strike="noStrike" dirty="0" smtClean="0">
                          <a:solidFill>
                            <a:srgbClr val="000000"/>
                          </a:solidFill>
                          <a:effectLst/>
                          <a:latin typeface="Times New Roman" panose="02020603050405020304" pitchFamily="18" charset="0"/>
                        </a:rPr>
                        <a:t>coil</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4991</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0" i="0" u="none" strike="noStrike">
                          <a:solidFill>
                            <a:srgbClr val="000000"/>
                          </a:solidFill>
                          <a:effectLst/>
                          <a:latin typeface="Times New Roman" panose="02020603050405020304" pitchFamily="18" charset="0"/>
                        </a:rPr>
                        <a:t>4720</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a:solidFill>
                            <a:srgbClr val="000000"/>
                          </a:solidFill>
                          <a:effectLst/>
                          <a:latin typeface="Times New Roman" panose="02020603050405020304" pitchFamily="18" charset="0"/>
                        </a:rPr>
                        <a:t>r</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25</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0" i="0" u="none" strike="noStrike">
                          <a:solidFill>
                            <a:srgbClr val="000000"/>
                          </a:solidFill>
                          <a:effectLst/>
                          <a:latin typeface="Times New Roman" panose="02020603050405020304" pitchFamily="18" charset="0"/>
                        </a:rPr>
                        <a:t>25</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a:solidFill>
                            <a:srgbClr val="000000"/>
                          </a:solidFill>
                          <a:effectLst/>
                          <a:latin typeface="Times New Roman" panose="02020603050405020304" pitchFamily="18" charset="0"/>
                        </a:rPr>
                        <a:t>w/r</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w_eq</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2.6</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0" i="0" u="none" strike="noStrike">
                          <a:solidFill>
                            <a:srgbClr val="000000"/>
                          </a:solidFill>
                          <a:effectLst/>
                          <a:latin typeface="Times New Roman" panose="02020603050405020304" pitchFamily="18" charset="0"/>
                        </a:rPr>
                        <a:t>2.5</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dirty="0" smtClean="0">
                          <a:solidFill>
                            <a:srgbClr val="000000"/>
                          </a:solidFill>
                          <a:effectLst/>
                          <a:latin typeface="Times New Roman" panose="02020603050405020304" pitchFamily="18" charset="0"/>
                        </a:rPr>
                        <a:t>Equivalent coil width</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dirty="0">
                          <a:solidFill>
                            <a:srgbClr val="FF0000"/>
                          </a:solidFill>
                          <a:effectLst/>
                          <a:latin typeface="Times New Roman" panose="02020603050405020304" pitchFamily="18" charset="0"/>
                        </a:rPr>
                        <a:t>65.2</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1" i="0" u="none" strike="noStrike" dirty="0">
                          <a:solidFill>
                            <a:srgbClr val="FF0000"/>
                          </a:solidFill>
                          <a:effectLst/>
                          <a:latin typeface="Times New Roman" panose="02020603050405020304" pitchFamily="18" charset="0"/>
                        </a:rPr>
                        <a:t>62.8</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gridSpan="6">
                  <a:txBody>
                    <a:bodyPr/>
                    <a:lstStyle/>
                    <a:p>
                      <a:pPr algn="ctr" fontAlgn="b"/>
                      <a:r>
                        <a:rPr lang="en-GB" sz="900" b="1" i="0" u="none" strike="noStrike" dirty="0" smtClean="0">
                          <a:solidFill>
                            <a:srgbClr val="000000"/>
                          </a:solidFill>
                          <a:effectLst/>
                          <a:latin typeface="Times New Roman" panose="02020603050405020304" pitchFamily="18" charset="0"/>
                        </a:rPr>
                        <a:t>Operation </a:t>
                      </a:r>
                      <a:r>
                        <a:rPr lang="en-GB" sz="900" b="1" i="0" u="none" strike="noStrike" dirty="0">
                          <a:solidFill>
                            <a:srgbClr val="000000"/>
                          </a:solidFill>
                          <a:effectLst/>
                          <a:latin typeface="Times New Roman" panose="02020603050405020304" pitchFamily="18" charset="0"/>
                        </a:rPr>
                        <a:t>parameters (16T</a:t>
                      </a:r>
                      <a:r>
                        <a:rPr lang="en-GB" sz="900" b="1" i="0" u="none" strike="noStrike" dirty="0" smtClean="0">
                          <a:solidFill>
                            <a:srgbClr val="000000"/>
                          </a:solidFill>
                          <a:effectLst/>
                          <a:latin typeface="Times New Roman" panose="02020603050405020304" pitchFamily="18" charset="0"/>
                        </a:rPr>
                        <a:t>)</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dirty="0" err="1">
                          <a:solidFill>
                            <a:srgbClr val="000000"/>
                          </a:solidFill>
                          <a:effectLst/>
                          <a:latin typeface="Times New Roman" panose="02020603050405020304" pitchFamily="18" charset="0"/>
                        </a:rPr>
                        <a:t>Inom</a:t>
                      </a:r>
                      <a:endParaRPr lang="en-GB" sz="900" b="1"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dirty="0">
                          <a:solidFill>
                            <a:srgbClr val="000000"/>
                          </a:solidFill>
                          <a:effectLst/>
                          <a:latin typeface="Times New Roman" panose="02020603050405020304" pitchFamily="18" charset="0"/>
                        </a:rPr>
                        <a:t>A</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9310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000000"/>
                          </a:solidFill>
                          <a:effectLst/>
                          <a:latin typeface="Times New Roman" panose="02020603050405020304" pitchFamily="18" charset="0"/>
                        </a:rPr>
                        <a:t>9310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000000"/>
                          </a:solidFill>
                          <a:effectLst/>
                          <a:latin typeface="Times New Roman" panose="02020603050405020304" pitchFamily="18" charset="0"/>
                        </a:rPr>
                        <a:t>9800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000000"/>
                          </a:solidFill>
                          <a:effectLst/>
                          <a:latin typeface="Times New Roman" panose="02020603050405020304" pitchFamily="18" charset="0"/>
                        </a:rPr>
                        <a:t>9800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4472C4"/>
                          </a:solidFill>
                          <a:effectLst/>
                          <a:latin typeface="Times New Roman" panose="02020603050405020304" pitchFamily="18" charset="0"/>
                        </a:rPr>
                        <a:t>Jsc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754</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1300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714</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1464</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4472C4"/>
                          </a:solidFill>
                          <a:effectLst/>
                          <a:latin typeface="Times New Roman" panose="02020603050405020304" pitchFamily="18" charset="0"/>
                        </a:rPr>
                        <a:t>Jcu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754</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1131</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892</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1126</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4472C4"/>
                          </a:solidFill>
                          <a:effectLst/>
                          <a:latin typeface="Times New Roman" panose="02020603050405020304" pitchFamily="18" charset="0"/>
                        </a:rPr>
                        <a:t>Jeng </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377</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605</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397</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637</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1" i="0" u="none" strike="noStrike">
                          <a:solidFill>
                            <a:srgbClr val="4472C4"/>
                          </a:solidFill>
                          <a:effectLst/>
                          <a:latin typeface="Times New Roman" panose="02020603050405020304" pitchFamily="18" charset="0"/>
                        </a:rPr>
                        <a:t>Joverall</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257</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378</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271</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397</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rtl="0" fontAlgn="b"/>
                      <a:r>
                        <a:rPr lang="en-GB" sz="800" b="1" i="0" u="none" strike="noStrike">
                          <a:solidFill>
                            <a:srgbClr val="4472C4"/>
                          </a:solidFill>
                          <a:effectLst/>
                          <a:latin typeface="Times New Roman" panose="02020603050405020304" pitchFamily="18" charset="0"/>
                        </a:rPr>
                        <a:t>Ratio LF/JF Joverall</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 </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a:solidFill>
                            <a:srgbClr val="4472C4"/>
                          </a:solidFill>
                          <a:effectLst/>
                          <a:latin typeface="Times New Roman" panose="02020603050405020304" pitchFamily="18" charset="0"/>
                        </a:rPr>
                        <a:t>1.47</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1" i="0" u="none" strike="noStrike">
                          <a:solidFill>
                            <a:srgbClr val="4472C4"/>
                          </a:solidFill>
                          <a:effectLst/>
                          <a:latin typeface="Times New Roman" panose="02020603050405020304" pitchFamily="18" charset="0"/>
                        </a:rPr>
                        <a:t>1.47</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a:solidFill>
                            <a:srgbClr val="000000"/>
                          </a:solidFill>
                          <a:effectLst/>
                          <a:latin typeface="Times New Roman" panose="02020603050405020304" pitchFamily="18" charset="0"/>
                        </a:rPr>
                        <a:t>Bore field at Inom</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16.00</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0" i="0" u="none" strike="noStrike">
                          <a:solidFill>
                            <a:srgbClr val="000000"/>
                          </a:solidFill>
                          <a:effectLst/>
                          <a:latin typeface="Times New Roman" panose="02020603050405020304" pitchFamily="18" charset="0"/>
                        </a:rPr>
                        <a:t>16.00</a:t>
                      </a: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55058">
                <a:tc>
                  <a:txBody>
                    <a:bodyPr/>
                    <a:lstStyle/>
                    <a:p>
                      <a:pPr algn="l" fontAlgn="b"/>
                      <a:r>
                        <a:rPr lang="en-GB" sz="900" b="0" i="0" u="none" strike="noStrike">
                          <a:solidFill>
                            <a:srgbClr val="000000"/>
                          </a:solidFill>
                          <a:effectLst/>
                          <a:latin typeface="Times New Roman" panose="02020603050405020304" pitchFamily="18" charset="0"/>
                        </a:rPr>
                        <a:t>Conductor peak field at Inom</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16.58</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14.71</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16.65</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14.24</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gridSpan="6">
                  <a:txBody>
                    <a:bodyPr/>
                    <a:lstStyle/>
                    <a:p>
                      <a:pPr algn="ctr" fontAlgn="b"/>
                      <a:r>
                        <a:rPr lang="en-GB" sz="900" b="1" i="0" u="none" strike="noStrike" dirty="0" smtClean="0">
                          <a:solidFill>
                            <a:srgbClr val="000000"/>
                          </a:solidFill>
                          <a:effectLst/>
                          <a:latin typeface="Times New Roman" panose="02020603050405020304" pitchFamily="18" charset="0"/>
                        </a:rPr>
                        <a:t>Short sample</a:t>
                      </a:r>
                      <a:r>
                        <a:rPr lang="en-GB" sz="900" b="1" i="0" u="none" strike="noStrike" baseline="0" dirty="0" smtClean="0">
                          <a:solidFill>
                            <a:srgbClr val="000000"/>
                          </a:solidFill>
                          <a:effectLst/>
                          <a:latin typeface="Times New Roman" panose="02020603050405020304" pitchFamily="18" charset="0"/>
                        </a:rPr>
                        <a:t> limits</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Short sample current Iss at 4.2 K</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10378</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10382</a:t>
                      </a:r>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10982</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10943</a:t>
                      </a:r>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Coil peak field at 4.2 K Iss</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18.20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16.20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18.35</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15.70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Margin on the load line at 4.2 K</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11</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Short sample current Iss at 1.9 K</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11465</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11456</a:t>
                      </a:r>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12148</a:t>
                      </a:r>
                      <a:endParaRPr lang="en-GB" sz="900" b="0" i="0" u="none" strike="noStrike" dirty="0">
                        <a:solidFill>
                          <a:srgbClr val="000000"/>
                        </a:solidFill>
                        <a:effectLst/>
                        <a:latin typeface="Times New Roman" panose="02020603050405020304" pitchFamily="18" charset="0"/>
                      </a:endParaRP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smtClean="0">
                          <a:solidFill>
                            <a:srgbClr val="000000"/>
                          </a:solidFill>
                          <a:effectLst/>
                          <a:latin typeface="Times New Roman" panose="02020603050405020304" pitchFamily="18" charset="0"/>
                        </a:rPr>
                        <a:t>12114</a:t>
                      </a:r>
                      <a:endParaRPr lang="en-GB" sz="900" b="0" i="0" u="none" strike="noStrike" dirty="0">
                        <a:solidFill>
                          <a:srgbClr val="000000"/>
                        </a:solidFill>
                        <a:effectLst/>
                        <a:latin typeface="Times New Roman" panose="02020603050405020304" pitchFamily="18" charset="0"/>
                      </a:endParaRP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5058">
                <a:tc>
                  <a:txBody>
                    <a:bodyPr/>
                    <a:lstStyle/>
                    <a:p>
                      <a:pPr algn="l" fontAlgn="b"/>
                      <a:r>
                        <a:rPr lang="en-GB" sz="900" b="0" i="0" u="none" strike="noStrike">
                          <a:solidFill>
                            <a:srgbClr val="000000"/>
                          </a:solidFill>
                          <a:effectLst/>
                          <a:latin typeface="Times New Roman" panose="02020603050405020304" pitchFamily="18" charset="0"/>
                        </a:rPr>
                        <a:t>Coil peak field at 1.9 Iss</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19.90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17.70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20.10</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17.10</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2811">
                <a:tc>
                  <a:txBody>
                    <a:bodyPr/>
                    <a:lstStyle/>
                    <a:p>
                      <a:pPr algn="l" fontAlgn="b"/>
                      <a:r>
                        <a:rPr lang="en-GB" sz="900" b="0" i="0" u="none" strike="noStrike" dirty="0">
                          <a:solidFill>
                            <a:srgbClr val="000000"/>
                          </a:solidFill>
                          <a:effectLst/>
                          <a:latin typeface="Times New Roman" panose="02020603050405020304" pitchFamily="18" charset="0"/>
                        </a:rPr>
                        <a:t>Margin on the load line at 1.9 K</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19</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4472C4"/>
                          </a:solidFill>
                          <a:effectLst/>
                          <a:latin typeface="Times New Roman" panose="02020603050405020304" pitchFamily="18" charset="0"/>
                        </a:rPr>
                        <a:t>19</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19</a:t>
                      </a:r>
                    </a:p>
                  </a:txBody>
                  <a:tcPr marL="7753" marR="7753" marT="775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4472C4"/>
                          </a:solidFill>
                          <a:effectLst/>
                          <a:latin typeface="Times New Roman" panose="02020603050405020304" pitchFamily="18" charset="0"/>
                        </a:rPr>
                        <a:t>19</a:t>
                      </a:r>
                    </a:p>
                  </a:txBody>
                  <a:tcPr marL="7753" marR="7753" marT="775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5238226" y="929038"/>
            <a:ext cx="3905774"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Coil size can be reduced by 3.5 % when reducing the copper to superconductor ration from 1 to 0.8 in the high field region.</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As a drawback, copper to superconductor ratios lower than 1 require R&amp;D effort (difficult to achieve requirements with small cabling degradation)</a:t>
            </a:r>
            <a:endParaRPr lang="en-GB"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rotWithShape="1">
          <a:blip r:embed="rId2">
            <a:clrChange>
              <a:clrFrom>
                <a:srgbClr val="FFFFFF"/>
              </a:clrFrom>
              <a:clrTo>
                <a:srgbClr val="FFFFFF">
                  <a:alpha val="0"/>
                </a:srgbClr>
              </a:clrTo>
            </a:clrChange>
          </a:blip>
          <a:srcRect l="28365" t="12684" r="23613" b="17309"/>
          <a:stretch/>
        </p:blipFill>
        <p:spPr>
          <a:xfrm>
            <a:off x="5105207" y="3079215"/>
            <a:ext cx="4038793" cy="3287390"/>
          </a:xfrm>
          <a:prstGeom prst="rect">
            <a:avLst/>
          </a:prstGeom>
        </p:spPr>
      </p:pic>
      <p:sp>
        <p:nvSpPr>
          <p:cNvPr id="9" name="TextBox 8"/>
          <p:cNvSpPr txBox="1"/>
          <p:nvPr/>
        </p:nvSpPr>
        <p:spPr>
          <a:xfrm>
            <a:off x="1376796" y="6408268"/>
            <a:ext cx="2247154"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(11075 tons of Nb</a:t>
            </a:r>
            <a:r>
              <a:rPr lang="en-GB" sz="1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0514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 B</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17</a:t>
            </a:fld>
            <a:endParaRPr lang="en-GB">
              <a:solidFill>
                <a:srgbClr val="0C377B"/>
              </a:solidFill>
            </a:endParaRPr>
          </a:p>
        </p:txBody>
      </p:sp>
      <p:sp>
        <p:nvSpPr>
          <p:cNvPr id="7" name="TextBox 6"/>
          <p:cNvSpPr txBox="1"/>
          <p:nvPr/>
        </p:nvSpPr>
        <p:spPr>
          <a:xfrm>
            <a:off x="827584" y="6408268"/>
            <a:ext cx="530915"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v29</a:t>
            </a:r>
            <a:endParaRPr lang="en-GB"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rotWithShape="1">
          <a:blip r:embed="rId2">
            <a:clrChange>
              <a:clrFrom>
                <a:srgbClr val="FFFFFF"/>
              </a:clrFrom>
              <a:clrTo>
                <a:srgbClr val="FFFFFF">
                  <a:alpha val="0"/>
                </a:srgbClr>
              </a:clrTo>
            </a:clrChange>
          </a:blip>
          <a:srcRect l="10051" t="18447" r="41927" b="11545"/>
          <a:stretch/>
        </p:blipFill>
        <p:spPr>
          <a:xfrm>
            <a:off x="5194927" y="796427"/>
            <a:ext cx="3731462" cy="3037237"/>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1122755909"/>
              </p:ext>
            </p:extLst>
          </p:nvPr>
        </p:nvGraphicFramePr>
        <p:xfrm>
          <a:off x="683568" y="1246314"/>
          <a:ext cx="3678129" cy="4652039"/>
        </p:xfrm>
        <a:graphic>
          <a:graphicData uri="http://schemas.openxmlformats.org/drawingml/2006/table">
            <a:tbl>
              <a:tblPr/>
              <a:tblGrid>
                <a:gridCol w="2245674"/>
                <a:gridCol w="477485"/>
                <a:gridCol w="477485"/>
                <a:gridCol w="477485"/>
              </a:tblGrid>
              <a:tr h="320306">
                <a:tc rowSpan="2" gridSpan="2">
                  <a:txBody>
                    <a:bodyPr/>
                    <a:lstStyle/>
                    <a:p>
                      <a:pPr algn="ctr" fontAlgn="b"/>
                      <a:r>
                        <a:rPr lang="en-GB" sz="900" b="0" i="0" u="none" strike="noStrike" dirty="0">
                          <a:solidFill>
                            <a:srgbClr val="000000"/>
                          </a:solidFill>
                          <a:effectLst/>
                          <a:latin typeface="Times New Roman" panose="02020603050405020304" pitchFamily="18" charset="0"/>
                        </a:rPr>
                        <a:t> </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hMerge="1">
                  <a:txBody>
                    <a:bodyPr/>
                    <a:lstStyle/>
                    <a:p>
                      <a:endParaRPr lang="en-GB"/>
                    </a:p>
                  </a:txBody>
                  <a:tcPr/>
                </a:tc>
                <a:tc gridSpan="2">
                  <a:txBody>
                    <a:bodyPr/>
                    <a:lstStyle/>
                    <a:p>
                      <a:pPr algn="ctr" fontAlgn="ctr"/>
                      <a:r>
                        <a:rPr lang="en-GB" sz="900" b="1" i="0" u="none" strike="noStrike">
                          <a:solidFill>
                            <a:srgbClr val="000000"/>
                          </a:solidFill>
                          <a:effectLst/>
                          <a:latin typeface="Times New Roman" panose="02020603050405020304" pitchFamily="18" charset="0"/>
                        </a:rPr>
                        <a:t>Design B</a:t>
                      </a:r>
                    </a:p>
                  </a:txBody>
                  <a:tcPr marL="7456" marR="7456" marT="745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gridSpan="2" vMerge="1">
                  <a:txBody>
                    <a:bodyPr/>
                    <a:lstStyle/>
                    <a:p>
                      <a:endParaRPr lang="en-GB"/>
                    </a:p>
                  </a:txBody>
                  <a:tcPr/>
                </a:tc>
                <a:tc hMerge="1" vMerge="1">
                  <a:txBody>
                    <a:bodyPr/>
                    <a:lstStyle/>
                    <a:p>
                      <a:endParaRPr lang="en-GB"/>
                    </a:p>
                  </a:txBody>
                  <a:tcPr/>
                </a:tc>
                <a:tc>
                  <a:txBody>
                    <a:bodyPr/>
                    <a:lstStyle/>
                    <a:p>
                      <a:pPr algn="l" fontAlgn="b"/>
                      <a:r>
                        <a:rPr lang="en-GB" sz="900" b="1" i="0" u="none" strike="noStrike">
                          <a:solidFill>
                            <a:srgbClr val="000000"/>
                          </a:solidFill>
                          <a:effectLst/>
                          <a:latin typeface="Times New Roman" panose="02020603050405020304" pitchFamily="18" charset="0"/>
                        </a:rPr>
                        <a:t>HF</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LF</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gridSpan="4">
                  <a:txBody>
                    <a:bodyPr/>
                    <a:lstStyle/>
                    <a:p>
                      <a:pPr algn="ctr" fontAlgn="b"/>
                      <a:r>
                        <a:rPr lang="en-GB" sz="900" b="1" i="0" u="none" strike="noStrike">
                          <a:solidFill>
                            <a:srgbClr val="000000"/>
                          </a:solidFill>
                          <a:effectLst/>
                          <a:latin typeface="Times New Roman" panose="02020603050405020304" pitchFamily="18" charset="0"/>
                        </a:rPr>
                        <a:t>Strand &amp; Cable</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Strand diameter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0.8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Cu2SC ratio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 of strands in cable</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36</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50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gridSpan="4">
                  <a:txBody>
                    <a:bodyPr/>
                    <a:lstStyle/>
                    <a:p>
                      <a:pPr algn="ctr" fontAlgn="b"/>
                      <a:r>
                        <a:rPr lang="en-GB" sz="900" b="1" i="0" u="none" strike="noStrike" dirty="0">
                          <a:solidFill>
                            <a:srgbClr val="000000"/>
                          </a:solidFill>
                          <a:effectLst/>
                          <a:latin typeface="Times New Roman" panose="02020603050405020304" pitchFamily="18" charset="0"/>
                        </a:rPr>
                        <a:t>coil </a:t>
                      </a:r>
                      <a:r>
                        <a:rPr lang="en-GB" sz="900" b="1" i="0" u="none" strike="noStrike" dirty="0" smtClean="0">
                          <a:solidFill>
                            <a:srgbClr val="000000"/>
                          </a:solidFill>
                          <a:effectLst/>
                          <a:latin typeface="Times New Roman" panose="02020603050405020304" pitchFamily="18" charset="0"/>
                        </a:rPr>
                        <a:t>dimensions</a:t>
                      </a:r>
                      <a:endParaRPr lang="en-GB" sz="900" b="0"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dirty="0">
                        <a:solidFill>
                          <a:srgbClr val="000000"/>
                        </a:solidFill>
                        <a:effectLst/>
                        <a:latin typeface="Times New Roman" panose="02020603050405020304" pitchFamily="18" charset="0"/>
                      </a:endParaRP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number of conductors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101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area (per aperture), including insulation</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2264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15897</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area (per coil) ,including insulation</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1132</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7948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conductor area per coil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5829</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r</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25</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dirty="0" smtClean="0">
                          <a:solidFill>
                            <a:srgbClr val="000000"/>
                          </a:solidFill>
                          <a:effectLst/>
                          <a:latin typeface="Times New Roman" panose="02020603050405020304" pitchFamily="18" charset="0"/>
                        </a:rPr>
                        <a:t>w/r</a:t>
                      </a:r>
                      <a:endParaRPr lang="en-GB" sz="900" b="0"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w_eq</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2.9</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dirty="0" smtClean="0">
                          <a:solidFill>
                            <a:srgbClr val="000000"/>
                          </a:solidFill>
                          <a:effectLst/>
                          <a:latin typeface="Times New Roman" panose="02020603050405020304" pitchFamily="18" charset="0"/>
                        </a:rPr>
                        <a:t>Equivalent coil width</a:t>
                      </a:r>
                      <a:endParaRPr lang="en-GB" sz="900" b="0"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71.4</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gridSpan="4">
                  <a:txBody>
                    <a:bodyPr/>
                    <a:lstStyle/>
                    <a:p>
                      <a:pPr algn="ctr" fontAlgn="b"/>
                      <a:r>
                        <a:rPr lang="en-GB" sz="900" b="1" i="0" u="none" strike="noStrike">
                          <a:solidFill>
                            <a:srgbClr val="000000"/>
                          </a:solidFill>
                          <a:effectLst/>
                          <a:latin typeface="Times New Roman" panose="02020603050405020304" pitchFamily="18" charset="0"/>
                        </a:rPr>
                        <a:t>operation parameters (16T)</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49113">
                <a:tc>
                  <a:txBody>
                    <a:bodyPr/>
                    <a:lstStyle/>
                    <a:p>
                      <a:pPr algn="l" fontAlgn="b"/>
                      <a:r>
                        <a:rPr lang="en-GB" sz="900" b="1" i="0" u="none" strike="noStrike">
                          <a:solidFill>
                            <a:srgbClr val="000000"/>
                          </a:solidFill>
                          <a:effectLst/>
                          <a:latin typeface="Times New Roman" panose="02020603050405020304" pitchFamily="18" charset="0"/>
                        </a:rPr>
                        <a:t>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12790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12790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Jsc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748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1018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Jcu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748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1018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Jeng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374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509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Joverall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249</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325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rtl="0" fontAlgn="b"/>
                      <a:r>
                        <a:rPr lang="en-GB" sz="800" b="1" i="0" u="none" strike="noStrike">
                          <a:solidFill>
                            <a:srgbClr val="4472C4"/>
                          </a:solidFill>
                          <a:effectLst/>
                          <a:latin typeface="Times New Roman" panose="02020603050405020304" pitchFamily="18" charset="0"/>
                        </a:rPr>
                        <a:t>Ratio LF/JF Joverall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a:solidFill>
                            <a:srgbClr val="4472C4"/>
                          </a:solidFill>
                          <a:effectLst/>
                          <a:latin typeface="Times New Roman" panose="02020603050405020304" pitchFamily="18" charset="0"/>
                        </a:rPr>
                        <a:t>1.31</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Bore field at 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16.00</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Conductor peak field at 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16.63</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15.29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gridSpan="4">
                  <a:txBody>
                    <a:bodyPr/>
                    <a:lstStyle/>
                    <a:p>
                      <a:pPr algn="ctr" fontAlgn="b"/>
                      <a:r>
                        <a:rPr lang="en-GB" sz="900" b="1" i="0" u="none" strike="noStrike">
                          <a:solidFill>
                            <a:srgbClr val="000000"/>
                          </a:solidFill>
                          <a:effectLst/>
                          <a:latin typeface="Times New Roman" panose="02020603050405020304" pitchFamily="18" charset="0"/>
                        </a:rPr>
                        <a:t>short sample</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Short sample current Iss at 4.2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14198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14502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peak field at 4.2 K Iss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18.25</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17.07</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Margin on the load line at 4.2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Short sample current Iss at 1.9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15703</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16035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peak field at 1.9 Iss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19.97</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18.66</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6569">
                <a:tc>
                  <a:txBody>
                    <a:bodyPr/>
                    <a:lstStyle/>
                    <a:p>
                      <a:pPr algn="l" fontAlgn="b"/>
                      <a:r>
                        <a:rPr lang="en-GB" sz="900" b="0" i="0" u="none" strike="noStrike">
                          <a:solidFill>
                            <a:srgbClr val="000000"/>
                          </a:solidFill>
                          <a:effectLst/>
                          <a:latin typeface="Times New Roman" panose="02020603050405020304" pitchFamily="18" charset="0"/>
                        </a:rPr>
                        <a:t>Margin on the load line at 1.9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19</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4472C4"/>
                          </a:solidFill>
                          <a:effectLst/>
                          <a:latin typeface="Times New Roman" panose="02020603050405020304" pitchFamily="18" charset="0"/>
                        </a:rPr>
                        <a:t>20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12" name="Picture 11"/>
          <p:cNvPicPr>
            <a:picLocks noChangeAspect="1"/>
          </p:cNvPicPr>
          <p:nvPr/>
        </p:nvPicPr>
        <p:blipFill rotWithShape="1">
          <a:blip r:embed="rId3"/>
          <a:srcRect l="10051" t="20002" r="41927" b="11990"/>
          <a:stretch/>
        </p:blipFill>
        <p:spPr>
          <a:xfrm>
            <a:off x="5194927" y="3833664"/>
            <a:ext cx="3824894" cy="3024336"/>
          </a:xfrm>
          <a:prstGeom prst="rect">
            <a:avLst/>
          </a:prstGeom>
        </p:spPr>
      </p:pic>
      <p:sp>
        <p:nvSpPr>
          <p:cNvPr id="8" name="TextBox 7"/>
          <p:cNvSpPr txBox="1"/>
          <p:nvPr/>
        </p:nvSpPr>
        <p:spPr>
          <a:xfrm>
            <a:off x="1358499" y="6381328"/>
            <a:ext cx="2255746"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(13678 tons of Nb</a:t>
            </a:r>
            <a:r>
              <a:rPr lang="en-GB" sz="1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11467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2">
            <a:clrChange>
              <a:clrFrom>
                <a:srgbClr val="FFFFFF"/>
              </a:clrFrom>
              <a:clrTo>
                <a:srgbClr val="FFFFFF">
                  <a:alpha val="0"/>
                </a:srgbClr>
              </a:clrTo>
            </a:clrChange>
          </a:blip>
          <a:srcRect l="32486" t="33668" r="8612" b="7061"/>
          <a:stretch/>
        </p:blipFill>
        <p:spPr>
          <a:xfrm>
            <a:off x="5796136" y="3861048"/>
            <a:ext cx="3466640" cy="2547220"/>
          </a:xfrm>
          <a:prstGeom prst="rect">
            <a:avLst/>
          </a:prstGeom>
        </p:spPr>
      </p:pic>
      <p:sp>
        <p:nvSpPr>
          <p:cNvPr id="2" name="Title 1"/>
          <p:cNvSpPr>
            <a:spLocks noGrp="1"/>
          </p:cNvSpPr>
          <p:nvPr>
            <p:ph type="title"/>
          </p:nvPr>
        </p:nvSpPr>
        <p:spPr/>
        <p:txBody>
          <a:bodyPr>
            <a:normAutofit fontScale="90000"/>
          </a:bodyPr>
          <a:lstStyle/>
          <a:p>
            <a:r>
              <a:rPr lang="en-GB" dirty="0" smtClean="0"/>
              <a:t>3. Design B - Enhanced</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18</a:t>
            </a:fld>
            <a:endParaRPr lang="en-GB">
              <a:solidFill>
                <a:srgbClr val="0C377B"/>
              </a:solidFill>
            </a:endParaRPr>
          </a:p>
        </p:txBody>
      </p:sp>
      <p:cxnSp>
        <p:nvCxnSpPr>
          <p:cNvPr id="10" name="Straight Connector 9"/>
          <p:cNvCxnSpPr/>
          <p:nvPr/>
        </p:nvCxnSpPr>
        <p:spPr>
          <a:xfrm>
            <a:off x="7029922" y="1418706"/>
            <a:ext cx="0" cy="1224136"/>
          </a:xfrm>
          <a:prstGeom prst="line">
            <a:avLst/>
          </a:prstGeom>
          <a:ln w="57150">
            <a:solidFill>
              <a:schemeClr val="bg1"/>
            </a:solidFill>
            <a:prstDash val="sysDot"/>
          </a:ln>
        </p:spPr>
        <p:style>
          <a:lnRef idx="1">
            <a:schemeClr val="accent6"/>
          </a:lnRef>
          <a:fillRef idx="0">
            <a:schemeClr val="accent6"/>
          </a:fillRef>
          <a:effectRef idx="0">
            <a:schemeClr val="accent6"/>
          </a:effectRef>
          <a:fontRef idx="minor">
            <a:schemeClr val="tx1"/>
          </a:fontRef>
        </p:style>
      </p:cxnSp>
      <p:cxnSp>
        <p:nvCxnSpPr>
          <p:cNvPr id="12" name="Straight Connector 11"/>
          <p:cNvCxnSpPr/>
          <p:nvPr/>
        </p:nvCxnSpPr>
        <p:spPr>
          <a:xfrm>
            <a:off x="7054259" y="5509342"/>
            <a:ext cx="0" cy="612068"/>
          </a:xfrm>
          <a:prstGeom prst="line">
            <a:avLst/>
          </a:prstGeom>
          <a:ln w="57150">
            <a:solidFill>
              <a:schemeClr val="bg1"/>
            </a:solidFill>
            <a:prstDash val="sysDot"/>
          </a:ln>
        </p:spPr>
        <p:style>
          <a:lnRef idx="1">
            <a:schemeClr val="accent6"/>
          </a:lnRef>
          <a:fillRef idx="0">
            <a:schemeClr val="accent6"/>
          </a:fillRef>
          <a:effectRef idx="0">
            <a:schemeClr val="accent6"/>
          </a:effectRef>
          <a:fontRef idx="minor">
            <a:schemeClr val="tx1"/>
          </a:fontRef>
        </p:style>
      </p:cxnSp>
      <p:cxnSp>
        <p:nvCxnSpPr>
          <p:cNvPr id="14" name="Straight Connector 13"/>
          <p:cNvCxnSpPr/>
          <p:nvPr/>
        </p:nvCxnSpPr>
        <p:spPr>
          <a:xfrm>
            <a:off x="6876256" y="4285206"/>
            <a:ext cx="0" cy="1224136"/>
          </a:xfrm>
          <a:prstGeom prst="line">
            <a:avLst/>
          </a:prstGeom>
          <a:ln w="57150">
            <a:solidFill>
              <a:schemeClr val="bg1"/>
            </a:solidFill>
            <a:prstDash val="sysDot"/>
          </a:ln>
        </p:spPr>
        <p:style>
          <a:lnRef idx="1">
            <a:schemeClr val="accent6"/>
          </a:lnRef>
          <a:fillRef idx="0">
            <a:schemeClr val="accent6"/>
          </a:fillRef>
          <a:effectRef idx="0">
            <a:schemeClr val="accent6"/>
          </a:effectRef>
          <a:fontRef idx="minor">
            <a:schemeClr val="tx1"/>
          </a:fontRef>
        </p:style>
      </p:cxnSp>
      <p:sp>
        <p:nvSpPr>
          <p:cNvPr id="17" name="TextBox 16"/>
          <p:cNvSpPr txBox="1"/>
          <p:nvPr/>
        </p:nvSpPr>
        <p:spPr>
          <a:xfrm>
            <a:off x="827584" y="6408268"/>
            <a:ext cx="530915"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v41</a:t>
            </a:r>
            <a:endParaRPr lang="en-GB"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5086311" y="914144"/>
            <a:ext cx="3905774"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Coil size can be reduced by 6 % when increasing the grading ratio from 1.3 to 1.5</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As a drawback, the number of strands of the low field cable is 57 </a:t>
            </a:r>
            <a:r>
              <a:rPr lang="en-GB" dirty="0" smtClean="0">
                <a:latin typeface="Times New Roman" panose="02020603050405020304" pitchFamily="18" charset="0"/>
                <a:cs typeface="Times New Roman" panose="02020603050405020304" pitchFamily="18" charset="0"/>
                <a:sym typeface="Wingdings" panose="05000000000000000000" pitchFamily="2" charset="2"/>
              </a:rPr>
              <a:t> risk in terms of mechanical stability</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sym typeface="Wingdings" panose="05000000000000000000" pitchFamily="2" charset="2"/>
              </a:rPr>
              <a:t>Even for the enhance version, coil size is 3 % bigger than for the Design option A</a:t>
            </a:r>
            <a:endParaRPr lang="en-GB" dirty="0">
              <a:latin typeface="Times New Roman" panose="02020603050405020304" pitchFamily="18" charset="0"/>
              <a:cs typeface="Times New Roman" panose="02020603050405020304" pitchFamily="18"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557392462"/>
              </p:ext>
            </p:extLst>
          </p:nvPr>
        </p:nvGraphicFramePr>
        <p:xfrm>
          <a:off x="120963" y="1148138"/>
          <a:ext cx="4821333" cy="4667238"/>
        </p:xfrm>
        <a:graphic>
          <a:graphicData uri="http://schemas.openxmlformats.org/drawingml/2006/table">
            <a:tbl>
              <a:tblPr/>
              <a:tblGrid>
                <a:gridCol w="2243001"/>
                <a:gridCol w="469465"/>
                <a:gridCol w="558887"/>
                <a:gridCol w="558887"/>
                <a:gridCol w="476917"/>
                <a:gridCol w="514176"/>
              </a:tblGrid>
              <a:tr h="335505">
                <a:tc rowSpan="2" gridSpan="2">
                  <a:txBody>
                    <a:bodyPr/>
                    <a:lstStyle/>
                    <a:p>
                      <a:pPr algn="ctr" fontAlgn="b"/>
                      <a:r>
                        <a:rPr lang="en-GB" sz="900" b="0" i="0" u="none" strike="noStrike" dirty="0">
                          <a:solidFill>
                            <a:srgbClr val="000000"/>
                          </a:solidFill>
                          <a:effectLst/>
                          <a:latin typeface="Times New Roman" panose="02020603050405020304" pitchFamily="18" charset="0"/>
                        </a:rPr>
                        <a:t> </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hMerge="1">
                  <a:txBody>
                    <a:bodyPr/>
                    <a:lstStyle/>
                    <a:p>
                      <a:endParaRPr lang="en-GB"/>
                    </a:p>
                  </a:txBody>
                  <a:tcPr/>
                </a:tc>
                <a:tc gridSpan="2">
                  <a:txBody>
                    <a:bodyPr/>
                    <a:lstStyle/>
                    <a:p>
                      <a:pPr algn="ctr" fontAlgn="ctr"/>
                      <a:r>
                        <a:rPr lang="en-GB" sz="900" b="1" i="0" u="none" strike="noStrike">
                          <a:solidFill>
                            <a:srgbClr val="000000"/>
                          </a:solidFill>
                          <a:effectLst/>
                          <a:latin typeface="Times New Roman" panose="02020603050405020304" pitchFamily="18" charset="0"/>
                        </a:rPr>
                        <a:t>Design B</a:t>
                      </a:r>
                    </a:p>
                  </a:txBody>
                  <a:tcPr marL="7456" marR="7456" marT="745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ctr"/>
                      <a:r>
                        <a:rPr lang="en-GB" sz="900" b="1" i="0" u="none" strike="noStrike">
                          <a:solidFill>
                            <a:srgbClr val="000000"/>
                          </a:solidFill>
                          <a:effectLst/>
                          <a:latin typeface="Times New Roman" panose="02020603050405020304" pitchFamily="18" charset="0"/>
                        </a:rPr>
                        <a:t>Option B - Enhanced</a:t>
                      </a:r>
                    </a:p>
                  </a:txBody>
                  <a:tcPr marL="7456" marR="7456" marT="745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gridSpan="2" vMerge="1">
                  <a:txBody>
                    <a:bodyPr/>
                    <a:lstStyle/>
                    <a:p>
                      <a:endParaRPr lang="en-GB"/>
                    </a:p>
                  </a:txBody>
                  <a:tcPr/>
                </a:tc>
                <a:tc hMerge="1" vMerge="1">
                  <a:txBody>
                    <a:bodyPr/>
                    <a:lstStyle/>
                    <a:p>
                      <a:endParaRPr lang="en-GB"/>
                    </a:p>
                  </a:txBody>
                  <a:tcPr/>
                </a:tc>
                <a:tc>
                  <a:txBody>
                    <a:bodyPr/>
                    <a:lstStyle/>
                    <a:p>
                      <a:pPr algn="l" fontAlgn="b"/>
                      <a:r>
                        <a:rPr lang="en-GB" sz="900" b="1" i="0" u="none" strike="noStrike">
                          <a:solidFill>
                            <a:srgbClr val="000000"/>
                          </a:solidFill>
                          <a:effectLst/>
                          <a:latin typeface="Times New Roman" panose="02020603050405020304" pitchFamily="18" charset="0"/>
                        </a:rPr>
                        <a:t>HF</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LF</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HF</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LF</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gridSpan="6">
                  <a:txBody>
                    <a:bodyPr/>
                    <a:lstStyle/>
                    <a:p>
                      <a:pPr algn="ctr" fontAlgn="b"/>
                      <a:r>
                        <a:rPr lang="en-GB" sz="900" b="1" i="0" u="none" strike="noStrike">
                          <a:solidFill>
                            <a:srgbClr val="000000"/>
                          </a:solidFill>
                          <a:effectLst/>
                          <a:latin typeface="Times New Roman" panose="02020603050405020304" pitchFamily="18" charset="0"/>
                        </a:rPr>
                        <a:t>Strand &amp; Cable</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Strand diameter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0.8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0.7</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Cu2SC ratio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 of strands in cable</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36</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50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36</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FF0000"/>
                          </a:solidFill>
                          <a:effectLst/>
                          <a:latin typeface="Times New Roman" panose="02020603050405020304" pitchFamily="18" charset="0"/>
                        </a:rPr>
                        <a:t>57</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000000"/>
                          </a:solidFill>
                          <a:effectLst/>
                          <a:latin typeface="Times New Roman" panose="02020603050405020304" pitchFamily="18" charset="0"/>
                        </a:rPr>
                        <a:t>coil dimensions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number of conductors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101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13</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99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area (per aperture), including insulation</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2264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15897</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2676</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13870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area (per coil) ,including insulation</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1132</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7948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1338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6935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conductor area per coil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5829</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0" i="0" u="none" strike="noStrike">
                          <a:solidFill>
                            <a:srgbClr val="000000"/>
                          </a:solidFill>
                          <a:effectLst/>
                          <a:latin typeface="Times New Roman" panose="02020603050405020304" pitchFamily="18" charset="0"/>
                        </a:rPr>
                        <a:t>5233</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r</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25</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0" i="0" u="none" strike="noStrike">
                          <a:solidFill>
                            <a:srgbClr val="000000"/>
                          </a:solidFill>
                          <a:effectLst/>
                          <a:latin typeface="Times New Roman" panose="02020603050405020304" pitchFamily="18" charset="0"/>
                        </a:rPr>
                        <a:t>25</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w/r</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w_eq</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2.9</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0" i="0" u="none" strike="noStrike">
                          <a:solidFill>
                            <a:srgbClr val="000000"/>
                          </a:solidFill>
                          <a:effectLst/>
                          <a:latin typeface="Times New Roman" panose="02020603050405020304" pitchFamily="18" charset="0"/>
                        </a:rPr>
                        <a:t>2.7</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dirty="0" smtClean="0">
                          <a:solidFill>
                            <a:srgbClr val="000000"/>
                          </a:solidFill>
                          <a:effectLst/>
                          <a:latin typeface="Times New Roman" panose="02020603050405020304" pitchFamily="18" charset="0"/>
                        </a:rPr>
                        <a:t>Equivalent coil width</a:t>
                      </a:r>
                      <a:endParaRPr lang="en-GB" sz="900" b="0"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a:solidFill>
                            <a:srgbClr val="FF0000"/>
                          </a:solidFill>
                          <a:effectLst/>
                          <a:latin typeface="Times New Roman" panose="02020603050405020304" pitchFamily="18" charset="0"/>
                        </a:rPr>
                        <a:t>71.4</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1" i="0" u="none" strike="noStrike" dirty="0">
                          <a:solidFill>
                            <a:srgbClr val="FF0000"/>
                          </a:solidFill>
                          <a:effectLst/>
                          <a:latin typeface="Times New Roman" panose="02020603050405020304" pitchFamily="18" charset="0"/>
                        </a:rPr>
                        <a:t>67.3</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gridSpan="6">
                  <a:txBody>
                    <a:bodyPr/>
                    <a:lstStyle/>
                    <a:p>
                      <a:pPr algn="ctr" fontAlgn="b"/>
                      <a:r>
                        <a:rPr lang="en-GB" sz="900" b="1" i="0" u="none" strike="noStrike">
                          <a:solidFill>
                            <a:srgbClr val="000000"/>
                          </a:solidFill>
                          <a:effectLst/>
                          <a:latin typeface="Times New Roman" panose="02020603050405020304" pitchFamily="18" charset="0"/>
                        </a:rPr>
                        <a:t>operation parameters (16T)</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49113">
                <a:tc>
                  <a:txBody>
                    <a:bodyPr/>
                    <a:lstStyle/>
                    <a:p>
                      <a:pPr algn="l" fontAlgn="b"/>
                      <a:r>
                        <a:rPr lang="en-GB" sz="900" b="1" i="0" u="none" strike="noStrike">
                          <a:solidFill>
                            <a:srgbClr val="000000"/>
                          </a:solidFill>
                          <a:effectLst/>
                          <a:latin typeface="Times New Roman" panose="02020603050405020304" pitchFamily="18" charset="0"/>
                        </a:rPr>
                        <a:t>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12790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12790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12548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12548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Jsc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748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1018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734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1258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Jcu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748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1018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734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1049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Jeng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374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509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367</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572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Joverall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249</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325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244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358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rtl="0" fontAlgn="b"/>
                      <a:r>
                        <a:rPr lang="en-GB" sz="800" b="1" i="0" u="none" strike="noStrike">
                          <a:solidFill>
                            <a:srgbClr val="4472C4"/>
                          </a:solidFill>
                          <a:effectLst/>
                          <a:latin typeface="Times New Roman" panose="02020603050405020304" pitchFamily="18" charset="0"/>
                        </a:rPr>
                        <a:t>Ratio LF/JF Joverall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a:solidFill>
                            <a:srgbClr val="4472C4"/>
                          </a:solidFill>
                          <a:effectLst/>
                          <a:latin typeface="Times New Roman" panose="02020603050405020304" pitchFamily="18" charset="0"/>
                        </a:rPr>
                        <a:t>1.31</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a:txBody>
                    <a:bodyPr/>
                    <a:lstStyle/>
                    <a:p>
                      <a:pPr algn="r" fontAlgn="b"/>
                      <a:r>
                        <a:rPr lang="en-GB" sz="900" b="1" i="0" u="none" strike="noStrike">
                          <a:solidFill>
                            <a:srgbClr val="4472C4"/>
                          </a:solidFill>
                          <a:effectLst/>
                          <a:latin typeface="Times New Roman" panose="02020603050405020304" pitchFamily="18" charset="0"/>
                        </a:rPr>
                        <a:t>1.47</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Bore field at 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16.00</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900" b="0" i="0" u="none" strike="noStrike">
                          <a:solidFill>
                            <a:srgbClr val="000000"/>
                          </a:solidFill>
                          <a:effectLst/>
                          <a:latin typeface="Times New Roman" panose="02020603050405020304" pitchFamily="18" charset="0"/>
                        </a:rPr>
                        <a:t>16.00</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Conductor peak field at 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16.72</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15.33</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16.72</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14.79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gridSpan="6">
                  <a:txBody>
                    <a:bodyPr/>
                    <a:lstStyle/>
                    <a:p>
                      <a:pPr algn="ctr" fontAlgn="b"/>
                      <a:r>
                        <a:rPr lang="en-GB" sz="900" b="1" i="0" u="none" strike="noStrike">
                          <a:solidFill>
                            <a:srgbClr val="000000"/>
                          </a:solidFill>
                          <a:effectLst/>
                          <a:latin typeface="Times New Roman" panose="02020603050405020304" pitchFamily="18" charset="0"/>
                        </a:rPr>
                        <a:t>short sample</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Short sample current Iss at 4.2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14198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14502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13993</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14009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peak field at 4.2 K Iss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18.25</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17.07</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18.20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17.00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Margin on the load line at 4.2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Short sample current Iss at 1.9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15703</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16035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15498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15505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peak field at 1.9 Iss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19.97</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18.66</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19.90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18.60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6569">
                <a:tc>
                  <a:txBody>
                    <a:bodyPr/>
                    <a:lstStyle/>
                    <a:p>
                      <a:pPr algn="l" fontAlgn="b"/>
                      <a:r>
                        <a:rPr lang="en-GB" sz="900" b="0" i="0" u="none" strike="noStrike" dirty="0">
                          <a:solidFill>
                            <a:srgbClr val="000000"/>
                          </a:solidFill>
                          <a:effectLst/>
                          <a:latin typeface="Times New Roman" panose="02020603050405020304" pitchFamily="18" charset="0"/>
                        </a:rPr>
                        <a:t>Margin on the load line at 1.9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19</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19</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4472C4"/>
                          </a:solidFill>
                          <a:effectLst/>
                          <a:latin typeface="Times New Roman" panose="02020603050405020304" pitchFamily="18" charset="0"/>
                        </a:rPr>
                        <a:t>19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19" name="Picture 18"/>
          <p:cNvPicPr>
            <a:picLocks noChangeAspect="1"/>
          </p:cNvPicPr>
          <p:nvPr/>
        </p:nvPicPr>
        <p:blipFill rotWithShape="1">
          <a:blip r:embed="rId2">
            <a:clrChange>
              <a:clrFrom>
                <a:srgbClr val="FFFFFF"/>
              </a:clrFrom>
              <a:clrTo>
                <a:srgbClr val="FFFFFF">
                  <a:alpha val="0"/>
                </a:srgbClr>
              </a:clrTo>
            </a:clrChange>
          </a:blip>
          <a:srcRect l="17978" t="13368" r="65210" b="7061"/>
          <a:stretch/>
        </p:blipFill>
        <p:spPr>
          <a:xfrm>
            <a:off x="4911018" y="3499467"/>
            <a:ext cx="989472" cy="3419700"/>
          </a:xfrm>
          <a:prstGeom prst="rect">
            <a:avLst/>
          </a:prstGeom>
        </p:spPr>
      </p:pic>
      <p:sp>
        <p:nvSpPr>
          <p:cNvPr id="15" name="TextBox 14"/>
          <p:cNvSpPr txBox="1"/>
          <p:nvPr/>
        </p:nvSpPr>
        <p:spPr>
          <a:xfrm>
            <a:off x="1358499" y="6381328"/>
            <a:ext cx="2255746"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(12278 tons of Nb</a:t>
            </a:r>
            <a:r>
              <a:rPr lang="en-GB" sz="1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7688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 C</a:t>
            </a:r>
            <a:endParaRPr lang="en-GB" dirty="0"/>
          </a:p>
        </p:txBody>
      </p:sp>
      <p:sp>
        <p:nvSpPr>
          <p:cNvPr id="12" name="TextBox 11"/>
          <p:cNvSpPr txBox="1"/>
          <p:nvPr/>
        </p:nvSpPr>
        <p:spPr>
          <a:xfrm>
            <a:off x="827584" y="6408268"/>
            <a:ext cx="530915"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v26</a:t>
            </a:r>
            <a:endParaRPr lang="en-GB"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102558171"/>
              </p:ext>
            </p:extLst>
          </p:nvPr>
        </p:nvGraphicFramePr>
        <p:xfrm>
          <a:off x="157821" y="1222532"/>
          <a:ext cx="3737777" cy="4667238"/>
        </p:xfrm>
        <a:graphic>
          <a:graphicData uri="http://schemas.openxmlformats.org/drawingml/2006/table">
            <a:tbl>
              <a:tblPr/>
              <a:tblGrid>
                <a:gridCol w="2245650"/>
                <a:gridCol w="537165"/>
                <a:gridCol w="477481"/>
                <a:gridCol w="477481"/>
              </a:tblGrid>
              <a:tr h="335505">
                <a:tc rowSpan="2" gridSpan="2">
                  <a:txBody>
                    <a:bodyPr/>
                    <a:lstStyle/>
                    <a:p>
                      <a:pPr algn="ctr" fontAlgn="b"/>
                      <a:r>
                        <a:rPr lang="en-GB" sz="900" b="0" i="0" u="none" strike="noStrike" dirty="0">
                          <a:solidFill>
                            <a:srgbClr val="000000"/>
                          </a:solidFill>
                          <a:effectLst/>
                          <a:latin typeface="Times New Roman" panose="02020603050405020304" pitchFamily="18" charset="0"/>
                        </a:rPr>
                        <a:t> </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hMerge="1">
                  <a:txBody>
                    <a:bodyPr/>
                    <a:lstStyle/>
                    <a:p>
                      <a:endParaRPr lang="en-GB"/>
                    </a:p>
                  </a:txBody>
                  <a:tcPr/>
                </a:tc>
                <a:tc gridSpan="2">
                  <a:txBody>
                    <a:bodyPr/>
                    <a:lstStyle/>
                    <a:p>
                      <a:pPr algn="ctr" fontAlgn="ctr"/>
                      <a:r>
                        <a:rPr lang="en-GB" sz="900" b="1" i="0" u="none" strike="noStrike">
                          <a:solidFill>
                            <a:srgbClr val="000000"/>
                          </a:solidFill>
                          <a:effectLst/>
                          <a:latin typeface="Times New Roman" panose="02020603050405020304" pitchFamily="18" charset="0"/>
                        </a:rPr>
                        <a:t>Design C</a:t>
                      </a:r>
                    </a:p>
                  </a:txBody>
                  <a:tcPr marL="7456" marR="7456" marT="745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gridSpan="2" vMerge="1">
                  <a:txBody>
                    <a:bodyPr/>
                    <a:lstStyle/>
                    <a:p>
                      <a:endParaRPr lang="en-GB"/>
                    </a:p>
                  </a:txBody>
                  <a:tcPr/>
                </a:tc>
                <a:tc hMerge="1" vMerge="1">
                  <a:txBody>
                    <a:bodyPr/>
                    <a:lstStyle/>
                    <a:p>
                      <a:endParaRPr lang="en-GB"/>
                    </a:p>
                  </a:txBody>
                  <a:tcPr/>
                </a:tc>
                <a:tc>
                  <a:txBody>
                    <a:bodyPr/>
                    <a:lstStyle/>
                    <a:p>
                      <a:pPr algn="l" fontAlgn="b"/>
                      <a:r>
                        <a:rPr lang="en-GB" sz="900" b="1" i="0" u="none" strike="noStrike">
                          <a:solidFill>
                            <a:srgbClr val="000000"/>
                          </a:solidFill>
                          <a:effectLst/>
                          <a:latin typeface="Times New Roman" panose="02020603050405020304" pitchFamily="18" charset="0"/>
                        </a:rPr>
                        <a:t>HF</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LF</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gridSpan="4">
                  <a:txBody>
                    <a:bodyPr/>
                    <a:lstStyle/>
                    <a:p>
                      <a:pPr algn="ctr" fontAlgn="b"/>
                      <a:r>
                        <a:rPr lang="en-GB" sz="900" b="1" i="0" u="none" strike="noStrike" dirty="0">
                          <a:solidFill>
                            <a:srgbClr val="000000"/>
                          </a:solidFill>
                          <a:effectLst/>
                          <a:latin typeface="Times New Roman" panose="02020603050405020304" pitchFamily="18" charset="0"/>
                        </a:rPr>
                        <a:t>Strand &amp; </a:t>
                      </a:r>
                      <a:r>
                        <a:rPr lang="en-GB" sz="900" b="1" i="0" u="none" strike="noStrike" dirty="0" smtClean="0">
                          <a:solidFill>
                            <a:srgbClr val="000000"/>
                          </a:solidFill>
                          <a:effectLst/>
                          <a:latin typeface="Times New Roman" panose="02020603050405020304" pitchFamily="18" charset="0"/>
                        </a:rPr>
                        <a:t>Cable</a:t>
                      </a:r>
                      <a:endParaRPr lang="en-GB" sz="900" b="1"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456" marR="7456" marT="7456"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dirty="0">
                        <a:solidFill>
                          <a:srgbClr val="000000"/>
                        </a:solidFill>
                        <a:effectLst/>
                        <a:latin typeface="Times New Roman" panose="02020603050405020304" pitchFamily="18" charset="0"/>
                      </a:endParaRP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Strand diameter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Cu2SC ratio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 of strands in cable</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40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000000"/>
                          </a:solidFill>
                          <a:effectLst/>
                          <a:latin typeface="Times New Roman" panose="02020603050405020304" pitchFamily="18" charset="0"/>
                        </a:rPr>
                        <a:t>coil dimensions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dirty="0">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number of conductors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32</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124</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area (per aperture), including insulation</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6061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11329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area (per coil) ,including insulation</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3030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5665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conductor area per coil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5711</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r</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25</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w/r</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w_eq</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2.8</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dirty="0" smtClean="0">
                          <a:solidFill>
                            <a:srgbClr val="000000"/>
                          </a:solidFill>
                          <a:effectLst/>
                          <a:latin typeface="Times New Roman" panose="02020603050405020304" pitchFamily="18" charset="0"/>
                        </a:rPr>
                        <a:t>Equivalent coil width</a:t>
                      </a:r>
                      <a:endParaRPr lang="en-GB" sz="900" b="0"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69.5</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gridSpan="4">
                  <a:txBody>
                    <a:bodyPr/>
                    <a:lstStyle/>
                    <a:p>
                      <a:pPr algn="ctr" fontAlgn="b"/>
                      <a:r>
                        <a:rPr lang="en-GB" sz="900" b="1" i="0" u="none" strike="noStrike" dirty="0">
                          <a:solidFill>
                            <a:srgbClr val="000000"/>
                          </a:solidFill>
                          <a:effectLst/>
                          <a:latin typeface="Times New Roman" panose="02020603050405020304" pitchFamily="18" charset="0"/>
                        </a:rPr>
                        <a:t>operation parameters (16T</a:t>
                      </a:r>
                      <a:r>
                        <a:rPr lang="en-GB" sz="900" b="1" i="0" u="none" strike="noStrike" dirty="0" smtClean="0">
                          <a:solidFill>
                            <a:srgbClr val="000000"/>
                          </a:solidFill>
                          <a:effectLst/>
                          <a:latin typeface="Times New Roman" panose="02020603050405020304" pitchFamily="18" charset="0"/>
                        </a:rPr>
                        <a:t>)</a:t>
                      </a:r>
                      <a:endParaRPr lang="en-GB" sz="900" b="1"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456" marR="7456" marT="7456"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dirty="0">
                        <a:solidFill>
                          <a:srgbClr val="000000"/>
                        </a:solidFill>
                        <a:effectLst/>
                        <a:latin typeface="Times New Roman" panose="02020603050405020304" pitchFamily="18" charset="0"/>
                      </a:endParaRP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000000"/>
                          </a:solidFill>
                          <a:effectLst/>
                          <a:latin typeface="Times New Roman" panose="02020603050405020304" pitchFamily="18" charset="0"/>
                        </a:rPr>
                        <a:t>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9800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9800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Jsc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624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1970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Jcu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624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985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Jeng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312</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657</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Joverall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207</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429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rtl="0" fontAlgn="b"/>
                      <a:r>
                        <a:rPr lang="en-GB" sz="800" b="1" i="0" u="none" strike="noStrike">
                          <a:solidFill>
                            <a:srgbClr val="4472C4"/>
                          </a:solidFill>
                          <a:effectLst/>
                          <a:latin typeface="Times New Roman" panose="02020603050405020304" pitchFamily="18" charset="0"/>
                        </a:rPr>
                        <a:t>Ratio LF/JF Joverall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a:solidFill>
                            <a:srgbClr val="4472C4"/>
                          </a:solidFill>
                          <a:effectLst/>
                          <a:latin typeface="Times New Roman" panose="02020603050405020304" pitchFamily="18" charset="0"/>
                        </a:rPr>
                        <a:t>2.07</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Bore field at 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16.00</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Conductor peak field at 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16.53</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12.99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gridSpan="4">
                  <a:txBody>
                    <a:bodyPr/>
                    <a:lstStyle/>
                    <a:p>
                      <a:pPr algn="ctr" fontAlgn="b"/>
                      <a:r>
                        <a:rPr lang="en-GB" sz="900" b="1" i="0" u="none" strike="noStrike" dirty="0">
                          <a:solidFill>
                            <a:srgbClr val="000000"/>
                          </a:solidFill>
                          <a:effectLst/>
                          <a:latin typeface="Times New Roman" panose="02020603050405020304" pitchFamily="18" charset="0"/>
                        </a:rPr>
                        <a:t>short </a:t>
                      </a:r>
                      <a:r>
                        <a:rPr lang="en-GB" sz="900" b="1" i="0" u="none" strike="noStrike" dirty="0" smtClean="0">
                          <a:solidFill>
                            <a:srgbClr val="000000"/>
                          </a:solidFill>
                          <a:effectLst/>
                          <a:latin typeface="Times New Roman" panose="02020603050405020304" pitchFamily="18" charset="0"/>
                        </a:rPr>
                        <a:t>sample limits</a:t>
                      </a:r>
                      <a:endParaRPr lang="en-GB" sz="900" b="1"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Short sample current Iss at 4.2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11263</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10973</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peak field at 4.2 K Iss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18.80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14.30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Margin on the load line at 4.2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13</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Short sample current Iss at 1.9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12456</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12087</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peak field at 1.9 Iss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20.50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15.60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6569">
                <a:tc>
                  <a:txBody>
                    <a:bodyPr/>
                    <a:lstStyle/>
                    <a:p>
                      <a:pPr algn="l" fontAlgn="b"/>
                      <a:r>
                        <a:rPr lang="en-GB" sz="900" b="0" i="0" u="none" strike="noStrike">
                          <a:solidFill>
                            <a:srgbClr val="000000"/>
                          </a:solidFill>
                          <a:effectLst/>
                          <a:latin typeface="Times New Roman" panose="02020603050405020304" pitchFamily="18" charset="0"/>
                        </a:rPr>
                        <a:t>Margin on the load line at 1.9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4472C4"/>
                          </a:solidFill>
                          <a:effectLst/>
                          <a:latin typeface="Times New Roman" panose="02020603050405020304" pitchFamily="18" charset="0"/>
                        </a:rPr>
                        <a:t>19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3" name="TextBox 12"/>
          <p:cNvSpPr txBox="1"/>
          <p:nvPr/>
        </p:nvSpPr>
        <p:spPr>
          <a:xfrm>
            <a:off x="1358499" y="6381328"/>
            <a:ext cx="2255746"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(13400 tons of Nb</a:t>
            </a:r>
            <a:r>
              <a:rPr lang="en-GB" sz="1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a:t>
            </a:r>
            <a:endParaRPr lang="en-GB"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4791490" y="764704"/>
            <a:ext cx="3514189" cy="2880000"/>
          </a:xfrm>
          <a:prstGeom prst="rect">
            <a:avLst/>
          </a:prstGeom>
        </p:spPr>
      </p:pic>
      <p:pic>
        <p:nvPicPr>
          <p:cNvPr id="15" name="Picture 14"/>
          <p:cNvPicPr>
            <a:picLocks noChangeAspect="1"/>
          </p:cNvPicPr>
          <p:nvPr/>
        </p:nvPicPr>
        <p:blipFill>
          <a:blip r:embed="rId4"/>
          <a:stretch>
            <a:fillRect/>
          </a:stretch>
        </p:blipFill>
        <p:spPr>
          <a:xfrm>
            <a:off x="4787233" y="3874620"/>
            <a:ext cx="3528032" cy="2880000"/>
          </a:xfrm>
          <a:prstGeom prst="rect">
            <a:avLst/>
          </a:prstGeom>
        </p:spPr>
      </p:pic>
    </p:spTree>
    <p:extLst>
      <p:ext uri="{BB962C8B-B14F-4D97-AF65-F5344CB8AC3E}">
        <p14:creationId xmlns:p14="http://schemas.microsoft.com/office/powerpoint/2010/main" val="605579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Content</a:t>
            </a:r>
            <a:endParaRPr lang="en-GB" dirty="0"/>
          </a:p>
        </p:txBody>
      </p:sp>
      <p:sp>
        <p:nvSpPr>
          <p:cNvPr id="3" name="Content Placeholder 2"/>
          <p:cNvSpPr>
            <a:spLocks noGrp="1"/>
          </p:cNvSpPr>
          <p:nvPr>
            <p:ph idx="1"/>
          </p:nvPr>
        </p:nvSpPr>
        <p:spPr/>
        <p:txBody>
          <a:bodyPr/>
          <a:lstStyle/>
          <a:p>
            <a:pPr marL="550926" indent="-514350">
              <a:buFont typeface="+mj-lt"/>
              <a:buAutoNum type="arabicPeriod"/>
            </a:pPr>
            <a:r>
              <a:rPr lang="en-GB" dirty="0" smtClean="0"/>
              <a:t>Introduction</a:t>
            </a:r>
          </a:p>
          <a:p>
            <a:pPr marL="550926" indent="-514350">
              <a:buFont typeface="+mj-lt"/>
              <a:buAutoNum type="arabicPeriod"/>
            </a:pPr>
            <a:r>
              <a:rPr lang="en-GB" dirty="0" smtClean="0"/>
              <a:t>Design constrains</a:t>
            </a:r>
          </a:p>
          <a:p>
            <a:pPr marL="550926" indent="-514350">
              <a:buFont typeface="+mj-lt"/>
              <a:buAutoNum type="arabicPeriod"/>
            </a:pPr>
            <a:r>
              <a:rPr lang="en-GB" dirty="0" smtClean="0"/>
              <a:t>Electromagnetic designs overview</a:t>
            </a:r>
          </a:p>
          <a:p>
            <a:pPr marL="550926" indent="-514350">
              <a:buFont typeface="+mj-lt"/>
              <a:buAutoNum type="arabicPeriod"/>
            </a:pPr>
            <a:r>
              <a:rPr lang="en-GB" dirty="0" smtClean="0"/>
              <a:t>Technical challenges and “solutions”</a:t>
            </a:r>
          </a:p>
          <a:p>
            <a:pPr marL="550926" indent="-514350">
              <a:buFont typeface="+mj-lt"/>
              <a:buAutoNum type="arabicPeriod"/>
            </a:pPr>
            <a:r>
              <a:rPr lang="en-GB" dirty="0" smtClean="0"/>
              <a:t>Summary and next steps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a:t>
            </a:fld>
            <a:endParaRPr lang="en-GB">
              <a:solidFill>
                <a:srgbClr val="0C377B"/>
              </a:solidFill>
            </a:endParaRPr>
          </a:p>
        </p:txBody>
      </p:sp>
    </p:spTree>
    <p:extLst>
      <p:ext uri="{BB962C8B-B14F-4D97-AF65-F5344CB8AC3E}">
        <p14:creationId xmlns:p14="http://schemas.microsoft.com/office/powerpoint/2010/main" val="18370670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 C</a:t>
            </a:r>
            <a:endParaRPr lang="en-GB" dirty="0"/>
          </a:p>
        </p:txBody>
      </p:sp>
      <p:sp>
        <p:nvSpPr>
          <p:cNvPr id="3" name="TextBox 2"/>
          <p:cNvSpPr txBox="1"/>
          <p:nvPr/>
        </p:nvSpPr>
        <p:spPr>
          <a:xfrm>
            <a:off x="525241" y="971051"/>
            <a:ext cx="8093517" cy="2123658"/>
          </a:xfrm>
          <a:prstGeom prst="rect">
            <a:avLst/>
          </a:prstGeom>
          <a:noFill/>
        </p:spPr>
        <p:txBody>
          <a:bodyPr wrap="square" rtlCol="0">
            <a:spAutoFit/>
          </a:bodyPr>
          <a:lstStyle/>
          <a:p>
            <a:pPr algn="just"/>
            <a:r>
              <a:rPr lang="en-GB" b="1" dirty="0" smtClean="0">
                <a:solidFill>
                  <a:srgbClr val="FF0000"/>
                </a:solidFill>
                <a:latin typeface="Times New Roman" panose="02020603050405020304" pitchFamily="18" charset="0"/>
                <a:cs typeface="Times New Roman" panose="02020603050405020304" pitchFamily="18" charset="0"/>
              </a:rPr>
              <a:t>Design limited by the high current density in the low field.</a:t>
            </a:r>
          </a:p>
          <a:p>
            <a:pPr algn="just"/>
            <a:endParaRPr lang="en-GB" sz="300" b="1" dirty="0" smtClean="0">
              <a:solidFill>
                <a:srgbClr val="FF0000"/>
              </a:solidFill>
              <a:latin typeface="Times New Roman" panose="02020603050405020304" pitchFamily="18" charset="0"/>
              <a:cs typeface="Times New Roman" panose="02020603050405020304" pitchFamily="18" charset="0"/>
            </a:endParaRPr>
          </a:p>
          <a:p>
            <a:pPr algn="just"/>
            <a:r>
              <a:rPr lang="en-GB" dirty="0" smtClean="0">
                <a:latin typeface="Times New Roman" panose="02020603050405020304" pitchFamily="18" charset="0"/>
                <a:cs typeface="Times New Roman" panose="02020603050405020304" pitchFamily="18" charset="0"/>
              </a:rPr>
              <a:t>In order to be able to protect (time margin &gt; 45 </a:t>
            </a:r>
            <a:r>
              <a:rPr lang="en-GB" dirty="0" err="1" smtClean="0">
                <a:latin typeface="Times New Roman" panose="02020603050405020304" pitchFamily="18" charset="0"/>
                <a:cs typeface="Times New Roman" panose="02020603050405020304" pitchFamily="18" charset="0"/>
              </a:rPr>
              <a:t>ms</a:t>
            </a:r>
            <a:r>
              <a:rPr lang="en-GB" dirty="0" smtClean="0">
                <a:latin typeface="Times New Roman" panose="02020603050405020304" pitchFamily="18" charset="0"/>
                <a:cs typeface="Times New Roman" panose="02020603050405020304" pitchFamily="18" charset="0"/>
              </a:rPr>
              <a:t>), we need a copper to superconductor ≥ 2. </a:t>
            </a:r>
          </a:p>
          <a:p>
            <a:pPr marL="742950" lvl="1" indent="-285750" algn="just">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An increase of the copper to superconductor from 2 to 2.5 increases the time margin by ~ 5 </a:t>
            </a:r>
            <a:r>
              <a:rPr lang="en-GB" dirty="0" err="1" smtClean="0">
                <a:latin typeface="Times New Roman" panose="02020603050405020304" pitchFamily="18" charset="0"/>
                <a:cs typeface="Times New Roman" panose="02020603050405020304" pitchFamily="18" charset="0"/>
              </a:rPr>
              <a:t>ms</a:t>
            </a:r>
            <a:r>
              <a:rPr lang="en-GB" dirty="0" smtClean="0">
                <a:latin typeface="Times New Roman" panose="02020603050405020304" pitchFamily="18" charset="0"/>
                <a:cs typeface="Times New Roman" panose="02020603050405020304" pitchFamily="18" charset="0"/>
              </a:rPr>
              <a:t>. </a:t>
            </a:r>
          </a:p>
          <a:p>
            <a:pPr marL="742950" lvl="1" indent="-285750" algn="just">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An increase on the operation current of </a:t>
            </a:r>
            <a:r>
              <a:rPr lang="en-GB" dirty="0">
                <a:latin typeface="Times New Roman" panose="02020603050405020304" pitchFamily="18" charset="0"/>
                <a:cs typeface="Times New Roman" panose="02020603050405020304" pitchFamily="18" charset="0"/>
              </a:rPr>
              <a:t>~ 1 </a:t>
            </a:r>
            <a:r>
              <a:rPr lang="en-GB" dirty="0" smtClean="0">
                <a:latin typeface="Times New Roman" panose="02020603050405020304" pitchFamily="18" charset="0"/>
                <a:cs typeface="Times New Roman" panose="02020603050405020304" pitchFamily="18" charset="0"/>
              </a:rPr>
              <a:t>kA implies 16 </a:t>
            </a:r>
            <a:r>
              <a:rPr lang="en-GB" dirty="0" err="1" smtClean="0">
                <a:latin typeface="Times New Roman" panose="02020603050405020304" pitchFamily="18" charset="0"/>
                <a:cs typeface="Times New Roman" panose="02020603050405020304" pitchFamily="18" charset="0"/>
              </a:rPr>
              <a:t>ms</a:t>
            </a:r>
            <a:r>
              <a:rPr lang="en-GB" dirty="0" smtClean="0">
                <a:latin typeface="Times New Roman" panose="02020603050405020304" pitchFamily="18" charset="0"/>
                <a:cs typeface="Times New Roman" panose="02020603050405020304" pitchFamily="18" charset="0"/>
              </a:rPr>
              <a:t> decrease on the time </a:t>
            </a:r>
            <a:r>
              <a:rPr lang="en-GB" dirty="0" smtClean="0">
                <a:latin typeface="Times New Roman" panose="02020603050405020304" pitchFamily="18" charset="0"/>
                <a:cs typeface="Times New Roman" panose="02020603050405020304" pitchFamily="18" charset="0"/>
              </a:rPr>
              <a:t>margin (assuming inductance does not change).</a:t>
            </a:r>
            <a:endParaRPr lang="en-GB"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3"/>
          <a:stretch>
            <a:fillRect/>
          </a:stretch>
        </p:blipFill>
        <p:spPr>
          <a:xfrm>
            <a:off x="848191" y="3255367"/>
            <a:ext cx="3514189" cy="2880000"/>
          </a:xfrm>
          <a:prstGeom prst="rect">
            <a:avLst/>
          </a:prstGeom>
        </p:spPr>
      </p:pic>
      <p:pic>
        <p:nvPicPr>
          <p:cNvPr id="13" name="Picture 12"/>
          <p:cNvPicPr>
            <a:picLocks noChangeAspect="1"/>
          </p:cNvPicPr>
          <p:nvPr/>
        </p:nvPicPr>
        <p:blipFill>
          <a:blip r:embed="rId4"/>
          <a:stretch>
            <a:fillRect/>
          </a:stretch>
        </p:blipFill>
        <p:spPr>
          <a:xfrm>
            <a:off x="4571999" y="3086506"/>
            <a:ext cx="3801754" cy="3103445"/>
          </a:xfrm>
          <a:prstGeom prst="rect">
            <a:avLst/>
          </a:prstGeom>
        </p:spPr>
      </p:pic>
    </p:spTree>
    <p:extLst>
      <p:ext uri="{BB962C8B-B14F-4D97-AF65-F5344CB8AC3E}">
        <p14:creationId xmlns:p14="http://schemas.microsoft.com/office/powerpoint/2010/main" val="27182838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 D</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21</a:t>
            </a:fld>
            <a:endParaRPr lang="en-GB">
              <a:solidFill>
                <a:srgbClr val="0C377B"/>
              </a:solidFill>
            </a:endParaRPr>
          </a:p>
        </p:txBody>
      </p:sp>
      <p:sp>
        <p:nvSpPr>
          <p:cNvPr id="7" name="TextBox 6"/>
          <p:cNvSpPr txBox="1"/>
          <p:nvPr/>
        </p:nvSpPr>
        <p:spPr>
          <a:xfrm>
            <a:off x="827584" y="6408268"/>
            <a:ext cx="530915"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v34</a:t>
            </a:r>
            <a:endParaRPr lang="en-GB" dirty="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973367072"/>
              </p:ext>
            </p:extLst>
          </p:nvPr>
        </p:nvGraphicFramePr>
        <p:xfrm>
          <a:off x="251520" y="1252867"/>
          <a:ext cx="3946537" cy="4667238"/>
        </p:xfrm>
        <a:graphic>
          <a:graphicData uri="http://schemas.openxmlformats.org/drawingml/2006/table">
            <a:tbl>
              <a:tblPr/>
              <a:tblGrid>
                <a:gridCol w="2514145"/>
                <a:gridCol w="477464"/>
                <a:gridCol w="477464"/>
                <a:gridCol w="477464"/>
              </a:tblGrid>
              <a:tr h="335505">
                <a:tc rowSpan="2" gridSpan="2">
                  <a:txBody>
                    <a:bodyPr/>
                    <a:lstStyle/>
                    <a:p>
                      <a:pPr algn="ctr" fontAlgn="b"/>
                      <a:r>
                        <a:rPr lang="en-GB" sz="900" b="0" i="0" u="none" strike="noStrike" dirty="0">
                          <a:solidFill>
                            <a:srgbClr val="000000"/>
                          </a:solidFill>
                          <a:effectLst/>
                          <a:latin typeface="Times New Roman" panose="02020603050405020304" pitchFamily="18" charset="0"/>
                        </a:rPr>
                        <a:t> </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hMerge="1">
                  <a:txBody>
                    <a:bodyPr/>
                    <a:lstStyle/>
                    <a:p>
                      <a:endParaRPr lang="en-GB"/>
                    </a:p>
                  </a:txBody>
                  <a:tcPr/>
                </a:tc>
                <a:tc gridSpan="2">
                  <a:txBody>
                    <a:bodyPr/>
                    <a:lstStyle/>
                    <a:p>
                      <a:pPr algn="ctr" fontAlgn="ctr"/>
                      <a:r>
                        <a:rPr lang="en-GB" sz="900" b="1" i="0" u="none" strike="noStrike">
                          <a:solidFill>
                            <a:srgbClr val="000000"/>
                          </a:solidFill>
                          <a:effectLst/>
                          <a:latin typeface="Times New Roman" panose="02020603050405020304" pitchFamily="18" charset="0"/>
                        </a:rPr>
                        <a:t>Design D</a:t>
                      </a:r>
                    </a:p>
                  </a:txBody>
                  <a:tcPr marL="7456" marR="7456" marT="745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gridSpan="2" vMerge="1">
                  <a:txBody>
                    <a:bodyPr/>
                    <a:lstStyle/>
                    <a:p>
                      <a:endParaRPr lang="en-GB"/>
                    </a:p>
                  </a:txBody>
                  <a:tcPr/>
                </a:tc>
                <a:tc hMerge="1" vMerge="1">
                  <a:txBody>
                    <a:bodyPr/>
                    <a:lstStyle/>
                    <a:p>
                      <a:endParaRPr lang="en-GB"/>
                    </a:p>
                  </a:txBody>
                  <a:tcPr/>
                </a:tc>
                <a:tc>
                  <a:txBody>
                    <a:bodyPr/>
                    <a:lstStyle/>
                    <a:p>
                      <a:pPr algn="l" fontAlgn="b"/>
                      <a:r>
                        <a:rPr lang="en-GB" sz="900" b="1" i="0" u="none" strike="noStrike">
                          <a:solidFill>
                            <a:srgbClr val="000000"/>
                          </a:solidFill>
                          <a:effectLst/>
                          <a:latin typeface="Times New Roman" panose="02020603050405020304" pitchFamily="18" charset="0"/>
                        </a:rPr>
                        <a:t>HF</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HF</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gridSpan="4">
                  <a:txBody>
                    <a:bodyPr/>
                    <a:lstStyle/>
                    <a:p>
                      <a:pPr algn="ctr" fontAlgn="b"/>
                      <a:r>
                        <a:rPr lang="en-GB" sz="900" b="1" i="0" u="none" strike="noStrike">
                          <a:solidFill>
                            <a:srgbClr val="000000"/>
                          </a:solidFill>
                          <a:effectLst/>
                          <a:latin typeface="Times New Roman" panose="02020603050405020304" pitchFamily="18" charset="0"/>
                        </a:rPr>
                        <a:t>Strand &amp; Cable</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Strand diameter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Cu2SC ratio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 of strands in cable</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51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25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000000"/>
                          </a:solidFill>
                          <a:effectLst/>
                          <a:latin typeface="Times New Roman" panose="02020603050405020304" pitchFamily="18" charset="0"/>
                        </a:rPr>
                        <a:t>coil dimensions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number of conductors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28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78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area (per aperture), including insulation</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6819</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9258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area (per coil) ,including insulation</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3409</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4629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conductor area per coil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5306</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r</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25</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w/r</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w_eq</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2.6</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dirty="0" smtClean="0">
                          <a:solidFill>
                            <a:srgbClr val="000000"/>
                          </a:solidFill>
                          <a:effectLst/>
                          <a:latin typeface="Times New Roman" panose="02020603050405020304" pitchFamily="18" charset="0"/>
                        </a:rPr>
                        <a:t>Equivalent coil width</a:t>
                      </a:r>
                      <a:endParaRPr lang="en-GB" sz="900" b="0"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mm</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66.1</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gridSpan="4">
                  <a:txBody>
                    <a:bodyPr/>
                    <a:lstStyle/>
                    <a:p>
                      <a:pPr algn="ctr" fontAlgn="b"/>
                      <a:r>
                        <a:rPr lang="en-GB" sz="900" b="1" i="0" u="none" strike="noStrike">
                          <a:solidFill>
                            <a:srgbClr val="000000"/>
                          </a:solidFill>
                          <a:effectLst/>
                          <a:latin typeface="Times New Roman" panose="02020603050405020304" pitchFamily="18" charset="0"/>
                        </a:rPr>
                        <a:t>operation parameters (16T)</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49113">
                <a:tc>
                  <a:txBody>
                    <a:bodyPr/>
                    <a:lstStyle/>
                    <a:p>
                      <a:pPr algn="l" fontAlgn="b"/>
                      <a:r>
                        <a:rPr lang="en-GB" sz="900" b="1" i="0" u="none" strike="noStrike">
                          <a:solidFill>
                            <a:srgbClr val="000000"/>
                          </a:solidFill>
                          <a:effectLst/>
                          <a:latin typeface="Times New Roman" panose="02020603050405020304" pitchFamily="18" charset="0"/>
                        </a:rPr>
                        <a:t>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13633</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000000"/>
                          </a:solidFill>
                          <a:effectLst/>
                          <a:latin typeface="Times New Roman" panose="02020603050405020304" pitchFamily="18" charset="0"/>
                        </a:rPr>
                        <a:t>13633</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Jsc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681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2083</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Jcu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681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1041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Jeng </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340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694</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1" i="0" u="none" strike="noStrike">
                          <a:solidFill>
                            <a:srgbClr val="4472C4"/>
                          </a:solidFill>
                          <a:effectLst/>
                          <a:latin typeface="Times New Roman" panose="02020603050405020304" pitchFamily="18" charset="0"/>
                        </a:rPr>
                        <a:t>Joverall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A/mm2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224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459</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rtl="0" fontAlgn="b"/>
                      <a:r>
                        <a:rPr lang="en-GB" sz="800" b="1" i="0" u="none" strike="noStrike">
                          <a:solidFill>
                            <a:srgbClr val="4472C4"/>
                          </a:solidFill>
                          <a:effectLst/>
                          <a:latin typeface="Times New Roman" panose="02020603050405020304" pitchFamily="18" charset="0"/>
                        </a:rPr>
                        <a:t>Ratio LF/JF Joverall</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1" i="0" u="none" strike="noStrike">
                          <a:solidFill>
                            <a:srgbClr val="4472C4"/>
                          </a:solidFill>
                          <a:effectLst/>
                          <a:latin typeface="Times New Roman" panose="02020603050405020304" pitchFamily="18" charset="0"/>
                        </a:rPr>
                        <a:t> </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1" i="0" u="none" strike="noStrike">
                          <a:solidFill>
                            <a:srgbClr val="4472C4"/>
                          </a:solidFill>
                          <a:effectLst/>
                          <a:latin typeface="Times New Roman" panose="02020603050405020304" pitchFamily="18" charset="0"/>
                        </a:rPr>
                        <a:t>2.05</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Bore field at 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900" b="0" i="0" u="none" strike="noStrike">
                          <a:solidFill>
                            <a:srgbClr val="000000"/>
                          </a:solidFill>
                          <a:effectLst/>
                          <a:latin typeface="Times New Roman" panose="02020603050405020304" pitchFamily="18" charset="0"/>
                        </a:rPr>
                        <a:t>16.00</a:t>
                      </a: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49113">
                <a:tc>
                  <a:txBody>
                    <a:bodyPr/>
                    <a:lstStyle/>
                    <a:p>
                      <a:pPr algn="l" fontAlgn="b"/>
                      <a:r>
                        <a:rPr lang="en-GB" sz="900" b="0" i="0" u="none" strike="noStrike">
                          <a:solidFill>
                            <a:srgbClr val="000000"/>
                          </a:solidFill>
                          <a:effectLst/>
                          <a:latin typeface="Times New Roman" panose="02020603050405020304" pitchFamily="18" charset="0"/>
                        </a:rPr>
                        <a:t>Conductor peak field at Inom</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16.48</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12.72</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gridSpan="4">
                  <a:txBody>
                    <a:bodyPr/>
                    <a:lstStyle/>
                    <a:p>
                      <a:pPr algn="ctr" fontAlgn="b"/>
                      <a:r>
                        <a:rPr lang="en-GB" sz="900" b="1" i="0" u="none" strike="noStrike" dirty="0">
                          <a:solidFill>
                            <a:srgbClr val="000000"/>
                          </a:solidFill>
                          <a:effectLst/>
                          <a:latin typeface="Times New Roman" panose="02020603050405020304" pitchFamily="18" charset="0"/>
                        </a:rPr>
                        <a:t>short </a:t>
                      </a:r>
                      <a:r>
                        <a:rPr lang="en-GB" sz="900" b="1" i="0" u="none" strike="noStrike" dirty="0" smtClean="0">
                          <a:solidFill>
                            <a:srgbClr val="000000"/>
                          </a:solidFill>
                          <a:effectLst/>
                          <a:latin typeface="Times New Roman" panose="02020603050405020304" pitchFamily="18" charset="0"/>
                        </a:rPr>
                        <a:t>sample</a:t>
                      </a:r>
                      <a:r>
                        <a:rPr lang="en-GB" sz="900" b="1" i="0" u="none" strike="noStrike" baseline="0" dirty="0" smtClean="0">
                          <a:solidFill>
                            <a:srgbClr val="000000"/>
                          </a:solidFill>
                          <a:effectLst/>
                          <a:latin typeface="Times New Roman" panose="02020603050405020304" pitchFamily="18" charset="0"/>
                        </a:rPr>
                        <a:t> limits</a:t>
                      </a:r>
                      <a:endParaRPr lang="en-GB" sz="900" b="1" i="0" u="none" strike="noStrike" dirty="0">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1" i="0" u="none" strike="noStrike">
                        <a:solidFill>
                          <a:srgbClr val="000000"/>
                        </a:solidFill>
                        <a:effectLst/>
                        <a:latin typeface="Times New Roman" panose="02020603050405020304" pitchFamily="18" charset="0"/>
                      </a:endParaRP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a:solidFill>
                          <a:srgbClr val="000000"/>
                        </a:solidFill>
                        <a:effectLst/>
                        <a:latin typeface="Times New Roman" panose="02020603050405020304" pitchFamily="18" charset="0"/>
                      </a:endParaRP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900" b="0" i="0" u="none" strike="noStrike" dirty="0">
                        <a:solidFill>
                          <a:srgbClr val="000000"/>
                        </a:solidFill>
                        <a:effectLst/>
                        <a:latin typeface="Times New Roman" panose="02020603050405020304" pitchFamily="18" charset="0"/>
                      </a:endParaRP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dirty="0">
                          <a:solidFill>
                            <a:srgbClr val="000000"/>
                          </a:solidFill>
                          <a:effectLst/>
                          <a:latin typeface="Times New Roman" panose="02020603050405020304" pitchFamily="18" charset="0"/>
                        </a:rPr>
                        <a:t>Short sample current </a:t>
                      </a:r>
                      <a:r>
                        <a:rPr lang="en-GB" sz="900" b="0" i="0" u="none" strike="noStrike" dirty="0" err="1">
                          <a:solidFill>
                            <a:srgbClr val="000000"/>
                          </a:solidFill>
                          <a:effectLst/>
                          <a:latin typeface="Times New Roman" panose="02020603050405020304" pitchFamily="18" charset="0"/>
                        </a:rPr>
                        <a:t>Iss</a:t>
                      </a:r>
                      <a:r>
                        <a:rPr lang="en-GB" sz="900" b="0" i="0" u="none" strike="noStrike" dirty="0">
                          <a:solidFill>
                            <a:srgbClr val="000000"/>
                          </a:solidFill>
                          <a:effectLst/>
                          <a:latin typeface="Times New Roman" panose="02020603050405020304" pitchFamily="18" charset="0"/>
                        </a:rPr>
                        <a:t> at 4.2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dirty="0">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a:solidFill>
                            <a:srgbClr val="000000"/>
                          </a:solidFill>
                          <a:effectLst/>
                          <a:latin typeface="Times New Roman" panose="02020603050405020304" pitchFamily="18" charset="0"/>
                        </a:rPr>
                        <a:t>15521</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dirty="0">
                          <a:solidFill>
                            <a:srgbClr val="000000"/>
                          </a:solidFill>
                          <a:effectLst/>
                          <a:latin typeface="Times New Roman" panose="02020603050405020304" pitchFamily="18" charset="0"/>
                        </a:rPr>
                        <a:t>15111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peak field at 4.2 K Iss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18.46</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13.91</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Margin on the load line at 4.2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12</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10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Short sample current Iss at 1.9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17124</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16650</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9113">
                <a:tc>
                  <a:txBody>
                    <a:bodyPr/>
                    <a:lstStyle/>
                    <a:p>
                      <a:pPr algn="l" fontAlgn="b"/>
                      <a:r>
                        <a:rPr lang="en-GB" sz="900" b="0" i="0" u="none" strike="noStrike">
                          <a:solidFill>
                            <a:srgbClr val="000000"/>
                          </a:solidFill>
                          <a:effectLst/>
                          <a:latin typeface="Times New Roman" panose="02020603050405020304" pitchFamily="18" charset="0"/>
                        </a:rPr>
                        <a:t>Coil peak field at 1.9 Iss</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20.15</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0" i="0" u="none" strike="noStrike">
                          <a:solidFill>
                            <a:srgbClr val="000000"/>
                          </a:solidFill>
                          <a:effectLst/>
                          <a:latin typeface="Times New Roman" panose="02020603050405020304" pitchFamily="18" charset="0"/>
                        </a:rPr>
                        <a:t>16.65</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6569">
                <a:tc>
                  <a:txBody>
                    <a:bodyPr/>
                    <a:lstStyle/>
                    <a:p>
                      <a:pPr algn="l" fontAlgn="b"/>
                      <a:r>
                        <a:rPr lang="en-GB" sz="900" b="0" i="0" u="none" strike="noStrike">
                          <a:solidFill>
                            <a:srgbClr val="000000"/>
                          </a:solidFill>
                          <a:effectLst/>
                          <a:latin typeface="Times New Roman" panose="02020603050405020304" pitchFamily="18" charset="0"/>
                        </a:rPr>
                        <a:t>Margin on the load line at 1.9 K</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900" b="0" i="0" u="none" strike="noStrike">
                          <a:solidFill>
                            <a:srgbClr val="000000"/>
                          </a:solidFill>
                          <a:effectLst/>
                          <a:latin typeface="Times New Roman" panose="02020603050405020304" pitchFamily="18" charset="0"/>
                        </a:rPr>
                        <a:t>%</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a:solidFill>
                            <a:srgbClr val="4472C4"/>
                          </a:solidFill>
                          <a:effectLst/>
                          <a:latin typeface="Times New Roman" panose="02020603050405020304" pitchFamily="18" charset="0"/>
                        </a:rPr>
                        <a:t>20</a:t>
                      </a:r>
                    </a:p>
                  </a:txBody>
                  <a:tcPr marL="7456" marR="7456" marT="745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900" b="1" i="0" u="none" strike="noStrike" dirty="0">
                          <a:solidFill>
                            <a:srgbClr val="4472C4"/>
                          </a:solidFill>
                          <a:effectLst/>
                          <a:latin typeface="Times New Roman" panose="02020603050405020304" pitchFamily="18" charset="0"/>
                        </a:rPr>
                        <a:t>18</a:t>
                      </a:r>
                    </a:p>
                  </a:txBody>
                  <a:tcPr marL="7456" marR="7456" marT="745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pic>
        <p:nvPicPr>
          <p:cNvPr id="5" name="Picture 4"/>
          <p:cNvPicPr>
            <a:picLocks noChangeAspect="1"/>
          </p:cNvPicPr>
          <p:nvPr/>
        </p:nvPicPr>
        <p:blipFill rotWithShape="1">
          <a:blip r:embed="rId2"/>
          <a:srcRect l="15986" t="18002" r="13678" b="9990"/>
          <a:stretch/>
        </p:blipFill>
        <p:spPr>
          <a:xfrm>
            <a:off x="5086400" y="764704"/>
            <a:ext cx="3600400" cy="2945782"/>
          </a:xfrm>
          <a:prstGeom prst="rect">
            <a:avLst/>
          </a:prstGeom>
        </p:spPr>
      </p:pic>
      <p:sp>
        <p:nvSpPr>
          <p:cNvPr id="8" name="TextBox 7"/>
          <p:cNvSpPr txBox="1"/>
          <p:nvPr/>
        </p:nvSpPr>
        <p:spPr>
          <a:xfrm>
            <a:off x="1358499" y="6381328"/>
            <a:ext cx="2255746"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(12450 tons of Nb</a:t>
            </a:r>
            <a:r>
              <a:rPr lang="en-GB" sz="1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a:t>
            </a:r>
            <a:endParaRPr lang="en-GB"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clrChange>
              <a:clrFrom>
                <a:srgbClr val="FFFFFF"/>
              </a:clrFrom>
              <a:clrTo>
                <a:srgbClr val="FFFFFF">
                  <a:alpha val="0"/>
                </a:srgbClr>
              </a:clrTo>
            </a:clrChange>
          </a:blip>
          <a:stretch>
            <a:fillRect/>
          </a:stretch>
        </p:blipFill>
        <p:spPr>
          <a:xfrm>
            <a:off x="5121308" y="3776962"/>
            <a:ext cx="3565492" cy="2880000"/>
          </a:xfrm>
          <a:prstGeom prst="rect">
            <a:avLst/>
          </a:prstGeom>
        </p:spPr>
      </p:pic>
    </p:spTree>
    <p:extLst>
      <p:ext uri="{BB962C8B-B14F-4D97-AF65-F5344CB8AC3E}">
        <p14:creationId xmlns:p14="http://schemas.microsoft.com/office/powerpoint/2010/main" val="17167301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400" dirty="0" smtClean="0"/>
              <a:t>3. Designs Comparison: Coil size</a:t>
            </a:r>
            <a:endParaRPr lang="en-GB" sz="44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22</a:t>
            </a:fld>
            <a:endParaRPr lang="en-GB">
              <a:solidFill>
                <a:srgbClr val="0C377B"/>
              </a:solidFill>
            </a:endParaRPr>
          </a:p>
        </p:txBody>
      </p:sp>
      <p:pic>
        <p:nvPicPr>
          <p:cNvPr id="6" name="Picture 5"/>
          <p:cNvPicPr>
            <a:picLocks noChangeAspect="1"/>
          </p:cNvPicPr>
          <p:nvPr/>
        </p:nvPicPr>
        <p:blipFill rotWithShape="1">
          <a:blip r:embed="rId2"/>
          <a:srcRect l="22742" t="42683" r="27087" b="17313"/>
          <a:stretch/>
        </p:blipFill>
        <p:spPr>
          <a:xfrm>
            <a:off x="4466394" y="792816"/>
            <a:ext cx="1395000" cy="900000"/>
          </a:xfrm>
          <a:prstGeom prst="rect">
            <a:avLst/>
          </a:prstGeom>
        </p:spPr>
      </p:pic>
      <p:pic>
        <p:nvPicPr>
          <p:cNvPr id="7" name="Picture 6"/>
          <p:cNvPicPr>
            <a:picLocks noChangeAspect="1"/>
          </p:cNvPicPr>
          <p:nvPr/>
        </p:nvPicPr>
        <p:blipFill rotWithShape="1">
          <a:blip r:embed="rId3">
            <a:clrChange>
              <a:clrFrom>
                <a:srgbClr val="FFFFFF"/>
              </a:clrFrom>
              <a:clrTo>
                <a:srgbClr val="FFFFFF">
                  <a:alpha val="0"/>
                </a:srgbClr>
              </a:clrTo>
            </a:clrChange>
          </a:blip>
          <a:srcRect l="22658" t="40005" r="27171" b="17991"/>
          <a:stretch/>
        </p:blipFill>
        <p:spPr>
          <a:xfrm>
            <a:off x="5898484" y="759226"/>
            <a:ext cx="1396612" cy="946092"/>
          </a:xfrm>
          <a:prstGeom prst="rect">
            <a:avLst/>
          </a:prstGeom>
        </p:spPr>
      </p:pic>
      <p:pic>
        <p:nvPicPr>
          <p:cNvPr id="8" name="Picture 7"/>
          <p:cNvPicPr>
            <a:picLocks noChangeAspect="1"/>
          </p:cNvPicPr>
          <p:nvPr/>
        </p:nvPicPr>
        <p:blipFill rotWithShape="1">
          <a:blip r:embed="rId4">
            <a:clrChange>
              <a:clrFrom>
                <a:srgbClr val="FFFFFF"/>
              </a:clrFrom>
              <a:clrTo>
                <a:srgbClr val="FFFFFF">
                  <a:alpha val="0"/>
                </a:srgbClr>
              </a:clrTo>
            </a:clrChange>
          </a:blip>
          <a:srcRect l="22658" t="42687" r="28789" b="17308"/>
          <a:stretch/>
        </p:blipFill>
        <p:spPr>
          <a:xfrm>
            <a:off x="2928718" y="717345"/>
            <a:ext cx="1350000" cy="900000"/>
          </a:xfrm>
          <a:prstGeom prst="rect">
            <a:avLst/>
          </a:prstGeom>
        </p:spPr>
      </p:pic>
      <p:pic>
        <p:nvPicPr>
          <p:cNvPr id="9" name="Picture 8"/>
          <p:cNvPicPr>
            <a:picLocks noChangeAspect="1"/>
          </p:cNvPicPr>
          <p:nvPr/>
        </p:nvPicPr>
        <p:blipFill rotWithShape="1">
          <a:blip r:embed="rId5"/>
          <a:srcRect l="26595" t="46005" r="24650" b="17991"/>
          <a:stretch/>
        </p:blipFill>
        <p:spPr>
          <a:xfrm>
            <a:off x="7473903" y="854430"/>
            <a:ext cx="1300396" cy="780238"/>
          </a:xfrm>
          <a:prstGeom prst="rect">
            <a:avLst/>
          </a:prstGeom>
        </p:spPr>
      </p:pic>
      <p:pic>
        <p:nvPicPr>
          <p:cNvPr id="10" name="Picture 9"/>
          <p:cNvPicPr>
            <a:picLocks noChangeAspect="1"/>
          </p:cNvPicPr>
          <p:nvPr/>
        </p:nvPicPr>
        <p:blipFill rotWithShape="1">
          <a:blip r:embed="rId4"/>
          <a:srcRect l="38063" t="61930" r="57551" b="30027"/>
          <a:stretch/>
        </p:blipFill>
        <p:spPr>
          <a:xfrm>
            <a:off x="3707094" y="1701195"/>
            <a:ext cx="462543" cy="686407"/>
          </a:xfrm>
          <a:prstGeom prst="rect">
            <a:avLst/>
          </a:prstGeom>
        </p:spPr>
      </p:pic>
      <p:pic>
        <p:nvPicPr>
          <p:cNvPr id="11" name="Picture 10"/>
          <p:cNvPicPr>
            <a:picLocks noChangeAspect="1"/>
          </p:cNvPicPr>
          <p:nvPr/>
        </p:nvPicPr>
        <p:blipFill rotWithShape="1">
          <a:blip r:embed="rId2"/>
          <a:srcRect l="38102" t="66573" r="57415" b="22349"/>
          <a:stretch/>
        </p:blipFill>
        <p:spPr>
          <a:xfrm>
            <a:off x="5270391" y="1701195"/>
            <a:ext cx="343204" cy="686407"/>
          </a:xfrm>
          <a:prstGeom prst="rect">
            <a:avLst/>
          </a:prstGeom>
        </p:spPr>
      </p:pic>
      <p:cxnSp>
        <p:nvCxnSpPr>
          <p:cNvPr id="12" name="Straight Connector 11"/>
          <p:cNvCxnSpPr/>
          <p:nvPr/>
        </p:nvCxnSpPr>
        <p:spPr>
          <a:xfrm>
            <a:off x="3347054" y="1546265"/>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3358002" y="1328281"/>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4881725" y="1560351"/>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4892673" y="1342367"/>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6416388" y="1572853"/>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6427336" y="1354869"/>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18" name="Picture 17"/>
          <p:cNvPicPr>
            <a:picLocks noChangeAspect="1"/>
          </p:cNvPicPr>
          <p:nvPr/>
        </p:nvPicPr>
        <p:blipFill rotWithShape="1">
          <a:blip r:embed="rId3"/>
          <a:srcRect l="41397" t="65209" r="52263" b="22603"/>
          <a:stretch/>
        </p:blipFill>
        <p:spPr>
          <a:xfrm>
            <a:off x="6776428" y="1705318"/>
            <a:ext cx="467382" cy="727039"/>
          </a:xfrm>
          <a:prstGeom prst="rect">
            <a:avLst/>
          </a:prstGeom>
        </p:spPr>
      </p:pic>
      <p:pic>
        <p:nvPicPr>
          <p:cNvPr id="19" name="Picture 18"/>
          <p:cNvPicPr>
            <a:picLocks noChangeAspect="1"/>
          </p:cNvPicPr>
          <p:nvPr/>
        </p:nvPicPr>
        <p:blipFill rotWithShape="1">
          <a:blip r:embed="rId5"/>
          <a:srcRect l="47435" t="62414" r="46796" b="23480"/>
          <a:stretch/>
        </p:blipFill>
        <p:spPr>
          <a:xfrm>
            <a:off x="8502121" y="1630954"/>
            <a:ext cx="364811" cy="724763"/>
          </a:xfrm>
          <a:prstGeom prst="rect">
            <a:avLst/>
          </a:prstGeom>
        </p:spPr>
      </p:pic>
      <p:cxnSp>
        <p:nvCxnSpPr>
          <p:cNvPr id="20" name="Straight Connector 19"/>
          <p:cNvCxnSpPr/>
          <p:nvPr/>
        </p:nvCxnSpPr>
        <p:spPr>
          <a:xfrm>
            <a:off x="8102872" y="1528345"/>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8113820" y="1238808"/>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flipH="1">
            <a:off x="3646045" y="1733649"/>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3" name="TextBox 22"/>
          <p:cNvSpPr txBox="1"/>
          <p:nvPr/>
        </p:nvSpPr>
        <p:spPr>
          <a:xfrm rot="16200000">
            <a:off x="3010179" y="1838278"/>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14.92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4" name="Straight Arrow Connector 23"/>
          <p:cNvCxnSpPr/>
          <p:nvPr/>
        </p:nvCxnSpPr>
        <p:spPr>
          <a:xfrm>
            <a:off x="5191864" y="1743441"/>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rot="16200000">
            <a:off x="4600093" y="1892163"/>
            <a:ext cx="899464"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6" name="Straight Arrow Connector 25"/>
          <p:cNvCxnSpPr/>
          <p:nvPr/>
        </p:nvCxnSpPr>
        <p:spPr>
          <a:xfrm flipH="1">
            <a:off x="6704752" y="1755941"/>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rot="16200000">
            <a:off x="6068886" y="1860570"/>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8" name="Straight Arrow Connector 27"/>
          <p:cNvCxnSpPr/>
          <p:nvPr/>
        </p:nvCxnSpPr>
        <p:spPr>
          <a:xfrm>
            <a:off x="8348666" y="1611722"/>
            <a:ext cx="3540" cy="754353"/>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9" name="TextBox 28"/>
          <p:cNvSpPr txBox="1"/>
          <p:nvPr/>
        </p:nvSpPr>
        <p:spPr>
          <a:xfrm rot="16200000">
            <a:off x="7695864" y="1721407"/>
            <a:ext cx="1028605"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27.5 mm</a:t>
            </a:r>
            <a:endParaRPr lang="en-GB" sz="1200" dirty="0">
              <a:solidFill>
                <a:srgbClr val="000099"/>
              </a:solidFill>
              <a:latin typeface="Times New Roman" panose="02020603050405020304" pitchFamily="18" charset="0"/>
              <a:cs typeface="Times New Roman" panose="02020603050405020304" pitchFamily="18" charset="0"/>
            </a:endParaRPr>
          </a:p>
        </p:txBody>
      </p:sp>
      <p:graphicFrame>
        <p:nvGraphicFramePr>
          <p:cNvPr id="34" name="Table 33"/>
          <p:cNvGraphicFramePr>
            <a:graphicFrameLocks noGrp="1"/>
          </p:cNvGraphicFramePr>
          <p:nvPr>
            <p:extLst>
              <p:ext uri="{D42A27DB-BD31-4B8C-83A1-F6EECF244321}">
                <p14:modId xmlns:p14="http://schemas.microsoft.com/office/powerpoint/2010/main" val="4124467679"/>
              </p:ext>
            </p:extLst>
          </p:nvPr>
        </p:nvGraphicFramePr>
        <p:xfrm>
          <a:off x="72009" y="2420888"/>
          <a:ext cx="9036495" cy="4375725"/>
        </p:xfrm>
        <a:graphic>
          <a:graphicData uri="http://schemas.openxmlformats.org/drawingml/2006/table">
            <a:tbl>
              <a:tblPr/>
              <a:tblGrid>
                <a:gridCol w="2438629"/>
                <a:gridCol w="479429"/>
                <a:gridCol w="772954"/>
                <a:gridCol w="633263"/>
                <a:gridCol w="707765"/>
                <a:gridCol w="782265"/>
                <a:gridCol w="949894"/>
                <a:gridCol w="661201"/>
                <a:gridCol w="949894"/>
                <a:gridCol w="661201"/>
              </a:tblGrid>
              <a:tr h="66451">
                <a:tc>
                  <a:txBody>
                    <a:bodyPr/>
                    <a:lstStyle/>
                    <a:p>
                      <a:pPr algn="l" fontAlgn="b"/>
                      <a:r>
                        <a:rPr lang="en-GB" sz="1100" b="0" i="0" u="none" strike="noStrike" dirty="0">
                          <a:solidFill>
                            <a:srgbClr val="000000"/>
                          </a:solidFill>
                          <a:effectLst/>
                          <a:latin typeface="Times New Roman" panose="02020603050405020304" pitchFamily="18" charset="0"/>
                        </a:rPr>
                        <a:t> </a:t>
                      </a:r>
                    </a:p>
                  </a:txBody>
                  <a:tcPr marL="7389" marR="7389" marT="7389"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 </a:t>
                      </a:r>
                    </a:p>
                  </a:txBody>
                  <a:tcPr marL="7389" marR="7389" marT="7389"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1" i="0" u="none" strike="noStrike">
                          <a:solidFill>
                            <a:srgbClr val="000000"/>
                          </a:solidFill>
                          <a:effectLst/>
                          <a:latin typeface="Times New Roman" panose="02020603050405020304" pitchFamily="18" charset="0"/>
                        </a:rPr>
                        <a:t>Design A</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Design B</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Design C</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Design D</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36381">
                <a:tc>
                  <a:txBody>
                    <a:bodyPr/>
                    <a:lstStyle/>
                    <a:p>
                      <a:pPr algn="l" fontAlgn="b"/>
                      <a:r>
                        <a:rPr lang="en-GB" sz="1100" b="0" i="0" u="none" strike="noStrike">
                          <a:solidFill>
                            <a:srgbClr val="000000"/>
                          </a:solidFill>
                          <a:effectLst/>
                          <a:latin typeface="Times New Roman" panose="02020603050405020304" pitchFamily="18" charset="0"/>
                        </a:rPr>
                        <a:t> </a:t>
                      </a:r>
                    </a:p>
                  </a:txBody>
                  <a:tcPr marL="7389" marR="7389" marT="738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 </a:t>
                      </a:r>
                    </a:p>
                  </a:txBody>
                  <a:tcPr marL="7389" marR="7389" marT="738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LF</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LF</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LF</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dirty="0">
                          <a:solidFill>
                            <a:srgbClr val="000000"/>
                          </a:solidFill>
                          <a:effectLst/>
                          <a:latin typeface="Times New Roman" panose="02020603050405020304" pitchFamily="18" charset="0"/>
                        </a:rPr>
                        <a:t>Strand diameter </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mm</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0.7</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0.8</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a:solidFill>
                            <a:srgbClr val="000000"/>
                          </a:solidFill>
                          <a:effectLst/>
                          <a:latin typeface="Times New Roman" panose="02020603050405020304" pitchFamily="18" charset="0"/>
                        </a:rPr>
                        <a:t>Cu2SC ratio </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 </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1.15</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a:solidFill>
                            <a:srgbClr val="000000"/>
                          </a:solidFill>
                          <a:effectLst/>
                          <a:latin typeface="Times New Roman" panose="02020603050405020304" pitchFamily="18" charset="0"/>
                        </a:rPr>
                        <a:t># of strands in cable</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 </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26</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40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36</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50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40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19</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51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25</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dirty="0">
                          <a:solidFill>
                            <a:srgbClr val="000000"/>
                          </a:solidFill>
                          <a:effectLst/>
                          <a:latin typeface="Times New Roman" panose="02020603050405020304" pitchFamily="18" charset="0"/>
                        </a:rPr>
                        <a:t>number of conductors</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 </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20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130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11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101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32</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124</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28</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78</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dirty="0">
                          <a:solidFill>
                            <a:srgbClr val="000000"/>
                          </a:solidFill>
                          <a:effectLst/>
                          <a:latin typeface="Times New Roman" panose="02020603050405020304" pitchFamily="18" charset="0"/>
                        </a:rPr>
                        <a:t>conductor area per coil</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mm2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4991</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5829</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5711</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dirty="0">
                          <a:solidFill>
                            <a:srgbClr val="000000"/>
                          </a:solidFill>
                          <a:effectLst/>
                          <a:latin typeface="Times New Roman" panose="02020603050405020304" pitchFamily="18" charset="0"/>
                        </a:rPr>
                        <a:t>5306</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36381">
                <a:tc>
                  <a:txBody>
                    <a:bodyPr/>
                    <a:lstStyle/>
                    <a:p>
                      <a:pPr algn="l" fontAlgn="b"/>
                      <a:r>
                        <a:rPr lang="en-GB" sz="1100" b="0" i="0" u="none" strike="noStrike">
                          <a:solidFill>
                            <a:srgbClr val="000000"/>
                          </a:solidFill>
                          <a:effectLst/>
                          <a:latin typeface="Times New Roman" panose="02020603050405020304" pitchFamily="18" charset="0"/>
                        </a:rPr>
                        <a:t>w/r</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w_eq</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2.6</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2.9</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2.8</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2.6</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36381">
                <a:tc>
                  <a:txBody>
                    <a:bodyPr/>
                    <a:lstStyle/>
                    <a:p>
                      <a:pPr algn="l" fontAlgn="b"/>
                      <a:r>
                        <a:rPr lang="en-GB" sz="1100" b="0" i="0" u="none" strike="noStrike" dirty="0" smtClean="0">
                          <a:solidFill>
                            <a:srgbClr val="000000"/>
                          </a:solidFill>
                          <a:effectLst/>
                          <a:latin typeface="Times New Roman" panose="02020603050405020304" pitchFamily="18" charset="0"/>
                        </a:rPr>
                        <a:t>Equivalent coil width</a:t>
                      </a:r>
                      <a:endParaRPr lang="en-GB" sz="1100" b="0"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mm</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65.2</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71.4</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69.5</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66.1</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36381">
                <a:tc gridSpan="10">
                  <a:txBody>
                    <a:bodyPr/>
                    <a:lstStyle/>
                    <a:p>
                      <a:pPr algn="ctr" fontAlgn="b"/>
                      <a:r>
                        <a:rPr lang="en-GB" sz="1100" b="1" i="0" u="none" strike="noStrike" dirty="0">
                          <a:solidFill>
                            <a:srgbClr val="000000"/>
                          </a:solidFill>
                          <a:effectLst/>
                          <a:latin typeface="Times New Roman" panose="02020603050405020304" pitchFamily="18" charset="0"/>
                        </a:rPr>
                        <a:t>O</a:t>
                      </a:r>
                      <a:r>
                        <a:rPr lang="en-GB" sz="1100" b="1" i="0" u="none" strike="noStrike" dirty="0" smtClean="0">
                          <a:solidFill>
                            <a:srgbClr val="000000"/>
                          </a:solidFill>
                          <a:effectLst/>
                          <a:latin typeface="Times New Roman" panose="02020603050405020304" pitchFamily="18" charset="0"/>
                        </a:rPr>
                        <a:t>peration </a:t>
                      </a:r>
                      <a:r>
                        <a:rPr lang="en-GB" sz="1100" b="1" i="0" u="none" strike="noStrike" dirty="0" smtClean="0">
                          <a:solidFill>
                            <a:srgbClr val="000000"/>
                          </a:solidFill>
                          <a:effectLst/>
                          <a:latin typeface="Times New Roman" panose="02020603050405020304" pitchFamily="18" charset="0"/>
                        </a:rPr>
                        <a:t>Parameters </a:t>
                      </a:r>
                      <a:r>
                        <a:rPr lang="en-GB" sz="1100" b="1" i="0" u="none" strike="noStrike" dirty="0">
                          <a:solidFill>
                            <a:srgbClr val="000000"/>
                          </a:solidFill>
                          <a:effectLst/>
                          <a:latin typeface="Times New Roman" panose="02020603050405020304" pitchFamily="18" charset="0"/>
                        </a:rPr>
                        <a:t>(16T</a:t>
                      </a:r>
                      <a:r>
                        <a:rPr lang="en-GB" sz="1100" b="1" i="0" u="none" strike="noStrike" dirty="0" smtClean="0">
                          <a:solidFill>
                            <a:srgbClr val="000000"/>
                          </a:solidFill>
                          <a:effectLst/>
                          <a:latin typeface="Times New Roman" panose="02020603050405020304" pitchFamily="18" charset="0"/>
                        </a:rPr>
                        <a:t>)</a:t>
                      </a:r>
                      <a:endParaRPr lang="en-GB" sz="1100" b="1"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1" i="0" u="none" strike="noStrike" dirty="0">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1" i="0" u="none" strike="noStrike">
                          <a:solidFill>
                            <a:srgbClr val="000000"/>
                          </a:solidFill>
                          <a:effectLst/>
                          <a:latin typeface="Times New Roman" panose="02020603050405020304" pitchFamily="18" charset="0"/>
                        </a:rPr>
                        <a:t>Inom</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A</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9310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9310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12790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12790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dirty="0">
                          <a:solidFill>
                            <a:srgbClr val="000000"/>
                          </a:solidFill>
                          <a:effectLst/>
                          <a:latin typeface="Times New Roman" panose="02020603050405020304" pitchFamily="18" charset="0"/>
                        </a:rPr>
                        <a:t>9800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9800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13633</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000000"/>
                          </a:solidFill>
                          <a:effectLst/>
                          <a:latin typeface="Times New Roman" panose="02020603050405020304" pitchFamily="18" charset="0"/>
                        </a:rPr>
                        <a:t>13633</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1" i="0" u="none" strike="noStrike">
                          <a:solidFill>
                            <a:srgbClr val="4472C4"/>
                          </a:solidFill>
                          <a:effectLst/>
                          <a:latin typeface="Times New Roman" panose="02020603050405020304" pitchFamily="18" charset="0"/>
                        </a:rPr>
                        <a:t>Jsc </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4472C4"/>
                          </a:solidFill>
                          <a:effectLst/>
                          <a:latin typeface="Times New Roman" panose="02020603050405020304" pitchFamily="18" charset="0"/>
                        </a:rPr>
                        <a:t>A/mm2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754</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1300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748</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1018</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624</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1970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681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2083</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1" i="0" u="none" strike="noStrike">
                          <a:solidFill>
                            <a:srgbClr val="4472C4"/>
                          </a:solidFill>
                          <a:effectLst/>
                          <a:latin typeface="Times New Roman" panose="02020603050405020304" pitchFamily="18" charset="0"/>
                        </a:rPr>
                        <a:t>Jcu </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4472C4"/>
                          </a:solidFill>
                          <a:effectLst/>
                          <a:latin typeface="Times New Roman" panose="02020603050405020304" pitchFamily="18" charset="0"/>
                        </a:rPr>
                        <a:t>A/mm2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754</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1131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748</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1018</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624</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985</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681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1041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1" i="0" u="none" strike="noStrike">
                          <a:solidFill>
                            <a:srgbClr val="4472C4"/>
                          </a:solidFill>
                          <a:effectLst/>
                          <a:latin typeface="Times New Roman" panose="02020603050405020304" pitchFamily="18" charset="0"/>
                        </a:rPr>
                        <a:t>Jeng </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4472C4"/>
                          </a:solidFill>
                          <a:effectLst/>
                          <a:latin typeface="Times New Roman" panose="02020603050405020304" pitchFamily="18" charset="0"/>
                        </a:rPr>
                        <a:t>A/mm2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377</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605</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374</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509</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312</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657</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340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694</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1" i="0" u="none" strike="noStrike">
                          <a:solidFill>
                            <a:srgbClr val="4472C4"/>
                          </a:solidFill>
                          <a:effectLst/>
                          <a:latin typeface="Times New Roman" panose="02020603050405020304" pitchFamily="18" charset="0"/>
                        </a:rPr>
                        <a:t>Joverall</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4472C4"/>
                          </a:solidFill>
                          <a:effectLst/>
                          <a:latin typeface="Times New Roman" panose="02020603050405020304" pitchFamily="18" charset="0"/>
                        </a:rPr>
                        <a:t>A/mm2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257</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378</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249</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325</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207</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429</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224</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459</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rtl="0" fontAlgn="b"/>
                      <a:r>
                        <a:rPr lang="en-GB" sz="1100" b="1" i="0" u="none" strike="noStrike">
                          <a:solidFill>
                            <a:srgbClr val="4472C4"/>
                          </a:solidFill>
                          <a:effectLst/>
                          <a:latin typeface="Times New Roman" panose="02020603050405020304" pitchFamily="18" charset="0"/>
                        </a:rPr>
                        <a:t>Ratio LF/JF Joverall</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4472C4"/>
                          </a:solidFill>
                          <a:effectLst/>
                          <a:latin typeface="Times New Roman" panose="02020603050405020304" pitchFamily="18" charset="0"/>
                        </a:rPr>
                        <a:t> </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1" i="0" u="none" strike="noStrike">
                          <a:solidFill>
                            <a:srgbClr val="4472C4"/>
                          </a:solidFill>
                          <a:effectLst/>
                          <a:latin typeface="Times New Roman" panose="02020603050405020304" pitchFamily="18" charset="0"/>
                        </a:rPr>
                        <a:t>1.47</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4472C4"/>
                          </a:solidFill>
                          <a:effectLst/>
                          <a:latin typeface="Times New Roman" panose="02020603050405020304" pitchFamily="18" charset="0"/>
                        </a:rPr>
                        <a:t>1.31</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4472C4"/>
                          </a:solidFill>
                          <a:effectLst/>
                          <a:latin typeface="Times New Roman" panose="02020603050405020304" pitchFamily="18" charset="0"/>
                        </a:rPr>
                        <a:t>2.07</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a:txBody>
                    <a:bodyPr/>
                    <a:lstStyle/>
                    <a:p>
                      <a:pPr algn="r" fontAlgn="b"/>
                      <a:r>
                        <a:rPr lang="en-GB" sz="1100" b="1" i="0" u="none" strike="noStrike">
                          <a:solidFill>
                            <a:srgbClr val="4472C4"/>
                          </a:solidFill>
                          <a:effectLst/>
                          <a:latin typeface="Times New Roman" panose="02020603050405020304" pitchFamily="18" charset="0"/>
                        </a:rPr>
                        <a:t>2.05</a:t>
                      </a:r>
                    </a:p>
                  </a:txBody>
                  <a:tcPr marL="7389" marR="7389" marT="7389"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4472C4"/>
                          </a:solidFill>
                          <a:effectLst/>
                          <a:latin typeface="Times New Roman" panose="02020603050405020304" pitchFamily="18" charset="0"/>
                        </a:rPr>
                        <a:t> </a:t>
                      </a:r>
                    </a:p>
                  </a:txBody>
                  <a:tcPr marL="7389" marR="7389" marT="7389"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a:solidFill>
                            <a:srgbClr val="000000"/>
                          </a:solidFill>
                          <a:effectLst/>
                          <a:latin typeface="Times New Roman" panose="02020603050405020304" pitchFamily="18" charset="0"/>
                        </a:rPr>
                        <a:t>Bore field at Inom</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T</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16.00</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16.00</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16.00</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16.00</a:t>
                      </a: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36381">
                <a:tc>
                  <a:txBody>
                    <a:bodyPr/>
                    <a:lstStyle/>
                    <a:p>
                      <a:pPr algn="l" fontAlgn="b"/>
                      <a:r>
                        <a:rPr lang="en-GB" sz="1100" b="0" i="0" u="none" strike="noStrike">
                          <a:solidFill>
                            <a:srgbClr val="000000"/>
                          </a:solidFill>
                          <a:effectLst/>
                          <a:latin typeface="Times New Roman" panose="02020603050405020304" pitchFamily="18" charset="0"/>
                        </a:rPr>
                        <a:t>Conductor peak field at Inom</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T</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16.58</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14.71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16.63</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15.29</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16.53</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12.99</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16.48</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12.72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gridSpan="10">
                  <a:txBody>
                    <a:bodyPr/>
                    <a:lstStyle/>
                    <a:p>
                      <a:pPr algn="ctr" fontAlgn="b"/>
                      <a:r>
                        <a:rPr lang="en-GB" sz="1100" b="1" i="0" u="none" strike="noStrike" dirty="0" smtClean="0">
                          <a:solidFill>
                            <a:srgbClr val="000000"/>
                          </a:solidFill>
                          <a:effectLst/>
                          <a:latin typeface="Times New Roman" panose="02020603050405020304" pitchFamily="18" charset="0"/>
                        </a:rPr>
                        <a:t>Short</a:t>
                      </a:r>
                      <a:r>
                        <a:rPr lang="en-GB" sz="1100" b="1" i="0" u="none" strike="noStrike" baseline="0" dirty="0" smtClean="0">
                          <a:solidFill>
                            <a:srgbClr val="000000"/>
                          </a:solidFill>
                          <a:effectLst/>
                          <a:latin typeface="Times New Roman" panose="02020603050405020304" pitchFamily="18" charset="0"/>
                        </a:rPr>
                        <a:t> sample limit</a:t>
                      </a:r>
                      <a:endParaRPr lang="en-GB" sz="1100" b="1"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1" i="0" u="none" strike="noStrike" dirty="0">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100" b="0" i="0" u="none" strike="noStrike" dirty="0">
                        <a:solidFill>
                          <a:srgbClr val="000000"/>
                        </a:solidFill>
                        <a:effectLst/>
                        <a:latin typeface="Times New Roman" panose="02020603050405020304" pitchFamily="18" charset="0"/>
                      </a:endParaRP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a:solidFill>
                            <a:srgbClr val="000000"/>
                          </a:solidFill>
                          <a:effectLst/>
                          <a:latin typeface="Times New Roman" panose="02020603050405020304" pitchFamily="18" charset="0"/>
                        </a:rPr>
                        <a:t>Short sample current Iss at 4.2 K</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A</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10378</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10382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dirty="0">
                          <a:solidFill>
                            <a:srgbClr val="000000"/>
                          </a:solidFill>
                          <a:effectLst/>
                          <a:latin typeface="Times New Roman" panose="02020603050405020304" pitchFamily="18" charset="0"/>
                        </a:rPr>
                        <a:t>14198</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14502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dirty="0">
                          <a:solidFill>
                            <a:srgbClr val="000000"/>
                          </a:solidFill>
                          <a:effectLst/>
                          <a:latin typeface="Times New Roman" panose="02020603050405020304" pitchFamily="18" charset="0"/>
                        </a:rPr>
                        <a:t>11263</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dirty="0">
                          <a:solidFill>
                            <a:srgbClr val="000000"/>
                          </a:solidFill>
                          <a:effectLst/>
                          <a:latin typeface="Times New Roman" panose="02020603050405020304" pitchFamily="18" charset="0"/>
                        </a:rPr>
                        <a:t>10973</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15521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15111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a:solidFill>
                            <a:srgbClr val="000000"/>
                          </a:solidFill>
                          <a:effectLst/>
                          <a:latin typeface="Times New Roman" panose="02020603050405020304" pitchFamily="18" charset="0"/>
                        </a:rPr>
                        <a:t>Coil peak field at 4.2 K Iss</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T</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18.20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dirty="0">
                          <a:solidFill>
                            <a:srgbClr val="000000"/>
                          </a:solidFill>
                          <a:effectLst/>
                          <a:latin typeface="Times New Roman" panose="02020603050405020304" pitchFamily="18" charset="0"/>
                        </a:rPr>
                        <a:t>16.20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18.25</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17.07</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dirty="0">
                          <a:solidFill>
                            <a:srgbClr val="000000"/>
                          </a:solidFill>
                          <a:effectLst/>
                          <a:latin typeface="Times New Roman" panose="02020603050405020304" pitchFamily="18" charset="0"/>
                        </a:rPr>
                        <a:t>18.80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dirty="0">
                          <a:solidFill>
                            <a:srgbClr val="000000"/>
                          </a:solidFill>
                          <a:effectLst/>
                          <a:latin typeface="Times New Roman" panose="02020603050405020304" pitchFamily="18" charset="0"/>
                        </a:rPr>
                        <a:t>14.30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18.46</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13.91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a:solidFill>
                            <a:srgbClr val="000000"/>
                          </a:solidFill>
                          <a:effectLst/>
                          <a:latin typeface="Times New Roman" panose="02020603050405020304" pitchFamily="18" charset="0"/>
                        </a:rPr>
                        <a:t>Margin on the load line at 4.2 K</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12</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dirty="0">
                          <a:solidFill>
                            <a:srgbClr val="4472C4"/>
                          </a:solidFill>
                          <a:effectLst/>
                          <a:latin typeface="Times New Roman" panose="02020603050405020304" pitchFamily="18" charset="0"/>
                        </a:rPr>
                        <a:t>13</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11</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12</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a:solidFill>
                            <a:srgbClr val="000000"/>
                          </a:solidFill>
                          <a:effectLst/>
                          <a:latin typeface="Times New Roman" panose="02020603050405020304" pitchFamily="18" charset="0"/>
                        </a:rPr>
                        <a:t>Short sample current Iss at 1.9 K</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A</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11465</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11456</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15703</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16035</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12456</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12087</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17124</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16650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36381">
                <a:tc>
                  <a:txBody>
                    <a:bodyPr/>
                    <a:lstStyle/>
                    <a:p>
                      <a:pPr algn="l" fontAlgn="b"/>
                      <a:r>
                        <a:rPr lang="en-GB" sz="1100" b="0" i="0" u="none" strike="noStrike">
                          <a:solidFill>
                            <a:srgbClr val="000000"/>
                          </a:solidFill>
                          <a:effectLst/>
                          <a:latin typeface="Times New Roman" panose="02020603050405020304" pitchFamily="18" charset="0"/>
                        </a:rPr>
                        <a:t>Coil peak field at 1.9 Iss</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T</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19.90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17.70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19.97</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18.66</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20.50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15.60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20.15</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0" i="0" u="none" strike="noStrike">
                          <a:solidFill>
                            <a:srgbClr val="000000"/>
                          </a:solidFill>
                          <a:effectLst/>
                          <a:latin typeface="Times New Roman" panose="02020603050405020304" pitchFamily="18" charset="0"/>
                        </a:rPr>
                        <a:t>16.65</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43200">
                <a:tc>
                  <a:txBody>
                    <a:bodyPr/>
                    <a:lstStyle/>
                    <a:p>
                      <a:pPr algn="l" fontAlgn="b"/>
                      <a:r>
                        <a:rPr lang="en-GB" sz="1100" b="0" i="0" u="none" strike="noStrike">
                          <a:solidFill>
                            <a:srgbClr val="000000"/>
                          </a:solidFill>
                          <a:effectLst/>
                          <a:latin typeface="Times New Roman" panose="02020603050405020304" pitchFamily="18" charset="0"/>
                        </a:rPr>
                        <a:t>Margin on the load line at 1.9 K</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19</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19</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19</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20</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21</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19</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20</a:t>
                      </a:r>
                    </a:p>
                  </a:txBody>
                  <a:tcPr marL="7389" marR="7389" marT="73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dirty="0">
                          <a:solidFill>
                            <a:srgbClr val="4472C4"/>
                          </a:solidFill>
                          <a:effectLst/>
                          <a:latin typeface="Times New Roman" panose="02020603050405020304" pitchFamily="18" charset="0"/>
                        </a:rPr>
                        <a:t>18</a:t>
                      </a:r>
                    </a:p>
                  </a:txBody>
                  <a:tcPr marL="7389" marR="7389" marT="738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7947879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Designs comparison: Margin</a:t>
            </a:r>
            <a:endParaRPr lang="en-GB" dirty="0"/>
          </a:p>
        </p:txBody>
      </p:sp>
      <p:pic>
        <p:nvPicPr>
          <p:cNvPr id="5" name="Picture 4"/>
          <p:cNvPicPr>
            <a:picLocks noChangeAspect="1"/>
          </p:cNvPicPr>
          <p:nvPr/>
        </p:nvPicPr>
        <p:blipFill rotWithShape="1">
          <a:blip r:embed="rId2"/>
          <a:srcRect l="22742" t="42683" r="27087" b="17313"/>
          <a:stretch/>
        </p:blipFill>
        <p:spPr>
          <a:xfrm>
            <a:off x="4100204" y="826260"/>
            <a:ext cx="1395000" cy="900000"/>
          </a:xfrm>
          <a:prstGeom prst="rect">
            <a:avLst/>
          </a:prstGeom>
        </p:spPr>
      </p:pic>
      <p:pic>
        <p:nvPicPr>
          <p:cNvPr id="6" name="Picture 5"/>
          <p:cNvPicPr>
            <a:picLocks noChangeAspect="1"/>
          </p:cNvPicPr>
          <p:nvPr/>
        </p:nvPicPr>
        <p:blipFill rotWithShape="1">
          <a:blip r:embed="rId3">
            <a:clrChange>
              <a:clrFrom>
                <a:srgbClr val="FFFFFF"/>
              </a:clrFrom>
              <a:clrTo>
                <a:srgbClr val="FFFFFF">
                  <a:alpha val="0"/>
                </a:srgbClr>
              </a:clrTo>
            </a:clrChange>
          </a:blip>
          <a:srcRect l="22658" t="40005" r="27171" b="17991"/>
          <a:stretch/>
        </p:blipFill>
        <p:spPr>
          <a:xfrm>
            <a:off x="5797697" y="727044"/>
            <a:ext cx="1396612" cy="946092"/>
          </a:xfrm>
          <a:prstGeom prst="rect">
            <a:avLst/>
          </a:prstGeom>
        </p:spPr>
      </p:pic>
      <p:pic>
        <p:nvPicPr>
          <p:cNvPr id="7" name="Picture 6"/>
          <p:cNvPicPr>
            <a:picLocks noChangeAspect="1"/>
          </p:cNvPicPr>
          <p:nvPr/>
        </p:nvPicPr>
        <p:blipFill rotWithShape="1">
          <a:blip r:embed="rId4"/>
          <a:srcRect l="22658" t="42687" r="28789" b="17308"/>
          <a:stretch/>
        </p:blipFill>
        <p:spPr>
          <a:xfrm>
            <a:off x="2320101" y="811645"/>
            <a:ext cx="1350000" cy="900000"/>
          </a:xfrm>
          <a:prstGeom prst="rect">
            <a:avLst/>
          </a:prstGeom>
        </p:spPr>
      </p:pic>
      <p:pic>
        <p:nvPicPr>
          <p:cNvPr id="8" name="Picture 7"/>
          <p:cNvPicPr>
            <a:picLocks noChangeAspect="1"/>
          </p:cNvPicPr>
          <p:nvPr/>
        </p:nvPicPr>
        <p:blipFill rotWithShape="1">
          <a:blip r:embed="rId5"/>
          <a:srcRect l="26595" t="46005" r="24650" b="17991"/>
          <a:stretch/>
        </p:blipFill>
        <p:spPr>
          <a:xfrm>
            <a:off x="7552695" y="877267"/>
            <a:ext cx="1300396" cy="780238"/>
          </a:xfrm>
          <a:prstGeom prst="rect">
            <a:avLst/>
          </a:prstGeom>
        </p:spPr>
      </p:pic>
      <p:pic>
        <p:nvPicPr>
          <p:cNvPr id="9" name="Picture 8"/>
          <p:cNvPicPr>
            <a:picLocks noChangeAspect="1"/>
          </p:cNvPicPr>
          <p:nvPr/>
        </p:nvPicPr>
        <p:blipFill rotWithShape="1">
          <a:blip r:embed="rId4"/>
          <a:srcRect l="38063" t="61930" r="57551" b="30027"/>
          <a:stretch/>
        </p:blipFill>
        <p:spPr>
          <a:xfrm>
            <a:off x="3098477" y="1795495"/>
            <a:ext cx="462543" cy="686407"/>
          </a:xfrm>
          <a:prstGeom prst="rect">
            <a:avLst/>
          </a:prstGeom>
        </p:spPr>
      </p:pic>
      <p:pic>
        <p:nvPicPr>
          <p:cNvPr id="10" name="Picture 9"/>
          <p:cNvPicPr>
            <a:picLocks noChangeAspect="1"/>
          </p:cNvPicPr>
          <p:nvPr/>
        </p:nvPicPr>
        <p:blipFill rotWithShape="1">
          <a:blip r:embed="rId2"/>
          <a:srcRect l="38102" t="66573" r="57415" b="22349"/>
          <a:stretch/>
        </p:blipFill>
        <p:spPr>
          <a:xfrm>
            <a:off x="4904201" y="1734639"/>
            <a:ext cx="343204" cy="686407"/>
          </a:xfrm>
          <a:prstGeom prst="rect">
            <a:avLst/>
          </a:prstGeom>
        </p:spPr>
      </p:pic>
      <p:cxnSp>
        <p:nvCxnSpPr>
          <p:cNvPr id="11" name="Straight Connector 10"/>
          <p:cNvCxnSpPr/>
          <p:nvPr/>
        </p:nvCxnSpPr>
        <p:spPr>
          <a:xfrm>
            <a:off x="2738437" y="1640565"/>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2749385" y="1422581"/>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4515535" y="1593795"/>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4526483" y="1375811"/>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6315601" y="1540671"/>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6326549" y="1322687"/>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17" name="Picture 16"/>
          <p:cNvPicPr>
            <a:picLocks noChangeAspect="1"/>
          </p:cNvPicPr>
          <p:nvPr/>
        </p:nvPicPr>
        <p:blipFill rotWithShape="1">
          <a:blip r:embed="rId3"/>
          <a:srcRect l="41397" t="65209" r="52263" b="22603"/>
          <a:stretch/>
        </p:blipFill>
        <p:spPr>
          <a:xfrm>
            <a:off x="6675641" y="1673136"/>
            <a:ext cx="467382" cy="727039"/>
          </a:xfrm>
          <a:prstGeom prst="rect">
            <a:avLst/>
          </a:prstGeom>
        </p:spPr>
      </p:pic>
      <p:pic>
        <p:nvPicPr>
          <p:cNvPr id="18" name="Picture 17"/>
          <p:cNvPicPr>
            <a:picLocks noChangeAspect="1"/>
          </p:cNvPicPr>
          <p:nvPr/>
        </p:nvPicPr>
        <p:blipFill rotWithShape="1">
          <a:blip r:embed="rId5"/>
          <a:srcRect l="47435" t="62414" r="46796" b="23480"/>
          <a:stretch/>
        </p:blipFill>
        <p:spPr>
          <a:xfrm>
            <a:off x="8580913" y="1653791"/>
            <a:ext cx="364811" cy="724763"/>
          </a:xfrm>
          <a:prstGeom prst="rect">
            <a:avLst/>
          </a:prstGeom>
        </p:spPr>
      </p:pic>
      <p:cxnSp>
        <p:nvCxnSpPr>
          <p:cNvPr id="19" name="Straight Connector 18"/>
          <p:cNvCxnSpPr/>
          <p:nvPr/>
        </p:nvCxnSpPr>
        <p:spPr>
          <a:xfrm>
            <a:off x="8181664" y="1551182"/>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8192612" y="1261645"/>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flipH="1">
            <a:off x="3037428" y="1827949"/>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2" name="TextBox 21"/>
          <p:cNvSpPr txBox="1"/>
          <p:nvPr/>
        </p:nvSpPr>
        <p:spPr>
          <a:xfrm rot="16200000">
            <a:off x="2401562" y="1932578"/>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14.92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3" name="Straight Arrow Connector 22"/>
          <p:cNvCxnSpPr/>
          <p:nvPr/>
        </p:nvCxnSpPr>
        <p:spPr>
          <a:xfrm>
            <a:off x="4825674" y="1776885"/>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rot="16200000">
            <a:off x="4233903" y="1925607"/>
            <a:ext cx="899464"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flipH="1">
            <a:off x="6603965" y="1723759"/>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rot="16200000">
            <a:off x="5968099" y="1828388"/>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7" name="Straight Arrow Connector 26"/>
          <p:cNvCxnSpPr/>
          <p:nvPr/>
        </p:nvCxnSpPr>
        <p:spPr>
          <a:xfrm>
            <a:off x="8427458" y="1634559"/>
            <a:ext cx="3540" cy="754353"/>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rot="16200000">
            <a:off x="7774656" y="1744244"/>
            <a:ext cx="1028605"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27.5 mm</a:t>
            </a:r>
            <a:endParaRPr lang="en-GB" sz="1200" dirty="0">
              <a:solidFill>
                <a:srgbClr val="000099"/>
              </a:solidFill>
              <a:latin typeface="Times New Roman" panose="02020603050405020304" pitchFamily="18" charset="0"/>
              <a:cs typeface="Times New Roman" panose="02020603050405020304" pitchFamily="18" charset="0"/>
            </a:endParaRPr>
          </a:p>
        </p:txBody>
      </p:sp>
      <p:sp>
        <p:nvSpPr>
          <p:cNvPr id="30" name="TextBox 29"/>
          <p:cNvSpPr txBox="1"/>
          <p:nvPr/>
        </p:nvSpPr>
        <p:spPr>
          <a:xfrm>
            <a:off x="431540" y="2779035"/>
            <a:ext cx="1115616" cy="923330"/>
          </a:xfrm>
          <a:prstGeom prst="rect">
            <a:avLst/>
          </a:prstGeom>
          <a:noFill/>
        </p:spPr>
        <p:txBody>
          <a:bodyPr wrap="square" rtlCol="0">
            <a:spAutoFit/>
          </a:bodyPr>
          <a:lstStyle/>
          <a:p>
            <a:pPr algn="ctr"/>
            <a:r>
              <a:rPr lang="en-GB" dirty="0" smtClean="0">
                <a:latin typeface="Times New Roman" panose="02020603050405020304" pitchFamily="18" charset="0"/>
                <a:cs typeface="Times New Roman" panose="02020603050405020304" pitchFamily="18" charset="0"/>
              </a:rPr>
              <a:t>Load line margin</a:t>
            </a:r>
          </a:p>
          <a:p>
            <a:pPr algn="ctr"/>
            <a:r>
              <a:rPr lang="en-GB" dirty="0" smtClean="0">
                <a:latin typeface="Times New Roman" panose="02020603050405020304" pitchFamily="18" charset="0"/>
                <a:cs typeface="Times New Roman" panose="02020603050405020304" pitchFamily="18" charset="0"/>
              </a:rPr>
              <a:t>[10,90]%</a:t>
            </a:r>
            <a:endParaRPr lang="en-GB" dirty="0">
              <a:latin typeface="Times New Roman" panose="02020603050405020304" pitchFamily="18" charset="0"/>
              <a:cs typeface="Times New Roman" panose="02020603050405020304" pitchFamily="18" charset="0"/>
            </a:endParaRPr>
          </a:p>
        </p:txBody>
      </p:sp>
      <p:sp>
        <p:nvSpPr>
          <p:cNvPr id="32" name="TextBox 31"/>
          <p:cNvSpPr txBox="1"/>
          <p:nvPr/>
        </p:nvSpPr>
        <p:spPr>
          <a:xfrm>
            <a:off x="179512" y="4005064"/>
            <a:ext cx="1619672" cy="923330"/>
          </a:xfrm>
          <a:prstGeom prst="rect">
            <a:avLst/>
          </a:prstGeom>
          <a:noFill/>
        </p:spPr>
        <p:txBody>
          <a:bodyPr wrap="square" rtlCol="0">
            <a:spAutoFit/>
          </a:bodyPr>
          <a:lstStyle/>
          <a:p>
            <a:pPr algn="ctr"/>
            <a:r>
              <a:rPr lang="en-GB" dirty="0" smtClean="0">
                <a:latin typeface="Times New Roman" panose="02020603050405020304" pitchFamily="18" charset="0"/>
                <a:cs typeface="Times New Roman" panose="02020603050405020304" pitchFamily="18" charset="0"/>
              </a:rPr>
              <a:t>Temperature margin</a:t>
            </a:r>
          </a:p>
          <a:p>
            <a:pPr algn="ctr"/>
            <a:r>
              <a:rPr lang="en-GB" dirty="0" smtClean="0">
                <a:latin typeface="Times New Roman" panose="02020603050405020304" pitchFamily="18" charset="0"/>
                <a:cs typeface="Times New Roman" panose="02020603050405020304" pitchFamily="18" charset="0"/>
              </a:rPr>
              <a:t>[2,10] K</a:t>
            </a:r>
            <a:endParaRPr lang="en-GB" dirty="0">
              <a:latin typeface="Times New Roman" panose="02020603050405020304" pitchFamily="18" charset="0"/>
              <a:cs typeface="Times New Roman" panose="02020603050405020304" pitchFamily="18" charset="0"/>
            </a:endParaRPr>
          </a:p>
        </p:txBody>
      </p:sp>
      <p:sp>
        <p:nvSpPr>
          <p:cNvPr id="33" name="TextBox 32"/>
          <p:cNvSpPr txBox="1"/>
          <p:nvPr/>
        </p:nvSpPr>
        <p:spPr>
          <a:xfrm>
            <a:off x="-33962" y="5251221"/>
            <a:ext cx="2012001" cy="1661993"/>
          </a:xfrm>
          <a:prstGeom prst="rect">
            <a:avLst/>
          </a:prstGeom>
          <a:solidFill>
            <a:schemeClr val="bg1"/>
          </a:solidFill>
        </p:spPr>
        <p:txBody>
          <a:bodyPr wrap="square" rtlCol="0">
            <a:spAutoFit/>
          </a:bodyPr>
          <a:lstStyle/>
          <a:p>
            <a:pPr algn="ctr"/>
            <a:r>
              <a:rPr lang="en-GB" dirty="0" smtClean="0">
                <a:latin typeface="Times New Roman" panose="02020603050405020304" pitchFamily="18" charset="0"/>
                <a:cs typeface="Times New Roman" panose="02020603050405020304" pitchFamily="18" charset="0"/>
              </a:rPr>
              <a:t>Engineering current density margin</a:t>
            </a:r>
          </a:p>
          <a:p>
            <a:pPr algn="ctr"/>
            <a:r>
              <a:rPr lang="en-GB" dirty="0" smtClean="0">
                <a:latin typeface="Times New Roman" panose="02020603050405020304" pitchFamily="18" charset="0"/>
                <a:cs typeface="Times New Roman" panose="02020603050405020304" pitchFamily="18" charset="0"/>
              </a:rPr>
              <a:t>[200, 2000] A/mm</a:t>
            </a:r>
            <a:r>
              <a:rPr lang="en-GB" baseline="30000" dirty="0" smtClean="0">
                <a:latin typeface="Times New Roman" panose="02020603050405020304" pitchFamily="18" charset="0"/>
                <a:cs typeface="Times New Roman" panose="02020603050405020304" pitchFamily="18" charset="0"/>
              </a:rPr>
              <a:t>2</a:t>
            </a:r>
          </a:p>
          <a:p>
            <a:pPr algn="ctr"/>
            <a:endParaRPr lang="en-GB" baseline="30000" dirty="0">
              <a:latin typeface="Times New Roman" panose="02020603050405020304" pitchFamily="18" charset="0"/>
              <a:cs typeface="Times New Roman" panose="02020603050405020304" pitchFamily="18" charset="0"/>
            </a:endParaRPr>
          </a:p>
          <a:p>
            <a:pPr algn="ctr"/>
            <a:endParaRPr lang="en-GB" baseline="30000" dirty="0" smtClean="0">
              <a:latin typeface="Times New Roman" panose="02020603050405020304" pitchFamily="18" charset="0"/>
              <a:cs typeface="Times New Roman" panose="02020603050405020304" pitchFamily="18" charset="0"/>
            </a:endParaRPr>
          </a:p>
          <a:p>
            <a:pPr algn="ctr"/>
            <a:endParaRPr lang="en-GB" baseline="30000" dirty="0">
              <a:latin typeface="Times New Roman" panose="02020603050405020304" pitchFamily="18" charset="0"/>
              <a:cs typeface="Times New Roman" panose="02020603050405020304" pitchFamily="18" charset="0"/>
            </a:endParaRPr>
          </a:p>
          <a:p>
            <a:pPr algn="ctr"/>
            <a:endParaRPr lang="en-GB" baseline="30000" dirty="0">
              <a:latin typeface="Times New Roman" panose="02020603050405020304" pitchFamily="18" charset="0"/>
              <a:cs typeface="Times New Roman" panose="02020603050405020304" pitchFamily="18" charset="0"/>
            </a:endParaRPr>
          </a:p>
        </p:txBody>
      </p:sp>
      <p:cxnSp>
        <p:nvCxnSpPr>
          <p:cNvPr id="36" name="Straight Connector 35"/>
          <p:cNvCxnSpPr/>
          <p:nvPr/>
        </p:nvCxnSpPr>
        <p:spPr>
          <a:xfrm>
            <a:off x="198488" y="3789040"/>
            <a:ext cx="8747236" cy="0"/>
          </a:xfrm>
          <a:prstGeom prst="line">
            <a:avLst/>
          </a:prstGeom>
          <a:ln>
            <a:solidFill>
              <a:schemeClr val="tx2"/>
            </a:solidFill>
            <a:prstDash val="dashDot"/>
          </a:ln>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a:off x="310017" y="5085184"/>
            <a:ext cx="8747236" cy="0"/>
          </a:xfrm>
          <a:prstGeom prst="line">
            <a:avLst/>
          </a:prstGeom>
          <a:ln>
            <a:solidFill>
              <a:schemeClr val="tx2"/>
            </a:solidFill>
            <a:prstDash val="dashDot"/>
          </a:ln>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flipH="1">
            <a:off x="1950880" y="991022"/>
            <a:ext cx="70339" cy="5866978"/>
          </a:xfrm>
          <a:prstGeom prst="line">
            <a:avLst/>
          </a:prstGeom>
          <a:ln>
            <a:solidFill>
              <a:schemeClr val="tx2"/>
            </a:solidFill>
            <a:prstDash val="dashDot"/>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a:off x="198488" y="2492896"/>
            <a:ext cx="8747236" cy="0"/>
          </a:xfrm>
          <a:prstGeom prst="line">
            <a:avLst/>
          </a:prstGeom>
          <a:ln>
            <a:solidFill>
              <a:schemeClr val="tx2"/>
            </a:solidFill>
            <a:prstDash val="dashDot"/>
          </a:ln>
        </p:spPr>
        <p:style>
          <a:lnRef idx="1">
            <a:schemeClr val="dk1"/>
          </a:lnRef>
          <a:fillRef idx="0">
            <a:schemeClr val="dk1"/>
          </a:fillRef>
          <a:effectRef idx="0">
            <a:schemeClr val="dk1"/>
          </a:effectRef>
          <a:fontRef idx="minor">
            <a:schemeClr val="tx1"/>
          </a:fontRef>
        </p:style>
      </p:cxnSp>
      <p:sp>
        <p:nvSpPr>
          <p:cNvPr id="41" name="TextBox 40"/>
          <p:cNvSpPr txBox="1"/>
          <p:nvPr/>
        </p:nvSpPr>
        <p:spPr>
          <a:xfrm>
            <a:off x="2424943" y="6515960"/>
            <a:ext cx="1050352"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Design A</a:t>
            </a:r>
            <a:endParaRPr lang="en-GB" dirty="0">
              <a:latin typeface="Times New Roman" panose="02020603050405020304" pitchFamily="18" charset="0"/>
              <a:cs typeface="Times New Roman" panose="02020603050405020304" pitchFamily="18" charset="0"/>
            </a:endParaRPr>
          </a:p>
        </p:txBody>
      </p:sp>
      <p:sp>
        <p:nvSpPr>
          <p:cNvPr id="42" name="TextBox 41"/>
          <p:cNvSpPr txBox="1"/>
          <p:nvPr/>
        </p:nvSpPr>
        <p:spPr>
          <a:xfrm>
            <a:off x="4396400" y="6499967"/>
            <a:ext cx="1063112"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Design B</a:t>
            </a:r>
            <a:endParaRPr lang="en-GB" dirty="0">
              <a:latin typeface="Times New Roman" panose="02020603050405020304" pitchFamily="18" charset="0"/>
              <a:cs typeface="Times New Roman" panose="02020603050405020304" pitchFamily="18" charset="0"/>
            </a:endParaRPr>
          </a:p>
        </p:txBody>
      </p:sp>
      <p:sp>
        <p:nvSpPr>
          <p:cNvPr id="43" name="TextBox 42"/>
          <p:cNvSpPr txBox="1"/>
          <p:nvPr/>
        </p:nvSpPr>
        <p:spPr>
          <a:xfrm>
            <a:off x="6068869" y="6499967"/>
            <a:ext cx="1063112"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Design C</a:t>
            </a:r>
            <a:endParaRPr lang="en-GB" dirty="0">
              <a:latin typeface="Times New Roman" panose="02020603050405020304" pitchFamily="18" charset="0"/>
              <a:cs typeface="Times New Roman" panose="02020603050405020304" pitchFamily="18" charset="0"/>
            </a:endParaRPr>
          </a:p>
        </p:txBody>
      </p:sp>
      <p:sp>
        <p:nvSpPr>
          <p:cNvPr id="44" name="TextBox 43"/>
          <p:cNvSpPr txBox="1"/>
          <p:nvPr/>
        </p:nvSpPr>
        <p:spPr>
          <a:xfrm>
            <a:off x="7835602" y="6470134"/>
            <a:ext cx="1063112" cy="369332"/>
          </a:xfrm>
          <a:prstGeom prst="rect">
            <a:avLst/>
          </a:prstGeom>
          <a:solidFill>
            <a:schemeClr val="bg1"/>
          </a:solidFill>
        </p:spPr>
        <p:txBody>
          <a:bodyPr wrap="none" rtlCol="0">
            <a:spAutoFit/>
          </a:bodyPr>
          <a:lstStyle/>
          <a:p>
            <a:r>
              <a:rPr lang="en-GB" dirty="0" smtClean="0">
                <a:latin typeface="Times New Roman" panose="02020603050405020304" pitchFamily="18" charset="0"/>
                <a:cs typeface="Times New Roman" panose="02020603050405020304" pitchFamily="18" charset="0"/>
              </a:rPr>
              <a:t>Design D</a:t>
            </a:r>
            <a:endParaRPr lang="en-GB" dirty="0">
              <a:latin typeface="Times New Roman" panose="02020603050405020304" pitchFamily="18" charset="0"/>
              <a:cs typeface="Times New Roman" panose="02020603050405020304" pitchFamily="18" charset="0"/>
            </a:endParaRPr>
          </a:p>
        </p:txBody>
      </p:sp>
      <p:pic>
        <p:nvPicPr>
          <p:cNvPr id="34" name="Picture 33"/>
          <p:cNvPicPr>
            <a:picLocks noChangeAspect="1"/>
          </p:cNvPicPr>
          <p:nvPr/>
        </p:nvPicPr>
        <p:blipFill>
          <a:blip r:embed="rId6"/>
          <a:stretch>
            <a:fillRect/>
          </a:stretch>
        </p:blipFill>
        <p:spPr>
          <a:xfrm>
            <a:off x="7356107" y="2686583"/>
            <a:ext cx="1781378" cy="1080000"/>
          </a:xfrm>
          <a:prstGeom prst="rect">
            <a:avLst/>
          </a:prstGeom>
        </p:spPr>
      </p:pic>
      <p:pic>
        <p:nvPicPr>
          <p:cNvPr id="35" name="Picture 34"/>
          <p:cNvPicPr>
            <a:picLocks noChangeAspect="1"/>
          </p:cNvPicPr>
          <p:nvPr/>
        </p:nvPicPr>
        <p:blipFill>
          <a:blip r:embed="rId7"/>
          <a:stretch>
            <a:fillRect/>
          </a:stretch>
        </p:blipFill>
        <p:spPr>
          <a:xfrm>
            <a:off x="7394225" y="3966628"/>
            <a:ext cx="1804983" cy="1080000"/>
          </a:xfrm>
          <a:prstGeom prst="rect">
            <a:avLst/>
          </a:prstGeom>
        </p:spPr>
      </p:pic>
      <p:pic>
        <p:nvPicPr>
          <p:cNvPr id="39" name="Picture 38"/>
          <p:cNvPicPr>
            <a:picLocks noChangeAspect="1"/>
          </p:cNvPicPr>
          <p:nvPr/>
        </p:nvPicPr>
        <p:blipFill>
          <a:blip r:embed="rId8"/>
          <a:stretch>
            <a:fillRect/>
          </a:stretch>
        </p:blipFill>
        <p:spPr>
          <a:xfrm>
            <a:off x="7402408" y="5422015"/>
            <a:ext cx="1757233" cy="1080000"/>
          </a:xfrm>
          <a:prstGeom prst="rect">
            <a:avLst/>
          </a:prstGeom>
        </p:spPr>
      </p:pic>
      <p:pic>
        <p:nvPicPr>
          <p:cNvPr id="46" name="Picture 45"/>
          <p:cNvPicPr>
            <a:picLocks noChangeAspect="1"/>
          </p:cNvPicPr>
          <p:nvPr/>
        </p:nvPicPr>
        <p:blipFill>
          <a:blip r:embed="rId9"/>
          <a:stretch>
            <a:fillRect/>
          </a:stretch>
        </p:blipFill>
        <p:spPr>
          <a:xfrm>
            <a:off x="5578475" y="2521414"/>
            <a:ext cx="1800000" cy="1240887"/>
          </a:xfrm>
          <a:prstGeom prst="rect">
            <a:avLst/>
          </a:prstGeom>
        </p:spPr>
      </p:pic>
      <p:pic>
        <p:nvPicPr>
          <p:cNvPr id="47" name="Picture 46"/>
          <p:cNvPicPr>
            <a:picLocks noChangeAspect="1"/>
          </p:cNvPicPr>
          <p:nvPr/>
        </p:nvPicPr>
        <p:blipFill>
          <a:blip r:embed="rId10"/>
          <a:stretch>
            <a:fillRect/>
          </a:stretch>
        </p:blipFill>
        <p:spPr>
          <a:xfrm>
            <a:off x="5607794" y="3839640"/>
            <a:ext cx="1800000" cy="1215777"/>
          </a:xfrm>
          <a:prstGeom prst="rect">
            <a:avLst/>
          </a:prstGeom>
        </p:spPr>
      </p:pic>
      <p:pic>
        <p:nvPicPr>
          <p:cNvPr id="48" name="Picture 47"/>
          <p:cNvPicPr>
            <a:picLocks noChangeAspect="1"/>
          </p:cNvPicPr>
          <p:nvPr/>
        </p:nvPicPr>
        <p:blipFill>
          <a:blip r:embed="rId11"/>
          <a:stretch>
            <a:fillRect/>
          </a:stretch>
        </p:blipFill>
        <p:spPr>
          <a:xfrm>
            <a:off x="5590436" y="5220903"/>
            <a:ext cx="1800000" cy="1253473"/>
          </a:xfrm>
          <a:prstGeom prst="rect">
            <a:avLst/>
          </a:prstGeom>
        </p:spPr>
      </p:pic>
      <p:pic>
        <p:nvPicPr>
          <p:cNvPr id="49" name="Picture 48"/>
          <p:cNvPicPr>
            <a:picLocks noChangeAspect="1"/>
          </p:cNvPicPr>
          <p:nvPr/>
        </p:nvPicPr>
        <p:blipFill>
          <a:blip r:embed="rId12"/>
          <a:stretch>
            <a:fillRect/>
          </a:stretch>
        </p:blipFill>
        <p:spPr>
          <a:xfrm>
            <a:off x="3790081" y="2546360"/>
            <a:ext cx="1800000" cy="1189104"/>
          </a:xfrm>
          <a:prstGeom prst="rect">
            <a:avLst/>
          </a:prstGeom>
        </p:spPr>
      </p:pic>
      <p:pic>
        <p:nvPicPr>
          <p:cNvPr id="50" name="Picture 49"/>
          <p:cNvPicPr>
            <a:picLocks noChangeAspect="1"/>
          </p:cNvPicPr>
          <p:nvPr/>
        </p:nvPicPr>
        <p:blipFill>
          <a:blip r:embed="rId13"/>
          <a:stretch>
            <a:fillRect/>
          </a:stretch>
        </p:blipFill>
        <p:spPr>
          <a:xfrm>
            <a:off x="3816380" y="3817878"/>
            <a:ext cx="1800000" cy="1238469"/>
          </a:xfrm>
          <a:prstGeom prst="rect">
            <a:avLst/>
          </a:prstGeom>
        </p:spPr>
      </p:pic>
      <p:pic>
        <p:nvPicPr>
          <p:cNvPr id="51" name="Picture 50"/>
          <p:cNvPicPr>
            <a:picLocks noChangeAspect="1"/>
          </p:cNvPicPr>
          <p:nvPr/>
        </p:nvPicPr>
        <p:blipFill>
          <a:blip r:embed="rId14"/>
          <a:stretch>
            <a:fillRect/>
          </a:stretch>
        </p:blipFill>
        <p:spPr>
          <a:xfrm>
            <a:off x="3816380" y="5263459"/>
            <a:ext cx="1800000" cy="1210917"/>
          </a:xfrm>
          <a:prstGeom prst="rect">
            <a:avLst/>
          </a:prstGeom>
        </p:spPr>
      </p:pic>
      <p:pic>
        <p:nvPicPr>
          <p:cNvPr id="52" name="Picture 51"/>
          <p:cNvPicPr>
            <a:picLocks noChangeAspect="1"/>
          </p:cNvPicPr>
          <p:nvPr/>
        </p:nvPicPr>
        <p:blipFill>
          <a:blip r:embed="rId15"/>
          <a:stretch>
            <a:fillRect/>
          </a:stretch>
        </p:blipFill>
        <p:spPr>
          <a:xfrm>
            <a:off x="2003352" y="2600375"/>
            <a:ext cx="1800000" cy="1157855"/>
          </a:xfrm>
          <a:prstGeom prst="rect">
            <a:avLst/>
          </a:prstGeom>
        </p:spPr>
      </p:pic>
      <p:pic>
        <p:nvPicPr>
          <p:cNvPr id="53" name="Picture 52"/>
          <p:cNvPicPr>
            <a:picLocks noChangeAspect="1"/>
          </p:cNvPicPr>
          <p:nvPr/>
        </p:nvPicPr>
        <p:blipFill>
          <a:blip r:embed="rId16"/>
          <a:stretch>
            <a:fillRect/>
          </a:stretch>
        </p:blipFill>
        <p:spPr>
          <a:xfrm>
            <a:off x="2003352" y="3898486"/>
            <a:ext cx="1800000" cy="1145870"/>
          </a:xfrm>
          <a:prstGeom prst="rect">
            <a:avLst/>
          </a:prstGeom>
        </p:spPr>
      </p:pic>
      <p:pic>
        <p:nvPicPr>
          <p:cNvPr id="54" name="Picture 53"/>
          <p:cNvPicPr>
            <a:picLocks noChangeAspect="1"/>
          </p:cNvPicPr>
          <p:nvPr/>
        </p:nvPicPr>
        <p:blipFill>
          <a:blip r:embed="rId17"/>
          <a:stretch>
            <a:fillRect/>
          </a:stretch>
        </p:blipFill>
        <p:spPr>
          <a:xfrm>
            <a:off x="2042324" y="5329309"/>
            <a:ext cx="1800000" cy="1136485"/>
          </a:xfrm>
          <a:prstGeom prst="rect">
            <a:avLst/>
          </a:prstGeom>
        </p:spPr>
      </p:pic>
    </p:spTree>
    <p:extLst>
      <p:ext uri="{BB962C8B-B14F-4D97-AF65-F5344CB8AC3E}">
        <p14:creationId xmlns:p14="http://schemas.microsoft.com/office/powerpoint/2010/main" val="36088868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Designs comparison: load lines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24</a:t>
            </a:fld>
            <a:endParaRPr lang="en-GB">
              <a:solidFill>
                <a:srgbClr val="0C377B"/>
              </a:solidFill>
            </a:endParaRPr>
          </a:p>
        </p:txBody>
      </p:sp>
      <p:graphicFrame>
        <p:nvGraphicFramePr>
          <p:cNvPr id="5" name="Chart 4"/>
          <p:cNvGraphicFramePr>
            <a:graphicFrameLocks noGrp="1"/>
          </p:cNvGraphicFramePr>
          <p:nvPr>
            <p:extLst>
              <p:ext uri="{D42A27DB-BD31-4B8C-83A1-F6EECF244321}">
                <p14:modId xmlns:p14="http://schemas.microsoft.com/office/powerpoint/2010/main" val="2576453833"/>
              </p:ext>
            </p:extLst>
          </p:nvPr>
        </p:nvGraphicFramePr>
        <p:xfrm>
          <a:off x="1763688" y="1052735"/>
          <a:ext cx="7272808" cy="5688633"/>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p:cNvPicPr>
            <a:picLocks noChangeAspect="1"/>
          </p:cNvPicPr>
          <p:nvPr/>
        </p:nvPicPr>
        <p:blipFill rotWithShape="1">
          <a:blip r:embed="rId3">
            <a:clrChange>
              <a:clrFrom>
                <a:srgbClr val="FFFFFF"/>
              </a:clrFrom>
              <a:clrTo>
                <a:srgbClr val="FFFFFF">
                  <a:alpha val="0"/>
                </a:srgbClr>
              </a:clrTo>
            </a:clrChange>
          </a:blip>
          <a:srcRect l="22658" t="42687" r="28789" b="17308"/>
          <a:stretch/>
        </p:blipFill>
        <p:spPr>
          <a:xfrm>
            <a:off x="134512" y="1114573"/>
            <a:ext cx="1350000" cy="900000"/>
          </a:xfrm>
          <a:prstGeom prst="rect">
            <a:avLst/>
          </a:prstGeom>
          <a:ln>
            <a:solidFill>
              <a:schemeClr val="accent1">
                <a:lumMod val="10000"/>
              </a:schemeClr>
            </a:solidFill>
          </a:ln>
        </p:spPr>
      </p:pic>
      <p:pic>
        <p:nvPicPr>
          <p:cNvPr id="7" name="Picture 6"/>
          <p:cNvPicPr>
            <a:picLocks noChangeAspect="1"/>
          </p:cNvPicPr>
          <p:nvPr/>
        </p:nvPicPr>
        <p:blipFill rotWithShape="1">
          <a:blip r:embed="rId4"/>
          <a:srcRect l="22742" t="42683" r="27087" b="17313"/>
          <a:stretch/>
        </p:blipFill>
        <p:spPr>
          <a:xfrm>
            <a:off x="134512" y="2450064"/>
            <a:ext cx="1395000" cy="900000"/>
          </a:xfrm>
          <a:prstGeom prst="rect">
            <a:avLst/>
          </a:prstGeom>
          <a:ln>
            <a:solidFill>
              <a:srgbClr val="7030A0"/>
            </a:solidFill>
          </a:ln>
        </p:spPr>
      </p:pic>
      <p:pic>
        <p:nvPicPr>
          <p:cNvPr id="8" name="Picture 7"/>
          <p:cNvPicPr>
            <a:picLocks noChangeAspect="1"/>
          </p:cNvPicPr>
          <p:nvPr/>
        </p:nvPicPr>
        <p:blipFill rotWithShape="1">
          <a:blip r:embed="rId5">
            <a:clrChange>
              <a:clrFrom>
                <a:srgbClr val="FFFFFF"/>
              </a:clrFrom>
              <a:clrTo>
                <a:srgbClr val="FFFFFF">
                  <a:alpha val="0"/>
                </a:srgbClr>
              </a:clrTo>
            </a:clrChange>
          </a:blip>
          <a:srcRect l="22658" t="40005" r="27171" b="17991"/>
          <a:stretch/>
        </p:blipFill>
        <p:spPr>
          <a:xfrm>
            <a:off x="179512" y="3785555"/>
            <a:ext cx="1396612" cy="946092"/>
          </a:xfrm>
          <a:prstGeom prst="rect">
            <a:avLst/>
          </a:prstGeom>
          <a:ln>
            <a:solidFill>
              <a:srgbClr val="FFC000"/>
            </a:solidFill>
          </a:ln>
        </p:spPr>
      </p:pic>
      <p:pic>
        <p:nvPicPr>
          <p:cNvPr id="9" name="Picture 8"/>
          <p:cNvPicPr>
            <a:picLocks noChangeAspect="1"/>
          </p:cNvPicPr>
          <p:nvPr/>
        </p:nvPicPr>
        <p:blipFill rotWithShape="1">
          <a:blip r:embed="rId6"/>
          <a:srcRect l="26595" t="46005" r="24650" b="17991"/>
          <a:stretch/>
        </p:blipFill>
        <p:spPr>
          <a:xfrm>
            <a:off x="217440" y="5167138"/>
            <a:ext cx="1300396" cy="780238"/>
          </a:xfrm>
          <a:prstGeom prst="rect">
            <a:avLst/>
          </a:prstGeom>
          <a:ln>
            <a:solidFill>
              <a:srgbClr val="00B050"/>
            </a:solidFill>
          </a:ln>
        </p:spPr>
      </p:pic>
      <p:sp>
        <p:nvSpPr>
          <p:cNvPr id="10" name="TextBox 9"/>
          <p:cNvSpPr txBox="1"/>
          <p:nvPr/>
        </p:nvSpPr>
        <p:spPr>
          <a:xfrm>
            <a:off x="94933" y="771679"/>
            <a:ext cx="859274" cy="307777"/>
          </a:xfrm>
          <a:prstGeom prst="rect">
            <a:avLst/>
          </a:prstGeom>
          <a:noFill/>
        </p:spPr>
        <p:txBody>
          <a:bodyPr wrap="none" rtlCol="0">
            <a:spAutoFit/>
          </a:bodyPr>
          <a:lstStyle/>
          <a:p>
            <a:r>
              <a:rPr lang="en-GB" sz="1400" dirty="0" smtClean="0">
                <a:solidFill>
                  <a:schemeClr val="accent6">
                    <a:lumMod val="50000"/>
                  </a:schemeClr>
                </a:solidFill>
                <a:latin typeface="Times New Roman" panose="02020603050405020304" pitchFamily="18" charset="0"/>
                <a:cs typeface="Times New Roman" panose="02020603050405020304" pitchFamily="18" charset="0"/>
              </a:rPr>
              <a:t>Design A</a:t>
            </a:r>
            <a:endParaRPr lang="en-GB" sz="14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52593" y="2121241"/>
            <a:ext cx="869149" cy="307777"/>
          </a:xfrm>
          <a:prstGeom prst="rect">
            <a:avLst/>
          </a:prstGeom>
          <a:noFill/>
        </p:spPr>
        <p:txBody>
          <a:bodyPr wrap="none" rtlCol="0">
            <a:spAutoFit/>
          </a:bodyPr>
          <a:lstStyle/>
          <a:p>
            <a:r>
              <a:rPr lang="en-GB" sz="1400" dirty="0" smtClean="0">
                <a:solidFill>
                  <a:srgbClr val="7030A0"/>
                </a:solidFill>
                <a:latin typeface="Times New Roman" panose="02020603050405020304" pitchFamily="18" charset="0"/>
                <a:cs typeface="Times New Roman" panose="02020603050405020304" pitchFamily="18" charset="0"/>
              </a:rPr>
              <a:t>Design B</a:t>
            </a:r>
            <a:endParaRPr lang="en-GB" sz="1400" dirty="0">
              <a:solidFill>
                <a:srgbClr val="7030A0"/>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70037" y="3413921"/>
            <a:ext cx="859274" cy="307777"/>
          </a:xfrm>
          <a:prstGeom prst="rect">
            <a:avLst/>
          </a:prstGeom>
          <a:noFill/>
        </p:spPr>
        <p:txBody>
          <a:bodyPr wrap="none" rtlCol="0">
            <a:spAutoFit/>
          </a:bodyPr>
          <a:lstStyle/>
          <a:p>
            <a:r>
              <a:rPr lang="en-GB" sz="1400" dirty="0" smtClean="0">
                <a:solidFill>
                  <a:srgbClr val="FFC000"/>
                </a:solidFill>
                <a:latin typeface="Times New Roman" panose="02020603050405020304" pitchFamily="18" charset="0"/>
                <a:cs typeface="Times New Roman" panose="02020603050405020304" pitchFamily="18" charset="0"/>
              </a:rPr>
              <a:t>Design C</a:t>
            </a:r>
            <a:endParaRPr lang="en-GB" sz="1400" dirty="0">
              <a:solidFill>
                <a:srgbClr val="FFC0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134512" y="4850252"/>
            <a:ext cx="869149" cy="307777"/>
          </a:xfrm>
          <a:prstGeom prst="rect">
            <a:avLst/>
          </a:prstGeom>
          <a:noFill/>
        </p:spPr>
        <p:txBody>
          <a:bodyPr wrap="none" rtlCol="0">
            <a:spAutoFit/>
          </a:bodyPr>
          <a:lstStyle/>
          <a:p>
            <a:r>
              <a:rPr lang="en-GB" sz="1400" dirty="0" smtClean="0">
                <a:solidFill>
                  <a:srgbClr val="00B050"/>
                </a:solidFill>
                <a:latin typeface="Times New Roman" panose="02020603050405020304" pitchFamily="18" charset="0"/>
                <a:cs typeface="Times New Roman" panose="02020603050405020304" pitchFamily="18" charset="0"/>
              </a:rPr>
              <a:t>Design D</a:t>
            </a:r>
            <a:endParaRPr lang="en-GB" sz="1400"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94133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Designs Comparison: Protection</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25</a:t>
            </a:fld>
            <a:endParaRPr lang="en-GB">
              <a:solidFill>
                <a:srgbClr val="0C377B"/>
              </a:solidFill>
            </a:endParaRPr>
          </a:p>
        </p:txBody>
      </p:sp>
      <p:pic>
        <p:nvPicPr>
          <p:cNvPr id="6" name="Picture 5"/>
          <p:cNvPicPr>
            <a:picLocks noChangeAspect="1"/>
          </p:cNvPicPr>
          <p:nvPr/>
        </p:nvPicPr>
        <p:blipFill rotWithShape="1">
          <a:blip r:embed="rId2"/>
          <a:srcRect l="22742" t="42683" r="27087" b="17313"/>
          <a:stretch/>
        </p:blipFill>
        <p:spPr>
          <a:xfrm>
            <a:off x="4977200" y="1052736"/>
            <a:ext cx="1395000" cy="900000"/>
          </a:xfrm>
          <a:prstGeom prst="rect">
            <a:avLst/>
          </a:prstGeom>
        </p:spPr>
      </p:pic>
      <p:pic>
        <p:nvPicPr>
          <p:cNvPr id="7" name="Picture 6"/>
          <p:cNvPicPr>
            <a:picLocks noChangeAspect="1"/>
          </p:cNvPicPr>
          <p:nvPr/>
        </p:nvPicPr>
        <p:blipFill rotWithShape="1">
          <a:blip r:embed="rId3"/>
          <a:srcRect l="22658" t="40005" r="27171" b="17991"/>
          <a:stretch/>
        </p:blipFill>
        <p:spPr>
          <a:xfrm>
            <a:off x="6235907" y="980728"/>
            <a:ext cx="1396612" cy="946092"/>
          </a:xfrm>
          <a:prstGeom prst="rect">
            <a:avLst/>
          </a:prstGeom>
        </p:spPr>
      </p:pic>
      <p:pic>
        <p:nvPicPr>
          <p:cNvPr id="8" name="Picture 7"/>
          <p:cNvPicPr>
            <a:picLocks noChangeAspect="1"/>
          </p:cNvPicPr>
          <p:nvPr/>
        </p:nvPicPr>
        <p:blipFill rotWithShape="1">
          <a:blip r:embed="rId4"/>
          <a:srcRect l="22658" t="42687" r="28789" b="17308"/>
          <a:stretch/>
        </p:blipFill>
        <p:spPr>
          <a:xfrm>
            <a:off x="3498729" y="1052736"/>
            <a:ext cx="1350000" cy="900000"/>
          </a:xfrm>
          <a:prstGeom prst="rect">
            <a:avLst/>
          </a:prstGeom>
        </p:spPr>
      </p:pic>
      <p:pic>
        <p:nvPicPr>
          <p:cNvPr id="9" name="Picture 8"/>
          <p:cNvPicPr>
            <a:picLocks noChangeAspect="1"/>
          </p:cNvPicPr>
          <p:nvPr/>
        </p:nvPicPr>
        <p:blipFill rotWithShape="1">
          <a:blip r:embed="rId5"/>
          <a:srcRect l="26595" t="46005" r="24650" b="17991"/>
          <a:stretch/>
        </p:blipFill>
        <p:spPr>
          <a:xfrm>
            <a:off x="7643467" y="1146582"/>
            <a:ext cx="1300396" cy="780238"/>
          </a:xfrm>
          <a:prstGeom prst="rect">
            <a:avLst/>
          </a:prstGeom>
        </p:spPr>
      </p:pic>
      <p:pic>
        <p:nvPicPr>
          <p:cNvPr id="10" name="Picture 9"/>
          <p:cNvPicPr>
            <a:picLocks noChangeAspect="1"/>
          </p:cNvPicPr>
          <p:nvPr/>
        </p:nvPicPr>
        <p:blipFill rotWithShape="1">
          <a:blip r:embed="rId4"/>
          <a:srcRect l="38063" t="61930" r="57551" b="30027"/>
          <a:stretch/>
        </p:blipFill>
        <p:spPr>
          <a:xfrm>
            <a:off x="4277105" y="2036586"/>
            <a:ext cx="462543" cy="686407"/>
          </a:xfrm>
          <a:prstGeom prst="rect">
            <a:avLst/>
          </a:prstGeom>
        </p:spPr>
      </p:pic>
      <p:pic>
        <p:nvPicPr>
          <p:cNvPr id="11" name="Picture 10"/>
          <p:cNvPicPr>
            <a:picLocks noChangeAspect="1"/>
          </p:cNvPicPr>
          <p:nvPr/>
        </p:nvPicPr>
        <p:blipFill rotWithShape="1">
          <a:blip r:embed="rId2"/>
          <a:srcRect l="38102" t="66573" r="57415" b="22349"/>
          <a:stretch/>
        </p:blipFill>
        <p:spPr>
          <a:xfrm>
            <a:off x="5781197" y="1961115"/>
            <a:ext cx="343204" cy="686407"/>
          </a:xfrm>
          <a:prstGeom prst="rect">
            <a:avLst/>
          </a:prstGeom>
        </p:spPr>
      </p:pic>
      <p:cxnSp>
        <p:nvCxnSpPr>
          <p:cNvPr id="12" name="Straight Connector 11"/>
          <p:cNvCxnSpPr/>
          <p:nvPr/>
        </p:nvCxnSpPr>
        <p:spPr>
          <a:xfrm>
            <a:off x="3917065" y="1881656"/>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3928013" y="1663672"/>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5392531" y="1820271"/>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5403479" y="1602287"/>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6753811" y="1794355"/>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6764759" y="1576371"/>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18" name="Picture 17"/>
          <p:cNvPicPr>
            <a:picLocks noChangeAspect="1"/>
          </p:cNvPicPr>
          <p:nvPr/>
        </p:nvPicPr>
        <p:blipFill rotWithShape="1">
          <a:blip r:embed="rId3"/>
          <a:srcRect l="41397" t="65209" r="52263" b="22603"/>
          <a:stretch/>
        </p:blipFill>
        <p:spPr>
          <a:xfrm>
            <a:off x="7113851" y="1926820"/>
            <a:ext cx="467382" cy="727039"/>
          </a:xfrm>
          <a:prstGeom prst="rect">
            <a:avLst/>
          </a:prstGeom>
        </p:spPr>
      </p:pic>
      <p:pic>
        <p:nvPicPr>
          <p:cNvPr id="19" name="Picture 18"/>
          <p:cNvPicPr>
            <a:picLocks noChangeAspect="1"/>
          </p:cNvPicPr>
          <p:nvPr/>
        </p:nvPicPr>
        <p:blipFill rotWithShape="1">
          <a:blip r:embed="rId5"/>
          <a:srcRect l="47435" t="62414" r="46796" b="23480"/>
          <a:stretch/>
        </p:blipFill>
        <p:spPr>
          <a:xfrm>
            <a:off x="8671685" y="1923106"/>
            <a:ext cx="364811" cy="724763"/>
          </a:xfrm>
          <a:prstGeom prst="rect">
            <a:avLst/>
          </a:prstGeom>
        </p:spPr>
      </p:pic>
      <p:cxnSp>
        <p:nvCxnSpPr>
          <p:cNvPr id="20" name="Straight Connector 19"/>
          <p:cNvCxnSpPr/>
          <p:nvPr/>
        </p:nvCxnSpPr>
        <p:spPr>
          <a:xfrm>
            <a:off x="8272436" y="1820497"/>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8283384" y="1530960"/>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flipH="1">
            <a:off x="4216056" y="2069040"/>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3" name="TextBox 22"/>
          <p:cNvSpPr txBox="1"/>
          <p:nvPr/>
        </p:nvSpPr>
        <p:spPr>
          <a:xfrm rot="16200000">
            <a:off x="3580190" y="2173669"/>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14.92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4" name="Straight Arrow Connector 23"/>
          <p:cNvCxnSpPr/>
          <p:nvPr/>
        </p:nvCxnSpPr>
        <p:spPr>
          <a:xfrm>
            <a:off x="5702670" y="2003361"/>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rot="16200000">
            <a:off x="5110899" y="2152083"/>
            <a:ext cx="899464"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6" name="Straight Arrow Connector 25"/>
          <p:cNvCxnSpPr/>
          <p:nvPr/>
        </p:nvCxnSpPr>
        <p:spPr>
          <a:xfrm flipH="1">
            <a:off x="7042175" y="1977443"/>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rot="16200000">
            <a:off x="6406309" y="2082072"/>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8" name="Straight Arrow Connector 27"/>
          <p:cNvCxnSpPr/>
          <p:nvPr/>
        </p:nvCxnSpPr>
        <p:spPr>
          <a:xfrm>
            <a:off x="8518230" y="1903874"/>
            <a:ext cx="3540" cy="754353"/>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9" name="TextBox 28"/>
          <p:cNvSpPr txBox="1"/>
          <p:nvPr/>
        </p:nvSpPr>
        <p:spPr>
          <a:xfrm rot="16200000">
            <a:off x="7865428" y="2013559"/>
            <a:ext cx="1028605"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27.5 mm</a:t>
            </a:r>
            <a:endParaRPr lang="en-GB" sz="1200" dirty="0">
              <a:solidFill>
                <a:srgbClr val="000099"/>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65868545"/>
              </p:ext>
            </p:extLst>
          </p:nvPr>
        </p:nvGraphicFramePr>
        <p:xfrm>
          <a:off x="169688" y="2895978"/>
          <a:ext cx="8845963" cy="3005362"/>
        </p:xfrm>
        <a:graphic>
          <a:graphicData uri="http://schemas.openxmlformats.org/drawingml/2006/table">
            <a:tbl>
              <a:tblPr/>
              <a:tblGrid>
                <a:gridCol w="2762017"/>
                <a:gridCol w="675994"/>
                <a:gridCol w="675994"/>
                <a:gridCol w="675994"/>
                <a:gridCol w="675994"/>
                <a:gridCol w="675994"/>
                <a:gridCol w="675994"/>
                <a:gridCol w="675994"/>
                <a:gridCol w="675994"/>
                <a:gridCol w="675994"/>
              </a:tblGrid>
              <a:tr h="176786">
                <a:tc>
                  <a:txBody>
                    <a:bodyPr/>
                    <a:lstStyle/>
                    <a:p>
                      <a:pPr algn="l" fontAlgn="b"/>
                      <a:r>
                        <a:rPr lang="en-GB" sz="1000" b="0" i="0" u="none" strike="noStrike" dirty="0">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000" b="1" i="0" u="none" strike="noStrike">
                          <a:solidFill>
                            <a:srgbClr val="000000"/>
                          </a:solidFill>
                          <a:effectLst/>
                          <a:latin typeface="Times New Roman" panose="02020603050405020304" pitchFamily="18" charset="0"/>
                        </a:rPr>
                        <a:t>Design A</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000" b="1" i="0" u="none" strike="noStrike">
                          <a:solidFill>
                            <a:srgbClr val="000000"/>
                          </a:solidFill>
                          <a:effectLst/>
                          <a:latin typeface="Times New Roman" panose="02020603050405020304" pitchFamily="18" charset="0"/>
                        </a:rPr>
                        <a:t>Design B</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000" b="1" i="0" u="none" strike="noStrike">
                          <a:solidFill>
                            <a:srgbClr val="000000"/>
                          </a:solidFill>
                          <a:effectLst/>
                          <a:latin typeface="Times New Roman" panose="02020603050405020304" pitchFamily="18" charset="0"/>
                        </a:rPr>
                        <a:t>Design C</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000" b="1" i="0" u="none" strike="noStrike">
                          <a:solidFill>
                            <a:srgbClr val="000000"/>
                          </a:solidFill>
                          <a:effectLst/>
                          <a:latin typeface="Times New Roman" panose="02020603050405020304" pitchFamily="18" charset="0"/>
                        </a:rPr>
                        <a:t>Design D</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76786">
                <a:tc>
                  <a:txBody>
                    <a:bodyPr/>
                    <a:lstStyle/>
                    <a:p>
                      <a:pPr algn="l" fontAlgn="b"/>
                      <a:r>
                        <a:rPr lang="en-GB" sz="1000" b="1"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HF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LF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HF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LF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HF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LF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HF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HF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1" i="0" u="none" strike="noStrike">
                          <a:solidFill>
                            <a:srgbClr val="000000"/>
                          </a:solidFill>
                          <a:effectLst/>
                          <a:latin typeface="Times New Roman" panose="02020603050405020304" pitchFamily="18" charset="0"/>
                        </a:rPr>
                        <a:t>Copper to superconductor ratio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1.15</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2</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2</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1" i="0" u="none" strike="noStrike">
                          <a:solidFill>
                            <a:srgbClr val="000000"/>
                          </a:solidFill>
                          <a:effectLst/>
                          <a:latin typeface="Times New Roman" panose="02020603050405020304" pitchFamily="18" charset="0"/>
                        </a:rPr>
                        <a:t>Equivalent coil width</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000" b="0" i="0" u="none" strike="noStrike">
                          <a:solidFill>
                            <a:srgbClr val="000000"/>
                          </a:solidFill>
                          <a:effectLst/>
                          <a:latin typeface="Times New Roman" panose="02020603050405020304" pitchFamily="18" charset="0"/>
                        </a:rPr>
                        <a:t>65.2</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0" i="0" u="none" strike="noStrike">
                          <a:solidFill>
                            <a:srgbClr val="000000"/>
                          </a:solidFill>
                          <a:effectLst/>
                          <a:latin typeface="Times New Roman" panose="02020603050405020304" pitchFamily="18" charset="0"/>
                        </a:rPr>
                        <a:t>71.4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0" i="0" u="none" strike="noStrike">
                          <a:solidFill>
                            <a:srgbClr val="000000"/>
                          </a:solidFill>
                          <a:effectLst/>
                          <a:latin typeface="Times New Roman" panose="02020603050405020304" pitchFamily="18" charset="0"/>
                        </a:rPr>
                        <a:t>69.5</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000" b="0" i="0" u="none" strike="noStrike">
                          <a:solidFill>
                            <a:srgbClr val="000000"/>
                          </a:solidFill>
                          <a:effectLst/>
                          <a:latin typeface="Times New Roman" panose="02020603050405020304" pitchFamily="18" charset="0"/>
                        </a:rPr>
                        <a:t>66.1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176786">
                <a:tc>
                  <a:txBody>
                    <a:bodyPr/>
                    <a:lstStyle/>
                    <a:p>
                      <a:pPr algn="l" fontAlgn="b"/>
                      <a:r>
                        <a:rPr lang="en-GB" sz="1000" b="1" i="0" u="none" strike="noStrike">
                          <a:solidFill>
                            <a:srgbClr val="000000"/>
                          </a:solidFill>
                          <a:effectLst/>
                          <a:latin typeface="Times New Roman" panose="02020603050405020304" pitchFamily="18" charset="0"/>
                        </a:rPr>
                        <a:t>Nominal Current</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000000"/>
                          </a:solidFill>
                          <a:effectLst/>
                          <a:latin typeface="Times New Roman" panose="02020603050405020304" pitchFamily="18" charset="0"/>
                        </a:rPr>
                        <a:t>A</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000000"/>
                          </a:solidFill>
                          <a:effectLst/>
                          <a:latin typeface="Times New Roman" panose="02020603050405020304" pitchFamily="18" charset="0"/>
                        </a:rPr>
                        <a:t>9310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000000"/>
                          </a:solidFill>
                          <a:effectLst/>
                          <a:latin typeface="Times New Roman" panose="02020603050405020304" pitchFamily="18" charset="0"/>
                        </a:rPr>
                        <a:t>9310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000000"/>
                          </a:solidFill>
                          <a:effectLst/>
                          <a:latin typeface="Times New Roman" panose="02020603050405020304" pitchFamily="18" charset="0"/>
                        </a:rPr>
                        <a:t>12790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000000"/>
                          </a:solidFill>
                          <a:effectLst/>
                          <a:latin typeface="Times New Roman" panose="02020603050405020304" pitchFamily="18" charset="0"/>
                        </a:rPr>
                        <a:t>12790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000000"/>
                          </a:solidFill>
                          <a:effectLst/>
                          <a:latin typeface="Times New Roman" panose="02020603050405020304" pitchFamily="18" charset="0"/>
                        </a:rPr>
                        <a:t>9800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000000"/>
                          </a:solidFill>
                          <a:effectLst/>
                          <a:latin typeface="Times New Roman" panose="02020603050405020304" pitchFamily="18" charset="0"/>
                        </a:rPr>
                        <a:t>9800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000000"/>
                          </a:solidFill>
                          <a:effectLst/>
                          <a:latin typeface="Times New Roman" panose="02020603050405020304" pitchFamily="18" charset="0"/>
                        </a:rPr>
                        <a:t>13633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000000"/>
                          </a:solidFill>
                          <a:effectLst/>
                          <a:latin typeface="Times New Roman" panose="02020603050405020304" pitchFamily="18" charset="0"/>
                        </a:rPr>
                        <a:t>13633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1" i="0" u="none" strike="noStrike">
                          <a:solidFill>
                            <a:srgbClr val="4472C4"/>
                          </a:solidFill>
                          <a:effectLst/>
                          <a:latin typeface="Times New Roman" panose="02020603050405020304" pitchFamily="18" charset="0"/>
                        </a:rPr>
                        <a:t>Jsc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4472C4"/>
                          </a:solidFill>
                          <a:effectLst/>
                          <a:latin typeface="Times New Roman" panose="02020603050405020304" pitchFamily="18" charset="0"/>
                        </a:rPr>
                        <a:t>A/mm2</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754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1300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748</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1018</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624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1970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681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2083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1" i="0" u="none" strike="noStrike">
                          <a:solidFill>
                            <a:srgbClr val="4472C4"/>
                          </a:solidFill>
                          <a:effectLst/>
                          <a:latin typeface="Times New Roman" panose="02020603050405020304" pitchFamily="18" charset="0"/>
                        </a:rPr>
                        <a:t>Jcu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4472C4"/>
                          </a:solidFill>
                          <a:effectLst/>
                          <a:latin typeface="Times New Roman" panose="02020603050405020304" pitchFamily="18" charset="0"/>
                        </a:rPr>
                        <a:t>A/mm2</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754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1131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748</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1018</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624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985</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681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1041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1" i="0" u="none" strike="noStrike">
                          <a:solidFill>
                            <a:srgbClr val="4472C4"/>
                          </a:solidFill>
                          <a:effectLst/>
                          <a:latin typeface="Times New Roman" panose="02020603050405020304" pitchFamily="18" charset="0"/>
                        </a:rPr>
                        <a:t>Jeng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4472C4"/>
                          </a:solidFill>
                          <a:effectLst/>
                          <a:latin typeface="Times New Roman" panose="02020603050405020304" pitchFamily="18" charset="0"/>
                        </a:rPr>
                        <a:t>A/mm2</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377</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605</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374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509</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312</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657</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340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694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1" i="0" u="none" strike="noStrike">
                          <a:solidFill>
                            <a:srgbClr val="4472C4"/>
                          </a:solidFill>
                          <a:effectLst/>
                          <a:latin typeface="Times New Roman" panose="02020603050405020304" pitchFamily="18" charset="0"/>
                        </a:rPr>
                        <a:t>Joverall</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1" i="0" u="none" strike="noStrike">
                          <a:solidFill>
                            <a:srgbClr val="4472C4"/>
                          </a:solidFill>
                          <a:effectLst/>
                          <a:latin typeface="Times New Roman" panose="02020603050405020304" pitchFamily="18" charset="0"/>
                        </a:rPr>
                        <a:t>A/mm2</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257</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378</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249</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325</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207</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429</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224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459</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gridSpan="10">
                  <a:txBody>
                    <a:bodyPr/>
                    <a:lstStyle/>
                    <a:p>
                      <a:pPr algn="ctr" fontAlgn="b"/>
                      <a:r>
                        <a:rPr lang="en-GB" sz="1000" b="1" i="0" u="none" strike="noStrike" dirty="0">
                          <a:solidFill>
                            <a:srgbClr val="000000"/>
                          </a:solidFill>
                          <a:effectLst/>
                          <a:latin typeface="Times New Roman" panose="02020603050405020304" pitchFamily="18" charset="0"/>
                        </a:rPr>
                        <a:t>Protection with </a:t>
                      </a:r>
                      <a:r>
                        <a:rPr lang="en-GB" sz="1000" b="1" i="0" u="none" strike="noStrike" dirty="0" smtClean="0">
                          <a:solidFill>
                            <a:srgbClr val="000000"/>
                          </a:solidFill>
                          <a:effectLst/>
                          <a:latin typeface="Times New Roman" panose="02020603050405020304" pitchFamily="18" charset="0"/>
                        </a:rPr>
                        <a:t>Quench</a:t>
                      </a:r>
                      <a:r>
                        <a:rPr lang="en-GB" sz="1000" b="1" i="0" u="none" strike="noStrike" baseline="0" dirty="0" smtClean="0">
                          <a:solidFill>
                            <a:srgbClr val="000000"/>
                          </a:solidFill>
                          <a:effectLst/>
                          <a:latin typeface="Times New Roman" panose="02020603050405020304" pitchFamily="18" charset="0"/>
                        </a:rPr>
                        <a:t> Heaters</a:t>
                      </a:r>
                      <a:endParaRPr lang="en-GB" sz="1000" b="1" i="0" u="none" strike="noStrike" dirty="0">
                        <a:solidFill>
                          <a:srgbClr val="000000"/>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76786">
                <a:tc>
                  <a:txBody>
                    <a:bodyPr/>
                    <a:lstStyle/>
                    <a:p>
                      <a:pPr algn="l" fontAlgn="b"/>
                      <a:r>
                        <a:rPr lang="en-GB" sz="1000" b="0" i="0" u="none" strike="noStrike">
                          <a:solidFill>
                            <a:srgbClr val="000000"/>
                          </a:solidFill>
                          <a:effectLst/>
                          <a:latin typeface="Times New Roman" panose="02020603050405020304" pitchFamily="18" charset="0"/>
                        </a:rPr>
                        <a:t>MIITs to reach 300 K (conductor+insulation)@ LF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MA2s</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14.12</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34.59</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17.59</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30.27</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0" i="0" u="none" strike="noStrike">
                          <a:solidFill>
                            <a:srgbClr val="000000"/>
                          </a:solidFill>
                          <a:effectLst/>
                          <a:latin typeface="Times New Roman" panose="02020603050405020304" pitchFamily="18" charset="0"/>
                        </a:rPr>
                        <a:t>MIITs to reach 300 K (conductor+insulation) @HF</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MA2s</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32.30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62.66</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53.17</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endParaRPr lang="en-GB" sz="1000" b="0" i="0" u="none" strike="noStrike" dirty="0">
                        <a:solidFill>
                          <a:srgbClr val="000000"/>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dirty="0">
                          <a:solidFill>
                            <a:srgbClr val="000000"/>
                          </a:solidFill>
                          <a:effectLst/>
                          <a:latin typeface="Times New Roman" panose="02020603050405020304" pitchFamily="18" charset="0"/>
                        </a:rPr>
                        <a:t>86.21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0" i="0" u="none" strike="noStrike">
                          <a:solidFill>
                            <a:srgbClr val="000000"/>
                          </a:solidFill>
                          <a:effectLst/>
                          <a:latin typeface="Times New Roman" panose="02020603050405020304" pitchFamily="18" charset="0"/>
                        </a:rPr>
                        <a:t>Stored energy in straight sect. at Inom (per aperture)</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kJ/m</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000" b="0" i="0" u="none" strike="noStrike">
                          <a:solidFill>
                            <a:srgbClr val="000000"/>
                          </a:solidFill>
                          <a:effectLst/>
                          <a:latin typeface="Times New Roman" panose="02020603050405020304" pitchFamily="18" charset="0"/>
                        </a:rPr>
                        <a:t>1743.30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000" b="0" i="0" u="none" strike="noStrike">
                          <a:solidFill>
                            <a:srgbClr val="000000"/>
                          </a:solidFill>
                          <a:effectLst/>
                          <a:latin typeface="Times New Roman" panose="02020603050405020304" pitchFamily="18" charset="0"/>
                        </a:rPr>
                        <a:t>1891.40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000" b="0" i="0" u="none" strike="noStrike">
                          <a:solidFill>
                            <a:srgbClr val="000000"/>
                          </a:solidFill>
                          <a:effectLst/>
                          <a:latin typeface="Times New Roman" panose="02020603050405020304" pitchFamily="18" charset="0"/>
                        </a:rPr>
                        <a:t>2136.60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000" b="0" i="0" u="none" strike="noStrike">
                          <a:solidFill>
                            <a:srgbClr val="000000"/>
                          </a:solidFill>
                          <a:effectLst/>
                          <a:latin typeface="Times New Roman" panose="02020603050405020304" pitchFamily="18" charset="0"/>
                        </a:rPr>
                        <a:t>2001.50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76786">
                <a:tc>
                  <a:txBody>
                    <a:bodyPr/>
                    <a:lstStyle/>
                    <a:p>
                      <a:pPr algn="l" fontAlgn="b"/>
                      <a:r>
                        <a:rPr lang="en-GB" sz="1000" b="0" i="0" u="none" strike="noStrike">
                          <a:solidFill>
                            <a:srgbClr val="000000"/>
                          </a:solidFill>
                          <a:effectLst/>
                          <a:latin typeface="Times New Roman" panose="02020603050405020304" pitchFamily="18" charset="0"/>
                        </a:rPr>
                        <a:t>Stored energy density</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MJ/m3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000" b="1" i="0" u="none" strike="noStrike">
                          <a:solidFill>
                            <a:srgbClr val="4472C4"/>
                          </a:solidFill>
                          <a:effectLst/>
                          <a:latin typeface="Times New Roman" panose="02020603050405020304" pitchFamily="18" charset="0"/>
                        </a:rPr>
                        <a:t>111</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000" b="1" i="0" u="none" strike="noStrike">
                          <a:solidFill>
                            <a:srgbClr val="4472C4"/>
                          </a:solidFill>
                          <a:effectLst/>
                          <a:latin typeface="Times New Roman" panose="02020603050405020304" pitchFamily="18" charset="0"/>
                        </a:rPr>
                        <a:t>104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000" b="1" i="0" u="none" strike="noStrike">
                          <a:solidFill>
                            <a:srgbClr val="4472C4"/>
                          </a:solidFill>
                          <a:effectLst/>
                          <a:latin typeface="Times New Roman" panose="02020603050405020304" pitchFamily="18" charset="0"/>
                        </a:rPr>
                        <a:t>123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000" b="1" i="0" u="none" strike="noStrike">
                          <a:solidFill>
                            <a:srgbClr val="4472C4"/>
                          </a:solidFill>
                          <a:effectLst/>
                          <a:latin typeface="Times New Roman" panose="02020603050405020304" pitchFamily="18" charset="0"/>
                        </a:rPr>
                        <a:t>124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76786">
                <a:tc>
                  <a:txBody>
                    <a:bodyPr/>
                    <a:lstStyle/>
                    <a:p>
                      <a:pPr algn="l" fontAlgn="b"/>
                      <a:r>
                        <a:rPr lang="en-GB" sz="1000" b="0" i="0" u="none" strike="noStrike">
                          <a:solidFill>
                            <a:srgbClr val="000000"/>
                          </a:solidFill>
                          <a:effectLst/>
                          <a:latin typeface="Times New Roman" panose="02020603050405020304" pitchFamily="18" charset="0"/>
                        </a:rPr>
                        <a:t>Differential inductance at Inom (per aperture)</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mH/m</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000" b="0" i="0" u="none" strike="noStrike" dirty="0" smtClean="0">
                          <a:solidFill>
                            <a:srgbClr val="000000"/>
                          </a:solidFill>
                          <a:effectLst/>
                          <a:latin typeface="Times New Roman" panose="02020603050405020304" pitchFamily="18" charset="0"/>
                        </a:rPr>
                        <a:t>37.19</a:t>
                      </a:r>
                      <a:endParaRPr lang="en-GB" sz="1000" b="0" i="0" u="none" strike="noStrike" dirty="0">
                        <a:solidFill>
                          <a:srgbClr val="000000"/>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000" b="0" i="0" u="none" strike="noStrike" dirty="0">
                        <a:solidFill>
                          <a:srgbClr val="000000"/>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000" b="0" i="0" u="none" strike="noStrike" dirty="0">
                          <a:solidFill>
                            <a:srgbClr val="000000"/>
                          </a:solidFill>
                          <a:effectLst/>
                          <a:latin typeface="Times New Roman" panose="02020603050405020304" pitchFamily="18" charset="0"/>
                        </a:rPr>
                        <a:t>20.99</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en-GB" sz="1000" b="0" i="0" u="none" strike="noStrike" dirty="0">
                        <a:solidFill>
                          <a:srgbClr val="000000"/>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000" b="0" i="0" u="none" strike="noStrike" dirty="0" smtClean="0">
                          <a:solidFill>
                            <a:srgbClr val="000000"/>
                          </a:solidFill>
                          <a:effectLst/>
                          <a:latin typeface="Times New Roman" panose="02020603050405020304" pitchFamily="18" charset="0"/>
                        </a:rPr>
                        <a:t>41.92</a:t>
                      </a:r>
                      <a:endParaRPr lang="en-GB" sz="1000" b="0" i="0" u="none" strike="noStrike" dirty="0">
                        <a:solidFill>
                          <a:srgbClr val="000000"/>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GB" sz="1000" b="0" i="0" u="none" strike="noStrike" dirty="0">
                        <a:solidFill>
                          <a:srgbClr val="000000"/>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000" b="0" i="0" u="none" strike="noStrike" dirty="0" smtClean="0">
                          <a:solidFill>
                            <a:srgbClr val="000000"/>
                          </a:solidFill>
                          <a:effectLst/>
                          <a:latin typeface="Times New Roman" panose="02020603050405020304" pitchFamily="18" charset="0"/>
                        </a:rPr>
                        <a:t>20.07</a:t>
                      </a:r>
                      <a:endParaRPr lang="en-GB" sz="1000" b="0" i="0" u="none" strike="noStrike" dirty="0">
                        <a:solidFill>
                          <a:srgbClr val="000000"/>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en-GB" sz="1000" b="0" i="0" u="none" strike="noStrike" dirty="0">
                        <a:solidFill>
                          <a:srgbClr val="000000"/>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0" i="0" u="none" strike="noStrike">
                          <a:solidFill>
                            <a:srgbClr val="000000"/>
                          </a:solidFill>
                          <a:effectLst/>
                          <a:latin typeface="Times New Roman" panose="02020603050405020304" pitchFamily="18" charset="0"/>
                        </a:rPr>
                        <a:t>MIITs consumed during decay</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MA2s</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10.33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10.25</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23.33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23.33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13.36</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13.36</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a:solidFill>
                            <a:srgbClr val="000000"/>
                          </a:solidFill>
                          <a:effectLst/>
                          <a:latin typeface="Times New Roman" panose="02020603050405020304" pitchFamily="18" charset="0"/>
                        </a:rPr>
                        <a:t>23.83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0" i="0" u="none" strike="noStrike" dirty="0">
                          <a:solidFill>
                            <a:srgbClr val="000000"/>
                          </a:solidFill>
                          <a:effectLst/>
                          <a:latin typeface="Times New Roman" panose="02020603050405020304" pitchFamily="18" charset="0"/>
                        </a:rPr>
                        <a:t>23.83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786">
                <a:tc>
                  <a:txBody>
                    <a:bodyPr/>
                    <a:lstStyle/>
                    <a:p>
                      <a:pPr algn="l" fontAlgn="b"/>
                      <a:r>
                        <a:rPr lang="en-GB" sz="1000" b="0" i="0" u="none" strike="noStrike">
                          <a:solidFill>
                            <a:srgbClr val="000000"/>
                          </a:solidFill>
                          <a:effectLst/>
                          <a:latin typeface="Times New Roman" panose="02020603050405020304" pitchFamily="18" charset="0"/>
                        </a:rPr>
                        <a:t>time margin</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000" b="0" i="0" u="none" strike="noStrike">
                          <a:solidFill>
                            <a:srgbClr val="000000"/>
                          </a:solidFill>
                          <a:effectLst/>
                          <a:latin typeface="Times New Roman" panose="02020603050405020304" pitchFamily="18" charset="0"/>
                        </a:rPr>
                        <a:t>ms</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253</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45</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240</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69</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415</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44</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a:solidFill>
                            <a:srgbClr val="4472C4"/>
                          </a:solidFill>
                          <a:effectLst/>
                          <a:latin typeface="Times New Roman" panose="02020603050405020304" pitchFamily="18" charset="0"/>
                        </a:rPr>
                        <a:t>336</a:t>
                      </a: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000" b="1" i="0" u="none" strike="noStrike" dirty="0" smtClean="0">
                          <a:solidFill>
                            <a:srgbClr val="FF0000"/>
                          </a:solidFill>
                          <a:effectLst/>
                          <a:latin typeface="Times New Roman" panose="02020603050405020304" pitchFamily="18" charset="0"/>
                        </a:rPr>
                        <a:t>35</a:t>
                      </a:r>
                      <a:endParaRPr lang="en-GB" sz="1000" b="1" i="0" u="none" strike="noStrike" dirty="0">
                        <a:solidFill>
                          <a:srgbClr val="4472C4"/>
                        </a:solidFill>
                        <a:effectLst/>
                        <a:latin typeface="Times New Roman" panose="02020603050405020304" pitchFamily="18" charset="0"/>
                      </a:endParaRPr>
                    </a:p>
                  </a:txBody>
                  <a:tcPr marL="8839" marR="8839" marT="88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6644613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Designs Comparison: Force &amp; Stress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26</a:t>
            </a:fld>
            <a:endParaRPr lang="en-GB">
              <a:solidFill>
                <a:srgbClr val="0C377B"/>
              </a:solidFill>
            </a:endParaRPr>
          </a:p>
        </p:txBody>
      </p:sp>
      <p:pic>
        <p:nvPicPr>
          <p:cNvPr id="5" name="Picture 4"/>
          <p:cNvPicPr>
            <a:picLocks noChangeAspect="1"/>
          </p:cNvPicPr>
          <p:nvPr/>
        </p:nvPicPr>
        <p:blipFill rotWithShape="1">
          <a:blip r:embed="rId2"/>
          <a:srcRect l="22742" t="42683" r="27087" b="17313"/>
          <a:stretch/>
        </p:blipFill>
        <p:spPr>
          <a:xfrm>
            <a:off x="4387892" y="1196752"/>
            <a:ext cx="1395000" cy="900000"/>
          </a:xfrm>
          <a:prstGeom prst="rect">
            <a:avLst/>
          </a:prstGeom>
        </p:spPr>
      </p:pic>
      <p:pic>
        <p:nvPicPr>
          <p:cNvPr id="6" name="Picture 5"/>
          <p:cNvPicPr>
            <a:picLocks noChangeAspect="1"/>
          </p:cNvPicPr>
          <p:nvPr/>
        </p:nvPicPr>
        <p:blipFill rotWithShape="1">
          <a:blip r:embed="rId3"/>
          <a:srcRect l="22658" t="40005" r="27171" b="17991"/>
          <a:stretch/>
        </p:blipFill>
        <p:spPr>
          <a:xfrm>
            <a:off x="5906923" y="1150660"/>
            <a:ext cx="1396612" cy="946092"/>
          </a:xfrm>
          <a:prstGeom prst="rect">
            <a:avLst/>
          </a:prstGeom>
        </p:spPr>
      </p:pic>
      <p:pic>
        <p:nvPicPr>
          <p:cNvPr id="7" name="Picture 6"/>
          <p:cNvPicPr>
            <a:picLocks noChangeAspect="1"/>
          </p:cNvPicPr>
          <p:nvPr/>
        </p:nvPicPr>
        <p:blipFill rotWithShape="1">
          <a:blip r:embed="rId4"/>
          <a:srcRect l="22658" t="42687" r="28789" b="17308"/>
          <a:stretch/>
        </p:blipFill>
        <p:spPr>
          <a:xfrm>
            <a:off x="2909421" y="1196752"/>
            <a:ext cx="1350000" cy="900000"/>
          </a:xfrm>
          <a:prstGeom prst="rect">
            <a:avLst/>
          </a:prstGeom>
        </p:spPr>
      </p:pic>
      <p:pic>
        <p:nvPicPr>
          <p:cNvPr id="8" name="Picture 7"/>
          <p:cNvPicPr>
            <a:picLocks noChangeAspect="1"/>
          </p:cNvPicPr>
          <p:nvPr/>
        </p:nvPicPr>
        <p:blipFill rotWithShape="1">
          <a:blip r:embed="rId5"/>
          <a:srcRect l="26595" t="46005" r="24650" b="17991"/>
          <a:stretch/>
        </p:blipFill>
        <p:spPr>
          <a:xfrm>
            <a:off x="7314483" y="1316514"/>
            <a:ext cx="1300396" cy="780238"/>
          </a:xfrm>
          <a:prstGeom prst="rect">
            <a:avLst/>
          </a:prstGeom>
        </p:spPr>
      </p:pic>
      <p:pic>
        <p:nvPicPr>
          <p:cNvPr id="9" name="Picture 8"/>
          <p:cNvPicPr>
            <a:picLocks noChangeAspect="1"/>
          </p:cNvPicPr>
          <p:nvPr/>
        </p:nvPicPr>
        <p:blipFill rotWithShape="1">
          <a:blip r:embed="rId4"/>
          <a:srcRect l="38063" t="61930" r="57551" b="30027"/>
          <a:stretch/>
        </p:blipFill>
        <p:spPr>
          <a:xfrm>
            <a:off x="3687797" y="2180602"/>
            <a:ext cx="462543" cy="686407"/>
          </a:xfrm>
          <a:prstGeom prst="rect">
            <a:avLst/>
          </a:prstGeom>
        </p:spPr>
      </p:pic>
      <p:pic>
        <p:nvPicPr>
          <p:cNvPr id="10" name="Picture 9"/>
          <p:cNvPicPr>
            <a:picLocks noChangeAspect="1"/>
          </p:cNvPicPr>
          <p:nvPr/>
        </p:nvPicPr>
        <p:blipFill rotWithShape="1">
          <a:blip r:embed="rId2"/>
          <a:srcRect l="38102" t="66573" r="57415" b="22349"/>
          <a:stretch/>
        </p:blipFill>
        <p:spPr>
          <a:xfrm>
            <a:off x="5191889" y="2105131"/>
            <a:ext cx="343204" cy="686407"/>
          </a:xfrm>
          <a:prstGeom prst="rect">
            <a:avLst/>
          </a:prstGeom>
        </p:spPr>
      </p:pic>
      <p:cxnSp>
        <p:nvCxnSpPr>
          <p:cNvPr id="11" name="Straight Connector 10"/>
          <p:cNvCxnSpPr/>
          <p:nvPr/>
        </p:nvCxnSpPr>
        <p:spPr>
          <a:xfrm>
            <a:off x="3327757" y="2025672"/>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3338705" y="1807688"/>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4803223" y="1964287"/>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4814171" y="1746303"/>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6424827" y="1964287"/>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6435775" y="1746303"/>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17" name="Picture 16"/>
          <p:cNvPicPr>
            <a:picLocks noChangeAspect="1"/>
          </p:cNvPicPr>
          <p:nvPr/>
        </p:nvPicPr>
        <p:blipFill rotWithShape="1">
          <a:blip r:embed="rId3"/>
          <a:srcRect l="41397" t="65209" r="52263" b="22603"/>
          <a:stretch/>
        </p:blipFill>
        <p:spPr>
          <a:xfrm>
            <a:off x="6784867" y="2096752"/>
            <a:ext cx="467382" cy="727039"/>
          </a:xfrm>
          <a:prstGeom prst="rect">
            <a:avLst/>
          </a:prstGeom>
        </p:spPr>
      </p:pic>
      <p:pic>
        <p:nvPicPr>
          <p:cNvPr id="18" name="Picture 17"/>
          <p:cNvPicPr>
            <a:picLocks noChangeAspect="1"/>
          </p:cNvPicPr>
          <p:nvPr/>
        </p:nvPicPr>
        <p:blipFill rotWithShape="1">
          <a:blip r:embed="rId5"/>
          <a:srcRect l="47435" t="62414" r="46796" b="23480"/>
          <a:stretch/>
        </p:blipFill>
        <p:spPr>
          <a:xfrm>
            <a:off x="8342701" y="2093038"/>
            <a:ext cx="364811" cy="724763"/>
          </a:xfrm>
          <a:prstGeom prst="rect">
            <a:avLst/>
          </a:prstGeom>
        </p:spPr>
      </p:pic>
      <p:cxnSp>
        <p:nvCxnSpPr>
          <p:cNvPr id="19" name="Straight Connector 18"/>
          <p:cNvCxnSpPr/>
          <p:nvPr/>
        </p:nvCxnSpPr>
        <p:spPr>
          <a:xfrm>
            <a:off x="7943452" y="1990429"/>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7954400" y="1700892"/>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flipH="1">
            <a:off x="3626748" y="2213056"/>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2" name="TextBox 21"/>
          <p:cNvSpPr txBox="1"/>
          <p:nvPr/>
        </p:nvSpPr>
        <p:spPr>
          <a:xfrm rot="16200000">
            <a:off x="2990882" y="2317685"/>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14.92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3" name="Straight Arrow Connector 22"/>
          <p:cNvCxnSpPr/>
          <p:nvPr/>
        </p:nvCxnSpPr>
        <p:spPr>
          <a:xfrm>
            <a:off x="5113362" y="2147377"/>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rot="16200000">
            <a:off x="4521591" y="2296099"/>
            <a:ext cx="899464"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flipH="1">
            <a:off x="6713191" y="2147375"/>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rot="16200000">
            <a:off x="6077325" y="2252004"/>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7" name="Straight Arrow Connector 26"/>
          <p:cNvCxnSpPr/>
          <p:nvPr/>
        </p:nvCxnSpPr>
        <p:spPr>
          <a:xfrm>
            <a:off x="8189246" y="2073806"/>
            <a:ext cx="3540" cy="754353"/>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rot="16200000">
            <a:off x="7536444" y="2183491"/>
            <a:ext cx="1028605"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27.5 mm</a:t>
            </a:r>
            <a:endParaRPr lang="en-GB" sz="1200" dirty="0">
              <a:solidFill>
                <a:srgbClr val="000099"/>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6818273"/>
              </p:ext>
            </p:extLst>
          </p:nvPr>
        </p:nvGraphicFramePr>
        <p:xfrm>
          <a:off x="112539" y="3105180"/>
          <a:ext cx="8918922" cy="2686050"/>
        </p:xfrm>
        <a:graphic>
          <a:graphicData uri="http://schemas.openxmlformats.org/drawingml/2006/table">
            <a:tbl>
              <a:tblPr/>
              <a:tblGrid>
                <a:gridCol w="1967232"/>
                <a:gridCol w="772410"/>
                <a:gridCol w="772410"/>
                <a:gridCol w="772410"/>
                <a:gridCol w="772410"/>
                <a:gridCol w="772410"/>
                <a:gridCol w="772410"/>
                <a:gridCol w="772410"/>
                <a:gridCol w="772410"/>
                <a:gridCol w="772410"/>
              </a:tblGrid>
              <a:tr h="200025">
                <a:tc>
                  <a:txBody>
                    <a:bodyPr/>
                    <a:lstStyle/>
                    <a:p>
                      <a:pPr algn="l" fontAlgn="b"/>
                      <a:r>
                        <a:rPr lang="en-GB" sz="1100" b="1"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r>
                        <a:rPr lang="en-GB" sz="1100" b="1" i="0" u="none" strike="noStrike">
                          <a:solidFill>
                            <a:srgbClr val="000000"/>
                          </a:solidFill>
                          <a:effectLst/>
                          <a:latin typeface="Times New Roman" panose="02020603050405020304" pitchFamily="18" charset="0"/>
                        </a:rPr>
                        <a:t>Design 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Design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Design 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Design 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90500">
                <a:tc>
                  <a:txBody>
                    <a:bodyPr/>
                    <a:lstStyle/>
                    <a:p>
                      <a:pPr algn="l" fontAlgn="b"/>
                      <a:r>
                        <a:rPr lang="en-GB" sz="1100" b="1" i="0" u="none" strike="noStrike">
                          <a:solidFill>
                            <a:srgbClr val="000000"/>
                          </a:solidFill>
                          <a:effectLst/>
                          <a:latin typeface="Times New Roman" panose="02020603050405020304" pitchFamily="18"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LF</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LF</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LF</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000000"/>
                          </a:solidFill>
                          <a:effectLst/>
                          <a:latin typeface="Times New Roman" panose="02020603050405020304" pitchFamily="18" charset="0"/>
                        </a:rPr>
                        <a:t>HF</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l" fontAlgn="b"/>
                      <a:r>
                        <a:rPr lang="en-GB" sz="1100" b="0" i="0" u="none" strike="noStrike">
                          <a:solidFill>
                            <a:srgbClr val="000000"/>
                          </a:solidFill>
                          <a:effectLst/>
                          <a:latin typeface="Times New Roman" panose="02020603050405020304" pitchFamily="18" charset="0"/>
                        </a:rPr>
                        <a:t>Equivalent coil width</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mm</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65.2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71.4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66.1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r>
              <a:tr h="190500">
                <a:tc>
                  <a:txBody>
                    <a:bodyPr/>
                    <a:lstStyle/>
                    <a:p>
                      <a:pPr algn="l" fontAlgn="b"/>
                      <a:r>
                        <a:rPr lang="en-GB" sz="1100" b="1" i="0" u="none" strike="noStrike">
                          <a:solidFill>
                            <a:srgbClr val="4472C4"/>
                          </a:solidFill>
                          <a:effectLst/>
                          <a:latin typeface="Times New Roman" panose="02020603050405020304" pitchFamily="18" charset="0"/>
                        </a:rPr>
                        <a:t>Joverall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1" i="0" u="none" strike="noStrike">
                          <a:solidFill>
                            <a:srgbClr val="4472C4"/>
                          </a:solidFill>
                          <a:effectLst/>
                          <a:latin typeface="Times New Roman" panose="02020603050405020304" pitchFamily="18" charset="0"/>
                        </a:rPr>
                        <a:t>A/mm2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257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378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249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325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207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429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224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GB" sz="1100" b="1" i="0" u="none" strike="noStrike">
                          <a:solidFill>
                            <a:srgbClr val="4472C4"/>
                          </a:solidFill>
                          <a:effectLst/>
                          <a:latin typeface="Times New Roman" panose="02020603050405020304" pitchFamily="18" charset="0"/>
                        </a:rPr>
                        <a:t>459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l" fontAlgn="b"/>
                      <a:r>
                        <a:rPr lang="en-GB" sz="1100" b="0" i="0" u="none" strike="noStrike">
                          <a:solidFill>
                            <a:srgbClr val="000000"/>
                          </a:solidFill>
                          <a:effectLst/>
                          <a:latin typeface="Times New Roman" panose="02020603050405020304" pitchFamily="18" charset="0"/>
                        </a:rPr>
                        <a:t>coil width</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mm</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56.30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61.82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90500">
                <a:tc>
                  <a:txBody>
                    <a:bodyPr/>
                    <a:lstStyle/>
                    <a:p>
                      <a:pPr algn="l" fontAlgn="b"/>
                      <a:r>
                        <a:rPr lang="en-GB" sz="1100" b="0" i="0" u="none" strike="noStrike">
                          <a:solidFill>
                            <a:srgbClr val="000000"/>
                          </a:solidFill>
                          <a:effectLst/>
                          <a:latin typeface="Times New Roman" panose="02020603050405020304" pitchFamily="18" charset="0"/>
                        </a:rPr>
                        <a:t>coil height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mm</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63.28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66.89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68.33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59.60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90500">
                <a:tc>
                  <a:txBody>
                    <a:bodyPr/>
                    <a:lstStyle/>
                    <a:p>
                      <a:pPr algn="l" fontAlgn="b"/>
                      <a:r>
                        <a:rPr lang="it-IT" sz="1100" b="0" i="0" u="none" strike="noStrike">
                          <a:solidFill>
                            <a:srgbClr val="000000"/>
                          </a:solidFill>
                          <a:effectLst/>
                          <a:latin typeface="Times New Roman" panose="02020603050405020304" pitchFamily="18" charset="0"/>
                        </a:rPr>
                        <a:t>Fx  (per quadrant) at 16 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kN/m</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9069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8989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9468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9191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90500">
                <a:tc>
                  <a:txBody>
                    <a:bodyPr/>
                    <a:lstStyle/>
                    <a:p>
                      <a:pPr algn="l" fontAlgn="b"/>
                      <a:r>
                        <a:rPr lang="it-IT" sz="1100" b="0" i="0" u="none" strike="noStrike">
                          <a:solidFill>
                            <a:srgbClr val="000000"/>
                          </a:solidFill>
                          <a:effectLst/>
                          <a:latin typeface="Times New Roman" panose="02020603050405020304" pitchFamily="18" charset="0"/>
                        </a:rPr>
                        <a:t>Fy  (per quadrant) at 16 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kN/m</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-4016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-4109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-4329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-4579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90500">
                <a:tc>
                  <a:txBody>
                    <a:bodyPr/>
                    <a:lstStyle/>
                    <a:p>
                      <a:pPr algn="l" fontAlgn="b"/>
                      <a:r>
                        <a:rPr lang="en-GB" sz="1100" b="0" i="0" u="none" strike="noStrike">
                          <a:solidFill>
                            <a:srgbClr val="000000"/>
                          </a:solidFill>
                          <a:effectLst/>
                          <a:latin typeface="Times New Roman" panose="02020603050405020304" pitchFamily="18" charset="0"/>
                        </a:rPr>
                        <a:t>Fx/CoilHeight at 16 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MPa</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1" i="0" u="none" strike="noStrike">
                          <a:solidFill>
                            <a:srgbClr val="000000"/>
                          </a:solidFill>
                          <a:effectLst/>
                          <a:latin typeface="Times New Roman" panose="02020603050405020304" pitchFamily="18" charset="0"/>
                        </a:rPr>
                        <a:t>143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134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139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154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90500">
                <a:tc>
                  <a:txBody>
                    <a:bodyPr/>
                    <a:lstStyle/>
                    <a:p>
                      <a:pPr algn="l" fontAlgn="b"/>
                      <a:r>
                        <a:rPr lang="en-GB" sz="1100" b="0" i="0" u="none" strike="noStrike">
                          <a:solidFill>
                            <a:srgbClr val="000000"/>
                          </a:solidFill>
                          <a:effectLst/>
                          <a:latin typeface="Times New Roman" panose="02020603050405020304" pitchFamily="18" charset="0"/>
                        </a:rPr>
                        <a:t>Fy/CoilWidth at 16 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MPa</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-71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-72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90500">
                <a:tc>
                  <a:txBody>
                    <a:bodyPr/>
                    <a:lstStyle/>
                    <a:p>
                      <a:pPr algn="l" fontAlgn="b"/>
                      <a:r>
                        <a:rPr lang="it-IT" sz="1100" b="0" i="0" u="none" strike="noStrike">
                          <a:solidFill>
                            <a:srgbClr val="000000"/>
                          </a:solidFill>
                          <a:effectLst/>
                          <a:latin typeface="Times New Roman" panose="02020603050405020304" pitchFamily="18" charset="0"/>
                        </a:rPr>
                        <a:t>Fx  (per quadrant) at 18 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kN/m</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11400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11340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11010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11530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90500">
                <a:tc>
                  <a:txBody>
                    <a:bodyPr/>
                    <a:lstStyle/>
                    <a:p>
                      <a:pPr algn="l" fontAlgn="b"/>
                      <a:r>
                        <a:rPr lang="it-IT" sz="1100" b="0" i="0" u="none" strike="noStrike">
                          <a:solidFill>
                            <a:srgbClr val="000000"/>
                          </a:solidFill>
                          <a:effectLst/>
                          <a:latin typeface="Times New Roman" panose="02020603050405020304" pitchFamily="18" charset="0"/>
                        </a:rPr>
                        <a:t>Fy  (per quadrant) at 18 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kN/m</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-5271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-5430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-5354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-6009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190500">
                <a:tc>
                  <a:txBody>
                    <a:bodyPr/>
                    <a:lstStyle/>
                    <a:p>
                      <a:pPr algn="l" fontAlgn="b"/>
                      <a:r>
                        <a:rPr lang="en-GB" sz="1100" b="0" i="0" u="none" strike="noStrike">
                          <a:solidFill>
                            <a:srgbClr val="000000"/>
                          </a:solidFill>
                          <a:effectLst/>
                          <a:latin typeface="Times New Roman" panose="02020603050405020304" pitchFamily="18" charset="0"/>
                        </a:rPr>
                        <a:t>Fx/CoilHeight at 18 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MPa</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1" i="0" u="none" strike="noStrike">
                          <a:solidFill>
                            <a:srgbClr val="000000"/>
                          </a:solidFill>
                          <a:effectLst/>
                          <a:latin typeface="Times New Roman" panose="02020603050405020304" pitchFamily="18" charset="0"/>
                        </a:rPr>
                        <a:t>180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170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178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1" i="0" u="none" strike="noStrike">
                          <a:solidFill>
                            <a:srgbClr val="000000"/>
                          </a:solidFill>
                          <a:effectLst/>
                          <a:latin typeface="Times New Roman" panose="02020603050405020304" pitchFamily="18" charset="0"/>
                        </a:rPr>
                        <a:t>180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r h="200025">
                <a:tc>
                  <a:txBody>
                    <a:bodyPr/>
                    <a:lstStyle/>
                    <a:p>
                      <a:pPr algn="l" fontAlgn="b"/>
                      <a:r>
                        <a:rPr lang="en-GB" sz="1100" b="0" i="0" u="none" strike="noStrike">
                          <a:solidFill>
                            <a:srgbClr val="000000"/>
                          </a:solidFill>
                          <a:effectLst/>
                          <a:latin typeface="Times New Roman" panose="02020603050405020304" pitchFamily="18" charset="0"/>
                        </a:rPr>
                        <a:t>Fy/CoilWidth at 18 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1100" b="0" i="0" u="none" strike="noStrike">
                          <a:solidFill>
                            <a:srgbClr val="000000"/>
                          </a:solidFill>
                          <a:effectLst/>
                          <a:latin typeface="Times New Roman" panose="02020603050405020304" pitchFamily="18" charset="0"/>
                        </a:rPr>
                        <a:t>MPa</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en-GB" sz="1100" b="0" i="0" u="none" strike="noStrike">
                          <a:solidFill>
                            <a:srgbClr val="000000"/>
                          </a:solidFill>
                          <a:effectLst/>
                          <a:latin typeface="Times New Roman" panose="02020603050405020304" pitchFamily="18" charset="0"/>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a:solidFill>
                            <a:srgbClr val="000000"/>
                          </a:solidFill>
                          <a:effectLst/>
                          <a:latin typeface="Times New Roman" panose="02020603050405020304" pitchFamily="18" charset="0"/>
                        </a:rPr>
                        <a:t>-85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dirty="0">
                          <a:solidFill>
                            <a:srgbClr val="000000"/>
                          </a:solidFill>
                          <a:effectLst/>
                          <a:latin typeface="Times New Roman" panose="02020603050405020304" pitchFamily="18" charset="0"/>
                        </a:rPr>
                        <a:t>-78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gridSpan="2">
                  <a:txBody>
                    <a:bodyPr/>
                    <a:lstStyle/>
                    <a:p>
                      <a:pPr algn="ctr" fontAlgn="b"/>
                      <a:r>
                        <a:rPr lang="en-GB" sz="1100" b="0" i="0" u="none" strike="noStrike" dirty="0">
                          <a:solidFill>
                            <a:srgbClr val="000000"/>
                          </a:solidFill>
                          <a:effectLst/>
                          <a:latin typeface="Times New Roman" panose="02020603050405020304" pitchFamily="18" charset="0"/>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r>
            </a:tbl>
          </a:graphicData>
        </a:graphic>
      </p:graphicFrame>
    </p:spTree>
    <p:extLst>
      <p:ext uri="{BB962C8B-B14F-4D97-AF65-F5344CB8AC3E}">
        <p14:creationId xmlns:p14="http://schemas.microsoft.com/office/powerpoint/2010/main" val="37205613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General remarks and conclusions</a:t>
            </a:r>
            <a:endParaRPr lang="en-GB" dirty="0"/>
          </a:p>
        </p:txBody>
      </p:sp>
      <p:sp>
        <p:nvSpPr>
          <p:cNvPr id="4" name="Slide Number Placeholder 3"/>
          <p:cNvSpPr>
            <a:spLocks noGrp="1"/>
          </p:cNvSpPr>
          <p:nvPr>
            <p:ph type="sldNum" sz="quarter" idx="12"/>
          </p:nvPr>
        </p:nvSpPr>
        <p:spPr>
          <a:xfrm>
            <a:off x="8303301" y="6309320"/>
            <a:ext cx="514400" cy="385018"/>
          </a:xfrm>
        </p:spPr>
        <p:txBody>
          <a:bodyPr/>
          <a:lstStyle/>
          <a:p>
            <a:fld id="{91FE0CF9-301C-4DC2-9DD4-D8FCF2197C95}" type="slidenum">
              <a:rPr lang="en-GB" smtClean="0">
                <a:solidFill>
                  <a:srgbClr val="0C377B"/>
                </a:solidFill>
              </a:rPr>
              <a:pPr/>
              <a:t>27</a:t>
            </a:fld>
            <a:endParaRPr lang="en-GB">
              <a:solidFill>
                <a:srgbClr val="0C377B"/>
              </a:solidFill>
            </a:endParaRPr>
          </a:p>
        </p:txBody>
      </p:sp>
      <p:pic>
        <p:nvPicPr>
          <p:cNvPr id="29" name="Picture 28"/>
          <p:cNvPicPr>
            <a:picLocks noChangeAspect="1"/>
          </p:cNvPicPr>
          <p:nvPr/>
        </p:nvPicPr>
        <p:blipFill rotWithShape="1">
          <a:blip r:embed="rId2"/>
          <a:srcRect l="22742" t="42683" r="27087" b="17313"/>
          <a:stretch/>
        </p:blipFill>
        <p:spPr>
          <a:xfrm>
            <a:off x="2596815" y="2182148"/>
            <a:ext cx="1395000" cy="900000"/>
          </a:xfrm>
          <a:prstGeom prst="rect">
            <a:avLst/>
          </a:prstGeom>
        </p:spPr>
      </p:pic>
      <p:pic>
        <p:nvPicPr>
          <p:cNvPr id="30" name="Picture 29"/>
          <p:cNvPicPr>
            <a:picLocks noChangeAspect="1"/>
          </p:cNvPicPr>
          <p:nvPr/>
        </p:nvPicPr>
        <p:blipFill rotWithShape="1">
          <a:blip r:embed="rId3"/>
          <a:srcRect l="22658" t="40005" r="27171" b="17991"/>
          <a:stretch/>
        </p:blipFill>
        <p:spPr>
          <a:xfrm>
            <a:off x="4973079" y="2144435"/>
            <a:ext cx="1396612" cy="946092"/>
          </a:xfrm>
          <a:prstGeom prst="rect">
            <a:avLst/>
          </a:prstGeom>
        </p:spPr>
      </p:pic>
      <p:pic>
        <p:nvPicPr>
          <p:cNvPr id="31" name="Picture 30"/>
          <p:cNvPicPr>
            <a:picLocks noChangeAspect="1"/>
          </p:cNvPicPr>
          <p:nvPr/>
        </p:nvPicPr>
        <p:blipFill rotWithShape="1">
          <a:blip r:embed="rId4"/>
          <a:srcRect l="22658" t="42687" r="28789" b="17308"/>
          <a:stretch/>
        </p:blipFill>
        <p:spPr>
          <a:xfrm>
            <a:off x="436575" y="2132856"/>
            <a:ext cx="1350000" cy="900000"/>
          </a:xfrm>
          <a:prstGeom prst="rect">
            <a:avLst/>
          </a:prstGeom>
        </p:spPr>
      </p:pic>
      <p:pic>
        <p:nvPicPr>
          <p:cNvPr id="32" name="Picture 31"/>
          <p:cNvPicPr>
            <a:picLocks noChangeAspect="1"/>
          </p:cNvPicPr>
          <p:nvPr/>
        </p:nvPicPr>
        <p:blipFill rotWithShape="1">
          <a:blip r:embed="rId5"/>
          <a:srcRect l="26595" t="46005" r="24650" b="17991"/>
          <a:stretch/>
        </p:blipFill>
        <p:spPr>
          <a:xfrm>
            <a:off x="7139411" y="2301910"/>
            <a:ext cx="1300396" cy="780238"/>
          </a:xfrm>
          <a:prstGeom prst="rect">
            <a:avLst/>
          </a:prstGeom>
        </p:spPr>
      </p:pic>
      <p:pic>
        <p:nvPicPr>
          <p:cNvPr id="33" name="Picture 32"/>
          <p:cNvPicPr>
            <a:picLocks noChangeAspect="1"/>
          </p:cNvPicPr>
          <p:nvPr/>
        </p:nvPicPr>
        <p:blipFill rotWithShape="1">
          <a:blip r:embed="rId4"/>
          <a:srcRect l="38063" t="61930" r="57551" b="30027"/>
          <a:stretch/>
        </p:blipFill>
        <p:spPr>
          <a:xfrm>
            <a:off x="1214951" y="3116706"/>
            <a:ext cx="462543" cy="686407"/>
          </a:xfrm>
          <a:prstGeom prst="rect">
            <a:avLst/>
          </a:prstGeom>
        </p:spPr>
      </p:pic>
      <p:pic>
        <p:nvPicPr>
          <p:cNvPr id="34" name="Picture 33"/>
          <p:cNvPicPr>
            <a:picLocks noChangeAspect="1"/>
          </p:cNvPicPr>
          <p:nvPr/>
        </p:nvPicPr>
        <p:blipFill rotWithShape="1">
          <a:blip r:embed="rId2"/>
          <a:srcRect l="38102" t="66573" r="57415" b="22349"/>
          <a:stretch/>
        </p:blipFill>
        <p:spPr>
          <a:xfrm>
            <a:off x="3400812" y="3090527"/>
            <a:ext cx="343204" cy="686407"/>
          </a:xfrm>
          <a:prstGeom prst="rect">
            <a:avLst/>
          </a:prstGeom>
        </p:spPr>
      </p:pic>
      <p:cxnSp>
        <p:nvCxnSpPr>
          <p:cNvPr id="35" name="Straight Connector 34"/>
          <p:cNvCxnSpPr/>
          <p:nvPr/>
        </p:nvCxnSpPr>
        <p:spPr>
          <a:xfrm>
            <a:off x="854911" y="2961776"/>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a:xfrm>
            <a:off x="865859" y="2743792"/>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a:off x="3012146" y="2949683"/>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a:off x="3023094" y="2731699"/>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a:xfrm>
            <a:off x="5490983" y="2958062"/>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a:off x="5501931" y="2740078"/>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41" name="Picture 40"/>
          <p:cNvPicPr>
            <a:picLocks noChangeAspect="1"/>
          </p:cNvPicPr>
          <p:nvPr/>
        </p:nvPicPr>
        <p:blipFill rotWithShape="1">
          <a:blip r:embed="rId3"/>
          <a:srcRect l="41397" t="65209" r="52263" b="22603"/>
          <a:stretch/>
        </p:blipFill>
        <p:spPr>
          <a:xfrm>
            <a:off x="5851023" y="3090527"/>
            <a:ext cx="467382" cy="727039"/>
          </a:xfrm>
          <a:prstGeom prst="rect">
            <a:avLst/>
          </a:prstGeom>
        </p:spPr>
      </p:pic>
      <p:pic>
        <p:nvPicPr>
          <p:cNvPr id="42" name="Picture 41"/>
          <p:cNvPicPr>
            <a:picLocks noChangeAspect="1"/>
          </p:cNvPicPr>
          <p:nvPr/>
        </p:nvPicPr>
        <p:blipFill rotWithShape="1">
          <a:blip r:embed="rId5"/>
          <a:srcRect l="47435" t="62414" r="46796" b="23480"/>
          <a:stretch/>
        </p:blipFill>
        <p:spPr>
          <a:xfrm>
            <a:off x="8167629" y="3078434"/>
            <a:ext cx="364811" cy="724763"/>
          </a:xfrm>
          <a:prstGeom prst="rect">
            <a:avLst/>
          </a:prstGeom>
        </p:spPr>
      </p:pic>
      <p:cxnSp>
        <p:nvCxnSpPr>
          <p:cNvPr id="43" name="Straight Connector 42"/>
          <p:cNvCxnSpPr/>
          <p:nvPr/>
        </p:nvCxnSpPr>
        <p:spPr>
          <a:xfrm>
            <a:off x="7768380" y="2975825"/>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4" name="Straight Connector 43"/>
          <p:cNvCxnSpPr/>
          <p:nvPr/>
        </p:nvCxnSpPr>
        <p:spPr>
          <a:xfrm>
            <a:off x="7779328" y="2686288"/>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5" name="Straight Arrow Connector 44"/>
          <p:cNvCxnSpPr/>
          <p:nvPr/>
        </p:nvCxnSpPr>
        <p:spPr>
          <a:xfrm flipH="1">
            <a:off x="1153902" y="3149160"/>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46" name="TextBox 45"/>
          <p:cNvSpPr txBox="1"/>
          <p:nvPr/>
        </p:nvSpPr>
        <p:spPr>
          <a:xfrm rot="16200000">
            <a:off x="518036" y="3253789"/>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14.92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47" name="Straight Arrow Connector 46"/>
          <p:cNvCxnSpPr/>
          <p:nvPr/>
        </p:nvCxnSpPr>
        <p:spPr>
          <a:xfrm>
            <a:off x="3322285" y="3132773"/>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48" name="TextBox 47"/>
          <p:cNvSpPr txBox="1"/>
          <p:nvPr/>
        </p:nvSpPr>
        <p:spPr>
          <a:xfrm rot="16200000">
            <a:off x="2730514" y="3281495"/>
            <a:ext cx="899464"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49" name="Straight Arrow Connector 48"/>
          <p:cNvCxnSpPr/>
          <p:nvPr/>
        </p:nvCxnSpPr>
        <p:spPr>
          <a:xfrm flipH="1">
            <a:off x="5779347" y="3141150"/>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50" name="TextBox 49"/>
          <p:cNvSpPr txBox="1"/>
          <p:nvPr/>
        </p:nvSpPr>
        <p:spPr>
          <a:xfrm rot="16200000">
            <a:off x="5143481" y="3245779"/>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51" name="Straight Arrow Connector 50"/>
          <p:cNvCxnSpPr/>
          <p:nvPr/>
        </p:nvCxnSpPr>
        <p:spPr>
          <a:xfrm>
            <a:off x="8014174" y="3059202"/>
            <a:ext cx="3540" cy="754353"/>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52" name="TextBox 51"/>
          <p:cNvSpPr txBox="1"/>
          <p:nvPr/>
        </p:nvSpPr>
        <p:spPr>
          <a:xfrm rot="16200000">
            <a:off x="7361372" y="3168887"/>
            <a:ext cx="1028605"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27.5 mm</a:t>
            </a:r>
            <a:endParaRPr lang="en-GB" sz="1200" dirty="0">
              <a:solidFill>
                <a:srgbClr val="000099"/>
              </a:solidFill>
              <a:latin typeface="Times New Roman" panose="02020603050405020304" pitchFamily="18" charset="0"/>
              <a:cs typeface="Times New Roman" panose="02020603050405020304" pitchFamily="18" charset="0"/>
            </a:endParaRPr>
          </a:p>
        </p:txBody>
      </p:sp>
      <p:sp>
        <p:nvSpPr>
          <p:cNvPr id="53" name="Rectangle 52"/>
          <p:cNvSpPr/>
          <p:nvPr/>
        </p:nvSpPr>
        <p:spPr>
          <a:xfrm>
            <a:off x="586399" y="1495918"/>
            <a:ext cx="1050352"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Design A</a:t>
            </a:r>
            <a:endParaRPr lang="en-GB" dirty="0">
              <a:latin typeface="Times New Roman" panose="02020603050405020304" pitchFamily="18" charset="0"/>
              <a:cs typeface="Times New Roman" panose="02020603050405020304" pitchFamily="18" charset="0"/>
            </a:endParaRPr>
          </a:p>
        </p:txBody>
      </p:sp>
      <p:sp>
        <p:nvSpPr>
          <p:cNvPr id="54" name="Rectangle 53"/>
          <p:cNvSpPr/>
          <p:nvPr/>
        </p:nvSpPr>
        <p:spPr>
          <a:xfrm>
            <a:off x="2769139" y="1495918"/>
            <a:ext cx="1050352"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Design B</a:t>
            </a:r>
            <a:endParaRPr lang="en-GB" dirty="0">
              <a:latin typeface="Times New Roman" panose="02020603050405020304" pitchFamily="18" charset="0"/>
              <a:cs typeface="Times New Roman" panose="02020603050405020304" pitchFamily="18" charset="0"/>
            </a:endParaRPr>
          </a:p>
        </p:txBody>
      </p:sp>
      <p:sp>
        <p:nvSpPr>
          <p:cNvPr id="55" name="Rectangle 54"/>
          <p:cNvSpPr/>
          <p:nvPr/>
        </p:nvSpPr>
        <p:spPr>
          <a:xfrm>
            <a:off x="5151301" y="1495918"/>
            <a:ext cx="1050288"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Design C</a:t>
            </a:r>
            <a:endParaRPr lang="en-GB" dirty="0">
              <a:latin typeface="Times New Roman" panose="02020603050405020304" pitchFamily="18" charset="0"/>
              <a:cs typeface="Times New Roman" panose="02020603050405020304" pitchFamily="18" charset="0"/>
            </a:endParaRPr>
          </a:p>
        </p:txBody>
      </p:sp>
      <p:sp>
        <p:nvSpPr>
          <p:cNvPr id="56" name="Rectangle 55"/>
          <p:cNvSpPr/>
          <p:nvPr/>
        </p:nvSpPr>
        <p:spPr>
          <a:xfrm>
            <a:off x="7393850" y="1495918"/>
            <a:ext cx="1063112"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Design D</a:t>
            </a:r>
            <a:endParaRPr lang="en-GB"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63684" y="1089030"/>
            <a:ext cx="8005188" cy="646331"/>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The most compact, and “easiest” to build is Design A.</a:t>
            </a:r>
          </a:p>
          <a:p>
            <a:pPr marL="285750" indent="-285750">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p:txBody>
      </p:sp>
      <p:sp>
        <p:nvSpPr>
          <p:cNvPr id="5" name="Rectangle 4"/>
          <p:cNvSpPr/>
          <p:nvPr/>
        </p:nvSpPr>
        <p:spPr>
          <a:xfrm>
            <a:off x="263684" y="4396321"/>
            <a:ext cx="8340764" cy="1200329"/>
          </a:xfrm>
          <a:prstGeom prst="rect">
            <a:avLst/>
          </a:prstGeom>
        </p:spPr>
        <p:txBody>
          <a:bodyPr wrap="square">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Coil size is comparable to the achievable coil size for a cos-theta configuration.</a:t>
            </a:r>
          </a:p>
          <a:p>
            <a:endParaRPr lang="en-GB"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To </a:t>
            </a:r>
            <a:r>
              <a:rPr lang="en-GB" dirty="0">
                <a:latin typeface="Times New Roman" panose="02020603050405020304" pitchFamily="18" charset="0"/>
                <a:cs typeface="Times New Roman" panose="02020603050405020304" pitchFamily="18" charset="0"/>
              </a:rPr>
              <a:t>further reduce the coil size, the option of two independently powered layers can be studied.</a:t>
            </a:r>
          </a:p>
        </p:txBody>
      </p:sp>
    </p:spTree>
    <p:extLst>
      <p:ext uri="{BB962C8B-B14F-4D97-AF65-F5344CB8AC3E}">
        <p14:creationId xmlns:p14="http://schemas.microsoft.com/office/powerpoint/2010/main" val="24537300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3. General remarks and conclusions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28</a:t>
            </a:fld>
            <a:endParaRPr lang="en-GB">
              <a:solidFill>
                <a:srgbClr val="0C377B"/>
              </a:solidFill>
            </a:endParaRPr>
          </a:p>
        </p:txBody>
      </p:sp>
      <p:sp>
        <p:nvSpPr>
          <p:cNvPr id="3" name="Content Placeholder 2"/>
          <p:cNvSpPr>
            <a:spLocks noGrp="1"/>
          </p:cNvSpPr>
          <p:nvPr>
            <p:ph idx="1"/>
          </p:nvPr>
        </p:nvSpPr>
        <p:spPr>
          <a:xfrm>
            <a:off x="457200" y="908719"/>
            <a:ext cx="8435280" cy="2495302"/>
          </a:xfrm>
        </p:spPr>
        <p:txBody>
          <a:bodyPr>
            <a:noAutofit/>
          </a:bodyPr>
          <a:lstStyle/>
          <a:p>
            <a:r>
              <a:rPr lang="en-GB" sz="1600" dirty="0"/>
              <a:t>Two power </a:t>
            </a:r>
            <a:r>
              <a:rPr lang="en-GB" sz="1600" dirty="0" smtClean="0"/>
              <a:t>converters and a </a:t>
            </a:r>
            <a:r>
              <a:rPr lang="en-GB" sz="1600" dirty="0" smtClean="0"/>
              <a:t>50 x 1mm </a:t>
            </a:r>
            <a:r>
              <a:rPr lang="en-GB" sz="1600" dirty="0" smtClean="0"/>
              <a:t>strands cable would lead to the most compact solution.</a:t>
            </a:r>
          </a:p>
          <a:p>
            <a:r>
              <a:rPr lang="en-GB" sz="1600" dirty="0" smtClean="0"/>
              <a:t>We </a:t>
            </a:r>
            <a:r>
              <a:rPr lang="en-GB" sz="1600" dirty="0"/>
              <a:t>will not be able to build this in a flat coil configuration, but it might be possible </a:t>
            </a:r>
            <a:r>
              <a:rPr lang="en-GB" sz="1600" dirty="0" smtClean="0"/>
              <a:t>with flared </a:t>
            </a:r>
            <a:r>
              <a:rPr lang="en-GB" sz="1600" dirty="0" smtClean="0"/>
              <a:t>ends:</a:t>
            </a:r>
          </a:p>
          <a:p>
            <a:pPr lvl="1"/>
            <a:r>
              <a:rPr lang="en-GB" sz="1600" dirty="0" smtClean="0"/>
              <a:t>The lead of </a:t>
            </a:r>
            <a:r>
              <a:rPr lang="en-GB" sz="1600" b="1" dirty="0" smtClean="0">
                <a:solidFill>
                  <a:srgbClr val="00B050"/>
                </a:solidFill>
              </a:rPr>
              <a:t>the high field lower coil </a:t>
            </a:r>
            <a:r>
              <a:rPr lang="en-GB" sz="1600" dirty="0" smtClean="0"/>
              <a:t>can go out of the coil straight </a:t>
            </a:r>
            <a:r>
              <a:rPr lang="en-GB" sz="1600" dirty="0" smtClean="0">
                <a:sym typeface="Wingdings" panose="05000000000000000000" pitchFamily="2" charset="2"/>
              </a:rPr>
              <a:t> Nb</a:t>
            </a:r>
            <a:r>
              <a:rPr lang="en-GB" sz="1600" baseline="-25000" dirty="0" smtClean="0">
                <a:sym typeface="Wingdings" panose="05000000000000000000" pitchFamily="2" charset="2"/>
              </a:rPr>
              <a:t>3</a:t>
            </a:r>
            <a:r>
              <a:rPr lang="en-GB" sz="1600" dirty="0" smtClean="0">
                <a:sym typeface="Wingdings" panose="05000000000000000000" pitchFamily="2" charset="2"/>
              </a:rPr>
              <a:t>Sn-NbTi standard splice</a:t>
            </a:r>
            <a:r>
              <a:rPr lang="en-GB" sz="1600" dirty="0" smtClean="0"/>
              <a:t> </a:t>
            </a:r>
          </a:p>
          <a:p>
            <a:pPr lvl="1"/>
            <a:r>
              <a:rPr lang="en-GB" sz="1600" dirty="0"/>
              <a:t>The lead of the </a:t>
            </a:r>
            <a:r>
              <a:rPr lang="en-GB" sz="1600" b="1" dirty="0">
                <a:solidFill>
                  <a:srgbClr val="FF0000"/>
                </a:solidFill>
              </a:rPr>
              <a:t>high field </a:t>
            </a:r>
            <a:r>
              <a:rPr lang="en-GB" sz="1600" b="1" dirty="0" smtClean="0">
                <a:solidFill>
                  <a:srgbClr val="FF0000"/>
                </a:solidFill>
              </a:rPr>
              <a:t>upper </a:t>
            </a:r>
            <a:r>
              <a:rPr lang="en-GB" sz="1600" b="1" dirty="0">
                <a:solidFill>
                  <a:srgbClr val="FF0000"/>
                </a:solidFill>
              </a:rPr>
              <a:t>coil </a:t>
            </a:r>
            <a:r>
              <a:rPr lang="en-GB" sz="1600" dirty="0" smtClean="0"/>
              <a:t>cannot </a:t>
            </a:r>
            <a:r>
              <a:rPr lang="en-GB" sz="1600" dirty="0"/>
              <a:t>go out of the coil </a:t>
            </a:r>
            <a:r>
              <a:rPr lang="en-GB" sz="1600" dirty="0" smtClean="0"/>
              <a:t>straight! </a:t>
            </a:r>
          </a:p>
          <a:p>
            <a:pPr lvl="2"/>
            <a:r>
              <a:rPr lang="en-GB" sz="1400" dirty="0" smtClean="0"/>
              <a:t>If the field is low enough, we could solder a </a:t>
            </a:r>
            <a:r>
              <a:rPr lang="en-GB" sz="1400" dirty="0" err="1" smtClean="0"/>
              <a:t>NbTi</a:t>
            </a:r>
            <a:r>
              <a:rPr lang="en-GB" sz="1400" dirty="0" smtClean="0"/>
              <a:t> cable to bring out.</a:t>
            </a:r>
          </a:p>
          <a:p>
            <a:pPr lvl="2"/>
            <a:r>
              <a:rPr lang="en-GB" sz="1400" dirty="0" smtClean="0"/>
              <a:t>If the field is too high for </a:t>
            </a:r>
            <a:r>
              <a:rPr lang="en-GB" sz="1400" dirty="0" err="1" smtClean="0"/>
              <a:t>NbTi</a:t>
            </a:r>
            <a:r>
              <a:rPr lang="en-GB" sz="1400" dirty="0" smtClean="0"/>
              <a:t>, it will be difficult to set up a robust configuration to bring the lead from the coil to the low field region to solder the </a:t>
            </a:r>
            <a:r>
              <a:rPr lang="en-GB" sz="1400" dirty="0" err="1" smtClean="0"/>
              <a:t>NbTi</a:t>
            </a:r>
            <a:r>
              <a:rPr lang="en-GB" sz="1400" dirty="0" smtClean="0"/>
              <a:t>.</a:t>
            </a:r>
          </a:p>
          <a:p>
            <a:pPr marL="448056" lvl="1" indent="0">
              <a:buNone/>
            </a:pPr>
            <a:endParaRPr lang="en-GB" sz="1600" dirty="0"/>
          </a:p>
          <a:p>
            <a:endParaRPr lang="en-GB" sz="1600" dirty="0"/>
          </a:p>
        </p:txBody>
      </p:sp>
      <p:pic>
        <p:nvPicPr>
          <p:cNvPr id="9" name="Picture 8"/>
          <p:cNvPicPr>
            <a:picLocks noChangeAspect="1"/>
          </p:cNvPicPr>
          <p:nvPr/>
        </p:nvPicPr>
        <p:blipFill rotWithShape="1">
          <a:blip r:embed="rId2"/>
          <a:srcRect l="19173" t="26003" r="10525" b="19991"/>
          <a:stretch/>
        </p:blipFill>
        <p:spPr>
          <a:xfrm>
            <a:off x="41101" y="3247576"/>
            <a:ext cx="3618584" cy="2960659"/>
          </a:xfrm>
          <a:prstGeom prst="rect">
            <a:avLst/>
          </a:prstGeom>
        </p:spPr>
      </p:pic>
      <p:sp>
        <p:nvSpPr>
          <p:cNvPr id="11" name="TextBox 10"/>
          <p:cNvSpPr txBox="1"/>
          <p:nvPr/>
        </p:nvSpPr>
        <p:spPr>
          <a:xfrm>
            <a:off x="827584" y="6408268"/>
            <a:ext cx="530915"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v39</a:t>
            </a:r>
            <a:endParaRPr lang="en-GB"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rotWithShape="1">
          <a:blip r:embed="rId3"/>
          <a:srcRect t="43514" b="27845"/>
          <a:stretch/>
        </p:blipFill>
        <p:spPr>
          <a:xfrm>
            <a:off x="3650195" y="3486986"/>
            <a:ext cx="5251775" cy="849919"/>
          </a:xfrm>
          <a:prstGeom prst="rect">
            <a:avLst/>
          </a:prstGeom>
        </p:spPr>
      </p:pic>
      <p:pic>
        <p:nvPicPr>
          <p:cNvPr id="10" name="Picture 9"/>
          <p:cNvPicPr>
            <a:picLocks noChangeAspect="1"/>
          </p:cNvPicPr>
          <p:nvPr/>
        </p:nvPicPr>
        <p:blipFill>
          <a:blip r:embed="rId4"/>
          <a:stretch>
            <a:fillRect/>
          </a:stretch>
        </p:blipFill>
        <p:spPr>
          <a:xfrm>
            <a:off x="4340315" y="4435246"/>
            <a:ext cx="4336141" cy="2450138"/>
          </a:xfrm>
          <a:prstGeom prst="rect">
            <a:avLst/>
          </a:prstGeom>
        </p:spPr>
      </p:pic>
      <p:cxnSp>
        <p:nvCxnSpPr>
          <p:cNvPr id="7" name="Straight Connector 6"/>
          <p:cNvCxnSpPr/>
          <p:nvPr/>
        </p:nvCxnSpPr>
        <p:spPr>
          <a:xfrm flipV="1">
            <a:off x="5580112" y="5949280"/>
            <a:ext cx="0" cy="407070"/>
          </a:xfrm>
          <a:prstGeom prst="line">
            <a:avLst/>
          </a:prstGeom>
          <a:ln w="38100">
            <a:solidFill>
              <a:schemeClr val="bg1"/>
            </a:solidFill>
            <a:prstDash val="sysDot"/>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flipV="1">
            <a:off x="7524328" y="5949280"/>
            <a:ext cx="0" cy="407070"/>
          </a:xfrm>
          <a:prstGeom prst="line">
            <a:avLst/>
          </a:prstGeom>
          <a:ln w="38100">
            <a:solidFill>
              <a:schemeClr val="bg1"/>
            </a:solidFill>
            <a:prstDash val="sysDot"/>
          </a:ln>
        </p:spPr>
        <p:style>
          <a:lnRef idx="1">
            <a:schemeClr val="dk1"/>
          </a:lnRef>
          <a:fillRef idx="0">
            <a:schemeClr val="dk1"/>
          </a:fillRef>
          <a:effectRef idx="0">
            <a:schemeClr val="dk1"/>
          </a:effectRef>
          <a:fontRef idx="minor">
            <a:schemeClr val="tx1"/>
          </a:fontRef>
        </p:style>
      </p:cxnSp>
      <p:sp>
        <p:nvSpPr>
          <p:cNvPr id="14" name="Arc 13"/>
          <p:cNvSpPr/>
          <p:nvPr/>
        </p:nvSpPr>
        <p:spPr>
          <a:xfrm>
            <a:off x="5576210" y="5517232"/>
            <a:ext cx="1948118" cy="1044830"/>
          </a:xfrm>
          <a:prstGeom prst="arc">
            <a:avLst>
              <a:gd name="adj1" fmla="val 11039970"/>
              <a:gd name="adj2" fmla="val 21434520"/>
            </a:avLst>
          </a:prstGeom>
          <a:ln w="28575">
            <a:solidFill>
              <a:schemeClr val="bg1"/>
            </a:solidFill>
            <a:prstDash val="sysDash"/>
          </a:ln>
        </p:spPr>
        <p:style>
          <a:lnRef idx="1">
            <a:schemeClr val="dk1"/>
          </a:lnRef>
          <a:fillRef idx="0">
            <a:schemeClr val="dk1"/>
          </a:fillRef>
          <a:effectRef idx="0">
            <a:schemeClr val="dk1"/>
          </a:effectRef>
          <a:fontRef idx="minor">
            <a:schemeClr val="tx1"/>
          </a:fontRef>
        </p:style>
        <p:txBody>
          <a:bodyPr rtlCol="0" anchor="ctr"/>
          <a:lstStyle/>
          <a:p>
            <a:pPr algn="ctr"/>
            <a:endParaRPr lang="en-GB">
              <a:ln w="0"/>
              <a:effectLst>
                <a:outerShdw blurRad="38100" dist="19050" dir="2700000" algn="tl" rotWithShape="0">
                  <a:schemeClr val="dk1">
                    <a:alpha val="40000"/>
                  </a:schemeClr>
                </a:outerShdw>
              </a:effectLst>
            </a:endParaRPr>
          </a:p>
        </p:txBody>
      </p:sp>
      <p:cxnSp>
        <p:nvCxnSpPr>
          <p:cNvPr id="16" name="Straight Arrow Connector 15"/>
          <p:cNvCxnSpPr/>
          <p:nvPr/>
        </p:nvCxnSpPr>
        <p:spPr>
          <a:xfrm>
            <a:off x="7524328" y="4077072"/>
            <a:ext cx="1368152" cy="0"/>
          </a:xfrm>
          <a:prstGeom prst="straightConnector1">
            <a:avLst/>
          </a:prstGeom>
          <a:ln w="57150">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flipV="1">
            <a:off x="5576210" y="5741587"/>
            <a:ext cx="0" cy="531729"/>
          </a:xfrm>
          <a:prstGeom prst="straightConnector1">
            <a:avLst/>
          </a:prstGeom>
          <a:ln w="57150">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7919864" y="3486986"/>
            <a:ext cx="1224136" cy="0"/>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8172400" y="4221088"/>
            <a:ext cx="1368152" cy="0"/>
          </a:xfrm>
          <a:prstGeom prst="straightConnector1">
            <a:avLst/>
          </a:prstGeom>
          <a:ln w="57150">
            <a:solidFill>
              <a:srgbClr val="FFC000"/>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3" name="TextBox 22"/>
          <p:cNvSpPr txBox="1"/>
          <p:nvPr/>
        </p:nvSpPr>
        <p:spPr>
          <a:xfrm>
            <a:off x="8355106" y="4204915"/>
            <a:ext cx="663387" cy="369332"/>
          </a:xfrm>
          <a:prstGeom prst="rect">
            <a:avLst/>
          </a:prstGeom>
          <a:noFill/>
        </p:spPr>
        <p:txBody>
          <a:bodyPr wrap="none" rtlCol="0">
            <a:spAutoFit/>
          </a:bodyPr>
          <a:lstStyle/>
          <a:p>
            <a:r>
              <a:rPr lang="en-GB" dirty="0" err="1" smtClean="0">
                <a:solidFill>
                  <a:srgbClr val="FFC000"/>
                </a:solidFill>
                <a:latin typeface="Times New Roman" panose="02020603050405020304" pitchFamily="18" charset="0"/>
                <a:cs typeface="Times New Roman" panose="02020603050405020304" pitchFamily="18" charset="0"/>
              </a:rPr>
              <a:t>NbTi</a:t>
            </a:r>
            <a:endParaRPr lang="en-GB" dirty="0">
              <a:solidFill>
                <a:srgbClr val="FFC000"/>
              </a:solidFill>
              <a:latin typeface="Times New Roman" panose="02020603050405020304" pitchFamily="18" charset="0"/>
              <a:cs typeface="Times New Roman" panose="02020603050405020304" pitchFamily="18" charset="0"/>
            </a:endParaRPr>
          </a:p>
        </p:txBody>
      </p:sp>
      <p:cxnSp>
        <p:nvCxnSpPr>
          <p:cNvPr id="24" name="Straight Arrow Connector 23"/>
          <p:cNvCxnSpPr/>
          <p:nvPr/>
        </p:nvCxnSpPr>
        <p:spPr>
          <a:xfrm flipV="1">
            <a:off x="7919864" y="3486986"/>
            <a:ext cx="0" cy="394045"/>
          </a:xfrm>
          <a:prstGeom prst="straightConnector1">
            <a:avLst/>
          </a:prstGeom>
          <a:ln w="57150">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8135542" y="3076172"/>
            <a:ext cx="766428" cy="369332"/>
          </a:xfrm>
          <a:prstGeom prst="rect">
            <a:avLst/>
          </a:prstGeom>
          <a:noFill/>
        </p:spPr>
        <p:txBody>
          <a:bodyPr wrap="none" rtlCol="0">
            <a:spAutoFit/>
          </a:bodyPr>
          <a:lstStyle/>
          <a:p>
            <a:r>
              <a:rPr lang="en-GB" dirty="0" err="1" smtClean="0">
                <a:solidFill>
                  <a:srgbClr val="FF0000"/>
                </a:solidFill>
                <a:latin typeface="Times New Roman" panose="02020603050405020304" pitchFamily="18" charset="0"/>
                <a:cs typeface="Times New Roman" panose="02020603050405020304" pitchFamily="18" charset="0"/>
              </a:rPr>
              <a:t>NbTi</a:t>
            </a:r>
            <a:r>
              <a:rPr lang="en-GB" dirty="0" smtClean="0">
                <a:solidFill>
                  <a:srgbClr val="FF0000"/>
                </a:solidFill>
                <a:latin typeface="Times New Roman" panose="02020603050405020304" pitchFamily="18" charset="0"/>
                <a:cs typeface="Times New Roman" panose="02020603050405020304" pitchFamily="18" charset="0"/>
              </a:rPr>
              <a:t>?</a:t>
            </a:r>
            <a:endParaRPr lang="en-GB" dirty="0">
              <a:solidFill>
                <a:srgbClr val="FF0000"/>
              </a:solidFill>
              <a:latin typeface="Times New Roman" panose="02020603050405020304" pitchFamily="18" charset="0"/>
              <a:cs typeface="Times New Roman" panose="02020603050405020304" pitchFamily="18" charset="0"/>
            </a:endParaRPr>
          </a:p>
        </p:txBody>
      </p:sp>
      <p:sp>
        <p:nvSpPr>
          <p:cNvPr id="28" name="TextBox 27"/>
          <p:cNvSpPr txBox="1"/>
          <p:nvPr/>
        </p:nvSpPr>
        <p:spPr>
          <a:xfrm>
            <a:off x="7254795" y="4101784"/>
            <a:ext cx="825867" cy="369332"/>
          </a:xfrm>
          <a:prstGeom prst="rect">
            <a:avLst/>
          </a:prstGeom>
          <a:noFill/>
        </p:spPr>
        <p:txBody>
          <a:bodyPr wrap="none" rtlCol="0">
            <a:spAutoFit/>
          </a:bodyPr>
          <a:lstStyle/>
          <a:p>
            <a:r>
              <a:rPr lang="en-GB" dirty="0" smtClean="0">
                <a:solidFill>
                  <a:srgbClr val="00B050"/>
                </a:solidFill>
                <a:latin typeface="Times New Roman" panose="02020603050405020304" pitchFamily="18" charset="0"/>
                <a:cs typeface="Times New Roman" panose="02020603050405020304" pitchFamily="18" charset="0"/>
              </a:rPr>
              <a:t>Nb3Sn</a:t>
            </a:r>
            <a:endParaRPr lang="en-GB"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29181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Content</a:t>
            </a:r>
            <a:endParaRPr lang="en-GB" dirty="0"/>
          </a:p>
        </p:txBody>
      </p:sp>
      <p:sp>
        <p:nvSpPr>
          <p:cNvPr id="3" name="Content Placeholder 2"/>
          <p:cNvSpPr>
            <a:spLocks noGrp="1"/>
          </p:cNvSpPr>
          <p:nvPr>
            <p:ph idx="1"/>
          </p:nvPr>
        </p:nvSpPr>
        <p:spPr/>
        <p:txBody>
          <a:bodyPr/>
          <a:lstStyle/>
          <a:p>
            <a:pPr marL="550926" indent="-514350">
              <a:buClr>
                <a:schemeClr val="accent4"/>
              </a:buClr>
              <a:buFont typeface="+mj-lt"/>
              <a:buAutoNum type="arabicPeriod"/>
            </a:pPr>
            <a:r>
              <a:rPr lang="en-GB" dirty="0" smtClean="0">
                <a:solidFill>
                  <a:schemeClr val="accent4"/>
                </a:solidFill>
              </a:rPr>
              <a:t>Introduction</a:t>
            </a:r>
          </a:p>
          <a:p>
            <a:pPr marL="550926" indent="-514350">
              <a:buClr>
                <a:schemeClr val="accent4"/>
              </a:buClr>
              <a:buFont typeface="+mj-lt"/>
              <a:buAutoNum type="arabicPeriod"/>
            </a:pPr>
            <a:r>
              <a:rPr lang="en-GB" dirty="0" smtClean="0">
                <a:solidFill>
                  <a:schemeClr val="accent4"/>
                </a:solidFill>
              </a:rPr>
              <a:t>Design constrains</a:t>
            </a:r>
          </a:p>
          <a:p>
            <a:pPr marL="550926" indent="-514350">
              <a:buClr>
                <a:schemeClr val="accent4"/>
              </a:buClr>
              <a:buFont typeface="+mj-lt"/>
              <a:buAutoNum type="arabicPeriod"/>
            </a:pPr>
            <a:r>
              <a:rPr lang="en-GB" dirty="0" smtClean="0">
                <a:solidFill>
                  <a:schemeClr val="accent4"/>
                </a:solidFill>
              </a:rPr>
              <a:t>Electromagnetic designs overview</a:t>
            </a:r>
          </a:p>
          <a:p>
            <a:pPr marL="550926" indent="-514350">
              <a:buFont typeface="+mj-lt"/>
              <a:buAutoNum type="arabicPeriod"/>
            </a:pPr>
            <a:r>
              <a:rPr lang="en-GB" b="1" dirty="0" smtClean="0"/>
              <a:t>Technical challenges and “solutions”</a:t>
            </a:r>
          </a:p>
          <a:p>
            <a:pPr marL="550926" indent="-514350">
              <a:buClr>
                <a:schemeClr val="accent4"/>
              </a:buClr>
              <a:buFont typeface="+mj-lt"/>
              <a:buAutoNum type="arabicPeriod"/>
            </a:pPr>
            <a:r>
              <a:rPr lang="en-GB" dirty="0" smtClean="0">
                <a:solidFill>
                  <a:schemeClr val="accent4"/>
                </a:solidFill>
              </a:rPr>
              <a:t>Summary and next steps</a:t>
            </a:r>
            <a:endParaRPr lang="en-GB" dirty="0">
              <a:solidFill>
                <a:schemeClr val="accent4"/>
              </a:solidFill>
            </a:endParaRP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29</a:t>
            </a:fld>
            <a:endParaRPr lang="en-GB">
              <a:solidFill>
                <a:srgbClr val="0C377B"/>
              </a:solidFill>
            </a:endParaRPr>
          </a:p>
        </p:txBody>
      </p:sp>
    </p:spTree>
    <p:extLst>
      <p:ext uri="{BB962C8B-B14F-4D97-AF65-F5344CB8AC3E}">
        <p14:creationId xmlns:p14="http://schemas.microsoft.com/office/powerpoint/2010/main" val="1652066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Content</a:t>
            </a:r>
            <a:endParaRPr lang="en-GB" dirty="0"/>
          </a:p>
        </p:txBody>
      </p:sp>
      <p:sp>
        <p:nvSpPr>
          <p:cNvPr id="3" name="Content Placeholder 2"/>
          <p:cNvSpPr>
            <a:spLocks noGrp="1"/>
          </p:cNvSpPr>
          <p:nvPr>
            <p:ph idx="1"/>
          </p:nvPr>
        </p:nvSpPr>
        <p:spPr/>
        <p:txBody>
          <a:bodyPr/>
          <a:lstStyle/>
          <a:p>
            <a:pPr marL="550926" indent="-514350">
              <a:buFont typeface="+mj-lt"/>
              <a:buAutoNum type="arabicPeriod"/>
            </a:pPr>
            <a:r>
              <a:rPr lang="en-GB" b="1" dirty="0" smtClean="0"/>
              <a:t>Introduction</a:t>
            </a:r>
          </a:p>
          <a:p>
            <a:pPr marL="550926" indent="-514350">
              <a:buClr>
                <a:schemeClr val="accent4"/>
              </a:buClr>
              <a:buFont typeface="+mj-lt"/>
              <a:buAutoNum type="arabicPeriod"/>
            </a:pPr>
            <a:r>
              <a:rPr lang="en-GB" dirty="0" smtClean="0">
                <a:solidFill>
                  <a:schemeClr val="accent3"/>
                </a:solidFill>
              </a:rPr>
              <a:t>Design constrains</a:t>
            </a:r>
          </a:p>
          <a:p>
            <a:pPr marL="550926" indent="-514350">
              <a:buClr>
                <a:schemeClr val="accent4"/>
              </a:buClr>
              <a:buFont typeface="+mj-lt"/>
              <a:buAutoNum type="arabicPeriod"/>
            </a:pPr>
            <a:r>
              <a:rPr lang="en-GB" dirty="0" smtClean="0">
                <a:solidFill>
                  <a:schemeClr val="accent3"/>
                </a:solidFill>
              </a:rPr>
              <a:t>Electromagnetic designs overview</a:t>
            </a:r>
          </a:p>
          <a:p>
            <a:pPr marL="550926" indent="-514350">
              <a:buClr>
                <a:schemeClr val="accent4"/>
              </a:buClr>
              <a:buFont typeface="+mj-lt"/>
              <a:buAutoNum type="arabicPeriod"/>
            </a:pPr>
            <a:r>
              <a:rPr lang="en-GB" dirty="0" smtClean="0">
                <a:solidFill>
                  <a:schemeClr val="accent3"/>
                </a:solidFill>
              </a:rPr>
              <a:t>Technical challenges and “solutions”</a:t>
            </a:r>
          </a:p>
          <a:p>
            <a:pPr marL="550926" indent="-514350">
              <a:buClr>
                <a:schemeClr val="accent4"/>
              </a:buClr>
              <a:buFont typeface="+mj-lt"/>
              <a:buAutoNum type="arabicPeriod"/>
            </a:pPr>
            <a:r>
              <a:rPr lang="en-GB" dirty="0" smtClean="0">
                <a:solidFill>
                  <a:schemeClr val="accent3"/>
                </a:solidFill>
              </a:rPr>
              <a:t>Summary and next steps</a:t>
            </a:r>
            <a:endParaRPr lang="en-GB" dirty="0">
              <a:solidFill>
                <a:schemeClr val="accent3"/>
              </a:solidFill>
            </a:endParaRP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a:t>
            </a:fld>
            <a:endParaRPr lang="en-GB">
              <a:solidFill>
                <a:srgbClr val="0C377B"/>
              </a:solidFill>
            </a:endParaRPr>
          </a:p>
        </p:txBody>
      </p:sp>
    </p:spTree>
    <p:extLst>
      <p:ext uri="{BB962C8B-B14F-4D97-AF65-F5344CB8AC3E}">
        <p14:creationId xmlns:p14="http://schemas.microsoft.com/office/powerpoint/2010/main" val="29362576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4. Technical challenges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30</a:t>
            </a:fld>
            <a:endParaRPr lang="en-GB">
              <a:solidFill>
                <a:srgbClr val="0C377B"/>
              </a:solidFill>
            </a:endParaRPr>
          </a:p>
        </p:txBody>
      </p:sp>
      <p:pic>
        <p:nvPicPr>
          <p:cNvPr id="5" name="Picture 4"/>
          <p:cNvPicPr>
            <a:picLocks noChangeAspect="1"/>
          </p:cNvPicPr>
          <p:nvPr/>
        </p:nvPicPr>
        <p:blipFill rotWithShape="1">
          <a:blip r:embed="rId2"/>
          <a:srcRect l="22742" t="42683" r="27087" b="17313"/>
          <a:stretch/>
        </p:blipFill>
        <p:spPr>
          <a:xfrm>
            <a:off x="2607017" y="1951890"/>
            <a:ext cx="1395000" cy="900000"/>
          </a:xfrm>
          <a:prstGeom prst="rect">
            <a:avLst/>
          </a:prstGeom>
        </p:spPr>
      </p:pic>
      <p:pic>
        <p:nvPicPr>
          <p:cNvPr id="6" name="Picture 5"/>
          <p:cNvPicPr>
            <a:picLocks noChangeAspect="1"/>
          </p:cNvPicPr>
          <p:nvPr/>
        </p:nvPicPr>
        <p:blipFill rotWithShape="1">
          <a:blip r:embed="rId3"/>
          <a:srcRect l="22658" t="40005" r="27171" b="17991"/>
          <a:stretch/>
        </p:blipFill>
        <p:spPr>
          <a:xfrm>
            <a:off x="4960896" y="1914177"/>
            <a:ext cx="1396612" cy="946092"/>
          </a:xfrm>
          <a:prstGeom prst="rect">
            <a:avLst/>
          </a:prstGeom>
        </p:spPr>
      </p:pic>
      <p:pic>
        <p:nvPicPr>
          <p:cNvPr id="7" name="Picture 6"/>
          <p:cNvPicPr>
            <a:picLocks noChangeAspect="1"/>
          </p:cNvPicPr>
          <p:nvPr/>
        </p:nvPicPr>
        <p:blipFill rotWithShape="1">
          <a:blip r:embed="rId4"/>
          <a:srcRect l="22658" t="42687" r="28789" b="17308"/>
          <a:stretch/>
        </p:blipFill>
        <p:spPr>
          <a:xfrm>
            <a:off x="491143" y="1883567"/>
            <a:ext cx="1350000" cy="900000"/>
          </a:xfrm>
          <a:prstGeom prst="rect">
            <a:avLst/>
          </a:prstGeom>
        </p:spPr>
      </p:pic>
      <p:pic>
        <p:nvPicPr>
          <p:cNvPr id="8" name="Picture 7"/>
          <p:cNvPicPr>
            <a:picLocks noChangeAspect="1"/>
          </p:cNvPicPr>
          <p:nvPr/>
        </p:nvPicPr>
        <p:blipFill rotWithShape="1">
          <a:blip r:embed="rId5"/>
          <a:srcRect l="26595" t="46005" r="24650" b="17991"/>
          <a:stretch/>
        </p:blipFill>
        <p:spPr>
          <a:xfrm>
            <a:off x="7386404" y="2071652"/>
            <a:ext cx="1300396" cy="780238"/>
          </a:xfrm>
          <a:prstGeom prst="rect">
            <a:avLst/>
          </a:prstGeom>
        </p:spPr>
      </p:pic>
      <p:pic>
        <p:nvPicPr>
          <p:cNvPr id="9" name="Picture 8"/>
          <p:cNvPicPr>
            <a:picLocks noChangeAspect="1"/>
          </p:cNvPicPr>
          <p:nvPr/>
        </p:nvPicPr>
        <p:blipFill rotWithShape="1">
          <a:blip r:embed="rId4"/>
          <a:srcRect l="38063" t="61930" r="57551" b="30027"/>
          <a:stretch/>
        </p:blipFill>
        <p:spPr>
          <a:xfrm>
            <a:off x="1269519" y="2867417"/>
            <a:ext cx="462543" cy="686407"/>
          </a:xfrm>
          <a:prstGeom prst="rect">
            <a:avLst/>
          </a:prstGeom>
        </p:spPr>
      </p:pic>
      <p:pic>
        <p:nvPicPr>
          <p:cNvPr id="10" name="Picture 9"/>
          <p:cNvPicPr>
            <a:picLocks noChangeAspect="1"/>
          </p:cNvPicPr>
          <p:nvPr/>
        </p:nvPicPr>
        <p:blipFill rotWithShape="1">
          <a:blip r:embed="rId2"/>
          <a:srcRect l="38102" t="66573" r="57415" b="22349"/>
          <a:stretch/>
        </p:blipFill>
        <p:spPr>
          <a:xfrm>
            <a:off x="3411014" y="2860269"/>
            <a:ext cx="343204" cy="686407"/>
          </a:xfrm>
          <a:prstGeom prst="rect">
            <a:avLst/>
          </a:prstGeom>
        </p:spPr>
      </p:pic>
      <p:cxnSp>
        <p:nvCxnSpPr>
          <p:cNvPr id="11" name="Straight Connector 10"/>
          <p:cNvCxnSpPr/>
          <p:nvPr/>
        </p:nvCxnSpPr>
        <p:spPr>
          <a:xfrm>
            <a:off x="909479" y="2712487"/>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920427" y="2494503"/>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3022348" y="2719425"/>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3033296" y="2501441"/>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5478800" y="2727804"/>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5489748" y="2509820"/>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17" name="Picture 16"/>
          <p:cNvPicPr>
            <a:picLocks noChangeAspect="1"/>
          </p:cNvPicPr>
          <p:nvPr/>
        </p:nvPicPr>
        <p:blipFill rotWithShape="1">
          <a:blip r:embed="rId3"/>
          <a:srcRect l="41397" t="65209" r="52263" b="22603"/>
          <a:stretch/>
        </p:blipFill>
        <p:spPr>
          <a:xfrm>
            <a:off x="5838840" y="2860269"/>
            <a:ext cx="467382" cy="727039"/>
          </a:xfrm>
          <a:prstGeom prst="rect">
            <a:avLst/>
          </a:prstGeom>
        </p:spPr>
      </p:pic>
      <p:pic>
        <p:nvPicPr>
          <p:cNvPr id="18" name="Picture 17"/>
          <p:cNvPicPr>
            <a:picLocks noChangeAspect="1"/>
          </p:cNvPicPr>
          <p:nvPr/>
        </p:nvPicPr>
        <p:blipFill rotWithShape="1">
          <a:blip r:embed="rId5"/>
          <a:srcRect l="47435" t="62414" r="46796" b="23480"/>
          <a:stretch/>
        </p:blipFill>
        <p:spPr>
          <a:xfrm>
            <a:off x="8414622" y="2848176"/>
            <a:ext cx="364811" cy="724763"/>
          </a:xfrm>
          <a:prstGeom prst="rect">
            <a:avLst/>
          </a:prstGeom>
        </p:spPr>
      </p:pic>
      <p:cxnSp>
        <p:nvCxnSpPr>
          <p:cNvPr id="19" name="Straight Connector 18"/>
          <p:cNvCxnSpPr/>
          <p:nvPr/>
        </p:nvCxnSpPr>
        <p:spPr>
          <a:xfrm>
            <a:off x="8015373" y="2745567"/>
            <a:ext cx="349092" cy="76586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8026321" y="2456030"/>
            <a:ext cx="349092" cy="37291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1" name="Straight Arrow Connector 20"/>
          <p:cNvCxnSpPr/>
          <p:nvPr/>
        </p:nvCxnSpPr>
        <p:spPr>
          <a:xfrm flipH="1">
            <a:off x="1208470" y="2899871"/>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2" name="TextBox 21"/>
          <p:cNvSpPr txBox="1"/>
          <p:nvPr/>
        </p:nvSpPr>
        <p:spPr>
          <a:xfrm rot="16200000">
            <a:off x="572604" y="3004500"/>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14.92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3" name="Straight Arrow Connector 22"/>
          <p:cNvCxnSpPr/>
          <p:nvPr/>
        </p:nvCxnSpPr>
        <p:spPr>
          <a:xfrm>
            <a:off x="3332487" y="2902515"/>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rot="16200000">
            <a:off x="2740716" y="3051237"/>
            <a:ext cx="899464"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flipH="1">
            <a:off x="5767164" y="2910892"/>
            <a:ext cx="0" cy="637199"/>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rot="16200000">
            <a:off x="5131298" y="3015521"/>
            <a:ext cx="987653"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21.32 mm</a:t>
            </a:r>
            <a:endParaRPr lang="en-GB" sz="1200" dirty="0">
              <a:solidFill>
                <a:srgbClr val="000099"/>
              </a:solidFill>
              <a:latin typeface="Times New Roman" panose="02020603050405020304" pitchFamily="18" charset="0"/>
              <a:cs typeface="Times New Roman" panose="02020603050405020304" pitchFamily="18" charset="0"/>
            </a:endParaRPr>
          </a:p>
        </p:txBody>
      </p:sp>
      <p:cxnSp>
        <p:nvCxnSpPr>
          <p:cNvPr id="27" name="Straight Arrow Connector 26"/>
          <p:cNvCxnSpPr/>
          <p:nvPr/>
        </p:nvCxnSpPr>
        <p:spPr>
          <a:xfrm>
            <a:off x="8261167" y="2828944"/>
            <a:ext cx="3540" cy="754353"/>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rot="16200000">
            <a:off x="7608365" y="2938629"/>
            <a:ext cx="1028605" cy="276999"/>
          </a:xfrm>
          <a:prstGeom prst="rect">
            <a:avLst/>
          </a:prstGeom>
          <a:noFill/>
        </p:spPr>
        <p:txBody>
          <a:bodyPr wrap="square" rtlCol="0">
            <a:spAutoFit/>
          </a:bodyPr>
          <a:lstStyle/>
          <a:p>
            <a:r>
              <a:rPr lang="en-GB" sz="1200" dirty="0" smtClean="0">
                <a:solidFill>
                  <a:srgbClr val="000099"/>
                </a:solidFill>
                <a:latin typeface="Times New Roman" panose="02020603050405020304" pitchFamily="18" charset="0"/>
                <a:cs typeface="Times New Roman" panose="02020603050405020304" pitchFamily="18" charset="0"/>
              </a:rPr>
              <a:t>27.5 mm</a:t>
            </a:r>
            <a:endParaRPr lang="en-GB" sz="1200" dirty="0">
              <a:solidFill>
                <a:srgbClr val="000099"/>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48446" y="4115162"/>
            <a:ext cx="2340796"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High inductance</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Nb</a:t>
            </a:r>
            <a:r>
              <a:rPr lang="en-GB" baseline="-25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 internal splice</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Min. conductor bending radius</a:t>
            </a:r>
            <a:endParaRPr lang="en-GB" dirty="0">
              <a:latin typeface="Times New Roman" panose="02020603050405020304" pitchFamily="18" charset="0"/>
              <a:cs typeface="Times New Roman" panose="02020603050405020304" pitchFamily="18" charset="0"/>
            </a:endParaRPr>
          </a:p>
        </p:txBody>
      </p:sp>
      <p:sp>
        <p:nvSpPr>
          <p:cNvPr id="29" name="TextBox 28"/>
          <p:cNvSpPr txBox="1"/>
          <p:nvPr/>
        </p:nvSpPr>
        <p:spPr>
          <a:xfrm>
            <a:off x="4644008" y="4115162"/>
            <a:ext cx="2261103"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High inductance</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Nb</a:t>
            </a:r>
            <a:r>
              <a:rPr lang="en-GB" baseline="-25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 internal splice</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Complex coil geometry</a:t>
            </a:r>
            <a:endParaRPr lang="en-GB" dirty="0">
              <a:latin typeface="Times New Roman" panose="02020603050405020304" pitchFamily="18" charset="0"/>
              <a:cs typeface="Times New Roman" panose="02020603050405020304" pitchFamily="18" charset="0"/>
            </a:endParaRPr>
          </a:p>
        </p:txBody>
      </p:sp>
      <p:sp>
        <p:nvSpPr>
          <p:cNvPr id="30" name="TextBox 29"/>
          <p:cNvSpPr txBox="1"/>
          <p:nvPr/>
        </p:nvSpPr>
        <p:spPr>
          <a:xfrm>
            <a:off x="2339752" y="4117939"/>
            <a:ext cx="1962230"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Nb</a:t>
            </a:r>
            <a:r>
              <a:rPr lang="en-GB" baseline="-25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 internal splice</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Cable geometry (50 strands)</a:t>
            </a:r>
            <a:endParaRPr lang="en-GB" dirty="0">
              <a:latin typeface="Times New Roman" panose="02020603050405020304" pitchFamily="18" charset="0"/>
              <a:cs typeface="Times New Roman" panose="02020603050405020304" pitchFamily="18" charset="0"/>
            </a:endParaRPr>
          </a:p>
        </p:txBody>
      </p:sp>
      <p:sp>
        <p:nvSpPr>
          <p:cNvPr id="31" name="TextBox 30"/>
          <p:cNvSpPr txBox="1"/>
          <p:nvPr/>
        </p:nvSpPr>
        <p:spPr>
          <a:xfrm>
            <a:off x="7041848" y="4117939"/>
            <a:ext cx="2261103" cy="2308324"/>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Nb</a:t>
            </a:r>
            <a:r>
              <a:rPr lang="en-GB" baseline="-25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 internal splice</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Complex coil geometry</a:t>
            </a:r>
          </a:p>
          <a:p>
            <a:pPr marL="285750"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Min. conductor bending radius</a:t>
            </a:r>
          </a:p>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Cable </a:t>
            </a:r>
            <a:r>
              <a:rPr lang="en-GB" dirty="0">
                <a:latin typeface="Times New Roman" panose="02020603050405020304" pitchFamily="18" charset="0"/>
                <a:cs typeface="Times New Roman" panose="02020603050405020304" pitchFamily="18" charset="0"/>
              </a:rPr>
              <a:t>geometry (50 strands</a:t>
            </a:r>
            <a:r>
              <a:rPr lang="en-GB"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
        <p:nvSpPr>
          <p:cNvPr id="32" name="Rectangle 31"/>
          <p:cNvSpPr/>
          <p:nvPr/>
        </p:nvSpPr>
        <p:spPr>
          <a:xfrm>
            <a:off x="794268" y="1124744"/>
            <a:ext cx="1063176" cy="369332"/>
          </a:xfrm>
          <a:prstGeom prst="rect">
            <a:avLst/>
          </a:prstGeom>
        </p:spPr>
        <p:txBody>
          <a:bodyPr wrap="none">
            <a:spAutoFit/>
          </a:bodyPr>
          <a:lstStyle/>
          <a:p>
            <a:r>
              <a:rPr lang="en-GB" b="1" dirty="0" smtClean="0">
                <a:latin typeface="Times New Roman" panose="02020603050405020304" pitchFamily="18" charset="0"/>
                <a:cs typeface="Times New Roman" panose="02020603050405020304" pitchFamily="18" charset="0"/>
              </a:rPr>
              <a:t>Design A</a:t>
            </a:r>
            <a:endParaRPr lang="en-GB" b="1" dirty="0">
              <a:latin typeface="Times New Roman" panose="02020603050405020304" pitchFamily="18" charset="0"/>
              <a:cs typeface="Times New Roman" panose="02020603050405020304" pitchFamily="18" charset="0"/>
            </a:endParaRPr>
          </a:p>
        </p:txBody>
      </p:sp>
      <p:sp>
        <p:nvSpPr>
          <p:cNvPr id="33" name="Rectangle 32"/>
          <p:cNvSpPr/>
          <p:nvPr/>
        </p:nvSpPr>
        <p:spPr>
          <a:xfrm>
            <a:off x="2779341" y="1124744"/>
            <a:ext cx="1063112" cy="369332"/>
          </a:xfrm>
          <a:prstGeom prst="rect">
            <a:avLst/>
          </a:prstGeom>
        </p:spPr>
        <p:txBody>
          <a:bodyPr wrap="none">
            <a:spAutoFit/>
          </a:bodyPr>
          <a:lstStyle/>
          <a:p>
            <a:r>
              <a:rPr lang="en-GB" b="1" dirty="0" smtClean="0">
                <a:latin typeface="Times New Roman" panose="02020603050405020304" pitchFamily="18" charset="0"/>
                <a:cs typeface="Times New Roman" panose="02020603050405020304" pitchFamily="18" charset="0"/>
              </a:rPr>
              <a:t>Design B</a:t>
            </a:r>
            <a:endParaRPr lang="en-GB" b="1" dirty="0">
              <a:latin typeface="Times New Roman" panose="02020603050405020304" pitchFamily="18" charset="0"/>
              <a:cs typeface="Times New Roman" panose="02020603050405020304" pitchFamily="18" charset="0"/>
            </a:endParaRPr>
          </a:p>
        </p:txBody>
      </p:sp>
      <p:sp>
        <p:nvSpPr>
          <p:cNvPr id="34" name="Rectangle 33"/>
          <p:cNvSpPr/>
          <p:nvPr/>
        </p:nvSpPr>
        <p:spPr>
          <a:xfrm>
            <a:off x="5128202" y="1141116"/>
            <a:ext cx="1075936" cy="369332"/>
          </a:xfrm>
          <a:prstGeom prst="rect">
            <a:avLst/>
          </a:prstGeom>
        </p:spPr>
        <p:txBody>
          <a:bodyPr wrap="none">
            <a:spAutoFit/>
          </a:bodyPr>
          <a:lstStyle/>
          <a:p>
            <a:r>
              <a:rPr lang="en-GB" b="1" dirty="0" smtClean="0">
                <a:latin typeface="Times New Roman" panose="02020603050405020304" pitchFamily="18" charset="0"/>
                <a:cs typeface="Times New Roman" panose="02020603050405020304" pitchFamily="18" charset="0"/>
              </a:rPr>
              <a:t>Design C</a:t>
            </a:r>
            <a:endParaRPr lang="en-GB" b="1" dirty="0">
              <a:latin typeface="Times New Roman" panose="02020603050405020304" pitchFamily="18" charset="0"/>
              <a:cs typeface="Times New Roman" panose="02020603050405020304" pitchFamily="18" charset="0"/>
            </a:endParaRPr>
          </a:p>
        </p:txBody>
      </p:sp>
      <p:sp>
        <p:nvSpPr>
          <p:cNvPr id="35" name="Rectangle 34"/>
          <p:cNvSpPr/>
          <p:nvPr/>
        </p:nvSpPr>
        <p:spPr>
          <a:xfrm>
            <a:off x="7658363" y="1124744"/>
            <a:ext cx="1075936" cy="369332"/>
          </a:xfrm>
          <a:prstGeom prst="rect">
            <a:avLst/>
          </a:prstGeom>
        </p:spPr>
        <p:txBody>
          <a:bodyPr wrap="none">
            <a:spAutoFit/>
          </a:bodyPr>
          <a:lstStyle/>
          <a:p>
            <a:r>
              <a:rPr lang="en-GB" b="1" dirty="0" smtClean="0">
                <a:latin typeface="Times New Roman" panose="02020603050405020304" pitchFamily="18" charset="0"/>
                <a:cs typeface="Times New Roman" panose="02020603050405020304" pitchFamily="18" charset="0"/>
              </a:rPr>
              <a:t>Design D</a:t>
            </a:r>
            <a:endParaRPr lang="en-GB" b="1" dirty="0">
              <a:latin typeface="Times New Roman" panose="02020603050405020304" pitchFamily="18" charset="0"/>
              <a:cs typeface="Times New Roman" panose="02020603050405020304" pitchFamily="18" charset="0"/>
            </a:endParaRPr>
          </a:p>
        </p:txBody>
      </p:sp>
      <p:cxnSp>
        <p:nvCxnSpPr>
          <p:cNvPr id="37" name="Straight Connector 36"/>
          <p:cNvCxnSpPr/>
          <p:nvPr/>
        </p:nvCxnSpPr>
        <p:spPr>
          <a:xfrm>
            <a:off x="256050" y="1556792"/>
            <a:ext cx="8852454" cy="0"/>
          </a:xfrm>
          <a:prstGeom prst="line">
            <a:avLst/>
          </a:prstGeom>
          <a:ln>
            <a:solidFill>
              <a:srgbClr val="002060"/>
            </a:solidFill>
            <a:prstDash val="sysDash"/>
          </a:ln>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a:off x="2195736" y="929790"/>
            <a:ext cx="0" cy="5832648"/>
          </a:xfrm>
          <a:prstGeom prst="line">
            <a:avLst/>
          </a:prstGeom>
          <a:ln>
            <a:solidFill>
              <a:srgbClr val="002060"/>
            </a:solidFill>
            <a:prstDash val="sysDash"/>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a:off x="4572000" y="951599"/>
            <a:ext cx="0" cy="5832648"/>
          </a:xfrm>
          <a:prstGeom prst="line">
            <a:avLst/>
          </a:prstGeom>
          <a:ln>
            <a:solidFill>
              <a:srgbClr val="002060"/>
            </a:solidFill>
            <a:prstDash val="sysDash"/>
          </a:ln>
        </p:spPr>
        <p:style>
          <a:lnRef idx="1">
            <a:schemeClr val="dk1"/>
          </a:lnRef>
          <a:fillRef idx="0">
            <a:schemeClr val="dk1"/>
          </a:fillRef>
          <a:effectRef idx="0">
            <a:schemeClr val="dk1"/>
          </a:effectRef>
          <a:fontRef idx="minor">
            <a:schemeClr val="tx1"/>
          </a:fontRef>
        </p:style>
      </p:cxnSp>
      <p:cxnSp>
        <p:nvCxnSpPr>
          <p:cNvPr id="41" name="Straight Connector 40"/>
          <p:cNvCxnSpPr/>
          <p:nvPr/>
        </p:nvCxnSpPr>
        <p:spPr>
          <a:xfrm>
            <a:off x="6948264" y="908720"/>
            <a:ext cx="0" cy="5832648"/>
          </a:xfrm>
          <a:prstGeom prst="line">
            <a:avLst/>
          </a:prstGeom>
          <a:ln>
            <a:solidFill>
              <a:srgbClr val="002060"/>
            </a:solidFill>
            <a:prstDash val="sys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647065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Design A: Minimum bending radius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31</a:t>
            </a:fld>
            <a:endParaRPr lang="en-GB">
              <a:solidFill>
                <a:srgbClr val="0C377B"/>
              </a:solidFill>
            </a:endParaRPr>
          </a:p>
        </p:txBody>
      </p:sp>
      <p:sp>
        <p:nvSpPr>
          <p:cNvPr id="5" name="Rectangle 4"/>
          <p:cNvSpPr/>
          <p:nvPr/>
        </p:nvSpPr>
        <p:spPr>
          <a:xfrm>
            <a:off x="-252536" y="874455"/>
            <a:ext cx="5544616" cy="2554545"/>
          </a:xfrm>
          <a:prstGeom prst="rect">
            <a:avLst/>
          </a:prstGeom>
        </p:spPr>
        <p:txBody>
          <a:bodyPr wrap="square">
            <a:spAutoFit/>
          </a:bodyPr>
          <a:lstStyle/>
          <a:p>
            <a:pPr lvl="1"/>
            <a:r>
              <a:rPr lang="en-GB" sz="2000" dirty="0">
                <a:latin typeface="Times New Roman" panose="02020603050405020304" pitchFamily="18" charset="0"/>
                <a:cs typeface="Times New Roman" panose="02020603050405020304" pitchFamily="18" charset="0"/>
              </a:rPr>
              <a:t>In </a:t>
            </a:r>
            <a:r>
              <a:rPr lang="en-GB" sz="2000" b="1" dirty="0">
                <a:solidFill>
                  <a:srgbClr val="FF0000"/>
                </a:solidFill>
                <a:latin typeface="Times New Roman" panose="02020603050405020304" pitchFamily="18" charset="0"/>
                <a:cs typeface="Times New Roman" panose="02020603050405020304" pitchFamily="18" charset="0"/>
              </a:rPr>
              <a:t>block </a:t>
            </a:r>
            <a:r>
              <a:rPr lang="en-GB" sz="2000" b="1" dirty="0" smtClean="0">
                <a:solidFill>
                  <a:srgbClr val="FF0000"/>
                </a:solidFill>
                <a:latin typeface="Times New Roman" panose="02020603050405020304" pitchFamily="18" charset="0"/>
                <a:cs typeface="Times New Roman" panose="02020603050405020304" pitchFamily="18" charset="0"/>
              </a:rPr>
              <a:t>coils</a:t>
            </a:r>
            <a:r>
              <a:rPr lang="en-GB" sz="2000" dirty="0" smtClean="0">
                <a:latin typeface="Times New Roman" panose="02020603050405020304" pitchFamily="18" charset="0"/>
                <a:cs typeface="Times New Roman" panose="02020603050405020304" pitchFamily="18" charset="0"/>
              </a:rPr>
              <a:t>:</a:t>
            </a:r>
          </a:p>
          <a:p>
            <a:pPr marL="1257300" lvl="2" indent="-342900">
              <a:buFont typeface="Arial" panose="020B0604020202020204" pitchFamily="34" charset="0"/>
              <a:buChar char="•"/>
            </a:pPr>
            <a:r>
              <a:rPr lang="en-GB" sz="2000" dirty="0">
                <a:latin typeface="Times New Roman" panose="02020603050405020304" pitchFamily="18" charset="0"/>
                <a:cs typeface="Times New Roman" panose="02020603050405020304" pitchFamily="18" charset="0"/>
              </a:rPr>
              <a:t>T</a:t>
            </a:r>
            <a:r>
              <a:rPr lang="en-GB" sz="2000" dirty="0" smtClean="0">
                <a:latin typeface="Times New Roman" panose="02020603050405020304" pitchFamily="18" charset="0"/>
                <a:cs typeface="Times New Roman" panose="02020603050405020304" pitchFamily="18" charset="0"/>
              </a:rPr>
              <a:t>ypically</a:t>
            </a:r>
            <a:r>
              <a:rPr lang="en-GB" sz="2000" dirty="0">
                <a:latin typeface="Times New Roman" panose="02020603050405020304" pitchFamily="18" charset="0"/>
                <a:cs typeface="Times New Roman" panose="02020603050405020304" pitchFamily="18" charset="0"/>
              </a:rPr>
              <a:t>:</a:t>
            </a:r>
          </a:p>
          <a:p>
            <a:pPr marL="448056" lvl="1" indent="0">
              <a:buNone/>
            </a:pP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R</a:t>
            </a:r>
            <a:r>
              <a:rPr lang="en-GB" sz="2000" baseline="-25000" dirty="0" err="1">
                <a:latin typeface="Times New Roman" panose="02020603050405020304" pitchFamily="18" charset="0"/>
                <a:cs typeface="Times New Roman" panose="02020603050405020304" pitchFamily="18" charset="0"/>
              </a:rPr>
              <a:t>min</a:t>
            </a:r>
            <a:r>
              <a:rPr lang="en-GB" sz="2000" dirty="0">
                <a:latin typeface="Times New Roman" panose="02020603050405020304" pitchFamily="18" charset="0"/>
                <a:cs typeface="Times New Roman" panose="02020603050405020304" pitchFamily="18" charset="0"/>
              </a:rPr>
              <a:t> = 8-10 x Cable Mid Thickness</a:t>
            </a:r>
          </a:p>
          <a:p>
            <a:pPr marL="1257300" lvl="2" indent="-342900">
              <a:buFont typeface="Arial" panose="020B0604020202020204" pitchFamily="34" charset="0"/>
              <a:buChar char="•"/>
            </a:pPr>
            <a:r>
              <a:rPr lang="en-GB" sz="2000" dirty="0">
                <a:latin typeface="Times New Roman" panose="02020603050405020304" pitchFamily="18" charset="0"/>
                <a:cs typeface="Times New Roman" panose="02020603050405020304" pitchFamily="18" charset="0"/>
              </a:rPr>
              <a:t>The lowest found in literature: </a:t>
            </a:r>
            <a:r>
              <a:rPr lang="en-GB" sz="2000" dirty="0" smtClean="0">
                <a:latin typeface="Times New Roman" panose="02020603050405020304" pitchFamily="18" charset="0"/>
                <a:cs typeface="Times New Roman" panose="02020603050405020304" pitchFamily="18" charset="0"/>
              </a:rPr>
              <a:t>HD1</a:t>
            </a:r>
          </a:p>
          <a:p>
            <a:pPr marL="448056" lvl="1" indent="0">
              <a:buNone/>
            </a:pPr>
            <a:r>
              <a:rPr lang="en-GB" sz="2000" dirty="0">
                <a:latin typeface="Times New Roman" panose="02020603050405020304" pitchFamily="18" charset="0"/>
                <a:cs typeface="Times New Roman" panose="02020603050405020304" pitchFamily="18" charset="0"/>
              </a:rPr>
              <a:t>	</a:t>
            </a:r>
            <a:r>
              <a:rPr lang="en-GB" sz="2000" dirty="0" err="1" smtClean="0">
                <a:latin typeface="Times New Roman" panose="02020603050405020304" pitchFamily="18" charset="0"/>
                <a:cs typeface="Times New Roman" panose="02020603050405020304" pitchFamily="18" charset="0"/>
              </a:rPr>
              <a:t>R</a:t>
            </a:r>
            <a:r>
              <a:rPr lang="en-GB" sz="2000" baseline="-25000" dirty="0" err="1" smtClean="0">
                <a:latin typeface="Times New Roman" panose="02020603050405020304" pitchFamily="18" charset="0"/>
                <a:cs typeface="Times New Roman" panose="02020603050405020304" pitchFamily="18" charset="0"/>
              </a:rPr>
              <a:t>min</a:t>
            </a:r>
            <a:r>
              <a:rPr lang="en-GB" sz="2000" dirty="0" smtClean="0">
                <a:latin typeface="Times New Roman" panose="02020603050405020304" pitchFamily="18" charset="0"/>
                <a:cs typeface="Times New Roman" panose="02020603050405020304" pitchFamily="18" charset="0"/>
              </a:rPr>
              <a:t> = </a:t>
            </a:r>
            <a:r>
              <a:rPr lang="en-GB" sz="2000" dirty="0">
                <a:latin typeface="Times New Roman" panose="02020603050405020304" pitchFamily="18" charset="0"/>
                <a:cs typeface="Times New Roman" panose="02020603050405020304" pitchFamily="18" charset="0"/>
              </a:rPr>
              <a:t>6.5 x Cable Mid Thickness</a:t>
            </a:r>
          </a:p>
          <a:p>
            <a:pPr marL="1257300" lvl="2" indent="-342900">
              <a:buFont typeface="Arial" panose="020B0604020202020204" pitchFamily="34" charset="0"/>
              <a:buChar char="•"/>
            </a:pPr>
            <a:r>
              <a:rPr lang="en-GB" sz="2000" dirty="0" smtClean="0">
                <a:latin typeface="Times New Roman" panose="02020603050405020304" pitchFamily="18" charset="0"/>
                <a:cs typeface="Times New Roman" panose="02020603050405020304" pitchFamily="18" charset="0"/>
              </a:rPr>
              <a:t>In </a:t>
            </a:r>
            <a:r>
              <a:rPr lang="en-GB" sz="2000" dirty="0">
                <a:latin typeface="Times New Roman" panose="02020603050405020304" pitchFamily="18" charset="0"/>
                <a:cs typeface="Times New Roman" panose="02020603050405020304" pitchFamily="18" charset="0"/>
              </a:rPr>
              <a:t>this specific </a:t>
            </a:r>
            <a:r>
              <a:rPr lang="en-GB" sz="2000" dirty="0" smtClean="0">
                <a:latin typeface="Times New Roman" panose="02020603050405020304" pitchFamily="18" charset="0"/>
                <a:cs typeface="Times New Roman" panose="02020603050405020304" pitchFamily="18" charset="0"/>
              </a:rPr>
              <a:t>design </a:t>
            </a:r>
          </a:p>
          <a:p>
            <a:pPr marL="448056" lvl="1" indent="0">
              <a:buNone/>
            </a:pPr>
            <a:r>
              <a:rPr lang="en-GB" sz="2000" dirty="0" smtClean="0">
                <a:latin typeface="Times New Roman" panose="02020603050405020304" pitchFamily="18" charset="0"/>
                <a:cs typeface="Times New Roman" panose="02020603050405020304" pitchFamily="18" charset="0"/>
              </a:rPr>
              <a:t>	</a:t>
            </a:r>
            <a:r>
              <a:rPr lang="en-GB" sz="2000" dirty="0" err="1" smtClean="0">
                <a:latin typeface="Times New Roman" panose="02020603050405020304" pitchFamily="18" charset="0"/>
                <a:cs typeface="Times New Roman" panose="02020603050405020304" pitchFamily="18" charset="0"/>
              </a:rPr>
              <a:t>R</a:t>
            </a:r>
            <a:r>
              <a:rPr lang="en-GB" sz="2000" baseline="-25000" dirty="0" err="1" smtClean="0">
                <a:latin typeface="Times New Roman" panose="02020603050405020304" pitchFamily="18" charset="0"/>
                <a:cs typeface="Times New Roman" panose="02020603050405020304" pitchFamily="18" charset="0"/>
              </a:rPr>
              <a:t>min</a:t>
            </a:r>
            <a:r>
              <a:rPr lang="en-GB" sz="2000" dirty="0" smtClean="0">
                <a:latin typeface="Times New Roman" panose="02020603050405020304" pitchFamily="18" charset="0"/>
                <a:cs typeface="Times New Roman" panose="02020603050405020304" pitchFamily="18" charset="0"/>
              </a:rPr>
              <a:t> = 7 </a:t>
            </a:r>
            <a:r>
              <a:rPr lang="en-GB" sz="2000" dirty="0">
                <a:latin typeface="Times New Roman" panose="02020603050405020304" pitchFamily="18" charset="0"/>
                <a:cs typeface="Times New Roman" panose="02020603050405020304" pitchFamily="18" charset="0"/>
              </a:rPr>
              <a:t>x Cable Mid Thickness</a:t>
            </a:r>
          </a:p>
          <a:p>
            <a:pPr marL="448056" lvl="1" indent="0">
              <a:buNone/>
            </a:pPr>
            <a:r>
              <a:rPr lang="en-GB" sz="2000" dirty="0">
                <a:latin typeface="Times New Roman" panose="02020603050405020304" pitchFamily="18" charset="0"/>
                <a:cs typeface="Times New Roman" panose="02020603050405020304" pitchFamily="18" charset="0"/>
              </a:rPr>
              <a:t>	</a:t>
            </a:r>
          </a:p>
        </p:txBody>
      </p:sp>
      <p:sp>
        <p:nvSpPr>
          <p:cNvPr id="6" name="TextBox 5"/>
          <p:cNvSpPr txBox="1"/>
          <p:nvPr/>
        </p:nvSpPr>
        <p:spPr>
          <a:xfrm>
            <a:off x="5780871" y="1426987"/>
            <a:ext cx="3111609" cy="1323439"/>
          </a:xfrm>
          <a:prstGeom prst="rect">
            <a:avLst/>
          </a:prstGeom>
          <a:noFill/>
        </p:spPr>
        <p:txBody>
          <a:bodyPr wrap="square" rtlCol="0">
            <a:spAutoFit/>
          </a:bodyPr>
          <a:lstStyle/>
          <a:p>
            <a:r>
              <a:rPr lang="en-GB" sz="2000" b="1" i="1" dirty="0" smtClean="0">
                <a:latin typeface="Times New Roman" panose="02020603050405020304" pitchFamily="18" charset="0"/>
                <a:cs typeface="Times New Roman" panose="02020603050405020304" pitchFamily="18" charset="0"/>
              </a:rPr>
              <a:t>Remark: </a:t>
            </a:r>
            <a:r>
              <a:rPr lang="en-GB" sz="2000" dirty="0" smtClean="0">
                <a:latin typeface="Times New Roman" panose="02020603050405020304" pitchFamily="18" charset="0"/>
                <a:cs typeface="Times New Roman" panose="02020603050405020304" pitchFamily="18" charset="0"/>
              </a:rPr>
              <a:t>for the DS-11T dipole, this ratio is ~ 5.5 for the thin edge of the conductor</a:t>
            </a:r>
            <a:endParaRPr lang="en-GB" sz="20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67213" y="3429000"/>
            <a:ext cx="8725267" cy="707886"/>
          </a:xfrm>
          <a:prstGeom prst="rect">
            <a:avLst/>
          </a:prstGeom>
          <a:noFill/>
        </p:spPr>
        <p:txBody>
          <a:bodyPr wrap="square" rtlCol="0">
            <a:spAutoFit/>
          </a:bodyPr>
          <a:lstStyle/>
          <a:p>
            <a:r>
              <a:rPr lang="en-GB" sz="2000" b="1" dirty="0" smtClean="0">
                <a:solidFill>
                  <a:srgbClr val="FF0000"/>
                </a:solidFill>
                <a:latin typeface="Times New Roman" panose="02020603050405020304" pitchFamily="18" charset="0"/>
                <a:cs typeface="Times New Roman" panose="02020603050405020304" pitchFamily="18" charset="0"/>
              </a:rPr>
              <a:t>Proposal: </a:t>
            </a:r>
            <a:r>
              <a:rPr lang="en-GB" sz="2000" dirty="0" smtClean="0">
                <a:latin typeface="Times New Roman" panose="02020603050405020304" pitchFamily="18" charset="0"/>
                <a:cs typeface="Times New Roman" panose="02020603050405020304" pitchFamily="18" charset="0"/>
              </a:rPr>
              <a:t>winding test using SMC 11 T, RMC MQXF and FRESCA 2 in order to determine the minimum bending radius of each conductor.</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55" y="4343801"/>
            <a:ext cx="2717727" cy="2038295"/>
          </a:xfrm>
          <a:prstGeom prst="rect">
            <a:avLst/>
          </a:prstGeom>
        </p:spPr>
      </p:pic>
      <p:sp>
        <p:nvSpPr>
          <p:cNvPr id="9" name="TextBox 8"/>
          <p:cNvSpPr txBox="1"/>
          <p:nvPr/>
        </p:nvSpPr>
        <p:spPr>
          <a:xfrm>
            <a:off x="4385831" y="4267921"/>
            <a:ext cx="4758169" cy="2246769"/>
          </a:xfrm>
          <a:prstGeom prst="rect">
            <a:avLst/>
          </a:prstGeom>
          <a:noFill/>
        </p:spPr>
        <p:txBody>
          <a:bodyPr wrap="square" rtlCol="0">
            <a:spAutoFit/>
          </a:bodyPr>
          <a:lstStyle/>
          <a:p>
            <a:r>
              <a:rPr lang="en-GB" sz="2000" dirty="0" smtClean="0">
                <a:latin typeface="Times New Roman" panose="02020603050405020304" pitchFamily="18" charset="0"/>
                <a:cs typeface="Times New Roman" panose="02020603050405020304" pitchFamily="18" charset="0"/>
              </a:rPr>
              <a:t>We did similar tests for MQXF. For this specific test we will:</a:t>
            </a:r>
          </a:p>
          <a:p>
            <a:pPr marL="342900" indent="-342900">
              <a:buFont typeface="Arial" panose="020B0604020202020204" pitchFamily="34" charset="0"/>
              <a:buChar char="•"/>
            </a:pPr>
            <a:r>
              <a:rPr lang="en-GB" sz="2000" dirty="0" smtClean="0">
                <a:latin typeface="Times New Roman" panose="02020603050405020304" pitchFamily="18" charset="0"/>
                <a:cs typeface="Times New Roman" panose="02020603050405020304" pitchFamily="18" charset="0"/>
              </a:rPr>
              <a:t>Use RMC winding table</a:t>
            </a:r>
          </a:p>
          <a:p>
            <a:pPr marL="342900" indent="-342900">
              <a:buFont typeface="Arial" panose="020B0604020202020204" pitchFamily="34" charset="0"/>
              <a:buChar char="•"/>
            </a:pPr>
            <a:r>
              <a:rPr lang="en-GB" sz="2000" dirty="0" smtClean="0">
                <a:latin typeface="Times New Roman" panose="02020603050405020304" pitchFamily="18" charset="0"/>
                <a:cs typeface="Times New Roman" panose="02020603050405020304" pitchFamily="18" charset="0"/>
              </a:rPr>
              <a:t>Produce simple pole parts by 3 D printing with different radius (10,15 and 20 mm)</a:t>
            </a:r>
          </a:p>
          <a:p>
            <a:r>
              <a:rPr lang="en-GB" sz="2000" dirty="0" smtClean="0">
                <a:latin typeface="Times New Roman" panose="02020603050405020304" pitchFamily="18" charset="0"/>
                <a:cs typeface="Times New Roman" panose="02020603050405020304" pitchFamily="18" charset="0"/>
              </a:rPr>
              <a:t>Fast and simple test</a:t>
            </a:r>
          </a:p>
        </p:txBody>
      </p:sp>
    </p:spTree>
    <p:extLst>
      <p:ext uri="{BB962C8B-B14F-4D97-AF65-F5344CB8AC3E}">
        <p14:creationId xmlns:p14="http://schemas.microsoft.com/office/powerpoint/2010/main" val="24068197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Designs A&amp;C: Electrical insulation</a:t>
            </a:r>
            <a:endParaRPr lang="en-GB" dirty="0"/>
          </a:p>
        </p:txBody>
      </p:sp>
      <p:sp>
        <p:nvSpPr>
          <p:cNvPr id="3" name="Content Placeholder 2"/>
          <p:cNvSpPr>
            <a:spLocks noGrp="1"/>
          </p:cNvSpPr>
          <p:nvPr>
            <p:ph idx="1"/>
          </p:nvPr>
        </p:nvSpPr>
        <p:spPr>
          <a:xfrm>
            <a:off x="426368" y="1169429"/>
            <a:ext cx="8260432" cy="5156315"/>
          </a:xfrm>
        </p:spPr>
        <p:txBody>
          <a:bodyPr>
            <a:normAutofit/>
          </a:bodyPr>
          <a:lstStyle/>
          <a:p>
            <a:pPr marL="493776" lvl="1">
              <a:buSzPct val="80000"/>
            </a:pPr>
            <a:r>
              <a:rPr lang="en-GB" sz="2400" b="1" dirty="0">
                <a:solidFill>
                  <a:srgbClr val="FF0000"/>
                </a:solidFill>
              </a:rPr>
              <a:t>High inductance </a:t>
            </a:r>
            <a:r>
              <a:rPr lang="en-GB" sz="2400" dirty="0" smtClean="0"/>
              <a:t>( ~ </a:t>
            </a:r>
            <a:r>
              <a:rPr lang="en-GB" sz="2400" dirty="0" smtClean="0"/>
              <a:t>45 </a:t>
            </a:r>
            <a:r>
              <a:rPr lang="en-GB" sz="2400" dirty="0" err="1"/>
              <a:t>mH</a:t>
            </a:r>
            <a:r>
              <a:rPr lang="en-GB" sz="2400" dirty="0"/>
              <a:t>/m</a:t>
            </a:r>
            <a:r>
              <a:rPr lang="en-GB" sz="2400" dirty="0" smtClean="0"/>
              <a:t>)</a:t>
            </a:r>
          </a:p>
          <a:p>
            <a:pPr marL="681228" lvl="2">
              <a:buSzPct val="80000"/>
            </a:pPr>
            <a:r>
              <a:rPr lang="en-GB" dirty="0"/>
              <a:t>High inductive voltage in case of a quench </a:t>
            </a:r>
            <a:r>
              <a:rPr lang="en-GB" dirty="0">
                <a:sym typeface="Wingdings" panose="05000000000000000000" pitchFamily="2" charset="2"/>
              </a:rPr>
              <a:t> robust electrical insulation needed</a:t>
            </a:r>
            <a:r>
              <a:rPr lang="en-GB" dirty="0" smtClean="0">
                <a:sym typeface="Wingdings" panose="05000000000000000000" pitchFamily="2" charset="2"/>
              </a:rPr>
              <a:t>.</a:t>
            </a:r>
          </a:p>
          <a:p>
            <a:pPr marL="681228" lvl="2">
              <a:buSzPct val="80000"/>
            </a:pPr>
            <a:endParaRPr lang="en-GB" dirty="0" smtClean="0"/>
          </a:p>
          <a:p>
            <a:pPr marL="493776" lvl="1">
              <a:buSzPct val="80000"/>
            </a:pPr>
            <a:r>
              <a:rPr lang="en-GB" sz="2400" b="1" dirty="0" smtClean="0">
                <a:solidFill>
                  <a:srgbClr val="FF0000"/>
                </a:solidFill>
              </a:rPr>
              <a:t>Mica-Glass insulation </a:t>
            </a:r>
            <a:r>
              <a:rPr lang="en-GB" sz="2400" dirty="0" smtClean="0"/>
              <a:t>successfully implemented on the 11 T project.</a:t>
            </a:r>
          </a:p>
          <a:p>
            <a:pPr marL="681228" lvl="2">
              <a:buSzPct val="80000"/>
            </a:pPr>
            <a:r>
              <a:rPr lang="en-GB" dirty="0" smtClean="0"/>
              <a:t>Potential to improve the electrical robustness, but more R&amp;D needed (Developments stopped within the 11 T project for a question of budget and time.) </a:t>
            </a:r>
            <a:endParaRPr lang="en-GB" sz="28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32</a:t>
            </a:fld>
            <a:endParaRPr lang="en-GB">
              <a:solidFill>
                <a:srgbClr val="0C377B"/>
              </a:solidFill>
            </a:endParaRPr>
          </a:p>
        </p:txBody>
      </p:sp>
    </p:spTree>
    <p:extLst>
      <p:ext uri="{BB962C8B-B14F-4D97-AF65-F5344CB8AC3E}">
        <p14:creationId xmlns:p14="http://schemas.microsoft.com/office/powerpoint/2010/main" val="349086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33</a:t>
            </a:fld>
            <a:endParaRPr lang="en-GB">
              <a:solidFill>
                <a:srgbClr val="0C377B"/>
              </a:solidFill>
            </a:endParaRPr>
          </a:p>
        </p:txBody>
      </p:sp>
      <p:sp>
        <p:nvSpPr>
          <p:cNvPr id="7" name="Content Placeholder 2"/>
          <p:cNvSpPr>
            <a:spLocks noGrp="1"/>
          </p:cNvSpPr>
          <p:nvPr>
            <p:ph idx="1"/>
          </p:nvPr>
        </p:nvSpPr>
        <p:spPr>
          <a:xfrm>
            <a:off x="336729" y="2883030"/>
            <a:ext cx="8987049" cy="3540214"/>
          </a:xfrm>
        </p:spPr>
        <p:txBody>
          <a:bodyPr>
            <a:normAutofit/>
          </a:bodyPr>
          <a:lstStyle/>
          <a:p>
            <a:r>
              <a:rPr lang="en-GB" sz="2400" dirty="0" smtClean="0"/>
              <a:t>Each aperture is made out of 4 double pancakes</a:t>
            </a:r>
          </a:p>
          <a:p>
            <a:pPr marL="36576" indent="0">
              <a:buNone/>
            </a:pPr>
            <a:endParaRPr lang="en-GB" sz="2400" dirty="0" smtClean="0"/>
          </a:p>
          <a:p>
            <a:pPr marL="36576" indent="0">
              <a:buNone/>
            </a:pPr>
            <a:endParaRPr lang="en-GB" sz="2400" dirty="0" smtClean="0"/>
          </a:p>
          <a:p>
            <a:r>
              <a:rPr lang="en-GB" sz="2400" dirty="0" smtClean="0"/>
              <a:t>Each pancake can be built with a double pancake for the high field region + 2 single pancakes for the low field </a:t>
            </a:r>
          </a:p>
          <a:p>
            <a:endParaRPr lang="en-GB" sz="2400" dirty="0" smtClean="0"/>
          </a:p>
          <a:p>
            <a:endParaRPr lang="en-GB" sz="2400" dirty="0" smtClean="0"/>
          </a:p>
          <a:p>
            <a:endParaRPr lang="en-GB" sz="2400" dirty="0"/>
          </a:p>
        </p:txBody>
      </p:sp>
      <p:pic>
        <p:nvPicPr>
          <p:cNvPr id="8" name="Picture 7"/>
          <p:cNvPicPr>
            <a:picLocks noChangeAspect="1"/>
          </p:cNvPicPr>
          <p:nvPr/>
        </p:nvPicPr>
        <p:blipFill rotWithShape="1">
          <a:blip r:embed="rId2"/>
          <a:srcRect l="31484" t="35069" r="25737" b="30354"/>
          <a:stretch/>
        </p:blipFill>
        <p:spPr>
          <a:xfrm>
            <a:off x="3275856" y="929140"/>
            <a:ext cx="2880320" cy="1891554"/>
          </a:xfrm>
          <a:prstGeom prst="rect">
            <a:avLst/>
          </a:prstGeom>
        </p:spPr>
      </p:pic>
      <p:pic>
        <p:nvPicPr>
          <p:cNvPr id="11" name="Picture 10"/>
          <p:cNvPicPr>
            <a:picLocks noChangeAspect="1"/>
          </p:cNvPicPr>
          <p:nvPr/>
        </p:nvPicPr>
        <p:blipFill rotWithShape="1">
          <a:blip r:embed="rId3"/>
          <a:srcRect l="32247" t="34033" r="30081" b="56537"/>
          <a:stretch/>
        </p:blipFill>
        <p:spPr>
          <a:xfrm>
            <a:off x="107504" y="3366260"/>
            <a:ext cx="4248472" cy="864096"/>
          </a:xfrm>
          <a:prstGeom prst="rect">
            <a:avLst/>
          </a:prstGeom>
          <a:ln>
            <a:solidFill>
              <a:srgbClr val="00B050"/>
            </a:solidFill>
          </a:ln>
        </p:spPr>
      </p:pic>
      <p:pic>
        <p:nvPicPr>
          <p:cNvPr id="12" name="Picture 11"/>
          <p:cNvPicPr>
            <a:picLocks noChangeAspect="1"/>
          </p:cNvPicPr>
          <p:nvPr/>
        </p:nvPicPr>
        <p:blipFill rotWithShape="1">
          <a:blip r:embed="rId4"/>
          <a:srcRect l="44536" t="34131" r="42330" b="55988"/>
          <a:stretch/>
        </p:blipFill>
        <p:spPr>
          <a:xfrm>
            <a:off x="1187624" y="5301208"/>
            <a:ext cx="1296144" cy="792088"/>
          </a:xfrm>
          <a:prstGeom prst="rect">
            <a:avLst/>
          </a:prstGeom>
          <a:ln>
            <a:solidFill>
              <a:srgbClr val="00B0F0"/>
            </a:solidFill>
          </a:ln>
        </p:spPr>
      </p:pic>
      <p:pic>
        <p:nvPicPr>
          <p:cNvPr id="13" name="Picture 12"/>
          <p:cNvPicPr>
            <a:picLocks noChangeAspect="1"/>
          </p:cNvPicPr>
          <p:nvPr/>
        </p:nvPicPr>
        <p:blipFill rotWithShape="1">
          <a:blip r:embed="rId5"/>
          <a:srcRect l="31484" t="34283" r="29567" b="60216"/>
          <a:stretch/>
        </p:blipFill>
        <p:spPr>
          <a:xfrm>
            <a:off x="3635896" y="5144255"/>
            <a:ext cx="4053077" cy="465107"/>
          </a:xfrm>
          <a:prstGeom prst="rect">
            <a:avLst/>
          </a:prstGeom>
          <a:ln>
            <a:solidFill>
              <a:srgbClr val="7030A0"/>
            </a:solidFill>
          </a:ln>
        </p:spPr>
      </p:pic>
      <p:sp>
        <p:nvSpPr>
          <p:cNvPr id="14" name="Rectangle 13"/>
          <p:cNvSpPr/>
          <p:nvPr/>
        </p:nvSpPr>
        <p:spPr>
          <a:xfrm>
            <a:off x="2699213" y="5377810"/>
            <a:ext cx="364202" cy="461665"/>
          </a:xfrm>
          <a:prstGeom prst="rect">
            <a:avLst/>
          </a:prstGeom>
        </p:spPr>
        <p:txBody>
          <a:bodyPr wrap="none">
            <a:spAutoFit/>
          </a:bodyPr>
          <a:lstStyle/>
          <a:p>
            <a:r>
              <a:rPr lang="en-GB" sz="2400" dirty="0"/>
              <a:t>+</a:t>
            </a:r>
          </a:p>
        </p:txBody>
      </p:sp>
      <p:sp>
        <p:nvSpPr>
          <p:cNvPr id="15" name="Rectangle 14"/>
          <p:cNvSpPr/>
          <p:nvPr/>
        </p:nvSpPr>
        <p:spPr>
          <a:xfrm>
            <a:off x="5611503" y="5513921"/>
            <a:ext cx="364202" cy="461665"/>
          </a:xfrm>
          <a:prstGeom prst="rect">
            <a:avLst/>
          </a:prstGeom>
        </p:spPr>
        <p:txBody>
          <a:bodyPr wrap="none">
            <a:spAutoFit/>
          </a:bodyPr>
          <a:lstStyle/>
          <a:p>
            <a:r>
              <a:rPr lang="en-GB" sz="2400" dirty="0"/>
              <a:t>+</a:t>
            </a:r>
          </a:p>
        </p:txBody>
      </p:sp>
      <p:pic>
        <p:nvPicPr>
          <p:cNvPr id="16" name="Picture 15"/>
          <p:cNvPicPr>
            <a:picLocks noChangeAspect="1"/>
          </p:cNvPicPr>
          <p:nvPr/>
        </p:nvPicPr>
        <p:blipFill rotWithShape="1">
          <a:blip r:embed="rId5"/>
          <a:srcRect l="31484" t="34283" r="29567" b="60216"/>
          <a:stretch/>
        </p:blipFill>
        <p:spPr>
          <a:xfrm>
            <a:off x="3651967" y="5881653"/>
            <a:ext cx="4053077" cy="465107"/>
          </a:xfrm>
          <a:prstGeom prst="rect">
            <a:avLst/>
          </a:prstGeom>
          <a:ln>
            <a:solidFill>
              <a:srgbClr val="FFC000"/>
            </a:solidFill>
          </a:ln>
        </p:spPr>
      </p:pic>
      <p:pic>
        <p:nvPicPr>
          <p:cNvPr id="17" name="Picture 16"/>
          <p:cNvPicPr>
            <a:picLocks noChangeAspect="1"/>
          </p:cNvPicPr>
          <p:nvPr/>
        </p:nvPicPr>
        <p:blipFill rotWithShape="1">
          <a:blip r:embed="rId6"/>
          <a:srcRect l="32446" t="42142" r="29882" b="48428"/>
          <a:stretch/>
        </p:blipFill>
        <p:spPr>
          <a:xfrm>
            <a:off x="4788024" y="3373656"/>
            <a:ext cx="4248472" cy="864097"/>
          </a:xfrm>
          <a:prstGeom prst="rect">
            <a:avLst/>
          </a:prstGeom>
          <a:ln>
            <a:solidFill>
              <a:srgbClr val="FF0000"/>
            </a:solidFill>
          </a:ln>
        </p:spPr>
      </p:pic>
      <p:sp>
        <p:nvSpPr>
          <p:cNvPr id="18" name="TextBox 17"/>
          <p:cNvSpPr txBox="1"/>
          <p:nvPr/>
        </p:nvSpPr>
        <p:spPr>
          <a:xfrm>
            <a:off x="2039375" y="3613642"/>
            <a:ext cx="428322" cy="369332"/>
          </a:xfrm>
          <a:prstGeom prst="rect">
            <a:avLst/>
          </a:prstGeom>
          <a:noFill/>
        </p:spPr>
        <p:txBody>
          <a:bodyPr wrap="none" rtlCol="0">
            <a:spAutoFit/>
          </a:bodyPr>
          <a:lstStyle/>
          <a:p>
            <a:r>
              <a:rPr lang="en-GB" dirty="0" smtClean="0"/>
              <a:t>2x</a:t>
            </a:r>
            <a:endParaRPr lang="en-GB" dirty="0"/>
          </a:p>
        </p:txBody>
      </p:sp>
      <p:sp>
        <p:nvSpPr>
          <p:cNvPr id="19" name="Rectangle 18"/>
          <p:cNvSpPr/>
          <p:nvPr/>
        </p:nvSpPr>
        <p:spPr>
          <a:xfrm>
            <a:off x="4389899" y="3574871"/>
            <a:ext cx="364202" cy="461665"/>
          </a:xfrm>
          <a:prstGeom prst="rect">
            <a:avLst/>
          </a:prstGeom>
        </p:spPr>
        <p:txBody>
          <a:bodyPr wrap="none">
            <a:spAutoFit/>
          </a:bodyPr>
          <a:lstStyle/>
          <a:p>
            <a:r>
              <a:rPr lang="en-GB" sz="2400" dirty="0"/>
              <a:t>+</a:t>
            </a:r>
          </a:p>
        </p:txBody>
      </p:sp>
      <p:sp>
        <p:nvSpPr>
          <p:cNvPr id="20" name="TextBox 19"/>
          <p:cNvSpPr txBox="1"/>
          <p:nvPr/>
        </p:nvSpPr>
        <p:spPr>
          <a:xfrm>
            <a:off x="6738464" y="3613642"/>
            <a:ext cx="428322" cy="369332"/>
          </a:xfrm>
          <a:prstGeom prst="rect">
            <a:avLst/>
          </a:prstGeom>
          <a:noFill/>
        </p:spPr>
        <p:txBody>
          <a:bodyPr wrap="none" rtlCol="0">
            <a:spAutoFit/>
          </a:bodyPr>
          <a:lstStyle/>
          <a:p>
            <a:r>
              <a:rPr lang="en-GB" dirty="0" smtClean="0"/>
              <a:t>2x</a:t>
            </a:r>
            <a:endParaRPr lang="en-GB" dirty="0"/>
          </a:p>
        </p:txBody>
      </p:sp>
    </p:spTree>
    <p:extLst>
      <p:ext uri="{BB962C8B-B14F-4D97-AF65-F5344CB8AC3E}">
        <p14:creationId xmlns:p14="http://schemas.microsoft.com/office/powerpoint/2010/main" val="40441874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113" y="982369"/>
            <a:ext cx="8579296" cy="5156315"/>
          </a:xfrm>
        </p:spPr>
        <p:txBody>
          <a:bodyPr>
            <a:normAutofit/>
          </a:bodyPr>
          <a:lstStyle/>
          <a:p>
            <a:r>
              <a:rPr lang="en-GB" b="1" dirty="0" smtClean="0">
                <a:solidFill>
                  <a:srgbClr val="FF0000"/>
                </a:solidFill>
              </a:rPr>
              <a:t>Two possible options:</a:t>
            </a:r>
          </a:p>
          <a:p>
            <a:endParaRPr lang="en-GB" sz="1600" dirty="0" smtClean="0"/>
          </a:p>
          <a:p>
            <a:pPr lvl="1"/>
            <a:r>
              <a:rPr lang="en-GB" dirty="0" smtClean="0"/>
              <a:t>Winding + Reaction + Splicing + Impregnation</a:t>
            </a:r>
          </a:p>
          <a:p>
            <a:pPr lvl="2"/>
            <a:r>
              <a:rPr lang="en-GB" dirty="0"/>
              <a:t>High field and low </a:t>
            </a:r>
            <a:r>
              <a:rPr lang="en-GB" dirty="0" smtClean="0"/>
              <a:t>field are </a:t>
            </a:r>
            <a:r>
              <a:rPr lang="en-GB" dirty="0"/>
              <a:t>wound together </a:t>
            </a:r>
            <a:r>
              <a:rPr lang="en-GB" dirty="0" smtClean="0"/>
              <a:t>and spliced after reaction</a:t>
            </a:r>
          </a:p>
          <a:p>
            <a:pPr lvl="2"/>
            <a:endParaRPr lang="en-GB" dirty="0" smtClean="0"/>
          </a:p>
          <a:p>
            <a:pPr lvl="1"/>
            <a:r>
              <a:rPr lang="en-GB" dirty="0" smtClean="0"/>
              <a:t>Winding </a:t>
            </a:r>
            <a:r>
              <a:rPr lang="en-GB" dirty="0"/>
              <a:t>+ Reaction </a:t>
            </a:r>
            <a:r>
              <a:rPr lang="en-GB" dirty="0" smtClean="0"/>
              <a:t>+ Impregnation</a:t>
            </a:r>
            <a:r>
              <a:rPr lang="en-GB" dirty="0"/>
              <a:t> + Splicing </a:t>
            </a:r>
          </a:p>
          <a:p>
            <a:pPr lvl="2"/>
            <a:r>
              <a:rPr lang="en-GB" dirty="0"/>
              <a:t>High field and low field are </a:t>
            </a:r>
            <a:r>
              <a:rPr lang="en-GB" dirty="0" smtClean="0"/>
              <a:t>wound, reacted and impregnated independently, and they are spliced after impregnation</a:t>
            </a:r>
          </a:p>
          <a:p>
            <a:pPr lvl="1"/>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34</a:t>
            </a:fld>
            <a:endParaRPr lang="en-GB">
              <a:solidFill>
                <a:srgbClr val="0C377B"/>
              </a:solidFill>
            </a:endParaRPr>
          </a:p>
        </p:txBody>
      </p:sp>
      <p:sp>
        <p:nvSpPr>
          <p:cNvPr id="5"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spTree>
    <p:extLst>
      <p:ext uri="{BB962C8B-B14F-4D97-AF65-F5344CB8AC3E}">
        <p14:creationId xmlns:p14="http://schemas.microsoft.com/office/powerpoint/2010/main" val="22935144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113" y="982369"/>
            <a:ext cx="8579296" cy="5156315"/>
          </a:xfrm>
        </p:spPr>
        <p:txBody>
          <a:bodyPr>
            <a:normAutofit/>
          </a:bodyPr>
          <a:lstStyle/>
          <a:p>
            <a:r>
              <a:rPr lang="en-GB" dirty="0" smtClean="0"/>
              <a:t>Two possible options:</a:t>
            </a:r>
          </a:p>
          <a:p>
            <a:endParaRPr lang="en-GB" sz="1600" dirty="0" smtClean="0"/>
          </a:p>
          <a:p>
            <a:pPr lvl="1"/>
            <a:r>
              <a:rPr lang="en-GB" b="1" dirty="0" smtClean="0"/>
              <a:t>Winding + Reaction + Splicing + Impregnation</a:t>
            </a:r>
          </a:p>
          <a:p>
            <a:pPr lvl="2"/>
            <a:r>
              <a:rPr lang="en-GB" b="1" dirty="0"/>
              <a:t>High field and low </a:t>
            </a:r>
            <a:r>
              <a:rPr lang="en-GB" b="1" dirty="0" smtClean="0"/>
              <a:t>field are </a:t>
            </a:r>
            <a:r>
              <a:rPr lang="en-GB" b="1" dirty="0"/>
              <a:t>wound together </a:t>
            </a:r>
            <a:r>
              <a:rPr lang="en-GB" b="1" dirty="0" smtClean="0"/>
              <a:t>and spliced after reaction</a:t>
            </a:r>
          </a:p>
          <a:p>
            <a:pPr lvl="2"/>
            <a:endParaRPr lang="en-GB" dirty="0" smtClean="0"/>
          </a:p>
          <a:p>
            <a:pPr lvl="1"/>
            <a:r>
              <a:rPr lang="en-GB" dirty="0" smtClean="0">
                <a:solidFill>
                  <a:schemeClr val="accent4"/>
                </a:solidFill>
              </a:rPr>
              <a:t>Winding </a:t>
            </a:r>
            <a:r>
              <a:rPr lang="en-GB" dirty="0">
                <a:solidFill>
                  <a:schemeClr val="accent4"/>
                </a:solidFill>
              </a:rPr>
              <a:t>+ Reaction </a:t>
            </a:r>
            <a:r>
              <a:rPr lang="en-GB" dirty="0" smtClean="0">
                <a:solidFill>
                  <a:schemeClr val="accent4"/>
                </a:solidFill>
              </a:rPr>
              <a:t>+ Impregnation</a:t>
            </a:r>
            <a:r>
              <a:rPr lang="en-GB" dirty="0">
                <a:solidFill>
                  <a:schemeClr val="accent4"/>
                </a:solidFill>
              </a:rPr>
              <a:t> + Splicing </a:t>
            </a:r>
          </a:p>
          <a:p>
            <a:pPr lvl="2"/>
            <a:r>
              <a:rPr lang="en-GB" dirty="0">
                <a:solidFill>
                  <a:schemeClr val="accent4"/>
                </a:solidFill>
              </a:rPr>
              <a:t>High field and low field are </a:t>
            </a:r>
            <a:r>
              <a:rPr lang="en-GB" dirty="0" smtClean="0">
                <a:solidFill>
                  <a:schemeClr val="accent4"/>
                </a:solidFill>
              </a:rPr>
              <a:t>wound, reacted and impregnated independently, and they are spliced after impregnation</a:t>
            </a:r>
          </a:p>
          <a:p>
            <a:pPr lvl="1"/>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35</a:t>
            </a:fld>
            <a:endParaRPr lang="en-GB">
              <a:solidFill>
                <a:srgbClr val="0C377B"/>
              </a:solidFill>
            </a:endParaRPr>
          </a:p>
        </p:txBody>
      </p:sp>
      <p:sp>
        <p:nvSpPr>
          <p:cNvPr id="5"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spTree>
    <p:extLst>
      <p:ext uri="{BB962C8B-B14F-4D97-AF65-F5344CB8AC3E}">
        <p14:creationId xmlns:p14="http://schemas.microsoft.com/office/powerpoint/2010/main" val="25822621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124" y="992041"/>
            <a:ext cx="9144000" cy="1233965"/>
          </a:xfrm>
        </p:spPr>
        <p:txBody>
          <a:bodyPr>
            <a:normAutofit/>
          </a:bodyPr>
          <a:lstStyle/>
          <a:p>
            <a:pPr marL="448056" lvl="1" indent="0">
              <a:buNone/>
            </a:pPr>
            <a:r>
              <a:rPr lang="en-GB" sz="2400" dirty="0" smtClean="0"/>
              <a:t>1.1. Winding of the high field double pancake (standard winding as in RMC&amp;SMC)</a:t>
            </a:r>
            <a:endParaRPr lang="en-GB" sz="2400" dirty="0"/>
          </a:p>
          <a:p>
            <a:pPr lvl="1"/>
            <a:endParaRPr lang="en-GB" sz="2400" dirty="0"/>
          </a:p>
        </p:txBody>
      </p:sp>
      <p:sp>
        <p:nvSpPr>
          <p:cNvPr id="4" name="Slide Number Placeholder 3"/>
          <p:cNvSpPr>
            <a:spLocks noGrp="1"/>
          </p:cNvSpPr>
          <p:nvPr>
            <p:ph type="sldNum" sz="quarter" idx="12"/>
          </p:nvPr>
        </p:nvSpPr>
        <p:spPr>
          <a:xfrm>
            <a:off x="8229564" y="4367926"/>
            <a:ext cx="514400" cy="385018"/>
          </a:xfrm>
        </p:spPr>
        <p:txBody>
          <a:bodyPr/>
          <a:lstStyle/>
          <a:p>
            <a:fld id="{91FE0CF9-301C-4DC2-9DD4-D8FCF2197C95}" type="slidenum">
              <a:rPr lang="en-GB" smtClean="0">
                <a:solidFill>
                  <a:srgbClr val="0C377B"/>
                </a:solidFill>
              </a:rPr>
              <a:pPr/>
              <a:t>36</a:t>
            </a:fld>
            <a:endParaRPr lang="en-GB">
              <a:solidFill>
                <a:srgbClr val="0C377B"/>
              </a:solidFill>
            </a:endParaRPr>
          </a:p>
        </p:txBody>
      </p:sp>
      <p:sp>
        <p:nvSpPr>
          <p:cNvPr id="5"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pic>
        <p:nvPicPr>
          <p:cNvPr id="7" name="Picture 6"/>
          <p:cNvPicPr>
            <a:picLocks noChangeAspect="1"/>
          </p:cNvPicPr>
          <p:nvPr/>
        </p:nvPicPr>
        <p:blipFill rotWithShape="1">
          <a:blip r:embed="rId2">
            <a:clrChange>
              <a:clrFrom>
                <a:srgbClr val="FFFFFF"/>
              </a:clrFrom>
              <a:clrTo>
                <a:srgbClr val="FFFFFF">
                  <a:alpha val="0"/>
                </a:srgbClr>
              </a:clrTo>
            </a:clrChange>
          </a:blip>
          <a:srcRect l="27653" t="45285" r="56181" b="29568"/>
          <a:stretch/>
        </p:blipFill>
        <p:spPr>
          <a:xfrm>
            <a:off x="6110089" y="1429799"/>
            <a:ext cx="2736304" cy="2304257"/>
          </a:xfrm>
          <a:prstGeom prst="rect">
            <a:avLst/>
          </a:prstGeom>
        </p:spPr>
      </p:pic>
      <p:cxnSp>
        <p:nvCxnSpPr>
          <p:cNvPr id="10" name="Straight Arrow Connector 9"/>
          <p:cNvCxnSpPr/>
          <p:nvPr/>
        </p:nvCxnSpPr>
        <p:spPr>
          <a:xfrm flipH="1">
            <a:off x="5578066" y="2568098"/>
            <a:ext cx="2232248" cy="180020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5236654" y="3197412"/>
            <a:ext cx="1265312" cy="105096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rotWithShape="1">
          <a:blip r:embed="rId3"/>
          <a:srcRect l="42255" t="31966" r="39868" b="56032"/>
          <a:stretch/>
        </p:blipFill>
        <p:spPr>
          <a:xfrm>
            <a:off x="1165784" y="1909942"/>
            <a:ext cx="3318842" cy="1810284"/>
          </a:xfrm>
          <a:prstGeom prst="rect">
            <a:avLst/>
          </a:prstGeom>
        </p:spPr>
      </p:pic>
      <p:cxnSp>
        <p:nvCxnSpPr>
          <p:cNvPr id="14" name="Straight Arrow Connector 13"/>
          <p:cNvCxnSpPr/>
          <p:nvPr/>
        </p:nvCxnSpPr>
        <p:spPr>
          <a:xfrm flipH="1">
            <a:off x="511660" y="3197412"/>
            <a:ext cx="1265312" cy="105096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2825205" y="2575316"/>
            <a:ext cx="1029756" cy="89288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11660" y="3260394"/>
            <a:ext cx="889987" cy="369332"/>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sp>
        <p:nvSpPr>
          <p:cNvPr id="18" name="TextBox 17"/>
          <p:cNvSpPr txBox="1"/>
          <p:nvPr/>
        </p:nvSpPr>
        <p:spPr>
          <a:xfrm>
            <a:off x="2380211" y="2691187"/>
            <a:ext cx="889987"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sp>
        <p:nvSpPr>
          <p:cNvPr id="19" name="TextBox 18"/>
          <p:cNvSpPr txBox="1"/>
          <p:nvPr/>
        </p:nvSpPr>
        <p:spPr>
          <a:xfrm rot="19522091">
            <a:off x="6741944" y="2260176"/>
            <a:ext cx="1326004" cy="369332"/>
          </a:xfrm>
          <a:prstGeom prst="rect">
            <a:avLst/>
          </a:prstGeom>
          <a:noFill/>
        </p:spPr>
        <p:txBody>
          <a:bodyPr wrap="none" rtlCol="0">
            <a:spAutoFit/>
          </a:bodyPr>
          <a:lstStyle/>
          <a:p>
            <a:r>
              <a:rPr lang="en-GB" dirty="0" smtClean="0">
                <a:solidFill>
                  <a:schemeClr val="accent6"/>
                </a:solidFill>
              </a:rPr>
              <a:t>Layer jump</a:t>
            </a:r>
            <a:endParaRPr lang="en-GB" dirty="0">
              <a:solidFill>
                <a:schemeClr val="accent6"/>
              </a:solidFill>
            </a:endParaRPr>
          </a:p>
        </p:txBody>
      </p:sp>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4662" y="4540594"/>
            <a:ext cx="3025652" cy="2269239"/>
          </a:xfrm>
          <a:prstGeom prst="rect">
            <a:avLst/>
          </a:prstGeom>
        </p:spPr>
      </p:pic>
      <p:pic>
        <p:nvPicPr>
          <p:cNvPr id="21" name="Picture 20"/>
          <p:cNvPicPr>
            <a:picLocks noChangeAspect="1"/>
          </p:cNvPicPr>
          <p:nvPr/>
        </p:nvPicPr>
        <p:blipFill rotWithShape="1">
          <a:blip r:embed="rId5" cstate="print">
            <a:extLst>
              <a:ext uri="{28A0092B-C50C-407E-A947-70E740481C1C}">
                <a14:useLocalDpi xmlns:a14="http://schemas.microsoft.com/office/drawing/2010/main" val="0"/>
              </a:ext>
            </a:extLst>
          </a:blip>
          <a:srcRect l="49212" t="-400" r="1176" b="51051"/>
          <a:stretch/>
        </p:blipFill>
        <p:spPr>
          <a:xfrm>
            <a:off x="1224036" y="4522789"/>
            <a:ext cx="3065612" cy="2287044"/>
          </a:xfrm>
          <a:prstGeom prst="rect">
            <a:avLst/>
          </a:prstGeom>
        </p:spPr>
      </p:pic>
    </p:spTree>
    <p:extLst>
      <p:ext uri="{BB962C8B-B14F-4D97-AF65-F5344CB8AC3E}">
        <p14:creationId xmlns:p14="http://schemas.microsoft.com/office/powerpoint/2010/main" val="34565181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40416" t="48319" r="37462" b="28891"/>
          <a:stretch/>
        </p:blipFill>
        <p:spPr>
          <a:xfrm>
            <a:off x="3854961" y="3158343"/>
            <a:ext cx="5346367" cy="2981630"/>
          </a:xfrm>
          <a:prstGeom prst="rect">
            <a:avLst/>
          </a:prstGeom>
        </p:spPr>
      </p:pic>
      <p:pic>
        <p:nvPicPr>
          <p:cNvPr id="12" name="Picture 11"/>
          <p:cNvPicPr>
            <a:picLocks noChangeAspect="1"/>
          </p:cNvPicPr>
          <p:nvPr/>
        </p:nvPicPr>
        <p:blipFill rotWithShape="1">
          <a:blip r:embed="rId3">
            <a:clrChange>
              <a:clrFrom>
                <a:srgbClr val="FFFFFF"/>
              </a:clrFrom>
              <a:clrTo>
                <a:srgbClr val="FFFFFF">
                  <a:alpha val="0"/>
                </a:srgbClr>
              </a:clrTo>
            </a:clrChange>
          </a:blip>
          <a:srcRect l="20645" t="33497" r="52553" b="55501"/>
          <a:stretch/>
        </p:blipFill>
        <p:spPr>
          <a:xfrm>
            <a:off x="115239" y="2094303"/>
            <a:ext cx="7027522" cy="1561673"/>
          </a:xfrm>
          <a:prstGeom prst="rect">
            <a:avLst/>
          </a:prstGeom>
        </p:spPr>
      </p:pic>
      <p:sp>
        <p:nvSpPr>
          <p:cNvPr id="3" name="Content Placeholder 2"/>
          <p:cNvSpPr>
            <a:spLocks noGrp="1"/>
          </p:cNvSpPr>
          <p:nvPr>
            <p:ph idx="1"/>
          </p:nvPr>
        </p:nvSpPr>
        <p:spPr>
          <a:xfrm>
            <a:off x="0" y="988888"/>
            <a:ext cx="9144000" cy="1233965"/>
          </a:xfrm>
        </p:spPr>
        <p:txBody>
          <a:bodyPr>
            <a:normAutofit/>
          </a:bodyPr>
          <a:lstStyle/>
          <a:p>
            <a:pPr marL="448056" lvl="1" indent="0">
              <a:buNone/>
            </a:pPr>
            <a:r>
              <a:rPr lang="en-GB" sz="2400" dirty="0" smtClean="0"/>
              <a:t>1.2. Winding of the upper low field layer</a:t>
            </a:r>
            <a:endParaRPr lang="en-GB" sz="2400" dirty="0"/>
          </a:p>
          <a:p>
            <a:pPr lvl="1"/>
            <a:endParaRPr lang="en-GB" sz="2400" dirty="0"/>
          </a:p>
        </p:txBody>
      </p:sp>
      <p:sp>
        <p:nvSpPr>
          <p:cNvPr id="5"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cxnSp>
        <p:nvCxnSpPr>
          <p:cNvPr id="14" name="Straight Arrow Connector 13"/>
          <p:cNvCxnSpPr/>
          <p:nvPr/>
        </p:nvCxnSpPr>
        <p:spPr>
          <a:xfrm flipH="1">
            <a:off x="1352444" y="3115837"/>
            <a:ext cx="1265312" cy="105096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906407" y="3357388"/>
            <a:ext cx="889987" cy="369332"/>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sp>
        <p:nvSpPr>
          <p:cNvPr id="16" name="Rectangle 15"/>
          <p:cNvSpPr/>
          <p:nvPr/>
        </p:nvSpPr>
        <p:spPr>
          <a:xfrm>
            <a:off x="4499992" y="2293605"/>
            <a:ext cx="144016" cy="581534"/>
          </a:xfrm>
          <a:prstGeom prst="rect">
            <a:avLst/>
          </a:prstGeom>
          <a:no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6" name="TextBox 25"/>
          <p:cNvSpPr txBox="1"/>
          <p:nvPr/>
        </p:nvSpPr>
        <p:spPr>
          <a:xfrm>
            <a:off x="3610322" y="1891568"/>
            <a:ext cx="1903085" cy="369332"/>
          </a:xfrm>
          <a:prstGeom prst="rect">
            <a:avLst/>
          </a:prstGeom>
          <a:noFill/>
        </p:spPr>
        <p:txBody>
          <a:bodyPr wrap="none" rtlCol="0">
            <a:spAutoFit/>
          </a:bodyPr>
          <a:lstStyle/>
          <a:p>
            <a:r>
              <a:rPr lang="en-GB" dirty="0" smtClean="0">
                <a:solidFill>
                  <a:srgbClr val="FF0000"/>
                </a:solidFill>
              </a:rPr>
              <a:t>Splice HF – LF 1</a:t>
            </a:r>
            <a:endParaRPr lang="en-GB" dirty="0">
              <a:solidFill>
                <a:srgbClr val="FF0000"/>
              </a:solidFill>
            </a:endParaRPr>
          </a:p>
        </p:txBody>
      </p:sp>
      <p:cxnSp>
        <p:nvCxnSpPr>
          <p:cNvPr id="27" name="Straight Arrow Connector 26"/>
          <p:cNvCxnSpPr/>
          <p:nvPr/>
        </p:nvCxnSpPr>
        <p:spPr>
          <a:xfrm flipH="1">
            <a:off x="5825298" y="2497881"/>
            <a:ext cx="1029756" cy="89288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6340176" y="1854132"/>
            <a:ext cx="979755"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cxnSp>
        <p:nvCxnSpPr>
          <p:cNvPr id="29" name="Straight Arrow Connector 28"/>
          <p:cNvCxnSpPr/>
          <p:nvPr/>
        </p:nvCxnSpPr>
        <p:spPr>
          <a:xfrm flipH="1">
            <a:off x="5825298" y="5008890"/>
            <a:ext cx="1733942" cy="132004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6052283" y="6102253"/>
            <a:ext cx="979755"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cxnSp>
        <p:nvCxnSpPr>
          <p:cNvPr id="32" name="Straight Arrow Connector 31"/>
          <p:cNvCxnSpPr/>
          <p:nvPr/>
        </p:nvCxnSpPr>
        <p:spPr>
          <a:xfrm flipH="1">
            <a:off x="4183210" y="5268778"/>
            <a:ext cx="1011310" cy="536486"/>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3409967" y="5268778"/>
            <a:ext cx="889987" cy="369332"/>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cxnSp>
        <p:nvCxnSpPr>
          <p:cNvPr id="21" name="Straight Arrow Connector 20"/>
          <p:cNvCxnSpPr/>
          <p:nvPr/>
        </p:nvCxnSpPr>
        <p:spPr>
          <a:xfrm flipH="1">
            <a:off x="6349206" y="4739151"/>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flipH="1">
            <a:off x="6350115" y="4829498"/>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33" name="TextBox 32"/>
          <p:cNvSpPr txBox="1"/>
          <p:nvPr/>
        </p:nvSpPr>
        <p:spPr>
          <a:xfrm rot="20192274">
            <a:off x="6257098" y="4744052"/>
            <a:ext cx="1056700" cy="369332"/>
          </a:xfrm>
          <a:prstGeom prst="rect">
            <a:avLst/>
          </a:prstGeom>
          <a:noFill/>
        </p:spPr>
        <p:txBody>
          <a:bodyPr wrap="none" rtlCol="0">
            <a:spAutoFit/>
          </a:bodyPr>
          <a:lstStyle/>
          <a:p>
            <a:r>
              <a:rPr lang="en-GB" b="1" dirty="0" smtClean="0">
                <a:solidFill>
                  <a:srgbClr val="FF0000"/>
                </a:solidFill>
              </a:rPr>
              <a:t>Splice 1</a:t>
            </a:r>
            <a:endParaRPr lang="en-GB" b="1" dirty="0">
              <a:solidFill>
                <a:srgbClr val="FF0000"/>
              </a:solidFill>
            </a:endParaRPr>
          </a:p>
        </p:txBody>
      </p:sp>
    </p:spTree>
    <p:extLst>
      <p:ext uri="{BB962C8B-B14F-4D97-AF65-F5344CB8AC3E}">
        <p14:creationId xmlns:p14="http://schemas.microsoft.com/office/powerpoint/2010/main" val="1842134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rotWithShape="1">
          <a:blip r:embed="rId2"/>
          <a:srcRect l="31483" t="34033" r="28930" b="56537"/>
          <a:stretch/>
        </p:blipFill>
        <p:spPr>
          <a:xfrm>
            <a:off x="1233031" y="2144717"/>
            <a:ext cx="6677937" cy="1292504"/>
          </a:xfrm>
          <a:prstGeom prst="rect">
            <a:avLst/>
          </a:prstGeom>
        </p:spPr>
      </p:pic>
      <p:pic>
        <p:nvPicPr>
          <p:cNvPr id="4" name="Picture 3"/>
          <p:cNvPicPr>
            <a:picLocks noChangeAspect="1"/>
          </p:cNvPicPr>
          <p:nvPr/>
        </p:nvPicPr>
        <p:blipFill rotWithShape="1">
          <a:blip r:embed="rId3"/>
          <a:srcRect l="38413" t="46010" r="35381" b="25987"/>
          <a:stretch/>
        </p:blipFill>
        <p:spPr>
          <a:xfrm>
            <a:off x="3937402" y="3430278"/>
            <a:ext cx="5594165" cy="3236270"/>
          </a:xfrm>
          <a:prstGeom prst="rect">
            <a:avLst/>
          </a:prstGeom>
        </p:spPr>
      </p:pic>
      <p:sp>
        <p:nvSpPr>
          <p:cNvPr id="3" name="Content Placeholder 2"/>
          <p:cNvSpPr>
            <a:spLocks noGrp="1"/>
          </p:cNvSpPr>
          <p:nvPr>
            <p:ph idx="1"/>
          </p:nvPr>
        </p:nvSpPr>
        <p:spPr>
          <a:xfrm>
            <a:off x="0" y="908720"/>
            <a:ext cx="9144000" cy="1233965"/>
          </a:xfrm>
        </p:spPr>
        <p:txBody>
          <a:bodyPr>
            <a:normAutofit/>
          </a:bodyPr>
          <a:lstStyle/>
          <a:p>
            <a:pPr marL="448056" lvl="1" indent="0">
              <a:buNone/>
            </a:pPr>
            <a:r>
              <a:rPr lang="en-GB" sz="2400" dirty="0" smtClean="0"/>
              <a:t>1.3. Winding of the lower field block</a:t>
            </a:r>
            <a:endParaRPr lang="en-GB" sz="2400" dirty="0"/>
          </a:p>
          <a:p>
            <a:pPr lvl="1"/>
            <a:endParaRPr lang="en-GB" sz="2400" dirty="0"/>
          </a:p>
        </p:txBody>
      </p:sp>
      <p:sp>
        <p:nvSpPr>
          <p:cNvPr id="5"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cxnSp>
        <p:nvCxnSpPr>
          <p:cNvPr id="14" name="Straight Arrow Connector 13"/>
          <p:cNvCxnSpPr/>
          <p:nvPr/>
        </p:nvCxnSpPr>
        <p:spPr>
          <a:xfrm flipH="1">
            <a:off x="156811" y="3069880"/>
            <a:ext cx="1265312" cy="105096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43153" y="3751508"/>
            <a:ext cx="979755" cy="369332"/>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sp>
        <p:nvSpPr>
          <p:cNvPr id="16" name="Rectangle 15"/>
          <p:cNvSpPr/>
          <p:nvPr/>
        </p:nvSpPr>
        <p:spPr>
          <a:xfrm>
            <a:off x="5316471" y="2308767"/>
            <a:ext cx="144016" cy="581534"/>
          </a:xfrm>
          <a:prstGeom prst="rect">
            <a:avLst/>
          </a:prstGeom>
          <a:no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6" name="TextBox 25"/>
          <p:cNvSpPr txBox="1"/>
          <p:nvPr/>
        </p:nvSpPr>
        <p:spPr>
          <a:xfrm>
            <a:off x="2756361" y="3489434"/>
            <a:ext cx="1903085" cy="369332"/>
          </a:xfrm>
          <a:prstGeom prst="rect">
            <a:avLst/>
          </a:prstGeom>
          <a:noFill/>
        </p:spPr>
        <p:txBody>
          <a:bodyPr wrap="none" rtlCol="0">
            <a:spAutoFit/>
          </a:bodyPr>
          <a:lstStyle/>
          <a:p>
            <a:r>
              <a:rPr lang="en-GB" dirty="0" smtClean="0">
                <a:solidFill>
                  <a:srgbClr val="7030A0"/>
                </a:solidFill>
              </a:rPr>
              <a:t>Splice HF – LF 2</a:t>
            </a:r>
            <a:endParaRPr lang="en-GB" dirty="0">
              <a:solidFill>
                <a:srgbClr val="7030A0"/>
              </a:solidFill>
            </a:endParaRPr>
          </a:p>
        </p:txBody>
      </p:sp>
      <p:cxnSp>
        <p:nvCxnSpPr>
          <p:cNvPr id="27" name="Straight Arrow Connector 26"/>
          <p:cNvCxnSpPr/>
          <p:nvPr/>
        </p:nvCxnSpPr>
        <p:spPr>
          <a:xfrm flipH="1">
            <a:off x="6595724" y="2573244"/>
            <a:ext cx="1029756" cy="89288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7421090" y="1831606"/>
            <a:ext cx="979755"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cxnSp>
        <p:nvCxnSpPr>
          <p:cNvPr id="29" name="Straight Arrow Connector 28"/>
          <p:cNvCxnSpPr/>
          <p:nvPr/>
        </p:nvCxnSpPr>
        <p:spPr>
          <a:xfrm flipH="1">
            <a:off x="5513407" y="5301208"/>
            <a:ext cx="2180896" cy="1380705"/>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31" name="TextBox 30"/>
          <p:cNvSpPr txBox="1"/>
          <p:nvPr/>
        </p:nvSpPr>
        <p:spPr>
          <a:xfrm>
            <a:off x="5732205" y="6475184"/>
            <a:ext cx="979755"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cxnSp>
        <p:nvCxnSpPr>
          <p:cNvPr id="32" name="Straight Arrow Connector 31"/>
          <p:cNvCxnSpPr/>
          <p:nvPr/>
        </p:nvCxnSpPr>
        <p:spPr>
          <a:xfrm flipH="1">
            <a:off x="3937402" y="5268778"/>
            <a:ext cx="1011310" cy="536486"/>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3265644" y="5265850"/>
            <a:ext cx="979755" cy="369332"/>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sp>
        <p:nvSpPr>
          <p:cNvPr id="33" name="Rectangle 32"/>
          <p:cNvSpPr/>
          <p:nvPr/>
        </p:nvSpPr>
        <p:spPr>
          <a:xfrm>
            <a:off x="3563888" y="2779113"/>
            <a:ext cx="144016" cy="581534"/>
          </a:xfrm>
          <a:prstGeom prst="rect">
            <a:avLst/>
          </a:prstGeom>
          <a:noFill/>
          <a:ln w="57150">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6" name="Straight Arrow Connector 35"/>
          <p:cNvCxnSpPr/>
          <p:nvPr/>
        </p:nvCxnSpPr>
        <p:spPr>
          <a:xfrm flipH="1">
            <a:off x="5732204" y="5160233"/>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p:cNvCxnSpPr/>
          <p:nvPr/>
        </p:nvCxnSpPr>
        <p:spPr>
          <a:xfrm flipH="1">
            <a:off x="5733113" y="5250580"/>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rot="20430650">
            <a:off x="5582983" y="4869413"/>
            <a:ext cx="861133" cy="307777"/>
          </a:xfrm>
          <a:prstGeom prst="rect">
            <a:avLst/>
          </a:prstGeom>
          <a:noFill/>
        </p:spPr>
        <p:txBody>
          <a:bodyPr wrap="none" rtlCol="0">
            <a:spAutoFit/>
          </a:bodyPr>
          <a:lstStyle/>
          <a:p>
            <a:r>
              <a:rPr lang="en-GB" sz="1400" b="1" dirty="0" smtClean="0">
                <a:solidFill>
                  <a:srgbClr val="7030A0"/>
                </a:solidFill>
              </a:rPr>
              <a:t>Splice 2</a:t>
            </a:r>
            <a:endParaRPr lang="en-GB" sz="1400" b="1" dirty="0">
              <a:solidFill>
                <a:srgbClr val="7030A0"/>
              </a:solidFill>
            </a:endParaRPr>
          </a:p>
        </p:txBody>
      </p:sp>
      <p:cxnSp>
        <p:nvCxnSpPr>
          <p:cNvPr id="41" name="Straight Arrow Connector 40"/>
          <p:cNvCxnSpPr/>
          <p:nvPr/>
        </p:nvCxnSpPr>
        <p:spPr>
          <a:xfrm flipH="1">
            <a:off x="6286817" y="5217239"/>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p:cNvCxnSpPr/>
          <p:nvPr/>
        </p:nvCxnSpPr>
        <p:spPr>
          <a:xfrm flipH="1">
            <a:off x="6287726" y="5307586"/>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43" name="TextBox 42"/>
          <p:cNvSpPr txBox="1"/>
          <p:nvPr/>
        </p:nvSpPr>
        <p:spPr>
          <a:xfrm rot="20192274">
            <a:off x="6292492" y="5252917"/>
            <a:ext cx="861133" cy="307777"/>
          </a:xfrm>
          <a:prstGeom prst="rect">
            <a:avLst/>
          </a:prstGeom>
          <a:noFill/>
        </p:spPr>
        <p:txBody>
          <a:bodyPr wrap="none" rtlCol="0">
            <a:spAutoFit/>
          </a:bodyPr>
          <a:lstStyle/>
          <a:p>
            <a:r>
              <a:rPr lang="en-GB" sz="1400" b="1" dirty="0" smtClean="0">
                <a:solidFill>
                  <a:srgbClr val="FF0000"/>
                </a:solidFill>
              </a:rPr>
              <a:t>Splice 1</a:t>
            </a:r>
            <a:endParaRPr lang="en-GB" sz="1400" b="1" dirty="0">
              <a:solidFill>
                <a:srgbClr val="FF0000"/>
              </a:solidFill>
            </a:endParaRPr>
          </a:p>
        </p:txBody>
      </p:sp>
      <p:sp>
        <p:nvSpPr>
          <p:cNvPr id="44" name="TextBox 43"/>
          <p:cNvSpPr txBox="1"/>
          <p:nvPr/>
        </p:nvSpPr>
        <p:spPr>
          <a:xfrm>
            <a:off x="4245399" y="1877994"/>
            <a:ext cx="1903085" cy="369332"/>
          </a:xfrm>
          <a:prstGeom prst="rect">
            <a:avLst/>
          </a:prstGeom>
          <a:noFill/>
        </p:spPr>
        <p:txBody>
          <a:bodyPr wrap="none" rtlCol="0">
            <a:spAutoFit/>
          </a:bodyPr>
          <a:lstStyle/>
          <a:p>
            <a:r>
              <a:rPr lang="en-GB" dirty="0" smtClean="0">
                <a:solidFill>
                  <a:srgbClr val="FF0000"/>
                </a:solidFill>
              </a:rPr>
              <a:t>Splice HF – LF 1</a:t>
            </a:r>
            <a:endParaRPr lang="en-GB" dirty="0">
              <a:solidFill>
                <a:srgbClr val="FF0000"/>
              </a:solidFill>
            </a:endParaRPr>
          </a:p>
        </p:txBody>
      </p:sp>
    </p:spTree>
    <p:extLst>
      <p:ext uri="{BB962C8B-B14F-4D97-AF65-F5344CB8AC3E}">
        <p14:creationId xmlns:p14="http://schemas.microsoft.com/office/powerpoint/2010/main" val="7844866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grpSp>
        <p:nvGrpSpPr>
          <p:cNvPr id="34" name="Group 33"/>
          <p:cNvGrpSpPr/>
          <p:nvPr/>
        </p:nvGrpSpPr>
        <p:grpSpPr>
          <a:xfrm>
            <a:off x="194413" y="1224455"/>
            <a:ext cx="3534163" cy="1785032"/>
            <a:chOff x="-314064" y="1556792"/>
            <a:chExt cx="6375773" cy="3414238"/>
          </a:xfrm>
        </p:grpSpPr>
        <p:pic>
          <p:nvPicPr>
            <p:cNvPr id="37" name="Picture 36"/>
            <p:cNvPicPr>
              <a:picLocks noChangeAspect="1"/>
            </p:cNvPicPr>
            <p:nvPr/>
          </p:nvPicPr>
          <p:blipFill rotWithShape="1">
            <a:blip r:embed="rId2">
              <a:clrChange>
                <a:clrFrom>
                  <a:srgbClr val="FFFFFF"/>
                </a:clrFrom>
                <a:clrTo>
                  <a:srgbClr val="FFFFFF">
                    <a:alpha val="0"/>
                  </a:srgbClr>
                </a:clrTo>
              </a:clrChange>
            </a:blip>
            <a:srcRect l="38413" t="46010" r="35381" b="25987"/>
            <a:stretch/>
          </p:blipFill>
          <p:spPr>
            <a:xfrm>
              <a:off x="467544" y="1556792"/>
              <a:ext cx="5594165" cy="3236270"/>
            </a:xfrm>
            <a:prstGeom prst="rect">
              <a:avLst/>
            </a:prstGeom>
          </p:spPr>
        </p:pic>
        <p:sp>
          <p:nvSpPr>
            <p:cNvPr id="45" name="TextBox 44"/>
            <p:cNvSpPr txBox="1"/>
            <p:nvPr/>
          </p:nvSpPr>
          <p:spPr>
            <a:xfrm>
              <a:off x="2262347" y="4601698"/>
              <a:ext cx="979755"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cxnSp>
          <p:nvCxnSpPr>
            <p:cNvPr id="46" name="Straight Arrow Connector 45"/>
            <p:cNvCxnSpPr/>
            <p:nvPr/>
          </p:nvCxnSpPr>
          <p:spPr>
            <a:xfrm flipH="1">
              <a:off x="444692" y="3395292"/>
              <a:ext cx="1034162" cy="45062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314064" y="3215062"/>
              <a:ext cx="979755" cy="369331"/>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cxnSp>
          <p:nvCxnSpPr>
            <p:cNvPr id="48" name="Straight Arrow Connector 47"/>
            <p:cNvCxnSpPr/>
            <p:nvPr/>
          </p:nvCxnSpPr>
          <p:spPr>
            <a:xfrm flipH="1">
              <a:off x="2262346" y="3286747"/>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p:cNvCxnSpPr/>
            <p:nvPr/>
          </p:nvCxnSpPr>
          <p:spPr>
            <a:xfrm flipH="1">
              <a:off x="2263255" y="3377094"/>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sp>
          <p:nvSpPr>
            <p:cNvPr id="50" name="TextBox 49"/>
            <p:cNvSpPr txBox="1"/>
            <p:nvPr/>
          </p:nvSpPr>
          <p:spPr>
            <a:xfrm rot="20430650">
              <a:off x="2113125" y="2995927"/>
              <a:ext cx="861133" cy="307777"/>
            </a:xfrm>
            <a:prstGeom prst="rect">
              <a:avLst/>
            </a:prstGeom>
            <a:noFill/>
          </p:spPr>
          <p:txBody>
            <a:bodyPr wrap="none" rtlCol="0">
              <a:spAutoFit/>
            </a:bodyPr>
            <a:lstStyle/>
            <a:p>
              <a:r>
                <a:rPr lang="en-GB" sz="1400" b="1" dirty="0" smtClean="0">
                  <a:solidFill>
                    <a:srgbClr val="7030A0"/>
                  </a:solidFill>
                </a:rPr>
                <a:t>Splice 2</a:t>
              </a:r>
              <a:endParaRPr lang="en-GB" sz="1400" b="1" dirty="0">
                <a:solidFill>
                  <a:srgbClr val="7030A0"/>
                </a:solidFill>
              </a:endParaRPr>
            </a:p>
          </p:txBody>
        </p:sp>
        <p:cxnSp>
          <p:nvCxnSpPr>
            <p:cNvPr id="51" name="Straight Arrow Connector 50"/>
            <p:cNvCxnSpPr/>
            <p:nvPr/>
          </p:nvCxnSpPr>
          <p:spPr>
            <a:xfrm flipH="1">
              <a:off x="2816959" y="3343753"/>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2" name="Straight Arrow Connector 51"/>
            <p:cNvCxnSpPr/>
            <p:nvPr/>
          </p:nvCxnSpPr>
          <p:spPr>
            <a:xfrm flipH="1">
              <a:off x="2817868" y="3434100"/>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53" name="TextBox 52"/>
            <p:cNvSpPr txBox="1"/>
            <p:nvPr/>
          </p:nvSpPr>
          <p:spPr>
            <a:xfrm rot="20192274">
              <a:off x="2725205" y="3220393"/>
              <a:ext cx="861133" cy="307777"/>
            </a:xfrm>
            <a:prstGeom prst="rect">
              <a:avLst/>
            </a:prstGeom>
            <a:noFill/>
          </p:spPr>
          <p:txBody>
            <a:bodyPr wrap="none" rtlCol="0">
              <a:spAutoFit/>
            </a:bodyPr>
            <a:lstStyle/>
            <a:p>
              <a:r>
                <a:rPr lang="en-GB" sz="1400" b="1" dirty="0" smtClean="0">
                  <a:solidFill>
                    <a:srgbClr val="FF0000"/>
                  </a:solidFill>
                </a:rPr>
                <a:t>Splice 1</a:t>
              </a:r>
              <a:endParaRPr lang="en-GB" sz="1400" b="1" dirty="0">
                <a:solidFill>
                  <a:srgbClr val="FF0000"/>
                </a:solidFill>
              </a:endParaRPr>
            </a:p>
          </p:txBody>
        </p:sp>
      </p:grpSp>
      <p:grpSp>
        <p:nvGrpSpPr>
          <p:cNvPr id="78" name="Group 77"/>
          <p:cNvGrpSpPr/>
          <p:nvPr/>
        </p:nvGrpSpPr>
        <p:grpSpPr>
          <a:xfrm>
            <a:off x="2030335" y="2331971"/>
            <a:ext cx="3534163" cy="1785032"/>
            <a:chOff x="-314064" y="1556792"/>
            <a:chExt cx="6375773" cy="3414238"/>
          </a:xfrm>
        </p:grpSpPr>
        <p:pic>
          <p:nvPicPr>
            <p:cNvPr id="79" name="Picture 78"/>
            <p:cNvPicPr>
              <a:picLocks noChangeAspect="1"/>
            </p:cNvPicPr>
            <p:nvPr/>
          </p:nvPicPr>
          <p:blipFill rotWithShape="1">
            <a:blip r:embed="rId2">
              <a:clrChange>
                <a:clrFrom>
                  <a:srgbClr val="FFFFFF"/>
                </a:clrFrom>
                <a:clrTo>
                  <a:srgbClr val="FFFFFF">
                    <a:alpha val="0"/>
                  </a:srgbClr>
                </a:clrTo>
              </a:clrChange>
            </a:blip>
            <a:srcRect l="38413" t="46010" r="35381" b="25987"/>
            <a:stretch/>
          </p:blipFill>
          <p:spPr>
            <a:xfrm>
              <a:off x="467544" y="1556792"/>
              <a:ext cx="5594165" cy="3236270"/>
            </a:xfrm>
            <a:prstGeom prst="rect">
              <a:avLst/>
            </a:prstGeom>
          </p:spPr>
        </p:pic>
        <p:sp>
          <p:nvSpPr>
            <p:cNvPr id="81" name="TextBox 80"/>
            <p:cNvSpPr txBox="1"/>
            <p:nvPr/>
          </p:nvSpPr>
          <p:spPr>
            <a:xfrm>
              <a:off x="2262347" y="4601698"/>
              <a:ext cx="979755"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cxnSp>
          <p:nvCxnSpPr>
            <p:cNvPr id="82" name="Straight Arrow Connector 81"/>
            <p:cNvCxnSpPr/>
            <p:nvPr/>
          </p:nvCxnSpPr>
          <p:spPr>
            <a:xfrm flipH="1">
              <a:off x="444692" y="3395292"/>
              <a:ext cx="1034162" cy="45062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83" name="TextBox 82"/>
            <p:cNvSpPr txBox="1"/>
            <p:nvPr/>
          </p:nvSpPr>
          <p:spPr>
            <a:xfrm>
              <a:off x="-314064" y="3215062"/>
              <a:ext cx="979755" cy="369331"/>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cxnSp>
          <p:nvCxnSpPr>
            <p:cNvPr id="84" name="Straight Arrow Connector 83"/>
            <p:cNvCxnSpPr/>
            <p:nvPr/>
          </p:nvCxnSpPr>
          <p:spPr>
            <a:xfrm flipH="1">
              <a:off x="2262346" y="3286747"/>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cxnSp>
          <p:nvCxnSpPr>
            <p:cNvPr id="85" name="Straight Arrow Connector 84"/>
            <p:cNvCxnSpPr/>
            <p:nvPr/>
          </p:nvCxnSpPr>
          <p:spPr>
            <a:xfrm flipH="1">
              <a:off x="2263255" y="3377094"/>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sp>
          <p:nvSpPr>
            <p:cNvPr id="86" name="TextBox 85"/>
            <p:cNvSpPr txBox="1"/>
            <p:nvPr/>
          </p:nvSpPr>
          <p:spPr>
            <a:xfrm rot="20430650">
              <a:off x="2113125" y="2995927"/>
              <a:ext cx="861133" cy="307777"/>
            </a:xfrm>
            <a:prstGeom prst="rect">
              <a:avLst/>
            </a:prstGeom>
            <a:noFill/>
          </p:spPr>
          <p:txBody>
            <a:bodyPr wrap="none" rtlCol="0">
              <a:spAutoFit/>
            </a:bodyPr>
            <a:lstStyle/>
            <a:p>
              <a:r>
                <a:rPr lang="en-GB" sz="1400" b="1" dirty="0" smtClean="0">
                  <a:solidFill>
                    <a:srgbClr val="7030A0"/>
                  </a:solidFill>
                </a:rPr>
                <a:t>Splice 2</a:t>
              </a:r>
              <a:endParaRPr lang="en-GB" sz="1400" b="1" dirty="0">
                <a:solidFill>
                  <a:srgbClr val="7030A0"/>
                </a:solidFill>
              </a:endParaRPr>
            </a:p>
          </p:txBody>
        </p:sp>
        <p:cxnSp>
          <p:nvCxnSpPr>
            <p:cNvPr id="87" name="Straight Arrow Connector 86"/>
            <p:cNvCxnSpPr/>
            <p:nvPr/>
          </p:nvCxnSpPr>
          <p:spPr>
            <a:xfrm flipH="1">
              <a:off x="2816959" y="3343753"/>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8" name="Straight Arrow Connector 87"/>
            <p:cNvCxnSpPr/>
            <p:nvPr/>
          </p:nvCxnSpPr>
          <p:spPr>
            <a:xfrm flipH="1">
              <a:off x="2817868" y="3434100"/>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89" name="TextBox 88"/>
            <p:cNvSpPr txBox="1"/>
            <p:nvPr/>
          </p:nvSpPr>
          <p:spPr>
            <a:xfrm rot="20192274">
              <a:off x="2819612" y="3251082"/>
              <a:ext cx="861133" cy="307777"/>
            </a:xfrm>
            <a:prstGeom prst="rect">
              <a:avLst/>
            </a:prstGeom>
            <a:noFill/>
          </p:spPr>
          <p:txBody>
            <a:bodyPr wrap="none" rtlCol="0">
              <a:spAutoFit/>
            </a:bodyPr>
            <a:lstStyle/>
            <a:p>
              <a:r>
                <a:rPr lang="en-GB" sz="1400" b="1" dirty="0" smtClean="0">
                  <a:solidFill>
                    <a:srgbClr val="FF0000"/>
                  </a:solidFill>
                </a:rPr>
                <a:t>Splice 1</a:t>
              </a:r>
              <a:endParaRPr lang="en-GB" sz="1400" b="1" dirty="0">
                <a:solidFill>
                  <a:srgbClr val="FF0000"/>
                </a:solidFill>
              </a:endParaRPr>
            </a:p>
          </p:txBody>
        </p:sp>
      </p:grpSp>
      <p:grpSp>
        <p:nvGrpSpPr>
          <p:cNvPr id="90" name="Group 89"/>
          <p:cNvGrpSpPr/>
          <p:nvPr/>
        </p:nvGrpSpPr>
        <p:grpSpPr>
          <a:xfrm>
            <a:off x="3829357" y="3658403"/>
            <a:ext cx="3534163" cy="1785032"/>
            <a:chOff x="-314064" y="1556792"/>
            <a:chExt cx="6375773" cy="3414238"/>
          </a:xfrm>
        </p:grpSpPr>
        <p:pic>
          <p:nvPicPr>
            <p:cNvPr id="91" name="Picture 90"/>
            <p:cNvPicPr>
              <a:picLocks noChangeAspect="1"/>
            </p:cNvPicPr>
            <p:nvPr/>
          </p:nvPicPr>
          <p:blipFill rotWithShape="1">
            <a:blip r:embed="rId2">
              <a:clrChange>
                <a:clrFrom>
                  <a:srgbClr val="FFFFFF"/>
                </a:clrFrom>
                <a:clrTo>
                  <a:srgbClr val="FFFFFF">
                    <a:alpha val="0"/>
                  </a:srgbClr>
                </a:clrTo>
              </a:clrChange>
            </a:blip>
            <a:srcRect l="38413" t="46010" r="35381" b="25987"/>
            <a:stretch/>
          </p:blipFill>
          <p:spPr>
            <a:xfrm>
              <a:off x="467544" y="1556792"/>
              <a:ext cx="5594165" cy="3236270"/>
            </a:xfrm>
            <a:prstGeom prst="rect">
              <a:avLst/>
            </a:prstGeom>
          </p:spPr>
        </p:pic>
        <p:sp>
          <p:nvSpPr>
            <p:cNvPr id="93" name="TextBox 92"/>
            <p:cNvSpPr txBox="1"/>
            <p:nvPr/>
          </p:nvSpPr>
          <p:spPr>
            <a:xfrm>
              <a:off x="2262347" y="4601698"/>
              <a:ext cx="979755"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cxnSp>
          <p:nvCxnSpPr>
            <p:cNvPr id="94" name="Straight Arrow Connector 93"/>
            <p:cNvCxnSpPr/>
            <p:nvPr/>
          </p:nvCxnSpPr>
          <p:spPr>
            <a:xfrm flipH="1">
              <a:off x="444692" y="3395292"/>
              <a:ext cx="1034162" cy="45062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95" name="TextBox 94"/>
            <p:cNvSpPr txBox="1"/>
            <p:nvPr/>
          </p:nvSpPr>
          <p:spPr>
            <a:xfrm>
              <a:off x="-314064" y="3215062"/>
              <a:ext cx="979755" cy="369331"/>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cxnSp>
          <p:nvCxnSpPr>
            <p:cNvPr id="96" name="Straight Arrow Connector 95"/>
            <p:cNvCxnSpPr/>
            <p:nvPr/>
          </p:nvCxnSpPr>
          <p:spPr>
            <a:xfrm flipH="1">
              <a:off x="2262346" y="3286747"/>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cxnSp>
          <p:nvCxnSpPr>
            <p:cNvPr id="97" name="Straight Arrow Connector 96"/>
            <p:cNvCxnSpPr/>
            <p:nvPr/>
          </p:nvCxnSpPr>
          <p:spPr>
            <a:xfrm flipH="1">
              <a:off x="2263255" y="3377094"/>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sp>
          <p:nvSpPr>
            <p:cNvPr id="98" name="TextBox 97"/>
            <p:cNvSpPr txBox="1"/>
            <p:nvPr/>
          </p:nvSpPr>
          <p:spPr>
            <a:xfrm rot="20430650">
              <a:off x="2113125" y="2995927"/>
              <a:ext cx="861133" cy="307777"/>
            </a:xfrm>
            <a:prstGeom prst="rect">
              <a:avLst/>
            </a:prstGeom>
            <a:noFill/>
          </p:spPr>
          <p:txBody>
            <a:bodyPr wrap="none" rtlCol="0">
              <a:spAutoFit/>
            </a:bodyPr>
            <a:lstStyle/>
            <a:p>
              <a:r>
                <a:rPr lang="en-GB" sz="1400" b="1" dirty="0" smtClean="0">
                  <a:solidFill>
                    <a:srgbClr val="7030A0"/>
                  </a:solidFill>
                </a:rPr>
                <a:t>Splice 2</a:t>
              </a:r>
              <a:endParaRPr lang="en-GB" sz="1400" b="1" dirty="0">
                <a:solidFill>
                  <a:srgbClr val="7030A0"/>
                </a:solidFill>
              </a:endParaRPr>
            </a:p>
          </p:txBody>
        </p:sp>
        <p:cxnSp>
          <p:nvCxnSpPr>
            <p:cNvPr id="99" name="Straight Arrow Connector 98"/>
            <p:cNvCxnSpPr/>
            <p:nvPr/>
          </p:nvCxnSpPr>
          <p:spPr>
            <a:xfrm flipH="1">
              <a:off x="2816959" y="3343753"/>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00" name="Straight Arrow Connector 99"/>
            <p:cNvCxnSpPr/>
            <p:nvPr/>
          </p:nvCxnSpPr>
          <p:spPr>
            <a:xfrm flipH="1">
              <a:off x="2817868" y="3434100"/>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01" name="TextBox 100"/>
            <p:cNvSpPr txBox="1"/>
            <p:nvPr/>
          </p:nvSpPr>
          <p:spPr>
            <a:xfrm rot="20192274">
              <a:off x="2787381" y="3270194"/>
              <a:ext cx="861133" cy="307777"/>
            </a:xfrm>
            <a:prstGeom prst="rect">
              <a:avLst/>
            </a:prstGeom>
            <a:noFill/>
          </p:spPr>
          <p:txBody>
            <a:bodyPr wrap="none" rtlCol="0">
              <a:spAutoFit/>
            </a:bodyPr>
            <a:lstStyle/>
            <a:p>
              <a:r>
                <a:rPr lang="en-GB" sz="1400" b="1" dirty="0" smtClean="0">
                  <a:solidFill>
                    <a:srgbClr val="FF0000"/>
                  </a:solidFill>
                </a:rPr>
                <a:t>Splice 1</a:t>
              </a:r>
              <a:endParaRPr lang="en-GB" sz="1400" b="1" dirty="0">
                <a:solidFill>
                  <a:srgbClr val="FF0000"/>
                </a:solidFill>
              </a:endParaRPr>
            </a:p>
          </p:txBody>
        </p:sp>
      </p:grpSp>
      <p:grpSp>
        <p:nvGrpSpPr>
          <p:cNvPr id="102" name="Group 101"/>
          <p:cNvGrpSpPr/>
          <p:nvPr/>
        </p:nvGrpSpPr>
        <p:grpSpPr>
          <a:xfrm>
            <a:off x="5706978" y="4995788"/>
            <a:ext cx="3650332" cy="1785032"/>
            <a:chOff x="-523638" y="1556792"/>
            <a:chExt cx="6585347" cy="3414238"/>
          </a:xfrm>
        </p:grpSpPr>
        <p:pic>
          <p:nvPicPr>
            <p:cNvPr id="103" name="Picture 102"/>
            <p:cNvPicPr>
              <a:picLocks noChangeAspect="1"/>
            </p:cNvPicPr>
            <p:nvPr/>
          </p:nvPicPr>
          <p:blipFill rotWithShape="1">
            <a:blip r:embed="rId2">
              <a:clrChange>
                <a:clrFrom>
                  <a:srgbClr val="FFFFFF"/>
                </a:clrFrom>
                <a:clrTo>
                  <a:srgbClr val="FFFFFF">
                    <a:alpha val="0"/>
                  </a:srgbClr>
                </a:clrTo>
              </a:clrChange>
            </a:blip>
            <a:srcRect l="38413" t="46010" r="35381" b="25987"/>
            <a:stretch/>
          </p:blipFill>
          <p:spPr>
            <a:xfrm>
              <a:off x="467544" y="1556792"/>
              <a:ext cx="5594165" cy="3236270"/>
            </a:xfrm>
            <a:prstGeom prst="rect">
              <a:avLst/>
            </a:prstGeom>
          </p:spPr>
        </p:pic>
        <p:sp>
          <p:nvSpPr>
            <p:cNvPr id="105" name="TextBox 104"/>
            <p:cNvSpPr txBox="1"/>
            <p:nvPr/>
          </p:nvSpPr>
          <p:spPr>
            <a:xfrm>
              <a:off x="2262347" y="4601698"/>
              <a:ext cx="979755"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cxnSp>
          <p:nvCxnSpPr>
            <p:cNvPr id="106" name="Straight Arrow Connector 105"/>
            <p:cNvCxnSpPr/>
            <p:nvPr/>
          </p:nvCxnSpPr>
          <p:spPr>
            <a:xfrm flipH="1">
              <a:off x="444692" y="3395292"/>
              <a:ext cx="1034162" cy="45062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107" name="TextBox 106"/>
            <p:cNvSpPr txBox="1"/>
            <p:nvPr/>
          </p:nvSpPr>
          <p:spPr>
            <a:xfrm>
              <a:off x="-523638" y="3113861"/>
              <a:ext cx="979755" cy="369332"/>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cxnSp>
          <p:nvCxnSpPr>
            <p:cNvPr id="108" name="Straight Arrow Connector 107"/>
            <p:cNvCxnSpPr/>
            <p:nvPr/>
          </p:nvCxnSpPr>
          <p:spPr>
            <a:xfrm flipH="1">
              <a:off x="2262346" y="3286747"/>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cxnSp>
          <p:nvCxnSpPr>
            <p:cNvPr id="109" name="Straight Arrow Connector 108"/>
            <p:cNvCxnSpPr/>
            <p:nvPr/>
          </p:nvCxnSpPr>
          <p:spPr>
            <a:xfrm flipH="1">
              <a:off x="2263255" y="3377094"/>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sp>
          <p:nvSpPr>
            <p:cNvPr id="110" name="TextBox 109"/>
            <p:cNvSpPr txBox="1"/>
            <p:nvPr/>
          </p:nvSpPr>
          <p:spPr>
            <a:xfrm rot="20430650">
              <a:off x="2113125" y="2995927"/>
              <a:ext cx="861133" cy="307777"/>
            </a:xfrm>
            <a:prstGeom prst="rect">
              <a:avLst/>
            </a:prstGeom>
            <a:noFill/>
          </p:spPr>
          <p:txBody>
            <a:bodyPr wrap="none" rtlCol="0">
              <a:spAutoFit/>
            </a:bodyPr>
            <a:lstStyle/>
            <a:p>
              <a:r>
                <a:rPr lang="en-GB" sz="1400" b="1" dirty="0" smtClean="0">
                  <a:solidFill>
                    <a:srgbClr val="7030A0"/>
                  </a:solidFill>
                </a:rPr>
                <a:t>Splice 2</a:t>
              </a:r>
              <a:endParaRPr lang="en-GB" sz="1400" b="1" dirty="0">
                <a:solidFill>
                  <a:srgbClr val="7030A0"/>
                </a:solidFill>
              </a:endParaRPr>
            </a:p>
          </p:txBody>
        </p:sp>
        <p:cxnSp>
          <p:nvCxnSpPr>
            <p:cNvPr id="111" name="Straight Arrow Connector 110"/>
            <p:cNvCxnSpPr/>
            <p:nvPr/>
          </p:nvCxnSpPr>
          <p:spPr>
            <a:xfrm flipH="1">
              <a:off x="2816959" y="3343753"/>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12" name="Straight Arrow Connector 111"/>
            <p:cNvCxnSpPr/>
            <p:nvPr/>
          </p:nvCxnSpPr>
          <p:spPr>
            <a:xfrm flipH="1">
              <a:off x="2817868" y="3434100"/>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13" name="TextBox 112"/>
            <p:cNvSpPr txBox="1"/>
            <p:nvPr/>
          </p:nvSpPr>
          <p:spPr>
            <a:xfrm rot="20192274">
              <a:off x="2817510" y="3267149"/>
              <a:ext cx="861134" cy="307777"/>
            </a:xfrm>
            <a:prstGeom prst="rect">
              <a:avLst/>
            </a:prstGeom>
            <a:noFill/>
          </p:spPr>
          <p:txBody>
            <a:bodyPr wrap="none" rtlCol="0">
              <a:spAutoFit/>
            </a:bodyPr>
            <a:lstStyle/>
            <a:p>
              <a:r>
                <a:rPr lang="en-GB" sz="1400" b="1" dirty="0" smtClean="0">
                  <a:solidFill>
                    <a:srgbClr val="FF0000"/>
                  </a:solidFill>
                </a:rPr>
                <a:t>Splice 1</a:t>
              </a:r>
              <a:endParaRPr lang="en-GB" sz="1400" b="1" dirty="0">
                <a:solidFill>
                  <a:srgbClr val="FF0000"/>
                </a:solidFill>
              </a:endParaRPr>
            </a:p>
          </p:txBody>
        </p:sp>
      </p:grpSp>
      <p:sp>
        <p:nvSpPr>
          <p:cNvPr id="9" name="Curved Left Arrow 8"/>
          <p:cNvSpPr/>
          <p:nvPr/>
        </p:nvSpPr>
        <p:spPr>
          <a:xfrm rot="18732430">
            <a:off x="3905579" y="1581390"/>
            <a:ext cx="564513" cy="940398"/>
          </a:xfrm>
          <a:prstGeom prst="curvedLeftArrow">
            <a:avLst/>
          </a:prstGeom>
          <a:solidFill>
            <a:schemeClr val="tx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14" name="Curved Left Arrow 113"/>
          <p:cNvSpPr/>
          <p:nvPr/>
        </p:nvSpPr>
        <p:spPr>
          <a:xfrm rot="18732430">
            <a:off x="5603596" y="2788177"/>
            <a:ext cx="564513" cy="940398"/>
          </a:xfrm>
          <a:prstGeom prst="curvedLeftArrow">
            <a:avLst/>
          </a:prstGeom>
          <a:solidFill>
            <a:schemeClr val="tx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15" name="Curved Left Arrow 114"/>
          <p:cNvSpPr/>
          <p:nvPr/>
        </p:nvSpPr>
        <p:spPr>
          <a:xfrm rot="18732430">
            <a:off x="7640577" y="4038410"/>
            <a:ext cx="564513" cy="940398"/>
          </a:xfrm>
          <a:prstGeom prst="curvedLeftArrow">
            <a:avLst/>
          </a:prstGeom>
          <a:solidFill>
            <a:schemeClr val="tx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0" name="Rectangle 9"/>
          <p:cNvSpPr/>
          <p:nvPr/>
        </p:nvSpPr>
        <p:spPr>
          <a:xfrm>
            <a:off x="4902580" y="2215123"/>
            <a:ext cx="1236236"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2. Reaction</a:t>
            </a:r>
            <a:endParaRPr lang="en-GB" dirty="0">
              <a:latin typeface="Times New Roman" panose="02020603050405020304" pitchFamily="18" charset="0"/>
              <a:cs typeface="Times New Roman" panose="02020603050405020304" pitchFamily="18" charset="0"/>
            </a:endParaRPr>
          </a:p>
        </p:txBody>
      </p:sp>
      <p:sp>
        <p:nvSpPr>
          <p:cNvPr id="116" name="Rectangle 115"/>
          <p:cNvSpPr/>
          <p:nvPr/>
        </p:nvSpPr>
        <p:spPr>
          <a:xfrm>
            <a:off x="6927733" y="3520744"/>
            <a:ext cx="1659429"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3. Impregnation</a:t>
            </a:r>
            <a:endParaRPr lang="en-GB" dirty="0">
              <a:latin typeface="Times New Roman" panose="02020603050405020304" pitchFamily="18" charset="0"/>
              <a:cs typeface="Times New Roman" panose="02020603050405020304" pitchFamily="18" charset="0"/>
            </a:endParaRPr>
          </a:p>
        </p:txBody>
      </p:sp>
      <p:sp>
        <p:nvSpPr>
          <p:cNvPr id="117" name="Rectangle 116"/>
          <p:cNvSpPr/>
          <p:nvPr/>
        </p:nvSpPr>
        <p:spPr>
          <a:xfrm>
            <a:off x="5105241" y="6432244"/>
            <a:ext cx="1184940"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4. Splicing</a:t>
            </a:r>
            <a:endParaRPr lang="en-GB" dirty="0">
              <a:latin typeface="Times New Roman" panose="02020603050405020304" pitchFamily="18" charset="0"/>
              <a:cs typeface="Times New Roman" panose="02020603050405020304" pitchFamily="18" charset="0"/>
            </a:endParaRPr>
          </a:p>
        </p:txBody>
      </p:sp>
      <p:cxnSp>
        <p:nvCxnSpPr>
          <p:cNvPr id="58" name="Straight Arrow Connector 57"/>
          <p:cNvCxnSpPr/>
          <p:nvPr/>
        </p:nvCxnSpPr>
        <p:spPr>
          <a:xfrm flipH="1">
            <a:off x="1486201" y="2324705"/>
            <a:ext cx="1057697" cy="638972"/>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1" name="Straight Arrow Connector 60"/>
          <p:cNvCxnSpPr/>
          <p:nvPr/>
        </p:nvCxnSpPr>
        <p:spPr>
          <a:xfrm flipH="1">
            <a:off x="3263397" y="3457968"/>
            <a:ext cx="1057697" cy="638972"/>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2" name="Straight Arrow Connector 61"/>
          <p:cNvCxnSpPr/>
          <p:nvPr/>
        </p:nvCxnSpPr>
        <p:spPr>
          <a:xfrm flipH="1">
            <a:off x="5114723" y="4763065"/>
            <a:ext cx="1057697" cy="638972"/>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3" name="Straight Arrow Connector 62"/>
          <p:cNvCxnSpPr/>
          <p:nvPr/>
        </p:nvCxnSpPr>
        <p:spPr>
          <a:xfrm flipH="1">
            <a:off x="7064997" y="6093447"/>
            <a:ext cx="1057697" cy="638972"/>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59" name="Rectangle 58"/>
          <p:cNvSpPr/>
          <p:nvPr/>
        </p:nvSpPr>
        <p:spPr>
          <a:xfrm>
            <a:off x="3079342" y="1084315"/>
            <a:ext cx="1210011"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1. Winding</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7869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 Introduction - 	CERN strategy</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a:t>
            </a:fld>
            <a:endParaRPr lang="en-GB">
              <a:solidFill>
                <a:srgbClr val="0C377B"/>
              </a:solidFill>
            </a:endParaRPr>
          </a:p>
        </p:txBody>
      </p:sp>
      <p:sp>
        <p:nvSpPr>
          <p:cNvPr id="5" name="TextBox 156"/>
          <p:cNvSpPr txBox="1"/>
          <p:nvPr/>
        </p:nvSpPr>
        <p:spPr>
          <a:xfrm>
            <a:off x="110790" y="1174603"/>
            <a:ext cx="4245186" cy="184665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179388" algn="l"/>
              </a:tabLst>
            </a:pPr>
            <a:r>
              <a:rPr lang="en-GB" sz="2400" b="1" dirty="0" smtClean="0">
                <a:solidFill>
                  <a:srgbClr val="FF0000"/>
                </a:solidFill>
                <a:latin typeface="Times New Roman" panose="02020603050405020304" pitchFamily="18" charset="0"/>
                <a:cs typeface="Times New Roman" panose="02020603050405020304" pitchFamily="18" charset="0"/>
              </a:rPr>
              <a:t>ERMC</a:t>
            </a:r>
            <a:endParaRPr lang="en-GB" b="1" dirty="0" smtClean="0">
              <a:solidFill>
                <a:srgbClr val="FF0000"/>
              </a:solidFill>
              <a:latin typeface="Times New Roman" panose="02020603050405020304" pitchFamily="18" charset="0"/>
              <a:cs typeface="Times New Roman" panose="02020603050405020304" pitchFamily="18" charset="0"/>
            </a:endParaRPr>
          </a:p>
          <a:p>
            <a:pPr>
              <a:tabLst>
                <a:tab pos="179388" algn="l"/>
              </a:tabLst>
            </a:pPr>
            <a:r>
              <a:rPr lang="en-GB" dirty="0" smtClean="0">
                <a:latin typeface="Times New Roman" panose="02020603050405020304" pitchFamily="18" charset="0"/>
                <a:cs typeface="Times New Roman" panose="02020603050405020304" pitchFamily="18" charset="0"/>
              </a:rPr>
              <a:t>Enhanced Racetrack Model Coil</a:t>
            </a:r>
          </a:p>
          <a:p>
            <a:pPr>
              <a:tabLst>
                <a:tab pos="179388" algn="l"/>
              </a:tabLst>
            </a:pPr>
            <a:r>
              <a:rPr lang="en-GB" dirty="0" smtClean="0">
                <a:latin typeface="Times New Roman" panose="02020603050405020304" pitchFamily="18" charset="0"/>
                <a:cs typeface="Times New Roman" panose="02020603050405020304" pitchFamily="18" charset="0"/>
              </a:rPr>
              <a:t>16 T </a:t>
            </a:r>
            <a:r>
              <a:rPr lang="en-GB" dirty="0" err="1" smtClean="0">
                <a:latin typeface="Times New Roman" panose="02020603050405020304" pitchFamily="18" charset="0"/>
                <a:cs typeface="Times New Roman" panose="02020603050405020304" pitchFamily="18" charset="0"/>
              </a:rPr>
              <a:t>midplane</a:t>
            </a:r>
            <a:r>
              <a:rPr lang="en-GB" dirty="0" smtClean="0">
                <a:latin typeface="Times New Roman" panose="02020603050405020304" pitchFamily="18" charset="0"/>
                <a:cs typeface="Times New Roman" panose="02020603050405020304" pitchFamily="18" charset="0"/>
              </a:rPr>
              <a:t> field</a:t>
            </a:r>
          </a:p>
          <a:p>
            <a:pPr marL="285750" indent="-285750">
              <a:buFont typeface="Arial" panose="020B0604020202020204" pitchFamily="34" charset="0"/>
              <a:buChar char="•"/>
            </a:pPr>
            <a:r>
              <a:rPr lang="en-GB" dirty="0">
                <a:solidFill>
                  <a:srgbClr val="FF0000"/>
                </a:solidFill>
                <a:latin typeface="Times New Roman" panose="02020603050405020304" pitchFamily="18" charset="0"/>
                <a:cs typeface="Times New Roman" panose="02020603050405020304" pitchFamily="18" charset="0"/>
              </a:rPr>
              <a:t>Demonstrate field on the conductor</a:t>
            </a:r>
          </a:p>
          <a:p>
            <a:pPr marL="285750" indent="-285750">
              <a:buFont typeface="Arial" panose="020B0604020202020204" pitchFamily="34" charset="0"/>
              <a:buChar char="•"/>
            </a:pPr>
            <a:r>
              <a:rPr lang="en-GB" dirty="0" smtClean="0">
                <a:solidFill>
                  <a:srgbClr val="FF0000"/>
                </a:solidFill>
                <a:latin typeface="Times New Roman" panose="02020603050405020304" pitchFamily="18" charset="0"/>
                <a:cs typeface="Times New Roman" panose="02020603050405020304" pitchFamily="18" charset="0"/>
              </a:rPr>
              <a:t>Coil </a:t>
            </a:r>
            <a:r>
              <a:rPr lang="en-GB" dirty="0">
                <a:solidFill>
                  <a:srgbClr val="FF0000"/>
                </a:solidFill>
                <a:latin typeface="Times New Roman" panose="02020603050405020304" pitchFamily="18" charset="0"/>
                <a:cs typeface="Times New Roman" panose="02020603050405020304" pitchFamily="18" charset="0"/>
              </a:rPr>
              <a:t>technology development</a:t>
            </a:r>
          </a:p>
          <a:p>
            <a:pPr>
              <a:tabLst>
                <a:tab pos="179388" algn="l"/>
              </a:tabLst>
            </a:pPr>
            <a:endParaRPr lang="en-GB" dirty="0" smtClean="0">
              <a:latin typeface="Times New Roman" panose="02020603050405020304" pitchFamily="18" charset="0"/>
              <a:cs typeface="Times New Roman" panose="02020603050405020304" pitchFamily="18" charset="0"/>
            </a:endParaRPr>
          </a:p>
        </p:txBody>
      </p:sp>
      <p:grpSp>
        <p:nvGrpSpPr>
          <p:cNvPr id="6" name="Group 5"/>
          <p:cNvGrpSpPr/>
          <p:nvPr/>
        </p:nvGrpSpPr>
        <p:grpSpPr>
          <a:xfrm>
            <a:off x="4983610" y="1152070"/>
            <a:ext cx="2669549" cy="1366563"/>
            <a:chOff x="4948193" y="482983"/>
            <a:chExt cx="2669549" cy="1366563"/>
          </a:xfrm>
        </p:grpSpPr>
        <p:grpSp>
          <p:nvGrpSpPr>
            <p:cNvPr id="15" name="Group 14"/>
            <p:cNvGrpSpPr>
              <a:grpSpLocks noChangeAspect="1"/>
            </p:cNvGrpSpPr>
            <p:nvPr/>
          </p:nvGrpSpPr>
          <p:grpSpPr>
            <a:xfrm>
              <a:off x="6445066" y="705620"/>
              <a:ext cx="1172676" cy="1143926"/>
              <a:chOff x="3295473" y="4747617"/>
              <a:chExt cx="1029251" cy="1004018"/>
            </a:xfrm>
          </p:grpSpPr>
          <p:pic>
            <p:nvPicPr>
              <p:cNvPr id="17" name="Picture 16"/>
              <p:cNvPicPr>
                <a:picLocks noChangeAspect="1"/>
              </p:cNvPicPr>
              <p:nvPr/>
            </p:nvPicPr>
            <p:blipFill rotWithShape="1">
              <a:blip r:embed="rId2">
                <a:clrChange>
                  <a:clrFrom>
                    <a:srgbClr val="FFFFFF"/>
                  </a:clrFrom>
                  <a:clrTo>
                    <a:srgbClr val="FFFFFF">
                      <a:alpha val="0"/>
                    </a:srgbClr>
                  </a:clrTo>
                </a:clrChange>
              </a:blip>
              <a:srcRect l="53674"/>
              <a:stretch/>
            </p:blipFill>
            <p:spPr>
              <a:xfrm>
                <a:off x="3295473" y="4747617"/>
                <a:ext cx="1029251" cy="1004018"/>
              </a:xfrm>
              <a:prstGeom prst="rect">
                <a:avLst/>
              </a:prstGeom>
            </p:spPr>
          </p:pic>
          <p:pic>
            <p:nvPicPr>
              <p:cNvPr id="18" name="Picture 17"/>
              <p:cNvPicPr>
                <a:picLocks noChangeAspect="1"/>
              </p:cNvPicPr>
              <p:nvPr/>
            </p:nvPicPr>
            <p:blipFill rotWithShape="1">
              <a:blip r:embed="rId3">
                <a:clrChange>
                  <a:clrFrom>
                    <a:srgbClr val="FFFFFF"/>
                  </a:clrFrom>
                  <a:clrTo>
                    <a:srgbClr val="FFFFFF">
                      <a:alpha val="0"/>
                    </a:srgbClr>
                  </a:clrTo>
                </a:clrChange>
              </a:blip>
              <a:srcRect l="25926" t="25789" r="28883" b="25965"/>
              <a:stretch/>
            </p:blipFill>
            <p:spPr>
              <a:xfrm>
                <a:off x="3603976" y="5044840"/>
                <a:ext cx="398535" cy="410611"/>
              </a:xfrm>
              <a:prstGeom prst="rect">
                <a:avLst/>
              </a:prstGeom>
            </p:spPr>
          </p:pic>
        </p:grpSp>
        <p:pic>
          <p:nvPicPr>
            <p:cNvPr id="16" name="Picture 15"/>
            <p:cNvPicPr>
              <a:picLocks noChangeAspect="1"/>
            </p:cNvPicPr>
            <p:nvPr/>
          </p:nvPicPr>
          <p:blipFill>
            <a:blip r:embed="rId4">
              <a:clrChange>
                <a:clrFrom>
                  <a:srgbClr val="FFFFFF"/>
                </a:clrFrom>
                <a:clrTo>
                  <a:srgbClr val="FFFFFF">
                    <a:alpha val="0"/>
                  </a:srgbClr>
                </a:clrTo>
              </a:clrChange>
            </a:blip>
            <a:stretch>
              <a:fillRect/>
            </a:stretch>
          </p:blipFill>
          <p:spPr>
            <a:xfrm>
              <a:off x="4948193" y="482983"/>
              <a:ext cx="1511998" cy="1329125"/>
            </a:xfrm>
            <a:prstGeom prst="rect">
              <a:avLst/>
            </a:prstGeom>
          </p:spPr>
        </p:pic>
      </p:grpSp>
      <p:grpSp>
        <p:nvGrpSpPr>
          <p:cNvPr id="7" name="Group 6"/>
          <p:cNvGrpSpPr/>
          <p:nvPr/>
        </p:nvGrpSpPr>
        <p:grpSpPr>
          <a:xfrm>
            <a:off x="4974764" y="3235635"/>
            <a:ext cx="3011438" cy="1402559"/>
            <a:chOff x="5930485" y="2201525"/>
            <a:chExt cx="3011438" cy="1402559"/>
          </a:xfrm>
        </p:grpSpPr>
        <p:pic>
          <p:nvPicPr>
            <p:cNvPr id="13" name="Picture 12"/>
            <p:cNvPicPr>
              <a:picLocks noChangeAspect="1"/>
            </p:cNvPicPr>
            <p:nvPr/>
          </p:nvPicPr>
          <p:blipFill rotWithShape="1">
            <a:blip r:embed="rId2">
              <a:clrChange>
                <a:clrFrom>
                  <a:srgbClr val="FFFFFF"/>
                </a:clrFrom>
                <a:clrTo>
                  <a:srgbClr val="FFFFFF">
                    <a:alpha val="0"/>
                  </a:srgbClr>
                </a:clrTo>
              </a:clrChange>
            </a:blip>
            <a:srcRect l="53674"/>
            <a:stretch/>
          </p:blipFill>
          <p:spPr>
            <a:xfrm>
              <a:off x="7553997" y="2250185"/>
              <a:ext cx="1387926" cy="1353899"/>
            </a:xfrm>
            <a:prstGeom prst="rect">
              <a:avLst/>
            </a:prstGeom>
          </p:spPr>
        </p:pic>
        <p:pic>
          <p:nvPicPr>
            <p:cNvPr id="14" name="Picture 13"/>
            <p:cNvPicPr>
              <a:picLocks noChangeAspect="1"/>
            </p:cNvPicPr>
            <p:nvPr/>
          </p:nvPicPr>
          <p:blipFill>
            <a:blip r:embed="rId4">
              <a:clrChange>
                <a:clrFrom>
                  <a:srgbClr val="FFFFFF"/>
                </a:clrFrom>
                <a:clrTo>
                  <a:srgbClr val="FFFFFF">
                    <a:alpha val="0"/>
                  </a:srgbClr>
                </a:clrTo>
              </a:clrChange>
            </a:blip>
            <a:stretch>
              <a:fillRect/>
            </a:stretch>
          </p:blipFill>
          <p:spPr>
            <a:xfrm>
              <a:off x="5930485" y="2201525"/>
              <a:ext cx="1511998" cy="1329123"/>
            </a:xfrm>
            <a:prstGeom prst="rect">
              <a:avLst/>
            </a:prstGeom>
          </p:spPr>
        </p:pic>
      </p:grpSp>
      <p:sp>
        <p:nvSpPr>
          <p:cNvPr id="8" name="TextBox 167"/>
          <p:cNvSpPr txBox="1"/>
          <p:nvPr/>
        </p:nvSpPr>
        <p:spPr>
          <a:xfrm>
            <a:off x="140285" y="2992606"/>
            <a:ext cx="4431715" cy="184665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179388" algn="l"/>
              </a:tabLst>
            </a:pPr>
            <a:r>
              <a:rPr lang="en-GB" sz="2400" b="1" dirty="0" smtClean="0">
                <a:solidFill>
                  <a:srgbClr val="FF0000"/>
                </a:solidFill>
                <a:latin typeface="Times New Roman" panose="02020603050405020304" pitchFamily="18" charset="0"/>
                <a:cs typeface="Times New Roman" panose="02020603050405020304" pitchFamily="18" charset="0"/>
              </a:rPr>
              <a:t>RMM</a:t>
            </a:r>
            <a:endParaRPr lang="en-GB" b="1" dirty="0" smtClean="0">
              <a:solidFill>
                <a:srgbClr val="FF0000"/>
              </a:solidFill>
              <a:latin typeface="Times New Roman" panose="02020603050405020304" pitchFamily="18" charset="0"/>
              <a:cs typeface="Times New Roman" panose="02020603050405020304" pitchFamily="18" charset="0"/>
            </a:endParaRPr>
          </a:p>
          <a:p>
            <a:pPr>
              <a:tabLst>
                <a:tab pos="179388" algn="l"/>
              </a:tabLst>
            </a:pPr>
            <a:r>
              <a:rPr lang="en-GB" dirty="0" smtClean="0">
                <a:latin typeface="Times New Roman" panose="02020603050405020304" pitchFamily="18" charset="0"/>
                <a:cs typeface="Times New Roman" panose="02020603050405020304" pitchFamily="18" charset="0"/>
              </a:rPr>
              <a:t>Racetrack Model Magnet</a:t>
            </a:r>
          </a:p>
          <a:p>
            <a:pPr>
              <a:tabLst>
                <a:tab pos="179388" algn="l"/>
              </a:tabLst>
            </a:pPr>
            <a:r>
              <a:rPr lang="en-GB" dirty="0" smtClean="0">
                <a:latin typeface="Times New Roman" panose="02020603050405020304" pitchFamily="18" charset="0"/>
                <a:cs typeface="Times New Roman" panose="02020603050405020304" pitchFamily="18" charset="0"/>
              </a:rPr>
              <a:t>16 T in a 50 mm cavity</a:t>
            </a:r>
          </a:p>
          <a:p>
            <a:pPr marL="285750" indent="-285750">
              <a:buFont typeface="Arial" panose="020B0604020202020204" pitchFamily="34" charset="0"/>
              <a:buChar char="•"/>
            </a:pPr>
            <a:r>
              <a:rPr lang="en-GB" dirty="0">
                <a:solidFill>
                  <a:srgbClr val="FF0000"/>
                </a:solidFill>
                <a:latin typeface="Times New Roman" panose="02020603050405020304" pitchFamily="18" charset="0"/>
                <a:cs typeface="Times New Roman" panose="02020603050405020304" pitchFamily="18" charset="0"/>
              </a:rPr>
              <a:t>Demonstrate field on the aperture</a:t>
            </a:r>
          </a:p>
          <a:p>
            <a:pPr marL="285750" indent="-285750">
              <a:buFont typeface="Arial" panose="020B0604020202020204" pitchFamily="34" charset="0"/>
              <a:buChar char="•"/>
            </a:pPr>
            <a:r>
              <a:rPr lang="en-GB" dirty="0" smtClean="0">
                <a:solidFill>
                  <a:srgbClr val="FF0000"/>
                </a:solidFill>
                <a:latin typeface="Times New Roman" panose="02020603050405020304" pitchFamily="18" charset="0"/>
                <a:cs typeface="Times New Roman" panose="02020603050405020304" pitchFamily="18" charset="0"/>
              </a:rPr>
              <a:t>Mechanics (including inner coil support)</a:t>
            </a:r>
            <a:endParaRPr lang="en-GB" dirty="0">
              <a:solidFill>
                <a:srgbClr val="FF0000"/>
              </a:solidFill>
              <a:latin typeface="Times New Roman" panose="02020603050405020304" pitchFamily="18" charset="0"/>
              <a:cs typeface="Times New Roman" panose="02020603050405020304" pitchFamily="18" charset="0"/>
            </a:endParaRPr>
          </a:p>
          <a:p>
            <a:pPr>
              <a:tabLst>
                <a:tab pos="179388" algn="l"/>
              </a:tabLst>
            </a:pPr>
            <a:endParaRPr lang="en-GB" dirty="0" smtClean="0">
              <a:latin typeface="Times New Roman" panose="02020603050405020304" pitchFamily="18" charset="0"/>
              <a:cs typeface="Times New Roman" panose="02020603050405020304" pitchFamily="18" charset="0"/>
            </a:endParaRPr>
          </a:p>
        </p:txBody>
      </p:sp>
      <p:grpSp>
        <p:nvGrpSpPr>
          <p:cNvPr id="9" name="Group 8"/>
          <p:cNvGrpSpPr/>
          <p:nvPr/>
        </p:nvGrpSpPr>
        <p:grpSpPr>
          <a:xfrm>
            <a:off x="4964146" y="4925440"/>
            <a:ext cx="2934474" cy="1541022"/>
            <a:chOff x="5677736" y="3704169"/>
            <a:chExt cx="3009064" cy="1664625"/>
          </a:xfrm>
        </p:grpSpPr>
        <p:pic>
          <p:nvPicPr>
            <p:cNvPr id="11" name="Picture 10"/>
            <p:cNvPicPr>
              <a:picLocks noChangeAspect="1"/>
            </p:cNvPicPr>
            <p:nvPr/>
          </p:nvPicPr>
          <p:blipFill rotWithShape="1">
            <a:blip r:embed="rId2">
              <a:clrChange>
                <a:clrFrom>
                  <a:srgbClr val="FFFFFF"/>
                </a:clrFrom>
                <a:clrTo>
                  <a:srgbClr val="FFFFFF">
                    <a:alpha val="0"/>
                  </a:srgbClr>
                </a:clrTo>
              </a:clrChange>
            </a:blip>
            <a:srcRect l="53674"/>
            <a:stretch/>
          </p:blipFill>
          <p:spPr>
            <a:xfrm>
              <a:off x="7174610" y="3798923"/>
              <a:ext cx="1512190" cy="1475116"/>
            </a:xfrm>
            <a:prstGeom prst="rect">
              <a:avLst/>
            </a:prstGeom>
          </p:spPr>
        </p:pic>
        <p:pic>
          <p:nvPicPr>
            <p:cNvPr id="12" name="Picture 11"/>
            <p:cNvPicPr>
              <a:picLocks noChangeAspect="1"/>
            </p:cNvPicPr>
            <p:nvPr/>
          </p:nvPicPr>
          <p:blipFill>
            <a:blip r:embed="rId5">
              <a:clrChange>
                <a:clrFrom>
                  <a:srgbClr val="FFFFFF"/>
                </a:clrFrom>
                <a:clrTo>
                  <a:srgbClr val="FFFFFF">
                    <a:alpha val="0"/>
                  </a:srgbClr>
                </a:clrTo>
              </a:clrChange>
            </a:blip>
            <a:stretch>
              <a:fillRect/>
            </a:stretch>
          </p:blipFill>
          <p:spPr>
            <a:xfrm>
              <a:off x="5677736" y="3704169"/>
              <a:ext cx="1511998" cy="1664625"/>
            </a:xfrm>
            <a:prstGeom prst="rect">
              <a:avLst/>
            </a:prstGeom>
          </p:spPr>
        </p:pic>
      </p:grpSp>
      <p:sp>
        <p:nvSpPr>
          <p:cNvPr id="10" name="TextBox 168"/>
          <p:cNvSpPr txBox="1"/>
          <p:nvPr/>
        </p:nvSpPr>
        <p:spPr>
          <a:xfrm>
            <a:off x="179512" y="4812689"/>
            <a:ext cx="3086397" cy="144655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179388" algn="l"/>
              </a:tabLst>
            </a:pPr>
            <a:r>
              <a:rPr lang="en-GB" sz="2400" b="1" dirty="0" smtClean="0">
                <a:solidFill>
                  <a:srgbClr val="FF0000"/>
                </a:solidFill>
                <a:latin typeface="Times New Roman" panose="02020603050405020304" pitchFamily="18" charset="0"/>
                <a:cs typeface="Times New Roman" panose="02020603050405020304" pitchFamily="18" charset="0"/>
              </a:rPr>
              <a:t>DEMO</a:t>
            </a:r>
            <a:endParaRPr lang="en-GB" b="1" dirty="0" smtClean="0">
              <a:solidFill>
                <a:srgbClr val="FF0000"/>
              </a:solidFill>
              <a:latin typeface="Times New Roman" panose="02020603050405020304" pitchFamily="18" charset="0"/>
              <a:cs typeface="Times New Roman" panose="02020603050405020304" pitchFamily="18" charset="0"/>
            </a:endParaRPr>
          </a:p>
          <a:p>
            <a:pPr>
              <a:tabLst>
                <a:tab pos="179388" algn="l"/>
              </a:tabLst>
            </a:pPr>
            <a:r>
              <a:rPr lang="en-GB" dirty="0" smtClean="0">
                <a:latin typeface="Times New Roman" panose="02020603050405020304" pitchFamily="18" charset="0"/>
                <a:cs typeface="Times New Roman" panose="02020603050405020304" pitchFamily="18" charset="0"/>
              </a:rPr>
              <a:t>Demonstrator Magnet</a:t>
            </a:r>
          </a:p>
          <a:p>
            <a:pPr>
              <a:tabLst>
                <a:tab pos="179388" algn="l"/>
              </a:tabLst>
            </a:pPr>
            <a:r>
              <a:rPr lang="en-GB" sz="1400" dirty="0" smtClean="0">
                <a:latin typeface="Times New Roman" panose="02020603050405020304" pitchFamily="18" charset="0"/>
                <a:cs typeface="Times New Roman" panose="02020603050405020304" pitchFamily="18" charset="0"/>
              </a:rPr>
              <a:t>(blocks and </a:t>
            </a:r>
            <a:r>
              <a:rPr lang="en-GB" sz="1400" dirty="0">
                <a:latin typeface="Times New Roman" panose="02020603050405020304" pitchFamily="18" charset="0"/>
                <a:cs typeface="Times New Roman" panose="02020603050405020304" pitchFamily="18" charset="0"/>
              </a:rPr>
              <a:t>cos</a:t>
            </a:r>
            <a:r>
              <a:rPr lang="en-GB" sz="1400" dirty="0" smtClean="0">
                <a:latin typeface="Times New Roman" panose="02020603050405020304" pitchFamily="18" charset="0"/>
                <a:cs typeface="Times New Roman" panose="02020603050405020304" pitchFamily="18" charset="0"/>
              </a:rPr>
              <a:t>-</a:t>
            </a:r>
            <a:r>
              <a:rPr lang="en-GB" sz="1400" dirty="0" smtClean="0">
                <a:latin typeface="Times New Roman" panose="02020603050405020304" pitchFamily="18" charset="0"/>
                <a:cs typeface="Times New Roman" panose="02020603050405020304" pitchFamily="18" charset="0"/>
                <a:sym typeface="Symbol" panose="05050102010706020507" pitchFamily="18" charset="2"/>
              </a:rPr>
              <a:t> options under study)</a:t>
            </a:r>
          </a:p>
          <a:p>
            <a:pPr marL="285750" indent="-285750">
              <a:buFont typeface="Arial" panose="020B0604020202020204" pitchFamily="34" charset="0"/>
              <a:buChar char="•"/>
              <a:tabLst>
                <a:tab pos="179388" algn="l"/>
              </a:tabLst>
            </a:pPr>
            <a:r>
              <a:rPr lang="en-GB" dirty="0">
                <a:solidFill>
                  <a:srgbClr val="FF0000"/>
                </a:solidFill>
                <a:latin typeface="Times New Roman" panose="02020603050405020304" pitchFamily="18" charset="0"/>
                <a:cs typeface="Times New Roman" panose="02020603050405020304" pitchFamily="18" charset="0"/>
              </a:rPr>
              <a:t>Accelerator quality magnet</a:t>
            </a:r>
          </a:p>
          <a:p>
            <a:pPr>
              <a:tabLst>
                <a:tab pos="179388" algn="l"/>
              </a:tabLst>
            </a:pPr>
            <a:endParaRPr lang="en-GB" sz="1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234732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113" y="982369"/>
            <a:ext cx="8579296" cy="5156315"/>
          </a:xfrm>
        </p:spPr>
        <p:txBody>
          <a:bodyPr>
            <a:normAutofit/>
          </a:bodyPr>
          <a:lstStyle/>
          <a:p>
            <a:r>
              <a:rPr lang="en-GB" dirty="0" smtClean="0"/>
              <a:t>Two possible options:</a:t>
            </a:r>
          </a:p>
          <a:p>
            <a:endParaRPr lang="en-GB" sz="1600" dirty="0" smtClean="0">
              <a:solidFill>
                <a:schemeClr val="accent4"/>
              </a:solidFill>
            </a:endParaRPr>
          </a:p>
          <a:p>
            <a:pPr lvl="1">
              <a:buClr>
                <a:schemeClr val="accent4"/>
              </a:buClr>
            </a:pPr>
            <a:r>
              <a:rPr lang="en-GB" dirty="0" smtClean="0">
                <a:solidFill>
                  <a:schemeClr val="accent4"/>
                </a:solidFill>
              </a:rPr>
              <a:t>Winding + Reaction + Splicing + Impregnation</a:t>
            </a:r>
          </a:p>
          <a:p>
            <a:pPr lvl="2">
              <a:buClr>
                <a:schemeClr val="accent4"/>
              </a:buClr>
            </a:pPr>
            <a:r>
              <a:rPr lang="en-GB" dirty="0">
                <a:solidFill>
                  <a:schemeClr val="accent4"/>
                </a:solidFill>
              </a:rPr>
              <a:t>High field and low </a:t>
            </a:r>
            <a:r>
              <a:rPr lang="en-GB" dirty="0" smtClean="0">
                <a:solidFill>
                  <a:schemeClr val="accent4"/>
                </a:solidFill>
              </a:rPr>
              <a:t>field are </a:t>
            </a:r>
            <a:r>
              <a:rPr lang="en-GB" dirty="0">
                <a:solidFill>
                  <a:schemeClr val="accent4"/>
                </a:solidFill>
              </a:rPr>
              <a:t>wound together </a:t>
            </a:r>
            <a:r>
              <a:rPr lang="en-GB" dirty="0" smtClean="0">
                <a:solidFill>
                  <a:schemeClr val="accent4"/>
                </a:solidFill>
              </a:rPr>
              <a:t>and spliced after reaction</a:t>
            </a:r>
          </a:p>
          <a:p>
            <a:pPr lvl="2"/>
            <a:endParaRPr lang="en-GB" dirty="0" smtClean="0"/>
          </a:p>
          <a:p>
            <a:pPr lvl="1"/>
            <a:r>
              <a:rPr lang="en-GB" b="1" dirty="0" smtClean="0"/>
              <a:t>Winding </a:t>
            </a:r>
            <a:r>
              <a:rPr lang="en-GB" b="1" dirty="0"/>
              <a:t>+ Reaction </a:t>
            </a:r>
            <a:r>
              <a:rPr lang="en-GB" b="1" dirty="0" smtClean="0"/>
              <a:t>+ Impregnation</a:t>
            </a:r>
            <a:r>
              <a:rPr lang="en-GB" b="1" dirty="0"/>
              <a:t> + Splicing </a:t>
            </a:r>
          </a:p>
          <a:p>
            <a:pPr lvl="2"/>
            <a:r>
              <a:rPr lang="en-GB" b="1" dirty="0"/>
              <a:t>High field and low field are </a:t>
            </a:r>
            <a:r>
              <a:rPr lang="en-GB" b="1" dirty="0" smtClean="0"/>
              <a:t>wound, reacted and impregnated independently, and they are spliced after impregnation</a:t>
            </a:r>
          </a:p>
          <a:p>
            <a:pPr lvl="1"/>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40</a:t>
            </a:fld>
            <a:endParaRPr lang="en-GB">
              <a:solidFill>
                <a:srgbClr val="0C377B"/>
              </a:solidFill>
            </a:endParaRPr>
          </a:p>
        </p:txBody>
      </p:sp>
      <p:sp>
        <p:nvSpPr>
          <p:cNvPr id="5"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spTree>
    <p:extLst>
      <p:ext uri="{BB962C8B-B14F-4D97-AF65-F5344CB8AC3E}">
        <p14:creationId xmlns:p14="http://schemas.microsoft.com/office/powerpoint/2010/main" val="13840376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grpSp>
        <p:nvGrpSpPr>
          <p:cNvPr id="78" name="Group 77"/>
          <p:cNvGrpSpPr/>
          <p:nvPr/>
        </p:nvGrpSpPr>
        <p:grpSpPr>
          <a:xfrm>
            <a:off x="2655188" y="4882613"/>
            <a:ext cx="3731905" cy="1785032"/>
            <a:chOff x="-670799" y="1556792"/>
            <a:chExt cx="6732508" cy="3414238"/>
          </a:xfrm>
        </p:grpSpPr>
        <p:pic>
          <p:nvPicPr>
            <p:cNvPr id="79" name="Picture 78"/>
            <p:cNvPicPr>
              <a:picLocks noChangeAspect="1"/>
            </p:cNvPicPr>
            <p:nvPr/>
          </p:nvPicPr>
          <p:blipFill rotWithShape="1">
            <a:blip r:embed="rId2">
              <a:clrChange>
                <a:clrFrom>
                  <a:srgbClr val="FFFFFF"/>
                </a:clrFrom>
                <a:clrTo>
                  <a:srgbClr val="FFFFFF">
                    <a:alpha val="0"/>
                  </a:srgbClr>
                </a:clrTo>
              </a:clrChange>
            </a:blip>
            <a:srcRect l="38413" t="46010" r="35381" b="25987"/>
            <a:stretch/>
          </p:blipFill>
          <p:spPr>
            <a:xfrm>
              <a:off x="467544" y="1556792"/>
              <a:ext cx="5594165" cy="3236270"/>
            </a:xfrm>
            <a:prstGeom prst="rect">
              <a:avLst/>
            </a:prstGeom>
          </p:spPr>
        </p:pic>
        <p:sp>
          <p:nvSpPr>
            <p:cNvPr id="81" name="TextBox 80"/>
            <p:cNvSpPr txBox="1"/>
            <p:nvPr/>
          </p:nvSpPr>
          <p:spPr>
            <a:xfrm>
              <a:off x="2262347" y="4601698"/>
              <a:ext cx="979755" cy="369332"/>
            </a:xfrm>
            <a:prstGeom prst="rect">
              <a:avLst/>
            </a:prstGeom>
            <a:noFill/>
          </p:spPr>
          <p:txBody>
            <a:bodyPr wrap="none" rtlCol="0">
              <a:spAutoFit/>
            </a:bodyPr>
            <a:lstStyle/>
            <a:p>
              <a:r>
                <a:rPr lang="en-GB" dirty="0" smtClean="0">
                  <a:solidFill>
                    <a:srgbClr val="FF0000"/>
                  </a:solidFill>
                </a:rPr>
                <a:t>Lead 1*</a:t>
              </a:r>
              <a:endParaRPr lang="en-GB" dirty="0">
                <a:solidFill>
                  <a:srgbClr val="FF0000"/>
                </a:solidFill>
              </a:endParaRPr>
            </a:p>
          </p:txBody>
        </p:sp>
        <p:cxnSp>
          <p:nvCxnSpPr>
            <p:cNvPr id="82" name="Straight Arrow Connector 81"/>
            <p:cNvCxnSpPr/>
            <p:nvPr/>
          </p:nvCxnSpPr>
          <p:spPr>
            <a:xfrm flipH="1">
              <a:off x="444692" y="3395292"/>
              <a:ext cx="1034162" cy="45062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sp>
          <p:nvSpPr>
            <p:cNvPr id="83" name="TextBox 82"/>
            <p:cNvSpPr txBox="1"/>
            <p:nvPr/>
          </p:nvSpPr>
          <p:spPr>
            <a:xfrm>
              <a:off x="-670799" y="2974421"/>
              <a:ext cx="979755" cy="369332"/>
            </a:xfrm>
            <a:prstGeom prst="rect">
              <a:avLst/>
            </a:prstGeom>
            <a:noFill/>
          </p:spPr>
          <p:txBody>
            <a:bodyPr wrap="none" rtlCol="0">
              <a:spAutoFit/>
            </a:bodyPr>
            <a:lstStyle/>
            <a:p>
              <a:r>
                <a:rPr lang="en-GB" dirty="0" smtClean="0">
                  <a:solidFill>
                    <a:srgbClr val="7030A0"/>
                  </a:solidFill>
                </a:rPr>
                <a:t>Lead 2*</a:t>
              </a:r>
              <a:endParaRPr lang="en-GB" dirty="0">
                <a:solidFill>
                  <a:srgbClr val="7030A0"/>
                </a:solidFill>
              </a:endParaRPr>
            </a:p>
          </p:txBody>
        </p:sp>
        <p:cxnSp>
          <p:nvCxnSpPr>
            <p:cNvPr id="84" name="Straight Arrow Connector 83"/>
            <p:cNvCxnSpPr/>
            <p:nvPr/>
          </p:nvCxnSpPr>
          <p:spPr>
            <a:xfrm flipH="1">
              <a:off x="2262346" y="3286747"/>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cxnSp>
          <p:nvCxnSpPr>
            <p:cNvPr id="85" name="Straight Arrow Connector 84"/>
            <p:cNvCxnSpPr/>
            <p:nvPr/>
          </p:nvCxnSpPr>
          <p:spPr>
            <a:xfrm flipH="1">
              <a:off x="2263255" y="3377094"/>
              <a:ext cx="307998" cy="122884"/>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sp>
          <p:nvSpPr>
            <p:cNvPr id="86" name="TextBox 85"/>
            <p:cNvSpPr txBox="1"/>
            <p:nvPr/>
          </p:nvSpPr>
          <p:spPr>
            <a:xfrm rot="20430650">
              <a:off x="2113125" y="2995927"/>
              <a:ext cx="861133" cy="307777"/>
            </a:xfrm>
            <a:prstGeom prst="rect">
              <a:avLst/>
            </a:prstGeom>
            <a:noFill/>
          </p:spPr>
          <p:txBody>
            <a:bodyPr wrap="none" rtlCol="0">
              <a:spAutoFit/>
            </a:bodyPr>
            <a:lstStyle/>
            <a:p>
              <a:r>
                <a:rPr lang="en-GB" sz="1400" b="1" dirty="0" smtClean="0">
                  <a:solidFill>
                    <a:srgbClr val="7030A0"/>
                  </a:solidFill>
                </a:rPr>
                <a:t>Splice 2</a:t>
              </a:r>
              <a:endParaRPr lang="en-GB" sz="1400" b="1" dirty="0">
                <a:solidFill>
                  <a:srgbClr val="7030A0"/>
                </a:solidFill>
              </a:endParaRPr>
            </a:p>
          </p:txBody>
        </p:sp>
        <p:cxnSp>
          <p:nvCxnSpPr>
            <p:cNvPr id="87" name="Straight Arrow Connector 86"/>
            <p:cNvCxnSpPr/>
            <p:nvPr/>
          </p:nvCxnSpPr>
          <p:spPr>
            <a:xfrm flipH="1">
              <a:off x="2816959" y="3343753"/>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8" name="Straight Arrow Connector 87"/>
            <p:cNvCxnSpPr/>
            <p:nvPr/>
          </p:nvCxnSpPr>
          <p:spPr>
            <a:xfrm flipH="1">
              <a:off x="2817868" y="3434100"/>
              <a:ext cx="307998" cy="12288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89" name="TextBox 88"/>
            <p:cNvSpPr txBox="1"/>
            <p:nvPr/>
          </p:nvSpPr>
          <p:spPr>
            <a:xfrm rot="20192274">
              <a:off x="2822634" y="3379431"/>
              <a:ext cx="861133" cy="307777"/>
            </a:xfrm>
            <a:prstGeom prst="rect">
              <a:avLst/>
            </a:prstGeom>
            <a:noFill/>
          </p:spPr>
          <p:txBody>
            <a:bodyPr wrap="none" rtlCol="0">
              <a:spAutoFit/>
            </a:bodyPr>
            <a:lstStyle/>
            <a:p>
              <a:r>
                <a:rPr lang="en-GB" sz="1400" b="1" dirty="0" smtClean="0">
                  <a:solidFill>
                    <a:srgbClr val="FF0000"/>
                  </a:solidFill>
                </a:rPr>
                <a:t>Splice 1</a:t>
              </a:r>
              <a:endParaRPr lang="en-GB" sz="1400" b="1" dirty="0">
                <a:solidFill>
                  <a:srgbClr val="FF0000"/>
                </a:solidFill>
              </a:endParaRPr>
            </a:p>
          </p:txBody>
        </p:sp>
      </p:grpSp>
      <p:sp>
        <p:nvSpPr>
          <p:cNvPr id="10" name="Rectangle 9"/>
          <p:cNvSpPr/>
          <p:nvPr/>
        </p:nvSpPr>
        <p:spPr>
          <a:xfrm>
            <a:off x="70277" y="1503139"/>
            <a:ext cx="1210011"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1. Winding</a:t>
            </a:r>
            <a:endParaRPr lang="en-GB" dirty="0">
              <a:latin typeface="Times New Roman" panose="02020603050405020304" pitchFamily="18" charset="0"/>
              <a:cs typeface="Times New Roman" panose="02020603050405020304" pitchFamily="18" charset="0"/>
            </a:endParaRPr>
          </a:p>
        </p:txBody>
      </p:sp>
      <p:sp>
        <p:nvSpPr>
          <p:cNvPr id="117" name="Rectangle 116"/>
          <p:cNvSpPr/>
          <p:nvPr/>
        </p:nvSpPr>
        <p:spPr>
          <a:xfrm>
            <a:off x="2542067" y="6273632"/>
            <a:ext cx="992579"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4. Splice</a:t>
            </a:r>
            <a:endParaRPr lang="en-GB" dirty="0">
              <a:latin typeface="Times New Roman" panose="02020603050405020304" pitchFamily="18" charset="0"/>
              <a:cs typeface="Times New Roman" panose="02020603050405020304" pitchFamily="18" charset="0"/>
            </a:endParaRPr>
          </a:p>
        </p:txBody>
      </p:sp>
      <p:grpSp>
        <p:nvGrpSpPr>
          <p:cNvPr id="2" name="Group 1"/>
          <p:cNvGrpSpPr/>
          <p:nvPr/>
        </p:nvGrpSpPr>
        <p:grpSpPr>
          <a:xfrm>
            <a:off x="542462" y="1120775"/>
            <a:ext cx="2453646" cy="1540117"/>
            <a:chOff x="5236654" y="1429799"/>
            <a:chExt cx="3609739" cy="2818573"/>
          </a:xfrm>
        </p:grpSpPr>
        <p:pic>
          <p:nvPicPr>
            <p:cNvPr id="59" name="Picture 58"/>
            <p:cNvPicPr>
              <a:picLocks noChangeAspect="1"/>
            </p:cNvPicPr>
            <p:nvPr/>
          </p:nvPicPr>
          <p:blipFill rotWithShape="1">
            <a:blip r:embed="rId3">
              <a:clrChange>
                <a:clrFrom>
                  <a:srgbClr val="FFFFFF"/>
                </a:clrFrom>
                <a:clrTo>
                  <a:srgbClr val="FFFFFF">
                    <a:alpha val="0"/>
                  </a:srgbClr>
                </a:clrTo>
              </a:clrChange>
            </a:blip>
            <a:srcRect l="27653" t="45285" r="56181" b="29568"/>
            <a:stretch/>
          </p:blipFill>
          <p:spPr>
            <a:xfrm>
              <a:off x="6110089" y="1429799"/>
              <a:ext cx="2736304" cy="2304257"/>
            </a:xfrm>
            <a:prstGeom prst="rect">
              <a:avLst/>
            </a:prstGeom>
          </p:spPr>
        </p:pic>
        <p:cxnSp>
          <p:nvCxnSpPr>
            <p:cNvPr id="61" name="Straight Arrow Connector 60"/>
            <p:cNvCxnSpPr/>
            <p:nvPr/>
          </p:nvCxnSpPr>
          <p:spPr>
            <a:xfrm flipH="1">
              <a:off x="5236654" y="3197412"/>
              <a:ext cx="1265312" cy="105096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grpSp>
      <p:sp>
        <p:nvSpPr>
          <p:cNvPr id="4" name="Right Arrow 3"/>
          <p:cNvSpPr/>
          <p:nvPr/>
        </p:nvSpPr>
        <p:spPr>
          <a:xfrm rot="5400000">
            <a:off x="1590235" y="2380028"/>
            <a:ext cx="500053" cy="280700"/>
          </a:xfrm>
          <a:prstGeom prst="rightArrow">
            <a:avLst/>
          </a:prstGeom>
          <a:solidFill>
            <a:schemeClr val="tx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65" name="Group 64"/>
          <p:cNvGrpSpPr/>
          <p:nvPr/>
        </p:nvGrpSpPr>
        <p:grpSpPr>
          <a:xfrm>
            <a:off x="473087" y="2416052"/>
            <a:ext cx="2453646" cy="1540117"/>
            <a:chOff x="5236654" y="1429799"/>
            <a:chExt cx="3609739" cy="2818573"/>
          </a:xfrm>
        </p:grpSpPr>
        <p:pic>
          <p:nvPicPr>
            <p:cNvPr id="66" name="Picture 65"/>
            <p:cNvPicPr>
              <a:picLocks noChangeAspect="1"/>
            </p:cNvPicPr>
            <p:nvPr/>
          </p:nvPicPr>
          <p:blipFill rotWithShape="1">
            <a:blip r:embed="rId3">
              <a:clrChange>
                <a:clrFrom>
                  <a:srgbClr val="FFFFFF"/>
                </a:clrFrom>
                <a:clrTo>
                  <a:srgbClr val="FFFFFF">
                    <a:alpha val="0"/>
                  </a:srgbClr>
                </a:clrTo>
              </a:clrChange>
            </a:blip>
            <a:srcRect l="27653" t="45285" r="56181" b="29568"/>
            <a:stretch/>
          </p:blipFill>
          <p:spPr>
            <a:xfrm>
              <a:off x="6110089" y="1429799"/>
              <a:ext cx="2736304" cy="2304257"/>
            </a:xfrm>
            <a:prstGeom prst="rect">
              <a:avLst/>
            </a:prstGeom>
          </p:spPr>
        </p:pic>
        <p:cxnSp>
          <p:nvCxnSpPr>
            <p:cNvPr id="68" name="Straight Arrow Connector 67"/>
            <p:cNvCxnSpPr/>
            <p:nvPr/>
          </p:nvCxnSpPr>
          <p:spPr>
            <a:xfrm flipH="1">
              <a:off x="5236654" y="3197412"/>
              <a:ext cx="1265312" cy="105096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grpSp>
      <p:sp>
        <p:nvSpPr>
          <p:cNvPr id="69" name="Rectangle 68"/>
          <p:cNvSpPr/>
          <p:nvPr/>
        </p:nvSpPr>
        <p:spPr>
          <a:xfrm>
            <a:off x="113213" y="2902663"/>
            <a:ext cx="1236236"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2. Reaction</a:t>
            </a:r>
            <a:endParaRPr lang="en-GB" dirty="0">
              <a:latin typeface="Times New Roman" panose="02020603050405020304" pitchFamily="18" charset="0"/>
              <a:cs typeface="Times New Roman" panose="02020603050405020304" pitchFamily="18" charset="0"/>
            </a:endParaRPr>
          </a:p>
        </p:txBody>
      </p:sp>
      <p:grpSp>
        <p:nvGrpSpPr>
          <p:cNvPr id="70" name="Group 69"/>
          <p:cNvGrpSpPr/>
          <p:nvPr/>
        </p:nvGrpSpPr>
        <p:grpSpPr>
          <a:xfrm>
            <a:off x="638199" y="3557434"/>
            <a:ext cx="2453646" cy="1540117"/>
            <a:chOff x="5236654" y="1429799"/>
            <a:chExt cx="3609739" cy="2818573"/>
          </a:xfrm>
        </p:grpSpPr>
        <p:pic>
          <p:nvPicPr>
            <p:cNvPr id="71" name="Picture 70"/>
            <p:cNvPicPr>
              <a:picLocks noChangeAspect="1"/>
            </p:cNvPicPr>
            <p:nvPr/>
          </p:nvPicPr>
          <p:blipFill rotWithShape="1">
            <a:blip r:embed="rId3">
              <a:clrChange>
                <a:clrFrom>
                  <a:srgbClr val="FFFFFF"/>
                </a:clrFrom>
                <a:clrTo>
                  <a:srgbClr val="FFFFFF">
                    <a:alpha val="0"/>
                  </a:srgbClr>
                </a:clrTo>
              </a:clrChange>
            </a:blip>
            <a:srcRect l="27653" t="45285" r="56181" b="29568"/>
            <a:stretch/>
          </p:blipFill>
          <p:spPr>
            <a:xfrm>
              <a:off x="6110089" y="1429799"/>
              <a:ext cx="2736304" cy="2304257"/>
            </a:xfrm>
            <a:prstGeom prst="rect">
              <a:avLst/>
            </a:prstGeom>
          </p:spPr>
        </p:pic>
        <p:cxnSp>
          <p:nvCxnSpPr>
            <p:cNvPr id="73" name="Straight Arrow Connector 72"/>
            <p:cNvCxnSpPr/>
            <p:nvPr/>
          </p:nvCxnSpPr>
          <p:spPr>
            <a:xfrm flipH="1">
              <a:off x="5236654" y="3197412"/>
              <a:ext cx="1265312" cy="1050960"/>
            </a:xfrm>
            <a:prstGeom prst="straightConnector1">
              <a:avLst/>
            </a:prstGeom>
            <a:ln w="57150">
              <a:solidFill>
                <a:srgbClr val="7030A0"/>
              </a:solidFill>
              <a:tailEnd type="triangle"/>
            </a:ln>
          </p:spPr>
          <p:style>
            <a:lnRef idx="2">
              <a:schemeClr val="accent1"/>
            </a:lnRef>
            <a:fillRef idx="0">
              <a:schemeClr val="accent1"/>
            </a:fillRef>
            <a:effectRef idx="1">
              <a:schemeClr val="accent1"/>
            </a:effectRef>
            <a:fontRef idx="minor">
              <a:schemeClr val="tx1"/>
            </a:fontRef>
          </p:style>
        </p:cxnSp>
      </p:grpSp>
      <p:sp>
        <p:nvSpPr>
          <p:cNvPr id="74" name="Right Arrow 73"/>
          <p:cNvSpPr/>
          <p:nvPr/>
        </p:nvSpPr>
        <p:spPr>
          <a:xfrm rot="5400000">
            <a:off x="1668513" y="3623565"/>
            <a:ext cx="500053" cy="280700"/>
          </a:xfrm>
          <a:prstGeom prst="rightArrow">
            <a:avLst/>
          </a:prstGeom>
          <a:solidFill>
            <a:schemeClr val="tx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5" name="Rectangle 74"/>
          <p:cNvSpPr/>
          <p:nvPr/>
        </p:nvSpPr>
        <p:spPr>
          <a:xfrm>
            <a:off x="52174" y="4247871"/>
            <a:ext cx="1140056"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3. </a:t>
            </a:r>
            <a:r>
              <a:rPr lang="en-GB" dirty="0" err="1" smtClean="0">
                <a:latin typeface="Times New Roman" panose="02020603050405020304" pitchFamily="18" charset="0"/>
                <a:cs typeface="Times New Roman" panose="02020603050405020304" pitchFamily="18" charset="0"/>
              </a:rPr>
              <a:t>Impreg</a:t>
            </a:r>
            <a:r>
              <a:rPr lang="en-GB"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
        <p:nvSpPr>
          <p:cNvPr id="76" name="Right Arrow 75"/>
          <p:cNvSpPr/>
          <p:nvPr/>
        </p:nvSpPr>
        <p:spPr>
          <a:xfrm rot="2335964">
            <a:off x="2158706" y="4978654"/>
            <a:ext cx="500053" cy="280700"/>
          </a:xfrm>
          <a:prstGeom prst="rightArrow">
            <a:avLst/>
          </a:prstGeom>
          <a:solidFill>
            <a:schemeClr val="tx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2" name="Group 11"/>
          <p:cNvGrpSpPr/>
          <p:nvPr/>
        </p:nvGrpSpPr>
        <p:grpSpPr>
          <a:xfrm>
            <a:off x="3559857" y="833010"/>
            <a:ext cx="2323120" cy="1785798"/>
            <a:chOff x="3677559" y="881964"/>
            <a:chExt cx="2323120" cy="1785798"/>
          </a:xfrm>
        </p:grpSpPr>
        <p:pic>
          <p:nvPicPr>
            <p:cNvPr id="6" name="Picture 5"/>
            <p:cNvPicPr>
              <a:picLocks noChangeAspect="1"/>
            </p:cNvPicPr>
            <p:nvPr/>
          </p:nvPicPr>
          <p:blipFill rotWithShape="1">
            <a:blip r:embed="rId4">
              <a:clrChange>
                <a:clrFrom>
                  <a:srgbClr val="FFFFFF"/>
                </a:clrFrom>
                <a:clrTo>
                  <a:srgbClr val="FFFFFF">
                    <a:alpha val="0"/>
                  </a:srgbClr>
                </a:clrTo>
              </a:clrChange>
            </a:blip>
            <a:srcRect l="40148" t="44047" r="38195" b="23950"/>
            <a:stretch/>
          </p:blipFill>
          <p:spPr>
            <a:xfrm>
              <a:off x="3768431" y="881964"/>
              <a:ext cx="2232248" cy="1785798"/>
            </a:xfrm>
            <a:prstGeom prst="rect">
              <a:avLst/>
            </a:prstGeom>
          </p:spPr>
        </p:pic>
        <p:cxnSp>
          <p:nvCxnSpPr>
            <p:cNvPr id="118" name="Straight Arrow Connector 117"/>
            <p:cNvCxnSpPr/>
            <p:nvPr/>
          </p:nvCxnSpPr>
          <p:spPr>
            <a:xfrm flipH="1">
              <a:off x="3677559" y="1855685"/>
              <a:ext cx="633378" cy="45729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p:nvPr/>
          </p:nvCxnSpPr>
          <p:spPr>
            <a:xfrm flipH="1">
              <a:off x="4912068" y="1776440"/>
              <a:ext cx="293310" cy="24522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0" name="Group 119"/>
          <p:cNvGrpSpPr/>
          <p:nvPr/>
        </p:nvGrpSpPr>
        <p:grpSpPr>
          <a:xfrm>
            <a:off x="3726253" y="1961762"/>
            <a:ext cx="2323120" cy="1785798"/>
            <a:chOff x="3677559" y="881964"/>
            <a:chExt cx="2323120" cy="1785798"/>
          </a:xfrm>
        </p:grpSpPr>
        <p:pic>
          <p:nvPicPr>
            <p:cNvPr id="121" name="Picture 120"/>
            <p:cNvPicPr>
              <a:picLocks noChangeAspect="1"/>
            </p:cNvPicPr>
            <p:nvPr/>
          </p:nvPicPr>
          <p:blipFill rotWithShape="1">
            <a:blip r:embed="rId4">
              <a:clrChange>
                <a:clrFrom>
                  <a:srgbClr val="FFFFFF"/>
                </a:clrFrom>
                <a:clrTo>
                  <a:srgbClr val="FFFFFF">
                    <a:alpha val="0"/>
                  </a:srgbClr>
                </a:clrTo>
              </a:clrChange>
            </a:blip>
            <a:srcRect l="40148" t="44047" r="38195" b="23950"/>
            <a:stretch/>
          </p:blipFill>
          <p:spPr>
            <a:xfrm>
              <a:off x="3768431" y="881964"/>
              <a:ext cx="2232248" cy="1785798"/>
            </a:xfrm>
            <a:prstGeom prst="rect">
              <a:avLst/>
            </a:prstGeom>
          </p:spPr>
        </p:pic>
        <p:cxnSp>
          <p:nvCxnSpPr>
            <p:cNvPr id="122" name="Straight Arrow Connector 121"/>
            <p:cNvCxnSpPr/>
            <p:nvPr/>
          </p:nvCxnSpPr>
          <p:spPr>
            <a:xfrm flipH="1">
              <a:off x="3677559" y="1855685"/>
              <a:ext cx="633378" cy="45729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3" name="Straight Arrow Connector 122"/>
            <p:cNvCxnSpPr/>
            <p:nvPr/>
          </p:nvCxnSpPr>
          <p:spPr>
            <a:xfrm flipH="1">
              <a:off x="4912068" y="1776440"/>
              <a:ext cx="293310" cy="24522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4" name="Group 123"/>
          <p:cNvGrpSpPr/>
          <p:nvPr/>
        </p:nvGrpSpPr>
        <p:grpSpPr>
          <a:xfrm>
            <a:off x="3861292" y="3132479"/>
            <a:ext cx="2323120" cy="1785798"/>
            <a:chOff x="3677559" y="881964"/>
            <a:chExt cx="2323120" cy="1785798"/>
          </a:xfrm>
        </p:grpSpPr>
        <p:pic>
          <p:nvPicPr>
            <p:cNvPr id="125" name="Picture 124"/>
            <p:cNvPicPr>
              <a:picLocks noChangeAspect="1"/>
            </p:cNvPicPr>
            <p:nvPr/>
          </p:nvPicPr>
          <p:blipFill rotWithShape="1">
            <a:blip r:embed="rId4">
              <a:clrChange>
                <a:clrFrom>
                  <a:srgbClr val="FFFFFF"/>
                </a:clrFrom>
                <a:clrTo>
                  <a:srgbClr val="FFFFFF">
                    <a:alpha val="0"/>
                  </a:srgbClr>
                </a:clrTo>
              </a:clrChange>
            </a:blip>
            <a:srcRect l="40148" t="44047" r="38195" b="23950"/>
            <a:stretch/>
          </p:blipFill>
          <p:spPr>
            <a:xfrm>
              <a:off x="3768431" y="881964"/>
              <a:ext cx="2232248" cy="1785798"/>
            </a:xfrm>
            <a:prstGeom prst="rect">
              <a:avLst/>
            </a:prstGeom>
          </p:spPr>
        </p:pic>
        <p:cxnSp>
          <p:nvCxnSpPr>
            <p:cNvPr id="126" name="Straight Arrow Connector 125"/>
            <p:cNvCxnSpPr/>
            <p:nvPr/>
          </p:nvCxnSpPr>
          <p:spPr>
            <a:xfrm flipH="1">
              <a:off x="3677559" y="1853757"/>
              <a:ext cx="658354" cy="45922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p:nvPr/>
          </p:nvCxnSpPr>
          <p:spPr>
            <a:xfrm flipH="1">
              <a:off x="4912068" y="1776440"/>
              <a:ext cx="293310" cy="24522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
        <p:nvSpPr>
          <p:cNvPr id="128" name="Rectangle 127"/>
          <p:cNvSpPr/>
          <p:nvPr/>
        </p:nvSpPr>
        <p:spPr>
          <a:xfrm>
            <a:off x="2837299" y="1438112"/>
            <a:ext cx="1210011"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1. Winding</a:t>
            </a:r>
            <a:endParaRPr lang="en-GB" dirty="0">
              <a:latin typeface="Times New Roman" panose="02020603050405020304" pitchFamily="18" charset="0"/>
              <a:cs typeface="Times New Roman" panose="02020603050405020304" pitchFamily="18" charset="0"/>
            </a:endParaRPr>
          </a:p>
        </p:txBody>
      </p:sp>
      <p:sp>
        <p:nvSpPr>
          <p:cNvPr id="129" name="Rectangle 128"/>
          <p:cNvSpPr/>
          <p:nvPr/>
        </p:nvSpPr>
        <p:spPr>
          <a:xfrm>
            <a:off x="2880235" y="2837636"/>
            <a:ext cx="1236236"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2. Reaction</a:t>
            </a:r>
            <a:endParaRPr lang="en-GB" dirty="0">
              <a:latin typeface="Times New Roman" panose="02020603050405020304" pitchFamily="18" charset="0"/>
              <a:cs typeface="Times New Roman" panose="02020603050405020304" pitchFamily="18" charset="0"/>
            </a:endParaRPr>
          </a:p>
        </p:txBody>
      </p:sp>
      <p:sp>
        <p:nvSpPr>
          <p:cNvPr id="130" name="Rectangle 129"/>
          <p:cNvSpPr/>
          <p:nvPr/>
        </p:nvSpPr>
        <p:spPr>
          <a:xfrm>
            <a:off x="2819196" y="4182844"/>
            <a:ext cx="1140056"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3. </a:t>
            </a:r>
            <a:r>
              <a:rPr lang="en-GB" dirty="0" err="1" smtClean="0">
                <a:latin typeface="Times New Roman" panose="02020603050405020304" pitchFamily="18" charset="0"/>
                <a:cs typeface="Times New Roman" panose="02020603050405020304" pitchFamily="18" charset="0"/>
              </a:rPr>
              <a:t>Impreg</a:t>
            </a:r>
            <a:r>
              <a:rPr lang="en-GB"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
        <p:nvSpPr>
          <p:cNvPr id="131" name="Right Arrow 130"/>
          <p:cNvSpPr/>
          <p:nvPr/>
        </p:nvSpPr>
        <p:spPr>
          <a:xfrm rot="5400000">
            <a:off x="4322020" y="4992363"/>
            <a:ext cx="455161" cy="235662"/>
          </a:xfrm>
          <a:prstGeom prst="rightArrow">
            <a:avLst/>
          </a:prstGeom>
          <a:solidFill>
            <a:schemeClr val="tx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4" name="Rectangle 143"/>
          <p:cNvSpPr/>
          <p:nvPr/>
        </p:nvSpPr>
        <p:spPr>
          <a:xfrm>
            <a:off x="5924279" y="1480197"/>
            <a:ext cx="1210011"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1. Winding</a:t>
            </a:r>
            <a:endParaRPr lang="en-GB" dirty="0">
              <a:latin typeface="Times New Roman" panose="02020603050405020304" pitchFamily="18" charset="0"/>
              <a:cs typeface="Times New Roman" panose="02020603050405020304" pitchFamily="18" charset="0"/>
            </a:endParaRPr>
          </a:p>
        </p:txBody>
      </p:sp>
      <p:sp>
        <p:nvSpPr>
          <p:cNvPr id="145" name="Rectangle 144"/>
          <p:cNvSpPr/>
          <p:nvPr/>
        </p:nvSpPr>
        <p:spPr>
          <a:xfrm>
            <a:off x="5967215" y="2879721"/>
            <a:ext cx="1236236"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2. Reaction</a:t>
            </a:r>
            <a:endParaRPr lang="en-GB" dirty="0">
              <a:latin typeface="Times New Roman" panose="02020603050405020304" pitchFamily="18" charset="0"/>
              <a:cs typeface="Times New Roman" panose="02020603050405020304" pitchFamily="18" charset="0"/>
            </a:endParaRPr>
          </a:p>
        </p:txBody>
      </p:sp>
      <p:sp>
        <p:nvSpPr>
          <p:cNvPr id="146" name="Rectangle 145"/>
          <p:cNvSpPr/>
          <p:nvPr/>
        </p:nvSpPr>
        <p:spPr>
          <a:xfrm>
            <a:off x="5906176" y="4224929"/>
            <a:ext cx="1140056" cy="369332"/>
          </a:xfrm>
          <a:prstGeom prst="rect">
            <a:avLst/>
          </a:prstGeom>
        </p:spPr>
        <p:txBody>
          <a:bodyPr wrap="none">
            <a:spAutoFit/>
          </a:bodyPr>
          <a:lstStyle/>
          <a:p>
            <a:r>
              <a:rPr lang="en-GB" dirty="0" smtClean="0">
                <a:latin typeface="Times New Roman" panose="02020603050405020304" pitchFamily="18" charset="0"/>
                <a:cs typeface="Times New Roman" panose="02020603050405020304" pitchFamily="18" charset="0"/>
              </a:rPr>
              <a:t>3. </a:t>
            </a:r>
            <a:r>
              <a:rPr lang="en-GB" dirty="0" err="1" smtClean="0">
                <a:latin typeface="Times New Roman" panose="02020603050405020304" pitchFamily="18" charset="0"/>
                <a:cs typeface="Times New Roman" panose="02020603050405020304" pitchFamily="18" charset="0"/>
              </a:rPr>
              <a:t>Impreg</a:t>
            </a:r>
            <a:r>
              <a:rPr lang="en-GB"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
        <p:nvSpPr>
          <p:cNvPr id="147" name="Right Arrow 146"/>
          <p:cNvSpPr/>
          <p:nvPr/>
        </p:nvSpPr>
        <p:spPr>
          <a:xfrm rot="7774909">
            <a:off x="6380612" y="5032341"/>
            <a:ext cx="455161" cy="235662"/>
          </a:xfrm>
          <a:prstGeom prst="rightArrow">
            <a:avLst/>
          </a:prstGeom>
          <a:solidFill>
            <a:schemeClr val="tx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77" name="Straight Arrow Connector 76"/>
          <p:cNvCxnSpPr/>
          <p:nvPr/>
        </p:nvCxnSpPr>
        <p:spPr>
          <a:xfrm flipH="1">
            <a:off x="1066787" y="1840748"/>
            <a:ext cx="1129164" cy="740095"/>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p:cNvCxnSpPr/>
          <p:nvPr/>
        </p:nvCxnSpPr>
        <p:spPr>
          <a:xfrm flipH="1">
            <a:off x="999632" y="3172629"/>
            <a:ext cx="1057697" cy="638972"/>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91" name="Straight Arrow Connector 90"/>
          <p:cNvCxnSpPr/>
          <p:nvPr/>
        </p:nvCxnSpPr>
        <p:spPr>
          <a:xfrm flipH="1">
            <a:off x="1167035" y="4331528"/>
            <a:ext cx="1040450" cy="756705"/>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92" name="Straight Arrow Connector 91"/>
          <p:cNvCxnSpPr/>
          <p:nvPr/>
        </p:nvCxnSpPr>
        <p:spPr>
          <a:xfrm flipH="1">
            <a:off x="4248939" y="5928353"/>
            <a:ext cx="1035828" cy="604951"/>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grpSp>
        <p:nvGrpSpPr>
          <p:cNvPr id="14" name="Group 13"/>
          <p:cNvGrpSpPr/>
          <p:nvPr/>
        </p:nvGrpSpPr>
        <p:grpSpPr>
          <a:xfrm>
            <a:off x="6647456" y="913832"/>
            <a:ext cx="2232248" cy="1785798"/>
            <a:chOff x="6647456" y="913832"/>
            <a:chExt cx="2232248" cy="1785798"/>
          </a:xfrm>
        </p:grpSpPr>
        <p:grpSp>
          <p:nvGrpSpPr>
            <p:cNvPr id="132" name="Group 131"/>
            <p:cNvGrpSpPr/>
            <p:nvPr/>
          </p:nvGrpSpPr>
          <p:grpSpPr>
            <a:xfrm>
              <a:off x="6647456" y="913832"/>
              <a:ext cx="2232248" cy="1785798"/>
              <a:chOff x="3768431" y="881964"/>
              <a:chExt cx="2232248" cy="1785798"/>
            </a:xfrm>
          </p:grpSpPr>
          <p:pic>
            <p:nvPicPr>
              <p:cNvPr id="133" name="Picture 132"/>
              <p:cNvPicPr>
                <a:picLocks noChangeAspect="1"/>
              </p:cNvPicPr>
              <p:nvPr/>
            </p:nvPicPr>
            <p:blipFill rotWithShape="1">
              <a:blip r:embed="rId4">
                <a:clrChange>
                  <a:clrFrom>
                    <a:srgbClr val="FFFFFF"/>
                  </a:clrFrom>
                  <a:clrTo>
                    <a:srgbClr val="FFFFFF">
                      <a:alpha val="0"/>
                    </a:srgbClr>
                  </a:clrTo>
                </a:clrChange>
              </a:blip>
              <a:srcRect l="40148" t="44047" r="38195" b="23950"/>
              <a:stretch/>
            </p:blipFill>
            <p:spPr>
              <a:xfrm>
                <a:off x="3768431" y="881964"/>
                <a:ext cx="2232248" cy="1785798"/>
              </a:xfrm>
              <a:prstGeom prst="rect">
                <a:avLst/>
              </a:prstGeom>
            </p:spPr>
          </p:pic>
          <p:cxnSp>
            <p:nvCxnSpPr>
              <p:cNvPr id="135" name="Straight Arrow Connector 134"/>
              <p:cNvCxnSpPr/>
              <p:nvPr/>
            </p:nvCxnSpPr>
            <p:spPr>
              <a:xfrm flipH="1">
                <a:off x="4671629" y="1737347"/>
                <a:ext cx="293310" cy="245228"/>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grpSp>
        <p:cxnSp>
          <p:nvCxnSpPr>
            <p:cNvPr id="93" name="Straight Arrow Connector 92"/>
            <p:cNvCxnSpPr/>
            <p:nvPr/>
          </p:nvCxnSpPr>
          <p:spPr>
            <a:xfrm flipH="1">
              <a:off x="7901659" y="2103141"/>
              <a:ext cx="391886" cy="477702"/>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grpSp>
      <p:grpSp>
        <p:nvGrpSpPr>
          <p:cNvPr id="94" name="Group 93"/>
          <p:cNvGrpSpPr/>
          <p:nvPr/>
        </p:nvGrpSpPr>
        <p:grpSpPr>
          <a:xfrm>
            <a:off x="6635248" y="2313526"/>
            <a:ext cx="2232248" cy="1785798"/>
            <a:chOff x="6647456" y="913832"/>
            <a:chExt cx="2232248" cy="1785798"/>
          </a:xfrm>
        </p:grpSpPr>
        <p:grpSp>
          <p:nvGrpSpPr>
            <p:cNvPr id="95" name="Group 94"/>
            <p:cNvGrpSpPr/>
            <p:nvPr/>
          </p:nvGrpSpPr>
          <p:grpSpPr>
            <a:xfrm>
              <a:off x="6647456" y="913832"/>
              <a:ext cx="2232248" cy="1785798"/>
              <a:chOff x="3768431" y="881964"/>
              <a:chExt cx="2232248" cy="1785798"/>
            </a:xfrm>
          </p:grpSpPr>
          <p:pic>
            <p:nvPicPr>
              <p:cNvPr id="97" name="Picture 96"/>
              <p:cNvPicPr>
                <a:picLocks noChangeAspect="1"/>
              </p:cNvPicPr>
              <p:nvPr/>
            </p:nvPicPr>
            <p:blipFill rotWithShape="1">
              <a:blip r:embed="rId4">
                <a:clrChange>
                  <a:clrFrom>
                    <a:srgbClr val="FFFFFF"/>
                  </a:clrFrom>
                  <a:clrTo>
                    <a:srgbClr val="FFFFFF">
                      <a:alpha val="0"/>
                    </a:srgbClr>
                  </a:clrTo>
                </a:clrChange>
              </a:blip>
              <a:srcRect l="40148" t="44047" r="38195" b="23950"/>
              <a:stretch/>
            </p:blipFill>
            <p:spPr>
              <a:xfrm>
                <a:off x="3768431" y="881964"/>
                <a:ext cx="2232248" cy="1785798"/>
              </a:xfrm>
              <a:prstGeom prst="rect">
                <a:avLst/>
              </a:prstGeom>
            </p:spPr>
          </p:pic>
          <p:cxnSp>
            <p:nvCxnSpPr>
              <p:cNvPr id="98" name="Straight Arrow Connector 97"/>
              <p:cNvCxnSpPr/>
              <p:nvPr/>
            </p:nvCxnSpPr>
            <p:spPr>
              <a:xfrm flipH="1">
                <a:off x="4671629" y="1737347"/>
                <a:ext cx="293310" cy="245228"/>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grpSp>
        <p:cxnSp>
          <p:nvCxnSpPr>
            <p:cNvPr id="96" name="Straight Arrow Connector 95"/>
            <p:cNvCxnSpPr/>
            <p:nvPr/>
          </p:nvCxnSpPr>
          <p:spPr>
            <a:xfrm flipH="1">
              <a:off x="7901659" y="2103141"/>
              <a:ext cx="391886" cy="477702"/>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grpSp>
      <p:grpSp>
        <p:nvGrpSpPr>
          <p:cNvPr id="99" name="Group 98"/>
          <p:cNvGrpSpPr/>
          <p:nvPr/>
        </p:nvGrpSpPr>
        <p:grpSpPr>
          <a:xfrm>
            <a:off x="6588852" y="3659277"/>
            <a:ext cx="2232248" cy="1785798"/>
            <a:chOff x="6647456" y="913832"/>
            <a:chExt cx="2232248" cy="1785798"/>
          </a:xfrm>
        </p:grpSpPr>
        <p:grpSp>
          <p:nvGrpSpPr>
            <p:cNvPr id="100" name="Group 99"/>
            <p:cNvGrpSpPr/>
            <p:nvPr/>
          </p:nvGrpSpPr>
          <p:grpSpPr>
            <a:xfrm>
              <a:off x="6647456" y="913832"/>
              <a:ext cx="2232248" cy="1785798"/>
              <a:chOff x="3768431" y="881964"/>
              <a:chExt cx="2232248" cy="1785798"/>
            </a:xfrm>
          </p:grpSpPr>
          <p:pic>
            <p:nvPicPr>
              <p:cNvPr id="102" name="Picture 101"/>
              <p:cNvPicPr>
                <a:picLocks noChangeAspect="1"/>
              </p:cNvPicPr>
              <p:nvPr/>
            </p:nvPicPr>
            <p:blipFill rotWithShape="1">
              <a:blip r:embed="rId4">
                <a:clrChange>
                  <a:clrFrom>
                    <a:srgbClr val="FFFFFF"/>
                  </a:clrFrom>
                  <a:clrTo>
                    <a:srgbClr val="FFFFFF">
                      <a:alpha val="0"/>
                    </a:srgbClr>
                  </a:clrTo>
                </a:clrChange>
              </a:blip>
              <a:srcRect l="40148" t="44047" r="38195" b="23950"/>
              <a:stretch/>
            </p:blipFill>
            <p:spPr>
              <a:xfrm>
                <a:off x="3768431" y="881964"/>
                <a:ext cx="2232248" cy="1785798"/>
              </a:xfrm>
              <a:prstGeom prst="rect">
                <a:avLst/>
              </a:prstGeom>
            </p:spPr>
          </p:pic>
          <p:cxnSp>
            <p:nvCxnSpPr>
              <p:cNvPr id="103" name="Straight Arrow Connector 102"/>
              <p:cNvCxnSpPr/>
              <p:nvPr/>
            </p:nvCxnSpPr>
            <p:spPr>
              <a:xfrm flipH="1">
                <a:off x="4671629" y="1737347"/>
                <a:ext cx="293310" cy="245228"/>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grpSp>
        <p:cxnSp>
          <p:nvCxnSpPr>
            <p:cNvPr id="101" name="Straight Arrow Connector 100"/>
            <p:cNvCxnSpPr/>
            <p:nvPr/>
          </p:nvCxnSpPr>
          <p:spPr>
            <a:xfrm flipH="1">
              <a:off x="7901659" y="2103141"/>
              <a:ext cx="391886" cy="477702"/>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11035331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Nb</a:t>
            </a:r>
            <a:r>
              <a:rPr lang="en-GB" baseline="-25000" dirty="0"/>
              <a:t>3</a:t>
            </a:r>
            <a:r>
              <a:rPr lang="en-GB" dirty="0"/>
              <a:t>Sn High Field Splice</a:t>
            </a:r>
          </a:p>
        </p:txBody>
      </p:sp>
      <p:sp>
        <p:nvSpPr>
          <p:cNvPr id="3" name="Content Placeholder 2"/>
          <p:cNvSpPr>
            <a:spLocks noGrp="1"/>
          </p:cNvSpPr>
          <p:nvPr>
            <p:ph idx="1"/>
          </p:nvPr>
        </p:nvSpPr>
        <p:spPr>
          <a:xfrm>
            <a:off x="426843" y="832240"/>
            <a:ext cx="8226854" cy="2253237"/>
          </a:xfrm>
        </p:spPr>
        <p:txBody>
          <a:bodyPr>
            <a:noAutofit/>
          </a:bodyPr>
          <a:lstStyle/>
          <a:p>
            <a:r>
              <a:rPr lang="en-GB" sz="1800" dirty="0" smtClean="0"/>
              <a:t>Questions we need to answer:</a:t>
            </a:r>
          </a:p>
          <a:p>
            <a:pPr lvl="1"/>
            <a:r>
              <a:rPr lang="en-GB" sz="1700" dirty="0" smtClean="0"/>
              <a:t>Can we reach a good quality splice using the same technology as in the NbTi-Nb3Sn low field splice? (i.e</a:t>
            </a:r>
            <a:r>
              <a:rPr lang="en-GB" sz="1700" dirty="0"/>
              <a:t>. </a:t>
            </a:r>
            <a:r>
              <a:rPr lang="en-GB" sz="1700" dirty="0" smtClean="0"/>
              <a:t>Sn</a:t>
            </a:r>
            <a:r>
              <a:rPr lang="en-GB" sz="1700" baseline="-25000" dirty="0" smtClean="0"/>
              <a:t>96</a:t>
            </a:r>
            <a:r>
              <a:rPr lang="en-GB" sz="1700" dirty="0" smtClean="0"/>
              <a:t>Ag</a:t>
            </a:r>
            <a:r>
              <a:rPr lang="en-GB" sz="1700" baseline="-25000" dirty="0" smtClean="0"/>
              <a:t>4</a:t>
            </a:r>
            <a:r>
              <a:rPr lang="en-GB" sz="1700" dirty="0"/>
              <a:t> </a:t>
            </a:r>
            <a:r>
              <a:rPr lang="en-GB" sz="1700" dirty="0" smtClean="0"/>
              <a:t>and halogen free flux)</a:t>
            </a:r>
          </a:p>
          <a:p>
            <a:pPr lvl="1"/>
            <a:r>
              <a:rPr lang="en-GB" sz="1700" dirty="0" smtClean="0"/>
              <a:t>Are </a:t>
            </a:r>
            <a:r>
              <a:rPr lang="en-GB" sz="1700" dirty="0" smtClean="0"/>
              <a:t>there solders more suitable than Sn</a:t>
            </a:r>
            <a:r>
              <a:rPr lang="en-GB" sz="1700" baseline="-25000" dirty="0" smtClean="0"/>
              <a:t>96</a:t>
            </a:r>
            <a:r>
              <a:rPr lang="en-GB" sz="1700" dirty="0" smtClean="0"/>
              <a:t>Ag</a:t>
            </a:r>
            <a:r>
              <a:rPr lang="en-GB" sz="1700" baseline="-25000" dirty="0" smtClean="0"/>
              <a:t>4</a:t>
            </a:r>
            <a:r>
              <a:rPr lang="en-GB" sz="1700" dirty="0" smtClean="0"/>
              <a:t> or Sn</a:t>
            </a:r>
            <a:r>
              <a:rPr lang="en-GB" sz="1700" baseline="-25000" dirty="0" smtClean="0"/>
              <a:t>60</a:t>
            </a:r>
            <a:r>
              <a:rPr lang="en-GB" sz="1700" dirty="0" smtClean="0"/>
              <a:t>Pb</a:t>
            </a:r>
            <a:r>
              <a:rPr lang="en-GB" sz="1700" baseline="-25000" dirty="0" smtClean="0"/>
              <a:t>40</a:t>
            </a:r>
            <a:r>
              <a:rPr lang="en-GB" sz="1700" dirty="0" smtClean="0"/>
              <a:t>?</a:t>
            </a:r>
          </a:p>
          <a:p>
            <a:pPr lvl="2"/>
            <a:r>
              <a:rPr lang="en-GB" sz="1700" dirty="0" smtClean="0"/>
              <a:t>We don’t have the same limit in terms of melting temperature than in the case of </a:t>
            </a:r>
            <a:r>
              <a:rPr lang="en-GB" sz="1700" dirty="0" err="1" smtClean="0"/>
              <a:t>NbTi</a:t>
            </a:r>
            <a:r>
              <a:rPr lang="en-GB" sz="1700" dirty="0" smtClean="0"/>
              <a:t> splices.</a:t>
            </a:r>
          </a:p>
          <a:p>
            <a:pPr lvl="1"/>
            <a:r>
              <a:rPr lang="en-GB" sz="1700" dirty="0" smtClean="0"/>
              <a:t>Can </a:t>
            </a:r>
            <a:r>
              <a:rPr lang="en-GB" sz="1700" dirty="0"/>
              <a:t>we splice </a:t>
            </a:r>
            <a:r>
              <a:rPr lang="en-GB" sz="1700" dirty="0" smtClean="0"/>
              <a:t>two Nb</a:t>
            </a:r>
            <a:r>
              <a:rPr lang="en-GB" sz="1700" baseline="-25000" dirty="0" smtClean="0"/>
              <a:t>3</a:t>
            </a:r>
            <a:r>
              <a:rPr lang="en-GB" sz="1700" dirty="0" smtClean="0"/>
              <a:t>Sn reacted (oxidized) </a:t>
            </a:r>
            <a:r>
              <a:rPr lang="en-GB" sz="1700" dirty="0"/>
              <a:t>cables without cleaning?</a:t>
            </a:r>
          </a:p>
          <a:p>
            <a:pPr lvl="1"/>
            <a:r>
              <a:rPr lang="en-GB" sz="1700" dirty="0" smtClean="0"/>
              <a:t>Is there a way to clean the cable without mechanical contact? </a:t>
            </a: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42</a:t>
            </a:fld>
            <a:endParaRPr lang="en-GB">
              <a:solidFill>
                <a:srgbClr val="0C377B"/>
              </a:solidFill>
            </a:endParaRPr>
          </a:p>
        </p:txBody>
      </p:sp>
      <p:pic>
        <p:nvPicPr>
          <p:cNvPr id="5" name="Picture 4"/>
          <p:cNvPicPr>
            <a:picLocks noChangeAspect="1"/>
          </p:cNvPicPr>
          <p:nvPr/>
        </p:nvPicPr>
        <p:blipFill>
          <a:blip r:embed="rId2"/>
          <a:stretch>
            <a:fillRect/>
          </a:stretch>
        </p:blipFill>
        <p:spPr>
          <a:xfrm>
            <a:off x="1461060" y="3645024"/>
            <a:ext cx="6221880" cy="2297904"/>
          </a:xfrm>
          <a:prstGeom prst="rect">
            <a:avLst/>
          </a:prstGeom>
        </p:spPr>
      </p:pic>
      <p:sp>
        <p:nvSpPr>
          <p:cNvPr id="7" name="Rectangle 6"/>
          <p:cNvSpPr/>
          <p:nvPr/>
        </p:nvSpPr>
        <p:spPr>
          <a:xfrm>
            <a:off x="541727" y="3336898"/>
            <a:ext cx="8393629" cy="923330"/>
          </a:xfrm>
          <a:prstGeom prst="rect">
            <a:avLst/>
          </a:prstGeom>
        </p:spPr>
        <p:txBody>
          <a:bodyPr wrap="square">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Many of these questions can already be answered with a simple set up, measuring the contact resistance in the Diode Cryostat in SM18:</a:t>
            </a:r>
          </a:p>
          <a:p>
            <a:pPr marL="285750" indent="-285750">
              <a:buFont typeface="Arial" panose="020B0604020202020204" pitchFamily="34" charset="0"/>
              <a:buChar char="•"/>
            </a:pPr>
            <a:endParaRPr lang="en-GB" dirty="0" smtClean="0">
              <a:latin typeface="Times New Roman" panose="02020603050405020304" pitchFamily="18" charset="0"/>
              <a:cs typeface="Times New Roman" panose="02020603050405020304" pitchFamily="18" charset="0"/>
            </a:endParaRPr>
          </a:p>
        </p:txBody>
      </p:sp>
      <p:sp>
        <p:nvSpPr>
          <p:cNvPr id="8" name="Rectangle 7"/>
          <p:cNvSpPr/>
          <p:nvPr/>
        </p:nvSpPr>
        <p:spPr>
          <a:xfrm>
            <a:off x="569946" y="5657671"/>
            <a:ext cx="8004108" cy="1200329"/>
          </a:xfrm>
          <a:prstGeom prst="rect">
            <a:avLst/>
          </a:prstGeom>
        </p:spPr>
        <p:txBody>
          <a:bodyPr wrap="square">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But…this will tell us what is </a:t>
            </a:r>
            <a:r>
              <a:rPr lang="en-GB" b="1" dirty="0" smtClean="0">
                <a:solidFill>
                  <a:srgbClr val="FF0000"/>
                </a:solidFill>
                <a:latin typeface="Times New Roman" panose="02020603050405020304" pitchFamily="18" charset="0"/>
                <a:cs typeface="Times New Roman" panose="02020603050405020304" pitchFamily="18" charset="0"/>
              </a:rPr>
              <a:t>a bad splice</a:t>
            </a:r>
            <a:r>
              <a:rPr lang="en-GB" dirty="0" smtClean="0">
                <a:latin typeface="Times New Roman" panose="02020603050405020304" pitchFamily="18" charset="0"/>
                <a:cs typeface="Times New Roman" panose="02020603050405020304" pitchFamily="18" charset="0"/>
              </a:rPr>
              <a:t>. To know if we have a </a:t>
            </a:r>
            <a:r>
              <a:rPr lang="en-GB" b="1" dirty="0" smtClean="0">
                <a:solidFill>
                  <a:srgbClr val="00B050"/>
                </a:solidFill>
                <a:latin typeface="Times New Roman" panose="02020603050405020304" pitchFamily="18" charset="0"/>
                <a:cs typeface="Times New Roman" panose="02020603050405020304" pitchFamily="18" charset="0"/>
              </a:rPr>
              <a:t>good splice</a:t>
            </a:r>
            <a:r>
              <a:rPr lang="en-GB" dirty="0" smtClean="0">
                <a:latin typeface="Times New Roman" panose="02020603050405020304" pitchFamily="18" charset="0"/>
                <a:cs typeface="Times New Roman" panose="02020603050405020304" pitchFamily="18" charset="0"/>
              </a:rPr>
              <a:t>, we need a </a:t>
            </a:r>
            <a:r>
              <a:rPr lang="en-GB" b="1" dirty="0" smtClean="0">
                <a:solidFill>
                  <a:srgbClr val="00B050"/>
                </a:solidFill>
                <a:latin typeface="Times New Roman" panose="02020603050405020304" pitchFamily="18" charset="0"/>
                <a:cs typeface="Times New Roman" panose="02020603050405020304" pitchFamily="18" charset="0"/>
              </a:rPr>
              <a:t>background field</a:t>
            </a:r>
            <a:r>
              <a:rPr lang="en-GB" dirty="0" smtClean="0">
                <a:latin typeface="Times New Roman" panose="02020603050405020304" pitchFamily="18" charset="0"/>
                <a:cs typeface="Times New Roman" panose="02020603050405020304" pitchFamily="18" charset="0"/>
              </a:rPr>
              <a:t>.</a:t>
            </a:r>
          </a:p>
          <a:p>
            <a:pPr marL="742950" lvl="1"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sym typeface="Wingdings" panose="05000000000000000000" pitchFamily="2" charset="2"/>
              </a:rPr>
              <a:t></a:t>
            </a:r>
            <a:r>
              <a:rPr lang="en-GB" dirty="0" smtClean="0">
                <a:latin typeface="Times New Roman" panose="02020603050405020304" pitchFamily="18" charset="0"/>
                <a:cs typeface="Times New Roman" panose="02020603050405020304" pitchFamily="18" charset="0"/>
              </a:rPr>
              <a:t>“Wound Conductors Test Facilities” [F. Lackner], will provide a full electrical characterization of the splice (long term development)</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96377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Designs A&amp;B: Nb</a:t>
            </a:r>
            <a:r>
              <a:rPr lang="en-GB" baseline="-25000" dirty="0" smtClean="0"/>
              <a:t>3</a:t>
            </a:r>
            <a:r>
              <a:rPr lang="en-GB" dirty="0" smtClean="0"/>
              <a:t>Sn High Field Splice</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43</a:t>
            </a:fld>
            <a:endParaRPr lang="en-GB">
              <a:solidFill>
                <a:srgbClr val="0C377B"/>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2963" y="2022898"/>
            <a:ext cx="4901302" cy="2773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1720" y="4870647"/>
            <a:ext cx="1881216" cy="19819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07928" y="4876005"/>
            <a:ext cx="1644739" cy="19819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ontent Placeholder 8"/>
          <p:cNvSpPr>
            <a:spLocks noGrp="1"/>
          </p:cNvSpPr>
          <p:nvPr>
            <p:ph idx="1"/>
          </p:nvPr>
        </p:nvSpPr>
        <p:spPr>
          <a:xfrm>
            <a:off x="0" y="1235522"/>
            <a:ext cx="8207228" cy="712881"/>
          </a:xfrm>
        </p:spPr>
        <p:txBody>
          <a:bodyPr>
            <a:noAutofit/>
          </a:bodyPr>
          <a:lstStyle/>
          <a:p>
            <a:r>
              <a:rPr lang="en-GB" sz="1800" dirty="0" smtClean="0"/>
              <a:t>On-going activity within a collaboration with STFC (UK) to develop an internal splice using RMC-ILS configuration.</a:t>
            </a:r>
            <a:endParaRPr lang="en-GB" sz="1800" dirty="0"/>
          </a:p>
        </p:txBody>
      </p:sp>
      <p:sp>
        <p:nvSpPr>
          <p:cNvPr id="10" name="Rectangle 9"/>
          <p:cNvSpPr/>
          <p:nvPr/>
        </p:nvSpPr>
        <p:spPr>
          <a:xfrm>
            <a:off x="486181" y="836117"/>
            <a:ext cx="7329635" cy="421654"/>
          </a:xfrm>
          <a:prstGeom prst="rect">
            <a:avLst/>
          </a:prstGeom>
        </p:spPr>
        <p:txBody>
          <a:bodyPr wrap="none">
            <a:spAutoFit/>
          </a:bodyPr>
          <a:lstStyle/>
          <a:p>
            <a:pPr>
              <a:lnSpc>
                <a:spcPct val="107000"/>
              </a:lnSpc>
            </a:pPr>
            <a:r>
              <a:rPr lang="en-GB" sz="2000" b="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Our need: </a:t>
            </a:r>
            <a:r>
              <a:rPr lang="en-GB" sz="2000" dirty="0" smtClean="0">
                <a:latin typeface="Times New Roman" panose="02020603050405020304" pitchFamily="18" charset="0"/>
                <a:ea typeface="Calibri" panose="020F0502020204030204" pitchFamily="34" charset="0"/>
                <a:cs typeface="Times New Roman" panose="02020603050405020304" pitchFamily="18" charset="0"/>
              </a:rPr>
              <a:t>Nb</a:t>
            </a:r>
            <a:r>
              <a:rPr lang="en-GB" sz="2000" baseline="-25000" dirty="0" smtClean="0">
                <a:latin typeface="Times New Roman" panose="02020603050405020304" pitchFamily="18" charset="0"/>
                <a:ea typeface="Calibri" panose="020F0502020204030204" pitchFamily="34" charset="0"/>
                <a:cs typeface="Times New Roman" panose="02020603050405020304" pitchFamily="18" charset="0"/>
              </a:rPr>
              <a:t>3</a:t>
            </a:r>
            <a:r>
              <a:rPr lang="en-GB" sz="2000" dirty="0" smtClean="0">
                <a:latin typeface="Times New Roman" panose="02020603050405020304" pitchFamily="18" charset="0"/>
                <a:ea typeface="Calibri" panose="020F0502020204030204" pitchFamily="34" charset="0"/>
                <a:cs typeface="Times New Roman" panose="02020603050405020304" pitchFamily="18" charset="0"/>
              </a:rPr>
              <a:t>Sn/Nb</a:t>
            </a:r>
            <a:r>
              <a:rPr lang="en-GB" sz="2000" baseline="-25000" dirty="0" smtClean="0">
                <a:latin typeface="Times New Roman" panose="02020603050405020304" pitchFamily="18" charset="0"/>
                <a:ea typeface="Calibri" panose="020F0502020204030204" pitchFamily="34" charset="0"/>
                <a:cs typeface="Times New Roman" panose="02020603050405020304" pitchFamily="18" charset="0"/>
              </a:rPr>
              <a:t>3</a:t>
            </a:r>
            <a:r>
              <a:rPr lang="en-GB" sz="2000" dirty="0" smtClean="0">
                <a:latin typeface="Times New Roman" panose="02020603050405020304" pitchFamily="18" charset="0"/>
                <a:ea typeface="Calibri" panose="020F0502020204030204" pitchFamily="34" charset="0"/>
                <a:cs typeface="Times New Roman" panose="02020603050405020304" pitchFamily="18" charset="0"/>
              </a:rPr>
              <a:t>Sn </a:t>
            </a:r>
            <a:r>
              <a:rPr lang="en-GB" sz="2000" dirty="0">
                <a:latin typeface="Times New Roman" panose="02020603050405020304" pitchFamily="18" charset="0"/>
                <a:ea typeface="Calibri" panose="020F0502020204030204" pitchFamily="34" charset="0"/>
                <a:cs typeface="Times New Roman" panose="02020603050405020304" pitchFamily="18" charset="0"/>
              </a:rPr>
              <a:t>interlayer </a:t>
            </a:r>
            <a:r>
              <a:rPr lang="en-GB" sz="2000" dirty="0" smtClean="0">
                <a:latin typeface="Times New Roman" panose="02020603050405020304" pitchFamily="18" charset="0"/>
                <a:ea typeface="Calibri" panose="020F0502020204030204" pitchFamily="34" charset="0"/>
                <a:cs typeface="Times New Roman" panose="02020603050405020304" pitchFamily="18" charset="0"/>
              </a:rPr>
              <a:t>splice in </a:t>
            </a:r>
            <a:r>
              <a:rPr lang="en-GB" sz="2000" b="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coil </a:t>
            </a:r>
            <a:r>
              <a:rPr lang="en-GB" sz="20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relevant </a:t>
            </a:r>
            <a:r>
              <a:rPr lang="en-GB" sz="2000" b="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conditions</a:t>
            </a:r>
            <a:endParaRPr lang="en-GB"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78525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44</a:t>
            </a:fld>
            <a:endParaRPr lang="en-GB">
              <a:solidFill>
                <a:srgbClr val="0C377B"/>
              </a:solidFill>
            </a:endParaRPr>
          </a:p>
        </p:txBody>
      </p:sp>
      <p:sp>
        <p:nvSpPr>
          <p:cNvPr id="11" name="Content Placeholder 8"/>
          <p:cNvSpPr txBox="1">
            <a:spLocks/>
          </p:cNvSpPr>
          <p:nvPr/>
        </p:nvSpPr>
        <p:spPr>
          <a:xfrm>
            <a:off x="193772" y="980728"/>
            <a:ext cx="8950228" cy="712881"/>
          </a:xfrm>
          <a:prstGeom prst="rect">
            <a:avLst/>
          </a:prstGeom>
        </p:spPr>
        <p:txBody>
          <a:bodyPr vert="horz">
            <a:noAutofit/>
          </a:bodyPr>
          <a:lstStyle>
            <a:lvl1pPr marL="493776" indent="-457200" algn="l" rtl="0" eaLnBrk="1" latinLnBrk="0" hangingPunct="1">
              <a:spcBef>
                <a:spcPct val="20000"/>
              </a:spcBef>
              <a:buClr>
                <a:schemeClr val="tx2"/>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2"/>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2"/>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2"/>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2"/>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sz="1800" dirty="0" smtClean="0"/>
              <a:t>The same concept is applicable for our case, if we perform the splice in the end region.</a:t>
            </a:r>
            <a:endParaRPr lang="en-GB" sz="1800" dirty="0"/>
          </a:p>
        </p:txBody>
      </p:sp>
      <p:pic>
        <p:nvPicPr>
          <p:cNvPr id="13" name="Picture 12"/>
          <p:cNvPicPr>
            <a:picLocks noChangeAspect="1"/>
          </p:cNvPicPr>
          <p:nvPr/>
        </p:nvPicPr>
        <p:blipFill>
          <a:blip r:embed="rId3"/>
          <a:stretch>
            <a:fillRect/>
          </a:stretch>
        </p:blipFill>
        <p:spPr>
          <a:xfrm>
            <a:off x="-324544" y="2077909"/>
            <a:ext cx="3185557" cy="1800000"/>
          </a:xfrm>
          <a:prstGeom prst="rect">
            <a:avLst/>
          </a:prstGeom>
        </p:spPr>
      </p:pic>
      <p:pic>
        <p:nvPicPr>
          <p:cNvPr id="14" name="Picture 13"/>
          <p:cNvPicPr>
            <a:picLocks noChangeAspect="1"/>
          </p:cNvPicPr>
          <p:nvPr/>
        </p:nvPicPr>
        <p:blipFill>
          <a:blip r:embed="rId4"/>
          <a:stretch>
            <a:fillRect/>
          </a:stretch>
        </p:blipFill>
        <p:spPr>
          <a:xfrm>
            <a:off x="2704607" y="2077909"/>
            <a:ext cx="3185557" cy="1800000"/>
          </a:xfrm>
          <a:prstGeom prst="rect">
            <a:avLst/>
          </a:prstGeom>
        </p:spPr>
      </p:pic>
      <p:pic>
        <p:nvPicPr>
          <p:cNvPr id="15" name="Picture 14"/>
          <p:cNvPicPr>
            <a:picLocks noChangeAspect="1"/>
          </p:cNvPicPr>
          <p:nvPr/>
        </p:nvPicPr>
        <p:blipFill>
          <a:blip r:embed="rId5"/>
          <a:stretch>
            <a:fillRect/>
          </a:stretch>
        </p:blipFill>
        <p:spPr>
          <a:xfrm>
            <a:off x="5724128" y="2143603"/>
            <a:ext cx="3185556" cy="1800000"/>
          </a:xfrm>
          <a:prstGeom prst="rect">
            <a:avLst/>
          </a:prstGeom>
        </p:spPr>
      </p:pic>
      <p:pic>
        <p:nvPicPr>
          <p:cNvPr id="17" name="Picture 16"/>
          <p:cNvPicPr>
            <a:picLocks noChangeAspect="1"/>
          </p:cNvPicPr>
          <p:nvPr/>
        </p:nvPicPr>
        <p:blipFill>
          <a:blip r:embed="rId6"/>
          <a:stretch>
            <a:fillRect/>
          </a:stretch>
        </p:blipFill>
        <p:spPr>
          <a:xfrm>
            <a:off x="2051720" y="3947119"/>
            <a:ext cx="4647654" cy="2626159"/>
          </a:xfrm>
          <a:prstGeom prst="rect">
            <a:avLst/>
          </a:prstGeom>
        </p:spPr>
      </p:pic>
      <p:sp>
        <p:nvSpPr>
          <p:cNvPr id="5" name="Rectangle 4"/>
          <p:cNvSpPr/>
          <p:nvPr/>
        </p:nvSpPr>
        <p:spPr>
          <a:xfrm rot="19695045">
            <a:off x="3543248" y="5388576"/>
            <a:ext cx="679232" cy="288032"/>
          </a:xfrm>
          <a:prstGeom prst="rect">
            <a:avLst/>
          </a:prstGeom>
          <a:noFill/>
          <a:ln>
            <a:solidFill>
              <a:schemeClr val="accent5"/>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4210564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45</a:t>
            </a:fld>
            <a:endParaRPr lang="en-GB">
              <a:solidFill>
                <a:srgbClr val="0C377B"/>
              </a:solidFill>
            </a:endParaRPr>
          </a:p>
        </p:txBody>
      </p:sp>
      <p:sp>
        <p:nvSpPr>
          <p:cNvPr id="9" name="Content Placeholder 8"/>
          <p:cNvSpPr>
            <a:spLocks noGrp="1"/>
          </p:cNvSpPr>
          <p:nvPr>
            <p:ph idx="1"/>
          </p:nvPr>
        </p:nvSpPr>
        <p:spPr>
          <a:xfrm>
            <a:off x="33412" y="969687"/>
            <a:ext cx="9246172" cy="1449480"/>
          </a:xfrm>
        </p:spPr>
        <p:txBody>
          <a:bodyPr>
            <a:noAutofit/>
          </a:bodyPr>
          <a:lstStyle/>
          <a:p>
            <a:r>
              <a:rPr lang="en-GB" sz="1800" dirty="0" smtClean="0"/>
              <a:t>But this is taken some precious longitudinal space, so there might be better ways to do it!</a:t>
            </a:r>
          </a:p>
          <a:p>
            <a:r>
              <a:rPr lang="en-GB" sz="1800" dirty="0" smtClean="0"/>
              <a:t>We could save this room if we make the splice at the level of the coil end spacers</a:t>
            </a:r>
            <a:endParaRPr lang="en-GB" sz="1800" dirty="0"/>
          </a:p>
        </p:txBody>
      </p:sp>
      <p:pic>
        <p:nvPicPr>
          <p:cNvPr id="15" name="Picture 14"/>
          <p:cNvPicPr>
            <a:picLocks noChangeAspect="1"/>
          </p:cNvPicPr>
          <p:nvPr/>
        </p:nvPicPr>
        <p:blipFill rotWithShape="1">
          <a:blip r:embed="rId3"/>
          <a:srcRect l="12484" t="27837" r="27644" b="6042"/>
          <a:stretch/>
        </p:blipFill>
        <p:spPr>
          <a:xfrm>
            <a:off x="615533" y="2143542"/>
            <a:ext cx="3461333" cy="2160000"/>
          </a:xfrm>
          <a:prstGeom prst="rect">
            <a:avLst/>
          </a:prstGeom>
        </p:spPr>
      </p:pic>
      <p:pic>
        <p:nvPicPr>
          <p:cNvPr id="18" name="Picture 17"/>
          <p:cNvPicPr>
            <a:picLocks noChangeAspect="1"/>
          </p:cNvPicPr>
          <p:nvPr/>
        </p:nvPicPr>
        <p:blipFill rotWithShape="1">
          <a:blip r:embed="rId4">
            <a:clrChange>
              <a:clrFrom>
                <a:srgbClr val="FFFFFF"/>
              </a:clrFrom>
              <a:clrTo>
                <a:srgbClr val="FFFFFF">
                  <a:alpha val="0"/>
                </a:srgbClr>
              </a:clrTo>
            </a:clrChange>
          </a:blip>
          <a:srcRect l="14329" r="6057" b="11919"/>
          <a:stretch/>
        </p:blipFill>
        <p:spPr>
          <a:xfrm>
            <a:off x="4974412" y="4510081"/>
            <a:ext cx="3455188" cy="2160000"/>
          </a:xfrm>
          <a:prstGeom prst="rect">
            <a:avLst/>
          </a:prstGeom>
        </p:spPr>
      </p:pic>
      <p:sp>
        <p:nvSpPr>
          <p:cNvPr id="3" name="TextBox 2"/>
          <p:cNvSpPr txBox="1"/>
          <p:nvPr/>
        </p:nvSpPr>
        <p:spPr>
          <a:xfrm>
            <a:off x="628721" y="1958279"/>
            <a:ext cx="1953676" cy="338554"/>
          </a:xfrm>
          <a:prstGeom prst="rect">
            <a:avLst/>
          </a:prstGeom>
          <a:noFill/>
        </p:spPr>
        <p:txBody>
          <a:bodyPr wrap="none" rtlCol="0">
            <a:spAutoFit/>
          </a:bodyPr>
          <a:lstStyle/>
          <a:p>
            <a:r>
              <a:rPr lang="en-GB" sz="1600" dirty="0" smtClean="0">
                <a:solidFill>
                  <a:srgbClr val="FF0000"/>
                </a:solidFill>
                <a:latin typeface="Times New Roman" panose="02020603050405020304" pitchFamily="18" charset="0"/>
                <a:cs typeface="Times New Roman" panose="02020603050405020304" pitchFamily="18" charset="0"/>
              </a:rPr>
              <a:t>1. Winding  </a:t>
            </a:r>
            <a:r>
              <a:rPr lang="en-GB" sz="1600" dirty="0" smtClean="0">
                <a:solidFill>
                  <a:srgbClr val="FF0000"/>
                </a:solidFill>
                <a:latin typeface="Times New Roman" panose="02020603050405020304" pitchFamily="18" charset="0"/>
                <a:cs typeface="Times New Roman" panose="02020603050405020304" pitchFamily="18" charset="0"/>
              </a:rPr>
              <a:t>(HF+LF</a:t>
            </a:r>
            <a:r>
              <a:rPr lang="en-GB" sz="1600" dirty="0" smtClean="0">
                <a:solidFill>
                  <a:srgbClr val="FF0000"/>
                </a:solidFill>
                <a:latin typeface="Times New Roman" panose="02020603050405020304" pitchFamily="18" charset="0"/>
                <a:cs typeface="Times New Roman" panose="02020603050405020304" pitchFamily="18" charset="0"/>
              </a:rPr>
              <a:t>)</a:t>
            </a:r>
            <a:endParaRPr lang="en-GB" sz="1600" dirty="0">
              <a:solidFill>
                <a:srgbClr val="FF0000"/>
              </a:solidFill>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5"/>
          <a:stretch>
            <a:fillRect/>
          </a:stretch>
        </p:blipFill>
        <p:spPr>
          <a:xfrm>
            <a:off x="4437248" y="2152309"/>
            <a:ext cx="3838334" cy="2168852"/>
          </a:xfrm>
          <a:prstGeom prst="rect">
            <a:avLst/>
          </a:prstGeom>
        </p:spPr>
      </p:pic>
      <p:sp>
        <p:nvSpPr>
          <p:cNvPr id="5" name="Rectangle 4"/>
          <p:cNvSpPr/>
          <p:nvPr/>
        </p:nvSpPr>
        <p:spPr>
          <a:xfrm>
            <a:off x="4572000" y="1909958"/>
            <a:ext cx="2199641" cy="369332"/>
          </a:xfrm>
          <a:prstGeom prst="rect">
            <a:avLst/>
          </a:prstGeom>
        </p:spPr>
        <p:txBody>
          <a:bodyPr wrap="none">
            <a:spAutoFit/>
          </a:bodyPr>
          <a:lstStyle/>
          <a:p>
            <a:r>
              <a:rPr lang="en-GB" dirty="0" smtClean="0">
                <a:solidFill>
                  <a:srgbClr val="FF0000"/>
                </a:solidFill>
                <a:latin typeface="Times New Roman" panose="02020603050405020304" pitchFamily="18" charset="0"/>
                <a:cs typeface="Times New Roman" panose="02020603050405020304" pitchFamily="18" charset="0"/>
              </a:rPr>
              <a:t>2. </a:t>
            </a:r>
            <a:r>
              <a:rPr lang="en-GB" dirty="0">
                <a:solidFill>
                  <a:srgbClr val="FF0000"/>
                </a:solidFill>
                <a:latin typeface="Times New Roman" panose="02020603050405020304" pitchFamily="18" charset="0"/>
                <a:cs typeface="Times New Roman" panose="02020603050405020304" pitchFamily="18" charset="0"/>
              </a:rPr>
              <a:t>Reaction (HF+LF) </a:t>
            </a:r>
            <a:endParaRPr lang="en-GB" dirty="0"/>
          </a:p>
        </p:txBody>
      </p:sp>
      <p:sp>
        <p:nvSpPr>
          <p:cNvPr id="6" name="Rectangle 5"/>
          <p:cNvSpPr/>
          <p:nvPr/>
        </p:nvSpPr>
        <p:spPr>
          <a:xfrm>
            <a:off x="647829" y="4336999"/>
            <a:ext cx="1184940" cy="369332"/>
          </a:xfrm>
          <a:prstGeom prst="rect">
            <a:avLst/>
          </a:prstGeom>
        </p:spPr>
        <p:txBody>
          <a:bodyPr wrap="none">
            <a:spAutoFit/>
          </a:bodyPr>
          <a:lstStyle/>
          <a:p>
            <a:r>
              <a:rPr lang="en-GB" dirty="0" smtClean="0">
                <a:solidFill>
                  <a:srgbClr val="FF0000"/>
                </a:solidFill>
                <a:latin typeface="Times New Roman" panose="02020603050405020304" pitchFamily="18" charset="0"/>
                <a:cs typeface="Times New Roman" panose="02020603050405020304" pitchFamily="18" charset="0"/>
              </a:rPr>
              <a:t>3. Splicing</a:t>
            </a:r>
            <a:endParaRPr lang="en-GB" dirty="0"/>
          </a:p>
        </p:txBody>
      </p:sp>
      <p:pic>
        <p:nvPicPr>
          <p:cNvPr id="17" name="Picture 16"/>
          <p:cNvPicPr>
            <a:picLocks noChangeAspect="1"/>
          </p:cNvPicPr>
          <p:nvPr/>
        </p:nvPicPr>
        <p:blipFill>
          <a:blip r:embed="rId5">
            <a:clrChange>
              <a:clrFrom>
                <a:srgbClr val="FFFFFF"/>
              </a:clrFrom>
              <a:clrTo>
                <a:srgbClr val="FFFFFF">
                  <a:alpha val="0"/>
                </a:srgbClr>
              </a:clrTo>
            </a:clrChange>
          </a:blip>
          <a:stretch>
            <a:fillRect/>
          </a:stretch>
        </p:blipFill>
        <p:spPr>
          <a:xfrm>
            <a:off x="516760" y="4657621"/>
            <a:ext cx="3838334" cy="2168852"/>
          </a:xfrm>
          <a:prstGeom prst="rect">
            <a:avLst/>
          </a:prstGeom>
        </p:spPr>
      </p:pic>
      <p:sp>
        <p:nvSpPr>
          <p:cNvPr id="7" name="Rectangle 6"/>
          <p:cNvSpPr/>
          <p:nvPr/>
        </p:nvSpPr>
        <p:spPr>
          <a:xfrm>
            <a:off x="4612294" y="4306696"/>
            <a:ext cx="1717137" cy="369332"/>
          </a:xfrm>
          <a:prstGeom prst="rect">
            <a:avLst/>
          </a:prstGeom>
        </p:spPr>
        <p:txBody>
          <a:bodyPr wrap="none">
            <a:spAutoFit/>
          </a:bodyPr>
          <a:lstStyle/>
          <a:p>
            <a:r>
              <a:rPr lang="en-GB" dirty="0" smtClean="0">
                <a:solidFill>
                  <a:srgbClr val="FF0000"/>
                </a:solidFill>
                <a:latin typeface="Times New Roman" panose="02020603050405020304" pitchFamily="18" charset="0"/>
                <a:cs typeface="Times New Roman" panose="02020603050405020304" pitchFamily="18" charset="0"/>
              </a:rPr>
              <a:t>4. </a:t>
            </a:r>
            <a:r>
              <a:rPr lang="en-GB" dirty="0">
                <a:solidFill>
                  <a:srgbClr val="FF0000"/>
                </a:solidFill>
                <a:latin typeface="Times New Roman" panose="02020603050405020304" pitchFamily="18" charset="0"/>
                <a:cs typeface="Times New Roman" panose="02020603050405020304" pitchFamily="18" charset="0"/>
              </a:rPr>
              <a:t>Impregnation </a:t>
            </a:r>
            <a:endParaRPr lang="en-GB" dirty="0"/>
          </a:p>
        </p:txBody>
      </p:sp>
    </p:spTree>
    <p:extLst>
      <p:ext uri="{BB962C8B-B14F-4D97-AF65-F5344CB8AC3E}">
        <p14:creationId xmlns:p14="http://schemas.microsoft.com/office/powerpoint/2010/main" val="312945714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Nb</a:t>
            </a:r>
            <a:r>
              <a:rPr lang="en-GB" baseline="-25000" dirty="0" smtClean="0"/>
              <a:t>3</a:t>
            </a:r>
            <a:r>
              <a:rPr lang="en-GB" dirty="0" smtClean="0"/>
              <a:t>Sn </a:t>
            </a:r>
            <a:r>
              <a:rPr lang="en-GB" dirty="0" smtClean="0"/>
              <a:t>High Field Splice</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46</a:t>
            </a:fld>
            <a:endParaRPr lang="en-GB">
              <a:solidFill>
                <a:srgbClr val="0C377B"/>
              </a:solidFill>
            </a:endParaRPr>
          </a:p>
        </p:txBody>
      </p:sp>
      <p:pic>
        <p:nvPicPr>
          <p:cNvPr id="13" name="Picture 12"/>
          <p:cNvPicPr>
            <a:picLocks noChangeAspect="1"/>
          </p:cNvPicPr>
          <p:nvPr/>
        </p:nvPicPr>
        <p:blipFill rotWithShape="1">
          <a:blip r:embed="rId3"/>
          <a:srcRect l="12853" t="23592" r="26353" b="5388"/>
          <a:stretch/>
        </p:blipFill>
        <p:spPr>
          <a:xfrm>
            <a:off x="755576" y="1613558"/>
            <a:ext cx="3272276" cy="2160000"/>
          </a:xfrm>
          <a:prstGeom prst="rect">
            <a:avLst/>
          </a:prstGeom>
        </p:spPr>
      </p:pic>
      <p:pic>
        <p:nvPicPr>
          <p:cNvPr id="14" name="Picture 13"/>
          <p:cNvPicPr>
            <a:picLocks noChangeAspect="1"/>
          </p:cNvPicPr>
          <p:nvPr/>
        </p:nvPicPr>
        <p:blipFill rotWithShape="1">
          <a:blip r:embed="rId4"/>
          <a:srcRect l="19664" r="14079"/>
          <a:stretch/>
        </p:blipFill>
        <p:spPr>
          <a:xfrm>
            <a:off x="5310834" y="1557268"/>
            <a:ext cx="3118766" cy="2659734"/>
          </a:xfrm>
          <a:prstGeom prst="rect">
            <a:avLst/>
          </a:prstGeom>
        </p:spPr>
      </p:pic>
      <p:sp>
        <p:nvSpPr>
          <p:cNvPr id="6" name="Rectangle 5"/>
          <p:cNvSpPr/>
          <p:nvPr/>
        </p:nvSpPr>
        <p:spPr>
          <a:xfrm>
            <a:off x="467544" y="1106772"/>
            <a:ext cx="3240360" cy="646331"/>
          </a:xfrm>
          <a:prstGeom prst="rect">
            <a:avLst/>
          </a:prstGeom>
        </p:spPr>
        <p:txBody>
          <a:bodyPr wrap="square">
            <a:spAutoFit/>
          </a:bodyPr>
          <a:lstStyle/>
          <a:p>
            <a:pPr algn="ctr"/>
            <a:r>
              <a:rPr lang="en-GB" dirty="0" smtClean="0">
                <a:solidFill>
                  <a:srgbClr val="FF0000"/>
                </a:solidFill>
                <a:latin typeface="Times New Roman" panose="02020603050405020304" pitchFamily="18" charset="0"/>
                <a:cs typeface="Times New Roman" panose="02020603050405020304" pitchFamily="18" charset="0"/>
              </a:rPr>
              <a:t>1. Winding </a:t>
            </a:r>
            <a:r>
              <a:rPr lang="en-GB" dirty="0">
                <a:solidFill>
                  <a:srgbClr val="FF0000"/>
                </a:solidFill>
                <a:latin typeface="Times New Roman" panose="02020603050405020304" pitchFamily="18" charset="0"/>
                <a:cs typeface="Times New Roman" panose="02020603050405020304" pitchFamily="18" charset="0"/>
              </a:rPr>
              <a:t>(HF) + Reaction (HF) +  Impregnation (HF) </a:t>
            </a:r>
            <a:endParaRPr lang="en-GB" dirty="0"/>
          </a:p>
        </p:txBody>
      </p:sp>
      <p:sp>
        <p:nvSpPr>
          <p:cNvPr id="7" name="Rectangle 6"/>
          <p:cNvSpPr/>
          <p:nvPr/>
        </p:nvSpPr>
        <p:spPr>
          <a:xfrm>
            <a:off x="5336026" y="1055417"/>
            <a:ext cx="3174889" cy="646331"/>
          </a:xfrm>
          <a:prstGeom prst="rect">
            <a:avLst/>
          </a:prstGeom>
        </p:spPr>
        <p:txBody>
          <a:bodyPr wrap="square">
            <a:spAutoFit/>
          </a:bodyPr>
          <a:lstStyle/>
          <a:p>
            <a:pPr algn="ctr"/>
            <a:r>
              <a:rPr lang="en-GB" dirty="0" smtClean="0">
                <a:solidFill>
                  <a:srgbClr val="FF0000"/>
                </a:solidFill>
                <a:latin typeface="Times New Roman" panose="02020603050405020304" pitchFamily="18" charset="0"/>
                <a:cs typeface="Times New Roman" panose="02020603050405020304" pitchFamily="18" charset="0"/>
              </a:rPr>
              <a:t>2. Winding </a:t>
            </a:r>
            <a:r>
              <a:rPr lang="en-GB" dirty="0">
                <a:solidFill>
                  <a:srgbClr val="FF0000"/>
                </a:solidFill>
                <a:latin typeface="Times New Roman" panose="02020603050405020304" pitchFamily="18" charset="0"/>
                <a:cs typeface="Times New Roman" panose="02020603050405020304" pitchFamily="18" charset="0"/>
              </a:rPr>
              <a:t>(LF) + Reaction (LF) + Impregnation (LF) </a:t>
            </a:r>
            <a:endParaRPr lang="en-GB" dirty="0"/>
          </a:p>
        </p:txBody>
      </p:sp>
      <p:pic>
        <p:nvPicPr>
          <p:cNvPr id="21" name="Picture 20"/>
          <p:cNvPicPr>
            <a:picLocks noChangeAspect="1"/>
          </p:cNvPicPr>
          <p:nvPr/>
        </p:nvPicPr>
        <p:blipFill rotWithShape="1">
          <a:blip r:embed="rId5">
            <a:clrChange>
              <a:clrFrom>
                <a:srgbClr val="FFFFFF"/>
              </a:clrFrom>
              <a:clrTo>
                <a:srgbClr val="FFFFFF">
                  <a:alpha val="0"/>
                </a:srgbClr>
              </a:clrTo>
            </a:clrChange>
          </a:blip>
          <a:srcRect l="14329" r="6057" b="11919"/>
          <a:stretch/>
        </p:blipFill>
        <p:spPr>
          <a:xfrm>
            <a:off x="4974412" y="4510081"/>
            <a:ext cx="3455188" cy="2160000"/>
          </a:xfrm>
          <a:prstGeom prst="rect">
            <a:avLst/>
          </a:prstGeom>
        </p:spPr>
      </p:pic>
      <p:sp>
        <p:nvSpPr>
          <p:cNvPr id="22" name="Rectangle 21"/>
          <p:cNvSpPr/>
          <p:nvPr/>
        </p:nvSpPr>
        <p:spPr>
          <a:xfrm>
            <a:off x="647829" y="4336999"/>
            <a:ext cx="1184940" cy="369332"/>
          </a:xfrm>
          <a:prstGeom prst="rect">
            <a:avLst/>
          </a:prstGeom>
        </p:spPr>
        <p:txBody>
          <a:bodyPr wrap="none">
            <a:spAutoFit/>
          </a:bodyPr>
          <a:lstStyle/>
          <a:p>
            <a:r>
              <a:rPr lang="en-GB" dirty="0" smtClean="0">
                <a:solidFill>
                  <a:srgbClr val="FF0000"/>
                </a:solidFill>
                <a:latin typeface="Times New Roman" panose="02020603050405020304" pitchFamily="18" charset="0"/>
                <a:cs typeface="Times New Roman" panose="02020603050405020304" pitchFamily="18" charset="0"/>
              </a:rPr>
              <a:t>3. Splicing</a:t>
            </a:r>
            <a:endParaRPr lang="en-GB" dirty="0"/>
          </a:p>
        </p:txBody>
      </p:sp>
      <p:pic>
        <p:nvPicPr>
          <p:cNvPr id="23" name="Picture 22"/>
          <p:cNvPicPr>
            <a:picLocks noChangeAspect="1"/>
          </p:cNvPicPr>
          <p:nvPr/>
        </p:nvPicPr>
        <p:blipFill>
          <a:blip r:embed="rId6">
            <a:clrChange>
              <a:clrFrom>
                <a:srgbClr val="FFFFFF"/>
              </a:clrFrom>
              <a:clrTo>
                <a:srgbClr val="FFFFFF">
                  <a:alpha val="0"/>
                </a:srgbClr>
              </a:clrTo>
            </a:clrChange>
          </a:blip>
          <a:stretch>
            <a:fillRect/>
          </a:stretch>
        </p:blipFill>
        <p:spPr>
          <a:xfrm>
            <a:off x="516760" y="4657621"/>
            <a:ext cx="3838334" cy="2168852"/>
          </a:xfrm>
          <a:prstGeom prst="rect">
            <a:avLst/>
          </a:prstGeom>
        </p:spPr>
      </p:pic>
      <p:sp>
        <p:nvSpPr>
          <p:cNvPr id="24" name="Rectangle 23"/>
          <p:cNvSpPr/>
          <p:nvPr/>
        </p:nvSpPr>
        <p:spPr>
          <a:xfrm>
            <a:off x="5483102" y="4288289"/>
            <a:ext cx="1717137" cy="369332"/>
          </a:xfrm>
          <a:prstGeom prst="rect">
            <a:avLst/>
          </a:prstGeom>
        </p:spPr>
        <p:txBody>
          <a:bodyPr wrap="none">
            <a:spAutoFit/>
          </a:bodyPr>
          <a:lstStyle/>
          <a:p>
            <a:r>
              <a:rPr lang="en-GB" dirty="0" smtClean="0">
                <a:solidFill>
                  <a:srgbClr val="FF0000"/>
                </a:solidFill>
                <a:latin typeface="Times New Roman" panose="02020603050405020304" pitchFamily="18" charset="0"/>
                <a:cs typeface="Times New Roman" panose="02020603050405020304" pitchFamily="18" charset="0"/>
              </a:rPr>
              <a:t>4. </a:t>
            </a:r>
            <a:r>
              <a:rPr lang="en-GB" dirty="0">
                <a:solidFill>
                  <a:srgbClr val="FF0000"/>
                </a:solidFill>
                <a:latin typeface="Times New Roman" panose="02020603050405020304" pitchFamily="18" charset="0"/>
                <a:cs typeface="Times New Roman" panose="02020603050405020304" pitchFamily="18" charset="0"/>
              </a:rPr>
              <a:t>Impregnation </a:t>
            </a:r>
            <a:endParaRPr lang="en-GB" dirty="0"/>
          </a:p>
        </p:txBody>
      </p:sp>
    </p:spTree>
    <p:extLst>
      <p:ext uri="{BB962C8B-B14F-4D97-AF65-F5344CB8AC3E}">
        <p14:creationId xmlns:p14="http://schemas.microsoft.com/office/powerpoint/2010/main" val="42855186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Nb</a:t>
            </a:r>
            <a:r>
              <a:rPr lang="en-GB" baseline="-25000" dirty="0"/>
              <a:t>3</a:t>
            </a:r>
            <a:r>
              <a:rPr lang="en-GB" dirty="0"/>
              <a:t>Sn High Field Splice</a:t>
            </a: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47</a:t>
            </a:fld>
            <a:endParaRPr lang="en-GB">
              <a:solidFill>
                <a:srgbClr val="0C377B"/>
              </a:solidFill>
            </a:endParaRPr>
          </a:p>
        </p:txBody>
      </p:sp>
      <p:pic>
        <p:nvPicPr>
          <p:cNvPr id="5" name="Picture 4"/>
          <p:cNvPicPr>
            <a:picLocks noChangeAspect="1"/>
          </p:cNvPicPr>
          <p:nvPr/>
        </p:nvPicPr>
        <p:blipFill rotWithShape="1">
          <a:blip r:embed="rId2"/>
          <a:srcRect l="51974" t="54810" r="20858" b="9910"/>
          <a:stretch/>
        </p:blipFill>
        <p:spPr>
          <a:xfrm>
            <a:off x="4009631" y="3525849"/>
            <a:ext cx="3923928" cy="3184637"/>
          </a:xfrm>
          <a:prstGeom prst="rect">
            <a:avLst/>
          </a:prstGeom>
        </p:spPr>
      </p:pic>
      <p:pic>
        <p:nvPicPr>
          <p:cNvPr id="6" name="Picture 5"/>
          <p:cNvPicPr>
            <a:picLocks noChangeAspect="1"/>
          </p:cNvPicPr>
          <p:nvPr/>
        </p:nvPicPr>
        <p:blipFill rotWithShape="1">
          <a:blip r:embed="rId3"/>
          <a:srcRect l="25593" t="18270" r="14165" b="64090"/>
          <a:stretch/>
        </p:blipFill>
        <p:spPr>
          <a:xfrm>
            <a:off x="899592" y="2000249"/>
            <a:ext cx="7416751" cy="1357314"/>
          </a:xfrm>
          <a:prstGeom prst="rect">
            <a:avLst/>
          </a:prstGeom>
        </p:spPr>
      </p:pic>
      <p:pic>
        <p:nvPicPr>
          <p:cNvPr id="7" name="Picture 6"/>
          <p:cNvPicPr>
            <a:picLocks noChangeAspect="1"/>
          </p:cNvPicPr>
          <p:nvPr/>
        </p:nvPicPr>
        <p:blipFill rotWithShape="1">
          <a:blip r:embed="rId4"/>
          <a:srcRect l="52362" t="33620" r="16138" b="17241"/>
          <a:stretch/>
        </p:blipFill>
        <p:spPr>
          <a:xfrm>
            <a:off x="899592" y="3641456"/>
            <a:ext cx="3105103" cy="3027475"/>
          </a:xfrm>
          <a:prstGeom prst="rect">
            <a:avLst/>
          </a:prstGeom>
        </p:spPr>
      </p:pic>
      <p:sp>
        <p:nvSpPr>
          <p:cNvPr id="8" name="Content Placeholder 2"/>
          <p:cNvSpPr>
            <a:spLocks noGrp="1"/>
          </p:cNvSpPr>
          <p:nvPr>
            <p:ph idx="1"/>
          </p:nvPr>
        </p:nvSpPr>
        <p:spPr>
          <a:xfrm>
            <a:off x="0" y="870709"/>
            <a:ext cx="8892480" cy="819299"/>
          </a:xfrm>
        </p:spPr>
        <p:txBody>
          <a:bodyPr>
            <a:noAutofit/>
          </a:bodyPr>
          <a:lstStyle/>
          <a:p>
            <a:r>
              <a:rPr lang="en-GB" sz="2400" dirty="0" smtClean="0"/>
              <a:t>There is some room for creativity here, and </a:t>
            </a:r>
            <a:r>
              <a:rPr lang="en-GB" sz="2400" dirty="0" smtClean="0"/>
              <a:t>we should </a:t>
            </a:r>
            <a:r>
              <a:rPr lang="en-GB" sz="2400" dirty="0" smtClean="0"/>
              <a:t>also take a look to what was done in the past…</a:t>
            </a:r>
          </a:p>
        </p:txBody>
      </p:sp>
      <p:sp>
        <p:nvSpPr>
          <p:cNvPr id="9" name="Rectangle 8"/>
          <p:cNvSpPr/>
          <p:nvPr/>
        </p:nvSpPr>
        <p:spPr>
          <a:xfrm>
            <a:off x="4035567" y="5011176"/>
            <a:ext cx="3897991" cy="938103"/>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8238268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Content</a:t>
            </a:r>
            <a:endParaRPr lang="en-GB" dirty="0"/>
          </a:p>
        </p:txBody>
      </p:sp>
      <p:sp>
        <p:nvSpPr>
          <p:cNvPr id="3" name="Content Placeholder 2"/>
          <p:cNvSpPr>
            <a:spLocks noGrp="1"/>
          </p:cNvSpPr>
          <p:nvPr>
            <p:ph idx="1"/>
          </p:nvPr>
        </p:nvSpPr>
        <p:spPr/>
        <p:txBody>
          <a:bodyPr/>
          <a:lstStyle/>
          <a:p>
            <a:pPr marL="550926" indent="-514350">
              <a:buClr>
                <a:schemeClr val="accent5"/>
              </a:buClr>
              <a:buFont typeface="+mj-lt"/>
              <a:buAutoNum type="arabicPeriod"/>
            </a:pPr>
            <a:r>
              <a:rPr lang="en-GB" dirty="0" smtClean="0">
                <a:solidFill>
                  <a:schemeClr val="accent3"/>
                </a:solidFill>
              </a:rPr>
              <a:t>Introduction</a:t>
            </a:r>
          </a:p>
          <a:p>
            <a:pPr marL="550926" indent="-514350">
              <a:buClr>
                <a:schemeClr val="accent5"/>
              </a:buClr>
              <a:buFont typeface="+mj-lt"/>
              <a:buAutoNum type="arabicPeriod"/>
            </a:pPr>
            <a:r>
              <a:rPr lang="en-GB" dirty="0" smtClean="0">
                <a:solidFill>
                  <a:schemeClr val="accent3"/>
                </a:solidFill>
              </a:rPr>
              <a:t>Design constrains</a:t>
            </a:r>
          </a:p>
          <a:p>
            <a:pPr marL="550926" indent="-514350">
              <a:buClr>
                <a:schemeClr val="accent5"/>
              </a:buClr>
              <a:buFont typeface="+mj-lt"/>
              <a:buAutoNum type="arabicPeriod"/>
            </a:pPr>
            <a:r>
              <a:rPr lang="en-GB" dirty="0" smtClean="0">
                <a:solidFill>
                  <a:schemeClr val="accent3"/>
                </a:solidFill>
              </a:rPr>
              <a:t>Electromagnetic designs overview</a:t>
            </a:r>
          </a:p>
          <a:p>
            <a:pPr marL="550926" indent="-514350">
              <a:buClr>
                <a:schemeClr val="accent5"/>
              </a:buClr>
              <a:buFont typeface="+mj-lt"/>
              <a:buAutoNum type="arabicPeriod"/>
            </a:pPr>
            <a:r>
              <a:rPr lang="en-GB" dirty="0" smtClean="0">
                <a:solidFill>
                  <a:schemeClr val="accent3"/>
                </a:solidFill>
              </a:rPr>
              <a:t>Technical challenges and “solutions”</a:t>
            </a:r>
          </a:p>
          <a:p>
            <a:pPr marL="550926" indent="-514350">
              <a:buFont typeface="+mj-lt"/>
              <a:buAutoNum type="arabicPeriod"/>
            </a:pPr>
            <a:r>
              <a:rPr lang="en-GB" b="1" dirty="0" smtClean="0"/>
              <a:t>Summary and next steps</a:t>
            </a:r>
            <a:endParaRPr lang="en-GB" b="1"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48</a:t>
            </a:fld>
            <a:endParaRPr lang="en-GB">
              <a:solidFill>
                <a:srgbClr val="0C377B"/>
              </a:solidFill>
            </a:endParaRPr>
          </a:p>
        </p:txBody>
      </p:sp>
    </p:spTree>
    <p:extLst>
      <p:ext uri="{BB962C8B-B14F-4D97-AF65-F5344CB8AC3E}">
        <p14:creationId xmlns:p14="http://schemas.microsoft.com/office/powerpoint/2010/main" val="25242682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Summary and next steps</a:t>
            </a:r>
            <a:endParaRPr lang="en-GB" dirty="0"/>
          </a:p>
        </p:txBody>
      </p:sp>
      <p:sp>
        <p:nvSpPr>
          <p:cNvPr id="3" name="Content Placeholder 2"/>
          <p:cNvSpPr>
            <a:spLocks noGrp="1"/>
          </p:cNvSpPr>
          <p:nvPr>
            <p:ph idx="1"/>
          </p:nvPr>
        </p:nvSpPr>
        <p:spPr>
          <a:xfrm>
            <a:off x="458573" y="1029221"/>
            <a:ext cx="8226854" cy="5519638"/>
          </a:xfrm>
        </p:spPr>
        <p:txBody>
          <a:bodyPr>
            <a:normAutofit fontScale="77500" lnSpcReduction="20000"/>
          </a:bodyPr>
          <a:lstStyle/>
          <a:p>
            <a:r>
              <a:rPr lang="en-GB" dirty="0" smtClean="0"/>
              <a:t>A series of solutions to grade a block coil have been discussed, with a coil equivalent width ranging from 65 to 70 mm (compared to ~85 mm for non-graded solutions).</a:t>
            </a:r>
          </a:p>
          <a:p>
            <a:endParaRPr lang="en-GB" sz="2100" dirty="0" smtClean="0"/>
          </a:p>
          <a:p>
            <a:r>
              <a:rPr lang="en-GB" dirty="0" smtClean="0"/>
              <a:t>The most compact solution that can be build with the present constraints is “Design A”.</a:t>
            </a:r>
          </a:p>
          <a:p>
            <a:endParaRPr lang="en-GB" sz="2100" dirty="0" smtClean="0"/>
          </a:p>
          <a:p>
            <a:r>
              <a:rPr lang="en-GB" dirty="0" smtClean="0"/>
              <a:t>Conservative design criteria for quench protection (</a:t>
            </a:r>
            <a:r>
              <a:rPr lang="en-GB" dirty="0"/>
              <a:t>time </a:t>
            </a:r>
            <a:r>
              <a:rPr lang="en-GB" dirty="0" smtClean="0"/>
              <a:t>margin </a:t>
            </a:r>
            <a:r>
              <a:rPr lang="en-GB" dirty="0"/>
              <a:t>~45 </a:t>
            </a:r>
            <a:r>
              <a:rPr lang="en-GB" dirty="0" err="1" smtClean="0"/>
              <a:t>ms</a:t>
            </a:r>
            <a:r>
              <a:rPr lang="en-GB" dirty="0" smtClean="0"/>
              <a:t>), which is the limiting factor for designs C and D.</a:t>
            </a:r>
          </a:p>
          <a:p>
            <a:endParaRPr lang="en-GB" sz="2100" dirty="0" smtClean="0"/>
          </a:p>
          <a:p>
            <a:r>
              <a:rPr lang="en-GB" dirty="0" smtClean="0"/>
              <a:t>If low operating current and high inductance is a showstopper for a magnet operating in the machine, a compact solution with wide cable (50 strands x 1 mm) and two power supplies can be a good option.</a:t>
            </a:r>
          </a:p>
          <a:p>
            <a:endParaRPr lang="en-GB" sz="2100" dirty="0" smtClean="0"/>
          </a:p>
          <a:p>
            <a:r>
              <a:rPr lang="en-GB" dirty="0" smtClean="0"/>
              <a:t>In all the cases, the </a:t>
            </a:r>
            <a:r>
              <a:rPr lang="en-GB" b="1" dirty="0" smtClean="0">
                <a:solidFill>
                  <a:srgbClr val="FF0000"/>
                </a:solidFill>
              </a:rPr>
              <a:t>main challenge is the development of the high field Nb</a:t>
            </a:r>
            <a:r>
              <a:rPr lang="en-GB" b="1" baseline="-25000" dirty="0" smtClean="0">
                <a:solidFill>
                  <a:srgbClr val="FF0000"/>
                </a:solidFill>
              </a:rPr>
              <a:t>3</a:t>
            </a:r>
            <a:r>
              <a:rPr lang="en-GB" b="1" dirty="0" smtClean="0">
                <a:solidFill>
                  <a:srgbClr val="FF0000"/>
                </a:solidFill>
              </a:rPr>
              <a:t>Sn splice</a:t>
            </a:r>
            <a:r>
              <a:rPr lang="en-GB" dirty="0" smtClean="0"/>
              <a:t>.</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49</a:t>
            </a:fld>
            <a:endParaRPr lang="en-GB">
              <a:solidFill>
                <a:srgbClr val="0C377B"/>
              </a:solidFill>
            </a:endParaRPr>
          </a:p>
        </p:txBody>
      </p:sp>
    </p:spTree>
    <p:extLst>
      <p:ext uri="{BB962C8B-B14F-4D97-AF65-F5344CB8AC3E}">
        <p14:creationId xmlns:p14="http://schemas.microsoft.com/office/powerpoint/2010/main" val="42855087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 Introduction: ERMC/RMM </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a:t>
            </a:fld>
            <a:endParaRPr lang="en-GB">
              <a:solidFill>
                <a:srgbClr val="0C377B"/>
              </a:solidFill>
            </a:endParaRPr>
          </a:p>
        </p:txBody>
      </p:sp>
      <p:sp>
        <p:nvSpPr>
          <p:cNvPr id="8" name="TextBox 167"/>
          <p:cNvSpPr txBox="1"/>
          <p:nvPr/>
        </p:nvSpPr>
        <p:spPr>
          <a:xfrm>
            <a:off x="602033" y="908720"/>
            <a:ext cx="7961613" cy="73866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79388" algn="l"/>
              </a:tabLst>
            </a:pPr>
            <a:r>
              <a:rPr lang="en-GB" sz="2400" b="1" dirty="0" smtClean="0">
                <a:solidFill>
                  <a:srgbClr val="FF0000"/>
                </a:solidFill>
                <a:latin typeface="Times New Roman" panose="02020603050405020304" pitchFamily="18" charset="0"/>
                <a:cs typeface="Times New Roman" panose="02020603050405020304" pitchFamily="18" charset="0"/>
              </a:rPr>
              <a:t>ERMC/RMM : A two stages project</a:t>
            </a:r>
            <a:endParaRPr lang="en-GB" b="1" dirty="0" smtClean="0">
              <a:solidFill>
                <a:srgbClr val="FF0000"/>
              </a:solidFill>
              <a:latin typeface="Times New Roman" panose="02020603050405020304" pitchFamily="18" charset="0"/>
              <a:cs typeface="Times New Roman" panose="02020603050405020304" pitchFamily="18" charset="0"/>
            </a:endParaRPr>
          </a:p>
          <a:p>
            <a:pPr algn="ctr">
              <a:tabLst>
                <a:tab pos="179388" algn="l"/>
              </a:tabLst>
            </a:pPr>
            <a:endParaRPr lang="en-GB" dirty="0" smtClean="0">
              <a:latin typeface="Times New Roman" panose="02020603050405020304" pitchFamily="18" charset="0"/>
              <a:cs typeface="Times New Roman" panose="02020603050405020304" pitchFamily="18" charset="0"/>
            </a:endParaRPr>
          </a:p>
        </p:txBody>
      </p:sp>
      <p:sp>
        <p:nvSpPr>
          <p:cNvPr id="20" name="Rectangle 19"/>
          <p:cNvSpPr/>
          <p:nvPr/>
        </p:nvSpPr>
        <p:spPr>
          <a:xfrm>
            <a:off x="190353" y="1493858"/>
            <a:ext cx="4392487" cy="3754874"/>
          </a:xfrm>
          <a:prstGeom prst="rect">
            <a:avLst/>
          </a:prstGeom>
        </p:spPr>
        <p:txBody>
          <a:bodyPr wrap="square">
            <a:spAutoFit/>
          </a:bodyPr>
          <a:lstStyle/>
          <a:p>
            <a:r>
              <a:rPr lang="en-GB" b="1" dirty="0" smtClean="0">
                <a:solidFill>
                  <a:srgbClr val="FF0000"/>
                </a:solidFill>
                <a:latin typeface="Times New Roman" panose="02020603050405020304" pitchFamily="18" charset="0"/>
                <a:cs typeface="Times New Roman" panose="02020603050405020304" pitchFamily="18" charset="0"/>
              </a:rPr>
              <a:t>Stage 1 priorities:</a:t>
            </a:r>
          </a:p>
          <a:p>
            <a:pPr marL="342900" indent="-342900">
              <a:buFont typeface="+mj-lt"/>
              <a:buAutoNum type="arabicPeriod"/>
            </a:pPr>
            <a:r>
              <a:rPr lang="en-GB" dirty="0" smtClean="0">
                <a:latin typeface="Times New Roman" panose="02020603050405020304" pitchFamily="18" charset="0"/>
                <a:cs typeface="Times New Roman" panose="02020603050405020304" pitchFamily="18" charset="0"/>
              </a:rPr>
              <a:t>Demonstrate the field</a:t>
            </a:r>
          </a:p>
          <a:p>
            <a:pPr marL="800100" lvl="3" indent="-342900">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sym typeface="Wingdings" panose="05000000000000000000" pitchFamily="2" charset="2"/>
              </a:rPr>
              <a:t>Design based on the “available” critical current density (~20% lower </a:t>
            </a:r>
            <a:r>
              <a:rPr lang="en-GB" sz="1600" dirty="0" smtClean="0">
                <a:latin typeface="Times New Roman" panose="02020603050405020304" pitchFamily="18" charset="0"/>
                <a:cs typeface="Times New Roman" panose="02020603050405020304" pitchFamily="18" charset="0"/>
                <a:sym typeface="Wingdings" panose="05000000000000000000" pitchFamily="2" charset="2"/>
              </a:rPr>
              <a:t>than FCC target at </a:t>
            </a:r>
            <a:r>
              <a:rPr lang="en-GB" sz="1600" dirty="0">
                <a:latin typeface="Times New Roman" panose="02020603050405020304" pitchFamily="18" charset="0"/>
                <a:cs typeface="Times New Roman" panose="02020603050405020304" pitchFamily="18" charset="0"/>
                <a:sym typeface="Wingdings" panose="05000000000000000000" pitchFamily="2" charset="2"/>
              </a:rPr>
              <a:t>18 T, 4.2 K</a:t>
            </a:r>
            <a:r>
              <a:rPr lang="en-GB" sz="1600" dirty="0" smtClean="0">
                <a:latin typeface="Times New Roman" panose="02020603050405020304" pitchFamily="18" charset="0"/>
                <a:cs typeface="Times New Roman" panose="02020603050405020304" pitchFamily="18" charset="0"/>
                <a:sym typeface="Wingdings" panose="05000000000000000000" pitchFamily="2" charset="2"/>
              </a:rPr>
              <a:t>)</a:t>
            </a:r>
          </a:p>
          <a:p>
            <a:pPr marL="800100" lvl="3" indent="-342900">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sym typeface="Wingdings" panose="05000000000000000000" pitchFamily="2" charset="2"/>
              </a:rPr>
              <a:t>As field quality is not an objective, profit from the use of an iron pole to decrease the ratio between the field in the aperture and in the coil to ~ 1</a:t>
            </a:r>
            <a:endParaRPr lang="en-GB" sz="1600" dirty="0" smtClean="0">
              <a:latin typeface="Times New Roman" panose="02020603050405020304" pitchFamily="18" charset="0"/>
              <a:cs typeface="Times New Roman" panose="02020603050405020304" pitchFamily="18" charset="0"/>
            </a:endParaRPr>
          </a:p>
          <a:p>
            <a:pPr marL="342900" indent="-342900">
              <a:buFont typeface="+mj-lt"/>
              <a:buAutoNum type="arabicPeriod"/>
            </a:pPr>
            <a:r>
              <a:rPr lang="en-GB" dirty="0">
                <a:latin typeface="Times New Roman" panose="02020603050405020304" pitchFamily="18" charset="0"/>
                <a:cs typeface="Times New Roman" panose="02020603050405020304" pitchFamily="18" charset="0"/>
              </a:rPr>
              <a:t>Study the mechanics</a:t>
            </a:r>
          </a:p>
          <a:p>
            <a:endParaRPr lang="en-GB" dirty="0" smtClean="0">
              <a:latin typeface="Times New Roman" panose="02020603050405020304" pitchFamily="18" charset="0"/>
              <a:cs typeface="Times New Roman" panose="02020603050405020304" pitchFamily="18" charset="0"/>
            </a:endParaRPr>
          </a:p>
          <a:p>
            <a:pPr marL="800100" lvl="2" indent="-342900">
              <a:buFont typeface="+mj-lt"/>
              <a:buAutoNum type="arabicPeriod"/>
            </a:pPr>
            <a:endParaRPr lang="en-GB" dirty="0">
              <a:latin typeface="Times New Roman" panose="02020603050405020304" pitchFamily="18" charset="0"/>
              <a:cs typeface="Times New Roman" panose="02020603050405020304" pitchFamily="18" charset="0"/>
              <a:sym typeface="Wingdings" panose="05000000000000000000" pitchFamily="2" charset="2"/>
            </a:endParaRPr>
          </a:p>
          <a:p>
            <a:endParaRPr lang="en-GB" dirty="0">
              <a:latin typeface="Times New Roman" panose="02020603050405020304" pitchFamily="18" charset="0"/>
              <a:cs typeface="Times New Roman" panose="02020603050405020304" pitchFamily="18" charset="0"/>
            </a:endParaRPr>
          </a:p>
          <a:p>
            <a:endParaRPr lang="en-GB" dirty="0"/>
          </a:p>
        </p:txBody>
      </p:sp>
      <p:sp>
        <p:nvSpPr>
          <p:cNvPr id="21" name="Rectangle 20"/>
          <p:cNvSpPr/>
          <p:nvPr/>
        </p:nvSpPr>
        <p:spPr>
          <a:xfrm>
            <a:off x="4908633" y="1556792"/>
            <a:ext cx="3956098" cy="3447098"/>
          </a:xfrm>
          <a:prstGeom prst="rect">
            <a:avLst/>
          </a:prstGeom>
        </p:spPr>
        <p:txBody>
          <a:bodyPr wrap="square">
            <a:spAutoFit/>
          </a:bodyPr>
          <a:lstStyle/>
          <a:p>
            <a:r>
              <a:rPr lang="en-GB" b="1" dirty="0" smtClean="0">
                <a:solidFill>
                  <a:srgbClr val="FF0000"/>
                </a:solidFill>
                <a:latin typeface="Times New Roman" panose="02020603050405020304" pitchFamily="18" charset="0"/>
                <a:cs typeface="Times New Roman" panose="02020603050405020304" pitchFamily="18" charset="0"/>
              </a:rPr>
              <a:t>Stage 2 priorities:</a:t>
            </a:r>
          </a:p>
          <a:p>
            <a:pPr marL="342900" indent="-342900">
              <a:buFont typeface="+mj-lt"/>
              <a:buAutoNum type="arabicPeriod"/>
            </a:pPr>
            <a:r>
              <a:rPr lang="en-GB" dirty="0">
                <a:latin typeface="Times New Roman" panose="02020603050405020304" pitchFamily="18" charset="0"/>
                <a:cs typeface="Times New Roman" panose="02020603050405020304" pitchFamily="18" charset="0"/>
              </a:rPr>
              <a:t>Coil size </a:t>
            </a:r>
            <a:r>
              <a:rPr lang="en-GB" dirty="0">
                <a:latin typeface="Times New Roman" panose="02020603050405020304" pitchFamily="18" charset="0"/>
                <a:cs typeface="Times New Roman" panose="02020603050405020304" pitchFamily="18" charset="0"/>
                <a:sym typeface="Wingdings" panose="05000000000000000000" pitchFamily="2" charset="2"/>
              </a:rPr>
              <a:t> </a:t>
            </a:r>
            <a:r>
              <a:rPr lang="en-GB" dirty="0" smtClean="0">
                <a:latin typeface="Times New Roman" panose="02020603050405020304" pitchFamily="18" charset="0"/>
                <a:cs typeface="Times New Roman" panose="02020603050405020304" pitchFamily="18" charset="0"/>
                <a:sym typeface="Wingdings" panose="05000000000000000000" pitchFamily="2" charset="2"/>
              </a:rPr>
              <a:t>Grading</a:t>
            </a:r>
          </a:p>
          <a:p>
            <a:pPr marL="800100" lvl="1" indent="-342900">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sym typeface="Wingdings" panose="05000000000000000000" pitchFamily="2" charset="2"/>
              </a:rPr>
              <a:t>Design based on the target FCC critical current density</a:t>
            </a:r>
          </a:p>
          <a:p>
            <a:pPr marL="800100" lvl="1" indent="-342900">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sym typeface="Wingdings" panose="05000000000000000000" pitchFamily="2" charset="2"/>
              </a:rPr>
              <a:t>High Field Nb</a:t>
            </a:r>
            <a:r>
              <a:rPr lang="en-GB" sz="1600" baseline="-25000" dirty="0" smtClean="0">
                <a:latin typeface="Times New Roman" panose="02020603050405020304" pitchFamily="18" charset="0"/>
                <a:cs typeface="Times New Roman" panose="02020603050405020304" pitchFamily="18" charset="0"/>
                <a:sym typeface="Wingdings" panose="05000000000000000000" pitchFamily="2" charset="2"/>
              </a:rPr>
              <a:t>3</a:t>
            </a:r>
            <a:r>
              <a:rPr lang="en-GB" sz="1600" dirty="0" smtClean="0">
                <a:latin typeface="Times New Roman" panose="02020603050405020304" pitchFamily="18" charset="0"/>
                <a:cs typeface="Times New Roman" panose="02020603050405020304" pitchFamily="18" charset="0"/>
                <a:sym typeface="Wingdings" panose="05000000000000000000" pitchFamily="2" charset="2"/>
              </a:rPr>
              <a:t>Sn splice development needed</a:t>
            </a:r>
            <a:endParaRPr lang="en-GB" sz="16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GB" dirty="0">
                <a:latin typeface="Times New Roman" panose="02020603050405020304" pitchFamily="18" charset="0"/>
                <a:cs typeface="Times New Roman" panose="02020603050405020304" pitchFamily="18" charset="0"/>
              </a:rPr>
              <a:t>Field </a:t>
            </a:r>
            <a:r>
              <a:rPr lang="en-GB" dirty="0" smtClean="0">
                <a:latin typeface="Times New Roman" panose="02020603050405020304" pitchFamily="18" charset="0"/>
                <a:cs typeface="Times New Roman" panose="02020603050405020304" pitchFamily="18" charset="0"/>
              </a:rPr>
              <a:t>quality (</a:t>
            </a:r>
            <a:r>
              <a:rPr lang="en-GB" dirty="0" err="1" smtClean="0">
                <a:latin typeface="Times New Roman" panose="02020603050405020304" pitchFamily="18" charset="0"/>
                <a:cs typeface="Times New Roman" panose="02020603050405020304" pitchFamily="18" charset="0"/>
              </a:rPr>
              <a:t>b</a:t>
            </a:r>
            <a:r>
              <a:rPr lang="en-GB" baseline="-25000" dirty="0" err="1" smtClean="0">
                <a:latin typeface="Times New Roman" panose="02020603050405020304" pitchFamily="18" charset="0"/>
                <a:cs typeface="Times New Roman" panose="02020603050405020304" pitchFamily="18" charset="0"/>
              </a:rPr>
              <a:t>n</a:t>
            </a:r>
            <a:r>
              <a:rPr lang="en-GB" dirty="0" smtClean="0">
                <a:latin typeface="Times New Roman" panose="02020603050405020304" pitchFamily="18" charset="0"/>
                <a:cs typeface="Times New Roman" panose="02020603050405020304" pitchFamily="18" charset="0"/>
              </a:rPr>
              <a:t>&lt;10 units, including iron saturation)</a:t>
            </a:r>
          </a:p>
          <a:p>
            <a:pPr marL="800100" lvl="1" indent="-342900">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rPr>
              <a:t>Still, it will need to be accommodated within the same structure, changing only the collar pack assembly</a:t>
            </a:r>
            <a:endParaRPr lang="en-GB" sz="1600" dirty="0">
              <a:latin typeface="Times New Roman" panose="02020603050405020304" pitchFamily="18" charset="0"/>
              <a:cs typeface="Times New Roman" panose="02020603050405020304" pitchFamily="18" charset="0"/>
            </a:endParaRPr>
          </a:p>
          <a:p>
            <a:endParaRPr lang="en-GB" dirty="0"/>
          </a:p>
        </p:txBody>
      </p:sp>
      <p:pic>
        <p:nvPicPr>
          <p:cNvPr id="24" name="Picture 23"/>
          <p:cNvPicPr>
            <a:picLocks noChangeAspect="1"/>
          </p:cNvPicPr>
          <p:nvPr/>
        </p:nvPicPr>
        <p:blipFill rotWithShape="1">
          <a:blip r:embed="rId2"/>
          <a:srcRect l="30816" t="33244" r="26812" b="22751"/>
          <a:stretch/>
        </p:blipFill>
        <p:spPr>
          <a:xfrm>
            <a:off x="1540793" y="4777440"/>
            <a:ext cx="1696392" cy="1696392"/>
          </a:xfrm>
          <a:prstGeom prst="rect">
            <a:avLst/>
          </a:prstGeom>
        </p:spPr>
      </p:pic>
      <p:pic>
        <p:nvPicPr>
          <p:cNvPr id="26" name="Picture 25"/>
          <p:cNvPicPr>
            <a:picLocks noChangeAspect="1"/>
          </p:cNvPicPr>
          <p:nvPr/>
        </p:nvPicPr>
        <p:blipFill rotWithShape="1">
          <a:blip r:embed="rId3"/>
          <a:srcRect l="17252" t="34004" r="57445" b="21991"/>
          <a:stretch/>
        </p:blipFill>
        <p:spPr>
          <a:xfrm>
            <a:off x="6229344" y="4777440"/>
            <a:ext cx="1749044" cy="1749044"/>
          </a:xfrm>
          <a:prstGeom prst="rect">
            <a:avLst/>
          </a:prstGeom>
        </p:spPr>
      </p:pic>
      <p:cxnSp>
        <p:nvCxnSpPr>
          <p:cNvPr id="31" name="Straight Connector 30"/>
          <p:cNvCxnSpPr>
            <a:stCxn id="8" idx="2"/>
          </p:cNvCxnSpPr>
          <p:nvPr/>
        </p:nvCxnSpPr>
        <p:spPr>
          <a:xfrm flipH="1">
            <a:off x="4582839" y="1647384"/>
            <a:ext cx="1" cy="4436383"/>
          </a:xfrm>
          <a:prstGeom prst="line">
            <a:avLst/>
          </a:prstGeom>
          <a:ln w="28575">
            <a:solidFill>
              <a:srgbClr val="FF0000"/>
            </a:solidFill>
            <a:prstDash val="sys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913571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slides</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891784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Parametric</a:t>
            </a:r>
            <a:endParaRPr lang="en-GB" dirty="0"/>
          </a:p>
        </p:txBody>
      </p:sp>
      <p:sp>
        <p:nvSpPr>
          <p:cNvPr id="3" name="Content Placeholder 2"/>
          <p:cNvSpPr>
            <a:spLocks noGrp="1"/>
          </p:cNvSpPr>
          <p:nvPr>
            <p:ph idx="1"/>
          </p:nvPr>
        </p:nvSpPr>
        <p:spPr>
          <a:xfrm>
            <a:off x="-36512" y="808287"/>
            <a:ext cx="3960440" cy="3312367"/>
          </a:xfrm>
        </p:spPr>
        <p:txBody>
          <a:bodyPr>
            <a:normAutofit fontScale="62500" lnSpcReduction="20000"/>
          </a:bodyPr>
          <a:lstStyle/>
          <a:p>
            <a:r>
              <a:rPr lang="en-GB" dirty="0" smtClean="0"/>
              <a:t>In general, the smallest coil is achieved when the load line margin is 10 % both in the high field and in the low field.</a:t>
            </a:r>
          </a:p>
          <a:p>
            <a:r>
              <a:rPr lang="en-GB" dirty="0" smtClean="0"/>
              <a:t>But solutions can be found where the increase of coil size is not very big when the margin in the low field is increase by a factor 2:</a:t>
            </a:r>
          </a:p>
          <a:p>
            <a:pPr lvl="1"/>
            <a:r>
              <a:rPr lang="en-GB" dirty="0" smtClean="0"/>
              <a:t>The operating current can be slightly higher for the same peak field, so at the end the “lost” due to having less coil with high current density is balanced by the slightly higher current density</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51</a:t>
            </a:fld>
            <a:endParaRPr lang="en-GB">
              <a:solidFill>
                <a:srgbClr val="0C377B"/>
              </a:solidFill>
            </a:endParaRPr>
          </a:p>
        </p:txBody>
      </p:sp>
      <p:graphicFrame>
        <p:nvGraphicFramePr>
          <p:cNvPr id="7" name="Chart 6"/>
          <p:cNvGraphicFramePr>
            <a:graphicFrameLocks/>
          </p:cNvGraphicFramePr>
          <p:nvPr>
            <p:extLst>
              <p:ext uri="{D42A27DB-BD31-4B8C-83A1-F6EECF244321}">
                <p14:modId xmlns:p14="http://schemas.microsoft.com/office/powerpoint/2010/main" val="211904153"/>
              </p:ext>
            </p:extLst>
          </p:nvPr>
        </p:nvGraphicFramePr>
        <p:xfrm>
          <a:off x="3923928" y="1101717"/>
          <a:ext cx="5040560" cy="2687323"/>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1222636" y="4408686"/>
            <a:ext cx="648072" cy="576064"/>
          </a:xfrm>
          <a:prstGeom prst="rect">
            <a:avLst/>
          </a:prstGeom>
          <a:solidFill>
            <a:srgbClr val="0033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solidFill>
                  <a:schemeClr val="bg1"/>
                </a:solidFill>
              </a:rPr>
              <a:t>N2</a:t>
            </a:r>
            <a:endParaRPr lang="en-GB" dirty="0">
              <a:solidFill>
                <a:schemeClr val="bg1"/>
              </a:solidFill>
            </a:endParaRPr>
          </a:p>
        </p:txBody>
      </p:sp>
      <p:sp>
        <p:nvSpPr>
          <p:cNvPr id="10" name="Rectangle 9"/>
          <p:cNvSpPr/>
          <p:nvPr/>
        </p:nvSpPr>
        <p:spPr>
          <a:xfrm>
            <a:off x="1870708" y="4408686"/>
            <a:ext cx="936104" cy="576064"/>
          </a:xfrm>
          <a:prstGeom prst="rect">
            <a:avLst/>
          </a:prstGeom>
          <a:solidFill>
            <a:srgbClr val="FFFF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solidFill>
                  <a:schemeClr val="bg1"/>
                </a:solidFill>
              </a:rPr>
              <a:t>N4</a:t>
            </a:r>
            <a:endParaRPr lang="en-GB" dirty="0">
              <a:solidFill>
                <a:schemeClr val="bg1"/>
              </a:solidFill>
            </a:endParaRPr>
          </a:p>
        </p:txBody>
      </p:sp>
      <p:sp>
        <p:nvSpPr>
          <p:cNvPr id="11" name="Rectangle 10"/>
          <p:cNvSpPr/>
          <p:nvPr/>
        </p:nvSpPr>
        <p:spPr>
          <a:xfrm>
            <a:off x="1510668" y="4984750"/>
            <a:ext cx="576064" cy="576064"/>
          </a:xfrm>
          <a:prstGeom prst="rect">
            <a:avLst/>
          </a:prstGeom>
          <a:solidFill>
            <a:srgbClr val="00B0F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a:solidFill>
                  <a:schemeClr val="bg1"/>
                </a:solidFill>
              </a:rPr>
              <a:t>N1</a:t>
            </a:r>
            <a:endParaRPr lang="en-GB" dirty="0">
              <a:solidFill>
                <a:schemeClr val="bg1"/>
              </a:solidFill>
            </a:endParaRPr>
          </a:p>
        </p:txBody>
      </p:sp>
      <p:sp>
        <p:nvSpPr>
          <p:cNvPr id="12" name="Rectangle 11"/>
          <p:cNvSpPr/>
          <p:nvPr/>
        </p:nvSpPr>
        <p:spPr>
          <a:xfrm>
            <a:off x="2050728" y="4984750"/>
            <a:ext cx="756084" cy="576064"/>
          </a:xfrm>
          <a:prstGeom prst="rect">
            <a:avLst/>
          </a:prstGeom>
          <a:solidFill>
            <a:srgbClr val="FFC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solidFill>
                  <a:schemeClr val="bg1"/>
                </a:solidFill>
              </a:rPr>
              <a:t>N3</a:t>
            </a:r>
            <a:endParaRPr lang="en-GB" dirty="0">
              <a:solidFill>
                <a:schemeClr val="bg1"/>
              </a:solidFill>
            </a:endParaRPr>
          </a:p>
        </p:txBody>
      </p:sp>
      <p:graphicFrame>
        <p:nvGraphicFramePr>
          <p:cNvPr id="13" name="Chart 12"/>
          <p:cNvGraphicFramePr>
            <a:graphicFrameLocks/>
          </p:cNvGraphicFramePr>
          <p:nvPr>
            <p:extLst>
              <p:ext uri="{D42A27DB-BD31-4B8C-83A1-F6EECF244321}">
                <p14:modId xmlns:p14="http://schemas.microsoft.com/office/powerpoint/2010/main" val="812070805"/>
              </p:ext>
            </p:extLst>
          </p:nvPr>
        </p:nvGraphicFramePr>
        <p:xfrm>
          <a:off x="3923928" y="3613150"/>
          <a:ext cx="4896544"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3761587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52128"/>
          </a:xfrm>
        </p:spPr>
        <p:txBody>
          <a:bodyPr>
            <a:normAutofit fontScale="90000"/>
          </a:bodyPr>
          <a:lstStyle/>
          <a:p>
            <a:r>
              <a:rPr lang="en-GB" dirty="0" smtClean="0"/>
              <a:t>What if in Design A, we want 20 % margin in the low field?</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52</a:t>
            </a:fld>
            <a:endParaRPr lang="en-GB">
              <a:solidFill>
                <a:srgbClr val="0C377B"/>
              </a:solidFill>
            </a:endParaRPr>
          </a:p>
        </p:txBody>
      </p:sp>
      <p:sp>
        <p:nvSpPr>
          <p:cNvPr id="5" name="TextBox 4"/>
          <p:cNvSpPr txBox="1"/>
          <p:nvPr/>
        </p:nvSpPr>
        <p:spPr>
          <a:xfrm>
            <a:off x="107504" y="5373216"/>
            <a:ext cx="3166251" cy="646331"/>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Equivalent coil width: 65.2 MM</a:t>
            </a:r>
          </a:p>
          <a:p>
            <a:r>
              <a:rPr lang="en-GB" dirty="0" smtClean="0">
                <a:latin typeface="Times New Roman" panose="02020603050405020304" pitchFamily="18" charset="0"/>
                <a:cs typeface="Times New Roman" panose="02020603050405020304" pitchFamily="18" charset="0"/>
              </a:rPr>
              <a:t>Nb</a:t>
            </a:r>
            <a:r>
              <a:rPr lang="en-GB" baseline="-25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 for FCC: 11710 tons</a:t>
            </a:r>
            <a:endParaRPr lang="en-GB"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4427984" y="1557935"/>
            <a:ext cx="4432078" cy="3600000"/>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a:off x="103352" y="1557563"/>
            <a:ext cx="4481324" cy="3600000"/>
          </a:xfrm>
          <a:prstGeom prst="rect">
            <a:avLst/>
          </a:prstGeom>
        </p:spPr>
      </p:pic>
      <p:sp>
        <p:nvSpPr>
          <p:cNvPr id="8" name="TextBox 7"/>
          <p:cNvSpPr txBox="1"/>
          <p:nvPr/>
        </p:nvSpPr>
        <p:spPr>
          <a:xfrm>
            <a:off x="5060897" y="5373215"/>
            <a:ext cx="3166251" cy="646331"/>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Equivalent coil width: 66.6 MM</a:t>
            </a:r>
          </a:p>
          <a:p>
            <a:r>
              <a:rPr lang="en-GB" dirty="0" smtClean="0">
                <a:latin typeface="Times New Roman" panose="02020603050405020304" pitchFamily="18" charset="0"/>
                <a:cs typeface="Times New Roman" panose="02020603050405020304" pitchFamily="18" charset="0"/>
              </a:rPr>
              <a:t>Nb</a:t>
            </a:r>
            <a:r>
              <a:rPr lang="en-GB" baseline="-25000" dirty="0" smtClean="0">
                <a:latin typeface="Times New Roman" panose="02020603050405020304" pitchFamily="18" charset="0"/>
                <a:cs typeface="Times New Roman" panose="02020603050405020304" pitchFamily="18" charset="0"/>
              </a:rPr>
              <a:t>3</a:t>
            </a:r>
            <a:r>
              <a:rPr lang="en-GB" dirty="0" smtClean="0">
                <a:latin typeface="Times New Roman" panose="02020603050405020304" pitchFamily="18" charset="0"/>
                <a:cs typeface="Times New Roman" panose="02020603050405020304" pitchFamily="18" charset="0"/>
              </a:rPr>
              <a:t>Sn for FCC: 12265 tons</a:t>
            </a:r>
            <a:endParaRPr lang="en-GB"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374518" y="1340397"/>
            <a:ext cx="1938992" cy="923330"/>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Margin HF = 10 %</a:t>
            </a:r>
          </a:p>
          <a:p>
            <a:r>
              <a:rPr lang="en-GB" dirty="0" smtClean="0">
                <a:latin typeface="Times New Roman" panose="02020603050405020304" pitchFamily="18" charset="0"/>
                <a:cs typeface="Times New Roman" panose="02020603050405020304" pitchFamily="18" charset="0"/>
              </a:rPr>
              <a:t>Margin LF = 10 %</a:t>
            </a:r>
          </a:p>
          <a:p>
            <a:endParaRPr lang="en-GB"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5886893" y="1340397"/>
            <a:ext cx="1938992" cy="923330"/>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Margin HF = 10 %</a:t>
            </a:r>
          </a:p>
          <a:p>
            <a:r>
              <a:rPr lang="en-GB" dirty="0" smtClean="0">
                <a:latin typeface="Times New Roman" panose="02020603050405020304" pitchFamily="18" charset="0"/>
                <a:cs typeface="Times New Roman" panose="02020603050405020304" pitchFamily="18" charset="0"/>
              </a:rPr>
              <a:t>Margin LF = 20 %</a:t>
            </a:r>
          </a:p>
          <a:p>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014444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Strand - RMM</a:t>
            </a:r>
            <a:endParaRPr lang="en-GB" dirty="0"/>
          </a:p>
        </p:txBody>
      </p:sp>
      <p:sp>
        <p:nvSpPr>
          <p:cNvPr id="3" name="Content Placeholder 2"/>
          <p:cNvSpPr>
            <a:spLocks noGrp="1"/>
          </p:cNvSpPr>
          <p:nvPr>
            <p:ph idx="1"/>
          </p:nvPr>
        </p:nvSpPr>
        <p:spPr>
          <a:xfrm>
            <a:off x="107504" y="771440"/>
            <a:ext cx="4176464" cy="3287391"/>
          </a:xfrm>
        </p:spPr>
        <p:txBody>
          <a:bodyPr>
            <a:normAutofit/>
          </a:bodyPr>
          <a:lstStyle/>
          <a:p>
            <a:pPr marL="310896" lvl="0" indent="-274320">
              <a:spcBef>
                <a:spcPts val="400"/>
              </a:spcBef>
              <a:defRPr sz="1800">
                <a:solidFill>
                  <a:srgbClr val="000000"/>
                </a:solidFill>
              </a:defRPr>
            </a:pPr>
            <a:r>
              <a:rPr lang="en-GB" sz="2000" dirty="0">
                <a:solidFill>
                  <a:schemeClr val="tx2"/>
                </a:solidFill>
              </a:rPr>
              <a:t>Strand diameter</a:t>
            </a:r>
            <a:r>
              <a:rPr lang="en-GB" sz="2000" dirty="0" smtClean="0">
                <a:solidFill>
                  <a:schemeClr val="tx2"/>
                </a:solidFill>
              </a:rPr>
              <a:t>: </a:t>
            </a:r>
            <a:r>
              <a:rPr lang="en-GB" sz="2000" b="1" dirty="0" smtClean="0">
                <a:solidFill>
                  <a:srgbClr val="FF0000"/>
                </a:solidFill>
              </a:rPr>
              <a:t>1 mm</a:t>
            </a:r>
            <a:endParaRPr lang="en-GB" sz="2000" b="1" dirty="0">
              <a:solidFill>
                <a:srgbClr val="FF0000"/>
              </a:solidFill>
            </a:endParaRPr>
          </a:p>
          <a:p>
            <a:pPr marL="310896" lvl="0" indent="-274320">
              <a:spcBef>
                <a:spcPts val="400"/>
              </a:spcBef>
              <a:defRPr sz="1800">
                <a:solidFill>
                  <a:srgbClr val="000000"/>
                </a:solidFill>
              </a:defRPr>
            </a:pPr>
            <a:r>
              <a:rPr lang="en-GB" sz="2000" dirty="0" smtClean="0">
                <a:solidFill>
                  <a:schemeClr val="tx2"/>
                </a:solidFill>
              </a:rPr>
              <a:t>Critical surface parametrization from </a:t>
            </a:r>
            <a:r>
              <a:rPr lang="en-GB" sz="2000" dirty="0" err="1" smtClean="0">
                <a:solidFill>
                  <a:schemeClr val="tx2"/>
                </a:solidFill>
              </a:rPr>
              <a:t>EuroCircol</a:t>
            </a:r>
            <a:r>
              <a:rPr lang="en-GB" sz="2000" dirty="0" smtClean="0">
                <a:solidFill>
                  <a:schemeClr val="tx2"/>
                </a:solidFill>
              </a:rPr>
              <a:t>, without self-field correction</a:t>
            </a:r>
            <a:endParaRPr lang="en-GB" sz="2000" baseline="30000" dirty="0">
              <a:solidFill>
                <a:schemeClr val="tx2"/>
              </a:solidFill>
            </a:endParaRPr>
          </a:p>
          <a:p>
            <a:pPr marL="310896" lvl="0" indent="-274320">
              <a:spcBef>
                <a:spcPts val="400"/>
              </a:spcBef>
              <a:defRPr sz="1800">
                <a:solidFill>
                  <a:srgbClr val="000000"/>
                </a:solidFill>
              </a:defRPr>
            </a:pPr>
            <a:r>
              <a:rPr lang="en-GB" sz="2000" dirty="0" smtClean="0">
                <a:solidFill>
                  <a:schemeClr val="tx2"/>
                </a:solidFill>
              </a:rPr>
              <a:t>Cu2SC </a:t>
            </a:r>
            <a:r>
              <a:rPr lang="en-GB" sz="2000" dirty="0">
                <a:solidFill>
                  <a:schemeClr val="tx2"/>
                </a:solidFill>
              </a:rPr>
              <a:t>ratio = </a:t>
            </a:r>
            <a:r>
              <a:rPr lang="en-GB" sz="2400" dirty="0" smtClean="0">
                <a:solidFill>
                  <a:srgbClr val="FF0000"/>
                </a:solidFill>
              </a:rPr>
              <a:t>1.0</a:t>
            </a:r>
            <a:endParaRPr lang="en-GB" sz="2000" dirty="0">
              <a:solidFill>
                <a:srgbClr val="FF0000"/>
              </a:solidFill>
            </a:endParaRPr>
          </a:p>
          <a:p>
            <a:pPr marL="310896" lvl="0" indent="-274320">
              <a:spcBef>
                <a:spcPts val="400"/>
              </a:spcBef>
              <a:defRPr sz="1800">
                <a:solidFill>
                  <a:srgbClr val="000000"/>
                </a:solidFill>
              </a:defRPr>
            </a:pPr>
            <a:r>
              <a:rPr lang="en-GB" sz="2000" dirty="0" smtClean="0">
                <a:solidFill>
                  <a:schemeClr val="tx2"/>
                </a:solidFill>
              </a:rPr>
              <a:t>Critical current </a:t>
            </a:r>
            <a:r>
              <a:rPr lang="en-GB" sz="2000" dirty="0">
                <a:solidFill>
                  <a:schemeClr val="tx2"/>
                </a:solidFill>
              </a:rPr>
              <a:t>degradation </a:t>
            </a:r>
            <a:r>
              <a:rPr lang="en-GB" sz="2000" dirty="0" smtClean="0">
                <a:solidFill>
                  <a:schemeClr val="tx2"/>
                </a:solidFill>
              </a:rPr>
              <a:t>due to cabling = </a:t>
            </a:r>
            <a:r>
              <a:rPr lang="en-GB" sz="2000" dirty="0">
                <a:solidFill>
                  <a:schemeClr val="tx2"/>
                </a:solidFill>
              </a:rPr>
              <a:t>5 %</a:t>
            </a:r>
          </a:p>
          <a:p>
            <a:endParaRPr lang="en-GB" sz="3200" dirty="0">
              <a:solidFill>
                <a:schemeClr val="tx2"/>
              </a:solidFill>
            </a:endParaRPr>
          </a:p>
        </p:txBody>
      </p:sp>
      <p:sp>
        <p:nvSpPr>
          <p:cNvPr id="4" name="Slide Number Placeholder 3"/>
          <p:cNvSpPr>
            <a:spLocks noGrp="1"/>
          </p:cNvSpPr>
          <p:nvPr>
            <p:ph type="sldNum" sz="quarter" idx="12"/>
          </p:nvPr>
        </p:nvSpPr>
        <p:spPr/>
        <p:txBody>
          <a:bodyPr/>
          <a:lstStyle/>
          <a:p>
            <a:fld id="{91FE0CF9-301C-4DC2-9DD4-D8FCF2197C95}" type="slidenum">
              <a:rPr lang="en-GB" smtClean="0"/>
              <a:t>53</a:t>
            </a:fld>
            <a:endParaRPr lang="en-GB"/>
          </a:p>
        </p:txBody>
      </p:sp>
      <mc:AlternateContent xmlns:mc="http://schemas.openxmlformats.org/markup-compatibility/2006" xmlns:a14="http://schemas.microsoft.com/office/drawing/2010/main">
        <mc:Choice Requires="a14">
          <p:sp>
            <p:nvSpPr>
              <p:cNvPr id="9" name="Rectangle 8"/>
              <p:cNvSpPr/>
              <p:nvPr/>
            </p:nvSpPr>
            <p:spPr>
              <a:xfrm>
                <a:off x="4139750" y="833513"/>
                <a:ext cx="4572000" cy="1816779"/>
              </a:xfrm>
              <a:prstGeom prst="rect">
                <a:avLst/>
              </a:prstGeom>
            </p:spPr>
            <p:txBody>
              <a:bodyPr>
                <a:spAutoFit/>
              </a:bodyPr>
              <a:lstStyle/>
              <a:p>
                <a:pPr algn="ctr">
                  <a:lnSpc>
                    <a:spcPct val="115000"/>
                  </a:lnSpc>
                  <a:spcBef>
                    <a:spcPts val="200"/>
                  </a:spcBef>
                  <a:spcAft>
                    <a:spcPts val="1000"/>
                  </a:spcAft>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𝐵</m:t>
                          </m:r>
                        </m:e>
                        <m:sub>
                          <m:r>
                            <a:rPr lang="en-US" i="1">
                              <a:effectLst/>
                              <a:latin typeface="Cambria Math" panose="02040503050406030204" pitchFamily="18" charset="0"/>
                              <a:ea typeface="Times New Roman" panose="02020603050405020304" pitchFamily="18" charset="0"/>
                            </a:rPr>
                            <m:t>𝑐</m:t>
                          </m:r>
                          <m:r>
                            <a:rPr lang="en-US" i="1">
                              <a:effectLst/>
                              <a:latin typeface="Cambria Math" panose="02040503050406030204" pitchFamily="18" charset="0"/>
                              <a:ea typeface="Times New Roman" panose="02020603050405020304" pitchFamily="18" charset="0"/>
                            </a:rPr>
                            <m:t>2</m:t>
                          </m:r>
                        </m:sub>
                      </m:sSub>
                      <m:d>
                        <m:dPr>
                          <m:ctrlPr>
                            <a:rPr lang="en-GB" i="1">
                              <a:effectLst/>
                              <a:latin typeface="Cambria Math" panose="02040503050406030204" pitchFamily="18" charset="0"/>
                              <a:ea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rPr>
                            <m:t>𝑇</m:t>
                          </m:r>
                        </m:e>
                      </m:d>
                      <m:r>
                        <a:rPr lang="en-US" i="1">
                          <a:effectLst/>
                          <a:latin typeface="Cambria Math" panose="02040503050406030204" pitchFamily="18" charset="0"/>
                          <a:ea typeface="Times New Roman" panose="02020603050405020304" pitchFamily="18" charset="0"/>
                        </a:rPr>
                        <m:t>=</m:t>
                      </m:r>
                      <m:sSub>
                        <m:sSubPr>
                          <m:ctrlPr>
                            <a:rPr lang="en-GB" i="1">
                              <a:effectLst/>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𝐵</m:t>
                          </m:r>
                        </m:e>
                        <m:sub>
                          <m:r>
                            <a:rPr lang="en-US" i="1">
                              <a:effectLst/>
                              <a:latin typeface="Cambria Math" panose="02040503050406030204" pitchFamily="18" charset="0"/>
                              <a:ea typeface="Times New Roman" panose="02020603050405020304" pitchFamily="18" charset="0"/>
                            </a:rPr>
                            <m:t>𝑐</m:t>
                          </m:r>
                          <m:r>
                            <a:rPr lang="en-US" i="1">
                              <a:effectLst/>
                              <a:latin typeface="Cambria Math" panose="02040503050406030204" pitchFamily="18" charset="0"/>
                              <a:ea typeface="Times New Roman" panose="02020603050405020304" pitchFamily="18" charset="0"/>
                            </a:rPr>
                            <m:t>20</m:t>
                          </m:r>
                        </m:sub>
                      </m:sSub>
                      <m:r>
                        <a:rPr lang="en-US" i="1">
                          <a:effectLst/>
                          <a:latin typeface="Cambria Math" panose="02040503050406030204" pitchFamily="18" charset="0"/>
                          <a:ea typeface="Times New Roman" panose="02020603050405020304" pitchFamily="18" charset="0"/>
                        </a:rPr>
                        <m:t>∙</m:t>
                      </m:r>
                      <m:d>
                        <m:dPr>
                          <m:ctrlPr>
                            <a:rPr lang="en-GB" i="1">
                              <a:effectLst/>
                              <a:latin typeface="Cambria Math" panose="02040503050406030204" pitchFamily="18" charset="0"/>
                              <a:ea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rPr>
                            <m:t>1−</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𝑡</m:t>
                              </m:r>
                            </m:e>
                            <m:sup>
                              <m:r>
                                <a:rPr lang="en-US" i="1">
                                  <a:effectLst/>
                                  <a:latin typeface="Cambria Math" panose="02040503050406030204" pitchFamily="18" charset="0"/>
                                  <a:ea typeface="Times New Roman" panose="02020603050405020304" pitchFamily="18" charset="0"/>
                                </a:rPr>
                                <m:t>1.52</m:t>
                              </m:r>
                            </m:sup>
                          </m:sSup>
                        </m:e>
                      </m:d>
                    </m:oMath>
                  </m:oMathPara>
                </a14:m>
                <a:endParaRPr lang="en-GB" dirty="0">
                  <a:effectLst/>
                  <a:latin typeface="Times New Roman" panose="02020603050405020304" pitchFamily="18" charset="0"/>
                  <a:ea typeface="Times New Roman" panose="02020603050405020304" pitchFamily="18" charset="0"/>
                </a:endParaRPr>
              </a:p>
              <a:p>
                <a:pPr algn="ctr">
                  <a:lnSpc>
                    <a:spcPct val="115000"/>
                  </a:lnSpc>
                  <a:spcBef>
                    <a:spcPts val="200"/>
                  </a:spcBef>
                  <a:spcAft>
                    <a:spcPts val="1000"/>
                  </a:spcAft>
                </a:pPr>
                <a14:m>
                  <m:oMathPara xmlns:m="http://schemas.openxmlformats.org/officeDocument/2006/math">
                    <m:oMathParaPr>
                      <m:jc m:val="centerGroup"/>
                    </m:oMathParaPr>
                    <m:oMath xmlns:m="http://schemas.openxmlformats.org/officeDocument/2006/math">
                      <m:sSub>
                        <m:sSubPr>
                          <m:ctrlPr>
                            <a:rPr lang="en-GB" i="1">
                              <a:effectLst/>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𝐽</m:t>
                          </m:r>
                        </m:e>
                        <m:sub>
                          <m:r>
                            <a:rPr lang="en-US" i="1">
                              <a:effectLst/>
                              <a:latin typeface="Cambria Math" panose="02040503050406030204" pitchFamily="18" charset="0"/>
                              <a:ea typeface="Times New Roman" panose="02020603050405020304" pitchFamily="18" charset="0"/>
                            </a:rPr>
                            <m:t>𝐶</m:t>
                          </m:r>
                        </m:sub>
                      </m:sSub>
                      <m:r>
                        <a:rPr lang="en-US" i="1">
                          <a:effectLst/>
                          <a:latin typeface="Cambria Math" panose="02040503050406030204" pitchFamily="18" charset="0"/>
                          <a:ea typeface="Times New Roman" panose="02020603050405020304" pitchFamily="18" charset="0"/>
                        </a:rPr>
                        <m:t>=</m:t>
                      </m:r>
                      <m:f>
                        <m:fPr>
                          <m:ctrlPr>
                            <a:rPr lang="en-GB" i="1">
                              <a:effectLst/>
                              <a:latin typeface="Cambria Math" panose="02040503050406030204" pitchFamily="18" charset="0"/>
                              <a:ea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rPr>
                            <m:t>𝐶</m:t>
                          </m:r>
                          <m:r>
                            <a:rPr lang="en-US" i="1">
                              <a:effectLst/>
                              <a:latin typeface="Cambria Math" panose="02040503050406030204" pitchFamily="18" charset="0"/>
                              <a:ea typeface="Times New Roman" panose="02020603050405020304" pitchFamily="18" charset="0"/>
                            </a:rPr>
                            <m:t>(</m:t>
                          </m:r>
                          <m:r>
                            <a:rPr lang="en-US" i="1">
                              <a:effectLst/>
                              <a:latin typeface="Cambria Math" panose="02040503050406030204" pitchFamily="18" charset="0"/>
                              <a:ea typeface="Times New Roman" panose="02020603050405020304" pitchFamily="18" charset="0"/>
                            </a:rPr>
                            <m:t>𝑡</m:t>
                          </m:r>
                          <m:r>
                            <a:rPr lang="en-US" i="1">
                              <a:effectLst/>
                              <a:latin typeface="Cambria Math" panose="02040503050406030204" pitchFamily="18" charset="0"/>
                              <a:ea typeface="Times New Roman" panose="02020603050405020304" pitchFamily="18" charset="0"/>
                            </a:rPr>
                            <m:t>)</m:t>
                          </m:r>
                        </m:num>
                        <m:den>
                          <m:sSub>
                            <m:sSubPr>
                              <m:ctrlPr>
                                <a:rPr lang="en-GB" i="1">
                                  <a:effectLst/>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𝐵</m:t>
                              </m:r>
                            </m:e>
                            <m:sub>
                              <m:r>
                                <a:rPr lang="en-US" i="1">
                                  <a:effectLst/>
                                  <a:latin typeface="Cambria Math" panose="02040503050406030204" pitchFamily="18" charset="0"/>
                                  <a:ea typeface="Times New Roman" panose="02020603050405020304" pitchFamily="18" charset="0"/>
                                </a:rPr>
                                <m:t>𝑝</m:t>
                              </m:r>
                            </m:sub>
                          </m:sSub>
                        </m:den>
                      </m:f>
                      <m:r>
                        <a:rPr lang="en-US" i="1">
                          <a:effectLst/>
                          <a:latin typeface="Cambria Math" panose="02040503050406030204" pitchFamily="18" charset="0"/>
                          <a:ea typeface="Times New Roman" panose="02020603050405020304" pitchFamily="18" charset="0"/>
                        </a:rPr>
                        <m:t>∙</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𝑏</m:t>
                          </m:r>
                        </m:e>
                        <m:sup>
                          <m:r>
                            <a:rPr lang="en-US" i="1">
                              <a:effectLst/>
                              <a:latin typeface="Cambria Math" panose="02040503050406030204" pitchFamily="18" charset="0"/>
                              <a:ea typeface="Times New Roman" panose="02020603050405020304" pitchFamily="18" charset="0"/>
                            </a:rPr>
                            <m:t>0.5</m:t>
                          </m:r>
                        </m:sup>
                      </m:sSup>
                      <m:r>
                        <a:rPr lang="en-US" i="1">
                          <a:effectLst/>
                          <a:latin typeface="Cambria Math" panose="02040503050406030204" pitchFamily="18" charset="0"/>
                          <a:ea typeface="Times New Roman" panose="02020603050405020304" pitchFamily="18" charset="0"/>
                        </a:rPr>
                        <m:t>∙</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(1−</m:t>
                          </m:r>
                          <m:r>
                            <a:rPr lang="en-US" i="1">
                              <a:effectLst/>
                              <a:latin typeface="Cambria Math" panose="02040503050406030204" pitchFamily="18" charset="0"/>
                              <a:ea typeface="Times New Roman" panose="02020603050405020304" pitchFamily="18" charset="0"/>
                            </a:rPr>
                            <m:t>𝑏</m:t>
                          </m:r>
                          <m:r>
                            <a:rPr lang="en-US" i="1">
                              <a:effectLst/>
                              <a:latin typeface="Cambria Math" panose="02040503050406030204" pitchFamily="18" charset="0"/>
                              <a:ea typeface="Times New Roman" panose="02020603050405020304" pitchFamily="18" charset="0"/>
                            </a:rPr>
                            <m:t>)</m:t>
                          </m:r>
                        </m:e>
                        <m:sup>
                          <m:r>
                            <a:rPr lang="en-US" i="1">
                              <a:effectLst/>
                              <a:latin typeface="Cambria Math" panose="02040503050406030204" pitchFamily="18" charset="0"/>
                              <a:ea typeface="Times New Roman" panose="02020603050405020304" pitchFamily="18" charset="0"/>
                            </a:rPr>
                            <m:t>2</m:t>
                          </m:r>
                        </m:sup>
                      </m:sSup>
                    </m:oMath>
                  </m:oMathPara>
                </a14:m>
                <a:endParaRPr lang="en-GB" dirty="0">
                  <a:effectLst/>
                  <a:latin typeface="Times New Roman" panose="02020603050405020304" pitchFamily="18" charset="0"/>
                  <a:ea typeface="Times New Roman" panose="02020603050405020304" pitchFamily="18" charset="0"/>
                </a:endParaRPr>
              </a:p>
              <a:p>
                <a:pPr algn="ctr">
                  <a:lnSpc>
                    <a:spcPct val="115000"/>
                  </a:lnSpc>
                  <a:spcBef>
                    <a:spcPts val="200"/>
                  </a:spcBef>
                  <a:spcAft>
                    <a:spcPts val="1000"/>
                  </a:spcAft>
                </a:pPr>
                <a14:m>
                  <m:oMathPara xmlns:m="http://schemas.openxmlformats.org/officeDocument/2006/math">
                    <m:oMathParaPr>
                      <m:jc m:val="centerGroup"/>
                    </m:oMathParaPr>
                    <m:oMath xmlns:m="http://schemas.openxmlformats.org/officeDocument/2006/math">
                      <m:r>
                        <a:rPr lang="en-US" i="1">
                          <a:effectLst/>
                          <a:latin typeface="Cambria Math" panose="02040503050406030204" pitchFamily="18" charset="0"/>
                          <a:ea typeface="Times New Roman" panose="02020603050405020304" pitchFamily="18" charset="0"/>
                        </a:rPr>
                        <m:t>𝐶</m:t>
                      </m:r>
                      <m:d>
                        <m:dPr>
                          <m:ctrlPr>
                            <a:rPr lang="en-GB" i="1">
                              <a:effectLst/>
                              <a:latin typeface="Cambria Math" panose="02040503050406030204" pitchFamily="18" charset="0"/>
                              <a:ea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rPr>
                            <m:t>𝑡</m:t>
                          </m:r>
                        </m:e>
                      </m:d>
                      <m:r>
                        <a:rPr lang="en-US" i="1">
                          <a:effectLst/>
                          <a:latin typeface="Cambria Math" panose="02040503050406030204" pitchFamily="18" charset="0"/>
                          <a:ea typeface="Times New Roman" panose="02020603050405020304" pitchFamily="18" charset="0"/>
                        </a:rPr>
                        <m:t>=</m:t>
                      </m:r>
                      <m:sSub>
                        <m:sSubPr>
                          <m:ctrlPr>
                            <a:rPr lang="en-GB" i="1">
                              <a:effectLst/>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𝐶</m:t>
                          </m:r>
                        </m:e>
                        <m:sub>
                          <m:r>
                            <a:rPr lang="en-US" i="1">
                              <a:effectLst/>
                              <a:latin typeface="Cambria Math" panose="02040503050406030204" pitchFamily="18" charset="0"/>
                              <a:ea typeface="Times New Roman" panose="02020603050405020304" pitchFamily="18" charset="0"/>
                            </a:rPr>
                            <m:t>0</m:t>
                          </m:r>
                        </m:sub>
                      </m:sSub>
                      <m:r>
                        <a:rPr lang="en-US" i="1">
                          <a:effectLst/>
                          <a:latin typeface="Cambria Math" panose="02040503050406030204" pitchFamily="18" charset="0"/>
                          <a:ea typeface="Times New Roman" panose="02020603050405020304" pitchFamily="18" charset="0"/>
                        </a:rPr>
                        <m:t>∙</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(1−</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𝑡</m:t>
                              </m:r>
                            </m:e>
                            <m:sup>
                              <m:r>
                                <a:rPr lang="en-US" i="1">
                                  <a:effectLst/>
                                  <a:latin typeface="Cambria Math" panose="02040503050406030204" pitchFamily="18" charset="0"/>
                                  <a:ea typeface="Times New Roman" panose="02020603050405020304" pitchFamily="18" charset="0"/>
                                </a:rPr>
                                <m:t>1.52</m:t>
                              </m:r>
                            </m:sup>
                          </m:sSup>
                          <m:r>
                            <a:rPr lang="en-US" i="1">
                              <a:effectLst/>
                              <a:latin typeface="Cambria Math" panose="02040503050406030204" pitchFamily="18" charset="0"/>
                              <a:ea typeface="Times New Roman" panose="02020603050405020304" pitchFamily="18" charset="0"/>
                            </a:rPr>
                            <m:t>)</m:t>
                          </m:r>
                        </m:e>
                        <m:sup>
                          <m:r>
                            <a:rPr lang="en-US" i="1">
                              <a:effectLst/>
                              <a:latin typeface="Cambria Math" panose="02040503050406030204" pitchFamily="18" charset="0"/>
                              <a:ea typeface="Times New Roman" panose="02020603050405020304" pitchFamily="18" charset="0"/>
                            </a:rPr>
                            <m:t>𝛼</m:t>
                          </m:r>
                        </m:sup>
                      </m:sSup>
                      <m:r>
                        <a:rPr lang="en-US" i="1">
                          <a:effectLst/>
                          <a:latin typeface="Cambria Math" panose="02040503050406030204" pitchFamily="18" charset="0"/>
                          <a:ea typeface="Times New Roman" panose="02020603050405020304" pitchFamily="18" charset="0"/>
                        </a:rPr>
                        <m:t>∙</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(1−</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𝑡</m:t>
                              </m:r>
                            </m:e>
                            <m:sup>
                              <m:r>
                                <a:rPr lang="en-US" i="1">
                                  <a:effectLst/>
                                  <a:latin typeface="Cambria Math" panose="02040503050406030204" pitchFamily="18" charset="0"/>
                                  <a:ea typeface="Times New Roman" panose="02020603050405020304" pitchFamily="18" charset="0"/>
                                </a:rPr>
                                <m:t>2</m:t>
                              </m:r>
                            </m:sup>
                          </m:sSup>
                          <m:r>
                            <a:rPr lang="en-US" i="1">
                              <a:effectLst/>
                              <a:latin typeface="Cambria Math" panose="02040503050406030204" pitchFamily="18" charset="0"/>
                              <a:ea typeface="Times New Roman" panose="02020603050405020304" pitchFamily="18" charset="0"/>
                            </a:rPr>
                            <m:t>)</m:t>
                          </m:r>
                        </m:e>
                        <m:sup>
                          <m:r>
                            <a:rPr lang="en-US" i="1">
                              <a:effectLst/>
                              <a:latin typeface="Cambria Math" panose="02040503050406030204" pitchFamily="18" charset="0"/>
                              <a:ea typeface="Times New Roman" panose="02020603050405020304" pitchFamily="18" charset="0"/>
                            </a:rPr>
                            <m:t>𝛼</m:t>
                          </m:r>
                        </m:sup>
                      </m:sSup>
                    </m:oMath>
                  </m:oMathPara>
                </a14:m>
                <a:endParaRPr lang="en-GB" dirty="0">
                  <a:effectLst/>
                  <a:latin typeface="Times New Roman" panose="02020603050405020304" pitchFamily="18" charset="0"/>
                  <a:ea typeface="Times New Roman" panose="02020603050405020304" pitchFamily="18"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4139750" y="833513"/>
                <a:ext cx="4572000" cy="1816779"/>
              </a:xfrm>
              <a:prstGeom prst="rect">
                <a:avLst/>
              </a:prstGeom>
              <a:blipFill rotWithShape="0">
                <a:blip r:embed="rId2"/>
                <a:stretch>
                  <a:fillRect/>
                </a:stretch>
              </a:blipFill>
            </p:spPr>
            <p:txBody>
              <a:bodyPr/>
              <a:lstStyle/>
              <a:p>
                <a:r>
                  <a:rPr lang="en-GB">
                    <a:noFill/>
                  </a:rPr>
                  <a:t> </a:t>
                </a:r>
              </a:p>
            </p:txBody>
          </p:sp>
        </mc:Fallback>
      </mc:AlternateContent>
      <p:sp>
        <p:nvSpPr>
          <p:cNvPr id="10" name="Rectangle 9"/>
          <p:cNvSpPr/>
          <p:nvPr/>
        </p:nvSpPr>
        <p:spPr>
          <a:xfrm>
            <a:off x="3551921" y="2786840"/>
            <a:ext cx="5747658" cy="369332"/>
          </a:xfrm>
          <a:prstGeom prst="rect">
            <a:avLst/>
          </a:prstGeom>
        </p:spPr>
        <p:txBody>
          <a:bodyPr wrap="square">
            <a:spAutoFit/>
          </a:bodyPr>
          <a:lstStyle/>
          <a:p>
            <a:r>
              <a:rPr lang="en-GB" i="1" dirty="0">
                <a:latin typeface="Times New Roman" panose="02020603050405020304" pitchFamily="18" charset="0"/>
                <a:ea typeface="Times New Roman" panose="02020603050405020304" pitchFamily="18" charset="0"/>
              </a:rPr>
              <a:t>T</a:t>
            </a:r>
            <a:r>
              <a:rPr lang="en-GB" i="1" baseline="-25000" dirty="0">
                <a:latin typeface="Times New Roman" panose="02020603050405020304" pitchFamily="18" charset="0"/>
                <a:ea typeface="Times New Roman" panose="02020603050405020304" pitchFamily="18" charset="0"/>
              </a:rPr>
              <a:t>c0 </a:t>
            </a:r>
            <a:r>
              <a:rPr lang="en-GB" i="1" dirty="0">
                <a:latin typeface="Times New Roman" panose="02020603050405020304" pitchFamily="18" charset="0"/>
                <a:ea typeface="Times New Roman" panose="02020603050405020304" pitchFamily="18" charset="0"/>
              </a:rPr>
              <a:t>= 16 K, B</a:t>
            </a:r>
            <a:r>
              <a:rPr lang="en-GB" i="1" baseline="-25000" dirty="0">
                <a:latin typeface="Times New Roman" panose="02020603050405020304" pitchFamily="18" charset="0"/>
                <a:ea typeface="Times New Roman" panose="02020603050405020304" pitchFamily="18" charset="0"/>
              </a:rPr>
              <a:t>c20</a:t>
            </a:r>
            <a:r>
              <a:rPr lang="en-GB" i="1" dirty="0">
                <a:latin typeface="Times New Roman" panose="02020603050405020304" pitchFamily="18" charset="0"/>
                <a:ea typeface="Times New Roman" panose="02020603050405020304" pitchFamily="18" charset="0"/>
              </a:rPr>
              <a:t> =28.8 T, α = 0.96, C</a:t>
            </a:r>
            <a:r>
              <a:rPr lang="en-GB" i="1" baseline="-25000" dirty="0">
                <a:latin typeface="Times New Roman" panose="02020603050405020304" pitchFamily="18" charset="0"/>
                <a:ea typeface="Times New Roman" panose="02020603050405020304" pitchFamily="18" charset="0"/>
              </a:rPr>
              <a:t>0 </a:t>
            </a:r>
            <a:r>
              <a:rPr lang="en-GB" i="1" dirty="0">
                <a:latin typeface="Times New Roman" panose="02020603050405020304" pitchFamily="18" charset="0"/>
                <a:ea typeface="Times New Roman" panose="02020603050405020304" pitchFamily="18" charset="0"/>
              </a:rPr>
              <a:t>= 255230 A/mm</a:t>
            </a:r>
            <a:r>
              <a:rPr lang="en-GB" i="1" baseline="30000" dirty="0">
                <a:latin typeface="Times New Roman" panose="02020603050405020304" pitchFamily="18" charset="0"/>
                <a:ea typeface="Times New Roman" panose="02020603050405020304" pitchFamily="18" charset="0"/>
              </a:rPr>
              <a:t>2</a:t>
            </a:r>
            <a:r>
              <a:rPr lang="en-GB" i="1" dirty="0">
                <a:latin typeface="Times New Roman" panose="02020603050405020304" pitchFamily="18" charset="0"/>
                <a:ea typeface="Times New Roman" panose="02020603050405020304" pitchFamily="18" charset="0"/>
              </a:rPr>
              <a:t> T</a:t>
            </a:r>
            <a:endParaRPr lang="en-GB" dirty="0"/>
          </a:p>
        </p:txBody>
      </p:sp>
      <p:graphicFrame>
        <p:nvGraphicFramePr>
          <p:cNvPr id="13" name="Chart 12"/>
          <p:cNvGraphicFramePr>
            <a:graphicFrameLocks/>
          </p:cNvGraphicFramePr>
          <p:nvPr>
            <p:extLst/>
          </p:nvPr>
        </p:nvGraphicFramePr>
        <p:xfrm>
          <a:off x="1115616" y="3399401"/>
          <a:ext cx="6640822" cy="37018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184404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Sensitivity to the longitudinal block position</a:t>
            </a:r>
            <a:endParaRPr lang="en-GB" sz="4000"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54</a:t>
            </a:fld>
            <a:endParaRPr lang="en-GB">
              <a:solidFill>
                <a:srgbClr val="0C377B"/>
              </a:solidFill>
            </a:endParaRPr>
          </a:p>
        </p:txBody>
      </p:sp>
      <p:pic>
        <p:nvPicPr>
          <p:cNvPr id="5" name="Picture 4"/>
          <p:cNvPicPr>
            <a:picLocks noChangeAspect="1"/>
          </p:cNvPicPr>
          <p:nvPr/>
        </p:nvPicPr>
        <p:blipFill rotWithShape="1">
          <a:blip r:embed="rId2"/>
          <a:srcRect l="9466" t="18445" r="54267" b="18484"/>
          <a:stretch/>
        </p:blipFill>
        <p:spPr>
          <a:xfrm>
            <a:off x="120439" y="2239766"/>
            <a:ext cx="3898066" cy="3898068"/>
          </a:xfrm>
          <a:prstGeom prst="rect">
            <a:avLst/>
          </a:prstGeom>
        </p:spPr>
      </p:pic>
      <p:pic>
        <p:nvPicPr>
          <p:cNvPr id="6" name="Picture 5"/>
          <p:cNvPicPr>
            <a:picLocks noChangeAspect="1"/>
          </p:cNvPicPr>
          <p:nvPr/>
        </p:nvPicPr>
        <p:blipFill rotWithShape="1">
          <a:blip r:embed="rId3">
            <a:clrChange>
              <a:clrFrom>
                <a:srgbClr val="000000"/>
              </a:clrFrom>
              <a:clrTo>
                <a:srgbClr val="000000">
                  <a:alpha val="0"/>
                </a:srgbClr>
              </a:clrTo>
            </a:clrChange>
          </a:blip>
          <a:srcRect l="26368" t="26713" r="41961" b="18813"/>
          <a:stretch/>
        </p:blipFill>
        <p:spPr>
          <a:xfrm>
            <a:off x="760287" y="4941869"/>
            <a:ext cx="750343" cy="742065"/>
          </a:xfrm>
          <a:prstGeom prst="rect">
            <a:avLst/>
          </a:prstGeom>
        </p:spPr>
      </p:pic>
      <p:pic>
        <p:nvPicPr>
          <p:cNvPr id="7" name="Picture 6"/>
          <p:cNvPicPr>
            <a:picLocks noChangeAspect="1"/>
          </p:cNvPicPr>
          <p:nvPr/>
        </p:nvPicPr>
        <p:blipFill rotWithShape="1">
          <a:blip r:embed="rId4"/>
          <a:srcRect l="15863" t="16483" r="23125" b="16478"/>
          <a:stretch/>
        </p:blipFill>
        <p:spPr>
          <a:xfrm>
            <a:off x="4658353" y="2332374"/>
            <a:ext cx="3698663" cy="3745187"/>
          </a:xfrm>
          <a:prstGeom prst="rect">
            <a:avLst/>
          </a:prstGeom>
        </p:spPr>
      </p:pic>
      <p:sp>
        <p:nvSpPr>
          <p:cNvPr id="8" name="TextBox 7"/>
          <p:cNvSpPr txBox="1"/>
          <p:nvPr/>
        </p:nvSpPr>
        <p:spPr>
          <a:xfrm>
            <a:off x="7205952" y="2876848"/>
            <a:ext cx="925253" cy="261610"/>
          </a:xfrm>
          <a:prstGeom prst="rect">
            <a:avLst/>
          </a:prstGeom>
          <a:noFill/>
        </p:spPr>
        <p:txBody>
          <a:bodyPr wrap="none" rtlCol="0">
            <a:spAutoFit/>
          </a:bodyPr>
          <a:lstStyle/>
          <a:p>
            <a:r>
              <a:rPr lang="en-GB" sz="1100" dirty="0" err="1" smtClean="0"/>
              <a:t>Bp</a:t>
            </a:r>
            <a:r>
              <a:rPr lang="en-GB" sz="1100" dirty="0" smtClean="0"/>
              <a:t>/Bo=1.09</a:t>
            </a:r>
            <a:endParaRPr lang="en-GB" sz="1100" dirty="0"/>
          </a:p>
        </p:txBody>
      </p:sp>
      <p:sp>
        <p:nvSpPr>
          <p:cNvPr id="9" name="TextBox 8"/>
          <p:cNvSpPr txBox="1"/>
          <p:nvPr/>
        </p:nvSpPr>
        <p:spPr>
          <a:xfrm>
            <a:off x="5346789" y="2876848"/>
            <a:ext cx="925253" cy="261610"/>
          </a:xfrm>
          <a:prstGeom prst="rect">
            <a:avLst/>
          </a:prstGeom>
          <a:noFill/>
        </p:spPr>
        <p:txBody>
          <a:bodyPr wrap="none" rtlCol="0">
            <a:spAutoFit/>
          </a:bodyPr>
          <a:lstStyle/>
          <a:p>
            <a:r>
              <a:rPr lang="en-GB" sz="1100" dirty="0" err="1" smtClean="0"/>
              <a:t>Bp</a:t>
            </a:r>
            <a:r>
              <a:rPr lang="en-GB" sz="1100" dirty="0" smtClean="0"/>
              <a:t>/Bo=1.03</a:t>
            </a:r>
            <a:endParaRPr lang="en-GB" sz="1100" dirty="0"/>
          </a:p>
        </p:txBody>
      </p:sp>
      <p:cxnSp>
        <p:nvCxnSpPr>
          <p:cNvPr id="10" name="Straight Arrow Connector 9"/>
          <p:cNvCxnSpPr/>
          <p:nvPr/>
        </p:nvCxnSpPr>
        <p:spPr>
          <a:xfrm>
            <a:off x="5538866" y="3138458"/>
            <a:ext cx="0" cy="39922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7671077" y="3138458"/>
            <a:ext cx="0" cy="39922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687609" y="2799182"/>
            <a:ext cx="1003801" cy="261610"/>
          </a:xfrm>
          <a:prstGeom prst="rect">
            <a:avLst/>
          </a:prstGeom>
          <a:noFill/>
        </p:spPr>
        <p:txBody>
          <a:bodyPr wrap="none" rtlCol="0">
            <a:spAutoFit/>
          </a:bodyPr>
          <a:lstStyle/>
          <a:p>
            <a:r>
              <a:rPr lang="en-GB" sz="1100" dirty="0" err="1" smtClean="0"/>
              <a:t>Bp</a:t>
            </a:r>
            <a:r>
              <a:rPr lang="en-GB" sz="1100" dirty="0" smtClean="0"/>
              <a:t>/Bo=0.957</a:t>
            </a:r>
            <a:endParaRPr lang="en-GB" sz="1100" dirty="0"/>
          </a:p>
        </p:txBody>
      </p:sp>
      <p:sp>
        <p:nvSpPr>
          <p:cNvPr id="13" name="TextBox 12"/>
          <p:cNvSpPr txBox="1"/>
          <p:nvPr/>
        </p:nvSpPr>
        <p:spPr>
          <a:xfrm>
            <a:off x="828446" y="2799182"/>
            <a:ext cx="1003801" cy="261610"/>
          </a:xfrm>
          <a:prstGeom prst="rect">
            <a:avLst/>
          </a:prstGeom>
          <a:noFill/>
        </p:spPr>
        <p:txBody>
          <a:bodyPr wrap="none" rtlCol="0">
            <a:spAutoFit/>
          </a:bodyPr>
          <a:lstStyle/>
          <a:p>
            <a:r>
              <a:rPr lang="en-GB" sz="1100" dirty="0" err="1" smtClean="0"/>
              <a:t>Bp</a:t>
            </a:r>
            <a:r>
              <a:rPr lang="en-GB" sz="1100" dirty="0" smtClean="0"/>
              <a:t>/Bo=0.997</a:t>
            </a:r>
            <a:endParaRPr lang="en-GB" sz="1100" dirty="0"/>
          </a:p>
        </p:txBody>
      </p:sp>
      <p:cxnSp>
        <p:nvCxnSpPr>
          <p:cNvPr id="14" name="Straight Arrow Connector 13"/>
          <p:cNvCxnSpPr/>
          <p:nvPr/>
        </p:nvCxnSpPr>
        <p:spPr>
          <a:xfrm>
            <a:off x="1020523" y="3060792"/>
            <a:ext cx="0" cy="39922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3152734" y="3060792"/>
            <a:ext cx="0" cy="39922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6" name="Picture 15"/>
          <p:cNvPicPr>
            <a:picLocks noChangeAspect="1"/>
          </p:cNvPicPr>
          <p:nvPr/>
        </p:nvPicPr>
        <p:blipFill rotWithShape="1">
          <a:blip r:embed="rId5"/>
          <a:srcRect l="23069" t="47324" r="23785" b="18532"/>
          <a:stretch/>
        </p:blipFill>
        <p:spPr>
          <a:xfrm>
            <a:off x="3334460" y="1092254"/>
            <a:ext cx="2076137" cy="1229194"/>
          </a:xfrm>
          <a:prstGeom prst="rect">
            <a:avLst/>
          </a:prstGeom>
        </p:spPr>
      </p:pic>
      <p:pic>
        <p:nvPicPr>
          <p:cNvPr id="17" name="Picture 16"/>
          <p:cNvPicPr>
            <a:picLocks noChangeAspect="1"/>
          </p:cNvPicPr>
          <p:nvPr/>
        </p:nvPicPr>
        <p:blipFill rotWithShape="1">
          <a:blip r:embed="rId6">
            <a:clrChange>
              <a:clrFrom>
                <a:srgbClr val="000000"/>
              </a:clrFrom>
              <a:clrTo>
                <a:srgbClr val="000000">
                  <a:alpha val="0"/>
                </a:srgbClr>
              </a:clrTo>
            </a:clrChange>
          </a:blip>
          <a:srcRect l="62157" t="31761" r="9063" b="48460"/>
          <a:stretch/>
        </p:blipFill>
        <p:spPr>
          <a:xfrm>
            <a:off x="5307916" y="5391398"/>
            <a:ext cx="461899" cy="292536"/>
          </a:xfrm>
          <a:prstGeom prst="rect">
            <a:avLst/>
          </a:prstGeom>
        </p:spPr>
      </p:pic>
    </p:spTree>
    <p:extLst>
      <p:ext uri="{BB962C8B-B14F-4D97-AF65-F5344CB8AC3E}">
        <p14:creationId xmlns:p14="http://schemas.microsoft.com/office/powerpoint/2010/main" val="425903400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Other lay-outs we looked at</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55</a:t>
            </a:fld>
            <a:endParaRPr lang="en-GB">
              <a:solidFill>
                <a:srgbClr val="0C377B"/>
              </a:solidFill>
            </a:endParaRPr>
          </a:p>
        </p:txBody>
      </p:sp>
      <p:pic>
        <p:nvPicPr>
          <p:cNvPr id="5" name="Picture 4"/>
          <p:cNvPicPr>
            <a:picLocks noChangeAspect="1"/>
          </p:cNvPicPr>
          <p:nvPr/>
        </p:nvPicPr>
        <p:blipFill rotWithShape="1">
          <a:blip r:embed="rId2"/>
          <a:srcRect l="19369" t="50006" r="50727" b="19991"/>
          <a:stretch/>
        </p:blipFill>
        <p:spPr>
          <a:xfrm>
            <a:off x="5149956" y="3573016"/>
            <a:ext cx="3994044" cy="2304256"/>
          </a:xfrm>
          <a:prstGeom prst="rect">
            <a:avLst/>
          </a:prstGeom>
        </p:spPr>
      </p:pic>
      <p:pic>
        <p:nvPicPr>
          <p:cNvPr id="7" name="Picture 6"/>
          <p:cNvPicPr>
            <a:picLocks noChangeAspect="1"/>
          </p:cNvPicPr>
          <p:nvPr/>
        </p:nvPicPr>
        <p:blipFill rotWithShape="1">
          <a:blip r:embed="rId3"/>
          <a:srcRect l="15299" t="48000" r="52497" b="19996"/>
          <a:stretch/>
        </p:blipFill>
        <p:spPr>
          <a:xfrm>
            <a:off x="467544" y="3448494"/>
            <a:ext cx="4250364" cy="2428778"/>
          </a:xfrm>
          <a:prstGeom prst="rect">
            <a:avLst/>
          </a:prstGeom>
        </p:spPr>
      </p:pic>
    </p:spTree>
    <p:extLst>
      <p:ext uri="{BB962C8B-B14F-4D97-AF65-F5344CB8AC3E}">
        <p14:creationId xmlns:p14="http://schemas.microsoft.com/office/powerpoint/2010/main" val="397687621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Design from G.S</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56</a:t>
            </a:fld>
            <a:endParaRPr lang="en-GB">
              <a:solidFill>
                <a:srgbClr val="0C377B"/>
              </a:solidFill>
            </a:endParaRPr>
          </a:p>
        </p:txBody>
      </p:sp>
      <p:pic>
        <p:nvPicPr>
          <p:cNvPr id="6" name="Picture 5"/>
          <p:cNvPicPr>
            <a:picLocks noChangeAspect="1"/>
          </p:cNvPicPr>
          <p:nvPr/>
        </p:nvPicPr>
        <p:blipFill rotWithShape="1">
          <a:blip r:embed="rId2"/>
          <a:srcRect l="56300" t="17240" r="12988" b="27950"/>
          <a:stretch/>
        </p:blipFill>
        <p:spPr>
          <a:xfrm>
            <a:off x="0" y="950669"/>
            <a:ext cx="4572000" cy="5099538"/>
          </a:xfrm>
          <a:prstGeom prst="rect">
            <a:avLst/>
          </a:prstGeom>
        </p:spPr>
      </p:pic>
      <p:sp>
        <p:nvSpPr>
          <p:cNvPr id="7" name="Rectangle 6"/>
          <p:cNvSpPr/>
          <p:nvPr/>
        </p:nvSpPr>
        <p:spPr>
          <a:xfrm>
            <a:off x="5446916" y="826373"/>
            <a:ext cx="3685624" cy="369332"/>
          </a:xfrm>
          <a:prstGeom prst="rect">
            <a:avLst/>
          </a:prstGeom>
        </p:spPr>
        <p:txBody>
          <a:bodyPr wrap="none">
            <a:spAutoFit/>
          </a:bodyPr>
          <a:lstStyle/>
          <a:p>
            <a:r>
              <a:rPr lang="en-GB" dirty="0" smtClean="0">
                <a:latin typeface="Times-Roman"/>
              </a:rPr>
              <a:t>Sabbi, EUCAS-15_2A-LS-P-02.06</a:t>
            </a:r>
            <a:endParaRPr lang="en-GB" dirty="0"/>
          </a:p>
        </p:txBody>
      </p:sp>
      <p:pic>
        <p:nvPicPr>
          <p:cNvPr id="8" name="Picture 7"/>
          <p:cNvPicPr>
            <a:picLocks noChangeAspect="1"/>
          </p:cNvPicPr>
          <p:nvPr/>
        </p:nvPicPr>
        <p:blipFill rotWithShape="1">
          <a:blip r:embed="rId3"/>
          <a:srcRect l="25003" t="16357" r="45173" b="63543"/>
          <a:stretch/>
        </p:blipFill>
        <p:spPr>
          <a:xfrm>
            <a:off x="4972374" y="1516488"/>
            <a:ext cx="3769298" cy="1587673"/>
          </a:xfrm>
          <a:prstGeom prst="rect">
            <a:avLst/>
          </a:prstGeom>
        </p:spPr>
      </p:pic>
      <p:pic>
        <p:nvPicPr>
          <p:cNvPr id="9" name="Picture 8"/>
          <p:cNvPicPr>
            <a:picLocks noChangeAspect="1"/>
          </p:cNvPicPr>
          <p:nvPr/>
        </p:nvPicPr>
        <p:blipFill rotWithShape="1">
          <a:blip r:embed="rId3"/>
          <a:srcRect l="55636" t="16357" r="13740" b="63057"/>
          <a:stretch/>
        </p:blipFill>
        <p:spPr>
          <a:xfrm>
            <a:off x="4991607" y="3767127"/>
            <a:ext cx="3821321" cy="1605474"/>
          </a:xfrm>
          <a:prstGeom prst="rect">
            <a:avLst/>
          </a:prstGeom>
        </p:spPr>
      </p:pic>
      <p:sp>
        <p:nvSpPr>
          <p:cNvPr id="10" name="TextBox 9"/>
          <p:cNvSpPr txBox="1"/>
          <p:nvPr/>
        </p:nvSpPr>
        <p:spPr>
          <a:xfrm>
            <a:off x="6857023" y="5680875"/>
            <a:ext cx="665567" cy="369332"/>
          </a:xfrm>
          <a:prstGeom prst="rect">
            <a:avLst/>
          </a:prstGeom>
          <a:noFill/>
        </p:spPr>
        <p:txBody>
          <a:bodyPr wrap="none" rtlCol="0">
            <a:spAutoFit/>
          </a:bodyPr>
          <a:lstStyle/>
          <a:p>
            <a:r>
              <a:rPr lang="en-GB" dirty="0" smtClean="0">
                <a:solidFill>
                  <a:srgbClr val="FF0000"/>
                </a:solidFill>
                <a:latin typeface="Times New Roman" panose="02020603050405020304" pitchFamily="18" charset="0"/>
                <a:cs typeface="Times New Roman" panose="02020603050405020304" pitchFamily="18" charset="0"/>
              </a:rPr>
              <a:t>80 %</a:t>
            </a:r>
            <a:endParaRPr lang="en-GB" dirty="0">
              <a:solidFill>
                <a:srgbClr val="FF0000"/>
              </a:solidFill>
              <a:latin typeface="Times New Roman" panose="02020603050405020304" pitchFamily="18" charset="0"/>
              <a:cs typeface="Times New Roman" panose="02020603050405020304" pitchFamily="18" charset="0"/>
            </a:endParaRPr>
          </a:p>
        </p:txBody>
      </p:sp>
      <p:sp>
        <p:nvSpPr>
          <p:cNvPr id="11" name="Rectangle 10"/>
          <p:cNvSpPr/>
          <p:nvPr/>
        </p:nvSpPr>
        <p:spPr>
          <a:xfrm>
            <a:off x="7164288" y="5157192"/>
            <a:ext cx="1008112" cy="19760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Arrow Connector 12"/>
          <p:cNvCxnSpPr>
            <a:stCxn id="10" idx="0"/>
            <a:endCxn id="11" idx="2"/>
          </p:cNvCxnSpPr>
          <p:nvPr/>
        </p:nvCxnSpPr>
        <p:spPr>
          <a:xfrm flipV="1">
            <a:off x="7189807" y="5354800"/>
            <a:ext cx="478537" cy="32607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8156750" y="3582461"/>
            <a:ext cx="603050" cy="369332"/>
          </a:xfrm>
          <a:prstGeom prst="rect">
            <a:avLst/>
          </a:prstGeom>
          <a:noFill/>
        </p:spPr>
        <p:txBody>
          <a:bodyPr wrap="none" rtlCol="0">
            <a:spAutoFit/>
          </a:bodyPr>
          <a:lstStyle/>
          <a:p>
            <a:r>
              <a:rPr lang="en-GB" dirty="0">
                <a:solidFill>
                  <a:srgbClr val="FF0000"/>
                </a:solidFill>
                <a:latin typeface="Times New Roman" panose="02020603050405020304" pitchFamily="18" charset="0"/>
                <a:cs typeface="Times New Roman" panose="02020603050405020304" pitchFamily="18" charset="0"/>
              </a:rPr>
              <a:t>&lt;</a:t>
            </a:r>
            <a:r>
              <a:rPr lang="en-GB" dirty="0" smtClean="0">
                <a:solidFill>
                  <a:srgbClr val="FF0000"/>
                </a:solidFill>
                <a:latin typeface="Times New Roman" panose="02020603050405020304" pitchFamily="18" charset="0"/>
                <a:cs typeface="Times New Roman" panose="02020603050405020304" pitchFamily="18" charset="0"/>
              </a:rPr>
              <a:t>0.5</a:t>
            </a:r>
            <a:endParaRPr lang="en-GB" dirty="0">
              <a:solidFill>
                <a:srgbClr val="FF0000"/>
              </a:solidFill>
              <a:latin typeface="Times New Roman" panose="02020603050405020304" pitchFamily="18" charset="0"/>
              <a:cs typeface="Times New Roman" panose="02020603050405020304" pitchFamily="18" charset="0"/>
            </a:endParaRPr>
          </a:p>
        </p:txBody>
      </p:sp>
      <p:sp>
        <p:nvSpPr>
          <p:cNvPr id="17" name="Rectangle 16"/>
          <p:cNvSpPr/>
          <p:nvPr/>
        </p:nvSpPr>
        <p:spPr>
          <a:xfrm>
            <a:off x="7164288" y="4581127"/>
            <a:ext cx="358302" cy="138861"/>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Arrow Connector 17"/>
          <p:cNvCxnSpPr/>
          <p:nvPr/>
        </p:nvCxnSpPr>
        <p:spPr>
          <a:xfrm flipH="1">
            <a:off x="7522591" y="3918161"/>
            <a:ext cx="649809" cy="78997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7164288" y="4404726"/>
            <a:ext cx="351656" cy="1524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p:cNvSpPr txBox="1"/>
          <p:nvPr/>
        </p:nvSpPr>
        <p:spPr>
          <a:xfrm>
            <a:off x="5751539" y="3296928"/>
            <a:ext cx="1351652" cy="369332"/>
          </a:xfrm>
          <a:prstGeom prst="rect">
            <a:avLst/>
          </a:prstGeom>
          <a:noFill/>
        </p:spPr>
        <p:txBody>
          <a:bodyPr wrap="none" rtlCol="0">
            <a:spAutoFit/>
          </a:bodyPr>
          <a:lstStyle/>
          <a:p>
            <a:r>
              <a:rPr lang="en-GB" dirty="0" smtClean="0">
                <a:solidFill>
                  <a:srgbClr val="FF0000"/>
                </a:solidFill>
                <a:latin typeface="Times New Roman" panose="02020603050405020304" pitchFamily="18" charset="0"/>
                <a:cs typeface="Times New Roman" panose="02020603050405020304" pitchFamily="18" charset="0"/>
              </a:rPr>
              <a:t>1.5 kA/mm</a:t>
            </a:r>
            <a:r>
              <a:rPr lang="en-GB" baseline="30000" dirty="0" smtClean="0">
                <a:solidFill>
                  <a:srgbClr val="FF0000"/>
                </a:solidFill>
                <a:latin typeface="Times New Roman" panose="02020603050405020304" pitchFamily="18" charset="0"/>
                <a:cs typeface="Times New Roman" panose="02020603050405020304" pitchFamily="18" charset="0"/>
              </a:rPr>
              <a:t>2</a:t>
            </a:r>
            <a:endParaRPr lang="en-GB" baseline="30000" dirty="0">
              <a:solidFill>
                <a:srgbClr val="FF0000"/>
              </a:solidFill>
              <a:latin typeface="Times New Roman" panose="02020603050405020304" pitchFamily="18" charset="0"/>
              <a:cs typeface="Times New Roman" panose="02020603050405020304" pitchFamily="18" charset="0"/>
            </a:endParaRPr>
          </a:p>
        </p:txBody>
      </p:sp>
      <p:cxnSp>
        <p:nvCxnSpPr>
          <p:cNvPr id="23" name="Straight Arrow Connector 22"/>
          <p:cNvCxnSpPr>
            <a:endCxn id="20" idx="0"/>
          </p:cNvCxnSpPr>
          <p:nvPr/>
        </p:nvCxnSpPr>
        <p:spPr>
          <a:xfrm>
            <a:off x="6924631" y="3633994"/>
            <a:ext cx="415485" cy="77073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2843808" y="2420888"/>
            <a:ext cx="358302" cy="210869"/>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Box 25"/>
          <p:cNvSpPr txBox="1"/>
          <p:nvPr/>
        </p:nvSpPr>
        <p:spPr>
          <a:xfrm>
            <a:off x="4430471" y="1390266"/>
            <a:ext cx="1005403" cy="369332"/>
          </a:xfrm>
          <a:prstGeom prst="rect">
            <a:avLst/>
          </a:prstGeom>
          <a:noFill/>
        </p:spPr>
        <p:txBody>
          <a:bodyPr wrap="none" rtlCol="0">
            <a:spAutoFit/>
          </a:bodyPr>
          <a:lstStyle/>
          <a:p>
            <a:r>
              <a:rPr lang="en-GB" dirty="0" smtClean="0">
                <a:solidFill>
                  <a:srgbClr val="FF0000"/>
                </a:solidFill>
                <a:latin typeface="Times New Roman" panose="02020603050405020304" pitchFamily="18" charset="0"/>
                <a:cs typeface="Times New Roman" panose="02020603050405020304" pitchFamily="18" charset="0"/>
              </a:rPr>
              <a:t>0.15 mm</a:t>
            </a:r>
            <a:endParaRPr lang="en-GB" baseline="30000" dirty="0">
              <a:solidFill>
                <a:srgbClr val="FF0000"/>
              </a:solidFill>
              <a:latin typeface="Times New Roman" panose="02020603050405020304" pitchFamily="18" charset="0"/>
              <a:cs typeface="Times New Roman" panose="02020603050405020304" pitchFamily="18" charset="0"/>
            </a:endParaRPr>
          </a:p>
        </p:txBody>
      </p:sp>
      <p:cxnSp>
        <p:nvCxnSpPr>
          <p:cNvPr id="27" name="Straight Arrow Connector 26"/>
          <p:cNvCxnSpPr>
            <a:stCxn id="26" idx="2"/>
          </p:cNvCxnSpPr>
          <p:nvPr/>
        </p:nvCxnSpPr>
        <p:spPr>
          <a:xfrm flipH="1">
            <a:off x="3194555" y="1759598"/>
            <a:ext cx="1738618" cy="71433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4732943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G.S design translated to FCC criteria</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57</a:t>
            </a:fld>
            <a:endParaRPr lang="en-GB">
              <a:solidFill>
                <a:srgbClr val="0C377B"/>
              </a:solidFill>
            </a:endParaRPr>
          </a:p>
        </p:txBody>
      </p:sp>
      <p:pic>
        <p:nvPicPr>
          <p:cNvPr id="5" name="Picture 4"/>
          <p:cNvPicPr>
            <a:picLocks noChangeAspect="1"/>
          </p:cNvPicPr>
          <p:nvPr/>
        </p:nvPicPr>
        <p:blipFill rotWithShape="1">
          <a:blip r:embed="rId2"/>
          <a:srcRect l="16183" t="24003" r="23935" b="17991"/>
          <a:stretch/>
        </p:blipFill>
        <p:spPr>
          <a:xfrm>
            <a:off x="24160" y="3645024"/>
            <a:ext cx="3950508" cy="3096344"/>
          </a:xfrm>
          <a:prstGeom prst="rect">
            <a:avLst/>
          </a:prstGeom>
        </p:spPr>
      </p:pic>
      <p:sp>
        <p:nvSpPr>
          <p:cNvPr id="7" name="Rectangle 6"/>
          <p:cNvSpPr/>
          <p:nvPr/>
        </p:nvSpPr>
        <p:spPr>
          <a:xfrm>
            <a:off x="755576" y="4345977"/>
            <a:ext cx="3685624" cy="369332"/>
          </a:xfrm>
          <a:prstGeom prst="rect">
            <a:avLst/>
          </a:prstGeom>
        </p:spPr>
        <p:txBody>
          <a:bodyPr wrap="none">
            <a:spAutoFit/>
          </a:bodyPr>
          <a:lstStyle/>
          <a:p>
            <a:r>
              <a:rPr lang="en-GB" dirty="0" smtClean="0">
                <a:latin typeface="Times-Roman"/>
              </a:rPr>
              <a:t>Sabbi, EUCAS-15_2A-LS-P-02.06</a:t>
            </a:r>
            <a:endParaRPr lang="en-GB" dirty="0"/>
          </a:p>
        </p:txBody>
      </p:sp>
      <p:sp>
        <p:nvSpPr>
          <p:cNvPr id="8" name="Rectangle 7"/>
          <p:cNvSpPr/>
          <p:nvPr/>
        </p:nvSpPr>
        <p:spPr>
          <a:xfrm>
            <a:off x="5354577" y="2515923"/>
            <a:ext cx="2817823" cy="646331"/>
          </a:xfrm>
          <a:prstGeom prst="rect">
            <a:avLst/>
          </a:prstGeom>
        </p:spPr>
        <p:txBody>
          <a:bodyPr wrap="none">
            <a:spAutoFit/>
          </a:bodyPr>
          <a:lstStyle/>
          <a:p>
            <a:r>
              <a:rPr lang="en-GB" dirty="0" smtClean="0">
                <a:latin typeface="Times-Roman"/>
              </a:rPr>
              <a:t>Translated to FCC criteria</a:t>
            </a:r>
          </a:p>
          <a:p>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2693387965"/>
              </p:ext>
            </p:extLst>
          </p:nvPr>
        </p:nvGraphicFramePr>
        <p:xfrm>
          <a:off x="215910" y="984888"/>
          <a:ext cx="8450580" cy="2489200"/>
        </p:xfrm>
        <a:graphic>
          <a:graphicData uri="http://schemas.openxmlformats.org/drawingml/2006/table">
            <a:tbl>
              <a:tblPr firstRow="1" bandRow="1">
                <a:tableStyleId>{5C22544A-7EE6-4342-B048-85BDC9FD1C3A}</a:tableStyleId>
              </a:tblPr>
              <a:tblGrid>
                <a:gridCol w="4386580"/>
                <a:gridCol w="2032000"/>
                <a:gridCol w="2032000"/>
              </a:tblGrid>
              <a:tr h="370840">
                <a:tc>
                  <a:txBody>
                    <a:bodyPr/>
                    <a:lstStyle/>
                    <a:p>
                      <a:endParaRPr lang="en-GB" dirty="0"/>
                    </a:p>
                  </a:txBody>
                  <a:tcPr>
                    <a:solidFill>
                      <a:schemeClr val="tx2"/>
                    </a:solidFill>
                  </a:tcPr>
                </a:tc>
                <a:tc>
                  <a:txBody>
                    <a:bodyPr/>
                    <a:lstStyle/>
                    <a:p>
                      <a:r>
                        <a:rPr lang="en-GB" dirty="0" smtClean="0"/>
                        <a:t>Sabbi</a:t>
                      </a:r>
                      <a:endParaRPr lang="en-GB" dirty="0"/>
                    </a:p>
                  </a:txBody>
                  <a:tcPr>
                    <a:solidFill>
                      <a:schemeClr val="tx2"/>
                    </a:solidFill>
                  </a:tcPr>
                </a:tc>
                <a:tc>
                  <a:txBody>
                    <a:bodyPr/>
                    <a:lstStyle/>
                    <a:p>
                      <a:r>
                        <a:rPr lang="en-GB" baseline="0" dirty="0" smtClean="0"/>
                        <a:t>FCC criteria</a:t>
                      </a:r>
                      <a:endParaRPr lang="en-GB" dirty="0"/>
                    </a:p>
                  </a:txBody>
                  <a:tcPr>
                    <a:solidFill>
                      <a:schemeClr val="tx2"/>
                    </a:solidFill>
                  </a:tcPr>
                </a:tc>
              </a:tr>
              <a:tr h="370840">
                <a:tc>
                  <a:txBody>
                    <a:bodyPr/>
                    <a:lstStyle/>
                    <a:p>
                      <a:r>
                        <a:rPr lang="en-GB" dirty="0" smtClean="0"/>
                        <a:t>I @ 16 T, kA</a:t>
                      </a:r>
                      <a:endParaRPr lang="en-GB" dirty="0"/>
                    </a:p>
                  </a:txBody>
                  <a:tcPr/>
                </a:tc>
                <a:tc>
                  <a:txBody>
                    <a:bodyPr/>
                    <a:lstStyle/>
                    <a:p>
                      <a:r>
                        <a:rPr lang="en-GB" dirty="0" smtClean="0"/>
                        <a:t>25800</a:t>
                      </a:r>
                      <a:endParaRPr lang="en-GB" dirty="0"/>
                    </a:p>
                  </a:txBody>
                  <a:tcPr/>
                </a:tc>
                <a:tc>
                  <a:txBody>
                    <a:bodyPr/>
                    <a:lstStyle/>
                    <a:p>
                      <a:r>
                        <a:rPr lang="en-GB" dirty="0" smtClean="0"/>
                        <a:t>17400</a:t>
                      </a:r>
                      <a:endParaRPr lang="en-GB" dirty="0"/>
                    </a:p>
                  </a:txBody>
                  <a:tcPr/>
                </a:tc>
              </a:tr>
              <a:tr h="370840">
                <a:tc>
                  <a:txBody>
                    <a:bodyPr/>
                    <a:lstStyle/>
                    <a:p>
                      <a:r>
                        <a:rPr lang="en-GB" dirty="0" smtClean="0"/>
                        <a:t>Insulation thickness,</a:t>
                      </a:r>
                      <a:r>
                        <a:rPr lang="en-GB" baseline="0" dirty="0" smtClean="0"/>
                        <a:t> mm</a:t>
                      </a:r>
                      <a:endParaRPr lang="en-GB" dirty="0"/>
                    </a:p>
                  </a:txBody>
                  <a:tcPr/>
                </a:tc>
                <a:tc>
                  <a:txBody>
                    <a:bodyPr/>
                    <a:lstStyle/>
                    <a:p>
                      <a:r>
                        <a:rPr lang="en-GB" dirty="0" smtClean="0"/>
                        <a:t>0.11</a:t>
                      </a:r>
                      <a:endParaRPr lang="en-GB" dirty="0"/>
                    </a:p>
                  </a:txBody>
                  <a:tcPr/>
                </a:tc>
                <a:tc>
                  <a:txBody>
                    <a:bodyPr/>
                    <a:lstStyle/>
                    <a:p>
                      <a:r>
                        <a:rPr lang="en-GB" dirty="0" smtClean="0"/>
                        <a:t>0.15</a:t>
                      </a:r>
                      <a:endParaRPr lang="en-GB" dirty="0"/>
                    </a:p>
                  </a:txBody>
                  <a:tcPr/>
                </a:tc>
              </a:tr>
              <a:tr h="370840">
                <a:tc>
                  <a:txBody>
                    <a:bodyPr/>
                    <a:lstStyle/>
                    <a:p>
                      <a:r>
                        <a:rPr lang="en-GB" dirty="0" smtClean="0"/>
                        <a:t>Copper to non-copper</a:t>
                      </a:r>
                      <a:r>
                        <a:rPr lang="en-GB" baseline="0" dirty="0" smtClean="0"/>
                        <a:t> ratio</a:t>
                      </a:r>
                      <a:endParaRPr lang="en-GB" dirty="0"/>
                    </a:p>
                  </a:txBody>
                  <a:tcPr/>
                </a:tc>
                <a:tc>
                  <a:txBody>
                    <a:bodyPr/>
                    <a:lstStyle/>
                    <a:p>
                      <a:r>
                        <a:rPr lang="en-GB" dirty="0" smtClean="0"/>
                        <a:t>0.82</a:t>
                      </a:r>
                      <a:endParaRPr lang="en-GB" dirty="0"/>
                    </a:p>
                  </a:txBody>
                  <a:tcPr/>
                </a:tc>
                <a:tc>
                  <a:txBody>
                    <a:bodyPr/>
                    <a:lstStyle/>
                    <a:p>
                      <a:r>
                        <a:rPr lang="en-GB" dirty="0" smtClean="0"/>
                        <a:t>1</a:t>
                      </a:r>
                      <a:endParaRPr lang="en-GB" dirty="0"/>
                    </a:p>
                  </a:txBody>
                  <a:tcPr/>
                </a:tc>
              </a:tr>
              <a:tr h="185420">
                <a:tc>
                  <a:txBody>
                    <a:bodyPr/>
                    <a:lstStyle/>
                    <a:p>
                      <a:r>
                        <a:rPr lang="en-GB" dirty="0" smtClean="0"/>
                        <a:t>Operation point at 4.2K,</a:t>
                      </a:r>
                      <a:r>
                        <a:rPr lang="en-GB" baseline="0" dirty="0" smtClean="0"/>
                        <a:t> </a:t>
                      </a:r>
                    </a:p>
                    <a:p>
                      <a:r>
                        <a:rPr lang="en-GB" baseline="0" dirty="0" smtClean="0"/>
                        <a:t>assuming FCC target </a:t>
                      </a:r>
                      <a:r>
                        <a:rPr lang="en-GB" baseline="0" dirty="0" err="1" smtClean="0"/>
                        <a:t>Jc</a:t>
                      </a:r>
                      <a:endParaRPr lang="en-GB" dirty="0"/>
                    </a:p>
                  </a:txBody>
                  <a:tcPr/>
                </a:tc>
                <a:tc>
                  <a:txBody>
                    <a:bodyPr/>
                    <a:lstStyle/>
                    <a:p>
                      <a:r>
                        <a:rPr lang="en-GB" dirty="0" smtClean="0"/>
                        <a:t>-1 %</a:t>
                      </a:r>
                      <a:endParaRPr lang="en-GB" dirty="0"/>
                    </a:p>
                  </a:txBody>
                  <a:tcPr/>
                </a:tc>
                <a:tc>
                  <a:txBody>
                    <a:bodyPr/>
                    <a:lstStyle/>
                    <a:p>
                      <a:r>
                        <a:rPr lang="en-GB" dirty="0" smtClean="0">
                          <a:solidFill>
                            <a:srgbClr val="FF0000"/>
                          </a:solidFill>
                        </a:rPr>
                        <a:t>5 %</a:t>
                      </a:r>
                    </a:p>
                    <a:p>
                      <a:r>
                        <a:rPr lang="en-GB" dirty="0" smtClean="0">
                          <a:solidFill>
                            <a:srgbClr val="FF0000"/>
                          </a:solidFill>
                        </a:rPr>
                        <a:t>! Should be &gt;10%</a:t>
                      </a:r>
                      <a:endParaRPr lang="en-GB" dirty="0">
                        <a:solidFill>
                          <a:srgbClr val="FF0000"/>
                        </a:solidFill>
                      </a:endParaRPr>
                    </a:p>
                  </a:txBody>
                  <a:tcPr/>
                </a:tc>
              </a:tr>
              <a:tr h="185420">
                <a:tc>
                  <a:txBody>
                    <a:bodyPr/>
                    <a:lstStyle/>
                    <a:p>
                      <a:r>
                        <a:rPr lang="en-GB" dirty="0" smtClean="0"/>
                        <a:t>Strand area per quadrant,</a:t>
                      </a:r>
                      <a:r>
                        <a:rPr lang="en-GB" baseline="0" dirty="0" smtClean="0"/>
                        <a:t> cm</a:t>
                      </a:r>
                      <a:r>
                        <a:rPr lang="en-GB" baseline="30000" dirty="0" smtClean="0"/>
                        <a:t>2</a:t>
                      </a:r>
                      <a:endParaRPr lang="en-GB" dirty="0"/>
                    </a:p>
                  </a:txBody>
                  <a:tcPr/>
                </a:tc>
                <a:tc>
                  <a:txBody>
                    <a:bodyPr/>
                    <a:lstStyle/>
                    <a:p>
                      <a:r>
                        <a:rPr lang="en-GB" dirty="0" smtClean="0"/>
                        <a:t>18.4</a:t>
                      </a:r>
                      <a:endParaRPr lang="en-GB" dirty="0"/>
                    </a:p>
                  </a:txBody>
                  <a:tcPr/>
                </a:tc>
                <a:tc>
                  <a:txBody>
                    <a:bodyPr/>
                    <a:lstStyle/>
                    <a:p>
                      <a:r>
                        <a:rPr lang="en-GB" dirty="0" smtClean="0"/>
                        <a:t>32</a:t>
                      </a:r>
                      <a:endParaRPr lang="en-GB" dirty="0"/>
                    </a:p>
                  </a:txBody>
                  <a:tcPr/>
                </a:tc>
              </a:tr>
            </a:tbl>
          </a:graphicData>
        </a:graphic>
      </p:graphicFrame>
      <p:pic>
        <p:nvPicPr>
          <p:cNvPr id="11" name="Picture 10"/>
          <p:cNvPicPr>
            <a:picLocks noChangeAspect="1"/>
          </p:cNvPicPr>
          <p:nvPr/>
        </p:nvPicPr>
        <p:blipFill rotWithShape="1">
          <a:blip r:embed="rId3"/>
          <a:srcRect l="20303" t="21761" r="19815" b="16232"/>
          <a:stretch/>
        </p:blipFill>
        <p:spPr>
          <a:xfrm>
            <a:off x="4572000" y="3734219"/>
            <a:ext cx="3744416" cy="3137213"/>
          </a:xfrm>
          <a:prstGeom prst="rect">
            <a:avLst/>
          </a:prstGeom>
        </p:spPr>
      </p:pic>
    </p:spTree>
    <p:extLst>
      <p:ext uri="{BB962C8B-B14F-4D97-AF65-F5344CB8AC3E}">
        <p14:creationId xmlns:p14="http://schemas.microsoft.com/office/powerpoint/2010/main" val="782012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 Introduction</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6</a:t>
            </a:fld>
            <a:endParaRPr lang="en-GB">
              <a:solidFill>
                <a:srgbClr val="0C377B"/>
              </a:solidFill>
            </a:endParaRPr>
          </a:p>
        </p:txBody>
      </p:sp>
      <p:sp>
        <p:nvSpPr>
          <p:cNvPr id="20" name="Rectangle 19"/>
          <p:cNvSpPr/>
          <p:nvPr/>
        </p:nvSpPr>
        <p:spPr>
          <a:xfrm>
            <a:off x="65466" y="785397"/>
            <a:ext cx="9187054" cy="3139321"/>
          </a:xfrm>
          <a:prstGeom prst="rect">
            <a:avLst/>
          </a:prstGeom>
        </p:spPr>
        <p:txBody>
          <a:bodyPr wrap="square">
            <a:spAutoFit/>
          </a:bodyPr>
          <a:lstStyle/>
          <a:p>
            <a:r>
              <a:rPr lang="en-GB" b="1" dirty="0" smtClean="0">
                <a:solidFill>
                  <a:srgbClr val="FF0000"/>
                </a:solidFill>
                <a:latin typeface="Times New Roman" panose="02020603050405020304" pitchFamily="18" charset="0"/>
                <a:cs typeface="Times New Roman" panose="02020603050405020304" pitchFamily="18" charset="0"/>
              </a:rPr>
              <a:t>Stage 1 priorities:</a:t>
            </a:r>
          </a:p>
          <a:p>
            <a:pPr marL="342900" indent="-342900">
              <a:buFont typeface="+mj-lt"/>
              <a:buAutoNum type="arabicPeriod"/>
            </a:pPr>
            <a:r>
              <a:rPr lang="en-GB" dirty="0" smtClean="0">
                <a:latin typeface="Times New Roman" panose="02020603050405020304" pitchFamily="18" charset="0"/>
                <a:cs typeface="Times New Roman" panose="02020603050405020304" pitchFamily="18" charset="0"/>
              </a:rPr>
              <a:t>Demonstrate the field</a:t>
            </a:r>
          </a:p>
          <a:p>
            <a:pPr marL="800100" lvl="3" indent="-342900">
              <a:buFont typeface="Arial" panose="020B0604020202020204" pitchFamily="34" charset="0"/>
              <a:buChar char="•"/>
            </a:pPr>
            <a:r>
              <a:rPr lang="en-GB" dirty="0">
                <a:latin typeface="Times New Roman" panose="02020603050405020304" pitchFamily="18" charset="0"/>
                <a:cs typeface="Times New Roman" panose="02020603050405020304" pitchFamily="18" charset="0"/>
                <a:sym typeface="Wingdings" panose="05000000000000000000" pitchFamily="2" charset="2"/>
              </a:rPr>
              <a:t>Design based on the “available” critical current density (~20% lower </a:t>
            </a:r>
            <a:r>
              <a:rPr lang="en-GB" dirty="0" smtClean="0">
                <a:latin typeface="Times New Roman" panose="02020603050405020304" pitchFamily="18" charset="0"/>
                <a:cs typeface="Times New Roman" panose="02020603050405020304" pitchFamily="18" charset="0"/>
                <a:sym typeface="Wingdings" panose="05000000000000000000" pitchFamily="2" charset="2"/>
              </a:rPr>
              <a:t>than FCC target at </a:t>
            </a:r>
            <a:r>
              <a:rPr lang="en-GB" dirty="0">
                <a:latin typeface="Times New Roman" panose="02020603050405020304" pitchFamily="18" charset="0"/>
                <a:cs typeface="Times New Roman" panose="02020603050405020304" pitchFamily="18" charset="0"/>
                <a:sym typeface="Wingdings" panose="05000000000000000000" pitchFamily="2" charset="2"/>
              </a:rPr>
              <a:t>18 T, 4.2 K</a:t>
            </a:r>
            <a:r>
              <a:rPr lang="en-GB" dirty="0" smtClean="0">
                <a:latin typeface="Times New Roman" panose="02020603050405020304" pitchFamily="18" charset="0"/>
                <a:cs typeface="Times New Roman" panose="02020603050405020304" pitchFamily="18" charset="0"/>
                <a:sym typeface="Wingdings" panose="05000000000000000000" pitchFamily="2" charset="2"/>
              </a:rPr>
              <a:t>)</a:t>
            </a:r>
          </a:p>
          <a:p>
            <a:pPr marL="800100" lvl="3" indent="-34290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sym typeface="Wingdings" panose="05000000000000000000" pitchFamily="2" charset="2"/>
              </a:rPr>
              <a:t>As field quality is not an objective, profit from the use of an iron pole to decrease the ratio between the field in the aperture and in the coil to ~ 1</a:t>
            </a:r>
            <a:endParaRPr lang="en-GB" dirty="0" smtClean="0">
              <a:latin typeface="Times New Roman" panose="02020603050405020304" pitchFamily="18" charset="0"/>
              <a:cs typeface="Times New Roman" panose="02020603050405020304" pitchFamily="18" charset="0"/>
            </a:endParaRPr>
          </a:p>
          <a:p>
            <a:pPr marL="342900" indent="-342900">
              <a:buFont typeface="+mj-lt"/>
              <a:buAutoNum type="arabicPeriod"/>
            </a:pPr>
            <a:r>
              <a:rPr lang="en-GB" dirty="0">
                <a:latin typeface="Times New Roman" panose="02020603050405020304" pitchFamily="18" charset="0"/>
                <a:cs typeface="Times New Roman" panose="02020603050405020304" pitchFamily="18" charset="0"/>
              </a:rPr>
              <a:t>Study the mechanics</a:t>
            </a:r>
          </a:p>
          <a:p>
            <a:endParaRPr lang="en-GB" dirty="0" smtClean="0">
              <a:latin typeface="Times New Roman" panose="02020603050405020304" pitchFamily="18" charset="0"/>
              <a:cs typeface="Times New Roman" panose="02020603050405020304" pitchFamily="18" charset="0"/>
            </a:endParaRPr>
          </a:p>
          <a:p>
            <a:pPr marL="800100" lvl="2" indent="-342900">
              <a:buFont typeface="+mj-lt"/>
              <a:buAutoNum type="arabicPeriod"/>
            </a:pPr>
            <a:endParaRPr lang="en-GB" dirty="0">
              <a:latin typeface="Times New Roman" panose="02020603050405020304" pitchFamily="18" charset="0"/>
              <a:cs typeface="Times New Roman" panose="02020603050405020304" pitchFamily="18" charset="0"/>
              <a:sym typeface="Wingdings" panose="05000000000000000000" pitchFamily="2" charset="2"/>
            </a:endParaRPr>
          </a:p>
          <a:p>
            <a:endParaRPr lang="en-GB" dirty="0">
              <a:latin typeface="Times New Roman" panose="02020603050405020304" pitchFamily="18" charset="0"/>
              <a:cs typeface="Times New Roman" panose="02020603050405020304" pitchFamily="18" charset="0"/>
            </a:endParaRPr>
          </a:p>
          <a:p>
            <a:endParaRPr lang="en-GB" dirty="0"/>
          </a:p>
        </p:txBody>
      </p:sp>
      <p:pic>
        <p:nvPicPr>
          <p:cNvPr id="10" name="Picture 9"/>
          <p:cNvPicPr>
            <a:picLocks noChangeAspect="1"/>
          </p:cNvPicPr>
          <p:nvPr/>
        </p:nvPicPr>
        <p:blipFill rotWithShape="1">
          <a:blip r:embed="rId3"/>
          <a:srcRect l="31380" t="40261" r="22396" b="39737"/>
          <a:stretch/>
        </p:blipFill>
        <p:spPr>
          <a:xfrm>
            <a:off x="3868635" y="3267623"/>
            <a:ext cx="2220535" cy="925223"/>
          </a:xfrm>
          <a:prstGeom prst="rect">
            <a:avLst/>
          </a:prstGeom>
        </p:spPr>
      </p:pic>
      <p:pic>
        <p:nvPicPr>
          <p:cNvPr id="11" name="Picture 10"/>
          <p:cNvPicPr>
            <a:picLocks noChangeAspect="1"/>
          </p:cNvPicPr>
          <p:nvPr/>
        </p:nvPicPr>
        <p:blipFill rotWithShape="1">
          <a:blip r:embed="rId4"/>
          <a:srcRect l="31717" t="36885" r="22059" b="35112"/>
          <a:stretch/>
        </p:blipFill>
        <p:spPr>
          <a:xfrm>
            <a:off x="6921386" y="3171673"/>
            <a:ext cx="2152725" cy="1255757"/>
          </a:xfrm>
          <a:prstGeom prst="rect">
            <a:avLst/>
          </a:prstGeom>
        </p:spPr>
      </p:pic>
      <p:sp>
        <p:nvSpPr>
          <p:cNvPr id="12" name="Shape 72"/>
          <p:cNvSpPr/>
          <p:nvPr/>
        </p:nvSpPr>
        <p:spPr>
          <a:xfrm>
            <a:off x="3781167" y="3416619"/>
            <a:ext cx="2395472" cy="369585"/>
          </a:xfrm>
          <a:prstGeom prst="rect">
            <a:avLst/>
          </a:prstGeom>
          <a:ln w="25400">
            <a:solidFill>
              <a:srgbClr val="FF0000"/>
            </a:solidFill>
            <a:prstDash val="sysDash"/>
          </a:ln>
        </p:spPr>
        <p:txBody>
          <a:bodyPr lIns="0" tIns="0" rIns="0" bIns="0" anchor="ctr"/>
          <a:lstStyle/>
          <a:p>
            <a:pPr lvl="0" algn="ctr"/>
            <a:endParaRPr/>
          </a:p>
        </p:txBody>
      </p:sp>
      <p:sp>
        <p:nvSpPr>
          <p:cNvPr id="13" name="Shape 73"/>
          <p:cNvSpPr/>
          <p:nvPr/>
        </p:nvSpPr>
        <p:spPr>
          <a:xfrm>
            <a:off x="3781167" y="3782406"/>
            <a:ext cx="2395472" cy="369585"/>
          </a:xfrm>
          <a:prstGeom prst="rect">
            <a:avLst/>
          </a:prstGeom>
          <a:ln w="25400">
            <a:solidFill>
              <a:srgbClr val="FF0000"/>
            </a:solidFill>
            <a:prstDash val="sysDash"/>
          </a:ln>
        </p:spPr>
        <p:txBody>
          <a:bodyPr lIns="0" tIns="0" rIns="0" bIns="0" anchor="ctr"/>
          <a:lstStyle/>
          <a:p>
            <a:pPr lvl="0" algn="ctr"/>
            <a:endParaRPr/>
          </a:p>
        </p:txBody>
      </p:sp>
      <p:sp>
        <p:nvSpPr>
          <p:cNvPr id="14" name="Shape 74"/>
          <p:cNvSpPr/>
          <p:nvPr/>
        </p:nvSpPr>
        <p:spPr>
          <a:xfrm flipV="1">
            <a:off x="6228184" y="3526190"/>
            <a:ext cx="498172" cy="90235"/>
          </a:xfrm>
          <a:prstGeom prst="line">
            <a:avLst/>
          </a:prstGeom>
          <a:ln>
            <a:solidFill>
              <a:srgbClr val="FF0000"/>
            </a:solidFill>
            <a:tailEnd type="triangle"/>
          </a:ln>
        </p:spPr>
        <p:txBody>
          <a:bodyPr lIns="0" tIns="0" rIns="0" bIns="0"/>
          <a:lstStyle/>
          <a:p>
            <a:pPr lvl="0" defTabSz="457200">
              <a:defRPr sz="1200">
                <a:solidFill>
                  <a:srgbClr val="000000"/>
                </a:solidFill>
                <a:latin typeface="+mn-lt"/>
                <a:ea typeface="+mn-ea"/>
                <a:cs typeface="+mn-cs"/>
                <a:sym typeface="Helvetica"/>
              </a:defRPr>
            </a:pPr>
            <a:endParaRPr/>
          </a:p>
        </p:txBody>
      </p:sp>
      <p:sp>
        <p:nvSpPr>
          <p:cNvPr id="15" name="Shape 75"/>
          <p:cNvSpPr/>
          <p:nvPr/>
        </p:nvSpPr>
        <p:spPr>
          <a:xfrm>
            <a:off x="6767892" y="3959710"/>
            <a:ext cx="2395472" cy="369585"/>
          </a:xfrm>
          <a:prstGeom prst="rect">
            <a:avLst/>
          </a:prstGeom>
          <a:ln w="25400">
            <a:solidFill>
              <a:srgbClr val="FF0000"/>
            </a:solidFill>
            <a:prstDash val="sysDash"/>
          </a:ln>
        </p:spPr>
        <p:txBody>
          <a:bodyPr lIns="0" tIns="0" rIns="0" bIns="0" anchor="ctr"/>
          <a:lstStyle/>
          <a:p>
            <a:pPr lvl="0" algn="ctr"/>
            <a:endParaRPr/>
          </a:p>
        </p:txBody>
      </p:sp>
      <p:sp>
        <p:nvSpPr>
          <p:cNvPr id="16" name="Shape 76"/>
          <p:cNvSpPr/>
          <p:nvPr/>
        </p:nvSpPr>
        <p:spPr>
          <a:xfrm>
            <a:off x="6760272" y="3246841"/>
            <a:ext cx="2395472" cy="369585"/>
          </a:xfrm>
          <a:prstGeom prst="rect">
            <a:avLst/>
          </a:prstGeom>
          <a:ln w="25400">
            <a:solidFill>
              <a:srgbClr val="FF0000"/>
            </a:solidFill>
            <a:prstDash val="sysDash"/>
          </a:ln>
        </p:spPr>
        <p:txBody>
          <a:bodyPr lIns="0" tIns="0" rIns="0" bIns="0" anchor="ctr"/>
          <a:lstStyle/>
          <a:p>
            <a:pPr lvl="0" algn="ctr"/>
            <a:endParaRPr/>
          </a:p>
        </p:txBody>
      </p:sp>
      <p:sp>
        <p:nvSpPr>
          <p:cNvPr id="17" name="Shape 77"/>
          <p:cNvSpPr/>
          <p:nvPr/>
        </p:nvSpPr>
        <p:spPr>
          <a:xfrm>
            <a:off x="6228184" y="3924718"/>
            <a:ext cx="491572" cy="138692"/>
          </a:xfrm>
          <a:prstGeom prst="line">
            <a:avLst/>
          </a:prstGeom>
          <a:ln>
            <a:solidFill>
              <a:srgbClr val="FF0000"/>
            </a:solidFill>
            <a:tailEnd type="triangle"/>
          </a:ln>
        </p:spPr>
        <p:txBody>
          <a:bodyPr lIns="0" tIns="0" rIns="0" bIns="0"/>
          <a:lstStyle/>
          <a:p>
            <a:pPr lvl="0" defTabSz="457200">
              <a:defRPr sz="1200">
                <a:solidFill>
                  <a:srgbClr val="000000"/>
                </a:solidFill>
                <a:latin typeface="+mn-lt"/>
                <a:ea typeface="+mn-ea"/>
                <a:cs typeface="+mn-cs"/>
                <a:sym typeface="Helvetica"/>
              </a:defRPr>
            </a:pPr>
            <a:endParaRPr/>
          </a:p>
        </p:txBody>
      </p:sp>
      <p:pic>
        <p:nvPicPr>
          <p:cNvPr id="18" name="Picture 17"/>
          <p:cNvPicPr>
            <a:picLocks noChangeAspect="1"/>
          </p:cNvPicPr>
          <p:nvPr/>
        </p:nvPicPr>
        <p:blipFill rotWithShape="1">
          <a:blip r:embed="rId5">
            <a:clrChange>
              <a:clrFrom>
                <a:srgbClr val="FFFFFF"/>
              </a:clrFrom>
              <a:clrTo>
                <a:srgbClr val="FFFFFF">
                  <a:alpha val="0"/>
                </a:srgbClr>
              </a:clrTo>
            </a:clrChange>
          </a:blip>
          <a:srcRect l="29151" t="28003" r="28477" b="27992"/>
          <a:stretch/>
        </p:blipFill>
        <p:spPr>
          <a:xfrm>
            <a:off x="7314401" y="4839945"/>
            <a:ext cx="1715997" cy="1715995"/>
          </a:xfrm>
          <a:prstGeom prst="rect">
            <a:avLst/>
          </a:prstGeom>
        </p:spPr>
      </p:pic>
      <p:pic>
        <p:nvPicPr>
          <p:cNvPr id="19" name="Picture 18"/>
          <p:cNvPicPr>
            <a:picLocks noChangeAspect="1"/>
          </p:cNvPicPr>
          <p:nvPr/>
        </p:nvPicPr>
        <p:blipFill rotWithShape="1">
          <a:blip r:embed="rId6"/>
          <a:srcRect l="34948" t="30105" r="25371" b="28685"/>
          <a:stretch/>
        </p:blipFill>
        <p:spPr>
          <a:xfrm>
            <a:off x="4176036" y="4926486"/>
            <a:ext cx="1613969" cy="1613969"/>
          </a:xfrm>
          <a:prstGeom prst="rect">
            <a:avLst/>
          </a:prstGeom>
        </p:spPr>
      </p:pic>
      <p:sp>
        <p:nvSpPr>
          <p:cNvPr id="3" name="Rectangle 2"/>
          <p:cNvSpPr/>
          <p:nvPr/>
        </p:nvSpPr>
        <p:spPr>
          <a:xfrm>
            <a:off x="65466" y="2987007"/>
            <a:ext cx="3618925" cy="3139321"/>
          </a:xfrm>
          <a:prstGeom prst="rect">
            <a:avLst/>
          </a:prstGeom>
        </p:spPr>
        <p:txBody>
          <a:bodyPr wrap="square">
            <a:spAutoFit/>
          </a:bodyPr>
          <a:lstStyle/>
          <a:p>
            <a:r>
              <a:rPr lang="en-GB" b="1" dirty="0">
                <a:solidFill>
                  <a:srgbClr val="FF0000"/>
                </a:solidFill>
                <a:latin typeface="Times New Roman" panose="02020603050405020304" pitchFamily="18" charset="0"/>
                <a:cs typeface="Times New Roman" panose="02020603050405020304" pitchFamily="18" charset="0"/>
              </a:rPr>
              <a:t>Stage 1 </a:t>
            </a:r>
            <a:r>
              <a:rPr lang="en-GB" b="1" dirty="0" smtClean="0">
                <a:solidFill>
                  <a:srgbClr val="FF0000"/>
                </a:solidFill>
                <a:latin typeface="Times New Roman" panose="02020603050405020304" pitchFamily="18" charset="0"/>
                <a:cs typeface="Times New Roman" panose="02020603050405020304" pitchFamily="18" charset="0"/>
              </a:rPr>
              <a:t>approach:</a:t>
            </a:r>
          </a:p>
          <a:p>
            <a:r>
              <a:rPr lang="en-GB" dirty="0" smtClean="0">
                <a:solidFill>
                  <a:schemeClr val="tx2"/>
                </a:solidFill>
                <a:latin typeface="Times New Roman" panose="02020603050405020304" pitchFamily="18" charset="0"/>
                <a:cs typeface="Times New Roman" panose="02020603050405020304" pitchFamily="18" charset="0"/>
              </a:rPr>
              <a:t>In order to optimise time and resources:</a:t>
            </a:r>
          </a:p>
          <a:p>
            <a:pPr marL="285750" indent="-285750">
              <a:buFont typeface="Arial" panose="020B0604020202020204" pitchFamily="34" charset="0"/>
              <a:buChar char="•"/>
            </a:pPr>
            <a:r>
              <a:rPr lang="en-GB" dirty="0" smtClean="0">
                <a:solidFill>
                  <a:schemeClr val="tx2"/>
                </a:solidFill>
                <a:latin typeface="Times New Roman" panose="02020603050405020304" pitchFamily="18" charset="0"/>
                <a:cs typeface="Times New Roman" panose="02020603050405020304" pitchFamily="18" charset="0"/>
              </a:rPr>
              <a:t>ERMC double pancakes will be used at top/bottom RMM coils.</a:t>
            </a:r>
          </a:p>
          <a:p>
            <a:pPr marL="285750" indent="-285750">
              <a:buFont typeface="Arial" panose="020B0604020202020204" pitchFamily="34" charset="0"/>
              <a:buChar char="•"/>
            </a:pPr>
            <a:r>
              <a:rPr lang="en-GB" dirty="0" smtClean="0">
                <a:solidFill>
                  <a:schemeClr val="tx2"/>
                </a:solidFill>
                <a:latin typeface="Times New Roman" panose="02020603050405020304" pitchFamily="18" charset="0"/>
                <a:cs typeface="Times New Roman" panose="02020603050405020304" pitchFamily="18" charset="0"/>
              </a:rPr>
              <a:t>Same structure for both magnets</a:t>
            </a:r>
          </a:p>
          <a:p>
            <a:pPr marL="742950" lvl="1" indent="-285750">
              <a:buFont typeface="Arial" panose="020B0604020202020204" pitchFamily="34" charset="0"/>
              <a:buChar char="•"/>
            </a:pPr>
            <a:r>
              <a:rPr lang="en-GB" dirty="0" smtClean="0">
                <a:solidFill>
                  <a:schemeClr val="tx2"/>
                </a:solidFill>
                <a:latin typeface="Times New Roman" panose="02020603050405020304" pitchFamily="18" charset="0"/>
                <a:cs typeface="Times New Roman" panose="02020603050405020304" pitchFamily="18" charset="0"/>
              </a:rPr>
              <a:t>Keeping the possibility of having two set of pads to optimize the stress distribution on the coil.</a:t>
            </a:r>
          </a:p>
          <a:p>
            <a:endParaRPr lang="en-GB" b="1" dirty="0">
              <a:solidFill>
                <a:srgbClr val="FF000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4375300" y="2766622"/>
            <a:ext cx="889987" cy="369332"/>
          </a:xfrm>
          <a:prstGeom prst="rect">
            <a:avLst/>
          </a:prstGeom>
          <a:noFill/>
        </p:spPr>
        <p:txBody>
          <a:bodyPr wrap="none" rtlCol="0">
            <a:spAutoFit/>
          </a:bodyPr>
          <a:lstStyle/>
          <a:p>
            <a:r>
              <a:rPr lang="en-GB" b="1" dirty="0" smtClean="0">
                <a:latin typeface="Times New Roman" panose="02020603050405020304" pitchFamily="18" charset="0"/>
                <a:cs typeface="Times New Roman" panose="02020603050405020304" pitchFamily="18" charset="0"/>
              </a:rPr>
              <a:t>ERMC</a:t>
            </a:r>
            <a:endParaRPr lang="en-GB" b="1"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7591166" y="2738817"/>
            <a:ext cx="748923"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RMM</a:t>
            </a:r>
            <a:endParaRPr lang="en-GB" dirty="0">
              <a:latin typeface="Times New Roman" panose="02020603050405020304" pitchFamily="18" charset="0"/>
              <a:cs typeface="Times New Roman" panose="02020603050405020304" pitchFamily="18" charset="0"/>
            </a:endParaRPr>
          </a:p>
        </p:txBody>
      </p:sp>
      <p:sp>
        <p:nvSpPr>
          <p:cNvPr id="6" name="TextBox 5"/>
          <p:cNvSpPr txBox="1"/>
          <p:nvPr/>
        </p:nvSpPr>
        <p:spPr>
          <a:xfrm rot="16200000">
            <a:off x="5172141" y="5618053"/>
            <a:ext cx="351378" cy="230832"/>
          </a:xfrm>
          <a:prstGeom prst="rect">
            <a:avLst/>
          </a:prstGeom>
          <a:noFill/>
        </p:spPr>
        <p:txBody>
          <a:bodyPr wrap="none" rtlCol="0">
            <a:spAutoFit/>
          </a:bodyPr>
          <a:lstStyle/>
          <a:p>
            <a:r>
              <a:rPr lang="en-GB" sz="900" dirty="0" smtClean="0">
                <a:solidFill>
                  <a:schemeClr val="bg1"/>
                </a:solidFill>
                <a:latin typeface="Times New Roman" panose="02020603050405020304" pitchFamily="18" charset="0"/>
                <a:cs typeface="Times New Roman" panose="02020603050405020304" pitchFamily="18" charset="0"/>
              </a:rPr>
              <a:t>pad</a:t>
            </a:r>
            <a:endParaRPr lang="en-GB" sz="900" dirty="0">
              <a:solidFill>
                <a:schemeClr val="bg1"/>
              </a:solidFill>
              <a:latin typeface="Times New Roman" panose="02020603050405020304" pitchFamily="18" charset="0"/>
              <a:cs typeface="Times New Roman" panose="02020603050405020304" pitchFamily="18" charset="0"/>
            </a:endParaRPr>
          </a:p>
        </p:txBody>
      </p:sp>
      <p:sp>
        <p:nvSpPr>
          <p:cNvPr id="26" name="TextBox 25"/>
          <p:cNvSpPr txBox="1"/>
          <p:nvPr/>
        </p:nvSpPr>
        <p:spPr>
          <a:xfrm rot="16200000">
            <a:off x="4429030" y="5618053"/>
            <a:ext cx="351378" cy="230832"/>
          </a:xfrm>
          <a:prstGeom prst="rect">
            <a:avLst/>
          </a:prstGeom>
          <a:noFill/>
        </p:spPr>
        <p:txBody>
          <a:bodyPr wrap="none" rtlCol="0">
            <a:spAutoFit/>
          </a:bodyPr>
          <a:lstStyle/>
          <a:p>
            <a:r>
              <a:rPr lang="en-GB" sz="900" dirty="0" smtClean="0">
                <a:solidFill>
                  <a:schemeClr val="bg1"/>
                </a:solidFill>
                <a:latin typeface="Times New Roman" panose="02020603050405020304" pitchFamily="18" charset="0"/>
                <a:cs typeface="Times New Roman" panose="02020603050405020304" pitchFamily="18" charset="0"/>
              </a:rPr>
              <a:t>pad</a:t>
            </a:r>
            <a:endParaRPr lang="en-GB" sz="900" dirty="0">
              <a:solidFill>
                <a:schemeClr val="bg1"/>
              </a:solidFill>
              <a:latin typeface="Times New Roman" panose="02020603050405020304" pitchFamily="18" charset="0"/>
              <a:cs typeface="Times New Roman" panose="02020603050405020304" pitchFamily="18" charset="0"/>
            </a:endParaRPr>
          </a:p>
        </p:txBody>
      </p:sp>
      <p:sp>
        <p:nvSpPr>
          <p:cNvPr id="27" name="TextBox 26"/>
          <p:cNvSpPr txBox="1"/>
          <p:nvPr/>
        </p:nvSpPr>
        <p:spPr>
          <a:xfrm rot="16200000">
            <a:off x="8385351" y="5617165"/>
            <a:ext cx="351378" cy="230832"/>
          </a:xfrm>
          <a:prstGeom prst="rect">
            <a:avLst/>
          </a:prstGeom>
          <a:noFill/>
        </p:spPr>
        <p:txBody>
          <a:bodyPr wrap="none" rtlCol="0">
            <a:spAutoFit/>
          </a:bodyPr>
          <a:lstStyle/>
          <a:p>
            <a:r>
              <a:rPr lang="en-GB" sz="900" dirty="0" smtClean="0">
                <a:solidFill>
                  <a:schemeClr val="bg1"/>
                </a:solidFill>
                <a:latin typeface="Times New Roman" panose="02020603050405020304" pitchFamily="18" charset="0"/>
                <a:cs typeface="Times New Roman" panose="02020603050405020304" pitchFamily="18" charset="0"/>
              </a:rPr>
              <a:t>pad</a:t>
            </a:r>
            <a:endParaRPr lang="en-GB" sz="900" dirty="0">
              <a:solidFill>
                <a:schemeClr val="bg1"/>
              </a:solidFill>
              <a:latin typeface="Times New Roman" panose="02020603050405020304" pitchFamily="18" charset="0"/>
              <a:cs typeface="Times New Roman" panose="02020603050405020304" pitchFamily="18" charset="0"/>
            </a:endParaRPr>
          </a:p>
        </p:txBody>
      </p:sp>
      <p:sp>
        <p:nvSpPr>
          <p:cNvPr id="28" name="TextBox 27"/>
          <p:cNvSpPr txBox="1"/>
          <p:nvPr/>
        </p:nvSpPr>
        <p:spPr>
          <a:xfrm rot="16200000">
            <a:off x="7608071" y="5620257"/>
            <a:ext cx="351378" cy="230832"/>
          </a:xfrm>
          <a:prstGeom prst="rect">
            <a:avLst/>
          </a:prstGeom>
          <a:noFill/>
        </p:spPr>
        <p:txBody>
          <a:bodyPr wrap="none" rtlCol="0">
            <a:spAutoFit/>
          </a:bodyPr>
          <a:lstStyle/>
          <a:p>
            <a:r>
              <a:rPr lang="en-GB" sz="900" dirty="0" smtClean="0">
                <a:solidFill>
                  <a:schemeClr val="bg1"/>
                </a:solidFill>
                <a:latin typeface="Times New Roman" panose="02020603050405020304" pitchFamily="18" charset="0"/>
                <a:cs typeface="Times New Roman" panose="02020603050405020304" pitchFamily="18" charset="0"/>
              </a:rPr>
              <a:t>pad</a:t>
            </a:r>
            <a:endParaRPr lang="en-GB" sz="900" dirty="0">
              <a:solidFill>
                <a:schemeClr val="bg1"/>
              </a:solidFill>
              <a:latin typeface="Times New Roman" panose="02020603050405020304" pitchFamily="18" charset="0"/>
              <a:cs typeface="Times New Roman" panose="02020603050405020304" pitchFamily="18" charset="0"/>
            </a:endParaRPr>
          </a:p>
        </p:txBody>
      </p:sp>
      <p:sp>
        <p:nvSpPr>
          <p:cNvPr id="7" name="Rectangle 6"/>
          <p:cNvSpPr/>
          <p:nvPr/>
        </p:nvSpPr>
        <p:spPr>
          <a:xfrm>
            <a:off x="65466" y="6187012"/>
            <a:ext cx="3235640" cy="584775"/>
          </a:xfrm>
          <a:prstGeom prst="rect">
            <a:avLst/>
          </a:prstGeom>
          <a:solidFill>
            <a:schemeClr val="bg1"/>
          </a:solidFill>
          <a:ln>
            <a:solidFill>
              <a:srgbClr val="FF0000"/>
            </a:solidFill>
          </a:ln>
        </p:spPr>
        <p:txBody>
          <a:bodyPr wrap="square">
            <a:spAutoFit/>
          </a:bodyPr>
          <a:lstStyle/>
          <a:p>
            <a:r>
              <a:rPr lang="en-GB" sz="1600" dirty="0" smtClean="0">
                <a:latin typeface="Times New Roman" panose="02020603050405020304" pitchFamily="18" charset="0"/>
                <a:cs typeface="Times New Roman" panose="02020603050405020304" pitchFamily="18" charset="0"/>
              </a:rPr>
              <a:t>Details:</a:t>
            </a:r>
          </a:p>
          <a:p>
            <a:r>
              <a:rPr lang="en-GB" sz="1600" dirty="0" smtClean="0">
                <a:latin typeface="Times New Roman" panose="02020603050405020304" pitchFamily="18" charset="0"/>
                <a:cs typeface="Times New Roman" panose="02020603050405020304" pitchFamily="18" charset="0"/>
                <a:hlinkClick r:id="rId7"/>
              </a:rPr>
              <a:t>https</a:t>
            </a:r>
            <a:r>
              <a:rPr lang="en-GB" sz="1600" dirty="0">
                <a:latin typeface="Times New Roman" panose="02020603050405020304" pitchFamily="18" charset="0"/>
                <a:cs typeface="Times New Roman" panose="02020603050405020304" pitchFamily="18" charset="0"/>
                <a:hlinkClick r:id="rId7"/>
              </a:rPr>
              <a:t>://indico.cern.ch/event/446669</a:t>
            </a:r>
            <a:r>
              <a:rPr lang="en-GB" sz="1600" dirty="0" smtClean="0">
                <a:latin typeface="Times New Roman" panose="02020603050405020304" pitchFamily="18" charset="0"/>
                <a:cs typeface="Times New Roman" panose="02020603050405020304" pitchFamily="18" charset="0"/>
                <a:hlinkClick r:id="rId7"/>
              </a:rPr>
              <a:t>/</a:t>
            </a:r>
            <a:r>
              <a:rPr lang="en-GB" sz="1600" dirty="0" smtClean="0">
                <a:latin typeface="Times New Roman" panose="02020603050405020304" pitchFamily="18" charset="0"/>
                <a:cs typeface="Times New Roman" panose="02020603050405020304" pitchFamily="18" charset="0"/>
              </a:rPr>
              <a:t> </a:t>
            </a:r>
            <a:endParaRPr lang="en-GB" sz="16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3732527" y="4333025"/>
            <a:ext cx="2501240" cy="461665"/>
          </a:xfrm>
          <a:prstGeom prst="rect">
            <a:avLst/>
          </a:prstGeom>
          <a:noFill/>
        </p:spPr>
        <p:txBody>
          <a:bodyPr wrap="square" rtlCol="0">
            <a:spAutoFit/>
          </a:bodyPr>
          <a:lstStyle/>
          <a:p>
            <a:r>
              <a:rPr lang="en-GB" sz="1200" dirty="0" smtClean="0">
                <a:latin typeface="Times New Roman" panose="02020603050405020304" pitchFamily="18" charset="0"/>
                <a:cs typeface="Times New Roman" panose="02020603050405020304" pitchFamily="18" charset="0"/>
              </a:rPr>
              <a:t>Remark: Possibility to test also a single coil configuration</a:t>
            </a:r>
            <a:endParaRPr lang="en-GB"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975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 Introduction</a:t>
            </a:r>
            <a:endParaRPr lang="en-GB" dirty="0"/>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7</a:t>
            </a:fld>
            <a:endParaRPr lang="en-GB">
              <a:solidFill>
                <a:srgbClr val="0C377B"/>
              </a:solidFill>
            </a:endParaRPr>
          </a:p>
        </p:txBody>
      </p:sp>
      <p:sp>
        <p:nvSpPr>
          <p:cNvPr id="20" name="Rectangle 19"/>
          <p:cNvSpPr/>
          <p:nvPr/>
        </p:nvSpPr>
        <p:spPr>
          <a:xfrm>
            <a:off x="626190" y="785397"/>
            <a:ext cx="7978258" cy="2739211"/>
          </a:xfrm>
          <a:prstGeom prst="rect">
            <a:avLst/>
          </a:prstGeom>
        </p:spPr>
        <p:txBody>
          <a:bodyPr wrap="square">
            <a:spAutoFit/>
          </a:bodyPr>
          <a:lstStyle/>
          <a:p>
            <a:r>
              <a:rPr lang="en-GB" b="1" dirty="0" smtClean="0">
                <a:solidFill>
                  <a:srgbClr val="FF0000"/>
                </a:solidFill>
                <a:latin typeface="Times New Roman" panose="02020603050405020304" pitchFamily="18" charset="0"/>
                <a:cs typeface="Times New Roman" panose="02020603050405020304" pitchFamily="18" charset="0"/>
              </a:rPr>
              <a:t>Stage 2 priorities:</a:t>
            </a:r>
          </a:p>
          <a:p>
            <a:pPr marL="342900" indent="-342900">
              <a:buFont typeface="+mj-lt"/>
              <a:buAutoNum type="arabicPeriod"/>
            </a:pPr>
            <a:r>
              <a:rPr lang="en-GB" dirty="0">
                <a:latin typeface="Times New Roman" panose="02020603050405020304" pitchFamily="18" charset="0"/>
                <a:cs typeface="Times New Roman" panose="02020603050405020304" pitchFamily="18" charset="0"/>
              </a:rPr>
              <a:t>Coil size </a:t>
            </a:r>
            <a:r>
              <a:rPr lang="en-GB" dirty="0">
                <a:latin typeface="Times New Roman" panose="02020603050405020304" pitchFamily="18" charset="0"/>
                <a:cs typeface="Times New Roman" panose="02020603050405020304" pitchFamily="18" charset="0"/>
                <a:sym typeface="Wingdings" panose="05000000000000000000" pitchFamily="2" charset="2"/>
              </a:rPr>
              <a:t> Grading</a:t>
            </a:r>
          </a:p>
          <a:p>
            <a:pPr marL="800100" lvl="1" indent="-342900">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sym typeface="Wingdings" panose="05000000000000000000" pitchFamily="2" charset="2"/>
              </a:rPr>
              <a:t>Design based on the target FCC critical current density</a:t>
            </a:r>
          </a:p>
          <a:p>
            <a:pPr marL="800100" lvl="1" indent="-342900">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sym typeface="Wingdings" panose="05000000000000000000" pitchFamily="2" charset="2"/>
              </a:rPr>
              <a:t>High Field Nb</a:t>
            </a:r>
            <a:r>
              <a:rPr lang="en-GB" sz="1600" baseline="-25000" dirty="0">
                <a:latin typeface="Times New Roman" panose="02020603050405020304" pitchFamily="18" charset="0"/>
                <a:cs typeface="Times New Roman" panose="02020603050405020304" pitchFamily="18" charset="0"/>
                <a:sym typeface="Wingdings" panose="05000000000000000000" pitchFamily="2" charset="2"/>
              </a:rPr>
              <a:t>3</a:t>
            </a:r>
            <a:r>
              <a:rPr lang="en-GB" sz="1600" dirty="0">
                <a:latin typeface="Times New Roman" panose="02020603050405020304" pitchFamily="18" charset="0"/>
                <a:cs typeface="Times New Roman" panose="02020603050405020304" pitchFamily="18" charset="0"/>
                <a:sym typeface="Wingdings" panose="05000000000000000000" pitchFamily="2" charset="2"/>
              </a:rPr>
              <a:t>Sn splice development needed</a:t>
            </a:r>
            <a:endParaRPr lang="en-GB" sz="16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GB" dirty="0">
                <a:latin typeface="Times New Roman" panose="02020603050405020304" pitchFamily="18" charset="0"/>
                <a:cs typeface="Times New Roman" panose="02020603050405020304" pitchFamily="18" charset="0"/>
              </a:rPr>
              <a:t>Field quality (</a:t>
            </a:r>
            <a:r>
              <a:rPr lang="en-GB" dirty="0" err="1">
                <a:latin typeface="Times New Roman" panose="02020603050405020304" pitchFamily="18" charset="0"/>
                <a:cs typeface="Times New Roman" panose="02020603050405020304" pitchFamily="18" charset="0"/>
              </a:rPr>
              <a:t>b</a:t>
            </a:r>
            <a:r>
              <a:rPr lang="en-GB" baseline="-25000" dirty="0" err="1">
                <a:latin typeface="Times New Roman" panose="02020603050405020304" pitchFamily="18" charset="0"/>
                <a:cs typeface="Times New Roman" panose="02020603050405020304" pitchFamily="18" charset="0"/>
              </a:rPr>
              <a:t>n</a:t>
            </a:r>
            <a:r>
              <a:rPr lang="en-GB" dirty="0">
                <a:latin typeface="Times New Roman" panose="02020603050405020304" pitchFamily="18" charset="0"/>
                <a:cs typeface="Times New Roman" panose="02020603050405020304" pitchFamily="18" charset="0"/>
              </a:rPr>
              <a:t>&lt;10 units, including iron saturation)</a:t>
            </a:r>
          </a:p>
          <a:p>
            <a:pPr marL="800100" lvl="1" indent="-342900">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Still, it will need to be accommodated within the same structure, changing only the collar pack </a:t>
            </a:r>
            <a:r>
              <a:rPr lang="en-GB" sz="1600" dirty="0" smtClean="0">
                <a:latin typeface="Times New Roman" panose="02020603050405020304" pitchFamily="18" charset="0"/>
                <a:cs typeface="Times New Roman" panose="02020603050405020304" pitchFamily="18" charset="0"/>
              </a:rPr>
              <a:t>assembly</a:t>
            </a:r>
            <a:endParaRPr lang="en-GB" dirty="0" smtClean="0">
              <a:latin typeface="Times New Roman" panose="02020603050405020304" pitchFamily="18" charset="0"/>
              <a:cs typeface="Times New Roman" panose="02020603050405020304" pitchFamily="18" charset="0"/>
            </a:endParaRPr>
          </a:p>
          <a:p>
            <a:pPr marL="800100" lvl="2" indent="-342900">
              <a:buFont typeface="+mj-lt"/>
              <a:buAutoNum type="arabicPeriod"/>
            </a:pPr>
            <a:endParaRPr lang="en-GB" dirty="0">
              <a:latin typeface="Times New Roman" panose="02020603050405020304" pitchFamily="18" charset="0"/>
              <a:cs typeface="Times New Roman" panose="02020603050405020304" pitchFamily="18" charset="0"/>
              <a:sym typeface="Wingdings" panose="05000000000000000000" pitchFamily="2" charset="2"/>
            </a:endParaRPr>
          </a:p>
          <a:p>
            <a:endParaRPr lang="en-GB" dirty="0">
              <a:latin typeface="Times New Roman" panose="02020603050405020304" pitchFamily="18" charset="0"/>
              <a:cs typeface="Times New Roman" panose="02020603050405020304" pitchFamily="18" charset="0"/>
            </a:endParaRPr>
          </a:p>
          <a:p>
            <a:endParaRPr lang="en-GB" dirty="0"/>
          </a:p>
        </p:txBody>
      </p:sp>
      <p:sp>
        <p:nvSpPr>
          <p:cNvPr id="3" name="Rectangle 2"/>
          <p:cNvSpPr/>
          <p:nvPr/>
        </p:nvSpPr>
        <p:spPr>
          <a:xfrm>
            <a:off x="564526" y="2742595"/>
            <a:ext cx="8122274" cy="2308324"/>
          </a:xfrm>
          <a:prstGeom prst="rect">
            <a:avLst/>
          </a:prstGeom>
        </p:spPr>
        <p:txBody>
          <a:bodyPr wrap="square">
            <a:spAutoFit/>
          </a:bodyPr>
          <a:lstStyle/>
          <a:p>
            <a:r>
              <a:rPr lang="en-GB" b="1" dirty="0" smtClean="0">
                <a:solidFill>
                  <a:srgbClr val="FF0000"/>
                </a:solidFill>
                <a:latin typeface="Times New Roman" panose="02020603050405020304" pitchFamily="18" charset="0"/>
                <a:cs typeface="Times New Roman" panose="02020603050405020304" pitchFamily="18" charset="0"/>
              </a:rPr>
              <a:t>KEY ISSUE: Development of Nb</a:t>
            </a:r>
            <a:r>
              <a:rPr lang="en-GB" b="1" baseline="-25000" dirty="0" smtClean="0">
                <a:solidFill>
                  <a:srgbClr val="FF0000"/>
                </a:solidFill>
                <a:latin typeface="Times New Roman" panose="02020603050405020304" pitchFamily="18" charset="0"/>
                <a:cs typeface="Times New Roman" panose="02020603050405020304" pitchFamily="18" charset="0"/>
              </a:rPr>
              <a:t>3</a:t>
            </a:r>
            <a:r>
              <a:rPr lang="en-GB" b="1" dirty="0" smtClean="0">
                <a:solidFill>
                  <a:srgbClr val="FF0000"/>
                </a:solidFill>
                <a:latin typeface="Times New Roman" panose="02020603050405020304" pitchFamily="18" charset="0"/>
                <a:cs typeface="Times New Roman" panose="02020603050405020304" pitchFamily="18" charset="0"/>
              </a:rPr>
              <a:t>Sn High field internal splices</a:t>
            </a:r>
          </a:p>
          <a:p>
            <a:endParaRPr lang="en-GB" b="1" dirty="0">
              <a:solidFill>
                <a:srgbClr val="FF0000"/>
              </a:solidFill>
              <a:latin typeface="Times New Roman" panose="02020603050405020304" pitchFamily="18" charset="0"/>
              <a:cs typeface="Times New Roman" panose="02020603050405020304" pitchFamily="18" charset="0"/>
            </a:endParaRPr>
          </a:p>
          <a:p>
            <a:r>
              <a:rPr lang="en-GB" b="1" dirty="0" smtClean="0">
                <a:solidFill>
                  <a:srgbClr val="FF0000"/>
                </a:solidFill>
                <a:latin typeface="Times New Roman" panose="02020603050405020304" pitchFamily="18" charset="0"/>
                <a:cs typeface="Times New Roman" panose="02020603050405020304" pitchFamily="18" charset="0"/>
              </a:rPr>
              <a:t>Strategy: </a:t>
            </a:r>
            <a:endParaRPr lang="en-GB" dirty="0" smtClean="0">
              <a:solidFill>
                <a:schemeClr val="tx2"/>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dirty="0" smtClean="0">
                <a:solidFill>
                  <a:schemeClr val="tx2"/>
                </a:solidFill>
                <a:latin typeface="Times New Roman" panose="02020603050405020304" pitchFamily="18" charset="0"/>
                <a:cs typeface="Times New Roman" panose="02020603050405020304" pitchFamily="18" charset="0"/>
              </a:rPr>
              <a:t>Magnet design following FCC targets in terms of critical current density and field quality</a:t>
            </a:r>
          </a:p>
          <a:p>
            <a:pPr marL="285750" indent="-285750">
              <a:buFont typeface="Arial" panose="020B0604020202020204" pitchFamily="34" charset="0"/>
              <a:buChar char="•"/>
            </a:pPr>
            <a:r>
              <a:rPr lang="en-GB" dirty="0" smtClean="0">
                <a:solidFill>
                  <a:schemeClr val="tx2"/>
                </a:solidFill>
                <a:latin typeface="Times New Roman" panose="02020603050405020304" pitchFamily="18" charset="0"/>
                <a:cs typeface="Times New Roman" panose="02020603050405020304" pitchFamily="18" charset="0"/>
              </a:rPr>
              <a:t>ERMC will be the base to test the coil technology development:</a:t>
            </a:r>
          </a:p>
          <a:p>
            <a:pPr marL="742950" lvl="1" indent="-285750">
              <a:buFont typeface="Arial" panose="020B0604020202020204" pitchFamily="34" charset="0"/>
              <a:buChar char="•"/>
            </a:pPr>
            <a:r>
              <a:rPr lang="en-GB" dirty="0" smtClean="0">
                <a:solidFill>
                  <a:schemeClr val="tx2"/>
                </a:solidFill>
                <a:latin typeface="Times New Roman" panose="02020603050405020304" pitchFamily="18" charset="0"/>
                <a:cs typeface="Times New Roman" panose="02020603050405020304" pitchFamily="18" charset="0"/>
              </a:rPr>
              <a:t>It should allow the test of a single pancake </a:t>
            </a:r>
          </a:p>
          <a:p>
            <a:endParaRPr lang="en-GB" b="1" dirty="0">
              <a:solidFill>
                <a:srgbClr val="FF0000"/>
              </a:solidFill>
              <a:latin typeface="Times New Roman" panose="02020603050405020304" pitchFamily="18" charset="0"/>
              <a:cs typeface="Times New Roman" panose="02020603050405020304" pitchFamily="18" charset="0"/>
            </a:endParaRPr>
          </a:p>
        </p:txBody>
      </p:sp>
      <p:sp>
        <p:nvSpPr>
          <p:cNvPr id="8" name="Rectangle 7"/>
          <p:cNvSpPr/>
          <p:nvPr/>
        </p:nvSpPr>
        <p:spPr>
          <a:xfrm>
            <a:off x="626190" y="5020141"/>
            <a:ext cx="7834242" cy="923330"/>
          </a:xfrm>
          <a:prstGeom prst="rect">
            <a:avLst/>
          </a:prstGeom>
        </p:spPr>
        <p:txBody>
          <a:bodyPr wrap="square">
            <a:spAutoFit/>
          </a:bodyPr>
          <a:lstStyle/>
          <a:p>
            <a:pPr algn="ctr"/>
            <a:r>
              <a:rPr lang="en-GB" b="1" dirty="0" smtClean="0">
                <a:solidFill>
                  <a:srgbClr val="FF0000"/>
                </a:solidFill>
                <a:latin typeface="Times New Roman" panose="02020603050405020304" pitchFamily="18" charset="0"/>
                <a:cs typeface="Times New Roman" panose="02020603050405020304" pitchFamily="18" charset="0"/>
              </a:rPr>
              <a:t>OBJECTIVE TODAY: PROVIDE AN OVERVIEW OF POSSIBLE GRADED DESIGNS INCLUDING TECHNICAL CHALLENGES AND IDEAS TO OVERCOME THEM.</a:t>
            </a:r>
            <a:endParaRPr lang="en-GB"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05554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Content</a:t>
            </a:r>
            <a:endParaRPr lang="en-GB" dirty="0"/>
          </a:p>
        </p:txBody>
      </p:sp>
      <p:sp>
        <p:nvSpPr>
          <p:cNvPr id="3" name="Content Placeholder 2"/>
          <p:cNvSpPr>
            <a:spLocks noGrp="1"/>
          </p:cNvSpPr>
          <p:nvPr>
            <p:ph idx="1"/>
          </p:nvPr>
        </p:nvSpPr>
        <p:spPr/>
        <p:txBody>
          <a:bodyPr/>
          <a:lstStyle/>
          <a:p>
            <a:pPr marL="550926" indent="-514350">
              <a:buFont typeface="+mj-lt"/>
              <a:buAutoNum type="arabicPeriod"/>
            </a:pPr>
            <a:r>
              <a:rPr lang="en-GB" dirty="0" smtClean="0">
                <a:solidFill>
                  <a:schemeClr val="accent2"/>
                </a:solidFill>
              </a:rPr>
              <a:t>Introduction</a:t>
            </a:r>
          </a:p>
          <a:p>
            <a:pPr marL="550926" indent="-514350">
              <a:buFont typeface="+mj-lt"/>
              <a:buAutoNum type="arabicPeriod"/>
            </a:pPr>
            <a:r>
              <a:rPr lang="en-GB" b="1" dirty="0" smtClean="0"/>
              <a:t>Design constrains</a:t>
            </a:r>
          </a:p>
          <a:p>
            <a:pPr marL="550926" indent="-514350">
              <a:buFont typeface="+mj-lt"/>
              <a:buAutoNum type="arabicPeriod"/>
            </a:pPr>
            <a:r>
              <a:rPr lang="en-GB" dirty="0" smtClean="0">
                <a:solidFill>
                  <a:schemeClr val="accent2"/>
                </a:solidFill>
              </a:rPr>
              <a:t>Electromagnetic designs overview</a:t>
            </a:r>
          </a:p>
          <a:p>
            <a:pPr marL="550926" indent="-514350">
              <a:buFont typeface="+mj-lt"/>
              <a:buAutoNum type="arabicPeriod"/>
            </a:pPr>
            <a:r>
              <a:rPr lang="en-GB" dirty="0" smtClean="0">
                <a:solidFill>
                  <a:schemeClr val="accent2"/>
                </a:solidFill>
              </a:rPr>
              <a:t>Technical challenges and “solutions”</a:t>
            </a:r>
          </a:p>
          <a:p>
            <a:pPr marL="550926" indent="-514350">
              <a:buFont typeface="+mj-lt"/>
              <a:buAutoNum type="arabicPeriod"/>
            </a:pPr>
            <a:r>
              <a:rPr lang="en-GB" dirty="0" smtClean="0">
                <a:solidFill>
                  <a:schemeClr val="accent2"/>
                </a:solidFill>
              </a:rPr>
              <a:t>Summary and next steps</a:t>
            </a:r>
            <a:endParaRPr lang="en-GB" dirty="0">
              <a:solidFill>
                <a:schemeClr val="accent2"/>
              </a:solidFill>
            </a:endParaRP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8</a:t>
            </a:fld>
            <a:endParaRPr lang="en-GB">
              <a:solidFill>
                <a:srgbClr val="0C377B"/>
              </a:solidFill>
            </a:endParaRPr>
          </a:p>
        </p:txBody>
      </p:sp>
    </p:spTree>
    <p:extLst>
      <p:ext uri="{BB962C8B-B14F-4D97-AF65-F5344CB8AC3E}">
        <p14:creationId xmlns:p14="http://schemas.microsoft.com/office/powerpoint/2010/main" val="1830596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2.1 Strand</a:t>
            </a:r>
            <a:endParaRPr lang="en-GB" dirty="0"/>
          </a:p>
        </p:txBody>
      </p:sp>
      <p:sp>
        <p:nvSpPr>
          <p:cNvPr id="3" name="Content Placeholder 2"/>
          <p:cNvSpPr>
            <a:spLocks noGrp="1"/>
          </p:cNvSpPr>
          <p:nvPr>
            <p:ph idx="1"/>
          </p:nvPr>
        </p:nvSpPr>
        <p:spPr>
          <a:xfrm>
            <a:off x="251520" y="1004242"/>
            <a:ext cx="4464496" cy="5017046"/>
          </a:xfrm>
        </p:spPr>
        <p:txBody>
          <a:bodyPr>
            <a:normAutofit fontScale="77500" lnSpcReduction="20000"/>
          </a:bodyPr>
          <a:lstStyle/>
          <a:p>
            <a:r>
              <a:rPr lang="en-GB" dirty="0" smtClean="0"/>
              <a:t>Strand diameter:</a:t>
            </a:r>
          </a:p>
          <a:p>
            <a:pPr marL="681228" lvl="2">
              <a:buSzPct val="80000"/>
            </a:pPr>
            <a:r>
              <a:rPr lang="en-GB" dirty="0"/>
              <a:t>From </a:t>
            </a:r>
            <a:r>
              <a:rPr lang="en-GB" b="1" dirty="0">
                <a:solidFill>
                  <a:srgbClr val="FF0000"/>
                </a:solidFill>
              </a:rPr>
              <a:t>0.7</a:t>
            </a:r>
            <a:r>
              <a:rPr lang="en-GB" dirty="0"/>
              <a:t> to </a:t>
            </a:r>
            <a:r>
              <a:rPr lang="en-GB" b="1" dirty="0">
                <a:solidFill>
                  <a:srgbClr val="FF0000"/>
                </a:solidFill>
              </a:rPr>
              <a:t>1.1 </a:t>
            </a:r>
            <a:r>
              <a:rPr lang="en-GB" b="1" dirty="0" smtClean="0">
                <a:solidFill>
                  <a:srgbClr val="FF0000"/>
                </a:solidFill>
              </a:rPr>
              <a:t>mm</a:t>
            </a:r>
          </a:p>
          <a:p>
            <a:r>
              <a:rPr lang="en-GB" dirty="0" smtClean="0"/>
              <a:t>Copper to superconductor </a:t>
            </a:r>
            <a:r>
              <a:rPr lang="en-GB" b="1" dirty="0" smtClean="0">
                <a:solidFill>
                  <a:srgbClr val="FF0000"/>
                </a:solidFill>
              </a:rPr>
              <a:t>&gt; 1</a:t>
            </a:r>
          </a:p>
          <a:p>
            <a:pPr marL="681228" lvl="2">
              <a:buSzPct val="80000"/>
            </a:pPr>
            <a:r>
              <a:rPr lang="en-GB" b="1" dirty="0">
                <a:solidFill>
                  <a:srgbClr val="FF0000"/>
                </a:solidFill>
              </a:rPr>
              <a:t>Time margin </a:t>
            </a:r>
            <a:r>
              <a:rPr lang="en-GB" dirty="0"/>
              <a:t>for protection </a:t>
            </a:r>
            <a:r>
              <a:rPr lang="en-GB" b="1" dirty="0">
                <a:solidFill>
                  <a:srgbClr val="FF0000"/>
                </a:solidFill>
              </a:rPr>
              <a:t>≥ 50 </a:t>
            </a:r>
            <a:r>
              <a:rPr lang="en-GB" b="1" dirty="0" err="1" smtClean="0">
                <a:solidFill>
                  <a:srgbClr val="FF0000"/>
                </a:solidFill>
              </a:rPr>
              <a:t>ms</a:t>
            </a:r>
            <a:endParaRPr lang="en-GB" b="1" dirty="0" smtClean="0">
              <a:solidFill>
                <a:srgbClr val="FF0000"/>
              </a:solidFill>
            </a:endParaRPr>
          </a:p>
          <a:p>
            <a:r>
              <a:rPr lang="en-GB" dirty="0" smtClean="0"/>
              <a:t>Strand critical current density:</a:t>
            </a:r>
          </a:p>
          <a:p>
            <a:pPr lvl="1"/>
            <a:r>
              <a:rPr lang="en-GB" b="1" dirty="0" smtClean="0">
                <a:solidFill>
                  <a:srgbClr val="FF0000"/>
                </a:solidFill>
              </a:rPr>
              <a:t>FCC Target:</a:t>
            </a:r>
          </a:p>
          <a:p>
            <a:pPr marL="448056" lvl="1" indent="0">
              <a:buNone/>
            </a:pPr>
            <a:r>
              <a:rPr lang="en-GB" dirty="0" smtClean="0"/>
              <a:t>	T</a:t>
            </a:r>
            <a:r>
              <a:rPr lang="en-GB" baseline="-25000" dirty="0" smtClean="0"/>
              <a:t>c0</a:t>
            </a:r>
            <a:r>
              <a:rPr lang="en-GB" dirty="0" smtClean="0"/>
              <a:t> = 16 K, B</a:t>
            </a:r>
            <a:r>
              <a:rPr lang="en-GB" baseline="-25000" dirty="0" smtClean="0"/>
              <a:t>c20</a:t>
            </a:r>
            <a:r>
              <a:rPr lang="en-GB" dirty="0" smtClean="0"/>
              <a:t> = 29.38 T,                         	C</a:t>
            </a:r>
            <a:r>
              <a:rPr lang="en-GB" baseline="-25000" dirty="0" smtClean="0"/>
              <a:t>0</a:t>
            </a:r>
            <a:r>
              <a:rPr lang="en-GB" dirty="0" smtClean="0"/>
              <a:t> = 267845 A/mm</a:t>
            </a:r>
            <a:r>
              <a:rPr lang="en-GB" baseline="30000" dirty="0" smtClean="0"/>
              <a:t>2</a:t>
            </a:r>
            <a:r>
              <a:rPr lang="en-GB" dirty="0" smtClean="0"/>
              <a:t>T,               	0 % cabling degradation</a:t>
            </a:r>
          </a:p>
          <a:p>
            <a:pPr marL="749808" lvl="2" indent="0">
              <a:buNone/>
            </a:pPr>
            <a:r>
              <a:rPr lang="en-GB" dirty="0" smtClean="0"/>
              <a:t>	</a:t>
            </a:r>
            <a:r>
              <a:rPr lang="en-GB" b="1" dirty="0" err="1" smtClean="0">
                <a:solidFill>
                  <a:srgbClr val="FF0000"/>
                </a:solidFill>
              </a:rPr>
              <a:t>J</a:t>
            </a:r>
            <a:r>
              <a:rPr lang="en-GB" b="1" baseline="-25000" dirty="0" err="1" smtClean="0">
                <a:solidFill>
                  <a:srgbClr val="FF0000"/>
                </a:solidFill>
              </a:rPr>
              <a:t>c</a:t>
            </a:r>
            <a:r>
              <a:rPr lang="en-GB" b="1" dirty="0" smtClean="0">
                <a:solidFill>
                  <a:srgbClr val="FF0000"/>
                </a:solidFill>
              </a:rPr>
              <a:t>(4.2K,16T) = 1507 A/mm</a:t>
            </a:r>
            <a:r>
              <a:rPr lang="en-GB" b="1" baseline="30000" dirty="0" smtClean="0">
                <a:solidFill>
                  <a:srgbClr val="FF0000"/>
                </a:solidFill>
              </a:rPr>
              <a:t>2</a:t>
            </a:r>
            <a:endParaRPr lang="en-GB" b="1" dirty="0" smtClean="0">
              <a:solidFill>
                <a:srgbClr val="FF0000"/>
              </a:solidFill>
            </a:endParaRPr>
          </a:p>
          <a:p>
            <a:pPr marL="749808" lvl="2" indent="0">
              <a:buNone/>
            </a:pPr>
            <a:r>
              <a:rPr lang="en-GB" b="1" dirty="0" smtClean="0">
                <a:solidFill>
                  <a:srgbClr val="FF0000"/>
                </a:solidFill>
              </a:rPr>
              <a:t>	</a:t>
            </a:r>
            <a:r>
              <a:rPr lang="en-GB" b="1" dirty="0" err="1" smtClean="0">
                <a:solidFill>
                  <a:srgbClr val="FF0000"/>
                </a:solidFill>
              </a:rPr>
              <a:t>J</a:t>
            </a:r>
            <a:r>
              <a:rPr lang="en-GB" b="1" baseline="-25000" dirty="0" err="1" smtClean="0">
                <a:solidFill>
                  <a:srgbClr val="FF0000"/>
                </a:solidFill>
              </a:rPr>
              <a:t>c</a:t>
            </a:r>
            <a:r>
              <a:rPr lang="en-GB" b="1" dirty="0" smtClean="0">
                <a:solidFill>
                  <a:srgbClr val="FF0000"/>
                </a:solidFill>
              </a:rPr>
              <a:t>(4.2K,18T) = 887 </a:t>
            </a:r>
            <a:r>
              <a:rPr lang="en-GB" b="1" dirty="0">
                <a:solidFill>
                  <a:srgbClr val="FF0000"/>
                </a:solidFill>
              </a:rPr>
              <a:t>A/mm</a:t>
            </a:r>
            <a:r>
              <a:rPr lang="en-GB" b="1" baseline="30000" dirty="0">
                <a:solidFill>
                  <a:srgbClr val="FF0000"/>
                </a:solidFill>
              </a:rPr>
              <a:t>2</a:t>
            </a:r>
            <a:endParaRPr lang="en-GB" b="1" dirty="0">
              <a:solidFill>
                <a:srgbClr val="FF0000"/>
              </a:solidFill>
            </a:endParaRPr>
          </a:p>
          <a:p>
            <a:pPr lvl="1"/>
            <a:r>
              <a:rPr lang="en-GB" dirty="0" smtClean="0">
                <a:solidFill>
                  <a:schemeClr val="tx2"/>
                </a:solidFill>
              </a:rPr>
              <a:t>ERMC/RMM:</a:t>
            </a:r>
            <a:endParaRPr lang="en-GB" dirty="0">
              <a:solidFill>
                <a:schemeClr val="tx2"/>
              </a:solidFill>
            </a:endParaRPr>
          </a:p>
          <a:p>
            <a:pPr marL="448056" lvl="1" indent="0">
              <a:buNone/>
            </a:pPr>
            <a:r>
              <a:rPr lang="en-GB" dirty="0">
                <a:solidFill>
                  <a:schemeClr val="tx2"/>
                </a:solidFill>
              </a:rPr>
              <a:t>	T</a:t>
            </a:r>
            <a:r>
              <a:rPr lang="en-GB" baseline="-25000" dirty="0">
                <a:solidFill>
                  <a:schemeClr val="tx2"/>
                </a:solidFill>
              </a:rPr>
              <a:t>c0</a:t>
            </a:r>
            <a:r>
              <a:rPr lang="en-GB" dirty="0">
                <a:solidFill>
                  <a:schemeClr val="tx2"/>
                </a:solidFill>
              </a:rPr>
              <a:t> = 16 K, B</a:t>
            </a:r>
            <a:r>
              <a:rPr lang="en-GB" baseline="-25000" dirty="0">
                <a:solidFill>
                  <a:schemeClr val="tx2"/>
                </a:solidFill>
              </a:rPr>
              <a:t>c20</a:t>
            </a:r>
            <a:r>
              <a:rPr lang="en-GB" dirty="0">
                <a:solidFill>
                  <a:schemeClr val="tx2"/>
                </a:solidFill>
              </a:rPr>
              <a:t> = </a:t>
            </a:r>
            <a:r>
              <a:rPr lang="en-GB" dirty="0" smtClean="0">
                <a:solidFill>
                  <a:schemeClr val="tx2"/>
                </a:solidFill>
              </a:rPr>
              <a:t>28.8 </a:t>
            </a:r>
            <a:r>
              <a:rPr lang="en-GB" dirty="0">
                <a:solidFill>
                  <a:schemeClr val="tx2"/>
                </a:solidFill>
              </a:rPr>
              <a:t>T,                         	C</a:t>
            </a:r>
            <a:r>
              <a:rPr lang="en-GB" baseline="-25000" dirty="0">
                <a:solidFill>
                  <a:schemeClr val="tx2"/>
                </a:solidFill>
              </a:rPr>
              <a:t>0</a:t>
            </a:r>
            <a:r>
              <a:rPr lang="en-GB" dirty="0">
                <a:solidFill>
                  <a:schemeClr val="tx2"/>
                </a:solidFill>
              </a:rPr>
              <a:t> </a:t>
            </a:r>
            <a:r>
              <a:rPr lang="en-GB" dirty="0" smtClean="0">
                <a:solidFill>
                  <a:schemeClr val="tx2"/>
                </a:solidFill>
              </a:rPr>
              <a:t>= - 255230 </a:t>
            </a:r>
            <a:r>
              <a:rPr lang="en-GB" dirty="0">
                <a:solidFill>
                  <a:schemeClr val="tx2"/>
                </a:solidFill>
              </a:rPr>
              <a:t>A/mm</a:t>
            </a:r>
            <a:r>
              <a:rPr lang="en-GB" baseline="30000" dirty="0">
                <a:solidFill>
                  <a:schemeClr val="tx2"/>
                </a:solidFill>
              </a:rPr>
              <a:t>2</a:t>
            </a:r>
            <a:r>
              <a:rPr lang="en-GB" dirty="0">
                <a:solidFill>
                  <a:schemeClr val="tx2"/>
                </a:solidFill>
              </a:rPr>
              <a:t>T,               	</a:t>
            </a:r>
            <a:r>
              <a:rPr lang="en-GB" dirty="0" smtClean="0">
                <a:solidFill>
                  <a:schemeClr val="tx2"/>
                </a:solidFill>
              </a:rPr>
              <a:t>5 </a:t>
            </a:r>
            <a:r>
              <a:rPr lang="en-GB" dirty="0">
                <a:solidFill>
                  <a:schemeClr val="tx2"/>
                </a:solidFill>
              </a:rPr>
              <a:t>% </a:t>
            </a:r>
            <a:r>
              <a:rPr lang="en-GB" dirty="0" smtClean="0">
                <a:solidFill>
                  <a:schemeClr val="tx2"/>
                </a:solidFill>
              </a:rPr>
              <a:t>cabling </a:t>
            </a:r>
            <a:r>
              <a:rPr lang="en-GB" dirty="0">
                <a:solidFill>
                  <a:schemeClr val="tx2"/>
                </a:solidFill>
              </a:rPr>
              <a:t>degradation</a:t>
            </a:r>
          </a:p>
          <a:p>
            <a:pPr marL="749808" lvl="2" indent="0">
              <a:buNone/>
            </a:pPr>
            <a:r>
              <a:rPr lang="en-GB" dirty="0">
                <a:solidFill>
                  <a:schemeClr val="tx2"/>
                </a:solidFill>
              </a:rPr>
              <a:t>	</a:t>
            </a:r>
            <a:r>
              <a:rPr lang="en-GB" dirty="0" err="1">
                <a:solidFill>
                  <a:schemeClr val="tx2"/>
                </a:solidFill>
              </a:rPr>
              <a:t>J</a:t>
            </a:r>
            <a:r>
              <a:rPr lang="en-GB" baseline="-25000" dirty="0" err="1">
                <a:solidFill>
                  <a:schemeClr val="tx2"/>
                </a:solidFill>
              </a:rPr>
              <a:t>c</a:t>
            </a:r>
            <a:r>
              <a:rPr lang="en-GB" dirty="0">
                <a:solidFill>
                  <a:schemeClr val="tx2"/>
                </a:solidFill>
              </a:rPr>
              <a:t>(4.2K,16T) = </a:t>
            </a:r>
            <a:r>
              <a:rPr lang="en-GB" dirty="0" smtClean="0">
                <a:solidFill>
                  <a:schemeClr val="tx2"/>
                </a:solidFill>
              </a:rPr>
              <a:t>1287 </a:t>
            </a:r>
            <a:r>
              <a:rPr lang="en-GB" dirty="0">
                <a:solidFill>
                  <a:schemeClr val="tx2"/>
                </a:solidFill>
              </a:rPr>
              <a:t>A/mm</a:t>
            </a:r>
            <a:r>
              <a:rPr lang="en-GB" baseline="30000" dirty="0">
                <a:solidFill>
                  <a:schemeClr val="tx2"/>
                </a:solidFill>
              </a:rPr>
              <a:t>2</a:t>
            </a:r>
            <a:endParaRPr lang="en-GB" dirty="0">
              <a:solidFill>
                <a:schemeClr val="tx2"/>
              </a:solidFill>
            </a:endParaRPr>
          </a:p>
          <a:p>
            <a:pPr marL="749808" lvl="2" indent="0">
              <a:buNone/>
            </a:pPr>
            <a:r>
              <a:rPr lang="en-GB" dirty="0">
                <a:solidFill>
                  <a:schemeClr val="tx2"/>
                </a:solidFill>
              </a:rPr>
              <a:t>	</a:t>
            </a:r>
            <a:r>
              <a:rPr lang="en-GB" dirty="0" err="1">
                <a:solidFill>
                  <a:schemeClr val="tx2"/>
                </a:solidFill>
              </a:rPr>
              <a:t>J</a:t>
            </a:r>
            <a:r>
              <a:rPr lang="en-GB" baseline="-25000" dirty="0" err="1">
                <a:solidFill>
                  <a:schemeClr val="tx2"/>
                </a:solidFill>
              </a:rPr>
              <a:t>c</a:t>
            </a:r>
            <a:r>
              <a:rPr lang="en-GB" dirty="0">
                <a:solidFill>
                  <a:schemeClr val="tx2"/>
                </a:solidFill>
              </a:rPr>
              <a:t>(4.2K,18T) = </a:t>
            </a:r>
            <a:r>
              <a:rPr lang="en-GB" dirty="0" smtClean="0">
                <a:solidFill>
                  <a:schemeClr val="tx2"/>
                </a:solidFill>
              </a:rPr>
              <a:t>735 A/mm</a:t>
            </a:r>
            <a:r>
              <a:rPr lang="en-GB" baseline="30000" dirty="0" smtClean="0">
                <a:solidFill>
                  <a:schemeClr val="tx2"/>
                </a:solidFill>
              </a:rPr>
              <a:t>2</a:t>
            </a:r>
          </a:p>
        </p:txBody>
      </p:sp>
      <p:sp>
        <p:nvSpPr>
          <p:cNvPr id="4" name="Slide Number Placeholder 3"/>
          <p:cNvSpPr>
            <a:spLocks noGrp="1"/>
          </p:cNvSpPr>
          <p:nvPr>
            <p:ph type="sldNum" sz="quarter" idx="12"/>
          </p:nvPr>
        </p:nvSpPr>
        <p:spPr/>
        <p:txBody>
          <a:bodyPr/>
          <a:lstStyle/>
          <a:p>
            <a:fld id="{91FE0CF9-301C-4DC2-9DD4-D8FCF2197C95}" type="slidenum">
              <a:rPr lang="en-GB" smtClean="0">
                <a:solidFill>
                  <a:srgbClr val="0C377B"/>
                </a:solidFill>
              </a:rPr>
              <a:pPr/>
              <a:t>9</a:t>
            </a:fld>
            <a:endParaRPr lang="en-GB">
              <a:solidFill>
                <a:srgbClr val="0C377B"/>
              </a:solidFill>
            </a:endParaRPr>
          </a:p>
        </p:txBody>
      </p:sp>
      <p:graphicFrame>
        <p:nvGraphicFramePr>
          <p:cNvPr id="5" name="Content Placeholder 6"/>
          <p:cNvGraphicFramePr>
            <a:graphicFrameLocks/>
          </p:cNvGraphicFramePr>
          <p:nvPr>
            <p:extLst>
              <p:ext uri="{D42A27DB-BD31-4B8C-83A1-F6EECF244321}">
                <p14:modId xmlns:p14="http://schemas.microsoft.com/office/powerpoint/2010/main" val="631015991"/>
              </p:ext>
            </p:extLst>
          </p:nvPr>
        </p:nvGraphicFramePr>
        <p:xfrm>
          <a:off x="4716016" y="1126492"/>
          <a:ext cx="4311873" cy="48947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44385258"/>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Pre╠üsentation2">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14612</TotalTime>
  <Words>4743</Words>
  <Application>Microsoft Office PowerPoint</Application>
  <PresentationFormat>On-screen Show (4:3)</PresentationFormat>
  <Paragraphs>1750</Paragraphs>
  <Slides>57</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57</vt:i4>
      </vt:variant>
    </vt:vector>
  </HeadingPairs>
  <TitlesOfParts>
    <vt:vector size="66" baseType="lpstr">
      <vt:lpstr>Arial</vt:lpstr>
      <vt:lpstr>Calibri</vt:lpstr>
      <vt:lpstr>Cambria Math</vt:lpstr>
      <vt:lpstr>Helvetica</vt:lpstr>
      <vt:lpstr>Symbol</vt:lpstr>
      <vt:lpstr>Times New Roman</vt:lpstr>
      <vt:lpstr>Times-Roman</vt:lpstr>
      <vt:lpstr>Wingdings</vt:lpstr>
      <vt:lpstr>CERNPre╠üsentation2</vt:lpstr>
      <vt:lpstr>Overview of grading considerations at CERN for a 16 T Dipole (Block type coil configuration)</vt:lpstr>
      <vt:lpstr>Content</vt:lpstr>
      <vt:lpstr>Content</vt:lpstr>
      <vt:lpstr>1. Introduction -  CERN strategy</vt:lpstr>
      <vt:lpstr>1. Introduction: ERMC/RMM </vt:lpstr>
      <vt:lpstr>1. Introduction</vt:lpstr>
      <vt:lpstr>1. Introduction</vt:lpstr>
      <vt:lpstr>Content</vt:lpstr>
      <vt:lpstr>2.1 Strand</vt:lpstr>
      <vt:lpstr>2.2 Cable and Insulation</vt:lpstr>
      <vt:lpstr>2.3 Size of the inner support structure</vt:lpstr>
      <vt:lpstr>2.4 Overall magnet size</vt:lpstr>
      <vt:lpstr>Content</vt:lpstr>
      <vt:lpstr>3. Electromagnetic designs overview </vt:lpstr>
      <vt:lpstr>3. Design A</vt:lpstr>
      <vt:lpstr>3. Design A - Enhanced</vt:lpstr>
      <vt:lpstr>3. Design B</vt:lpstr>
      <vt:lpstr>3. Design B - Enhanced</vt:lpstr>
      <vt:lpstr>3. Design C</vt:lpstr>
      <vt:lpstr>3. Design C</vt:lpstr>
      <vt:lpstr>3. Design D</vt:lpstr>
      <vt:lpstr>3. Designs Comparison: Coil size</vt:lpstr>
      <vt:lpstr>3. Designs comparison: Margin</vt:lpstr>
      <vt:lpstr>3. Designs comparison: load lines</vt:lpstr>
      <vt:lpstr>3. Designs Comparison: Protection</vt:lpstr>
      <vt:lpstr>3. Designs Comparison: Force &amp; Stress</vt:lpstr>
      <vt:lpstr>3. General remarks and conclusions</vt:lpstr>
      <vt:lpstr>3. General remarks and conclusions</vt:lpstr>
      <vt:lpstr>Content</vt:lpstr>
      <vt:lpstr>4. Technical challenges</vt:lpstr>
      <vt:lpstr>Design A: Minimum bending radius</vt:lpstr>
      <vt:lpstr>Designs A&amp;C: Electrical insulation</vt:lpstr>
      <vt:lpstr>Nb3Sn High Field Splice</vt:lpstr>
      <vt:lpstr>Nb3Sn High Field Splice</vt:lpstr>
      <vt:lpstr>Nb3Sn High Field Splice</vt:lpstr>
      <vt:lpstr>Nb3Sn High Field Splice</vt:lpstr>
      <vt:lpstr>Nb3Sn High Field Splice</vt:lpstr>
      <vt:lpstr>Nb3Sn High Field Splice</vt:lpstr>
      <vt:lpstr>Nb3Sn High Field Splice</vt:lpstr>
      <vt:lpstr>Nb3Sn High Field Splice</vt:lpstr>
      <vt:lpstr>Nb3Sn High Field Splice</vt:lpstr>
      <vt:lpstr>Nb3Sn High Field Splice</vt:lpstr>
      <vt:lpstr>Designs A&amp;B: Nb3Sn High Field Splice</vt:lpstr>
      <vt:lpstr>Nb3Sn High Field Splice</vt:lpstr>
      <vt:lpstr>Nb3Sn High Field Splice</vt:lpstr>
      <vt:lpstr>Nb3Sn High Field Splice</vt:lpstr>
      <vt:lpstr>Nb3Sn High Field Splice</vt:lpstr>
      <vt:lpstr>Content</vt:lpstr>
      <vt:lpstr>Summary and next steps</vt:lpstr>
      <vt:lpstr>Additional slides</vt:lpstr>
      <vt:lpstr>Parametric</vt:lpstr>
      <vt:lpstr>What if in Design A, we want 20 % margin in the low field?</vt:lpstr>
      <vt:lpstr>Strand - RMM</vt:lpstr>
      <vt:lpstr>Sensitivity to the longitudinal block position</vt:lpstr>
      <vt:lpstr>Other lay-outs we looked at</vt:lpstr>
      <vt:lpstr>Design from G.S</vt:lpstr>
      <vt:lpstr>G.S design translated to FCC criteria</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Susana Izquierdo Bermudez</dc:creator>
  <cp:lastModifiedBy>Susana Izquierdo Bermudez</cp:lastModifiedBy>
  <cp:revision>486</cp:revision>
  <cp:lastPrinted>2015-01-21T15:18:43Z</cp:lastPrinted>
  <dcterms:created xsi:type="dcterms:W3CDTF">2014-06-18T14:46:42Z</dcterms:created>
  <dcterms:modified xsi:type="dcterms:W3CDTF">2015-12-14T21:20:35Z</dcterms:modified>
</cp:coreProperties>
</file>