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0" r:id="rId13"/>
    <p:sldId id="262" r:id="rId14"/>
    <p:sldId id="259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5" userDrawn="1">
          <p15:clr>
            <a:srgbClr val="A4A3A4"/>
          </p15:clr>
        </p15:guide>
        <p15:guide id="2" pos="1685" userDrawn="1">
          <p15:clr>
            <a:srgbClr val="A4A3A4"/>
          </p15:clr>
        </p15:guide>
        <p15:guide id="3" orient="horz" pos="3362" userDrawn="1">
          <p15:clr>
            <a:srgbClr val="A4A3A4"/>
          </p15:clr>
        </p15:guide>
        <p15:guide id="4" pos="236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IN Clement" initials="LC" lastIdx="1" clrIdx="0">
    <p:extLst>
      <p:ext uri="{19B8F6BF-5375-455C-9EA6-DF929625EA0E}">
        <p15:presenceInfo xmlns:p15="http://schemas.microsoft.com/office/powerpoint/2012/main" userId="S-1-5-21-343818398-2000478354-839522115-291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7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456" y="60"/>
      </p:cViewPr>
      <p:guideLst>
        <p:guide orient="horz" pos="1275"/>
        <p:guide pos="1685"/>
        <p:guide orient="horz" pos="3362"/>
        <p:guide pos="23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853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95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518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8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01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84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305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03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425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81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59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E0AF3-C483-4436-A9BA-EB7041455887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7CDB6-BCA2-4AC6-AC17-EE8C5DC884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40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ECC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Clément Lorin – Maria Durante</a:t>
            </a:r>
          </a:p>
          <a:p>
            <a:r>
              <a:rPr lang="fr-FR" dirty="0" err="1" smtClean="0">
                <a:solidFill>
                  <a:srgbClr val="00B050"/>
                </a:solidFill>
              </a:rPr>
              <a:t>Acknowledgements</a:t>
            </a:r>
            <a:r>
              <a:rPr lang="fr-FR" dirty="0" smtClean="0">
                <a:solidFill>
                  <a:srgbClr val="00B050"/>
                </a:solidFill>
              </a:rPr>
              <a:t>: Fresca2 team</a:t>
            </a:r>
            <a:endParaRPr 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9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Splice requirements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 splice length = cable twist pitch  </a:t>
            </a:r>
          </a:p>
          <a:p>
            <a:r>
              <a:rPr lang="en-US" dirty="0" smtClean="0"/>
              <a:t>Need space on each side of cables pair for:</a:t>
            </a:r>
          </a:p>
          <a:p>
            <a:pPr lvl="1"/>
            <a:r>
              <a:rPr lang="en-US" dirty="0" smtClean="0"/>
              <a:t>Copper stabilizer</a:t>
            </a:r>
          </a:p>
          <a:p>
            <a:pPr lvl="2"/>
            <a:r>
              <a:rPr lang="en-US" dirty="0" smtClean="0"/>
              <a:t>U shape + wedge</a:t>
            </a:r>
          </a:p>
          <a:p>
            <a:pPr lvl="1"/>
            <a:r>
              <a:rPr lang="en-US" dirty="0" smtClean="0"/>
              <a:t>Insulation</a:t>
            </a:r>
          </a:p>
          <a:p>
            <a:r>
              <a:rPr lang="en-US" dirty="0" smtClean="0"/>
              <a:t>Need supports to:</a:t>
            </a:r>
          </a:p>
          <a:p>
            <a:pPr lvl="1"/>
            <a:r>
              <a:rPr lang="en-US" dirty="0" smtClean="0"/>
              <a:t>Guide the cables to splice position</a:t>
            </a:r>
          </a:p>
          <a:p>
            <a:pPr lvl="1"/>
            <a:r>
              <a:rPr lang="en-US" dirty="0" smtClean="0"/>
              <a:t>Block the cables ends during winding (and reaction?)</a:t>
            </a:r>
          </a:p>
          <a:p>
            <a:pPr lvl="1"/>
            <a:r>
              <a:rPr lang="en-US" dirty="0" smtClean="0"/>
              <a:t>Support replaced after reaction by copper stabilizer, insulation and soldering tools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64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Splice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the straight section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Gap between the two </a:t>
            </a:r>
            <a:r>
              <a:rPr lang="en-US" dirty="0" smtClean="0">
                <a:sym typeface="Wingdings" panose="05000000000000000000" pitchFamily="2" charset="2"/>
              </a:rPr>
              <a:t>conductors blocks </a:t>
            </a:r>
            <a:r>
              <a:rPr lang="en-US" dirty="0" smtClean="0">
                <a:sym typeface="Wingdings" panose="05000000000000000000" pitchFamily="2" charset="2"/>
              </a:rPr>
              <a:t>(4 x cable thickness</a:t>
            </a:r>
            <a:r>
              <a:rPr lang="en-US" dirty="0" smtClean="0">
                <a:sym typeface="Wingdings" panose="05000000000000000000" pitchFamily="2" charset="2"/>
              </a:rPr>
              <a:t>?)</a:t>
            </a: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Gap </a:t>
            </a:r>
            <a:r>
              <a:rPr lang="fr-FR" dirty="0" err="1" smtClean="0">
                <a:sym typeface="Wingdings" panose="05000000000000000000" pitchFamily="2" charset="2"/>
              </a:rPr>
              <a:t>between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layers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the heads</a:t>
            </a:r>
          </a:p>
          <a:p>
            <a:pPr lvl="1"/>
            <a:r>
              <a:rPr lang="en-US" dirty="0" smtClean="0"/>
              <a:t>Experience on bended splices ?</a:t>
            </a:r>
          </a:p>
          <a:p>
            <a:pPr lvl="1"/>
            <a:r>
              <a:rPr lang="en-US" dirty="0" smtClean="0"/>
              <a:t>Small radius </a:t>
            </a:r>
            <a:r>
              <a:rPr lang="en-US" dirty="0" smtClean="0">
                <a:sym typeface="Wingdings" panose="05000000000000000000" pitchFamily="2" charset="2"/>
              </a:rPr>
              <a:t> short </a:t>
            </a:r>
            <a:r>
              <a:rPr lang="en-US" dirty="0" smtClean="0">
                <a:sym typeface="Wingdings" panose="05000000000000000000" pitchFamily="2" charset="2"/>
              </a:rPr>
              <a:t>l</a:t>
            </a:r>
            <a:r>
              <a:rPr lang="en-US" dirty="0" smtClean="0"/>
              <a:t>ength </a:t>
            </a:r>
            <a:r>
              <a:rPr lang="en-US" dirty="0" smtClean="0">
                <a:sym typeface="Wingdings" panose="05000000000000000000" pitchFamily="2" charset="2"/>
              </a:rPr>
              <a:t> need </a:t>
            </a:r>
            <a:r>
              <a:rPr lang="en-US" dirty="0" smtClean="0">
                <a:sym typeface="Wingdings" panose="05000000000000000000" pitchFamily="2" charset="2"/>
              </a:rPr>
              <a:t>for longer (flared) heads  </a:t>
            </a:r>
            <a:r>
              <a:rPr lang="en-US" dirty="0" smtClean="0">
                <a:sym typeface="Wingdings" panose="05000000000000000000" pitchFamily="2" charset="2"/>
              </a:rPr>
              <a:t>bigger outer </a:t>
            </a:r>
            <a:r>
              <a:rPr lang="en-US" dirty="0" smtClean="0">
                <a:sym typeface="Wingdings" panose="05000000000000000000" pitchFamily="2" charset="2"/>
              </a:rPr>
              <a:t>diameter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External </a:t>
            </a:r>
            <a:r>
              <a:rPr lang="en-US" dirty="0" smtClean="0"/>
              <a:t>splices/connections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068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055" y="3079377"/>
            <a:ext cx="7208651" cy="36599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 – Fresca2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44568"/>
            <a:ext cx="6274638" cy="29743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2410" y="1690688"/>
            <a:ext cx="7587939" cy="97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6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 – D20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351401" y="3145613"/>
            <a:ext cx="3877700" cy="3604941"/>
            <a:chOff x="351401" y="3145613"/>
            <a:chExt cx="3877700" cy="360494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1401" y="4256520"/>
              <a:ext cx="3877700" cy="249403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3145613"/>
              <a:ext cx="2512109" cy="10746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70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 – HD2</a:t>
            </a:r>
            <a:endParaRPr lang="fr-FR" dirty="0"/>
          </a:p>
        </p:txBody>
      </p:sp>
      <p:grpSp>
        <p:nvGrpSpPr>
          <p:cNvPr id="7" name="Group 6"/>
          <p:cNvGrpSpPr/>
          <p:nvPr/>
        </p:nvGrpSpPr>
        <p:grpSpPr>
          <a:xfrm>
            <a:off x="333203" y="3429000"/>
            <a:ext cx="3698470" cy="3166480"/>
            <a:chOff x="416331" y="3733665"/>
            <a:chExt cx="3698470" cy="316648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6331" y="4393698"/>
              <a:ext cx="3698469" cy="250644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059" y="3733665"/>
              <a:ext cx="3682742" cy="26681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2058" y="4076451"/>
              <a:ext cx="3682743" cy="321472"/>
            </a:xfrm>
            <a:prstGeom prst="rect">
              <a:avLst/>
            </a:prstGeom>
          </p:spPr>
        </p:pic>
      </p:grp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36669" y="3347153"/>
            <a:ext cx="3528863" cy="3248327"/>
            <a:chOff x="4536669" y="3347153"/>
            <a:chExt cx="3528863" cy="324832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36669" y="3998329"/>
              <a:ext cx="3528863" cy="259715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36669" y="3806253"/>
              <a:ext cx="3528863" cy="19425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36669" y="3347153"/>
              <a:ext cx="3528863" cy="416411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7585" y="584497"/>
            <a:ext cx="3788740" cy="232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94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Foundations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13164"/>
            <a:ext cx="11080173" cy="5153891"/>
          </a:xfrm>
        </p:spPr>
        <p:txBody>
          <a:bodyPr>
            <a:normAutofit/>
          </a:bodyPr>
          <a:lstStyle/>
          <a:p>
            <a:r>
              <a:rPr lang="fr-FR" dirty="0" err="1" smtClean="0"/>
              <a:t>Context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16 T </a:t>
            </a:r>
            <a:r>
              <a:rPr lang="fr-FR" dirty="0" err="1" smtClean="0"/>
              <a:t>dipole</a:t>
            </a:r>
            <a:r>
              <a:rPr lang="fr-FR" dirty="0" smtClean="0"/>
              <a:t> – </a:t>
            </a:r>
            <a:r>
              <a:rPr lang="fr-FR" b="1" dirty="0" smtClean="0"/>
              <a:t>4.5</a:t>
            </a:r>
            <a:r>
              <a:rPr lang="fr-FR" dirty="0" smtClean="0"/>
              <a:t> K –  ~10% LL </a:t>
            </a:r>
            <a:r>
              <a:rPr lang="fr-FR" dirty="0" err="1" smtClean="0"/>
              <a:t>margin</a:t>
            </a:r>
            <a:r>
              <a:rPr lang="fr-FR" dirty="0" smtClean="0"/>
              <a:t> – Nb</a:t>
            </a:r>
            <a:r>
              <a:rPr lang="fr-FR" baseline="-25000" dirty="0" smtClean="0"/>
              <a:t>3</a:t>
            </a:r>
            <a:r>
              <a:rPr lang="fr-FR" dirty="0" smtClean="0"/>
              <a:t>Sn – 50 mm aperture</a:t>
            </a:r>
          </a:p>
          <a:p>
            <a:pPr lvl="1"/>
            <a:r>
              <a:rPr lang="fr-FR" dirty="0" smtClean="0"/>
              <a:t>No-</a:t>
            </a:r>
            <a:r>
              <a:rPr lang="fr-FR" dirty="0" err="1" smtClean="0"/>
              <a:t>grading</a:t>
            </a:r>
            <a:r>
              <a:rPr lang="fr-FR" dirty="0" smtClean="0"/>
              <a:t> leads to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conductors</a:t>
            </a:r>
            <a:r>
              <a:rPr lang="fr-FR" dirty="0" smtClean="0"/>
              <a:t>: &gt;20,000 tons (4800 </a:t>
            </a:r>
            <a:r>
              <a:rPr lang="fr-FR" dirty="0" err="1" smtClean="0"/>
              <a:t>dip</a:t>
            </a:r>
            <a:r>
              <a:rPr lang="fr-FR" dirty="0" smtClean="0"/>
              <a:t>, 15 m, d = 8.7) </a:t>
            </a:r>
          </a:p>
          <a:p>
            <a:pPr lvl="1"/>
            <a:r>
              <a:rPr lang="fr-FR" dirty="0" err="1" smtClean="0"/>
              <a:t>Preliminary</a:t>
            </a:r>
            <a:r>
              <a:rPr lang="fr-FR" dirty="0" smtClean="0"/>
              <a:t> </a:t>
            </a:r>
            <a:r>
              <a:rPr lang="fr-FR" dirty="0" err="1" smtClean="0"/>
              <a:t>graded</a:t>
            </a:r>
            <a:r>
              <a:rPr lang="fr-FR" dirty="0" smtClean="0"/>
              <a:t> cos-</a:t>
            </a:r>
            <a:r>
              <a:rPr lang="fr-FR" dirty="0" err="1" smtClean="0"/>
              <a:t>theta</a:t>
            </a:r>
            <a:r>
              <a:rPr lang="fr-FR" dirty="0" smtClean="0"/>
              <a:t> designs: ~12,000 tons (not </a:t>
            </a:r>
            <a:r>
              <a:rPr lang="fr-FR" dirty="0" err="1" smtClean="0"/>
              <a:t>protectable</a:t>
            </a:r>
            <a:r>
              <a:rPr lang="fr-FR" dirty="0" smtClean="0"/>
              <a:t>!)</a:t>
            </a:r>
          </a:p>
          <a:p>
            <a:r>
              <a:rPr lang="fr-FR" dirty="0" err="1" smtClean="0"/>
              <a:t>Grading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for block </a:t>
            </a:r>
            <a:r>
              <a:rPr lang="fr-FR" sz="2000" dirty="0" smtClean="0"/>
              <a:t>(as </a:t>
            </a:r>
            <a:r>
              <a:rPr lang="fr-FR" sz="2000" dirty="0" err="1" smtClean="0"/>
              <a:t>well</a:t>
            </a:r>
            <a:r>
              <a:rPr lang="fr-FR" sz="2000" dirty="0" smtClean="0"/>
              <a:t>!)</a:t>
            </a:r>
          </a:p>
          <a:p>
            <a:pPr lvl="1"/>
            <a:r>
              <a:rPr lang="fr-FR" dirty="0" smtClean="0"/>
              <a:t>An efficient </a:t>
            </a:r>
            <a:r>
              <a:rPr lang="fr-FR" dirty="0" err="1" smtClean="0"/>
              <a:t>grading</a:t>
            </a:r>
            <a:r>
              <a:rPr lang="fr-FR" dirty="0" smtClean="0"/>
              <a:t>: </a:t>
            </a:r>
            <a:r>
              <a:rPr lang="fr-FR" dirty="0" err="1" smtClean="0"/>
              <a:t>extremes</a:t>
            </a:r>
            <a:r>
              <a:rPr lang="fr-FR" dirty="0" smtClean="0"/>
              <a:t> </a:t>
            </a:r>
            <a:r>
              <a:rPr lang="fr-FR" dirty="0" err="1" smtClean="0"/>
              <a:t>strand</a:t>
            </a:r>
            <a:r>
              <a:rPr lang="fr-FR" dirty="0" smtClean="0"/>
              <a:t> dimensions (1.1 mm – 0.7 mm)</a:t>
            </a:r>
          </a:p>
          <a:p>
            <a:pPr lvl="1"/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coils</a:t>
            </a:r>
            <a:r>
              <a:rPr lang="fr-FR" dirty="0" smtClean="0"/>
              <a:t> (</a:t>
            </a:r>
            <a:r>
              <a:rPr lang="fr-FR" dirty="0" err="1" smtClean="0"/>
              <a:t>manufacturing</a:t>
            </a:r>
            <a:r>
              <a:rPr lang="fr-FR" dirty="0" smtClean="0"/>
              <a:t>): large </a:t>
            </a:r>
            <a:r>
              <a:rPr lang="fr-FR" dirty="0" err="1" smtClean="0"/>
              <a:t>current</a:t>
            </a:r>
            <a:r>
              <a:rPr lang="fr-FR" dirty="0"/>
              <a:t>,</a:t>
            </a:r>
            <a:r>
              <a:rPr lang="fr-FR" dirty="0" smtClean="0"/>
              <a:t> </a:t>
            </a:r>
            <a:r>
              <a:rPr lang="fr-FR" dirty="0" err="1" smtClean="0"/>
              <a:t>big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(40 </a:t>
            </a:r>
            <a:r>
              <a:rPr lang="fr-FR" dirty="0" err="1" smtClean="0"/>
              <a:t>strands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Cables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1.1 mm, 26 </a:t>
            </a:r>
            <a:r>
              <a:rPr lang="fr-FR" dirty="0" err="1" smtClean="0">
                <a:solidFill>
                  <a:srgbClr val="FF0000"/>
                </a:solidFill>
              </a:rPr>
              <a:t>strands</a:t>
            </a:r>
            <a:r>
              <a:rPr lang="fr-FR" dirty="0" smtClean="0">
                <a:solidFill>
                  <a:srgbClr val="FF0000"/>
                </a:solidFill>
              </a:rPr>
              <a:t>, 15 mm, 2 mm </a:t>
            </a:r>
            <a:r>
              <a:rPr lang="fr-FR" dirty="0" smtClean="0">
                <a:solidFill>
                  <a:srgbClr val="00B050"/>
                </a:solidFill>
              </a:rPr>
              <a:t>(~125 tons per </a:t>
            </a:r>
            <a:r>
              <a:rPr lang="fr-FR" dirty="0" err="1" smtClean="0">
                <a:solidFill>
                  <a:srgbClr val="00B050"/>
                </a:solidFill>
              </a:rPr>
              <a:t>turn</a:t>
            </a:r>
            <a:r>
              <a:rPr lang="fr-FR" dirty="0" smtClean="0">
                <a:solidFill>
                  <a:srgbClr val="00B050"/>
                </a:solidFill>
              </a:rPr>
              <a:t>)</a:t>
            </a:r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0.7 mm, 40 </a:t>
            </a:r>
            <a:r>
              <a:rPr lang="fr-FR" dirty="0" err="1" smtClean="0">
                <a:solidFill>
                  <a:srgbClr val="FF0000"/>
                </a:solidFill>
              </a:rPr>
              <a:t>strands</a:t>
            </a:r>
            <a:r>
              <a:rPr lang="fr-FR" dirty="0" smtClean="0">
                <a:solidFill>
                  <a:srgbClr val="FF0000"/>
                </a:solidFill>
              </a:rPr>
              <a:t>, 15 mm, 1.25 mm </a:t>
            </a:r>
            <a:r>
              <a:rPr lang="fr-FR" dirty="0" smtClean="0">
                <a:solidFill>
                  <a:srgbClr val="00B050"/>
                </a:solidFill>
              </a:rPr>
              <a:t>(~75 tons per </a:t>
            </a:r>
            <a:r>
              <a:rPr lang="fr-FR" dirty="0" err="1" smtClean="0">
                <a:solidFill>
                  <a:srgbClr val="00B050"/>
                </a:solidFill>
              </a:rPr>
              <a:t>turn</a:t>
            </a:r>
            <a:r>
              <a:rPr lang="fr-FR" dirty="0" smtClean="0">
                <a:solidFill>
                  <a:srgbClr val="00B050"/>
                </a:solidFill>
              </a:rPr>
              <a:t>)</a:t>
            </a:r>
            <a:endParaRPr lang="fr-FR" dirty="0">
              <a:solidFill>
                <a:srgbClr val="00B050"/>
              </a:solidFill>
            </a:endParaRPr>
          </a:p>
          <a:p>
            <a:r>
              <a:rPr lang="fr-FR" dirty="0" err="1" smtClean="0"/>
              <a:t>Mechanical</a:t>
            </a:r>
            <a:r>
              <a:rPr lang="fr-FR" dirty="0" smtClean="0"/>
              <a:t> support: 6 mm</a:t>
            </a:r>
          </a:p>
          <a:p>
            <a:pPr lvl="1"/>
            <a:r>
              <a:rPr lang="fr-FR" dirty="0" smtClean="0"/>
              <a:t>Fresca2 = 8 mm, 15 T @ 1.9 K not </a:t>
            </a:r>
            <a:r>
              <a:rPr lang="fr-FR" dirty="0" err="1" smtClean="0"/>
              <a:t>optimized</a:t>
            </a:r>
            <a:endParaRPr lang="fr-FR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8036814" y="5120639"/>
            <a:ext cx="4036817" cy="1632195"/>
            <a:chOff x="8079807" y="4951898"/>
            <a:chExt cx="3692627" cy="1493030"/>
          </a:xfrm>
        </p:grpSpPr>
        <p:grpSp>
          <p:nvGrpSpPr>
            <p:cNvPr id="7" name="Group 6"/>
            <p:cNvGrpSpPr/>
            <p:nvPr/>
          </p:nvGrpSpPr>
          <p:grpSpPr>
            <a:xfrm>
              <a:off x="9423415" y="4951898"/>
              <a:ext cx="2349019" cy="1486639"/>
              <a:chOff x="9299864" y="4873336"/>
              <a:chExt cx="2349019" cy="1486639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299864" y="4873336"/>
                <a:ext cx="2349019" cy="1486639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9492501" y="4956464"/>
                <a:ext cx="8962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/>
                  <a:t>Fresca2</a:t>
                </a:r>
                <a:endParaRPr lang="fr-FR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8079807" y="4951898"/>
              <a:ext cx="1282402" cy="1493030"/>
              <a:chOff x="7158037" y="436961"/>
              <a:chExt cx="1147764" cy="1336278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58037" y="436961"/>
                <a:ext cx="1145381" cy="1336278"/>
              </a:xfrm>
              <a:prstGeom prst="rect">
                <a:avLst/>
              </a:prstGeom>
            </p:spPr>
          </p:pic>
          <p:cxnSp>
            <p:nvCxnSpPr>
              <p:cNvPr id="10" name="Straight Arrow Connector 9"/>
              <p:cNvCxnSpPr/>
              <p:nvPr/>
            </p:nvCxnSpPr>
            <p:spPr>
              <a:xfrm>
                <a:off x="7812360" y="1498581"/>
                <a:ext cx="176213" cy="794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8129588" y="1497787"/>
                <a:ext cx="176213" cy="794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1830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Grading</a:t>
            </a:r>
            <a:r>
              <a:rPr lang="fr-FR" dirty="0" smtClean="0"/>
              <a:t> 1 – (</a:t>
            </a:r>
            <a:r>
              <a:rPr lang="fr-FR" dirty="0" err="1" smtClean="0"/>
              <a:t>reference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35" y="1825625"/>
            <a:ext cx="7204365" cy="3373678"/>
          </a:xfrm>
        </p:spPr>
        <p:txBody>
          <a:bodyPr/>
          <a:lstStyle/>
          <a:p>
            <a:r>
              <a:rPr lang="fr-FR" dirty="0" err="1" smtClean="0"/>
              <a:t>Splice</a:t>
            </a:r>
            <a:r>
              <a:rPr lang="fr-FR" dirty="0" smtClean="0"/>
              <a:t> room = Large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thickness</a:t>
            </a:r>
            <a:r>
              <a:rPr lang="fr-FR" dirty="0" smtClean="0"/>
              <a:t> (&gt;2.3 mm)</a:t>
            </a:r>
          </a:p>
          <a:p>
            <a:r>
              <a:rPr lang="fr-FR" dirty="0" smtClean="0"/>
              <a:t>Cu/</a:t>
            </a:r>
            <a:r>
              <a:rPr lang="fr-FR" dirty="0" err="1" smtClean="0"/>
              <a:t>nonCu</a:t>
            </a:r>
            <a:r>
              <a:rPr lang="fr-FR" dirty="0" smtClean="0"/>
              <a:t> = 1.0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endParaRPr lang="fr-FR" dirty="0" smtClean="0"/>
          </a:p>
          <a:p>
            <a:r>
              <a:rPr lang="fr-FR" dirty="0" err="1" smtClean="0"/>
              <a:t>Protectable</a:t>
            </a:r>
            <a:r>
              <a:rPr lang="fr-FR" dirty="0" smtClean="0"/>
              <a:t> (50 ms, </a:t>
            </a:r>
            <a:r>
              <a:rPr lang="fr-FR" dirty="0" err="1" smtClean="0"/>
              <a:t>hotspot</a:t>
            </a:r>
            <a:r>
              <a:rPr lang="fr-FR" dirty="0" smtClean="0"/>
              <a:t> &lt; 300 K)</a:t>
            </a:r>
          </a:p>
          <a:p>
            <a:r>
              <a:rPr lang="fr-FR" dirty="0" smtClean="0"/>
              <a:t>19/146 </a:t>
            </a:r>
            <a:r>
              <a:rPr lang="fr-FR" dirty="0" err="1" smtClean="0"/>
              <a:t>turns</a:t>
            </a:r>
            <a:r>
              <a:rPr lang="fr-FR" dirty="0" smtClean="0"/>
              <a:t> -&gt; </a:t>
            </a:r>
            <a:r>
              <a:rPr lang="fr-FR" dirty="0" smtClean="0">
                <a:solidFill>
                  <a:srgbClr val="FF0000"/>
                </a:solidFill>
              </a:rPr>
              <a:t>13,600 tons </a:t>
            </a:r>
            <a:r>
              <a:rPr lang="fr-FR" sz="2000" dirty="0" smtClean="0">
                <a:solidFill>
                  <a:srgbClr val="FF0000"/>
                </a:solidFill>
              </a:rPr>
              <a:t>(217 cm²)</a:t>
            </a:r>
          </a:p>
          <a:p>
            <a:r>
              <a:rPr lang="fr-FR" dirty="0" err="1" smtClean="0"/>
              <a:t>Iop</a:t>
            </a:r>
            <a:r>
              <a:rPr lang="fr-FR" dirty="0" smtClean="0"/>
              <a:t> = 8395 A</a:t>
            </a:r>
          </a:p>
          <a:p>
            <a:r>
              <a:rPr lang="fr-FR" sz="2000" dirty="0" smtClean="0"/>
              <a:t>Gap </a:t>
            </a:r>
            <a:r>
              <a:rPr lang="fr-FR" sz="2000" dirty="0" err="1" smtClean="0"/>
              <a:t>closed</a:t>
            </a:r>
            <a:r>
              <a:rPr lang="fr-FR" sz="2000" dirty="0" smtClean="0"/>
              <a:t> 15/148 </a:t>
            </a:r>
            <a:r>
              <a:rPr lang="fr-FR" sz="2000" dirty="0" err="1" smtClean="0"/>
              <a:t>turns</a:t>
            </a:r>
            <a:r>
              <a:rPr lang="fr-FR" sz="2000" dirty="0" smtClean="0"/>
              <a:t> -&gt;</a:t>
            </a:r>
            <a:r>
              <a:rPr lang="fr-FR" sz="2000" dirty="0" smtClean="0">
                <a:solidFill>
                  <a:srgbClr val="FF0000"/>
                </a:solidFill>
              </a:rPr>
              <a:t> 13,300 tons (212 cm²)</a:t>
            </a:r>
            <a:endParaRPr lang="fr-FR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193" y="4212914"/>
            <a:ext cx="2982624" cy="22875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435" y="1602932"/>
            <a:ext cx="4366347" cy="260998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987634" y="5199303"/>
            <a:ext cx="7204366" cy="1496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FCC quad </a:t>
            </a:r>
            <a:r>
              <a:rPr lang="fr-FR" dirty="0" err="1" smtClean="0"/>
              <a:t>remark</a:t>
            </a:r>
            <a:r>
              <a:rPr lang="fr-FR" dirty="0" smtClean="0"/>
              <a:t> [</a:t>
            </a:r>
            <a:r>
              <a:rPr lang="fr-FR" dirty="0" smtClean="0">
                <a:solidFill>
                  <a:srgbClr val="00B050"/>
                </a:solidFill>
              </a:rPr>
              <a:t>Ezio</a:t>
            </a:r>
            <a:r>
              <a:rPr lang="fr-FR" dirty="0" smtClean="0"/>
              <a:t>]: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1% </a:t>
            </a:r>
            <a:r>
              <a:rPr lang="fr-FR" dirty="0" err="1" smtClean="0">
                <a:solidFill>
                  <a:srgbClr val="00B050"/>
                </a:solidFill>
              </a:rPr>
              <a:t>less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dipole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field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8 </a:t>
            </a:r>
            <a:r>
              <a:rPr lang="fr-FR" dirty="0" err="1" smtClean="0"/>
              <a:t>outer</a:t>
            </a:r>
            <a:r>
              <a:rPr lang="fr-FR" dirty="0" smtClean="0"/>
              <a:t> </a:t>
            </a:r>
            <a:r>
              <a:rPr lang="fr-FR" dirty="0" err="1" smtClean="0"/>
              <a:t>turns</a:t>
            </a:r>
            <a:r>
              <a:rPr lang="fr-FR" dirty="0" smtClean="0"/>
              <a:t> (</a:t>
            </a:r>
            <a:r>
              <a:rPr lang="fr-FR" dirty="0" smtClean="0">
                <a:solidFill>
                  <a:srgbClr val="FF0000"/>
                </a:solidFill>
              </a:rPr>
              <a:t>~</a:t>
            </a:r>
            <a:r>
              <a:rPr lang="fr-FR" dirty="0" err="1" smtClean="0">
                <a:solidFill>
                  <a:srgbClr val="FF0000"/>
                </a:solidFill>
              </a:rPr>
              <a:t>quantity</a:t>
            </a:r>
            <a:r>
              <a:rPr lang="fr-FR" dirty="0" smtClean="0">
                <a:solidFill>
                  <a:srgbClr val="FF0000"/>
                </a:solidFill>
              </a:rPr>
              <a:t> of </a:t>
            </a:r>
            <a:r>
              <a:rPr lang="fr-FR" dirty="0" err="1" smtClean="0">
                <a:solidFill>
                  <a:srgbClr val="FF0000"/>
                </a:solidFill>
              </a:rPr>
              <a:t>conductors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needed</a:t>
            </a:r>
            <a:r>
              <a:rPr lang="fr-FR" dirty="0" smtClean="0">
                <a:solidFill>
                  <a:srgbClr val="FF0000"/>
                </a:solidFill>
              </a:rPr>
              <a:t> for the FCC quad</a:t>
            </a:r>
            <a:r>
              <a:rPr lang="fr-F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1471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Grading</a:t>
            </a:r>
            <a:r>
              <a:rPr lang="fr-FR" dirty="0" smtClean="0"/>
              <a:t> 2 – (Cu/</a:t>
            </a:r>
            <a:r>
              <a:rPr lang="fr-FR" dirty="0" err="1" smtClean="0"/>
              <a:t>nonCu</a:t>
            </a:r>
            <a:r>
              <a:rPr lang="fr-FR" dirty="0" smtClean="0"/>
              <a:t> </a:t>
            </a:r>
            <a:r>
              <a:rPr lang="fr-FR" dirty="0" err="1" smtClean="0"/>
              <a:t>reduction</a:t>
            </a:r>
            <a:r>
              <a:rPr lang="fr-FR" dirty="0" smtClean="0"/>
              <a:t> 0.6)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145" y="4224159"/>
            <a:ext cx="3004340" cy="22273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415" y="1609860"/>
            <a:ext cx="4178536" cy="259463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987635" y="1825625"/>
            <a:ext cx="7117773" cy="2563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Splice</a:t>
            </a:r>
            <a:r>
              <a:rPr lang="fr-FR" dirty="0" smtClean="0"/>
              <a:t> room = Large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thickness</a:t>
            </a:r>
            <a:r>
              <a:rPr lang="fr-FR" dirty="0" smtClean="0"/>
              <a:t> (&gt;2.3 mm)</a:t>
            </a:r>
          </a:p>
          <a:p>
            <a:r>
              <a:rPr lang="fr-FR" dirty="0" smtClean="0"/>
              <a:t>Cu/</a:t>
            </a:r>
            <a:r>
              <a:rPr lang="fr-FR" dirty="0" err="1" smtClean="0"/>
              <a:t>nonCu</a:t>
            </a:r>
            <a:r>
              <a:rPr lang="fr-FR" dirty="0" smtClean="0"/>
              <a:t> = 0.6 </a:t>
            </a:r>
            <a:r>
              <a:rPr lang="fr-FR" dirty="0" err="1" smtClean="0"/>
              <a:t>inner</a:t>
            </a:r>
            <a:r>
              <a:rPr lang="fr-FR" dirty="0" smtClean="0"/>
              <a:t> 1.0 </a:t>
            </a:r>
            <a:r>
              <a:rPr lang="fr-FR" dirty="0" err="1" smtClean="0"/>
              <a:t>outer</a:t>
            </a:r>
            <a:endParaRPr lang="fr-FR" dirty="0" smtClean="0"/>
          </a:p>
          <a:p>
            <a:r>
              <a:rPr lang="fr-FR" dirty="0" err="1" smtClean="0"/>
              <a:t>Protectable</a:t>
            </a:r>
            <a:r>
              <a:rPr lang="fr-FR" dirty="0" smtClean="0"/>
              <a:t> (50 ms, </a:t>
            </a:r>
            <a:r>
              <a:rPr lang="fr-FR" dirty="0" err="1" smtClean="0"/>
              <a:t>hotspot</a:t>
            </a:r>
            <a:r>
              <a:rPr lang="fr-FR" dirty="0" smtClean="0"/>
              <a:t> &lt; 300 K)</a:t>
            </a:r>
          </a:p>
          <a:p>
            <a:r>
              <a:rPr lang="fr-FR" dirty="0" smtClean="0"/>
              <a:t>17/122 </a:t>
            </a:r>
            <a:r>
              <a:rPr lang="fr-FR" dirty="0" err="1" smtClean="0"/>
              <a:t>turns</a:t>
            </a:r>
            <a:r>
              <a:rPr lang="fr-FR" dirty="0" smtClean="0"/>
              <a:t> -&gt; </a:t>
            </a:r>
            <a:r>
              <a:rPr lang="fr-FR" dirty="0" smtClean="0">
                <a:solidFill>
                  <a:srgbClr val="FF0000"/>
                </a:solidFill>
              </a:rPr>
              <a:t>11,500 tons </a:t>
            </a:r>
            <a:r>
              <a:rPr lang="fr-FR" sz="2000" dirty="0" smtClean="0">
                <a:solidFill>
                  <a:srgbClr val="FF0000"/>
                </a:solidFill>
              </a:rPr>
              <a:t>(184 cm²)</a:t>
            </a:r>
          </a:p>
          <a:p>
            <a:r>
              <a:rPr lang="fr-FR" dirty="0" err="1" smtClean="0"/>
              <a:t>Iop</a:t>
            </a:r>
            <a:r>
              <a:rPr lang="fr-FR" dirty="0" smtClean="0"/>
              <a:t> = 9700 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32978" y="5173786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Gain</a:t>
            </a:r>
            <a:r>
              <a:rPr lang="fr-FR" sz="2800" dirty="0" smtClean="0"/>
              <a:t> ~2000 tons</a:t>
            </a:r>
            <a:r>
              <a:rPr lang="fr-FR" sz="2800" dirty="0" smtClean="0">
                <a:solidFill>
                  <a:srgbClr val="FF0000"/>
                </a:solidFill>
              </a:rPr>
              <a:t> (~3 times </a:t>
            </a:r>
            <a:r>
              <a:rPr lang="fr-FR" sz="2800" dirty="0" smtClean="0"/>
              <a:t>the </a:t>
            </a:r>
            <a:r>
              <a:rPr lang="fr-FR" sz="2800" dirty="0" err="1" smtClean="0"/>
              <a:t>quantity</a:t>
            </a:r>
            <a:r>
              <a:rPr lang="fr-FR" sz="2800" dirty="0" smtClean="0"/>
              <a:t> of </a:t>
            </a:r>
            <a:r>
              <a:rPr lang="fr-FR" sz="2800" dirty="0" err="1" smtClean="0"/>
              <a:t>conductors</a:t>
            </a:r>
            <a:r>
              <a:rPr lang="fr-FR" sz="2800" dirty="0" smtClean="0"/>
              <a:t> for the</a:t>
            </a:r>
            <a:r>
              <a:rPr lang="fr-FR" sz="2800" dirty="0" smtClean="0">
                <a:solidFill>
                  <a:srgbClr val="FF0000"/>
                </a:solidFill>
              </a:rPr>
              <a:t> </a:t>
            </a:r>
            <a:r>
              <a:rPr lang="fr-FR" sz="2800" dirty="0" err="1" smtClean="0">
                <a:solidFill>
                  <a:srgbClr val="FF0000"/>
                </a:solidFill>
              </a:rPr>
              <a:t>quadrupoles</a:t>
            </a:r>
            <a:r>
              <a:rPr lang="fr-FR" sz="2800" dirty="0" smtClean="0">
                <a:solidFill>
                  <a:srgbClr val="FF0000"/>
                </a:solidFill>
              </a:rPr>
              <a:t>!)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28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Grading</a:t>
            </a:r>
            <a:r>
              <a:rPr lang="fr-FR" dirty="0" smtClean="0"/>
              <a:t> 3 – (Cu/</a:t>
            </a:r>
            <a:r>
              <a:rPr lang="fr-FR" dirty="0" err="1" smtClean="0"/>
              <a:t>nonCu</a:t>
            </a:r>
            <a:r>
              <a:rPr lang="fr-FR" dirty="0" smtClean="0"/>
              <a:t> 0.6 + 48 </a:t>
            </a:r>
            <a:r>
              <a:rPr lang="fr-FR" dirty="0" err="1" smtClean="0"/>
              <a:t>str</a:t>
            </a:r>
            <a:r>
              <a:rPr lang="fr-FR" dirty="0" smtClean="0"/>
              <a:t>. 0.5 mm)</a:t>
            </a:r>
            <a:endParaRPr lang="fr-FR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87635" y="1825625"/>
            <a:ext cx="7117773" cy="45116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No </a:t>
            </a:r>
            <a:r>
              <a:rPr lang="fr-FR" dirty="0" err="1" smtClean="0"/>
              <a:t>splice</a:t>
            </a:r>
            <a:r>
              <a:rPr lang="fr-FR" dirty="0" smtClean="0"/>
              <a:t> room</a:t>
            </a:r>
          </a:p>
          <a:p>
            <a:r>
              <a:rPr lang="fr-FR" dirty="0" err="1" smtClean="0"/>
              <a:t>Cable</a:t>
            </a:r>
            <a:endParaRPr lang="fr-FR" dirty="0" smtClean="0"/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1.1 mm, 22 </a:t>
            </a:r>
            <a:r>
              <a:rPr lang="fr-FR" dirty="0" err="1" smtClean="0">
                <a:solidFill>
                  <a:srgbClr val="FF0000"/>
                </a:solidFill>
              </a:rPr>
              <a:t>strands</a:t>
            </a:r>
            <a:r>
              <a:rPr lang="fr-FR" dirty="0" smtClean="0">
                <a:solidFill>
                  <a:srgbClr val="FF0000"/>
                </a:solidFill>
              </a:rPr>
              <a:t>, 12.7 mm, 2 mm </a:t>
            </a:r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0.5 mm, 48 </a:t>
            </a:r>
            <a:r>
              <a:rPr lang="fr-FR" dirty="0" err="1" smtClean="0">
                <a:solidFill>
                  <a:srgbClr val="FF0000"/>
                </a:solidFill>
              </a:rPr>
              <a:t>strands</a:t>
            </a:r>
            <a:r>
              <a:rPr lang="fr-FR" dirty="0" smtClean="0">
                <a:solidFill>
                  <a:srgbClr val="FF0000"/>
                </a:solidFill>
              </a:rPr>
              <a:t>, 12.7 mm, 0.9 mm</a:t>
            </a:r>
            <a:endParaRPr lang="fr-FR" dirty="0" smtClean="0"/>
          </a:p>
          <a:p>
            <a:r>
              <a:rPr lang="fr-FR" dirty="0" smtClean="0"/>
              <a:t>Cu/</a:t>
            </a:r>
            <a:r>
              <a:rPr lang="fr-FR" dirty="0" err="1" smtClean="0"/>
              <a:t>nonCu</a:t>
            </a:r>
            <a:r>
              <a:rPr lang="fr-FR" dirty="0" smtClean="0"/>
              <a:t> = 0.6 </a:t>
            </a:r>
            <a:r>
              <a:rPr lang="fr-FR" dirty="0" err="1" smtClean="0"/>
              <a:t>inner</a:t>
            </a:r>
            <a:r>
              <a:rPr lang="fr-FR" dirty="0" smtClean="0"/>
              <a:t> 1.4 </a:t>
            </a:r>
            <a:r>
              <a:rPr lang="fr-FR" dirty="0" err="1" smtClean="0"/>
              <a:t>outer</a:t>
            </a:r>
            <a:endParaRPr lang="fr-FR" dirty="0" smtClean="0"/>
          </a:p>
          <a:p>
            <a:r>
              <a:rPr lang="fr-FR" dirty="0" smtClean="0"/>
              <a:t>15 + 10 ms, </a:t>
            </a:r>
            <a:r>
              <a:rPr lang="fr-FR" dirty="0" err="1" smtClean="0"/>
              <a:t>hotspot</a:t>
            </a:r>
            <a:r>
              <a:rPr lang="fr-FR" dirty="0" smtClean="0"/>
              <a:t> ~ 350 K</a:t>
            </a:r>
          </a:p>
          <a:p>
            <a:r>
              <a:rPr lang="fr-FR" dirty="0" smtClean="0"/>
              <a:t>45/98 </a:t>
            </a:r>
            <a:r>
              <a:rPr lang="fr-FR" dirty="0" err="1" smtClean="0"/>
              <a:t>turns</a:t>
            </a:r>
            <a:r>
              <a:rPr lang="fr-FR" dirty="0" smtClean="0"/>
              <a:t> -&gt; </a:t>
            </a:r>
            <a:r>
              <a:rPr lang="fr-FR" dirty="0" smtClean="0">
                <a:solidFill>
                  <a:srgbClr val="FF0000"/>
                </a:solidFill>
              </a:rPr>
              <a:t>9,300 tons </a:t>
            </a:r>
            <a:r>
              <a:rPr lang="fr-FR" sz="2000" dirty="0" smtClean="0">
                <a:solidFill>
                  <a:srgbClr val="FF0000"/>
                </a:solidFill>
              </a:rPr>
              <a:t>(149 cm²)</a:t>
            </a:r>
          </a:p>
          <a:p>
            <a:r>
              <a:rPr lang="fr-FR" dirty="0" err="1" smtClean="0"/>
              <a:t>Iop</a:t>
            </a:r>
            <a:r>
              <a:rPr lang="fr-FR" dirty="0" smtClean="0"/>
              <a:t> = 8840 A</a:t>
            </a:r>
            <a:endParaRPr lang="fr-FR" dirty="0"/>
          </a:p>
          <a:p>
            <a:r>
              <a:rPr lang="fr-FR" dirty="0" smtClean="0"/>
              <a:t>About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quantity</a:t>
            </a:r>
            <a:r>
              <a:rPr lang="fr-FR" dirty="0" smtClean="0"/>
              <a:t> of </a:t>
            </a:r>
            <a:r>
              <a:rPr lang="fr-FR" dirty="0" err="1" smtClean="0"/>
              <a:t>conductor</a:t>
            </a:r>
            <a:r>
              <a:rPr lang="fr-FR" dirty="0" smtClean="0"/>
              <a:t> as GL </a:t>
            </a:r>
            <a:r>
              <a:rPr lang="fr-FR" dirty="0" err="1" smtClean="0"/>
              <a:t>Sabbi</a:t>
            </a:r>
            <a:r>
              <a:rPr lang="fr-FR" dirty="0" smtClean="0"/>
              <a:t>, </a:t>
            </a:r>
            <a:r>
              <a:rPr lang="fr-FR" dirty="0" err="1" smtClean="0"/>
              <a:t>same</a:t>
            </a:r>
            <a:r>
              <a:rPr lang="fr-FR" dirty="0" smtClean="0"/>
              <a:t> time to </a:t>
            </a:r>
            <a:r>
              <a:rPr lang="fr-FR" dirty="0" err="1" smtClean="0"/>
              <a:t>react</a:t>
            </a:r>
            <a:r>
              <a:rPr lang="fr-FR" dirty="0" smtClean="0"/>
              <a:t>*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13" y="1778001"/>
            <a:ext cx="3971510" cy="2273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567" y="4231245"/>
            <a:ext cx="2972753" cy="22268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76800" y="6458067"/>
            <a:ext cx="7228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*Design </a:t>
            </a:r>
            <a:r>
              <a:rPr lang="fr-FR" dirty="0" err="1" smtClean="0"/>
              <a:t>study</a:t>
            </a:r>
            <a:r>
              <a:rPr lang="fr-FR" dirty="0" smtClean="0"/>
              <a:t> of a 16 T block-</a:t>
            </a:r>
            <a:r>
              <a:rPr lang="fr-FR" dirty="0" err="1" smtClean="0"/>
              <a:t>dipole</a:t>
            </a:r>
            <a:r>
              <a:rPr lang="fr-FR" dirty="0" smtClean="0"/>
              <a:t> for FCC»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published</a:t>
            </a:r>
            <a:r>
              <a:rPr lang="fr-FR" dirty="0" smtClean="0"/>
              <a:t> in IEEE TAS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417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Grading</a:t>
            </a:r>
            <a:r>
              <a:rPr lang="fr-FR" dirty="0" smtClean="0"/>
              <a:t> 4 – (Cu/</a:t>
            </a:r>
            <a:r>
              <a:rPr lang="fr-FR" dirty="0" err="1" smtClean="0"/>
              <a:t>nonCu</a:t>
            </a:r>
            <a:r>
              <a:rPr lang="fr-FR" dirty="0" smtClean="0"/>
              <a:t> 0.6 + 40 </a:t>
            </a:r>
            <a:r>
              <a:rPr lang="fr-FR" dirty="0" err="1" smtClean="0"/>
              <a:t>str</a:t>
            </a:r>
            <a:r>
              <a:rPr lang="fr-FR" dirty="0" smtClean="0"/>
              <a:t>. 0.6 mm)</a:t>
            </a:r>
            <a:endParaRPr lang="fr-FR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87635" y="1825625"/>
            <a:ext cx="7117773" cy="4511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No </a:t>
            </a:r>
            <a:r>
              <a:rPr lang="fr-FR" dirty="0" err="1" smtClean="0"/>
              <a:t>splice</a:t>
            </a:r>
            <a:r>
              <a:rPr lang="fr-FR" dirty="0" smtClean="0"/>
              <a:t> room</a:t>
            </a:r>
          </a:p>
          <a:p>
            <a:r>
              <a:rPr lang="fr-FR" dirty="0" err="1" smtClean="0"/>
              <a:t>Cable</a:t>
            </a:r>
            <a:endParaRPr lang="fr-FR" dirty="0" smtClean="0"/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1.1 mm, 22 </a:t>
            </a:r>
            <a:r>
              <a:rPr lang="fr-FR" dirty="0" err="1" smtClean="0">
                <a:solidFill>
                  <a:srgbClr val="FF0000"/>
                </a:solidFill>
              </a:rPr>
              <a:t>strands</a:t>
            </a:r>
            <a:r>
              <a:rPr lang="fr-FR" dirty="0" smtClean="0">
                <a:solidFill>
                  <a:srgbClr val="FF0000"/>
                </a:solidFill>
              </a:rPr>
              <a:t>, 12.7 mm, 2 mm </a:t>
            </a:r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0.6 mm, 40 </a:t>
            </a:r>
            <a:r>
              <a:rPr lang="fr-FR" dirty="0" err="1" smtClean="0">
                <a:solidFill>
                  <a:srgbClr val="FF0000"/>
                </a:solidFill>
              </a:rPr>
              <a:t>strands</a:t>
            </a:r>
            <a:r>
              <a:rPr lang="fr-FR" dirty="0" smtClean="0">
                <a:solidFill>
                  <a:srgbClr val="FF0000"/>
                </a:solidFill>
              </a:rPr>
              <a:t>, 12.7 mm, 1.1 mm</a:t>
            </a:r>
            <a:endParaRPr lang="fr-FR" dirty="0" smtClean="0"/>
          </a:p>
          <a:p>
            <a:r>
              <a:rPr lang="fr-FR" dirty="0" smtClean="0"/>
              <a:t>Cu/</a:t>
            </a:r>
            <a:r>
              <a:rPr lang="fr-FR" dirty="0" err="1" smtClean="0"/>
              <a:t>nonCu</a:t>
            </a:r>
            <a:r>
              <a:rPr lang="fr-FR" dirty="0" smtClean="0"/>
              <a:t> = 0.6 </a:t>
            </a:r>
            <a:r>
              <a:rPr lang="fr-FR" dirty="0" err="1" smtClean="0"/>
              <a:t>inner</a:t>
            </a:r>
            <a:r>
              <a:rPr lang="fr-FR" dirty="0" smtClean="0"/>
              <a:t> 1.5 </a:t>
            </a:r>
            <a:r>
              <a:rPr lang="fr-FR" dirty="0" err="1" smtClean="0"/>
              <a:t>outer</a:t>
            </a:r>
            <a:endParaRPr lang="fr-FR" dirty="0" smtClean="0"/>
          </a:p>
          <a:p>
            <a:r>
              <a:rPr lang="fr-FR" dirty="0" smtClean="0"/>
              <a:t>20 + 20 ms, </a:t>
            </a:r>
            <a:r>
              <a:rPr lang="fr-FR" dirty="0" err="1" smtClean="0"/>
              <a:t>hotspot</a:t>
            </a:r>
            <a:r>
              <a:rPr lang="fr-FR" dirty="0" smtClean="0"/>
              <a:t> ~ 300 K</a:t>
            </a:r>
          </a:p>
          <a:p>
            <a:r>
              <a:rPr lang="fr-FR" dirty="0" smtClean="0"/>
              <a:t>37/108 </a:t>
            </a:r>
            <a:r>
              <a:rPr lang="fr-FR" dirty="0" err="1" smtClean="0"/>
              <a:t>turns</a:t>
            </a:r>
            <a:r>
              <a:rPr lang="fr-FR" dirty="0" smtClean="0"/>
              <a:t> -&gt; </a:t>
            </a:r>
            <a:r>
              <a:rPr lang="fr-FR" dirty="0" smtClean="0">
                <a:solidFill>
                  <a:srgbClr val="FF0000"/>
                </a:solidFill>
              </a:rPr>
              <a:t>9,999 tons </a:t>
            </a:r>
            <a:r>
              <a:rPr lang="fr-FR" sz="2000" dirty="0" smtClean="0">
                <a:solidFill>
                  <a:srgbClr val="FF0000"/>
                </a:solidFill>
              </a:rPr>
              <a:t>(159 cm²)</a:t>
            </a:r>
          </a:p>
          <a:p>
            <a:r>
              <a:rPr lang="fr-FR" dirty="0" err="1" smtClean="0"/>
              <a:t>Iop</a:t>
            </a:r>
            <a:r>
              <a:rPr lang="fr-FR" dirty="0" smtClean="0"/>
              <a:t> = 8760 A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86" y="1769322"/>
            <a:ext cx="4076990" cy="22979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750" y="4264819"/>
            <a:ext cx="2889250" cy="216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91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Grading</a:t>
            </a:r>
            <a:r>
              <a:rPr lang="fr-FR" dirty="0" smtClean="0"/>
              <a:t> 5 – (Cu/</a:t>
            </a:r>
            <a:r>
              <a:rPr lang="fr-FR" dirty="0" err="1" smtClean="0"/>
              <a:t>nonCu</a:t>
            </a:r>
            <a:r>
              <a:rPr lang="fr-FR" dirty="0" smtClean="0"/>
              <a:t> 0.6 + 34 </a:t>
            </a:r>
            <a:r>
              <a:rPr lang="fr-FR" dirty="0" err="1" smtClean="0"/>
              <a:t>str</a:t>
            </a:r>
            <a:r>
              <a:rPr lang="fr-FR" dirty="0" smtClean="0"/>
              <a:t>. 0.7 mm)</a:t>
            </a:r>
            <a:endParaRPr lang="fr-FR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87635" y="1825625"/>
            <a:ext cx="7117773" cy="4511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No </a:t>
            </a:r>
            <a:r>
              <a:rPr lang="fr-FR" dirty="0" err="1" smtClean="0"/>
              <a:t>splice</a:t>
            </a:r>
            <a:r>
              <a:rPr lang="fr-FR" dirty="0" smtClean="0"/>
              <a:t> room</a:t>
            </a:r>
          </a:p>
          <a:p>
            <a:r>
              <a:rPr lang="fr-FR" dirty="0" err="1" smtClean="0"/>
              <a:t>Cable</a:t>
            </a:r>
            <a:endParaRPr lang="fr-FR" dirty="0" smtClean="0"/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1.1 mm, 22 </a:t>
            </a:r>
            <a:r>
              <a:rPr lang="fr-FR" dirty="0" err="1" smtClean="0">
                <a:solidFill>
                  <a:srgbClr val="FF0000"/>
                </a:solidFill>
              </a:rPr>
              <a:t>strands</a:t>
            </a:r>
            <a:r>
              <a:rPr lang="fr-FR" dirty="0" smtClean="0">
                <a:solidFill>
                  <a:srgbClr val="FF0000"/>
                </a:solidFill>
              </a:rPr>
              <a:t>, 12.7 mm, 2 mm </a:t>
            </a:r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0.7 mm, 40 </a:t>
            </a:r>
            <a:r>
              <a:rPr lang="fr-FR" dirty="0" err="1" smtClean="0">
                <a:solidFill>
                  <a:srgbClr val="FF0000"/>
                </a:solidFill>
              </a:rPr>
              <a:t>strands</a:t>
            </a:r>
            <a:r>
              <a:rPr lang="fr-FR" dirty="0" smtClean="0">
                <a:solidFill>
                  <a:srgbClr val="FF0000"/>
                </a:solidFill>
              </a:rPr>
              <a:t>, 12.7 mm, 1.25 mm</a:t>
            </a:r>
            <a:endParaRPr lang="fr-FR" dirty="0" smtClean="0"/>
          </a:p>
          <a:p>
            <a:r>
              <a:rPr lang="fr-FR" dirty="0" smtClean="0"/>
              <a:t>Cu/</a:t>
            </a:r>
            <a:r>
              <a:rPr lang="fr-FR" dirty="0" err="1" smtClean="0"/>
              <a:t>nonCu</a:t>
            </a:r>
            <a:r>
              <a:rPr lang="fr-FR" dirty="0" smtClean="0"/>
              <a:t> = 0.6 </a:t>
            </a:r>
            <a:r>
              <a:rPr lang="fr-FR" dirty="0" err="1" smtClean="0"/>
              <a:t>inner</a:t>
            </a:r>
            <a:r>
              <a:rPr lang="fr-FR" dirty="0" smtClean="0"/>
              <a:t> 1.5 </a:t>
            </a:r>
            <a:r>
              <a:rPr lang="fr-FR" dirty="0" err="1" smtClean="0"/>
              <a:t>outer</a:t>
            </a:r>
            <a:endParaRPr lang="fr-FR" dirty="0" smtClean="0"/>
          </a:p>
          <a:p>
            <a:r>
              <a:rPr lang="fr-FR" dirty="0" smtClean="0"/>
              <a:t>20 + 30 ms, </a:t>
            </a:r>
            <a:r>
              <a:rPr lang="fr-FR" dirty="0" err="1" smtClean="0"/>
              <a:t>hotspot</a:t>
            </a:r>
            <a:r>
              <a:rPr lang="fr-FR" dirty="0" smtClean="0"/>
              <a:t> &lt; 300 K</a:t>
            </a:r>
          </a:p>
          <a:p>
            <a:r>
              <a:rPr lang="fr-FR" dirty="0" smtClean="0"/>
              <a:t>33/116 </a:t>
            </a:r>
            <a:r>
              <a:rPr lang="fr-FR" dirty="0" err="1" smtClean="0"/>
              <a:t>turns</a:t>
            </a:r>
            <a:r>
              <a:rPr lang="fr-FR" dirty="0" smtClean="0"/>
              <a:t> -&gt; </a:t>
            </a:r>
            <a:r>
              <a:rPr lang="fr-FR" dirty="0" smtClean="0">
                <a:solidFill>
                  <a:srgbClr val="FF0000"/>
                </a:solidFill>
              </a:rPr>
              <a:t>11,000 tons </a:t>
            </a:r>
            <a:r>
              <a:rPr lang="fr-FR" sz="2000" dirty="0" smtClean="0">
                <a:solidFill>
                  <a:srgbClr val="FF0000"/>
                </a:solidFill>
              </a:rPr>
              <a:t>(177 cm²)</a:t>
            </a:r>
          </a:p>
          <a:p>
            <a:r>
              <a:rPr lang="fr-FR" dirty="0" err="1" smtClean="0"/>
              <a:t>Iop</a:t>
            </a:r>
            <a:r>
              <a:rPr lang="fr-FR" dirty="0" smtClean="0"/>
              <a:t> = 8620 A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5" y="1778001"/>
            <a:ext cx="4580900" cy="22725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069" y="4265079"/>
            <a:ext cx="2748756" cy="216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724" y="178883"/>
            <a:ext cx="1959160" cy="11710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954" y="177352"/>
            <a:ext cx="1874890" cy="1164202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0542" y="244540"/>
            <a:ext cx="1781998" cy="1020019"/>
          </a:xfrm>
          <a:prstGeom prst="rect">
            <a:avLst/>
          </a:prstGeom>
        </p:spPr>
      </p:pic>
      <p:pic>
        <p:nvPicPr>
          <p:cNvPr id="12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3768" y="249445"/>
            <a:ext cx="1829327" cy="1031075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6971" y="244130"/>
            <a:ext cx="2055429" cy="1019686"/>
          </a:xfrm>
          <a:prstGeom prst="rect">
            <a:avLst/>
          </a:prstGeom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970049"/>
              </p:ext>
            </p:extLst>
          </p:nvPr>
        </p:nvGraphicFramePr>
        <p:xfrm>
          <a:off x="104742" y="1764695"/>
          <a:ext cx="1131437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729"/>
                <a:gridCol w="1885729"/>
                <a:gridCol w="1885729"/>
                <a:gridCol w="1885729"/>
                <a:gridCol w="1885729"/>
                <a:gridCol w="1885729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Magnet</a:t>
                      </a:r>
                      <a:r>
                        <a:rPr lang="fr-FR" dirty="0" smtClean="0"/>
                        <a:t> ID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Cables</a:t>
                      </a:r>
                      <a:r>
                        <a:rPr lang="fr-FR" dirty="0" smtClean="0"/>
                        <a:t> [mm]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26x1.1 ; 40x0.7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26x1.1 ; 40x0.7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22x1.1 ; 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48x0.5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22x1.1 ; 40x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22x1.1 ; 34x0.7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Cu/</a:t>
                      </a:r>
                      <a:r>
                        <a:rPr lang="fr-FR" dirty="0" err="1" smtClean="0"/>
                        <a:t>nonCu</a:t>
                      </a:r>
                      <a:r>
                        <a:rPr lang="fr-FR" dirty="0" smtClean="0"/>
                        <a:t> [-]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 ; 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r>
                        <a:rPr lang="fr-FR" dirty="0" smtClean="0"/>
                        <a:t> ; 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r>
                        <a:rPr lang="fr-FR" dirty="0" smtClean="0"/>
                        <a:t> ; 1.4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r>
                        <a:rPr lang="fr-FR" dirty="0" smtClean="0"/>
                        <a:t> ; 1.5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r>
                        <a:rPr lang="fr-FR" dirty="0" smtClean="0"/>
                        <a:t> ; 1.5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Turns</a:t>
                      </a:r>
                      <a:r>
                        <a:rPr lang="fr-FR" dirty="0" smtClean="0"/>
                        <a:t> [-]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19 ; 146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17 ; 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45 ; 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37 ; 108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33 ; 116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Iop</a:t>
                      </a:r>
                      <a:r>
                        <a:rPr lang="fr-FR" dirty="0" smtClean="0"/>
                        <a:t> [A]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8395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9700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8840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8760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8620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Time [ms]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20+30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20+30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15+10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20+20</a:t>
                      </a:r>
                      <a:endParaRPr lang="fr-FR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20+30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HotSpot</a:t>
                      </a:r>
                      <a:r>
                        <a:rPr lang="fr-FR" dirty="0" smtClean="0"/>
                        <a:t> [K]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&lt; 300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&lt; 300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~350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~300</a:t>
                      </a:r>
                      <a:endParaRPr lang="fr-FR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&lt; 300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Weight</a:t>
                      </a:r>
                      <a:r>
                        <a:rPr lang="fr-FR" dirty="0" smtClean="0"/>
                        <a:t> [tons]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13,600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11,500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9,300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9,999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11,000</a:t>
                      </a:r>
                      <a:endParaRPr lang="fr-FR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Area 2 </a:t>
                      </a:r>
                      <a:r>
                        <a:rPr lang="fr-FR" dirty="0" err="1" smtClean="0"/>
                        <a:t>ap</a:t>
                      </a:r>
                      <a:r>
                        <a:rPr lang="fr-FR" dirty="0" smtClean="0"/>
                        <a:t>. [cm²]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217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184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149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177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973178" y="5350499"/>
            <a:ext cx="790017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 smtClean="0"/>
              <a:t>-Is </a:t>
            </a:r>
            <a:r>
              <a:rPr lang="fr-FR" sz="2400" dirty="0"/>
              <a:t>a ‘</a:t>
            </a:r>
            <a:r>
              <a:rPr lang="fr-FR" sz="2400" dirty="0" err="1"/>
              <a:t>perfect</a:t>
            </a:r>
            <a:r>
              <a:rPr lang="fr-FR" sz="2400" dirty="0"/>
              <a:t>’ </a:t>
            </a:r>
            <a:r>
              <a:rPr lang="fr-FR" sz="2400" dirty="0" err="1"/>
              <a:t>cable</a:t>
            </a:r>
            <a:r>
              <a:rPr lang="fr-FR" sz="2400" dirty="0"/>
              <a:t> the </a:t>
            </a:r>
            <a:r>
              <a:rPr lang="fr-FR" sz="2400" dirty="0" err="1"/>
              <a:t>better</a:t>
            </a:r>
            <a:r>
              <a:rPr lang="fr-FR" sz="2400" dirty="0"/>
              <a:t> solution for a ‘</a:t>
            </a:r>
            <a:r>
              <a:rPr lang="fr-FR" sz="2400" dirty="0" err="1"/>
              <a:t>perfect</a:t>
            </a:r>
            <a:r>
              <a:rPr lang="fr-FR" sz="2400" dirty="0"/>
              <a:t>’ </a:t>
            </a:r>
            <a:r>
              <a:rPr lang="fr-FR" sz="2400" dirty="0" err="1"/>
              <a:t>magnet</a:t>
            </a:r>
            <a:r>
              <a:rPr lang="fr-FR" sz="2400" dirty="0" smtClean="0"/>
              <a:t>?</a:t>
            </a:r>
          </a:p>
          <a:p>
            <a:r>
              <a:rPr lang="fr-FR" sz="2400" dirty="0" smtClean="0"/>
              <a:t>-</a:t>
            </a:r>
            <a:r>
              <a:rPr lang="fr-FR" sz="2400" dirty="0" err="1" smtClean="0"/>
              <a:t>Why</a:t>
            </a:r>
            <a:r>
              <a:rPr lang="fr-FR" sz="2400" dirty="0" smtClean="0"/>
              <a:t> do </a:t>
            </a:r>
            <a:r>
              <a:rPr lang="fr-FR" sz="2400" dirty="0" err="1" smtClean="0"/>
              <a:t>we</a:t>
            </a:r>
            <a:r>
              <a:rPr lang="fr-FR" sz="2400" dirty="0" smtClean="0"/>
              <a:t> </a:t>
            </a:r>
            <a:r>
              <a:rPr lang="fr-FR" sz="2400" dirty="0" err="1" smtClean="0"/>
              <a:t>operate</a:t>
            </a:r>
            <a:r>
              <a:rPr lang="fr-FR" sz="2400" dirty="0" smtClean="0"/>
              <a:t> at 4.5 K </a:t>
            </a:r>
            <a:r>
              <a:rPr lang="fr-FR" sz="2400" dirty="0" err="1" smtClean="0"/>
              <a:t>instead</a:t>
            </a:r>
            <a:r>
              <a:rPr lang="fr-FR" sz="2400" dirty="0" smtClean="0"/>
              <a:t> of 4.2 K?</a:t>
            </a:r>
          </a:p>
          <a:p>
            <a:r>
              <a:rPr lang="fr-FR" sz="2400" dirty="0" smtClean="0"/>
              <a:t>-</a:t>
            </a:r>
            <a:r>
              <a:rPr lang="fr-FR" sz="2400" dirty="0" err="1" smtClean="0"/>
              <a:t>Where</a:t>
            </a:r>
            <a:r>
              <a:rPr lang="fr-FR" sz="2400" dirty="0" smtClean="0"/>
              <a:t> do </a:t>
            </a:r>
            <a:r>
              <a:rPr lang="fr-FR" sz="2400" dirty="0" err="1" smtClean="0"/>
              <a:t>we</a:t>
            </a:r>
            <a:r>
              <a:rPr lang="fr-FR" sz="2400" dirty="0" smtClean="0"/>
              <a:t> </a:t>
            </a:r>
            <a:r>
              <a:rPr lang="fr-FR" sz="2400" dirty="0" err="1" smtClean="0"/>
              <a:t>make</a:t>
            </a:r>
            <a:r>
              <a:rPr lang="fr-FR" sz="2400" dirty="0" smtClean="0"/>
              <a:t> the </a:t>
            </a:r>
            <a:r>
              <a:rPr lang="fr-FR" sz="2400" dirty="0" err="1" smtClean="0"/>
              <a:t>splices</a:t>
            </a:r>
            <a:r>
              <a:rPr lang="fr-FR" sz="2400" dirty="0" smtClean="0"/>
              <a:t>? And how?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7137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FRESCA2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 specific feedback about grading from FRESCA2</a:t>
            </a:r>
          </a:p>
          <a:p>
            <a:pPr lvl="1"/>
            <a:r>
              <a:rPr lang="en-US" dirty="0" smtClean="0"/>
              <a:t>Ungraded coils</a:t>
            </a:r>
          </a:p>
          <a:p>
            <a:pPr lvl="1"/>
            <a:r>
              <a:rPr lang="en-US" dirty="0" smtClean="0"/>
              <a:t>No Grading options from the beginning</a:t>
            </a:r>
          </a:p>
          <a:p>
            <a:r>
              <a:rPr lang="en-US" dirty="0" smtClean="0"/>
              <a:t>Feedback on use of 40 strands, 1 mm in diameter : </a:t>
            </a:r>
          </a:p>
          <a:p>
            <a:pPr lvl="1"/>
            <a:r>
              <a:rPr lang="en-US" dirty="0" smtClean="0"/>
              <a:t>no special issues for </a:t>
            </a:r>
            <a:r>
              <a:rPr lang="en-US" dirty="0" smtClean="0"/>
              <a:t>winding (R min 45 mm)</a:t>
            </a:r>
            <a:endParaRPr lang="en-US" dirty="0" smtClean="0"/>
          </a:p>
          <a:p>
            <a:pPr lvl="1"/>
            <a:r>
              <a:rPr lang="en-US" dirty="0" smtClean="0"/>
              <a:t>to be confirmed by coil/magnet test…</a:t>
            </a:r>
          </a:p>
          <a:p>
            <a:r>
              <a:rPr lang="en-US" dirty="0" smtClean="0"/>
              <a:t>Feedback on coil and tools design: </a:t>
            </a:r>
          </a:p>
          <a:p>
            <a:pPr lvl="1"/>
            <a:r>
              <a:rPr lang="en-US" dirty="0" smtClean="0"/>
              <a:t>Preliminary winding tests with special tools to study/define head configuration (length, angle, …), layer jump -- &gt; </a:t>
            </a:r>
          </a:p>
          <a:p>
            <a:pPr lvl="1"/>
            <a:r>
              <a:rPr lang="en-US" dirty="0" smtClean="0"/>
              <a:t>Cable behavior studies relative to heat treatment : to be done as soon as possible with </a:t>
            </a:r>
            <a:r>
              <a:rPr lang="en-US" u="sng" dirty="0" smtClean="0"/>
              <a:t>final cable</a:t>
            </a:r>
            <a:r>
              <a:rPr lang="en-US" dirty="0" smtClean="0"/>
              <a:t>, bare and </a:t>
            </a:r>
            <a:r>
              <a:rPr lang="en-US" u="sng" dirty="0" smtClean="0"/>
              <a:t>insulated</a:t>
            </a:r>
          </a:p>
          <a:p>
            <a:r>
              <a:rPr lang="en-US" dirty="0" smtClean="0"/>
              <a:t>FRESCA2 splices:  </a:t>
            </a:r>
            <a:r>
              <a:rPr lang="en-US" dirty="0" smtClean="0"/>
              <a:t>2 </a:t>
            </a:r>
            <a:r>
              <a:rPr lang="en-US" dirty="0" smtClean="0"/>
              <a:t>mm </a:t>
            </a:r>
            <a:r>
              <a:rPr lang="en-US" dirty="0" smtClean="0"/>
              <a:t>thick copper </a:t>
            </a:r>
            <a:r>
              <a:rPr lang="en-US" dirty="0" smtClean="0"/>
              <a:t>box (U + wedge)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1057" t="38720" r="22787" b="29385"/>
          <a:stretch/>
        </p:blipFill>
        <p:spPr>
          <a:xfrm>
            <a:off x="8734704" y="5555900"/>
            <a:ext cx="2955273" cy="756000"/>
          </a:xfrm>
          <a:prstGeom prst="rect">
            <a:avLst/>
          </a:prstGeom>
        </p:spPr>
      </p:pic>
      <p:sp>
        <p:nvSpPr>
          <p:cNvPr id="2" name="Smiley Face 1"/>
          <p:cNvSpPr/>
          <p:nvPr/>
        </p:nvSpPr>
        <p:spPr>
          <a:xfrm>
            <a:off x="5446059" y="4693024"/>
            <a:ext cx="376518" cy="363071"/>
          </a:xfrm>
          <a:prstGeom prst="smileyFac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8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6012</TotalTime>
  <Words>909</Words>
  <Application>Microsoft Office PowerPoint</Application>
  <PresentationFormat>Widescreen</PresentationFormat>
  <Paragraphs>154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ECC</vt:lpstr>
      <vt:lpstr>Foundations</vt:lpstr>
      <vt:lpstr>Grading 1 – (reference)</vt:lpstr>
      <vt:lpstr>Grading 2 – (Cu/nonCu reduction 0.6)</vt:lpstr>
      <vt:lpstr>Grading 3 – (Cu/nonCu 0.6 + 48 str. 0.5 mm)</vt:lpstr>
      <vt:lpstr>Grading 4 – (Cu/nonCu 0.6 + 40 str. 0.6 mm)</vt:lpstr>
      <vt:lpstr>Grading 5 – (Cu/nonCu 0.6 + 34 str. 0.7 mm)</vt:lpstr>
      <vt:lpstr>PowerPoint Presentation</vt:lpstr>
      <vt:lpstr>From FRESCA2</vt:lpstr>
      <vt:lpstr>Splice requirements</vt:lpstr>
      <vt:lpstr>Splice options</vt:lpstr>
      <vt:lpstr>Extra – Fresca2</vt:lpstr>
      <vt:lpstr>Extra – D20</vt:lpstr>
      <vt:lpstr>Extra – HD2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ECC</dc:title>
  <dc:creator>LORIN Clement</dc:creator>
  <cp:lastModifiedBy>DURANTE Maria</cp:lastModifiedBy>
  <cp:revision>62</cp:revision>
  <dcterms:created xsi:type="dcterms:W3CDTF">2015-12-10T10:08:46Z</dcterms:created>
  <dcterms:modified xsi:type="dcterms:W3CDTF">2015-12-14T23:58:39Z</dcterms:modified>
</cp:coreProperties>
</file>