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67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750A-597E-432A-B2EF-EE119A805AE2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AFA2-AB25-4AB9-9CE3-78561930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800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750A-597E-432A-B2EF-EE119A805AE2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AFA2-AB25-4AB9-9CE3-78561930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17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  <p:sldLayoutId id="214748368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 consolidation</a:t>
            </a:r>
            <a:br>
              <a:rPr lang="en-US" dirty="0" smtClean="0"/>
            </a:br>
            <a:r>
              <a:rPr lang="en-US" dirty="0" smtClean="0"/>
              <a:t>EN/EL work package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J.Devine</a:t>
            </a:r>
            <a:r>
              <a:rPr lang="en-US" dirty="0" smtClean="0"/>
              <a:t> / </a:t>
            </a:r>
            <a:r>
              <a:rPr lang="en-US" dirty="0" err="1" smtClean="0"/>
              <a:t>S.Bertolasi</a:t>
            </a:r>
            <a:endParaRPr lang="en-US" dirty="0" smtClean="0"/>
          </a:p>
          <a:p>
            <a:r>
              <a:rPr lang="en-US" dirty="0" smtClean="0"/>
              <a:t>on behalf of EN/EL 12.01.2016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EN-EL work package</a:t>
            </a:r>
          </a:p>
          <a:p>
            <a:r>
              <a:rPr lang="en-US" dirty="0" smtClean="0"/>
              <a:t>Layout and single line diagram</a:t>
            </a:r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Open points</a:t>
            </a:r>
          </a:p>
          <a:p>
            <a:pPr marL="231775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EN-EL work package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Replacement of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2 </a:t>
            </a:r>
            <a:r>
              <a:rPr lang="en-GB" b="1" dirty="0" smtClean="0"/>
              <a:t>transformers</a:t>
            </a:r>
            <a:r>
              <a:rPr lang="en-GB" dirty="0" smtClean="0"/>
              <a:t> (Oil </a:t>
            </a:r>
            <a:r>
              <a:rPr lang="en-GB" dirty="0" smtClean="0"/>
              <a:t>Filled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/>
              <a:t>Cast Resin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2 </a:t>
            </a:r>
            <a:r>
              <a:rPr lang="en-GB" b="1" dirty="0" smtClean="0"/>
              <a:t>electrical </a:t>
            </a:r>
            <a:r>
              <a:rPr lang="en-GB" b="1" dirty="0" smtClean="0"/>
              <a:t>switchboards </a:t>
            </a:r>
            <a:r>
              <a:rPr lang="en-GB" sz="2200" dirty="0"/>
              <a:t>(</a:t>
            </a:r>
            <a:r>
              <a:rPr lang="en-GB" sz="2200" dirty="0" smtClean="0"/>
              <a:t>ERD8*25 </a:t>
            </a:r>
            <a:r>
              <a:rPr lang="en-GB" sz="2200" dirty="0" smtClean="0"/>
              <a:t>+ </a:t>
            </a:r>
            <a:r>
              <a:rPr lang="en-GB" sz="2200" dirty="0" smtClean="0"/>
              <a:t>ERD9*25)</a:t>
            </a:r>
            <a:endParaRPr lang="en-GB" sz="2200" dirty="0" smtClean="0"/>
          </a:p>
          <a:p>
            <a:pPr lvl="1"/>
            <a:r>
              <a:rPr lang="en-GB" dirty="0" smtClean="0"/>
              <a:t>Existing </a:t>
            </a:r>
            <a:r>
              <a:rPr lang="en-GB" b="1" dirty="0" smtClean="0"/>
              <a:t>electrical containment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smtClean="0"/>
              <a:t>realignment with new equipment layout</a:t>
            </a:r>
          </a:p>
          <a:p>
            <a:pPr lvl="1"/>
            <a:r>
              <a:rPr lang="en-GB" dirty="0" smtClean="0"/>
              <a:t>Existing </a:t>
            </a:r>
            <a:r>
              <a:rPr lang="en-GB" b="1" dirty="0" smtClean="0"/>
              <a:t>LV </a:t>
            </a:r>
            <a:r>
              <a:rPr lang="en-GB" b="1" dirty="0" smtClean="0"/>
              <a:t>distribution </a:t>
            </a:r>
            <a:r>
              <a:rPr lang="en-GB" dirty="0" smtClean="0"/>
              <a:t>to suit new equipment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21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500" t="7481" r="7500" b="9852"/>
          <a:stretch/>
        </p:blipFill>
        <p:spPr>
          <a:xfrm>
            <a:off x="717632" y="1211580"/>
            <a:ext cx="7820578" cy="443484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417570" y="3920490"/>
            <a:ext cx="1680210" cy="617220"/>
          </a:xfrm>
          <a:prstGeom prst="ellipse">
            <a:avLst/>
          </a:prstGeom>
          <a:solidFill>
            <a:schemeClr val="accent2">
              <a:alpha val="43137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Oval 7"/>
          <p:cNvSpPr/>
          <p:nvPr/>
        </p:nvSpPr>
        <p:spPr>
          <a:xfrm>
            <a:off x="4800600" y="4892040"/>
            <a:ext cx="1680210" cy="617220"/>
          </a:xfrm>
          <a:prstGeom prst="ellipse">
            <a:avLst/>
          </a:prstGeom>
          <a:solidFill>
            <a:schemeClr val="accent2">
              <a:alpha val="43137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/>
        </p:nvSpPr>
        <p:spPr>
          <a:xfrm>
            <a:off x="1411604" y="3920490"/>
            <a:ext cx="1977390" cy="617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rgbClr val="FF0000"/>
                </a:solidFill>
              </a:rPr>
              <a:t>LV Switchboards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6067" y="4892040"/>
            <a:ext cx="1977390" cy="617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rgbClr val="FF0000"/>
                </a:solidFill>
              </a:rPr>
              <a:t>Transformers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Current layout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2896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666" t="19926" r="16666" b="22148"/>
          <a:stretch/>
        </p:blipFill>
        <p:spPr>
          <a:xfrm>
            <a:off x="377190" y="1531620"/>
            <a:ext cx="8183880" cy="446913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749165" y="3714750"/>
            <a:ext cx="2280285" cy="748665"/>
          </a:xfrm>
          <a:prstGeom prst="ellipse">
            <a:avLst/>
          </a:prstGeom>
          <a:solidFill>
            <a:srgbClr val="5B9BD5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Oval 12"/>
          <p:cNvSpPr/>
          <p:nvPr/>
        </p:nvSpPr>
        <p:spPr>
          <a:xfrm>
            <a:off x="4892040" y="4520565"/>
            <a:ext cx="2085975" cy="617220"/>
          </a:xfrm>
          <a:prstGeom prst="ellipse">
            <a:avLst/>
          </a:prstGeom>
          <a:solidFill>
            <a:srgbClr val="5B9BD5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Current single line diagram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116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250" t="22741" r="24666" b="25407"/>
          <a:stretch/>
        </p:blipFill>
        <p:spPr>
          <a:xfrm>
            <a:off x="1154430" y="1280160"/>
            <a:ext cx="7006590" cy="40005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400175" y="4354830"/>
            <a:ext cx="3400425" cy="714375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Future layout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9812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666" t="19926" r="16666" b="22148"/>
          <a:stretch/>
        </p:blipFill>
        <p:spPr>
          <a:xfrm>
            <a:off x="377190" y="1531620"/>
            <a:ext cx="8183880" cy="4469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6861" t="50740" r="40937" b="48149"/>
          <a:stretch/>
        </p:blipFill>
        <p:spPr>
          <a:xfrm>
            <a:off x="6164580" y="3929063"/>
            <a:ext cx="301943" cy="857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09185" y="4306253"/>
            <a:ext cx="2085975" cy="1291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9" name="Straight Connector 8"/>
          <p:cNvCxnSpPr/>
          <p:nvPr/>
        </p:nvCxnSpPr>
        <p:spPr>
          <a:xfrm>
            <a:off x="5333524" y="4306252"/>
            <a:ext cx="0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599396" y="4306252"/>
            <a:ext cx="0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6534" y="4446270"/>
            <a:ext cx="42863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90660" y="4446270"/>
            <a:ext cx="42863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33523" y="4586287"/>
            <a:ext cx="0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597967" y="4586287"/>
            <a:ext cx="0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160645" y="4726305"/>
            <a:ext cx="166592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52110" y="4516279"/>
            <a:ext cx="10144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ERDxx</a:t>
            </a:r>
            <a:r>
              <a:rPr lang="en-GB" sz="1350" dirty="0"/>
              <a:t>*24</a:t>
            </a:r>
            <a:endParaRPr lang="en-GB" sz="135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5459253" y="4723269"/>
            <a:ext cx="0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416390" y="4863286"/>
            <a:ext cx="42863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59252" y="5003304"/>
            <a:ext cx="0" cy="14001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447108" y="4840426"/>
            <a:ext cx="32147" cy="3304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5447108" y="4840426"/>
            <a:ext cx="32147" cy="3304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274945" y="5140643"/>
            <a:ext cx="166592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66410" y="4930616"/>
            <a:ext cx="10144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ERDxx+1*24</a:t>
            </a:r>
            <a:endParaRPr lang="en-GB" sz="1350" dirty="0"/>
          </a:p>
        </p:txBody>
      </p:sp>
      <p:sp>
        <p:nvSpPr>
          <p:cNvPr id="36" name="Down Arrow 35"/>
          <p:cNvSpPr/>
          <p:nvPr/>
        </p:nvSpPr>
        <p:spPr>
          <a:xfrm>
            <a:off x="5254941" y="5221054"/>
            <a:ext cx="1657351" cy="541675"/>
          </a:xfrm>
          <a:prstGeom prst="downArrow">
            <a:avLst>
              <a:gd name="adj1" fmla="val 50000"/>
              <a:gd name="adj2" fmla="val 47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LOADS</a:t>
            </a:r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Future single line diagram</a:t>
            </a:r>
          </a:p>
        </p:txBody>
      </p:sp>
    </p:spTree>
    <p:extLst>
      <p:ext uri="{BB962C8B-B14F-4D97-AF65-F5344CB8AC3E}">
        <p14:creationId xmlns:p14="http://schemas.microsoft.com/office/powerpoint/2010/main" val="381210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Schedule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Procurement (3 Months)</a:t>
            </a:r>
          </a:p>
          <a:p>
            <a:pPr lvl="1"/>
            <a:r>
              <a:rPr lang="en-GB" dirty="0" smtClean="0"/>
              <a:t>2 Transformers, 12 weeks</a:t>
            </a:r>
          </a:p>
          <a:p>
            <a:pPr lvl="1"/>
            <a:r>
              <a:rPr lang="en-GB" dirty="0" smtClean="0"/>
              <a:t>2 Electrical switchboards, 12 weeks</a:t>
            </a:r>
          </a:p>
          <a:p>
            <a:pPr lvl="1"/>
            <a:r>
              <a:rPr lang="en-GB" dirty="0" smtClean="0"/>
              <a:t>Containment and distribution infrastructure, 6-8 weeks</a:t>
            </a:r>
          </a:p>
          <a:p>
            <a:endParaRPr lang="en-GB" dirty="0" smtClean="0"/>
          </a:p>
          <a:p>
            <a:r>
              <a:rPr lang="en-GB" dirty="0" smtClean="0"/>
              <a:t>Installation </a:t>
            </a:r>
            <a:r>
              <a:rPr lang="en-GB" dirty="0" smtClean="0"/>
              <a:t>(2.5 Months)</a:t>
            </a:r>
            <a:endParaRPr lang="en-GB" dirty="0"/>
          </a:p>
          <a:p>
            <a:pPr lvl="1"/>
            <a:r>
              <a:rPr lang="en-GB" dirty="0" smtClean="0"/>
              <a:t>Containment 2-3 weeks</a:t>
            </a:r>
          </a:p>
          <a:p>
            <a:pPr lvl="1"/>
            <a:r>
              <a:rPr lang="en-GB" dirty="0" smtClean="0"/>
              <a:t>Switchboards 2 weeks</a:t>
            </a:r>
          </a:p>
          <a:p>
            <a:pPr lvl="1"/>
            <a:r>
              <a:rPr lang="en-GB" dirty="0" smtClean="0"/>
              <a:t>Transformers 1 week</a:t>
            </a:r>
          </a:p>
          <a:p>
            <a:pPr lvl="1"/>
            <a:r>
              <a:rPr lang="en-GB" dirty="0" smtClean="0"/>
              <a:t>Connections (Transformers + Switchboards) 2 weeks</a:t>
            </a:r>
          </a:p>
          <a:p>
            <a:pPr lvl="1"/>
            <a:r>
              <a:rPr lang="en-GB" dirty="0" smtClean="0"/>
              <a:t>Cabling &amp; Final equipment distribution 2 weeks (prior) + 2 weeks (post)</a:t>
            </a:r>
          </a:p>
          <a:p>
            <a:endParaRPr lang="en-GB" dirty="0" smtClean="0"/>
          </a:p>
          <a:p>
            <a:r>
              <a:rPr lang="en-GB" dirty="0" smtClean="0"/>
              <a:t>Commissioning </a:t>
            </a:r>
            <a:r>
              <a:rPr lang="en-GB" dirty="0" smtClean="0"/>
              <a:t>(0.5 Months)</a:t>
            </a:r>
          </a:p>
          <a:p>
            <a:pPr lvl="1"/>
            <a:r>
              <a:rPr lang="en-GB" dirty="0" smtClean="0"/>
              <a:t>Transformers 2 weeks</a:t>
            </a:r>
          </a:p>
          <a:p>
            <a:pPr lvl="1"/>
            <a:r>
              <a:rPr lang="en-GB" dirty="0" smtClean="0"/>
              <a:t>Switchboards 2 weeks</a:t>
            </a:r>
          </a:p>
        </p:txBody>
      </p:sp>
    </p:spTree>
    <p:extLst>
      <p:ext uri="{BB962C8B-B14F-4D97-AF65-F5344CB8AC3E}">
        <p14:creationId xmlns:p14="http://schemas.microsoft.com/office/powerpoint/2010/main" val="32972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Open </a:t>
            </a:r>
            <a:r>
              <a:rPr lang="en-GB" b="1" dirty="0" smtClean="0"/>
              <a:t>points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Distribution architecture validation (</a:t>
            </a:r>
            <a:r>
              <a:rPr lang="en-GB" dirty="0" smtClean="0"/>
              <a:t>EL </a:t>
            </a:r>
            <a:r>
              <a:rPr lang="en-GB" dirty="0" smtClean="0"/>
              <a:t>+ LIU)</a:t>
            </a:r>
          </a:p>
          <a:p>
            <a:r>
              <a:rPr lang="en-GB" dirty="0" smtClean="0"/>
              <a:t>Budget </a:t>
            </a:r>
            <a:r>
              <a:rPr lang="en-GB" dirty="0" smtClean="0"/>
              <a:t>development/estimates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smtClean="0"/>
              <a:t>quotations</a:t>
            </a:r>
          </a:p>
          <a:p>
            <a:r>
              <a:rPr lang="en-GB" dirty="0" smtClean="0"/>
              <a:t>New </a:t>
            </a:r>
            <a:r>
              <a:rPr lang="en-GB" dirty="0" smtClean="0"/>
              <a:t>Switchboard contract (due </a:t>
            </a:r>
            <a:r>
              <a:rPr lang="en-GB" dirty="0" smtClean="0"/>
              <a:t>March 2016)</a:t>
            </a:r>
          </a:p>
          <a:p>
            <a:r>
              <a:rPr lang="en-GB" dirty="0" smtClean="0"/>
              <a:t>Detailed planning coordination:</a:t>
            </a:r>
          </a:p>
          <a:p>
            <a:pPr lvl="1"/>
            <a:r>
              <a:rPr lang="en-GB" dirty="0" smtClean="0"/>
              <a:t>Power </a:t>
            </a:r>
            <a:r>
              <a:rPr lang="en-GB" dirty="0" smtClean="0"/>
              <a:t>off date</a:t>
            </a:r>
          </a:p>
          <a:p>
            <a:pPr lvl="1"/>
            <a:r>
              <a:rPr lang="en-GB" dirty="0" smtClean="0"/>
              <a:t>Power on date (required)</a:t>
            </a:r>
          </a:p>
          <a:p>
            <a:pPr lvl="1"/>
            <a:r>
              <a:rPr lang="en-GB" dirty="0" smtClean="0"/>
              <a:t>Strip out of false floor &amp; re-instatement</a:t>
            </a:r>
          </a:p>
          <a:p>
            <a:pPr lvl="1"/>
            <a:r>
              <a:rPr lang="en-GB" dirty="0" smtClean="0"/>
              <a:t>Equipment installation schedule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955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20</TotalTime>
  <Words>199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Ubuntu</vt:lpstr>
      <vt:lpstr>Ubuntu Light</vt:lpstr>
      <vt:lpstr>Wingdings</vt:lpstr>
      <vt:lpstr>CERN_ENdept_Presentation_ArialFont copy</vt:lpstr>
      <vt:lpstr>TT2 consolidation EN/EL work package</vt:lpstr>
      <vt:lpstr>Agenda</vt:lpstr>
      <vt:lpstr>EN-EL work package</vt:lpstr>
      <vt:lpstr>Current layout</vt:lpstr>
      <vt:lpstr>Current single line diagram</vt:lpstr>
      <vt:lpstr>Future layout</vt:lpstr>
      <vt:lpstr>Future single line diagram</vt:lpstr>
      <vt:lpstr>Schedule</vt:lpstr>
      <vt:lpstr>Open points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Bertolasi</dc:creator>
  <cp:lastModifiedBy>Stefano Bertolasi</cp:lastModifiedBy>
  <cp:revision>12</cp:revision>
  <dcterms:created xsi:type="dcterms:W3CDTF">2016-01-11T13:07:22Z</dcterms:created>
  <dcterms:modified xsi:type="dcterms:W3CDTF">2016-01-11T13:28:54Z</dcterms:modified>
</cp:coreProperties>
</file>