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40"/>
  </p:notesMasterIdLst>
  <p:sldIdLst>
    <p:sldId id="256" r:id="rId2"/>
    <p:sldId id="257" r:id="rId3"/>
    <p:sldId id="266" r:id="rId4"/>
    <p:sldId id="281" r:id="rId5"/>
    <p:sldId id="280" r:id="rId6"/>
    <p:sldId id="282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92" r:id="rId15"/>
    <p:sldId id="265" r:id="rId16"/>
    <p:sldId id="267" r:id="rId17"/>
    <p:sldId id="286" r:id="rId18"/>
    <p:sldId id="287" r:id="rId19"/>
    <p:sldId id="271" r:id="rId20"/>
    <p:sldId id="269" r:id="rId21"/>
    <p:sldId id="293" r:id="rId22"/>
    <p:sldId id="272" r:id="rId23"/>
    <p:sldId id="288" r:id="rId24"/>
    <p:sldId id="285" r:id="rId25"/>
    <p:sldId id="276" r:id="rId26"/>
    <p:sldId id="275" r:id="rId27"/>
    <p:sldId id="277" r:id="rId28"/>
    <p:sldId id="274" r:id="rId29"/>
    <p:sldId id="278" r:id="rId30"/>
    <p:sldId id="296" r:id="rId31"/>
    <p:sldId id="294" r:id="rId32"/>
    <p:sldId id="291" r:id="rId33"/>
    <p:sldId id="289" r:id="rId34"/>
    <p:sldId id="295" r:id="rId35"/>
    <p:sldId id="290" r:id="rId36"/>
    <p:sldId id="279" r:id="rId37"/>
    <p:sldId id="283" r:id="rId38"/>
    <p:sldId id="284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37FF"/>
    <a:srgbClr val="80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CB4E9-9F10-445D-898A-4C7FDF6A12A9}" type="datetimeFigureOut">
              <a:rPr lang="en-US" smtClean="0"/>
              <a:t>Fri 18/3/2016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1234F-1D0B-4526-934D-0A5952B7B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24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3773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0822F-2A47-47FB-AEF3-EBD2D31E23C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719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00822F-2A47-47FB-AEF3-EBD2D31E23C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62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215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6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8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1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47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06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1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1234F-1D0B-4526-934D-0A5952B7B5F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601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4" descr="Accelerator Physics Grou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183" y="1293331"/>
            <a:ext cx="1421106" cy="50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FIC - Institut de Física Corpuscula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183" y="361721"/>
            <a:ext cx="1421106" cy="93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7363367" y="361721"/>
            <a:ext cx="1152128" cy="143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1713"/>
            <a:ext cx="1105481" cy="143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98423"/>
            <a:ext cx="1173178" cy="115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99845"/>
            <a:ext cx="1150982" cy="115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0248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720"/>
            <a:ext cx="8229600" cy="5217443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1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49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50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788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26965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92677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2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6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423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76474"/>
            <a:ext cx="4040188" cy="4760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76474"/>
            <a:ext cx="4041775" cy="4760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8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4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4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221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073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7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LIC Workshop 20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78" y="440706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Accelerator Physics Grou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937" y="494272"/>
            <a:ext cx="576064" cy="20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FIC - Institut de Física Corpuscula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116632"/>
            <a:ext cx="576064" cy="37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254" y="105533"/>
            <a:ext cx="456683" cy="59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://www.uv.es/ere2014/images/uv-logo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1" r="17750"/>
          <a:stretch/>
        </p:blipFill>
        <p:spPr bwMode="auto">
          <a:xfrm>
            <a:off x="8532440" y="710717"/>
            <a:ext cx="576064" cy="71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801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93482-287C-4ADC-B7B3-79897485F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81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7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Recent </a:t>
            </a:r>
            <a:r>
              <a:rPr lang="en-GB" dirty="0" err="1"/>
              <a:t>rf</a:t>
            </a:r>
            <a:r>
              <a:rPr lang="en-GB" dirty="0"/>
              <a:t> high-gradient testing </a:t>
            </a:r>
            <a:r>
              <a:rPr lang="en-GB" dirty="0" smtClean="0"/>
              <a:t>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Jorge Giner Navarro</a:t>
            </a:r>
          </a:p>
          <a:p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behalf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XBOX </a:t>
            </a:r>
            <a:r>
              <a:rPr lang="es-ES" dirty="0" err="1" smtClean="0"/>
              <a:t>team</a:t>
            </a:r>
            <a:endParaRPr lang="es-ES" dirty="0" smtClean="0"/>
          </a:p>
          <a:p>
            <a:r>
              <a:rPr lang="es-ES" dirty="0" smtClean="0"/>
              <a:t>Mini-</a:t>
            </a:r>
            <a:r>
              <a:rPr lang="es-ES" dirty="0" err="1" smtClean="0"/>
              <a:t>MeVArc</a:t>
            </a:r>
            <a:r>
              <a:rPr lang="es-ES" dirty="0" smtClean="0"/>
              <a:t> meeting</a:t>
            </a:r>
          </a:p>
          <a:p>
            <a:r>
              <a:rPr lang="es-ES" dirty="0" smtClean="0"/>
              <a:t>22/03/2016 CERN, Geneva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8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5114" y="4204049"/>
            <a:ext cx="4723606" cy="23659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7699" y="1619415"/>
            <a:ext cx="4698436" cy="25841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High </a:t>
            </a:r>
            <a:r>
              <a:rPr lang="es-ES" dirty="0" err="1" smtClean="0"/>
              <a:t>gradient</a:t>
            </a:r>
            <a:r>
              <a:rPr lang="es-ES" dirty="0" smtClean="0"/>
              <a:t> </a:t>
            </a:r>
            <a:r>
              <a:rPr lang="es-ES" dirty="0" err="1" smtClean="0"/>
              <a:t>conditioning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10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043339" y="1850107"/>
            <a:ext cx="21314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Normalized Gradient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129113" y="5601842"/>
            <a:ext cx="1705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Normalized </a:t>
            </a:r>
            <a:r>
              <a:rPr lang="en-GB" dirty="0" smtClean="0"/>
              <a:t>BDR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202646" y="4828144"/>
            <a:ext cx="3441375" cy="1203082"/>
          </a:xfrm>
          <a:prstGeom prst="line">
            <a:avLst/>
          </a:prstGeom>
          <a:ln w="28575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6156176" y="1767748"/>
                <a:ext cx="2278595" cy="43132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Tx/>
                  <a:buChar char="-"/>
                </a:pPr>
                <a:r>
                  <a:rPr lang="en-GB" dirty="0" smtClean="0"/>
                  <a:t>Smooth curve</a:t>
                </a:r>
              </a:p>
              <a:p>
                <a:pPr marL="285750" indent="-285750">
                  <a:buFontTx/>
                  <a:buChar char="-"/>
                </a:pPr>
                <a:r>
                  <a:rPr lang="en-GB" dirty="0" smtClean="0"/>
                  <a:t>Steps in pulse length not visible</a:t>
                </a:r>
              </a:p>
              <a:p>
                <a:pPr marL="285750" indent="-285750">
                  <a:buFontTx/>
                  <a:buChar char="-"/>
                </a:pPr>
                <a:endParaRPr lang="en-GB" dirty="0"/>
              </a:p>
              <a:p>
                <a:r>
                  <a:rPr lang="en-GB" dirty="0" smtClean="0"/>
                  <a:t>Normalized gradient and normalized BDR represents the conditioning state of the structure.</a:t>
                </a:r>
              </a:p>
              <a:p>
                <a:endParaRPr lang="en-GB" dirty="0"/>
              </a:p>
              <a:p>
                <a:r>
                  <a:rPr lang="en-GB" dirty="0" smtClean="0"/>
                  <a:t>Conditioning curve follows a power law dependence</a:t>
                </a:r>
                <a:r>
                  <a:rPr lang="en-US" dirty="0" smtClean="0"/>
                  <a:t> with number of pulses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BDR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𝑝𝑢𝑙𝑠𝑒𝑠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−9.2</m:t>
                          </m:r>
                        </m:sup>
                      </m:sSubSup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1767748"/>
                <a:ext cx="2278595" cy="4313232"/>
              </a:xfrm>
              <a:prstGeom prst="rect">
                <a:avLst/>
              </a:prstGeom>
              <a:blipFill rotWithShape="0">
                <a:blip r:embed="rId5"/>
                <a:stretch>
                  <a:fillRect l="-2406" t="-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626076" y="904641"/>
            <a:ext cx="766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 of a conditioning history. TD26CC#1 tested in Xbox-1: user-defined pulse length, automated control of gradient at fixed BDR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58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High </a:t>
            </a:r>
            <a:r>
              <a:rPr lang="es-ES" dirty="0" err="1" smtClean="0"/>
              <a:t>gradient</a:t>
            </a:r>
            <a:r>
              <a:rPr lang="es-ES" dirty="0" smtClean="0"/>
              <a:t> </a:t>
            </a:r>
            <a:r>
              <a:rPr lang="es-ES" dirty="0" err="1" smtClean="0"/>
              <a:t>conditioning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11</a:t>
            </a:fld>
            <a:endParaRPr lang="en-US"/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" r="10656"/>
          <a:stretch/>
        </p:blipFill>
        <p:spPr bwMode="auto">
          <a:xfrm>
            <a:off x="4929941" y="1551303"/>
            <a:ext cx="4085132" cy="2329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9667" r="13249" b="29333"/>
          <a:stretch/>
        </p:blipFill>
        <p:spPr bwMode="auto">
          <a:xfrm>
            <a:off x="251521" y="1521455"/>
            <a:ext cx="4273340" cy="2391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80" t="20611" r="8876" b="12118"/>
          <a:stretch/>
        </p:blipFill>
        <p:spPr bwMode="auto">
          <a:xfrm>
            <a:off x="420238" y="3981697"/>
            <a:ext cx="4097808" cy="2504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/>
          <p:cNvPicPr>
            <a:picLocks noChangeAspect="1"/>
          </p:cNvPicPr>
          <p:nvPr/>
        </p:nvPicPr>
        <p:blipFill rotWithShape="1">
          <a:blip r:embed="rId6"/>
          <a:srcRect l="1821" t="5876" r="719" b="2582"/>
          <a:stretch/>
        </p:blipFill>
        <p:spPr>
          <a:xfrm>
            <a:off x="5245597" y="3996493"/>
            <a:ext cx="3580466" cy="2355039"/>
          </a:xfrm>
          <a:prstGeom prst="rect">
            <a:avLst/>
          </a:prstGeom>
        </p:spPr>
      </p:pic>
      <p:sp>
        <p:nvSpPr>
          <p:cNvPr id="18" name="TextBox 11"/>
          <p:cNvSpPr txBox="1"/>
          <p:nvPr/>
        </p:nvSpPr>
        <p:spPr>
          <a:xfrm rot="16200000">
            <a:off x="-978014" y="2405209"/>
            <a:ext cx="24487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TD26CC (XBOX-1)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9" name="TextBox 12"/>
          <p:cNvSpPr txBox="1"/>
          <p:nvPr/>
        </p:nvSpPr>
        <p:spPr>
          <a:xfrm rot="16200000">
            <a:off x="3607771" y="2536787"/>
            <a:ext cx="23522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TD24R05 (XBOX-1)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0" name="TextBox 13"/>
          <p:cNvSpPr txBox="1"/>
          <p:nvPr/>
        </p:nvSpPr>
        <p:spPr>
          <a:xfrm rot="16200000">
            <a:off x="-944231" y="4969022"/>
            <a:ext cx="23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TD24R05</a:t>
            </a:r>
            <a:r>
              <a:rPr lang="en-GB" sz="2000" i="1" dirty="0" smtClean="0">
                <a:solidFill>
                  <a:srgbClr val="002060"/>
                </a:solidFill>
              </a:rPr>
              <a:t>#4</a:t>
            </a:r>
            <a:r>
              <a:rPr lang="en-GB" sz="2000" dirty="0" smtClean="0">
                <a:solidFill>
                  <a:srgbClr val="002060"/>
                </a:solidFill>
              </a:rPr>
              <a:t> (NEXTEF)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1" name="TextBox 14"/>
          <p:cNvSpPr txBox="1"/>
          <p:nvPr/>
        </p:nvSpPr>
        <p:spPr>
          <a:xfrm rot="16200000">
            <a:off x="3587138" y="4966559"/>
            <a:ext cx="23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TD24R05</a:t>
            </a:r>
            <a:r>
              <a:rPr lang="en-GB" sz="2000" i="1" dirty="0" smtClean="0">
                <a:solidFill>
                  <a:srgbClr val="002060"/>
                </a:solidFill>
              </a:rPr>
              <a:t>#2</a:t>
            </a:r>
            <a:r>
              <a:rPr lang="en-GB" sz="2000" dirty="0" smtClean="0">
                <a:solidFill>
                  <a:srgbClr val="002060"/>
                </a:solidFill>
              </a:rPr>
              <a:t> (NEXTEF)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2" name="Rectangle 15"/>
          <p:cNvSpPr/>
          <p:nvPr/>
        </p:nvSpPr>
        <p:spPr>
          <a:xfrm>
            <a:off x="46294" y="1521455"/>
            <a:ext cx="4478568" cy="23915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5"/>
          <p:cNvSpPr/>
          <p:nvPr/>
        </p:nvSpPr>
        <p:spPr>
          <a:xfrm>
            <a:off x="4583830" y="1521455"/>
            <a:ext cx="4478568" cy="23915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5"/>
          <p:cNvSpPr/>
          <p:nvPr/>
        </p:nvSpPr>
        <p:spPr>
          <a:xfrm>
            <a:off x="46293" y="3973326"/>
            <a:ext cx="4478568" cy="23915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5"/>
          <p:cNvSpPr/>
          <p:nvPr/>
        </p:nvSpPr>
        <p:spPr>
          <a:xfrm>
            <a:off x="4572000" y="3969975"/>
            <a:ext cx="4478568" cy="23915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26076" y="904641"/>
            <a:ext cx="766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Collection of conditioning histories of CLIC-G prototypes</a:t>
            </a:r>
            <a:endParaRPr lang="en-US" dirty="0"/>
          </a:p>
        </p:txBody>
      </p:sp>
      <p:pic>
        <p:nvPicPr>
          <p:cNvPr id="28" name="Picture 1" descr="C:\Higo\2010\Reports_Papers_Conferences_Talks\100523_IPAC10_京都\Higo_THPEA012_KEK_Nextef\Poster\CIMG1980_DiskDampCell-CupSid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0314" y="655538"/>
            <a:ext cx="1106291" cy="8292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872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" r="7201"/>
          <a:stretch/>
        </p:blipFill>
        <p:spPr>
          <a:xfrm>
            <a:off x="305668" y="3415643"/>
            <a:ext cx="6146648" cy="262994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 r="7598"/>
          <a:stretch/>
        </p:blipFill>
        <p:spPr>
          <a:xfrm>
            <a:off x="240540" y="650731"/>
            <a:ext cx="6236036" cy="26484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High gradient conditioning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12</a:t>
            </a:fld>
            <a:endParaRPr lang="en-US"/>
          </a:p>
        </p:txBody>
      </p:sp>
      <p:sp>
        <p:nvSpPr>
          <p:cNvPr id="9" name="TextBox 16"/>
          <p:cNvSpPr txBox="1"/>
          <p:nvPr/>
        </p:nvSpPr>
        <p:spPr>
          <a:xfrm>
            <a:off x="3158533" y="3051150"/>
            <a:ext cx="93610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#Pulses</a:t>
            </a:r>
          </a:p>
        </p:txBody>
      </p:sp>
      <p:sp>
        <p:nvSpPr>
          <p:cNvPr id="10" name="TextBox 17"/>
          <p:cNvSpPr txBox="1"/>
          <p:nvPr/>
        </p:nvSpPr>
        <p:spPr>
          <a:xfrm>
            <a:off x="3266545" y="5867192"/>
            <a:ext cx="72008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#BDs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496" y="995434"/>
                <a:ext cx="3063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995434"/>
                <a:ext cx="306342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4900" y="3589313"/>
                <a:ext cx="3063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GB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bSup>
                    </m:oMath>
                  </m:oMathPara>
                </a14:m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00" y="3589313"/>
                <a:ext cx="306342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24000"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6771651" y="852472"/>
            <a:ext cx="216023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002060"/>
                </a:solidFill>
              </a:rPr>
              <a:t>Conditioning to high-gradient is given by the </a:t>
            </a:r>
            <a:r>
              <a:rPr lang="en-GB" sz="2000" b="1" u="sng" dirty="0">
                <a:solidFill>
                  <a:srgbClr val="002060"/>
                </a:solidFill>
              </a:rPr>
              <a:t>pulses</a:t>
            </a:r>
            <a:r>
              <a:rPr lang="en-GB" sz="2000" b="1" dirty="0">
                <a:solidFill>
                  <a:srgbClr val="002060"/>
                </a:solidFill>
              </a:rPr>
              <a:t> not the breakdowns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71651" y="2588223"/>
            <a:ext cx="23397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RF pulses contribute to surface quality enhancement more than breakdown events (reduction of potential breakdown sites</a:t>
            </a:r>
            <a:r>
              <a:rPr lang="en-GB" dirty="0" smtClean="0">
                <a:solidFill>
                  <a:prstClr val="black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Same </a:t>
            </a:r>
            <a:r>
              <a:rPr lang="en-GB" dirty="0">
                <a:solidFill>
                  <a:prstClr val="black"/>
                </a:solidFill>
              </a:rPr>
              <a:t>conditioning speed at different breakdown rates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103" y="6164700"/>
            <a:ext cx="8893793" cy="30777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Pub: W. Wuensch et al. </a:t>
            </a:r>
            <a:r>
              <a:rPr lang="en-GB" sz="1400" i="1" dirty="0"/>
              <a:t>Comparison of the conditioning of high gradient accelerating </a:t>
            </a:r>
            <a:r>
              <a:rPr lang="en-GB" sz="1400" i="1" dirty="0" smtClean="0"/>
              <a:t>structures</a:t>
            </a:r>
            <a:r>
              <a:rPr lang="en-GB" sz="1400" dirty="0" smtClean="0"/>
              <a:t>. PRAB </a:t>
            </a:r>
            <a:r>
              <a:rPr lang="en-US" sz="1400" dirty="0"/>
              <a:t>19, 032001 (2016)</a:t>
            </a:r>
          </a:p>
        </p:txBody>
      </p:sp>
    </p:spTree>
    <p:extLst>
      <p:ext uri="{BB962C8B-B14F-4D97-AF65-F5344CB8AC3E}">
        <p14:creationId xmlns:p14="http://schemas.microsoft.com/office/powerpoint/2010/main" val="4996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Xboxes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79887" y="3415403"/>
            <a:ext cx="2853859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CPI 50MW 1.5us klystron</a:t>
            </a:r>
          </a:p>
          <a:p>
            <a:r>
              <a:rPr lang="en-GB" sz="1600" b="1" dirty="0" err="1" smtClean="0">
                <a:solidFill>
                  <a:schemeClr val="tx2"/>
                </a:solidFill>
              </a:rPr>
              <a:t>Scandinova</a:t>
            </a:r>
            <a:r>
              <a:rPr lang="en-GB" sz="1600" b="1" dirty="0" smtClean="0">
                <a:solidFill>
                  <a:schemeClr val="tx2"/>
                </a:solidFill>
              </a:rPr>
              <a:t> Modulator</a:t>
            </a:r>
          </a:p>
          <a:p>
            <a:r>
              <a:rPr lang="en-GB" sz="1600" b="1" dirty="0" smtClean="0">
                <a:solidFill>
                  <a:schemeClr val="tx2"/>
                </a:solidFill>
              </a:rPr>
              <a:t>Rep Rate 50Hz</a:t>
            </a:r>
          </a:p>
          <a:p>
            <a:r>
              <a:rPr lang="en-GB" sz="1600" b="1" dirty="0" smtClean="0">
                <a:solidFill>
                  <a:schemeClr val="tx2"/>
                </a:solidFill>
              </a:rPr>
              <a:t>Beam test capabilities</a:t>
            </a:r>
            <a:endParaRPr lang="en-GB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31" t="28951" r="13063" b="643"/>
          <a:stretch/>
        </p:blipFill>
        <p:spPr>
          <a:xfrm>
            <a:off x="6081883" y="1250597"/>
            <a:ext cx="2839695" cy="20921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9420" r="425"/>
          <a:stretch/>
        </p:blipFill>
        <p:spPr>
          <a:xfrm>
            <a:off x="3152300" y="1274903"/>
            <a:ext cx="2853083" cy="20819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" t="20481" r="61374" b="25653"/>
          <a:stretch/>
        </p:blipFill>
        <p:spPr>
          <a:xfrm>
            <a:off x="156520" y="1244584"/>
            <a:ext cx="2883243" cy="2146748"/>
          </a:xfrm>
          <a:prstGeom prst="rect">
            <a:avLst/>
          </a:prstGeom>
          <a:effectLst/>
        </p:spPr>
      </p:pic>
      <p:sp>
        <p:nvSpPr>
          <p:cNvPr id="11" name="TextBox 10"/>
          <p:cNvSpPr txBox="1"/>
          <p:nvPr/>
        </p:nvSpPr>
        <p:spPr>
          <a:xfrm>
            <a:off x="151056" y="1250107"/>
            <a:ext cx="2882691" cy="307778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Xbox-1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6283" y="1270044"/>
            <a:ext cx="2859099" cy="307777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Xbox-2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1884" y="1270044"/>
            <a:ext cx="2839694" cy="307777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Xbox-3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887" y="4564778"/>
            <a:ext cx="2853859" cy="1077218"/>
          </a:xfrm>
          <a:prstGeom prst="rect">
            <a:avLst/>
          </a:prstGeom>
          <a:ln>
            <a:solidFill>
              <a:srgbClr val="005B1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rgbClr val="005B1E"/>
                </a:solidFill>
              </a:rPr>
              <a:t>Previous tests:</a:t>
            </a:r>
          </a:p>
          <a:p>
            <a:r>
              <a:rPr lang="en-GB" sz="1600" i="1" dirty="0" smtClean="0"/>
              <a:t>2013</a:t>
            </a:r>
            <a:r>
              <a:rPr lang="en-GB" sz="1600" dirty="0"/>
              <a:t>	</a:t>
            </a:r>
            <a:r>
              <a:rPr lang="en-GB" sz="1600" dirty="0" smtClean="0"/>
              <a:t>TD24R05 (CTF2)</a:t>
            </a:r>
          </a:p>
          <a:p>
            <a:r>
              <a:rPr lang="en-GB" sz="1600" i="1" dirty="0" smtClean="0"/>
              <a:t>2013</a:t>
            </a:r>
            <a:r>
              <a:rPr lang="en-GB" sz="1600" dirty="0" smtClean="0"/>
              <a:t>  	TD26CC-#1 (CTF2)</a:t>
            </a:r>
          </a:p>
          <a:p>
            <a:r>
              <a:rPr lang="en-GB" sz="1600" i="1" dirty="0" smtClean="0"/>
              <a:t>2014-15</a:t>
            </a:r>
            <a:r>
              <a:rPr lang="en-GB" sz="1600" dirty="0" smtClean="0"/>
              <a:t>	T24 (Dogleg)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887" y="5690679"/>
            <a:ext cx="2853859" cy="61555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Ongoing test:</a:t>
            </a:r>
          </a:p>
          <a:p>
            <a:r>
              <a:rPr lang="en-GB" sz="1600" i="1" dirty="0" smtClean="0"/>
              <a:t>Aug2015-	</a:t>
            </a:r>
            <a:r>
              <a:rPr lang="en-GB" dirty="0" smtClean="0"/>
              <a:t>TD26CC-#1 </a:t>
            </a:r>
            <a:r>
              <a:rPr lang="en-GB" sz="1400" dirty="0" smtClean="0"/>
              <a:t>(Dogleg)</a:t>
            </a:r>
            <a:endParaRPr lang="en-GB" sz="1400" b="1" dirty="0" smtClean="0">
              <a:solidFill>
                <a:srgbClr val="005B1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52300" y="3415403"/>
            <a:ext cx="2853859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CPI 50MW 1.5us klystron</a:t>
            </a:r>
          </a:p>
          <a:p>
            <a:r>
              <a:rPr lang="en-GB" sz="1600" b="1" dirty="0" err="1" smtClean="0">
                <a:solidFill>
                  <a:schemeClr val="tx2"/>
                </a:solidFill>
              </a:rPr>
              <a:t>Scandinova</a:t>
            </a:r>
            <a:r>
              <a:rPr lang="en-GB" sz="1600" b="1" dirty="0" smtClean="0">
                <a:solidFill>
                  <a:schemeClr val="tx2"/>
                </a:solidFill>
              </a:rPr>
              <a:t> Modulator</a:t>
            </a:r>
          </a:p>
          <a:p>
            <a:r>
              <a:rPr lang="en-GB" sz="1600" b="1" dirty="0" smtClean="0">
                <a:solidFill>
                  <a:schemeClr val="tx2"/>
                </a:solidFill>
              </a:rPr>
              <a:t>Rep Rate 50Hz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81883" y="3415403"/>
            <a:ext cx="2853859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4x Toshiba 6MW 5us klystron</a:t>
            </a:r>
          </a:p>
          <a:p>
            <a:r>
              <a:rPr lang="en-GB" sz="1600" b="1" dirty="0" smtClean="0">
                <a:solidFill>
                  <a:schemeClr val="tx2"/>
                </a:solidFill>
              </a:rPr>
              <a:t>4x </a:t>
            </a:r>
            <a:r>
              <a:rPr lang="en-GB" sz="1600" b="1" dirty="0" err="1" smtClean="0">
                <a:solidFill>
                  <a:schemeClr val="tx2"/>
                </a:solidFill>
              </a:rPr>
              <a:t>Scandinova</a:t>
            </a:r>
            <a:r>
              <a:rPr lang="en-GB" sz="1600" b="1" dirty="0" smtClean="0">
                <a:solidFill>
                  <a:schemeClr val="tx2"/>
                </a:solidFill>
              </a:rPr>
              <a:t> Modulators</a:t>
            </a:r>
          </a:p>
          <a:p>
            <a:r>
              <a:rPr lang="en-GB" sz="1600" b="1" dirty="0" smtClean="0">
                <a:solidFill>
                  <a:schemeClr val="tx2"/>
                </a:solidFill>
              </a:rPr>
              <a:t>Rep Rate 400Hz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151911" y="4564778"/>
            <a:ext cx="2853859" cy="1077218"/>
          </a:xfrm>
          <a:prstGeom prst="rect">
            <a:avLst/>
          </a:prstGeom>
          <a:ln>
            <a:solidFill>
              <a:srgbClr val="005B1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rgbClr val="005B1E"/>
                </a:solidFill>
              </a:rPr>
              <a:t>Previous tests:</a:t>
            </a:r>
          </a:p>
          <a:p>
            <a:r>
              <a:rPr lang="en-GB" sz="1600" i="1" dirty="0" smtClean="0"/>
              <a:t>2014-15</a:t>
            </a:r>
            <a:r>
              <a:rPr lang="en-GB" sz="1600" dirty="0" smtClean="0"/>
              <a:t>	CLIC Crab Cavity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45070" y="5687763"/>
            <a:ext cx="2853859" cy="61555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Ongoing test:</a:t>
            </a:r>
          </a:p>
          <a:p>
            <a:r>
              <a:rPr lang="en-GB" sz="1600" i="1" dirty="0" smtClean="0"/>
              <a:t>Sep2015-	</a:t>
            </a:r>
            <a:r>
              <a:rPr lang="en-GB" dirty="0" smtClean="0"/>
              <a:t>T24OPEN</a:t>
            </a:r>
            <a:endParaRPr lang="en-GB" sz="1400" b="1" dirty="0" smtClean="0">
              <a:solidFill>
                <a:srgbClr val="005B1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81883" y="4564778"/>
            <a:ext cx="2853859" cy="1077218"/>
          </a:xfrm>
          <a:prstGeom prst="rect">
            <a:avLst/>
          </a:prstGeom>
          <a:ln>
            <a:solidFill>
              <a:srgbClr val="005B1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dirty="0" smtClean="0">
                <a:solidFill>
                  <a:srgbClr val="005B1E"/>
                </a:solidFill>
              </a:rPr>
              <a:t>Medium power tests (Xbox-3A):</a:t>
            </a:r>
          </a:p>
          <a:p>
            <a:r>
              <a:rPr lang="en-GB" sz="1600" i="1" dirty="0" smtClean="0"/>
              <a:t>2015</a:t>
            </a:r>
            <a:r>
              <a:rPr lang="en-GB" sz="1600" dirty="0" smtClean="0"/>
              <a:t>  3D-printed </a:t>
            </a:r>
            <a:r>
              <a:rPr lang="en-GB" sz="1600" dirty="0" err="1" smtClean="0"/>
              <a:t>Ti</a:t>
            </a:r>
            <a:r>
              <a:rPr lang="en-GB" sz="1600" dirty="0" smtClean="0"/>
              <a:t> waveguide </a:t>
            </a:r>
            <a:endParaRPr lang="en-GB" sz="1400" dirty="0" smtClean="0"/>
          </a:p>
          <a:p>
            <a:r>
              <a:rPr lang="en-GB" sz="1600" i="1" dirty="0" smtClean="0"/>
              <a:t>2015</a:t>
            </a:r>
            <a:r>
              <a:rPr lang="en-GB" sz="1600" dirty="0" smtClean="0"/>
              <a:t>	X-band RF valve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1943822" y="3114333"/>
            <a:ext cx="1095941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OPERATIONAL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09442" y="3072948"/>
            <a:ext cx="1095941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OPERATIONAL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22976" y="3065764"/>
            <a:ext cx="1696747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COMMISSIONING 2016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93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cap="none" dirty="0" smtClean="0"/>
              <a:t>1. Test </a:t>
            </a:r>
            <a:r>
              <a:rPr lang="es-ES" cap="none" dirty="0"/>
              <a:t>of </a:t>
            </a:r>
            <a:r>
              <a:rPr lang="es-ES" cap="none" dirty="0" smtClean="0"/>
              <a:t>TD26CC-#1 </a:t>
            </a:r>
            <a:r>
              <a:rPr lang="es-ES" cap="none" dirty="0" err="1" smtClean="0"/>
              <a:t>structure</a:t>
            </a:r>
            <a:r>
              <a:rPr lang="es-ES" cap="none" dirty="0" smtClean="0"/>
              <a:t> </a:t>
            </a:r>
            <a:br>
              <a:rPr lang="es-ES" cap="none" dirty="0" smtClean="0"/>
            </a:br>
            <a:r>
              <a:rPr lang="es-ES" cap="none" dirty="0" smtClean="0"/>
              <a:t>(</a:t>
            </a:r>
            <a:r>
              <a:rPr lang="es-ES" cap="none" dirty="0" err="1"/>
              <a:t>Dogleg</a:t>
            </a:r>
            <a:r>
              <a:rPr lang="es-ES" cap="none" dirty="0"/>
              <a:t> </a:t>
            </a:r>
            <a:r>
              <a:rPr lang="es-ES" cap="none" dirty="0" err="1"/>
              <a:t>experiment</a:t>
            </a:r>
            <a:r>
              <a:rPr lang="es-ES" cap="none" dirty="0"/>
              <a:t>)</a:t>
            </a: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2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</a:t>
            </a:r>
            <a:r>
              <a:rPr lang="en-GB" dirty="0" smtClean="0"/>
              <a:t>TD26CC-#1 </a:t>
            </a:r>
            <a:r>
              <a:rPr lang="en-GB" dirty="0"/>
              <a:t>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8"/>
          <a:stretch/>
        </p:blipFill>
        <p:spPr>
          <a:xfrm>
            <a:off x="557130" y="1133290"/>
            <a:ext cx="3561790" cy="24931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30810" y="1044985"/>
            <a:ext cx="38058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TD26CC-N1 was processed in 2013 by Xbox-1 at CTF2 after a long test of 6 months.</a:t>
            </a:r>
          </a:p>
          <a:p>
            <a:endParaRPr lang="en-GB" dirty="0" smtClean="0"/>
          </a:p>
          <a:p>
            <a:r>
              <a:rPr lang="en-GB" dirty="0" smtClean="0"/>
              <a:t>The test at </a:t>
            </a:r>
            <a:r>
              <a:rPr lang="en-GB" b="1" dirty="0" smtClean="0"/>
              <a:t>100 MV/m </a:t>
            </a:r>
            <a:r>
              <a:rPr lang="en-GB" dirty="0" smtClean="0"/>
              <a:t>gradient and </a:t>
            </a:r>
            <a:r>
              <a:rPr lang="en-GB" b="1" dirty="0" smtClean="0"/>
              <a:t>250 ns </a:t>
            </a:r>
            <a:r>
              <a:rPr lang="en-GB" dirty="0" smtClean="0"/>
              <a:t>pulse length showed a </a:t>
            </a:r>
            <a:r>
              <a:rPr lang="en-GB" b="1" dirty="0" smtClean="0"/>
              <a:t>breakdown rate of 7e-6 </a:t>
            </a:r>
            <a:r>
              <a:rPr lang="en-GB" b="1" dirty="0" err="1" smtClean="0"/>
              <a:t>bpp</a:t>
            </a:r>
            <a:r>
              <a:rPr lang="en-GB" b="1" dirty="0" smtClean="0"/>
              <a:t>/m</a:t>
            </a:r>
            <a:r>
              <a:rPr lang="en-GB" dirty="0" smtClean="0"/>
              <a:t>.</a:t>
            </a:r>
            <a:endParaRPr lang="en-GB" b="1" dirty="0" smtClean="0"/>
          </a:p>
          <a:p>
            <a:endParaRPr lang="en-GB" b="1" dirty="0"/>
          </a:p>
          <a:p>
            <a:r>
              <a:rPr lang="en-GB" dirty="0" smtClean="0"/>
              <a:t>For CLIC requirements we expected a performance at a maximum gradient of </a:t>
            </a:r>
            <a:r>
              <a:rPr lang="en-GB" b="1" dirty="0" smtClean="0"/>
              <a:t>95 MV/m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335269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This structure was accidentally </a:t>
            </a:r>
            <a:r>
              <a:rPr lang="en-GB" b="1" dirty="0" smtClean="0"/>
              <a:t>vented</a:t>
            </a:r>
            <a:r>
              <a:rPr lang="en-GB" dirty="0" smtClean="0"/>
              <a:t> for few weeks at the testing place.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It was re-</a:t>
            </a:r>
            <a:r>
              <a:rPr lang="en-GB" dirty="0" err="1" smtClean="0"/>
              <a:t>baken</a:t>
            </a:r>
            <a:r>
              <a:rPr lang="en-GB" dirty="0" smtClean="0"/>
              <a:t> out at 650 </a:t>
            </a:r>
            <a:r>
              <a:rPr lang="en-GB" dirty="0" err="1" smtClean="0"/>
              <a:t>deg</a:t>
            </a:r>
            <a:r>
              <a:rPr lang="en-GB" dirty="0" smtClean="0"/>
              <a:t> C and installed again for a new test at the CTF3 </a:t>
            </a:r>
            <a:r>
              <a:rPr lang="en-GB" dirty="0" err="1" smtClean="0"/>
              <a:t>Linac</a:t>
            </a:r>
            <a:r>
              <a:rPr lang="en-GB" dirty="0"/>
              <a:t> </a:t>
            </a:r>
            <a:r>
              <a:rPr lang="en-GB" dirty="0" smtClean="0"/>
              <a:t>for the </a:t>
            </a:r>
            <a:r>
              <a:rPr lang="en-GB" b="1" dirty="0" smtClean="0"/>
              <a:t>Dogleg beam-loading experiment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We found that the structure </a:t>
            </a:r>
            <a:r>
              <a:rPr lang="en-GB" b="1" dirty="0" smtClean="0"/>
              <a:t>needed to be reconditioned</a:t>
            </a:r>
            <a:r>
              <a:rPr lang="en-GB" dirty="0" smtClean="0"/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9635" y="3586898"/>
            <a:ext cx="4156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TD26CC-N1 installed at the beamline of the CTF3 </a:t>
            </a:r>
            <a:r>
              <a:rPr lang="en-GB" sz="1400" dirty="0" err="1" smtClean="0"/>
              <a:t>Linac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The structure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66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</a:t>
            </a:r>
            <a:r>
              <a:rPr lang="en-GB" dirty="0" smtClean="0"/>
              <a:t>TD26CC-#1 </a:t>
            </a:r>
            <a:r>
              <a:rPr lang="en-GB" dirty="0"/>
              <a:t>structure</a:t>
            </a:r>
            <a:endParaRPr lang="en-US" dirty="0"/>
          </a:p>
        </p:txBody>
      </p:sp>
      <p:grpSp>
        <p:nvGrpSpPr>
          <p:cNvPr id="4" name="Group 59"/>
          <p:cNvGrpSpPr/>
          <p:nvPr/>
        </p:nvGrpSpPr>
        <p:grpSpPr>
          <a:xfrm>
            <a:off x="121386" y="635339"/>
            <a:ext cx="6889014" cy="2567265"/>
            <a:chOff x="76200" y="3599210"/>
            <a:chExt cx="6889014" cy="3106390"/>
          </a:xfrm>
        </p:grpSpPr>
        <p:grpSp>
          <p:nvGrpSpPr>
            <p:cNvPr id="5" name="Group 61"/>
            <p:cNvGrpSpPr/>
            <p:nvPr/>
          </p:nvGrpSpPr>
          <p:grpSpPr>
            <a:xfrm>
              <a:off x="76200" y="4278571"/>
              <a:ext cx="6889014" cy="2427029"/>
              <a:chOff x="4876800" y="2736866"/>
              <a:chExt cx="4163262" cy="1356518"/>
            </a:xfrm>
          </p:grpSpPr>
          <p:pic>
            <p:nvPicPr>
              <p:cNvPr id="7" name="Picture 6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6232" b="1"/>
              <a:stretch/>
            </p:blipFill>
            <p:spPr>
              <a:xfrm>
                <a:off x="4876800" y="2768733"/>
                <a:ext cx="4163262" cy="1324651"/>
              </a:xfrm>
              <a:prstGeom prst="rect">
                <a:avLst/>
              </a:prstGeom>
              <a:noFill/>
            </p:spPr>
          </p:pic>
          <p:sp>
            <p:nvSpPr>
              <p:cNvPr id="8" name="Rectangle 64"/>
              <p:cNvSpPr/>
              <p:nvPr/>
            </p:nvSpPr>
            <p:spPr>
              <a:xfrm>
                <a:off x="6065212" y="3514459"/>
                <a:ext cx="182550" cy="1524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Connector 65"/>
              <p:cNvCxnSpPr/>
              <p:nvPr/>
            </p:nvCxnSpPr>
            <p:spPr>
              <a:xfrm>
                <a:off x="6074994" y="3389422"/>
                <a:ext cx="113233" cy="277439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66"/>
              <p:cNvSpPr txBox="1"/>
              <p:nvPr/>
            </p:nvSpPr>
            <p:spPr>
              <a:xfrm>
                <a:off x="5879360" y="3716848"/>
                <a:ext cx="7191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/>
                  <a:t>XBox1</a:t>
                </a:r>
                <a:endParaRPr lang="en-GB" sz="1600" b="1" dirty="0"/>
              </a:p>
            </p:txBody>
          </p:sp>
          <p:cxnSp>
            <p:nvCxnSpPr>
              <p:cNvPr id="11" name="Straight Connector 67"/>
              <p:cNvCxnSpPr>
                <a:stCxn id="8" idx="2"/>
              </p:cNvCxnSpPr>
              <p:nvPr/>
            </p:nvCxnSpPr>
            <p:spPr>
              <a:xfrm flipH="1">
                <a:off x="6074994" y="3666859"/>
                <a:ext cx="81493" cy="11017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68"/>
              <p:cNvSpPr txBox="1"/>
              <p:nvPr/>
            </p:nvSpPr>
            <p:spPr>
              <a:xfrm>
                <a:off x="5174477" y="2736866"/>
                <a:ext cx="8435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/>
                  <a:t>Dogleg</a:t>
                </a:r>
                <a:endParaRPr lang="en-GB" b="1" dirty="0"/>
              </a:p>
            </p:txBody>
          </p:sp>
          <p:cxnSp>
            <p:nvCxnSpPr>
              <p:cNvPr id="13" name="Straight Connector 69"/>
              <p:cNvCxnSpPr/>
              <p:nvPr/>
            </p:nvCxnSpPr>
            <p:spPr>
              <a:xfrm flipH="1" flipV="1">
                <a:off x="5622092" y="2949105"/>
                <a:ext cx="345615" cy="19599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Rectangle 62"/>
            <p:cNvSpPr/>
            <p:nvPr/>
          </p:nvSpPr>
          <p:spPr>
            <a:xfrm>
              <a:off x="2362632" y="3599210"/>
              <a:ext cx="4592854" cy="28777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le 2"/>
          <p:cNvSpPr/>
          <p:nvPr/>
        </p:nvSpPr>
        <p:spPr>
          <a:xfrm>
            <a:off x="457200" y="6300494"/>
            <a:ext cx="7391400" cy="13701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2"/>
          <p:cNvSpPr/>
          <p:nvPr/>
        </p:nvSpPr>
        <p:spPr>
          <a:xfrm rot="19776558">
            <a:off x="5834421" y="6036849"/>
            <a:ext cx="1088807" cy="13665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3"/>
          <p:cNvSpPr/>
          <p:nvPr/>
        </p:nvSpPr>
        <p:spPr>
          <a:xfrm>
            <a:off x="6801256" y="5769587"/>
            <a:ext cx="2209800" cy="12586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8"/>
          <p:cNvSpPr/>
          <p:nvPr/>
        </p:nvSpPr>
        <p:spPr>
          <a:xfrm rot="1030577">
            <a:off x="7790475" y="6450877"/>
            <a:ext cx="1041373" cy="14105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nip Same Side Corner Rectangle 7"/>
          <p:cNvSpPr/>
          <p:nvPr/>
        </p:nvSpPr>
        <p:spPr>
          <a:xfrm>
            <a:off x="2667000" y="6216173"/>
            <a:ext cx="609600" cy="153170"/>
          </a:xfrm>
          <a:prstGeom prst="snip2SameRect">
            <a:avLst>
              <a:gd name="adj1" fmla="val 50000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ightning Bolt 9"/>
          <p:cNvSpPr/>
          <p:nvPr/>
        </p:nvSpPr>
        <p:spPr>
          <a:xfrm>
            <a:off x="336415" y="6198237"/>
            <a:ext cx="228600" cy="286549"/>
          </a:xfrm>
          <a:prstGeom prst="lightningBol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0"/>
          <p:cNvSpPr/>
          <p:nvPr/>
        </p:nvSpPr>
        <p:spPr>
          <a:xfrm>
            <a:off x="914400" y="6207965"/>
            <a:ext cx="228600" cy="2865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ounded Rectangle 23"/>
          <p:cNvSpPr/>
          <p:nvPr/>
        </p:nvSpPr>
        <p:spPr>
          <a:xfrm>
            <a:off x="1295400" y="6211462"/>
            <a:ext cx="456698" cy="2865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4"/>
          <p:cNvSpPr/>
          <p:nvPr/>
        </p:nvSpPr>
        <p:spPr>
          <a:xfrm>
            <a:off x="2057400" y="6211462"/>
            <a:ext cx="456698" cy="2865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ounded Rectangle 25"/>
          <p:cNvSpPr/>
          <p:nvPr/>
        </p:nvSpPr>
        <p:spPr>
          <a:xfrm>
            <a:off x="3505200" y="6211462"/>
            <a:ext cx="456698" cy="2865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ounded Rectangle 26"/>
          <p:cNvSpPr/>
          <p:nvPr/>
        </p:nvSpPr>
        <p:spPr>
          <a:xfrm>
            <a:off x="4343400" y="6211462"/>
            <a:ext cx="456698" cy="2865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34"/>
          <p:cNvSpPr/>
          <p:nvPr/>
        </p:nvSpPr>
        <p:spPr>
          <a:xfrm>
            <a:off x="5181600" y="6211462"/>
            <a:ext cx="456698" cy="28654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an 11"/>
          <p:cNvSpPr/>
          <p:nvPr/>
        </p:nvSpPr>
        <p:spPr>
          <a:xfrm rot="16200000">
            <a:off x="8171355" y="5627954"/>
            <a:ext cx="142571" cy="399405"/>
          </a:xfrm>
          <a:prstGeom prst="can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lowchart: Or 14"/>
          <p:cNvSpPr/>
          <p:nvPr/>
        </p:nvSpPr>
        <p:spPr>
          <a:xfrm>
            <a:off x="7685503" y="5753853"/>
            <a:ext cx="172825" cy="145857"/>
          </a:xfrm>
          <a:prstGeom prst="flowChar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lowchart: Sort 15"/>
          <p:cNvSpPr/>
          <p:nvPr/>
        </p:nvSpPr>
        <p:spPr>
          <a:xfrm rot="19710582">
            <a:off x="6199177" y="6031560"/>
            <a:ext cx="124517" cy="273000"/>
          </a:xfrm>
          <a:prstGeom prst="flowChartSor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lowchart: Sort 38"/>
          <p:cNvSpPr/>
          <p:nvPr/>
        </p:nvSpPr>
        <p:spPr>
          <a:xfrm rot="19710582">
            <a:off x="6685561" y="5741580"/>
            <a:ext cx="124517" cy="273000"/>
          </a:xfrm>
          <a:prstGeom prst="flowChartSor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lowchart: Collate 16"/>
          <p:cNvSpPr/>
          <p:nvPr/>
        </p:nvSpPr>
        <p:spPr>
          <a:xfrm rot="19769281">
            <a:off x="6453557" y="5921230"/>
            <a:ext cx="138041" cy="234536"/>
          </a:xfrm>
          <a:prstGeom prst="flowChartCol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Flowchart: Sort 40"/>
          <p:cNvSpPr/>
          <p:nvPr/>
        </p:nvSpPr>
        <p:spPr>
          <a:xfrm>
            <a:off x="6934200" y="5693033"/>
            <a:ext cx="150674" cy="273000"/>
          </a:xfrm>
          <a:prstGeom prst="flowChartSor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Flowchart: Collate 41"/>
          <p:cNvSpPr/>
          <p:nvPr/>
        </p:nvSpPr>
        <p:spPr>
          <a:xfrm>
            <a:off x="7094146" y="5716079"/>
            <a:ext cx="144854" cy="234536"/>
          </a:xfrm>
          <a:prstGeom prst="flowChartCollat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Flowchart: Sort 42"/>
          <p:cNvSpPr/>
          <p:nvPr/>
        </p:nvSpPr>
        <p:spPr>
          <a:xfrm>
            <a:off x="7240726" y="5693033"/>
            <a:ext cx="150674" cy="273000"/>
          </a:xfrm>
          <a:prstGeom prst="flowChartSor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lowchart: Or 43"/>
          <p:cNvSpPr/>
          <p:nvPr/>
        </p:nvSpPr>
        <p:spPr>
          <a:xfrm>
            <a:off x="8610600" y="5757326"/>
            <a:ext cx="172825" cy="145857"/>
          </a:xfrm>
          <a:prstGeom prst="flowChartOr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46"/>
          <p:cNvCxnSpPr/>
          <p:nvPr/>
        </p:nvCxnSpPr>
        <p:spPr>
          <a:xfrm>
            <a:off x="8106384" y="1504305"/>
            <a:ext cx="0" cy="4218579"/>
          </a:xfrm>
          <a:prstGeom prst="line">
            <a:avLst/>
          </a:prstGeom>
          <a:ln w="762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71"/>
          <p:cNvCxnSpPr/>
          <p:nvPr/>
        </p:nvCxnSpPr>
        <p:spPr>
          <a:xfrm>
            <a:off x="8411184" y="5285398"/>
            <a:ext cx="0" cy="455773"/>
          </a:xfrm>
          <a:prstGeom prst="line">
            <a:avLst/>
          </a:prstGeom>
          <a:ln w="76200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lowchart: Predefined Process 82"/>
          <p:cNvSpPr/>
          <p:nvPr/>
        </p:nvSpPr>
        <p:spPr>
          <a:xfrm rot="16200000">
            <a:off x="8190883" y="5007559"/>
            <a:ext cx="440602" cy="125950"/>
          </a:xfrm>
          <a:prstGeom prst="flowChartPredefinedProcess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oup 85"/>
          <p:cNvGrpSpPr/>
          <p:nvPr/>
        </p:nvGrpSpPr>
        <p:grpSpPr>
          <a:xfrm>
            <a:off x="5287300" y="937528"/>
            <a:ext cx="2848584" cy="1576382"/>
            <a:chOff x="5257800" y="685800"/>
            <a:chExt cx="2848584" cy="1907422"/>
          </a:xfrm>
        </p:grpSpPr>
        <p:sp>
          <p:nvSpPr>
            <p:cNvPr id="39" name="Rounded Rectangle 83"/>
            <p:cNvSpPr/>
            <p:nvPr/>
          </p:nvSpPr>
          <p:spPr>
            <a:xfrm>
              <a:off x="5257800" y="685800"/>
              <a:ext cx="2590800" cy="1907422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Flowchart: Extract 17"/>
            <p:cNvSpPr/>
            <p:nvPr/>
          </p:nvSpPr>
          <p:spPr>
            <a:xfrm rot="5400000">
              <a:off x="5753100" y="1057288"/>
              <a:ext cx="876084" cy="647484"/>
            </a:xfrm>
            <a:prstGeom prst="flowChartExtra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1" name="Straight Connector 22"/>
            <p:cNvCxnSpPr>
              <a:stCxn id="40" idx="0"/>
            </p:cNvCxnSpPr>
            <p:nvPr/>
          </p:nvCxnSpPr>
          <p:spPr>
            <a:xfrm>
              <a:off x="6514884" y="1381030"/>
              <a:ext cx="1591500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Flowchart: Summing Junction 45"/>
            <p:cNvSpPr/>
            <p:nvPr/>
          </p:nvSpPr>
          <p:spPr>
            <a:xfrm>
              <a:off x="6858000" y="914400"/>
              <a:ext cx="457702" cy="457200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Flowchart: Summing Junction 19"/>
            <p:cNvSpPr/>
            <p:nvPr/>
          </p:nvSpPr>
          <p:spPr>
            <a:xfrm>
              <a:off x="6858000" y="1371600"/>
              <a:ext cx="457702" cy="457200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84"/>
            <p:cNvSpPr txBox="1"/>
            <p:nvPr/>
          </p:nvSpPr>
          <p:spPr>
            <a:xfrm>
              <a:off x="6025950" y="1828800"/>
              <a:ext cx="1136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/>
                <a:t>XBOX1</a:t>
              </a:r>
            </a:p>
            <a:p>
              <a:pPr algn="ctr"/>
              <a:r>
                <a:rPr lang="en-GB" b="1" dirty="0" smtClean="0"/>
                <a:t>12 GHz RF</a:t>
              </a:r>
              <a:endParaRPr lang="en-GB" b="1" dirty="0"/>
            </a:p>
          </p:txBody>
        </p:sp>
      </p:grpSp>
      <p:grpSp>
        <p:nvGrpSpPr>
          <p:cNvPr id="45" name="Group 86"/>
          <p:cNvGrpSpPr/>
          <p:nvPr/>
        </p:nvGrpSpPr>
        <p:grpSpPr>
          <a:xfrm>
            <a:off x="148284" y="4037600"/>
            <a:ext cx="1275944" cy="958346"/>
            <a:chOff x="5439123" y="685800"/>
            <a:chExt cx="2667261" cy="2457101"/>
          </a:xfrm>
        </p:grpSpPr>
        <p:sp>
          <p:nvSpPr>
            <p:cNvPr id="46" name="Rounded Rectangle 87"/>
            <p:cNvSpPr/>
            <p:nvPr/>
          </p:nvSpPr>
          <p:spPr>
            <a:xfrm>
              <a:off x="5439123" y="685800"/>
              <a:ext cx="2409477" cy="2457101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Flowchart: Extract 88"/>
            <p:cNvSpPr/>
            <p:nvPr/>
          </p:nvSpPr>
          <p:spPr>
            <a:xfrm rot="5400000">
              <a:off x="5753100" y="1057288"/>
              <a:ext cx="876084" cy="647484"/>
            </a:xfrm>
            <a:prstGeom prst="flowChartExtract">
              <a:avLst/>
            </a:prstGeom>
            <a:solidFill>
              <a:srgbClr val="7030A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8" name="Straight Connector 89"/>
            <p:cNvCxnSpPr>
              <a:stCxn id="47" idx="0"/>
            </p:cNvCxnSpPr>
            <p:nvPr/>
          </p:nvCxnSpPr>
          <p:spPr>
            <a:xfrm>
              <a:off x="6514884" y="1381030"/>
              <a:ext cx="1591500" cy="0"/>
            </a:xfrm>
            <a:prstGeom prst="line">
              <a:avLst/>
            </a:prstGeom>
            <a:ln w="762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lowchart: Summing Junction 90"/>
            <p:cNvSpPr/>
            <p:nvPr/>
          </p:nvSpPr>
          <p:spPr>
            <a:xfrm>
              <a:off x="6858000" y="914400"/>
              <a:ext cx="457702" cy="457200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Flowchart: Summing Junction 91"/>
            <p:cNvSpPr/>
            <p:nvPr/>
          </p:nvSpPr>
          <p:spPr>
            <a:xfrm>
              <a:off x="6858000" y="1371600"/>
              <a:ext cx="457702" cy="457200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TextBox 92"/>
            <p:cNvSpPr txBox="1"/>
            <p:nvPr/>
          </p:nvSpPr>
          <p:spPr>
            <a:xfrm>
              <a:off x="5520064" y="1644180"/>
              <a:ext cx="2148629" cy="1369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/>
                <a:t>MKS02</a:t>
              </a:r>
            </a:p>
            <a:p>
              <a:pPr algn="ctr"/>
              <a:r>
                <a:rPr lang="en-GB" b="1" dirty="0" smtClean="0"/>
                <a:t>3 GHz RF</a:t>
              </a:r>
              <a:endParaRPr lang="en-GB" b="1" dirty="0"/>
            </a:p>
          </p:txBody>
        </p:sp>
      </p:grpSp>
      <p:cxnSp>
        <p:nvCxnSpPr>
          <p:cNvPr id="52" name="Straight Connector 93"/>
          <p:cNvCxnSpPr/>
          <p:nvPr/>
        </p:nvCxnSpPr>
        <p:spPr>
          <a:xfrm>
            <a:off x="1371600" y="4341015"/>
            <a:ext cx="8916" cy="1885925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95"/>
          <p:cNvCxnSpPr/>
          <p:nvPr/>
        </p:nvCxnSpPr>
        <p:spPr>
          <a:xfrm>
            <a:off x="990600" y="5771167"/>
            <a:ext cx="0" cy="455773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96"/>
          <p:cNvCxnSpPr/>
          <p:nvPr/>
        </p:nvCxnSpPr>
        <p:spPr>
          <a:xfrm>
            <a:off x="990600" y="5794892"/>
            <a:ext cx="38100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99"/>
          <p:cNvSpPr/>
          <p:nvPr/>
        </p:nvSpPr>
        <p:spPr>
          <a:xfrm>
            <a:off x="1714500" y="5372765"/>
            <a:ext cx="952500" cy="42212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MKS03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6" name="Rounded Rectangle 101"/>
          <p:cNvSpPr/>
          <p:nvPr/>
        </p:nvSpPr>
        <p:spPr>
          <a:xfrm>
            <a:off x="2771800" y="5372765"/>
            <a:ext cx="952500" cy="42212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MKS05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7" name="Rounded Rectangle 102"/>
          <p:cNvSpPr/>
          <p:nvPr/>
        </p:nvSpPr>
        <p:spPr>
          <a:xfrm>
            <a:off x="3810000" y="5372765"/>
            <a:ext cx="952500" cy="42212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MKS06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8" name="Rounded Rectangle 103"/>
          <p:cNvSpPr/>
          <p:nvPr/>
        </p:nvSpPr>
        <p:spPr>
          <a:xfrm>
            <a:off x="4876800" y="5372765"/>
            <a:ext cx="952500" cy="42212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MKS07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59" name="Straight Connector 104"/>
          <p:cNvCxnSpPr/>
          <p:nvPr/>
        </p:nvCxnSpPr>
        <p:spPr>
          <a:xfrm>
            <a:off x="2190344" y="5771167"/>
            <a:ext cx="0" cy="455773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105"/>
          <p:cNvCxnSpPr/>
          <p:nvPr/>
        </p:nvCxnSpPr>
        <p:spPr>
          <a:xfrm>
            <a:off x="3599232" y="5771167"/>
            <a:ext cx="0" cy="455773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106"/>
          <p:cNvCxnSpPr/>
          <p:nvPr/>
        </p:nvCxnSpPr>
        <p:spPr>
          <a:xfrm>
            <a:off x="4458512" y="5771167"/>
            <a:ext cx="0" cy="455773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107"/>
          <p:cNvCxnSpPr/>
          <p:nvPr/>
        </p:nvCxnSpPr>
        <p:spPr>
          <a:xfrm>
            <a:off x="5304816" y="5794892"/>
            <a:ext cx="0" cy="455773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110"/>
          <p:cNvCxnSpPr/>
          <p:nvPr/>
        </p:nvCxnSpPr>
        <p:spPr>
          <a:xfrm>
            <a:off x="2375349" y="2346579"/>
            <a:ext cx="289516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112"/>
          <p:cNvCxnSpPr>
            <a:stCxn id="17" idx="1"/>
          </p:cNvCxnSpPr>
          <p:nvPr/>
        </p:nvCxnSpPr>
        <p:spPr>
          <a:xfrm flipV="1">
            <a:off x="7813697" y="6361257"/>
            <a:ext cx="1197359" cy="6077"/>
          </a:xfrm>
          <a:prstGeom prst="line">
            <a:avLst/>
          </a:prstGeom>
          <a:ln w="1587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115"/>
          <p:cNvSpPr txBox="1"/>
          <p:nvPr/>
        </p:nvSpPr>
        <p:spPr>
          <a:xfrm>
            <a:off x="1604020" y="3284075"/>
            <a:ext cx="3327188" cy="1449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Beam: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CTF3 Drive Beam modified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3GHz beam at ~1.2 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Pulse length up to 250 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Energy ~125 </a:t>
            </a:r>
            <a:r>
              <a:rPr lang="en-GB" dirty="0"/>
              <a:t>MeV at </a:t>
            </a:r>
            <a:r>
              <a:rPr lang="en-GB" dirty="0" smtClean="0"/>
              <a:t>structure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Up to 25 Hz pulse rep. rate</a:t>
            </a:r>
          </a:p>
        </p:txBody>
      </p:sp>
      <p:sp>
        <p:nvSpPr>
          <p:cNvPr id="66" name="TextBox 116"/>
          <p:cNvSpPr txBox="1"/>
          <p:nvPr/>
        </p:nvSpPr>
        <p:spPr>
          <a:xfrm>
            <a:off x="2699792" y="1413846"/>
            <a:ext cx="2538620" cy="763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12 GHz RF:</a:t>
            </a:r>
            <a:endParaRPr lang="en-GB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/>
              <a:t>90 </a:t>
            </a:r>
            <a:r>
              <a:rPr lang="en-GB" dirty="0" smtClean="0"/>
              <a:t>MW RF power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Up to 50 Hz rep. rate </a:t>
            </a:r>
          </a:p>
        </p:txBody>
      </p:sp>
      <p:sp>
        <p:nvSpPr>
          <p:cNvPr id="67" name="Rounded Rectangle 70"/>
          <p:cNvSpPr/>
          <p:nvPr/>
        </p:nvSpPr>
        <p:spPr>
          <a:xfrm>
            <a:off x="107504" y="5722884"/>
            <a:ext cx="678752" cy="37089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Gun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8" name="TextBox 3"/>
          <p:cNvSpPr txBox="1"/>
          <p:nvPr/>
        </p:nvSpPr>
        <p:spPr>
          <a:xfrm rot="5400000">
            <a:off x="6998533" y="3403144"/>
            <a:ext cx="2750070" cy="305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35 m low loss waveguide</a:t>
            </a:r>
            <a:endParaRPr lang="en-GB" dirty="0"/>
          </a:p>
        </p:txBody>
      </p:sp>
      <p:sp>
        <p:nvSpPr>
          <p:cNvPr id="69" name="Rectangle 4"/>
          <p:cNvSpPr/>
          <p:nvPr/>
        </p:nvSpPr>
        <p:spPr>
          <a:xfrm>
            <a:off x="407623" y="2906224"/>
            <a:ext cx="1955009" cy="2627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CTF3 Injector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70" name="Flowchart: Summing Junction 72"/>
          <p:cNvSpPr/>
          <p:nvPr/>
        </p:nvSpPr>
        <p:spPr>
          <a:xfrm>
            <a:off x="1956268" y="5832593"/>
            <a:ext cx="218952" cy="178323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Flowchart: Summing Junction 73"/>
          <p:cNvSpPr/>
          <p:nvPr/>
        </p:nvSpPr>
        <p:spPr>
          <a:xfrm>
            <a:off x="2198101" y="5832593"/>
            <a:ext cx="218952" cy="178323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Flowchart: Summing Junction 74"/>
          <p:cNvSpPr/>
          <p:nvPr/>
        </p:nvSpPr>
        <p:spPr>
          <a:xfrm>
            <a:off x="4231563" y="5832593"/>
            <a:ext cx="218952" cy="178323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Flowchart: Summing Junction 75"/>
          <p:cNvSpPr/>
          <p:nvPr/>
        </p:nvSpPr>
        <p:spPr>
          <a:xfrm>
            <a:off x="4457467" y="5832593"/>
            <a:ext cx="218952" cy="178323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Flowchart: Summing Junction 76"/>
          <p:cNvSpPr/>
          <p:nvPr/>
        </p:nvSpPr>
        <p:spPr>
          <a:xfrm>
            <a:off x="5093776" y="5832593"/>
            <a:ext cx="218952" cy="178323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Flowchart: Summing Junction 77"/>
          <p:cNvSpPr/>
          <p:nvPr/>
        </p:nvSpPr>
        <p:spPr>
          <a:xfrm>
            <a:off x="5317981" y="5831289"/>
            <a:ext cx="218952" cy="178323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Flowchart: Summing Junction 78"/>
          <p:cNvSpPr/>
          <p:nvPr/>
        </p:nvSpPr>
        <p:spPr>
          <a:xfrm>
            <a:off x="3613785" y="5832247"/>
            <a:ext cx="218952" cy="178323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Flowchart: Summing Junction 79"/>
          <p:cNvSpPr/>
          <p:nvPr/>
        </p:nvSpPr>
        <p:spPr>
          <a:xfrm>
            <a:off x="3369899" y="5832593"/>
            <a:ext cx="218952" cy="178323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Folded Corner 80"/>
          <p:cNvSpPr/>
          <p:nvPr/>
        </p:nvSpPr>
        <p:spPr>
          <a:xfrm>
            <a:off x="6300712" y="4502790"/>
            <a:ext cx="1640837" cy="778414"/>
          </a:xfrm>
          <a:prstGeom prst="foldedCorner">
            <a:avLst>
              <a:gd name="adj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b="1" dirty="0" smtClean="0"/>
              <a:t>High Gradient Accelerating Structure</a:t>
            </a:r>
            <a:endParaRPr lang="en-GB" dirty="0" smtClean="0"/>
          </a:p>
        </p:txBody>
      </p:sp>
      <p:sp>
        <p:nvSpPr>
          <p:cNvPr id="79" name="Right Arrow 5"/>
          <p:cNvSpPr/>
          <p:nvPr/>
        </p:nvSpPr>
        <p:spPr>
          <a:xfrm rot="2963118">
            <a:off x="7543801" y="5385474"/>
            <a:ext cx="457200" cy="1955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151 Rectángulo"/>
          <p:cNvSpPr/>
          <p:nvPr/>
        </p:nvSpPr>
        <p:spPr>
          <a:xfrm>
            <a:off x="6725078" y="5931744"/>
            <a:ext cx="2470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Courtesy</a:t>
            </a:r>
            <a:r>
              <a:rPr lang="es-ES" dirty="0" smtClean="0"/>
              <a:t> of Luis Navarro</a:t>
            </a:r>
            <a:endParaRPr lang="es-ES" dirty="0"/>
          </a:p>
        </p:txBody>
      </p:sp>
      <p:sp>
        <p:nvSpPr>
          <p:cNvPr id="82" name="Slide Number Placeholder 8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16</a:t>
            </a:fld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The Dogleg experiment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87" name="Date Placeholder 8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88" name="Footer Placeholder 8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4"/>
          <a:srcRect t="2707"/>
          <a:stretch/>
        </p:blipFill>
        <p:spPr>
          <a:xfrm>
            <a:off x="5254926" y="2553725"/>
            <a:ext cx="2647530" cy="193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11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t="3585"/>
          <a:stretch/>
        </p:blipFill>
        <p:spPr>
          <a:xfrm>
            <a:off x="0" y="1481859"/>
            <a:ext cx="8897801" cy="49858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of the TD26CC-#1 structure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Full history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1277333" y="1976127"/>
            <a:ext cx="6038336" cy="0"/>
          </a:xfrm>
          <a:prstGeom prst="line">
            <a:avLst/>
          </a:prstGeom>
          <a:ln w="127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557255" y="1597534"/>
            <a:ext cx="0" cy="4490211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4043297" y="1597535"/>
            <a:ext cx="0" cy="4490211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4603459" y="1597534"/>
            <a:ext cx="0" cy="4490211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38774" y="3283730"/>
            <a:ext cx="834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760A3"/>
                </a:solidFill>
              </a:rPr>
              <a:t>Gradient</a:t>
            </a:r>
            <a:endParaRPr lang="en-US" sz="1400" b="1" dirty="0">
              <a:solidFill>
                <a:srgbClr val="0760A3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28900" y="4091214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#BDs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9332" y="1280784"/>
            <a:ext cx="1226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Pulse length =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17589" y="1280785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150 ns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2872" y="1280785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200 ns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00537" y="1280785"/>
            <a:ext cx="2053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180 ns (CLIC pulse shape)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04551" y="4495463"/>
            <a:ext cx="12368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Beam Current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63496" y="5297204"/>
            <a:ext cx="1097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5B1E"/>
                </a:solidFill>
              </a:rPr>
              <a:t>Pulse length</a:t>
            </a:r>
            <a:endParaRPr lang="en-US" sz="1400" b="1" dirty="0">
              <a:solidFill>
                <a:srgbClr val="005B1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463496" y="4803240"/>
            <a:ext cx="1114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B8B400"/>
                </a:solidFill>
              </a:rPr>
              <a:t>#BD-clusters</a:t>
            </a:r>
            <a:endParaRPr lang="en-US" sz="1400" b="1" dirty="0">
              <a:solidFill>
                <a:srgbClr val="B8B4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21191" y="1994653"/>
            <a:ext cx="500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71005C"/>
                </a:solidFill>
              </a:rPr>
              <a:t>BDR</a:t>
            </a:r>
            <a:endParaRPr lang="en-US" sz="1400" b="1" dirty="0">
              <a:solidFill>
                <a:srgbClr val="71005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2571" y="6166367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12/08/2015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899208" y="6163171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07/03/2016</a:t>
            </a:r>
            <a:endParaRPr lang="en-US" sz="1400" b="1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17</a:t>
            </a:fld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786362" y="1055944"/>
            <a:ext cx="333585" cy="246495"/>
            <a:chOff x="4767748" y="6206842"/>
            <a:chExt cx="652749" cy="246495"/>
          </a:xfrm>
        </p:grpSpPr>
        <p:cxnSp>
          <p:nvCxnSpPr>
            <p:cNvPr id="30" name="Elbow Connector 29"/>
            <p:cNvCxnSpPr/>
            <p:nvPr/>
          </p:nvCxnSpPr>
          <p:spPr>
            <a:xfrm flipV="1">
              <a:off x="4767748" y="6206842"/>
              <a:ext cx="333585" cy="246495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Elbow Connector 30"/>
            <p:cNvCxnSpPr/>
            <p:nvPr/>
          </p:nvCxnSpPr>
          <p:spPr>
            <a:xfrm>
              <a:off x="4934539" y="6206842"/>
              <a:ext cx="485958" cy="246494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3547640" y="1064368"/>
            <a:ext cx="450396" cy="246495"/>
            <a:chOff x="4767748" y="6206842"/>
            <a:chExt cx="652749" cy="246495"/>
          </a:xfrm>
        </p:grpSpPr>
        <p:cxnSp>
          <p:nvCxnSpPr>
            <p:cNvPr id="33" name="Elbow Connector 32"/>
            <p:cNvCxnSpPr/>
            <p:nvPr/>
          </p:nvCxnSpPr>
          <p:spPr>
            <a:xfrm flipV="1">
              <a:off x="4767748" y="6206842"/>
              <a:ext cx="333585" cy="246495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Elbow Connector 36"/>
            <p:cNvCxnSpPr/>
            <p:nvPr/>
          </p:nvCxnSpPr>
          <p:spPr>
            <a:xfrm>
              <a:off x="4934539" y="6206842"/>
              <a:ext cx="485958" cy="246494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4090087" y="1073663"/>
            <a:ext cx="619798" cy="246495"/>
            <a:chOff x="4767748" y="6206842"/>
            <a:chExt cx="652749" cy="246495"/>
          </a:xfrm>
        </p:grpSpPr>
        <p:cxnSp>
          <p:nvCxnSpPr>
            <p:cNvPr id="41" name="Elbow Connector 40"/>
            <p:cNvCxnSpPr/>
            <p:nvPr/>
          </p:nvCxnSpPr>
          <p:spPr>
            <a:xfrm flipV="1">
              <a:off x="4767748" y="6206842"/>
              <a:ext cx="333585" cy="246495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/>
            <p:nvPr/>
          </p:nvCxnSpPr>
          <p:spPr>
            <a:xfrm>
              <a:off x="4934539" y="6206842"/>
              <a:ext cx="485958" cy="246494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reeform 4"/>
          <p:cNvSpPr/>
          <p:nvPr/>
        </p:nvSpPr>
        <p:spPr>
          <a:xfrm>
            <a:off x="4920167" y="1058799"/>
            <a:ext cx="450850" cy="276225"/>
          </a:xfrm>
          <a:custGeom>
            <a:avLst/>
            <a:gdLst>
              <a:gd name="connsiteX0" fmla="*/ 0 w 450850"/>
              <a:gd name="connsiteY0" fmla="*/ 276225 h 276225"/>
              <a:gd name="connsiteX1" fmla="*/ 111125 w 450850"/>
              <a:gd name="connsiteY1" fmla="*/ 276225 h 276225"/>
              <a:gd name="connsiteX2" fmla="*/ 136525 w 450850"/>
              <a:gd name="connsiteY2" fmla="*/ 139700 h 276225"/>
              <a:gd name="connsiteX3" fmla="*/ 209550 w 450850"/>
              <a:gd name="connsiteY3" fmla="*/ 0 h 276225"/>
              <a:gd name="connsiteX4" fmla="*/ 330200 w 450850"/>
              <a:gd name="connsiteY4" fmla="*/ 0 h 276225"/>
              <a:gd name="connsiteX5" fmla="*/ 355600 w 450850"/>
              <a:gd name="connsiteY5" fmla="*/ 273050 h 276225"/>
              <a:gd name="connsiteX6" fmla="*/ 450850 w 450850"/>
              <a:gd name="connsiteY6" fmla="*/ 273050 h 27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0850" h="276225">
                <a:moveTo>
                  <a:pt x="0" y="276225"/>
                </a:moveTo>
                <a:lnTo>
                  <a:pt x="111125" y="276225"/>
                </a:lnTo>
                <a:lnTo>
                  <a:pt x="136525" y="139700"/>
                </a:lnTo>
                <a:lnTo>
                  <a:pt x="209550" y="0"/>
                </a:lnTo>
                <a:lnTo>
                  <a:pt x="330200" y="0"/>
                </a:lnTo>
                <a:lnTo>
                  <a:pt x="355600" y="273050"/>
                </a:lnTo>
                <a:lnTo>
                  <a:pt x="450850" y="273050"/>
                </a:lnTo>
              </a:path>
            </a:pathLst>
          </a:custGeom>
          <a:noFill/>
          <a:ln>
            <a:solidFill>
              <a:srgbClr val="4A7E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2610005" y="1280783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B050"/>
                </a:solidFill>
              </a:rPr>
              <a:t>100 ns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919885" y="839531"/>
            <a:ext cx="1598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348.8 M Pulses</a:t>
            </a:r>
          </a:p>
          <a:p>
            <a:r>
              <a:rPr lang="en-GB" sz="1400" b="1" dirty="0" smtClean="0"/>
              <a:t>11347 Breakdowns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17535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436" y="1067889"/>
            <a:ext cx="4388708" cy="28448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</a:t>
            </a:r>
            <a:r>
              <a:rPr lang="en-GB" dirty="0" smtClean="0"/>
              <a:t>TD26CC-#1 </a:t>
            </a:r>
            <a:r>
              <a:rPr lang="en-GB" dirty="0"/>
              <a:t>structure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4357" y="624704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Current status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18</a:t>
            </a:fld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68410" y="3951175"/>
            <a:ext cx="800717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Current conditioning </a:t>
            </a:r>
            <a:r>
              <a:rPr lang="en-GB" dirty="0" smtClean="0">
                <a:solidFill>
                  <a:srgbClr val="0000FF"/>
                </a:solidFill>
              </a:rPr>
              <a:t>(blue) </a:t>
            </a:r>
            <a:r>
              <a:rPr lang="en-GB" dirty="0" smtClean="0"/>
              <a:t>saturating or getting worse, but we do not blame the structure: we have stability problems with the Xbox-1 TWT amplifier which triggers high peak spikes quite often and induces breakdowns in the structure with a high probability.</a:t>
            </a:r>
            <a:endParaRPr lang="en-GB" dirty="0" smtClean="0">
              <a:solidFill>
                <a:srgbClr val="0000FF"/>
              </a:solidFill>
            </a:endParaRPr>
          </a:p>
          <a:p>
            <a:endParaRPr lang="en-GB" dirty="0"/>
          </a:p>
          <a:p>
            <a:r>
              <a:rPr lang="en-GB" dirty="0" smtClean="0"/>
              <a:t>Comparing to the test at CTF2 in 2013 </a:t>
            </a:r>
            <a:r>
              <a:rPr lang="en-GB" dirty="0" smtClean="0">
                <a:solidFill>
                  <a:srgbClr val="FF0000"/>
                </a:solidFill>
              </a:rPr>
              <a:t>(red)</a:t>
            </a:r>
            <a:r>
              <a:rPr lang="en-GB" dirty="0" smtClean="0"/>
              <a:t>: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 dirty="0" smtClean="0"/>
              <a:t>After venting and re-bake out the structure started in good conditioning level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The conditioning speed seems much lower and it hasn’t arrived to the best performance despite having triggered the same number of pulses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482" y="1042246"/>
            <a:ext cx="4316518" cy="285198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4876800" y="2356022"/>
            <a:ext cx="3410465" cy="1029729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095050" y="1708888"/>
            <a:ext cx="3109836" cy="1783955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2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</a:t>
            </a:r>
            <a:r>
              <a:rPr lang="en-GB" dirty="0" smtClean="0"/>
              <a:t>TD26CC-#1 </a:t>
            </a:r>
            <a:r>
              <a:rPr lang="en-GB" dirty="0"/>
              <a:t>structure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4357" y="624704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Beam-loading preliminary results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19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357" y="1297558"/>
            <a:ext cx="6409036" cy="480677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897850" y="5644499"/>
            <a:ext cx="10941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i="1" dirty="0" smtClean="0"/>
              <a:t>Nov´2015</a:t>
            </a:r>
            <a:endParaRPr lang="en-US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613778" y="5658980"/>
            <a:ext cx="10597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i="1" dirty="0" smtClean="0"/>
              <a:t>Feb´2016</a:t>
            </a:r>
            <a:endParaRPr lang="en-US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5219374" y="5658980"/>
            <a:ext cx="11272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b="1" i="1" dirty="0" smtClean="0"/>
              <a:t>Mar´2016</a:t>
            </a:r>
            <a:endParaRPr lang="en-US" b="1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1960605" y="2026607"/>
            <a:ext cx="11794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43.3 MW</a:t>
            </a:r>
          </a:p>
          <a:p>
            <a:r>
              <a:rPr lang="es-ES" dirty="0" smtClean="0"/>
              <a:t>100 MV/m</a:t>
            </a:r>
          </a:p>
          <a:p>
            <a:r>
              <a:rPr lang="es-ES" dirty="0" err="1" smtClean="0">
                <a:solidFill>
                  <a:srgbClr val="00B0F0"/>
                </a:solidFill>
              </a:rPr>
              <a:t>Unloaded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63893" y="2026606"/>
            <a:ext cx="11794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43.3 MW</a:t>
            </a:r>
          </a:p>
          <a:p>
            <a:r>
              <a:rPr lang="es-ES" dirty="0" smtClean="0"/>
              <a:t>100 MV/m</a:t>
            </a:r>
          </a:p>
          <a:p>
            <a:r>
              <a:rPr lang="es-ES" dirty="0" err="1" smtClean="0">
                <a:solidFill>
                  <a:srgbClr val="00B0F0"/>
                </a:solidFill>
              </a:rPr>
              <a:t>Unloaded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67181" y="2026606"/>
            <a:ext cx="10624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43.3 MW</a:t>
            </a:r>
          </a:p>
          <a:p>
            <a:r>
              <a:rPr lang="es-ES" dirty="0" smtClean="0"/>
              <a:t>80 MV/m</a:t>
            </a:r>
          </a:p>
          <a:p>
            <a:r>
              <a:rPr lang="es-ES" dirty="0" err="1" smtClean="0">
                <a:solidFill>
                  <a:srgbClr val="FF0000"/>
                </a:solidFill>
              </a:rPr>
              <a:t>Loaded</a:t>
            </a:r>
            <a:endParaRPr 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1695019" y="4061911"/>
                <a:ext cx="1657697" cy="2178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1.39±0.07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5019" y="4061911"/>
                <a:ext cx="1657697" cy="217817"/>
              </a:xfrm>
              <a:prstGeom prst="rect">
                <a:avLst/>
              </a:prstGeom>
              <a:blipFill rotWithShape="0">
                <a:blip r:embed="rId4"/>
                <a:stretch>
                  <a:fillRect t="-2778" r="-735" b="-19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397693" y="3758249"/>
                <a:ext cx="1458926" cy="2178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1.6±0.1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7693" y="3758249"/>
                <a:ext cx="1458926" cy="217817"/>
              </a:xfrm>
              <a:prstGeom prst="rect">
                <a:avLst/>
              </a:prstGeom>
              <a:blipFill rotWithShape="0">
                <a:blip r:embed="rId5"/>
                <a:stretch>
                  <a:fillRect t="-2857" r="-417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000981" y="3729409"/>
                <a:ext cx="1458926" cy="2178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E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1.6±0.4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0981" y="3729409"/>
                <a:ext cx="1458926" cy="217817"/>
              </a:xfrm>
              <a:prstGeom prst="rect">
                <a:avLst/>
              </a:prstGeom>
              <a:blipFill rotWithShape="0">
                <a:blip r:embed="rId6"/>
                <a:stretch>
                  <a:fillRect t="-2778" r="-417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6346606" y="2026606"/>
            <a:ext cx="25956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Input Power [MW</a:t>
            </a:r>
            <a:r>
              <a:rPr lang="en-GB" dirty="0" smtClean="0"/>
              <a:t>]</a:t>
            </a:r>
          </a:p>
          <a:p>
            <a:r>
              <a:rPr lang="en-GB" dirty="0"/>
              <a:t>Average Gradient [MV/m</a:t>
            </a:r>
            <a:r>
              <a:rPr lang="en-GB" dirty="0" smtClean="0"/>
              <a:t>]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6812829" y="3613174"/>
            <a:ext cx="22661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First Breakdown Rate measurements unloaded and loaded</a:t>
            </a:r>
          </a:p>
          <a:p>
            <a:endParaRPr lang="en-GB" dirty="0"/>
          </a:p>
          <a:p>
            <a:r>
              <a:rPr lang="en-GB" i="1" dirty="0" smtClean="0"/>
              <a:t>Still Preliminary</a:t>
            </a:r>
            <a:r>
              <a:rPr lang="en-GB" i="1" dirty="0"/>
              <a:t>!</a:t>
            </a:r>
            <a:r>
              <a:rPr lang="en-GB" i="1" dirty="0" smtClean="0"/>
              <a:t> </a:t>
            </a:r>
            <a:r>
              <a:rPr lang="en-GB" i="1" dirty="0" smtClean="0"/>
              <a:t>Need of more statistics with beam</a:t>
            </a:r>
            <a:endParaRPr lang="en-US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0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Introduction</a:t>
            </a:r>
            <a:endParaRPr lang="es-ES" dirty="0" smtClean="0"/>
          </a:p>
          <a:p>
            <a:r>
              <a:rPr lang="es-ES" dirty="0" smtClean="0"/>
              <a:t>High </a:t>
            </a:r>
            <a:r>
              <a:rPr lang="es-ES" dirty="0" err="1" smtClean="0"/>
              <a:t>gradient</a:t>
            </a:r>
            <a:r>
              <a:rPr lang="es-ES" dirty="0" smtClean="0"/>
              <a:t> </a:t>
            </a:r>
            <a:r>
              <a:rPr lang="es-ES" dirty="0" err="1" smtClean="0"/>
              <a:t>conditioning</a:t>
            </a:r>
            <a:endParaRPr lang="es-ES" dirty="0" smtClean="0"/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Xboxes</a:t>
            </a:r>
            <a:endParaRPr lang="es-ES" dirty="0" smtClean="0"/>
          </a:p>
          <a:p>
            <a:r>
              <a:rPr lang="es-ES" dirty="0" smtClean="0"/>
              <a:t>Xbox-1: Test of TD26CC (</a:t>
            </a:r>
            <a:r>
              <a:rPr lang="es-ES" dirty="0" err="1" smtClean="0"/>
              <a:t>Dogleg</a:t>
            </a:r>
            <a:r>
              <a:rPr lang="es-ES" dirty="0" smtClean="0"/>
              <a:t> </a:t>
            </a:r>
            <a:r>
              <a:rPr lang="es-ES" dirty="0" err="1" smtClean="0"/>
              <a:t>experiment</a:t>
            </a:r>
            <a:r>
              <a:rPr lang="es-ES" dirty="0" smtClean="0"/>
              <a:t>)</a:t>
            </a:r>
          </a:p>
          <a:p>
            <a:r>
              <a:rPr lang="es-ES" dirty="0" smtClean="0"/>
              <a:t>Xbox-2: Test of </a:t>
            </a:r>
            <a:r>
              <a:rPr lang="es-ES" dirty="0" smtClean="0"/>
              <a:t>T24OPEN</a:t>
            </a:r>
          </a:p>
          <a:p>
            <a:r>
              <a:rPr lang="es-ES" dirty="0" smtClean="0"/>
              <a:t>Xbox-2: Test of CRAB </a:t>
            </a:r>
            <a:r>
              <a:rPr lang="es-ES" dirty="0" err="1" smtClean="0"/>
              <a:t>cavity</a:t>
            </a:r>
            <a:endParaRPr lang="es-ES" dirty="0" smtClean="0"/>
          </a:p>
          <a:p>
            <a:r>
              <a:rPr lang="es-ES" dirty="0" err="1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1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314" y="1169074"/>
            <a:ext cx="2732275" cy="13788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</a:t>
            </a:r>
            <a:r>
              <a:rPr lang="en-GB" dirty="0" smtClean="0"/>
              <a:t>TD26CC-#1 </a:t>
            </a:r>
            <a:r>
              <a:rPr lang="en-GB" dirty="0"/>
              <a:t>structure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4357" y="635745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Breakdown analysis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20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" t="6046" r="8043" b="3456"/>
          <a:stretch/>
        </p:blipFill>
        <p:spPr>
          <a:xfrm>
            <a:off x="259493" y="2998085"/>
            <a:ext cx="4436076" cy="37043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" t="5092" r="3417" b="50338"/>
          <a:stretch/>
        </p:blipFill>
        <p:spPr>
          <a:xfrm>
            <a:off x="85513" y="2998086"/>
            <a:ext cx="5194823" cy="185217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318055" y="4967416"/>
            <a:ext cx="1993556" cy="1416908"/>
          </a:xfrm>
          <a:prstGeom prst="rect">
            <a:avLst/>
          </a:prstGeom>
          <a:noFill/>
          <a:ln>
            <a:solidFill>
              <a:srgbClr val="7100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789624" y="4967415"/>
            <a:ext cx="13364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71005C"/>
                </a:solidFill>
              </a:rPr>
              <a:t>In the structure</a:t>
            </a:r>
            <a:endParaRPr lang="en-US" sz="1400" b="1" dirty="0">
              <a:solidFill>
                <a:srgbClr val="71005C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2551" y="3575221"/>
            <a:ext cx="3896498" cy="625161"/>
          </a:xfrm>
          <a:prstGeom prst="rect">
            <a:avLst/>
          </a:prstGeom>
          <a:noFill/>
          <a:ln>
            <a:solidFill>
              <a:srgbClr val="7100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11124" y="1211809"/>
            <a:ext cx="4504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First we started to see more breakdowns at the end of the structure. Later, they concentrated at the beginning of the structure</a:t>
            </a:r>
            <a:r>
              <a:rPr lang="en-US" dirty="0" smtClean="0"/>
              <a:t>.</a:t>
            </a:r>
          </a:p>
          <a:p>
            <a:r>
              <a:rPr lang="en-GB" dirty="0" smtClean="0"/>
              <a:t>Now they seem to distribute uniformly along the structure.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6256" r="8571" b="3869"/>
          <a:stretch/>
        </p:blipFill>
        <p:spPr>
          <a:xfrm>
            <a:off x="5454316" y="3787154"/>
            <a:ext cx="3326272" cy="29152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63394" y="2687472"/>
            <a:ext cx="3204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combination of timing and phase information provides better accuracy in breakdown localization.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783452" y="3033392"/>
            <a:ext cx="0" cy="15075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311611" y="2998085"/>
            <a:ext cx="0" cy="15075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151870" y="3033392"/>
            <a:ext cx="0" cy="15075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374291" y="3033392"/>
            <a:ext cx="0" cy="15075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72915" y="3080250"/>
            <a:ext cx="3914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Aug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83632" y="3091774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Sep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01670" y="3078612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Oct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34108" y="3092513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Nov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76785" y="3090600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Dec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34488" y="943039"/>
            <a:ext cx="1035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R. Rajamaki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6663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cap="none" dirty="0" smtClean="0"/>
              <a:t>2. Test </a:t>
            </a:r>
            <a:r>
              <a:rPr lang="es-ES" cap="none" dirty="0"/>
              <a:t>of </a:t>
            </a:r>
            <a:r>
              <a:rPr lang="es-ES" cap="none" dirty="0" smtClean="0"/>
              <a:t>T24OPEN </a:t>
            </a:r>
            <a:r>
              <a:rPr lang="es-ES" cap="none" dirty="0" err="1" smtClean="0"/>
              <a:t>structure</a:t>
            </a: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39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of the T24OPEN structure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3756" y="3388333"/>
            <a:ext cx="2323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T24OPEN installed in Xbox-2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22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4076" y="1120346"/>
            <a:ext cx="3931957" cy="31877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756" y="3696110"/>
            <a:ext cx="2522568" cy="275722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615351" y="4308063"/>
            <a:ext cx="24906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A. Grudiev, H. </a:t>
            </a:r>
            <a:r>
              <a:rPr lang="en-GB" sz="1400" dirty="0" err="1" smtClean="0"/>
              <a:t>Zha</a:t>
            </a:r>
            <a:r>
              <a:rPr lang="en-GB" sz="1400" dirty="0" smtClean="0"/>
              <a:t>, V. </a:t>
            </a:r>
            <a:r>
              <a:rPr lang="en-GB" sz="1400" dirty="0" err="1" smtClean="0"/>
              <a:t>Dolgashev</a:t>
            </a:r>
            <a:endParaRPr lang="en-US" sz="1400" dirty="0"/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120346"/>
            <a:ext cx="3383937" cy="235602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800" dirty="0" smtClean="0"/>
              <a:t>CLIC-G “</a:t>
            </a:r>
            <a:r>
              <a:rPr lang="en-GB" sz="1800" dirty="0" err="1" smtClean="0"/>
              <a:t>open”prototype</a:t>
            </a:r>
            <a:r>
              <a:rPr lang="en-GB" sz="1800" dirty="0" smtClean="0"/>
              <a:t> built in halves and brazed in SLAC: </a:t>
            </a:r>
          </a:p>
          <a:p>
            <a:pPr marL="0" indent="0">
              <a:buNone/>
            </a:pPr>
            <a:r>
              <a:rPr lang="en-GB" sz="1800" dirty="0" smtClean="0"/>
              <a:t>24 regular cells (20cm-long) and no HOM damping</a:t>
            </a:r>
          </a:p>
          <a:p>
            <a:pPr marL="0" indent="0">
              <a:buNone/>
            </a:pPr>
            <a:r>
              <a:rPr lang="en-GB" sz="1800" dirty="0" smtClean="0"/>
              <a:t>Milled structures present high interest because of its multiple advantages: costs, materials, treatment…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731740" y="5533466"/>
            <a:ext cx="4547287" cy="733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 smtClean="0"/>
              <a:t>The T24OPEN structure was installed in Xbox-2 and started running on 04/09/2015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1" y="1166840"/>
            <a:ext cx="9086958" cy="53518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T24OPEN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Full history</a:t>
            </a:r>
            <a:endParaRPr lang="en-US" sz="2400" b="1" dirty="0">
              <a:solidFill>
                <a:srgbClr val="00206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265500" y="1501118"/>
            <a:ext cx="6725203" cy="0"/>
          </a:xfrm>
          <a:prstGeom prst="line">
            <a:avLst/>
          </a:prstGeom>
          <a:ln w="127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193059" y="1030078"/>
            <a:ext cx="0" cy="504689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69096" y="2613575"/>
            <a:ext cx="834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760A3"/>
                </a:solidFill>
              </a:rPr>
              <a:t>Gradient</a:t>
            </a:r>
            <a:endParaRPr lang="en-US" sz="1400" b="1" dirty="0">
              <a:solidFill>
                <a:srgbClr val="0760A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0048" y="5155668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#BDs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4276" y="5650654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5B1E"/>
                </a:solidFill>
              </a:rPr>
              <a:t>Pulse width</a:t>
            </a:r>
            <a:endParaRPr lang="en-US" sz="1400" b="1" dirty="0">
              <a:solidFill>
                <a:srgbClr val="005B1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93652" y="2073468"/>
            <a:ext cx="500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71005C"/>
                </a:solidFill>
              </a:rPr>
              <a:t>BDR</a:t>
            </a:r>
            <a:endParaRPr lang="en-US" sz="1400" b="1" dirty="0">
              <a:solidFill>
                <a:srgbClr val="71005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357" y="6206898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04/09/2015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165493" y="6206899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15/03/2016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522236" y="1190139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5B1E"/>
                </a:solidFill>
              </a:rPr>
              <a:t>155 ns</a:t>
            </a:r>
            <a:endParaRPr lang="en-US" sz="1400" b="1" dirty="0">
              <a:solidFill>
                <a:srgbClr val="005B1E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74193" y="1182912"/>
            <a:ext cx="5757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5B1E"/>
                </a:solidFill>
              </a:rPr>
              <a:t>75 ns</a:t>
            </a:r>
            <a:endParaRPr lang="en-US" sz="1400" b="1" dirty="0">
              <a:solidFill>
                <a:srgbClr val="005B1E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5758248" y="1030078"/>
            <a:ext cx="0" cy="504689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789372" y="1059223"/>
            <a:ext cx="0" cy="5017751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34"/>
          <p:cNvSpPr/>
          <p:nvPr/>
        </p:nvSpPr>
        <p:spPr>
          <a:xfrm>
            <a:off x="7066493" y="936986"/>
            <a:ext cx="583079" cy="244475"/>
          </a:xfrm>
          <a:custGeom>
            <a:avLst/>
            <a:gdLst>
              <a:gd name="connsiteX0" fmla="*/ 0 w 320675"/>
              <a:gd name="connsiteY0" fmla="*/ 244475 h 244475"/>
              <a:gd name="connsiteX1" fmla="*/ 82550 w 320675"/>
              <a:gd name="connsiteY1" fmla="*/ 244475 h 244475"/>
              <a:gd name="connsiteX2" fmla="*/ 82550 w 320675"/>
              <a:gd name="connsiteY2" fmla="*/ 0 h 244475"/>
              <a:gd name="connsiteX3" fmla="*/ 206375 w 320675"/>
              <a:gd name="connsiteY3" fmla="*/ 0 h 244475"/>
              <a:gd name="connsiteX4" fmla="*/ 206375 w 320675"/>
              <a:gd name="connsiteY4" fmla="*/ 244475 h 244475"/>
              <a:gd name="connsiteX5" fmla="*/ 320675 w 320675"/>
              <a:gd name="connsiteY5" fmla="*/ 244475 h 24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675" h="244475">
                <a:moveTo>
                  <a:pt x="0" y="244475"/>
                </a:moveTo>
                <a:lnTo>
                  <a:pt x="82550" y="244475"/>
                </a:lnTo>
                <a:lnTo>
                  <a:pt x="82550" y="0"/>
                </a:lnTo>
                <a:lnTo>
                  <a:pt x="206375" y="0"/>
                </a:lnTo>
                <a:lnTo>
                  <a:pt x="206375" y="244475"/>
                </a:lnTo>
                <a:lnTo>
                  <a:pt x="320675" y="24447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2583079" y="936986"/>
            <a:ext cx="358025" cy="244475"/>
          </a:xfrm>
          <a:custGeom>
            <a:avLst/>
            <a:gdLst>
              <a:gd name="connsiteX0" fmla="*/ 0 w 393700"/>
              <a:gd name="connsiteY0" fmla="*/ 241300 h 244475"/>
              <a:gd name="connsiteX1" fmla="*/ 0 w 393700"/>
              <a:gd name="connsiteY1" fmla="*/ 190500 h 244475"/>
              <a:gd name="connsiteX2" fmla="*/ 47625 w 393700"/>
              <a:gd name="connsiteY2" fmla="*/ 219075 h 244475"/>
              <a:gd name="connsiteX3" fmla="*/ 98425 w 393700"/>
              <a:gd name="connsiteY3" fmla="*/ 234950 h 244475"/>
              <a:gd name="connsiteX4" fmla="*/ 114300 w 393700"/>
              <a:gd name="connsiteY4" fmla="*/ 238125 h 244475"/>
              <a:gd name="connsiteX5" fmla="*/ 149225 w 393700"/>
              <a:gd name="connsiteY5" fmla="*/ 222250 h 244475"/>
              <a:gd name="connsiteX6" fmla="*/ 165100 w 393700"/>
              <a:gd name="connsiteY6" fmla="*/ 200025 h 244475"/>
              <a:gd name="connsiteX7" fmla="*/ 165100 w 393700"/>
              <a:gd name="connsiteY7" fmla="*/ 0 h 244475"/>
              <a:gd name="connsiteX8" fmla="*/ 250825 w 393700"/>
              <a:gd name="connsiteY8" fmla="*/ 0 h 244475"/>
              <a:gd name="connsiteX9" fmla="*/ 250825 w 393700"/>
              <a:gd name="connsiteY9" fmla="*/ 165100 h 244475"/>
              <a:gd name="connsiteX10" fmla="*/ 273050 w 393700"/>
              <a:gd name="connsiteY10" fmla="*/ 206375 h 244475"/>
              <a:gd name="connsiteX11" fmla="*/ 311150 w 393700"/>
              <a:gd name="connsiteY11" fmla="*/ 225425 h 244475"/>
              <a:gd name="connsiteX12" fmla="*/ 349250 w 393700"/>
              <a:gd name="connsiteY12" fmla="*/ 238125 h 244475"/>
              <a:gd name="connsiteX13" fmla="*/ 393700 w 393700"/>
              <a:gd name="connsiteY13" fmla="*/ 244475 h 24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3700" h="244475">
                <a:moveTo>
                  <a:pt x="0" y="241300"/>
                </a:moveTo>
                <a:lnTo>
                  <a:pt x="0" y="190500"/>
                </a:lnTo>
                <a:lnTo>
                  <a:pt x="47625" y="219075"/>
                </a:lnTo>
                <a:lnTo>
                  <a:pt x="98425" y="234950"/>
                </a:lnTo>
                <a:lnTo>
                  <a:pt x="114300" y="238125"/>
                </a:lnTo>
                <a:lnTo>
                  <a:pt x="149225" y="222250"/>
                </a:lnTo>
                <a:lnTo>
                  <a:pt x="165100" y="200025"/>
                </a:lnTo>
                <a:lnTo>
                  <a:pt x="165100" y="0"/>
                </a:lnTo>
                <a:lnTo>
                  <a:pt x="250825" y="0"/>
                </a:lnTo>
                <a:lnTo>
                  <a:pt x="250825" y="165100"/>
                </a:lnTo>
                <a:lnTo>
                  <a:pt x="273050" y="206375"/>
                </a:lnTo>
                <a:lnTo>
                  <a:pt x="311150" y="225425"/>
                </a:lnTo>
                <a:lnTo>
                  <a:pt x="349250" y="238125"/>
                </a:lnTo>
                <a:lnTo>
                  <a:pt x="393700" y="24447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4628101" y="947966"/>
            <a:ext cx="460375" cy="244475"/>
          </a:xfrm>
          <a:custGeom>
            <a:avLst/>
            <a:gdLst>
              <a:gd name="connsiteX0" fmla="*/ 0 w 460375"/>
              <a:gd name="connsiteY0" fmla="*/ 244475 h 244475"/>
              <a:gd name="connsiteX1" fmla="*/ 0 w 460375"/>
              <a:gd name="connsiteY1" fmla="*/ 190500 h 244475"/>
              <a:gd name="connsiteX2" fmla="*/ 41275 w 460375"/>
              <a:gd name="connsiteY2" fmla="*/ 215900 h 244475"/>
              <a:gd name="connsiteX3" fmla="*/ 85725 w 460375"/>
              <a:gd name="connsiteY3" fmla="*/ 238125 h 244475"/>
              <a:gd name="connsiteX4" fmla="*/ 104775 w 460375"/>
              <a:gd name="connsiteY4" fmla="*/ 241300 h 244475"/>
              <a:gd name="connsiteX5" fmla="*/ 139700 w 460375"/>
              <a:gd name="connsiteY5" fmla="*/ 225425 h 244475"/>
              <a:gd name="connsiteX6" fmla="*/ 155575 w 460375"/>
              <a:gd name="connsiteY6" fmla="*/ 200025 h 244475"/>
              <a:gd name="connsiteX7" fmla="*/ 155575 w 460375"/>
              <a:gd name="connsiteY7" fmla="*/ 0 h 244475"/>
              <a:gd name="connsiteX8" fmla="*/ 311150 w 460375"/>
              <a:gd name="connsiteY8" fmla="*/ 0 h 244475"/>
              <a:gd name="connsiteX9" fmla="*/ 311150 w 460375"/>
              <a:gd name="connsiteY9" fmla="*/ 161925 h 244475"/>
              <a:gd name="connsiteX10" fmla="*/ 349250 w 460375"/>
              <a:gd name="connsiteY10" fmla="*/ 200025 h 244475"/>
              <a:gd name="connsiteX11" fmla="*/ 393700 w 460375"/>
              <a:gd name="connsiteY11" fmla="*/ 219075 h 244475"/>
              <a:gd name="connsiteX12" fmla="*/ 460375 w 460375"/>
              <a:gd name="connsiteY12" fmla="*/ 238125 h 24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60375" h="244475">
                <a:moveTo>
                  <a:pt x="0" y="244475"/>
                </a:moveTo>
                <a:lnTo>
                  <a:pt x="0" y="190500"/>
                </a:lnTo>
                <a:lnTo>
                  <a:pt x="41275" y="215900"/>
                </a:lnTo>
                <a:lnTo>
                  <a:pt x="85725" y="238125"/>
                </a:lnTo>
                <a:lnTo>
                  <a:pt x="104775" y="241300"/>
                </a:lnTo>
                <a:lnTo>
                  <a:pt x="139700" y="225425"/>
                </a:lnTo>
                <a:lnTo>
                  <a:pt x="155575" y="200025"/>
                </a:lnTo>
                <a:lnTo>
                  <a:pt x="155575" y="0"/>
                </a:lnTo>
                <a:lnTo>
                  <a:pt x="311150" y="0"/>
                </a:lnTo>
                <a:lnTo>
                  <a:pt x="311150" y="161925"/>
                </a:lnTo>
                <a:lnTo>
                  <a:pt x="349250" y="200025"/>
                </a:lnTo>
                <a:lnTo>
                  <a:pt x="393700" y="219075"/>
                </a:lnTo>
                <a:lnTo>
                  <a:pt x="460375" y="238125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5992461" y="941462"/>
            <a:ext cx="495300" cy="247650"/>
          </a:xfrm>
          <a:custGeom>
            <a:avLst/>
            <a:gdLst>
              <a:gd name="connsiteX0" fmla="*/ 0 w 495300"/>
              <a:gd name="connsiteY0" fmla="*/ 244475 h 247650"/>
              <a:gd name="connsiteX1" fmla="*/ 0 w 495300"/>
              <a:gd name="connsiteY1" fmla="*/ 190500 h 247650"/>
              <a:gd name="connsiteX2" fmla="*/ 57150 w 495300"/>
              <a:gd name="connsiteY2" fmla="*/ 231775 h 247650"/>
              <a:gd name="connsiteX3" fmla="*/ 79375 w 495300"/>
              <a:gd name="connsiteY3" fmla="*/ 244475 h 247650"/>
              <a:gd name="connsiteX4" fmla="*/ 98425 w 495300"/>
              <a:gd name="connsiteY4" fmla="*/ 247650 h 247650"/>
              <a:gd name="connsiteX5" fmla="*/ 133350 w 495300"/>
              <a:gd name="connsiteY5" fmla="*/ 234950 h 247650"/>
              <a:gd name="connsiteX6" fmla="*/ 155575 w 495300"/>
              <a:gd name="connsiteY6" fmla="*/ 209550 h 247650"/>
              <a:gd name="connsiteX7" fmla="*/ 155575 w 495300"/>
              <a:gd name="connsiteY7" fmla="*/ 0 h 247650"/>
              <a:gd name="connsiteX8" fmla="*/ 374650 w 495300"/>
              <a:gd name="connsiteY8" fmla="*/ 0 h 247650"/>
              <a:gd name="connsiteX9" fmla="*/ 374650 w 495300"/>
              <a:gd name="connsiteY9" fmla="*/ 152400 h 247650"/>
              <a:gd name="connsiteX10" fmla="*/ 415925 w 495300"/>
              <a:gd name="connsiteY10" fmla="*/ 196850 h 247650"/>
              <a:gd name="connsiteX11" fmla="*/ 469900 w 495300"/>
              <a:gd name="connsiteY11" fmla="*/ 219075 h 247650"/>
              <a:gd name="connsiteX12" fmla="*/ 495300 w 495300"/>
              <a:gd name="connsiteY12" fmla="*/ 22860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95300" h="247650">
                <a:moveTo>
                  <a:pt x="0" y="244475"/>
                </a:moveTo>
                <a:lnTo>
                  <a:pt x="0" y="190500"/>
                </a:lnTo>
                <a:lnTo>
                  <a:pt x="57150" y="231775"/>
                </a:lnTo>
                <a:lnTo>
                  <a:pt x="79375" y="244475"/>
                </a:lnTo>
                <a:lnTo>
                  <a:pt x="98425" y="247650"/>
                </a:lnTo>
                <a:lnTo>
                  <a:pt x="133350" y="234950"/>
                </a:lnTo>
                <a:lnTo>
                  <a:pt x="155575" y="209550"/>
                </a:lnTo>
                <a:lnTo>
                  <a:pt x="155575" y="0"/>
                </a:lnTo>
                <a:lnTo>
                  <a:pt x="374650" y="0"/>
                </a:lnTo>
                <a:lnTo>
                  <a:pt x="374650" y="152400"/>
                </a:lnTo>
                <a:lnTo>
                  <a:pt x="415925" y="196850"/>
                </a:lnTo>
                <a:lnTo>
                  <a:pt x="469900" y="219075"/>
                </a:lnTo>
                <a:lnTo>
                  <a:pt x="495300" y="2286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897391" y="1182912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5B1E"/>
                </a:solidFill>
              </a:rPr>
              <a:t>200 ns</a:t>
            </a:r>
            <a:endParaRPr lang="en-US" sz="1400" b="1" dirty="0">
              <a:solidFill>
                <a:srgbClr val="005B1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86791" y="1194793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5B1E"/>
                </a:solidFill>
              </a:rPr>
              <a:t>200 ns</a:t>
            </a:r>
            <a:endParaRPr lang="en-US" sz="1400" b="1" dirty="0">
              <a:solidFill>
                <a:srgbClr val="005B1E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84133" y="6290066"/>
            <a:ext cx="1507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449M Pulses</a:t>
            </a:r>
          </a:p>
          <a:p>
            <a:r>
              <a:rPr lang="en-GB" sz="1400" b="1" dirty="0" smtClean="0"/>
              <a:t>6662 Breakdowns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32859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47" y="884483"/>
            <a:ext cx="4432840" cy="28892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165" y="920427"/>
            <a:ext cx="4432840" cy="28892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4839"/>
          <a:stretch/>
        </p:blipFill>
        <p:spPr>
          <a:xfrm>
            <a:off x="4528165" y="3863544"/>
            <a:ext cx="4432840" cy="2749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T24OPEN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Conditioning history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552" y="1112527"/>
            <a:ext cx="1003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Gradient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920047" y="802279"/>
            <a:ext cx="364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Surface electric </a:t>
            </a:r>
            <a:r>
              <a:rPr lang="en-GB" dirty="0"/>
              <a:t>field </a:t>
            </a:r>
            <a:r>
              <a:rPr lang="en-GB" sz="1400" dirty="0" smtClean="0"/>
              <a:t>E</a:t>
            </a:r>
            <a:r>
              <a:rPr lang="en-GB" sz="1400" baseline="-25000" dirty="0" smtClean="0"/>
              <a:t>surf</a:t>
            </a:r>
            <a:r>
              <a:rPr lang="en-GB" sz="1400" dirty="0" smtClean="0"/>
              <a:t>~BDR</a:t>
            </a:r>
            <a:r>
              <a:rPr lang="en-GB" sz="1400" baseline="30000" dirty="0" smtClean="0"/>
              <a:t>1/30</a:t>
            </a:r>
            <a:r>
              <a:rPr lang="en-GB" sz="1400" dirty="0" smtClean="0"/>
              <a:t> </a:t>
            </a:r>
            <a:r>
              <a:rPr lang="en-GB" sz="1400" dirty="0"/>
              <a:t>t</a:t>
            </a:r>
            <a:r>
              <a:rPr lang="en-GB" sz="1400" baseline="-25000" dirty="0"/>
              <a:t>pulse</a:t>
            </a:r>
            <a:r>
              <a:rPr lang="en-GB" sz="1400" baseline="30000" dirty="0"/>
              <a:t>-1/6</a:t>
            </a:r>
            <a:r>
              <a:rPr lang="en-GB" sz="1400" dirty="0"/>
              <a:t> 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075392" y="3905377"/>
            <a:ext cx="3931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Modified </a:t>
            </a:r>
            <a:r>
              <a:rPr lang="en-GB" dirty="0" err="1" smtClean="0"/>
              <a:t>Poynting</a:t>
            </a:r>
            <a:r>
              <a:rPr lang="en-GB" dirty="0" smtClean="0"/>
              <a:t> </a:t>
            </a:r>
            <a:r>
              <a:rPr lang="en-GB" dirty="0"/>
              <a:t>vector </a:t>
            </a:r>
            <a:r>
              <a:rPr lang="en-GB" sz="1400" dirty="0"/>
              <a:t>S</a:t>
            </a:r>
            <a:r>
              <a:rPr lang="en-GB" sz="1400" baseline="-25000" dirty="0"/>
              <a:t>c</a:t>
            </a:r>
            <a:r>
              <a:rPr lang="en-GB" sz="1400" dirty="0"/>
              <a:t>~BDR</a:t>
            </a:r>
            <a:r>
              <a:rPr lang="en-GB" sz="1400" baseline="30000" dirty="0"/>
              <a:t>1/15</a:t>
            </a:r>
            <a:r>
              <a:rPr lang="en-GB" sz="1400" dirty="0"/>
              <a:t> t</a:t>
            </a:r>
            <a:r>
              <a:rPr lang="en-GB" sz="1400" baseline="-25000" dirty="0"/>
              <a:t>pulse</a:t>
            </a:r>
            <a:r>
              <a:rPr lang="en-GB" sz="1400" baseline="30000" dirty="0"/>
              <a:t>-1/3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22189" y="3905377"/>
            <a:ext cx="395210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Unlike other CLIC designs, the </a:t>
            </a:r>
            <a:r>
              <a:rPr lang="en-GB" dirty="0" smtClean="0">
                <a:solidFill>
                  <a:srgbClr val="8509FF"/>
                </a:solidFill>
              </a:rPr>
              <a:t>T24OPEN</a:t>
            </a:r>
            <a:r>
              <a:rPr lang="en-GB" dirty="0" smtClean="0"/>
              <a:t> presents 20% higher surface E fields and </a:t>
            </a:r>
            <a:r>
              <a:rPr lang="en-GB" dirty="0" err="1" smtClean="0"/>
              <a:t>S</a:t>
            </a:r>
            <a:r>
              <a:rPr lang="en-GB" baseline="-25000" dirty="0" err="1" smtClean="0"/>
              <a:t>c</a:t>
            </a:r>
            <a:r>
              <a:rPr lang="en-GB" dirty="0" smtClean="0"/>
              <a:t> for the same gradient, but lower surface H fields, and this is observed in the conditioning curves.</a:t>
            </a:r>
          </a:p>
          <a:p>
            <a:endParaRPr lang="en-GB" dirty="0"/>
          </a:p>
          <a:p>
            <a:r>
              <a:rPr lang="en-GB" dirty="0" err="1" smtClean="0"/>
              <a:t>E</a:t>
            </a:r>
            <a:r>
              <a:rPr lang="en-GB" baseline="-25000" dirty="0" err="1" smtClean="0"/>
              <a:t>surf</a:t>
            </a:r>
            <a:r>
              <a:rPr lang="en-GB" baseline="-25000" dirty="0" smtClean="0"/>
              <a:t> </a:t>
            </a:r>
            <a:r>
              <a:rPr lang="en-GB" dirty="0" smtClean="0"/>
              <a:t>rises faster in time and </a:t>
            </a:r>
            <a:r>
              <a:rPr lang="en-GB" dirty="0" err="1" smtClean="0"/>
              <a:t>S</a:t>
            </a:r>
            <a:r>
              <a:rPr lang="en-GB" baseline="-25000" dirty="0" err="1" smtClean="0"/>
              <a:t>c</a:t>
            </a:r>
            <a:r>
              <a:rPr lang="en-GB" dirty="0" smtClean="0"/>
              <a:t> fits better with conditioning curves of previous tests.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9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7290" b="3713"/>
          <a:stretch/>
        </p:blipFill>
        <p:spPr>
          <a:xfrm>
            <a:off x="2369652" y="1359206"/>
            <a:ext cx="4945547" cy="5415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T24OPEN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25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Current status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512" y="1481859"/>
            <a:ext cx="225852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performed BDR measurement at different gradient levels and pulse lengths.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No power laws dependences were found because structure was still conditioning!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61255" y="574155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155 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35828" y="575487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 ns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86442" y="2376089"/>
            <a:ext cx="6434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87.4</a:t>
            </a:r>
          </a:p>
          <a:p>
            <a:r>
              <a:rPr lang="en-GB" sz="1400" dirty="0" smtClean="0"/>
              <a:t>MV/m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04881" y="2560755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86.1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164648" y="195485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88.7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612577" y="2381476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87.4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155995" y="237608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87.4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592094" y="195485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88.7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124702" y="195485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88.7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38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7290" b="3713"/>
          <a:stretch/>
        </p:blipFill>
        <p:spPr>
          <a:xfrm>
            <a:off x="2369652" y="1359206"/>
            <a:ext cx="4945547" cy="5415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T24OPEN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26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Current status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93353" y="1659160"/>
            <a:ext cx="1883725" cy="1310188"/>
          </a:xfrm>
          <a:custGeom>
            <a:avLst/>
            <a:gdLst>
              <a:gd name="connsiteX0" fmla="*/ 0 w 2949146"/>
              <a:gd name="connsiteY0" fmla="*/ 2042984 h 2051221"/>
              <a:gd name="connsiteX1" fmla="*/ 255373 w 2949146"/>
              <a:gd name="connsiteY1" fmla="*/ 2042984 h 2051221"/>
              <a:gd name="connsiteX2" fmla="*/ 280087 w 2949146"/>
              <a:gd name="connsiteY2" fmla="*/ 1540475 h 2051221"/>
              <a:gd name="connsiteX3" fmla="*/ 354227 w 2949146"/>
              <a:gd name="connsiteY3" fmla="*/ 1729946 h 2051221"/>
              <a:gd name="connsiteX4" fmla="*/ 453081 w 2949146"/>
              <a:gd name="connsiteY4" fmla="*/ 1828800 h 2051221"/>
              <a:gd name="connsiteX5" fmla="*/ 584887 w 2949146"/>
              <a:gd name="connsiteY5" fmla="*/ 1935892 h 2051221"/>
              <a:gd name="connsiteX6" fmla="*/ 724930 w 2949146"/>
              <a:gd name="connsiteY6" fmla="*/ 2001794 h 2051221"/>
              <a:gd name="connsiteX7" fmla="*/ 823784 w 2949146"/>
              <a:gd name="connsiteY7" fmla="*/ 2042984 h 2051221"/>
              <a:gd name="connsiteX8" fmla="*/ 955589 w 2949146"/>
              <a:gd name="connsiteY8" fmla="*/ 2051221 h 2051221"/>
              <a:gd name="connsiteX9" fmla="*/ 1087395 w 2949146"/>
              <a:gd name="connsiteY9" fmla="*/ 2034746 h 2051221"/>
              <a:gd name="connsiteX10" fmla="*/ 1235676 w 2949146"/>
              <a:gd name="connsiteY10" fmla="*/ 1968843 h 2051221"/>
              <a:gd name="connsiteX11" fmla="*/ 1318054 w 2949146"/>
              <a:gd name="connsiteY11" fmla="*/ 1902940 h 2051221"/>
              <a:gd name="connsiteX12" fmla="*/ 1383957 w 2949146"/>
              <a:gd name="connsiteY12" fmla="*/ 1845275 h 2051221"/>
              <a:gd name="connsiteX13" fmla="*/ 1433384 w 2949146"/>
              <a:gd name="connsiteY13" fmla="*/ 0 h 2051221"/>
              <a:gd name="connsiteX14" fmla="*/ 1639330 w 2949146"/>
              <a:gd name="connsiteY14" fmla="*/ 0 h 2051221"/>
              <a:gd name="connsiteX15" fmla="*/ 1672281 w 2949146"/>
              <a:gd name="connsiteY15" fmla="*/ 1762897 h 2051221"/>
              <a:gd name="connsiteX16" fmla="*/ 1754660 w 2949146"/>
              <a:gd name="connsiteY16" fmla="*/ 1812324 h 2051221"/>
              <a:gd name="connsiteX17" fmla="*/ 1886465 w 2949146"/>
              <a:gd name="connsiteY17" fmla="*/ 1886465 h 2051221"/>
              <a:gd name="connsiteX18" fmla="*/ 2075935 w 2949146"/>
              <a:gd name="connsiteY18" fmla="*/ 1960605 h 2051221"/>
              <a:gd name="connsiteX19" fmla="*/ 2323071 w 2949146"/>
              <a:gd name="connsiteY19" fmla="*/ 1993556 h 2051221"/>
              <a:gd name="connsiteX20" fmla="*/ 2677298 w 2949146"/>
              <a:gd name="connsiteY20" fmla="*/ 2026508 h 2051221"/>
              <a:gd name="connsiteX21" fmla="*/ 2949146 w 2949146"/>
              <a:gd name="connsiteY21" fmla="*/ 2034746 h 2051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949146" h="2051221">
                <a:moveTo>
                  <a:pt x="0" y="2042984"/>
                </a:moveTo>
                <a:lnTo>
                  <a:pt x="255373" y="2042984"/>
                </a:lnTo>
                <a:lnTo>
                  <a:pt x="280087" y="1540475"/>
                </a:lnTo>
                <a:lnTo>
                  <a:pt x="354227" y="1729946"/>
                </a:lnTo>
                <a:lnTo>
                  <a:pt x="453081" y="1828800"/>
                </a:lnTo>
                <a:lnTo>
                  <a:pt x="584887" y="1935892"/>
                </a:lnTo>
                <a:lnTo>
                  <a:pt x="724930" y="2001794"/>
                </a:lnTo>
                <a:lnTo>
                  <a:pt x="823784" y="2042984"/>
                </a:lnTo>
                <a:lnTo>
                  <a:pt x="955589" y="2051221"/>
                </a:lnTo>
                <a:lnTo>
                  <a:pt x="1087395" y="2034746"/>
                </a:lnTo>
                <a:lnTo>
                  <a:pt x="1235676" y="1968843"/>
                </a:lnTo>
                <a:lnTo>
                  <a:pt x="1318054" y="1902940"/>
                </a:lnTo>
                <a:lnTo>
                  <a:pt x="1383957" y="1845275"/>
                </a:lnTo>
                <a:lnTo>
                  <a:pt x="1433384" y="0"/>
                </a:lnTo>
                <a:lnTo>
                  <a:pt x="1639330" y="0"/>
                </a:lnTo>
                <a:lnTo>
                  <a:pt x="1672281" y="1762897"/>
                </a:lnTo>
                <a:lnTo>
                  <a:pt x="1754660" y="1812324"/>
                </a:lnTo>
                <a:lnTo>
                  <a:pt x="1886465" y="1886465"/>
                </a:lnTo>
                <a:lnTo>
                  <a:pt x="2075935" y="1960605"/>
                </a:lnTo>
                <a:lnTo>
                  <a:pt x="2323071" y="1993556"/>
                </a:lnTo>
                <a:lnTo>
                  <a:pt x="2677298" y="2026508"/>
                </a:lnTo>
                <a:lnTo>
                  <a:pt x="2949146" y="2034746"/>
                </a:ln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7222976" y="1820562"/>
            <a:ext cx="1594326" cy="1299665"/>
          </a:xfrm>
          <a:custGeom>
            <a:avLst/>
            <a:gdLst>
              <a:gd name="connsiteX0" fmla="*/ 0 w 2496065"/>
              <a:gd name="connsiteY0" fmla="*/ 2034746 h 2034746"/>
              <a:gd name="connsiteX1" fmla="*/ 1136822 w 2496065"/>
              <a:gd name="connsiteY1" fmla="*/ 2034746 h 2034746"/>
              <a:gd name="connsiteX2" fmla="*/ 1178011 w 2496065"/>
              <a:gd name="connsiteY2" fmla="*/ 0 h 2034746"/>
              <a:gd name="connsiteX3" fmla="*/ 1392195 w 2496065"/>
              <a:gd name="connsiteY3" fmla="*/ 0 h 2034746"/>
              <a:gd name="connsiteX4" fmla="*/ 1416908 w 2496065"/>
              <a:gd name="connsiteY4" fmla="*/ 2034746 h 2034746"/>
              <a:gd name="connsiteX5" fmla="*/ 2496065 w 2496065"/>
              <a:gd name="connsiteY5" fmla="*/ 2034746 h 2034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96065" h="2034746">
                <a:moveTo>
                  <a:pt x="0" y="2034746"/>
                </a:moveTo>
                <a:lnTo>
                  <a:pt x="1136822" y="2034746"/>
                </a:lnTo>
                <a:lnTo>
                  <a:pt x="1178011" y="0"/>
                </a:lnTo>
                <a:lnTo>
                  <a:pt x="1392195" y="0"/>
                </a:lnTo>
                <a:lnTo>
                  <a:pt x="1416908" y="2034746"/>
                </a:lnTo>
                <a:lnTo>
                  <a:pt x="2496065" y="2034746"/>
                </a:ln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3113903" y="1210012"/>
            <a:ext cx="3042273" cy="556447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6156177" y="1210012"/>
            <a:ext cx="541186" cy="556447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2040678" y="1614616"/>
            <a:ext cx="1073224" cy="26361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6707439" y="1791276"/>
            <a:ext cx="883630" cy="460668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89" y="3113810"/>
            <a:ext cx="2435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Using Pulse Compressor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253996" y="3298476"/>
            <a:ext cx="2071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Using directly Klystron Output power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11131" y="4088504"/>
            <a:ext cx="22585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Question: Breakdown Rate dependence on Pulse shape?</a:t>
            </a:r>
          </a:p>
          <a:p>
            <a:r>
              <a:rPr lang="en-GB" dirty="0" smtClean="0"/>
              <a:t>No conclusive results yet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69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T24OPEN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27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13155" y="5938442"/>
            <a:ext cx="336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87.5 MV/m  </a:t>
            </a:r>
            <a:r>
              <a:rPr lang="en-GB" dirty="0" smtClean="0">
                <a:sym typeface="Wingdings" panose="05000000000000000000" pitchFamily="2" charset="2"/>
              </a:rPr>
              <a:t> 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91 MV/m </a:t>
            </a:r>
            <a:r>
              <a:rPr lang="en-GB" dirty="0" smtClean="0">
                <a:sym typeface="Wingdings" panose="05000000000000000000" pitchFamily="2" charset="2"/>
              </a:rPr>
              <a:t>(+4.2%)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t="6309"/>
          <a:stretch/>
        </p:blipFill>
        <p:spPr>
          <a:xfrm>
            <a:off x="107091" y="3097427"/>
            <a:ext cx="4028303" cy="28306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333633" y="1350962"/>
                <a:ext cx="4572000" cy="163044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en-GB" dirty="0"/>
                  <a:t>Pulsed surface heating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>
                          <a:latin typeface="Cambria Math" panose="02040503050406030204" pitchFamily="18" charset="0"/>
                        </a:rPr>
                        <m:t>𝚫</m:t>
                      </m:r>
                      <m:r>
                        <a:rPr lang="en-GB" b="1" i="1">
                          <a:latin typeface="Cambria Math" panose="02040503050406030204" pitchFamily="18" charset="0"/>
                        </a:rPr>
                        <m:t>𝑻</m:t>
                      </m:r>
                      <m:d>
                        <m:d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GB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  <m:sSub>
                            <m:sSubPr>
                              <m:ctrlP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𝝐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  <m:sSub>
                                <m:sSub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𝑫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nary>
                        <m:naryPr>
                          <m:ctrlP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f>
                            <m:fPr>
                              <m:ctrlP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𝑯</m:t>
                                  </m:r>
                                </m:e>
                                <m:sub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𝒔</m:t>
                                  </m:r>
                                </m:sub>
                                <m:sup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  <m:sup>
                                      <m: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𝒕</m:t>
                                  </m:r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  <m:sup>
                                      <m: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e>
                      </m:nary>
                      <m:r>
                        <a:rPr lang="en-GB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𝒅</m:t>
                      </m:r>
                      <m:sSup>
                        <m:sSupPr>
                          <m:ctrlP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e>
                        <m:sup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r>
                  <a:rPr lang="en-GB" dirty="0"/>
                  <a:t>For flat pulse of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GB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∝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33" y="1350962"/>
                <a:ext cx="4572000" cy="1630446"/>
              </a:xfrm>
              <a:prstGeom prst="rect">
                <a:avLst/>
              </a:prstGeom>
              <a:blipFill rotWithShape="0">
                <a:blip r:embed="rId3"/>
                <a:stretch>
                  <a:fillRect l="-1200" t="-22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/>
          <p:cNvCxnSpPr/>
          <p:nvPr/>
        </p:nvCxnSpPr>
        <p:spPr>
          <a:xfrm flipV="1">
            <a:off x="3069867" y="3393989"/>
            <a:ext cx="0" cy="2800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151119" y="3272422"/>
            <a:ext cx="14620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 smtClean="0">
                <a:solidFill>
                  <a:srgbClr val="C00000"/>
                </a:solidFill>
              </a:rPr>
              <a:t>dT</a:t>
            </a:r>
            <a:r>
              <a:rPr lang="en-GB" sz="1400" dirty="0" smtClean="0">
                <a:solidFill>
                  <a:srgbClr val="C00000"/>
                </a:solidFill>
              </a:rPr>
              <a:t> increases +8.5% with</a:t>
            </a:r>
          </a:p>
          <a:p>
            <a:r>
              <a:rPr lang="en-GB" sz="1400" dirty="0" smtClean="0">
                <a:solidFill>
                  <a:srgbClr val="C00000"/>
                </a:solidFill>
              </a:rPr>
              <a:t>pulse compressor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2188" y="3095061"/>
            <a:ext cx="2201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Solid= with pulse compressor</a:t>
            </a:r>
          </a:p>
          <a:p>
            <a:r>
              <a:rPr lang="en-GB" sz="1100" dirty="0" smtClean="0"/>
              <a:t>Dashed= without pulse compressor</a:t>
            </a:r>
            <a:endParaRPr lang="en-US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4802141" y="1491000"/>
                <a:ext cx="4161011" cy="13503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From </a:t>
                </a:r>
                <a:r>
                  <a:rPr lang="en-GB" dirty="0" smtClean="0"/>
                  <a:t>experimental results: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𝑃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1/3</m:t>
                        </m:r>
                      </m:sup>
                    </m:sSubSup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𝑐𝑜𝑛𝑠𝑡</m:t>
                    </m:r>
                  </m:oMath>
                </a14:m>
                <a:endParaRPr lang="en-US" dirty="0" smtClean="0"/>
              </a:p>
              <a:p>
                <a:r>
                  <a:rPr lang="en-GB" dirty="0" smtClean="0"/>
                  <a:t>We define: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𝚫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𝑿</m:t>
                      </m:r>
                      <m:r>
                        <a:rPr lang="en-GB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</m:sup>
                        <m:e>
                          <m:f>
                            <m:fPr>
                              <m:ctrlP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𝑷</m:t>
                              </m:r>
                              <m:d>
                                <m:d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𝒕</m:t>
                                      </m:r>
                                    </m:e>
                                    <m:sup>
                                      <m: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𝒕</m:t>
                                      </m:r>
                                      <m:r>
                                        <a:rPr lang="en-GB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p>
                                        <m:sSupPr>
                                          <m:ctrlPr>
                                            <a:rPr lang="en-GB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𝒕</m:t>
                                          </m:r>
                                        </m:e>
                                        <m:sup>
                                          <m:r>
                                            <a:rPr lang="en-GB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/</m:t>
                                  </m:r>
                                  <m:r>
                                    <a:rPr lang="en-GB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den>
                          </m:f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  <m:r>
                            <a:rPr lang="en-GB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2141" y="1491000"/>
                <a:ext cx="4161011" cy="1350370"/>
              </a:xfrm>
              <a:prstGeom prst="rect">
                <a:avLst/>
              </a:prstGeom>
              <a:blipFill rotWithShape="0">
                <a:blip r:embed="rId4"/>
                <a:stretch>
                  <a:fillRect l="-13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/>
          <p:cNvCxnSpPr/>
          <p:nvPr/>
        </p:nvCxnSpPr>
        <p:spPr>
          <a:xfrm>
            <a:off x="4613189" y="1350962"/>
            <a:ext cx="0" cy="517963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5"/>
          <a:srcRect t="6205"/>
          <a:stretch/>
        </p:blipFill>
        <p:spPr>
          <a:xfrm>
            <a:off x="4787067" y="3043880"/>
            <a:ext cx="4176085" cy="293772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198146" y="5938442"/>
            <a:ext cx="3546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87.5 MV/m  </a:t>
            </a:r>
            <a:r>
              <a:rPr lang="en-GB" dirty="0" smtClean="0">
                <a:sym typeface="Wingdings" panose="05000000000000000000" pitchFamily="2" charset="2"/>
              </a:rPr>
              <a:t>  </a:t>
            </a: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89.5 MV/m </a:t>
            </a:r>
            <a:r>
              <a:rPr lang="en-GB" dirty="0">
                <a:sym typeface="Wingdings" panose="05000000000000000000" pitchFamily="2" charset="2"/>
              </a:rPr>
              <a:t>(+2.2%)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7746114" y="2974227"/>
            <a:ext cx="0" cy="2800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827366" y="2852660"/>
            <a:ext cx="14620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 smtClean="0">
                <a:solidFill>
                  <a:srgbClr val="C00000"/>
                </a:solidFill>
              </a:rPr>
              <a:t>dX</a:t>
            </a:r>
            <a:r>
              <a:rPr lang="en-GB" sz="1400" dirty="0" smtClean="0">
                <a:solidFill>
                  <a:srgbClr val="C00000"/>
                </a:solidFill>
              </a:rPr>
              <a:t> increases +4.6% with</a:t>
            </a:r>
          </a:p>
          <a:p>
            <a:r>
              <a:rPr lang="en-GB" sz="1400" dirty="0" smtClean="0">
                <a:solidFill>
                  <a:srgbClr val="C00000"/>
                </a:solidFill>
              </a:rPr>
              <a:t>pulse compressor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52426" y="3056978"/>
            <a:ext cx="2201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Solid= with pulse compressor</a:t>
            </a:r>
          </a:p>
          <a:p>
            <a:r>
              <a:rPr lang="en-GB" sz="1100" dirty="0" smtClean="0"/>
              <a:t>Dashed= without pulse compressor</a:t>
            </a:r>
            <a:endParaRPr lang="en-US" sz="1050" dirty="0"/>
          </a:p>
        </p:txBody>
      </p:sp>
      <p:sp>
        <p:nvSpPr>
          <p:cNvPr id="35" name="TextBox 34"/>
          <p:cNvSpPr txBox="1"/>
          <p:nvPr/>
        </p:nvSpPr>
        <p:spPr>
          <a:xfrm>
            <a:off x="774357" y="686787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Breakdown </a:t>
            </a:r>
            <a:r>
              <a:rPr lang="en-GB" sz="2400" b="1" dirty="0">
                <a:solidFill>
                  <a:srgbClr val="002060"/>
                </a:solidFill>
              </a:rPr>
              <a:t>Rate dependence on </a:t>
            </a:r>
            <a:r>
              <a:rPr lang="en-GB" sz="2400" b="1" dirty="0" smtClean="0">
                <a:solidFill>
                  <a:srgbClr val="002060"/>
                </a:solidFill>
              </a:rPr>
              <a:t>pulse shape</a:t>
            </a:r>
            <a:endParaRPr lang="en-GB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4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T24OPEN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Breakdown analysis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" t="6810" r="7426" b="4517"/>
          <a:stretch/>
        </p:blipFill>
        <p:spPr>
          <a:xfrm>
            <a:off x="90617" y="2341662"/>
            <a:ext cx="4744994" cy="387305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3" t="6331" r="3024" b="50007"/>
          <a:stretch/>
        </p:blipFill>
        <p:spPr>
          <a:xfrm>
            <a:off x="0" y="2341662"/>
            <a:ext cx="5249278" cy="183575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51005" y="4401755"/>
            <a:ext cx="1688757" cy="1523999"/>
          </a:xfrm>
          <a:prstGeom prst="rect">
            <a:avLst/>
          </a:prstGeom>
          <a:noFill/>
          <a:ln>
            <a:solidFill>
              <a:srgbClr val="7100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98142" y="4487613"/>
            <a:ext cx="1364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71005C"/>
                </a:solidFill>
              </a:rPr>
              <a:t>In the structure</a:t>
            </a:r>
            <a:endParaRPr lang="en-US" sz="1400" b="1" dirty="0">
              <a:solidFill>
                <a:srgbClr val="71005C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3696" y="2935419"/>
            <a:ext cx="3937688" cy="609601"/>
          </a:xfrm>
          <a:prstGeom prst="rect">
            <a:avLst/>
          </a:prstGeom>
          <a:noFill/>
          <a:ln>
            <a:solidFill>
              <a:srgbClr val="7100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2897218" y="2335970"/>
            <a:ext cx="0" cy="15075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35597" y="2388520"/>
            <a:ext cx="3786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Sep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830663" y="2319785"/>
            <a:ext cx="0" cy="15075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20126" y="2366643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Oct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309180" y="2335970"/>
            <a:ext cx="0" cy="15075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94145" y="2366643"/>
            <a:ext cx="3994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Nov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4225208" y="2384677"/>
            <a:ext cx="3818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Dec</a:t>
            </a:r>
            <a:endParaRPr lang="en-US" sz="1000" b="1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" t="5475" r="8690" b="3660"/>
          <a:stretch/>
        </p:blipFill>
        <p:spPr>
          <a:xfrm>
            <a:off x="5366383" y="3073547"/>
            <a:ext cx="3499545" cy="310022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11124" y="1211809"/>
            <a:ext cx="77585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Good performance of the structure regarding the uniform distribution of breakdowns, until the last month of operation when it started to become hotter in the front.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334488" y="943039"/>
            <a:ext cx="1035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R. Rajamaki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4574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47" y="884483"/>
            <a:ext cx="4432840" cy="28892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T24OPEN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Conditioning history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552" y="1112527"/>
            <a:ext cx="1003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Gradient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642997" y="1695197"/>
            <a:ext cx="39521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Normalized BDR also decreases following a power law at a similar conditioning speed, meaning that follows the same mechanism as seen in disk-based structures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t="4174" r="7407"/>
          <a:stretch/>
        </p:blipFill>
        <p:spPr>
          <a:xfrm>
            <a:off x="1904807" y="3815891"/>
            <a:ext cx="5334386" cy="2756271"/>
          </a:xfrm>
          <a:prstGeom prst="rect">
            <a:avLst/>
          </a:prstGeom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2496065" y="3807385"/>
            <a:ext cx="4506097" cy="2402950"/>
          </a:xfrm>
          <a:prstGeom prst="line">
            <a:avLst/>
          </a:prstGeom>
          <a:ln w="19050">
            <a:solidFill>
              <a:srgbClr val="9B37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241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834" y="1464493"/>
            <a:ext cx="5530933" cy="2005723"/>
          </a:xfrm>
          <a:prstGeom prst="rect">
            <a:avLst/>
          </a:prstGeom>
          <a:noFill/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4519639" y="2560466"/>
            <a:ext cx="791760" cy="91965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92332" y="3480119"/>
            <a:ext cx="1482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6 mm diameter beam aperture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649767" y="1310665"/>
            <a:ext cx="2240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Micron–precision disk</a:t>
            </a:r>
            <a:endParaRPr lang="en-GB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9219" y="1778932"/>
            <a:ext cx="1906210" cy="177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3" name="Straight Arrow Connector 12"/>
          <p:cNvCxnSpPr/>
          <p:nvPr/>
        </p:nvCxnSpPr>
        <p:spPr>
          <a:xfrm>
            <a:off x="1095414" y="3564675"/>
            <a:ext cx="3577771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07433" y="3549950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25 cm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6" idx="2"/>
          </p:cNvCxnSpPr>
          <p:nvPr/>
        </p:nvCxnSpPr>
        <p:spPr>
          <a:xfrm flipH="1">
            <a:off x="7898187" y="2071641"/>
            <a:ext cx="624530" cy="488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898187" y="1548421"/>
            <a:ext cx="12490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HOM damping</a:t>
            </a:r>
          </a:p>
          <a:p>
            <a:pPr algn="r"/>
            <a:r>
              <a:rPr lang="en-GB" sz="1400" dirty="0" smtClean="0"/>
              <a:t>waveguide</a:t>
            </a:r>
            <a:endParaRPr lang="en-US" sz="1400" dirty="0"/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02754" y="4576092"/>
            <a:ext cx="2556788" cy="188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118834" y="4097997"/>
            <a:ext cx="2588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Surface electric field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s</a:t>
            </a:r>
            <a:r>
              <a:rPr lang="en-US" dirty="0" smtClean="0"/>
              <a:t>/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endParaRPr lang="en-US" baseline="-25000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718" y="4430450"/>
            <a:ext cx="2393092" cy="212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44713" y="4601720"/>
            <a:ext cx="2618958" cy="193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6043080" y="4123625"/>
            <a:ext cx="3012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Modified </a:t>
            </a:r>
            <a:r>
              <a:rPr lang="en-US" dirty="0" err="1" smtClean="0"/>
              <a:t>Poyting</a:t>
            </a:r>
            <a:r>
              <a:rPr lang="en-US" dirty="0" smtClean="0"/>
              <a:t> vector </a:t>
            </a:r>
            <a:r>
              <a:rPr lang="en-US" dirty="0" err="1" smtClean="0"/>
              <a:t>S</a:t>
            </a:r>
            <a:r>
              <a:rPr lang="en-US" baseline="-25000" dirty="0" err="1" smtClean="0"/>
              <a:t>c</a:t>
            </a:r>
            <a:r>
              <a:rPr lang="en-US" dirty="0" smtClean="0"/>
              <a:t>/E</a:t>
            </a:r>
            <a:r>
              <a:rPr lang="en-US" baseline="-25000" dirty="0" smtClean="0"/>
              <a:t>a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3041085" y="4114692"/>
            <a:ext cx="2799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Surface magnetic field H</a:t>
            </a:r>
            <a:r>
              <a:rPr lang="en-US" baseline="-25000" dirty="0" smtClean="0"/>
              <a:t>s</a:t>
            </a:r>
            <a:r>
              <a:rPr lang="en-US" dirty="0" smtClean="0"/>
              <a:t>/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</a:t>
            </a:r>
            <a:endParaRPr lang="en-US" baseline="-25000" dirty="0"/>
          </a:p>
        </p:txBody>
      </p:sp>
      <p:sp>
        <p:nvSpPr>
          <p:cNvPr id="32" name="TextBox 31"/>
          <p:cNvSpPr txBox="1"/>
          <p:nvPr/>
        </p:nvSpPr>
        <p:spPr>
          <a:xfrm>
            <a:off x="774357" y="692696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CLIC Main </a:t>
            </a:r>
            <a:r>
              <a:rPr lang="en-GB" sz="2400" b="1" dirty="0" err="1" smtClean="0">
                <a:solidFill>
                  <a:srgbClr val="002060"/>
                </a:solidFill>
              </a:rPr>
              <a:t>Linac</a:t>
            </a:r>
            <a:r>
              <a:rPr lang="en-GB" sz="2400" b="1" dirty="0" smtClean="0">
                <a:solidFill>
                  <a:srgbClr val="002060"/>
                </a:solidFill>
              </a:rPr>
              <a:t> accelerating structures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93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76" y="857250"/>
            <a:ext cx="7965248" cy="5143500"/>
          </a:xfrm>
          <a:prstGeom prst="rect">
            <a:avLst/>
          </a:prstGeom>
        </p:spPr>
      </p:pic>
      <p:sp>
        <p:nvSpPr>
          <p:cNvPr id="9" name="TextBox 27"/>
          <p:cNvSpPr txBox="1"/>
          <p:nvPr/>
        </p:nvSpPr>
        <p:spPr>
          <a:xfrm>
            <a:off x="3047805" y="4661062"/>
            <a:ext cx="707246" cy="415498"/>
          </a:xfrm>
          <a:prstGeom prst="rect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b="1" dirty="0" smtClean="0">
                <a:solidFill>
                  <a:schemeClr val="bg1"/>
                </a:solidFill>
              </a:rPr>
              <a:t>T24OPEN</a:t>
            </a:r>
            <a:endParaRPr lang="en-GB" sz="1050" b="1" dirty="0">
              <a:solidFill>
                <a:schemeClr val="bg1"/>
              </a:solidFill>
            </a:endParaRPr>
          </a:p>
          <a:p>
            <a:pPr algn="ctr"/>
            <a:r>
              <a:rPr lang="en-GB" sz="1050" b="1" dirty="0">
                <a:solidFill>
                  <a:schemeClr val="bg1"/>
                </a:solidFill>
              </a:rPr>
              <a:t>(Xbox-2)</a:t>
            </a:r>
            <a:endParaRPr lang="en-US" sz="1050" b="1" dirty="0">
              <a:solidFill>
                <a:schemeClr val="bg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3668188" y="4541719"/>
            <a:ext cx="152825" cy="170603"/>
          </a:xfrm>
          <a:prstGeom prst="line">
            <a:avLst/>
          </a:prstGeom>
          <a:ln w="57150">
            <a:solidFill>
              <a:srgbClr val="CC00CC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4"/>
          <p:cNvSpPr txBox="1"/>
          <p:nvPr/>
        </p:nvSpPr>
        <p:spPr>
          <a:xfrm>
            <a:off x="4002055" y="4794934"/>
            <a:ext cx="814647" cy="415498"/>
          </a:xfrm>
          <a:prstGeom prst="rect">
            <a:avLst/>
          </a:prstGeom>
          <a:solidFill>
            <a:srgbClr val="B4000A"/>
          </a:solidFill>
          <a:ln>
            <a:solidFill>
              <a:srgbClr val="B4000A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b="1" dirty="0">
                <a:solidFill>
                  <a:schemeClr val="bg1"/>
                </a:solidFill>
              </a:rPr>
              <a:t>TD26CC-N1</a:t>
            </a:r>
          </a:p>
          <a:p>
            <a:pPr algn="ctr"/>
            <a:r>
              <a:rPr lang="en-GB" sz="1050" b="1" dirty="0">
                <a:solidFill>
                  <a:schemeClr val="bg1"/>
                </a:solidFill>
              </a:rPr>
              <a:t>(Xbox-1)</a:t>
            </a:r>
            <a:endParaRPr lang="en-US" sz="1050" b="1" dirty="0">
              <a:solidFill>
                <a:schemeClr val="bg1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4336484" y="4541719"/>
            <a:ext cx="72894" cy="267918"/>
          </a:xfrm>
          <a:prstGeom prst="line">
            <a:avLst/>
          </a:prstGeom>
          <a:ln w="57150">
            <a:solidFill>
              <a:srgbClr val="B4000A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57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cap="none" dirty="0" smtClean="0"/>
              <a:t>3. Test </a:t>
            </a:r>
            <a:r>
              <a:rPr lang="es-ES" cap="none" dirty="0"/>
              <a:t>of </a:t>
            </a:r>
            <a:r>
              <a:rPr lang="es-ES" cap="none" dirty="0" smtClean="0"/>
              <a:t>CRAB </a:t>
            </a:r>
            <a:r>
              <a:rPr lang="es-ES" cap="none" dirty="0" err="1" smtClean="0"/>
              <a:t>cavity</a:t>
            </a:r>
            <a:r>
              <a:rPr lang="es-ES" dirty="0"/>
              <a:t/>
            </a:r>
            <a:br>
              <a:rPr lang="es-ES" dirty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47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of the CRAB cavity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The structure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886429"/>
            <a:ext cx="3874820" cy="1680858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3" b="9102"/>
          <a:stretch/>
        </p:blipFill>
        <p:spPr bwMode="auto">
          <a:xfrm>
            <a:off x="551937" y="1144477"/>
            <a:ext cx="3303372" cy="252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189342"/>
              </p:ext>
            </p:extLst>
          </p:nvPr>
        </p:nvGraphicFramePr>
        <p:xfrm>
          <a:off x="4254778" y="2627634"/>
          <a:ext cx="4509264" cy="390222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051689"/>
                <a:gridCol w="1152525"/>
                <a:gridCol w="1028700"/>
                <a:gridCol w="1276350"/>
              </a:tblGrid>
              <a:tr h="54155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Property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CLIC T24 (unloaded)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</a:rPr>
                        <a:t>LCLS deflector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b="1" kern="800" dirty="0">
                          <a:effectLst/>
                        </a:rPr>
                        <a:t>CLIC Crab</a:t>
                      </a:r>
                      <a:r>
                        <a:rPr lang="en-GB" sz="1600" kern="800" dirty="0">
                          <a:effectLst/>
                        </a:rPr>
                        <a:t> (un-damped)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48715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Input Power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37.2 MW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20 MW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13.35 MW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48207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</a:rPr>
                        <a:t>Transverse Kick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-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24 MV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2.55 MV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52779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</a:rPr>
                        <a:t>Peak surf. E-field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219 MV/m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115 MV/m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88.8 MV/m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</a:rPr>
                        <a:t>Peak surf. H-field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</a:rPr>
                        <a:t>410 kA/m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405 kA/m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292 kA/m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Peak </a:t>
                      </a:r>
                      <a:r>
                        <a:rPr lang="en-GB" sz="1600" kern="800" dirty="0" err="1" smtClean="0">
                          <a:effectLst/>
                        </a:rPr>
                        <a:t>Sc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3.4 MW/mm</a:t>
                      </a:r>
                      <a:r>
                        <a:rPr lang="en-GB" sz="1600" kern="800" baseline="30000" dirty="0">
                          <a:effectLst/>
                        </a:rPr>
                        <a:t>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-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1.83 MW/mm</a:t>
                      </a:r>
                      <a:r>
                        <a:rPr lang="en-GB" sz="1600" kern="800" baseline="30000" dirty="0">
                          <a:effectLst/>
                        </a:rPr>
                        <a:t>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544081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Group Velocity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>
                          <a:effectLst/>
                        </a:rPr>
                        <a:t>1.8-0.9%c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-3.2%c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-2.9%c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27204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# Cells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24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117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600" kern="800" dirty="0">
                          <a:effectLst/>
                        </a:rPr>
                        <a:t>12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51937" y="3863546"/>
            <a:ext cx="33850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Designed to tilt the bunch before the interaction point at in order to improve CLIC luminosity.</a:t>
            </a:r>
          </a:p>
          <a:p>
            <a:r>
              <a:rPr lang="en-GB" dirty="0" smtClean="0"/>
              <a:t>Particular interest due to the surface field distribution and possible correlation with breakdowns.</a:t>
            </a:r>
          </a:p>
          <a:p>
            <a:r>
              <a:rPr lang="en-GB" dirty="0" smtClean="0"/>
              <a:t>Tested in Xbox-2 from October 2014 to May 2015.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53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7294"/>
            <a:ext cx="9143999" cy="5098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of the CRAB cavity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16863" y="737560"/>
            <a:ext cx="1064456" cy="73866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51 MW</a:t>
            </a:r>
          </a:p>
          <a:p>
            <a:r>
              <a:rPr lang="en-GB" sz="1400" b="1" dirty="0" smtClean="0"/>
              <a:t>100ns</a:t>
            </a:r>
          </a:p>
          <a:p>
            <a:r>
              <a:rPr lang="en-GB" sz="1400" b="1" dirty="0" smtClean="0"/>
              <a:t>3E-5bpp</a:t>
            </a:r>
            <a:endParaRPr lang="en-GB" sz="1400" b="1" dirty="0"/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>
            <a:off x="7549091" y="1476224"/>
            <a:ext cx="532228" cy="562643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90821" y="1298189"/>
            <a:ext cx="1064456" cy="73866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43 MW</a:t>
            </a:r>
          </a:p>
          <a:p>
            <a:r>
              <a:rPr lang="en-GB" sz="1400" b="1" dirty="0" smtClean="0"/>
              <a:t>200ns</a:t>
            </a:r>
          </a:p>
          <a:p>
            <a:r>
              <a:rPr lang="en-GB" sz="1400" b="1" dirty="0" smtClean="0"/>
              <a:t>3E-6bpp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841900" y="2100628"/>
            <a:ext cx="1586084" cy="73866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Nominal operation</a:t>
            </a:r>
          </a:p>
          <a:p>
            <a:r>
              <a:rPr lang="en-GB" sz="1400" b="1" dirty="0" smtClean="0"/>
              <a:t>13.35MW 200ns</a:t>
            </a:r>
          </a:p>
          <a:p>
            <a:r>
              <a:rPr lang="en-GB" sz="1400" b="1" dirty="0" err="1" smtClean="0"/>
              <a:t>Esurf</a:t>
            </a:r>
            <a:r>
              <a:rPr lang="en-GB" sz="1400" b="1" dirty="0" smtClean="0"/>
              <a:t>=88.8 MV/m</a:t>
            </a:r>
            <a:endParaRPr lang="en-GB" sz="1400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603158" y="2840382"/>
            <a:ext cx="329512" cy="1449685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2 Rectángulo"/>
          <p:cNvSpPr/>
          <p:nvPr/>
        </p:nvSpPr>
        <p:spPr>
          <a:xfrm>
            <a:off x="5367186" y="1298189"/>
            <a:ext cx="1543121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s-ES" sz="1400" dirty="0" smtClean="0"/>
              <a:t>Es=154 MV/m</a:t>
            </a:r>
          </a:p>
          <a:p>
            <a:r>
              <a:rPr lang="es-ES" sz="1400" dirty="0" smtClean="0"/>
              <a:t>Hs=505 </a:t>
            </a:r>
            <a:r>
              <a:rPr lang="es-ES" sz="1400" dirty="0" err="1" smtClean="0"/>
              <a:t>kA</a:t>
            </a:r>
            <a:r>
              <a:rPr lang="es-ES" sz="1400" dirty="0" smtClean="0"/>
              <a:t>/m</a:t>
            </a:r>
          </a:p>
          <a:p>
            <a:r>
              <a:rPr lang="es-ES" sz="1400" dirty="0" smtClean="0"/>
              <a:t>Sc=5.48 MW/mm2</a:t>
            </a:r>
            <a:endParaRPr lang="es-E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Full history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1036023"/>
            <a:ext cx="4803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Reference</a:t>
            </a:r>
            <a:r>
              <a:rPr lang="en-GB" sz="1400" dirty="0" smtClean="0"/>
              <a:t>. B. Woolley, Ph.D. Thesis, Lancaster University (2015)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323437" y="1944130"/>
            <a:ext cx="1102077" cy="537271"/>
          </a:xfrm>
          <a:prstGeom prst="straightConnector1">
            <a:avLst/>
          </a:prstGeom>
          <a:ln w="28575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9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7712" y="4197677"/>
            <a:ext cx="4653880" cy="24599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2" y="1154012"/>
            <a:ext cx="4653880" cy="29336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7712" y="1140137"/>
            <a:ext cx="4653880" cy="29419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Test of the CRAB cavity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Conditioning histories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414" y="1015707"/>
            <a:ext cx="364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Surface electric </a:t>
            </a:r>
            <a:r>
              <a:rPr lang="en-GB" dirty="0"/>
              <a:t>field </a:t>
            </a:r>
            <a:r>
              <a:rPr lang="en-GB" sz="1400" dirty="0" smtClean="0"/>
              <a:t>E</a:t>
            </a:r>
            <a:r>
              <a:rPr lang="en-GB" sz="1400" baseline="-25000" dirty="0" smtClean="0"/>
              <a:t>surf</a:t>
            </a:r>
            <a:r>
              <a:rPr lang="en-GB" sz="1400" dirty="0" smtClean="0"/>
              <a:t>~BDR</a:t>
            </a:r>
            <a:r>
              <a:rPr lang="en-GB" sz="1400" baseline="30000" dirty="0" smtClean="0"/>
              <a:t>1/30</a:t>
            </a:r>
            <a:r>
              <a:rPr lang="en-GB" sz="1400" dirty="0" smtClean="0"/>
              <a:t> </a:t>
            </a:r>
            <a:r>
              <a:rPr lang="en-GB" sz="1400" dirty="0"/>
              <a:t>t</a:t>
            </a:r>
            <a:r>
              <a:rPr lang="en-GB" sz="1400" baseline="-25000" dirty="0"/>
              <a:t>pulse</a:t>
            </a:r>
            <a:r>
              <a:rPr lang="en-GB" sz="1400" baseline="30000" dirty="0"/>
              <a:t>-1/6</a:t>
            </a:r>
            <a:r>
              <a:rPr lang="en-GB" sz="1400" dirty="0"/>
              <a:t> 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970114" y="1024513"/>
            <a:ext cx="3931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Modified </a:t>
            </a:r>
            <a:r>
              <a:rPr lang="en-GB" dirty="0" err="1" smtClean="0"/>
              <a:t>Poynting</a:t>
            </a:r>
            <a:r>
              <a:rPr lang="en-GB" dirty="0" smtClean="0"/>
              <a:t> </a:t>
            </a:r>
            <a:r>
              <a:rPr lang="en-GB" dirty="0"/>
              <a:t>vector </a:t>
            </a:r>
            <a:r>
              <a:rPr lang="en-GB" sz="1400" dirty="0"/>
              <a:t>S</a:t>
            </a:r>
            <a:r>
              <a:rPr lang="en-GB" sz="1400" baseline="-25000" dirty="0"/>
              <a:t>c</a:t>
            </a:r>
            <a:r>
              <a:rPr lang="en-GB" sz="1400" dirty="0"/>
              <a:t>~BDR</a:t>
            </a:r>
            <a:r>
              <a:rPr lang="en-GB" sz="1400" baseline="30000" dirty="0"/>
              <a:t>1/15</a:t>
            </a:r>
            <a:r>
              <a:rPr lang="en-GB" sz="1400" dirty="0"/>
              <a:t> t</a:t>
            </a:r>
            <a:r>
              <a:rPr lang="en-GB" sz="1400" baseline="-25000" dirty="0"/>
              <a:t>pulse</a:t>
            </a:r>
            <a:r>
              <a:rPr lang="en-GB" sz="1400" baseline="30000" dirty="0"/>
              <a:t>-1/3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58041" y="4159364"/>
            <a:ext cx="2254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Normalized Breakdown Rate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127383" y="4407243"/>
            <a:ext cx="2739752" cy="1373223"/>
          </a:xfrm>
          <a:prstGeom prst="line">
            <a:avLst/>
          </a:prstGeom>
          <a:ln w="19050">
            <a:solidFill>
              <a:srgbClr val="9B37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" y="4313252"/>
            <a:ext cx="36205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structure has reached higher levels of </a:t>
            </a:r>
            <a:r>
              <a:rPr lang="en-GB" dirty="0" err="1" smtClean="0"/>
              <a:t>Sc</a:t>
            </a:r>
            <a:r>
              <a:rPr lang="en-GB" dirty="0" smtClean="0"/>
              <a:t>, but surface E field were lower. </a:t>
            </a:r>
          </a:p>
          <a:p>
            <a:endParaRPr lang="en-GB" dirty="0"/>
          </a:p>
          <a:p>
            <a:r>
              <a:rPr lang="en-GB" dirty="0" smtClean="0"/>
              <a:t>Breakdown rate seem to decrease with similar rate than other CLIC accelerating structures.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3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 of the CRAB cavity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35</a:t>
            </a:fld>
            <a:endParaRPr lang="en-US"/>
          </a:p>
        </p:txBody>
      </p:sp>
      <p:sp>
        <p:nvSpPr>
          <p:cNvPr id="7" name="6 CuadroTexto"/>
          <p:cNvSpPr txBox="1"/>
          <p:nvPr/>
        </p:nvSpPr>
        <p:spPr>
          <a:xfrm>
            <a:off x="185764" y="3873929"/>
            <a:ext cx="441015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Surface </a:t>
            </a:r>
            <a:r>
              <a:rPr lang="es-ES" dirty="0" err="1" smtClean="0"/>
              <a:t>fields</a:t>
            </a:r>
            <a:r>
              <a:rPr lang="es-ES" dirty="0" smtClean="0"/>
              <a:t> </a:t>
            </a:r>
            <a:r>
              <a:rPr lang="es-ES" dirty="0" err="1" smtClean="0"/>
              <a:t>decays</a:t>
            </a:r>
            <a:r>
              <a:rPr lang="es-ES" dirty="0" smtClean="0"/>
              <a:t> </a:t>
            </a:r>
            <a:r>
              <a:rPr lang="es-ES" dirty="0" err="1" smtClean="0"/>
              <a:t>exponentially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input to output (</a:t>
            </a:r>
            <a:r>
              <a:rPr lang="es-ES" dirty="0" err="1" smtClean="0"/>
              <a:t>constant</a:t>
            </a:r>
            <a:r>
              <a:rPr lang="es-ES" dirty="0" smtClean="0"/>
              <a:t> </a:t>
            </a:r>
            <a:r>
              <a:rPr lang="es-ES" dirty="0" err="1" smtClean="0"/>
              <a:t>impedance</a:t>
            </a:r>
            <a:r>
              <a:rPr lang="es-ES" dirty="0" smtClean="0"/>
              <a:t> </a:t>
            </a:r>
            <a:r>
              <a:rPr lang="es-ES" dirty="0" err="1" smtClean="0"/>
              <a:t>structure</a:t>
            </a:r>
            <a:r>
              <a:rPr lang="es-ES" dirty="0" smtClean="0"/>
              <a:t>).</a:t>
            </a:r>
            <a:endParaRPr lang="es-ES" dirty="0" smtClean="0"/>
          </a:p>
          <a:p>
            <a:r>
              <a:rPr lang="es-ES" dirty="0" err="1" smtClean="0"/>
              <a:t>Good</a:t>
            </a:r>
            <a:r>
              <a:rPr lang="es-ES" dirty="0" smtClean="0"/>
              <a:t> </a:t>
            </a:r>
            <a:r>
              <a:rPr lang="es-ES" dirty="0" smtClean="0"/>
              <a:t>performance </a:t>
            </a:r>
            <a:r>
              <a:rPr lang="es-ES" dirty="0" err="1" smtClean="0"/>
              <a:t>over</a:t>
            </a:r>
            <a:r>
              <a:rPr lang="es-ES" dirty="0" smtClean="0"/>
              <a:t> nominal </a:t>
            </a:r>
            <a:r>
              <a:rPr lang="es-ES" dirty="0" err="1" smtClean="0"/>
              <a:t>operation</a:t>
            </a:r>
            <a:r>
              <a:rPr lang="es-ES" dirty="0" smtClean="0"/>
              <a:t>.</a:t>
            </a:r>
          </a:p>
          <a:p>
            <a:r>
              <a:rPr lang="es-ES" dirty="0" smtClean="0"/>
              <a:t>BDR </a:t>
            </a:r>
            <a:r>
              <a:rPr lang="es-ES" dirty="0" err="1" smtClean="0"/>
              <a:t>measurements</a:t>
            </a:r>
            <a:r>
              <a:rPr lang="es-ES" dirty="0" smtClean="0"/>
              <a:t> </a:t>
            </a:r>
            <a:r>
              <a:rPr lang="es-ES" dirty="0" err="1" smtClean="0"/>
              <a:t>consistent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tests</a:t>
            </a:r>
            <a:endParaRPr lang="es-ES" dirty="0" smtClean="0"/>
          </a:p>
          <a:p>
            <a:endParaRPr lang="es-ES" dirty="0" smtClean="0"/>
          </a:p>
          <a:p>
            <a:r>
              <a:rPr lang="es-ES" sz="1600" i="1" dirty="0" smtClean="0"/>
              <a:t>Post-mortem </a:t>
            </a:r>
            <a:r>
              <a:rPr lang="es-ES" sz="1600" i="1" dirty="0" smtClean="0"/>
              <a:t>SEM </a:t>
            </a:r>
            <a:r>
              <a:rPr lang="es-ES" sz="1600" i="1" dirty="0" err="1" smtClean="0"/>
              <a:t>analysis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presented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on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Wednesday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by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E.Rodriguez</a:t>
            </a:r>
            <a:r>
              <a:rPr lang="es-ES" sz="1600" i="1" dirty="0" smtClean="0"/>
              <a:t>-Castro and </a:t>
            </a:r>
            <a:r>
              <a:rPr lang="es-ES" sz="1600" i="1" dirty="0" err="1" smtClean="0"/>
              <a:t>B.Woolley</a:t>
            </a:r>
            <a:endParaRPr lang="es-ES" sz="1600" i="1" dirty="0"/>
          </a:p>
        </p:txBody>
      </p:sp>
      <p:pic>
        <p:nvPicPr>
          <p:cNvPr id="8" name="Picture 2" descr="C:\Users\Jorge\Desktop\Xbox2_pictures\CC_hist_cell_corr2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2" r="8328"/>
          <a:stretch/>
        </p:blipFill>
        <p:spPr bwMode="auto">
          <a:xfrm>
            <a:off x="0" y="1248157"/>
            <a:ext cx="4497275" cy="266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873" y="4033636"/>
            <a:ext cx="4650127" cy="25206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519351" y="4402569"/>
                <a:ext cx="1465273" cy="3802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000" dirty="0" smtClean="0"/>
                  <a:t>BDR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𝑝𝑢𝑙𝑠𝑒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3.6±0.3</m:t>
                        </m:r>
                      </m:sup>
                    </m:sSubSup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351" y="4402569"/>
                <a:ext cx="1465273" cy="380297"/>
              </a:xfrm>
              <a:prstGeom prst="rect">
                <a:avLst/>
              </a:prstGeom>
              <a:blipFill rotWithShape="0">
                <a:blip r:embed="rId4"/>
                <a:stretch>
                  <a:fillRect l="-10373" t="-11111" r="-3320" b="-301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402705"/>
            <a:ext cx="4429408" cy="242707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5519350" y="1657398"/>
                <a:ext cx="1605504" cy="3116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sz="2000" dirty="0" smtClean="0"/>
                  <a:t>BDR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14.9±4.9</m:t>
                        </m:r>
                      </m:sup>
                    </m:sSup>
                  </m:oMath>
                </a14:m>
                <a:endParaRPr lang="en-US" sz="20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350" y="1657398"/>
                <a:ext cx="1605504" cy="311688"/>
              </a:xfrm>
              <a:prstGeom prst="rect">
                <a:avLst/>
              </a:prstGeom>
              <a:blipFill rotWithShape="0">
                <a:blip r:embed="rId6"/>
                <a:stretch>
                  <a:fillRect l="-9470" t="-23529" r="-3030" b="-49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7129640" y="3041261"/>
            <a:ext cx="158056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 smtClean="0"/>
              <a:t>@</a:t>
            </a:r>
            <a:r>
              <a:rPr lang="en-US" dirty="0" smtClean="0"/>
              <a:t>120 </a:t>
            </a:r>
            <a:r>
              <a:rPr lang="en-US" dirty="0"/>
              <a:t>ns FWHM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39065" y="5815180"/>
            <a:ext cx="8960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 smtClean="0"/>
              <a:t>@</a:t>
            </a:r>
            <a:r>
              <a:rPr lang="en-US" dirty="0" smtClean="0"/>
              <a:t>43 MW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74357" y="568413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Breakdown analysis and BDR Scaling laws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89043" y="1104500"/>
            <a:ext cx="3354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err="1" smtClean="0"/>
              <a:t>B.Woolley</a:t>
            </a:r>
            <a:r>
              <a:rPr lang="en-GB" sz="1400" i="1" dirty="0" smtClean="0"/>
              <a:t>, Ph.D. Thesis, Lancaster U. </a:t>
            </a:r>
            <a:r>
              <a:rPr lang="es-ES" sz="1400" i="1" dirty="0" smtClean="0"/>
              <a:t>(2015)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94068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36</a:t>
            </a:fld>
            <a:endParaRPr lang="en-US"/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357" y="1940009"/>
            <a:ext cx="4941552" cy="3348897"/>
          </a:xfrm>
          <a:prstGeom prst="rect">
            <a:avLst/>
          </a:prstGeom>
        </p:spPr>
      </p:pic>
      <p:pic>
        <p:nvPicPr>
          <p:cNvPr id="1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" t="7421" r="7007" b="1744"/>
          <a:stretch/>
        </p:blipFill>
        <p:spPr>
          <a:xfrm>
            <a:off x="4460788" y="2174789"/>
            <a:ext cx="4518955" cy="3114117"/>
          </a:xfrm>
          <a:prstGeom prst="rect">
            <a:avLst/>
          </a:prstGeom>
        </p:spPr>
      </p:pic>
      <p:sp>
        <p:nvSpPr>
          <p:cNvPr id="15" name="TextBox 27"/>
          <p:cNvSpPr txBox="1"/>
          <p:nvPr/>
        </p:nvSpPr>
        <p:spPr>
          <a:xfrm>
            <a:off x="1610110" y="4139707"/>
            <a:ext cx="848309" cy="253916"/>
          </a:xfrm>
          <a:prstGeom prst="rect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b="1" dirty="0" smtClean="0">
                <a:solidFill>
                  <a:schemeClr val="bg1"/>
                </a:solidFill>
              </a:rPr>
              <a:t>CRAB cavity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7865621" y="4256271"/>
            <a:ext cx="848309" cy="253916"/>
          </a:xfrm>
          <a:prstGeom prst="rect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50" b="1" dirty="0" smtClean="0">
                <a:solidFill>
                  <a:schemeClr val="bg1"/>
                </a:solidFill>
              </a:rPr>
              <a:t>CRAB cavity</a:t>
            </a:r>
            <a:endParaRPr lang="en-US" sz="1050" b="1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382006" y="4054405"/>
            <a:ext cx="152825" cy="170603"/>
          </a:xfrm>
          <a:prstGeom prst="line">
            <a:avLst/>
          </a:prstGeom>
          <a:ln w="57150">
            <a:solidFill>
              <a:srgbClr val="CC00CC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7865621" y="3987114"/>
            <a:ext cx="152825" cy="279551"/>
          </a:xfrm>
          <a:prstGeom prst="line">
            <a:avLst/>
          </a:prstGeom>
          <a:ln w="57150">
            <a:solidFill>
              <a:srgbClr val="CC00CC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2 CuadroTexto"/>
          <p:cNvSpPr txBox="1"/>
          <p:nvPr/>
        </p:nvSpPr>
        <p:spPr>
          <a:xfrm>
            <a:off x="1352029" y="5288906"/>
            <a:ext cx="715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In </a:t>
            </a:r>
            <a:r>
              <a:rPr lang="es-ES" dirty="0" err="1" smtClean="0"/>
              <a:t>terms</a:t>
            </a:r>
            <a:r>
              <a:rPr lang="es-ES" dirty="0" smtClean="0"/>
              <a:t> of </a:t>
            </a:r>
            <a:r>
              <a:rPr lang="es-ES" dirty="0" err="1" smtClean="0"/>
              <a:t>peak</a:t>
            </a:r>
            <a:r>
              <a:rPr lang="es-ES" dirty="0" smtClean="0"/>
              <a:t> </a:t>
            </a:r>
            <a:r>
              <a:rPr lang="es-ES" dirty="0" err="1" smtClean="0"/>
              <a:t>surface</a:t>
            </a:r>
            <a:r>
              <a:rPr lang="es-ES" dirty="0" smtClean="0"/>
              <a:t> E </a:t>
            </a:r>
            <a:r>
              <a:rPr lang="es-ES" dirty="0" err="1" smtClean="0"/>
              <a:t>field</a:t>
            </a:r>
            <a:r>
              <a:rPr lang="es-ES" dirty="0" smtClean="0"/>
              <a:t>               and </a:t>
            </a:r>
            <a:r>
              <a:rPr lang="es-ES" dirty="0" err="1" smtClean="0"/>
              <a:t>peak</a:t>
            </a:r>
            <a:r>
              <a:rPr lang="es-ES" dirty="0" smtClean="0"/>
              <a:t> </a:t>
            </a:r>
            <a:r>
              <a:rPr lang="es-ES" dirty="0" err="1" smtClean="0"/>
              <a:t>Modified</a:t>
            </a:r>
            <a:r>
              <a:rPr lang="es-ES" dirty="0" smtClean="0"/>
              <a:t> </a:t>
            </a:r>
            <a:r>
              <a:rPr lang="es-ES" dirty="0" err="1" smtClean="0"/>
              <a:t>Poynting</a:t>
            </a:r>
            <a:r>
              <a:rPr lang="es-ES" dirty="0" smtClean="0"/>
              <a:t> vector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0792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CERN </a:t>
            </a:r>
            <a:r>
              <a:rPr lang="es-ES" dirty="0" err="1"/>
              <a:t>contribution</a:t>
            </a:r>
            <a:r>
              <a:rPr lang="es-ES" dirty="0"/>
              <a:t> of </a:t>
            </a:r>
            <a:r>
              <a:rPr lang="es-ES" dirty="0" err="1"/>
              <a:t>the</a:t>
            </a:r>
            <a:r>
              <a:rPr lang="es-ES" dirty="0"/>
              <a:t> CLIC High-</a:t>
            </a:r>
            <a:r>
              <a:rPr lang="es-ES" dirty="0" err="1"/>
              <a:t>Gradient</a:t>
            </a:r>
            <a:r>
              <a:rPr lang="es-ES" dirty="0"/>
              <a:t> </a:t>
            </a:r>
            <a:r>
              <a:rPr lang="es-ES" dirty="0" err="1"/>
              <a:t>testing</a:t>
            </a:r>
            <a:r>
              <a:rPr lang="es-ES" dirty="0"/>
              <a:t> </a:t>
            </a:r>
            <a:r>
              <a:rPr lang="es-ES" dirty="0" err="1"/>
              <a:t>programme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now</a:t>
            </a:r>
            <a:r>
              <a:rPr lang="es-ES" dirty="0"/>
              <a:t> at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level</a:t>
            </a:r>
            <a:r>
              <a:rPr lang="es-ES" dirty="0"/>
              <a:t> of </a:t>
            </a:r>
            <a:r>
              <a:rPr lang="es-ES" b="1" dirty="0" err="1"/>
              <a:t>two</a:t>
            </a:r>
            <a:r>
              <a:rPr lang="es-ES" b="1" dirty="0"/>
              <a:t> </a:t>
            </a:r>
            <a:r>
              <a:rPr lang="es-ES" b="1" dirty="0" err="1"/>
              <a:t>high-power</a:t>
            </a:r>
            <a:r>
              <a:rPr lang="es-ES" b="1" dirty="0"/>
              <a:t> test stands </a:t>
            </a:r>
            <a:r>
              <a:rPr lang="es-ES" dirty="0" err="1"/>
              <a:t>operating</a:t>
            </a:r>
            <a:r>
              <a:rPr lang="es-ES" dirty="0"/>
              <a:t> at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same</a:t>
            </a:r>
            <a:r>
              <a:rPr lang="es-ES" dirty="0"/>
              <a:t> time.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commissioning</a:t>
            </a:r>
            <a:endParaRPr lang="es-ES" dirty="0"/>
          </a:p>
          <a:p>
            <a:r>
              <a:rPr lang="es-ES" dirty="0"/>
              <a:t>Re-</a:t>
            </a:r>
            <a:r>
              <a:rPr lang="es-ES" dirty="0" err="1"/>
              <a:t>condition</a:t>
            </a:r>
            <a:r>
              <a:rPr lang="es-ES" dirty="0"/>
              <a:t> of TD26CC-N1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ongoing</a:t>
            </a:r>
            <a:r>
              <a:rPr lang="es-ES" dirty="0"/>
              <a:t>: </a:t>
            </a:r>
            <a:r>
              <a:rPr lang="es-ES" dirty="0" err="1"/>
              <a:t>good</a:t>
            </a:r>
            <a:r>
              <a:rPr lang="es-ES" dirty="0"/>
              <a:t> performance </a:t>
            </a:r>
            <a:r>
              <a:rPr lang="es-ES" dirty="0" err="1"/>
              <a:t>but</a:t>
            </a:r>
            <a:r>
              <a:rPr lang="es-ES" dirty="0"/>
              <a:t> </a:t>
            </a:r>
            <a:r>
              <a:rPr lang="es-ES" dirty="0" err="1"/>
              <a:t>still</a:t>
            </a:r>
            <a:r>
              <a:rPr lang="es-ES" dirty="0"/>
              <a:t> </a:t>
            </a:r>
            <a:r>
              <a:rPr lang="es-ES" dirty="0" err="1"/>
              <a:t>below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status in 2013</a:t>
            </a:r>
            <a:r>
              <a:rPr lang="es-ES" dirty="0" smtClean="0"/>
              <a:t>. </a:t>
            </a:r>
          </a:p>
          <a:p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measurements</a:t>
            </a:r>
            <a:r>
              <a:rPr lang="es-ES" dirty="0" smtClean="0"/>
              <a:t> of BDR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beam-loading</a:t>
            </a:r>
            <a:r>
              <a:rPr lang="es-ES" dirty="0" smtClean="0"/>
              <a:t>. </a:t>
            </a:r>
            <a:r>
              <a:rPr lang="es-ES" dirty="0" err="1" smtClean="0"/>
              <a:t>Preliminary</a:t>
            </a:r>
            <a:r>
              <a:rPr lang="es-ES" dirty="0" smtClean="0"/>
              <a:t> </a:t>
            </a:r>
            <a:r>
              <a:rPr lang="es-ES" dirty="0" err="1" smtClean="0"/>
              <a:t>results</a:t>
            </a:r>
            <a:r>
              <a:rPr lang="es-ES" dirty="0" smtClean="0"/>
              <a:t> shows similar performance at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same</a:t>
            </a:r>
            <a:r>
              <a:rPr lang="es-ES" dirty="0" smtClean="0"/>
              <a:t> input </a:t>
            </a:r>
            <a:r>
              <a:rPr lang="es-ES" dirty="0" err="1" smtClean="0"/>
              <a:t>power</a:t>
            </a:r>
            <a:r>
              <a:rPr lang="es-ES" dirty="0" smtClean="0"/>
              <a:t>.</a:t>
            </a:r>
            <a:endParaRPr lang="es-ES" dirty="0"/>
          </a:p>
          <a:p>
            <a:r>
              <a:rPr lang="es-ES" dirty="0" smtClean="0"/>
              <a:t>New </a:t>
            </a:r>
            <a:r>
              <a:rPr lang="es-ES" dirty="0" err="1"/>
              <a:t>prototype</a:t>
            </a:r>
            <a:r>
              <a:rPr lang="es-ES" dirty="0"/>
              <a:t> T24OPEN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being</a:t>
            </a:r>
            <a:r>
              <a:rPr lang="es-ES" dirty="0"/>
              <a:t> </a:t>
            </a:r>
            <a:r>
              <a:rPr lang="es-ES" dirty="0" err="1"/>
              <a:t>tested</a:t>
            </a:r>
            <a:r>
              <a:rPr lang="es-ES" dirty="0"/>
              <a:t> in Xbox-2: </a:t>
            </a:r>
            <a:r>
              <a:rPr lang="es-ES" dirty="0" err="1"/>
              <a:t>good</a:t>
            </a:r>
            <a:r>
              <a:rPr lang="es-ES" dirty="0"/>
              <a:t> performance so </a:t>
            </a:r>
            <a:r>
              <a:rPr lang="es-ES" dirty="0" err="1"/>
              <a:t>far</a:t>
            </a:r>
            <a:r>
              <a:rPr lang="es-ES" dirty="0"/>
              <a:t> and </a:t>
            </a:r>
            <a:r>
              <a:rPr lang="es-ES" dirty="0" err="1"/>
              <a:t>still</a:t>
            </a:r>
            <a:r>
              <a:rPr lang="es-ES" dirty="0"/>
              <a:t> </a:t>
            </a:r>
            <a:r>
              <a:rPr lang="es-ES" dirty="0" err="1"/>
              <a:t>being</a:t>
            </a:r>
            <a:r>
              <a:rPr lang="es-ES" dirty="0"/>
              <a:t> </a:t>
            </a:r>
            <a:r>
              <a:rPr lang="es-ES" dirty="0" err="1"/>
              <a:t>processed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Trying</a:t>
            </a:r>
            <a:r>
              <a:rPr lang="es-ES" dirty="0" smtClean="0"/>
              <a:t> to </a:t>
            </a:r>
            <a:r>
              <a:rPr lang="es-ES" dirty="0" err="1" smtClean="0"/>
              <a:t>measure</a:t>
            </a:r>
            <a:r>
              <a:rPr lang="es-ES" dirty="0" smtClean="0"/>
              <a:t> BDR </a:t>
            </a:r>
            <a:r>
              <a:rPr lang="es-ES" dirty="0" err="1" smtClean="0"/>
              <a:t>dependence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pulse </a:t>
            </a:r>
            <a:r>
              <a:rPr lang="es-ES" dirty="0" err="1" smtClean="0"/>
              <a:t>shape</a:t>
            </a:r>
            <a:r>
              <a:rPr lang="es-ES" dirty="0" smtClean="0"/>
              <a:t> (</a:t>
            </a:r>
            <a:r>
              <a:rPr lang="es-ES" dirty="0" err="1" smtClean="0"/>
              <a:t>with</a:t>
            </a:r>
            <a:r>
              <a:rPr lang="es-ES" dirty="0" smtClean="0"/>
              <a:t> and </a:t>
            </a:r>
            <a:r>
              <a:rPr lang="es-ES" dirty="0" err="1" smtClean="0"/>
              <a:t>without</a:t>
            </a:r>
            <a:r>
              <a:rPr lang="es-ES" dirty="0" smtClean="0"/>
              <a:t> pulse </a:t>
            </a:r>
            <a:r>
              <a:rPr lang="es-ES" dirty="0" err="1" smtClean="0"/>
              <a:t>compressor</a:t>
            </a:r>
            <a:r>
              <a:rPr lang="es-ES" dirty="0"/>
              <a:t>)</a:t>
            </a:r>
            <a:r>
              <a:rPr lang="es-ES" dirty="0" smtClean="0"/>
              <a:t>.</a:t>
            </a:r>
            <a:endParaRPr lang="es-ES" dirty="0"/>
          </a:p>
          <a:p>
            <a:r>
              <a:rPr lang="en-GB" dirty="0" smtClean="0"/>
              <a:t>Comparison of conditioning histories supports the modified </a:t>
            </a:r>
            <a:r>
              <a:rPr lang="en-GB" dirty="0" err="1" smtClean="0"/>
              <a:t>Poynting</a:t>
            </a:r>
            <a:r>
              <a:rPr lang="en-GB" dirty="0" smtClean="0"/>
              <a:t> vector as a limiting quantity.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80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cap="none" dirty="0" smtClean="0"/>
              <a:t>Thank you for your attention</a:t>
            </a:r>
            <a:endParaRPr lang="en-US" cap="non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85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4357" y="692696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Summary of tested CLIC X-band structures</a:t>
            </a:r>
            <a:endParaRPr lang="en-US" sz="2400" b="1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76" y="1228708"/>
            <a:ext cx="7965248" cy="51435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541389" y="1154361"/>
                <a:ext cx="1646476" cy="3898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𝐁𝐃𝐑</m:t>
                      </m:r>
                      <m:r>
                        <a:rPr lang="en-GB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GB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GB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sup>
                      </m:sSubSup>
                      <m:r>
                        <a:rPr lang="en-GB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en-GB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389" y="1154361"/>
                <a:ext cx="1646476" cy="389850"/>
              </a:xfrm>
              <a:prstGeom prst="rect">
                <a:avLst/>
              </a:prstGeom>
              <a:blipFill rotWithShape="0"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41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76" y="1228708"/>
            <a:ext cx="7970087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4357" y="692696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Summary of tested CLIC X-band structures</a:t>
            </a:r>
            <a:endParaRPr lang="en-US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541389" y="1154361"/>
                <a:ext cx="1646476" cy="3898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𝐁𝐃𝐑</m:t>
                      </m:r>
                      <m:r>
                        <a:rPr lang="en-GB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sup>
                      </m:sSubSup>
                      <m:r>
                        <a:rPr lang="en-GB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389" y="1154361"/>
                <a:ext cx="1646476" cy="389850"/>
              </a:xfrm>
              <a:prstGeom prst="rect">
                <a:avLst/>
              </a:prstGeom>
              <a:blipFill rotWithShape="0"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390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76" y="1228708"/>
            <a:ext cx="7960409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4357" y="692696"/>
            <a:ext cx="759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</a:rPr>
              <a:t>Summary of tested CLIC X-band structures</a:t>
            </a:r>
            <a:endParaRPr lang="en-US" sz="240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6541389" y="1154361"/>
                <a:ext cx="1646476" cy="3898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𝐁𝐃𝐑</m:t>
                      </m:r>
                      <m:r>
                        <a:rPr lang="en-GB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sup>
                      </m:sSubSup>
                      <m:r>
                        <a:rPr lang="en-GB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en-GB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389" y="1154361"/>
                <a:ext cx="1646476" cy="389850"/>
              </a:xfrm>
              <a:prstGeom prst="rect">
                <a:avLst/>
              </a:prstGeom>
              <a:blipFill rotWithShape="0"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742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7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739" y="775075"/>
            <a:ext cx="3996037" cy="2997028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5231027" y="2529016"/>
            <a:ext cx="1853514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142207" y="1077535"/>
            <a:ext cx="13965" cy="137160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reeform 18"/>
          <p:cNvSpPr/>
          <p:nvPr/>
        </p:nvSpPr>
        <p:spPr>
          <a:xfrm>
            <a:off x="5107459" y="1367481"/>
            <a:ext cx="1952368" cy="1087395"/>
          </a:xfrm>
          <a:custGeom>
            <a:avLst/>
            <a:gdLst>
              <a:gd name="connsiteX0" fmla="*/ 0 w 1952368"/>
              <a:gd name="connsiteY0" fmla="*/ 0 h 1087395"/>
              <a:gd name="connsiteX1" fmla="*/ 708455 w 1952368"/>
              <a:gd name="connsiteY1" fmla="*/ 140043 h 1087395"/>
              <a:gd name="connsiteX2" fmla="*/ 1070919 w 1952368"/>
              <a:gd name="connsiteY2" fmla="*/ 494270 h 1087395"/>
              <a:gd name="connsiteX3" fmla="*/ 1524000 w 1952368"/>
              <a:gd name="connsiteY3" fmla="*/ 716692 h 1087395"/>
              <a:gd name="connsiteX4" fmla="*/ 1804087 w 1952368"/>
              <a:gd name="connsiteY4" fmla="*/ 1029730 h 1087395"/>
              <a:gd name="connsiteX5" fmla="*/ 1952368 w 1952368"/>
              <a:gd name="connsiteY5" fmla="*/ 1087395 h 1087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52368" h="1087395">
                <a:moveTo>
                  <a:pt x="0" y="0"/>
                </a:moveTo>
                <a:cubicBezTo>
                  <a:pt x="264984" y="28832"/>
                  <a:pt x="529969" y="57665"/>
                  <a:pt x="708455" y="140043"/>
                </a:cubicBezTo>
                <a:cubicBezTo>
                  <a:pt x="886941" y="222421"/>
                  <a:pt x="934995" y="398162"/>
                  <a:pt x="1070919" y="494270"/>
                </a:cubicBezTo>
                <a:cubicBezTo>
                  <a:pt x="1206843" y="590378"/>
                  <a:pt x="1401805" y="627449"/>
                  <a:pt x="1524000" y="716692"/>
                </a:cubicBezTo>
                <a:cubicBezTo>
                  <a:pt x="1646195" y="805935"/>
                  <a:pt x="1732692" y="967946"/>
                  <a:pt x="1804087" y="1029730"/>
                </a:cubicBezTo>
                <a:cubicBezTo>
                  <a:pt x="1875482" y="1091514"/>
                  <a:pt x="1933146" y="1086022"/>
                  <a:pt x="1952368" y="1087395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36972" y="2553013"/>
            <a:ext cx="1299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constant BDR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7156172" y="1531172"/>
            <a:ext cx="1227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constant </a:t>
            </a:r>
            <a:r>
              <a:rPr lang="en-GB" sz="1600" dirty="0" err="1" smtClean="0"/>
              <a:t>E</a:t>
            </a:r>
            <a:r>
              <a:rPr lang="en-GB" sz="1600" baseline="-25000" dirty="0" err="1" smtClean="0"/>
              <a:t>acc</a:t>
            </a:r>
            <a:endParaRPr lang="en-US" sz="1600" baseline="-25000" dirty="0"/>
          </a:p>
        </p:txBody>
      </p:sp>
      <p:sp>
        <p:nvSpPr>
          <p:cNvPr id="22" name="TextBox 21"/>
          <p:cNvSpPr txBox="1"/>
          <p:nvPr/>
        </p:nvSpPr>
        <p:spPr>
          <a:xfrm>
            <a:off x="5064177" y="1116653"/>
            <a:ext cx="1783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Arbitrary algorithm</a:t>
            </a:r>
            <a:endParaRPr lang="en-US" sz="1600" baseline="-25000" dirty="0"/>
          </a:p>
        </p:txBody>
      </p:sp>
      <p:sp>
        <p:nvSpPr>
          <p:cNvPr id="23" name="Rectangle 22"/>
          <p:cNvSpPr/>
          <p:nvPr/>
        </p:nvSpPr>
        <p:spPr>
          <a:xfrm>
            <a:off x="508406" y="967371"/>
            <a:ext cx="34221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What is </a:t>
            </a:r>
            <a:r>
              <a:rPr lang="en-US" sz="2000" b="1" dirty="0" smtClean="0"/>
              <a:t>conditioning</a:t>
            </a:r>
            <a:r>
              <a:rPr lang="en-US" sz="2000" dirty="0" smtClean="0"/>
              <a:t>?</a:t>
            </a:r>
          </a:p>
          <a:p>
            <a:endParaRPr lang="en-US" sz="2000" dirty="0" smtClean="0"/>
          </a:p>
          <a:p>
            <a:r>
              <a:rPr lang="en-US" sz="2000" dirty="0" smtClean="0"/>
              <a:t>After accumulating several pulses and breakdowns, the surface better resistance to vacuum arcs at higher electric fields.</a:t>
            </a:r>
            <a:endParaRPr lang="en-US" sz="2000" dirty="0"/>
          </a:p>
        </p:txBody>
      </p:sp>
      <p:sp>
        <p:nvSpPr>
          <p:cNvPr id="24" name="Rectangle 23"/>
          <p:cNvSpPr/>
          <p:nvPr/>
        </p:nvSpPr>
        <p:spPr>
          <a:xfrm>
            <a:off x="508406" y="4051641"/>
            <a:ext cx="793537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Why do we study conditioning?</a:t>
            </a:r>
          </a:p>
          <a:p>
            <a:endParaRPr lang="en-US" sz="2000" dirty="0" smtClean="0"/>
          </a:p>
          <a:p>
            <a:r>
              <a:rPr lang="en-US" sz="2000" dirty="0" smtClean="0"/>
              <a:t>Conditioning is a long process (4-6 months) and therefore the high-power infrastructure implies extra cost. Time consumption needs also to be optimized with the perspective of industrialization of 50km series of accelerating structures.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9171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High </a:t>
            </a:r>
            <a:r>
              <a:rPr lang="es-ES" dirty="0" err="1" smtClean="0"/>
              <a:t>gradient</a:t>
            </a:r>
            <a:r>
              <a:rPr lang="es-ES" dirty="0" smtClean="0"/>
              <a:t> </a:t>
            </a:r>
            <a:r>
              <a:rPr lang="es-ES" dirty="0" err="1" smtClean="0"/>
              <a:t>conditioning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s-ES" dirty="0" smtClean="0"/>
                  <a:t>Tests of </a:t>
                </a:r>
                <a:r>
                  <a:rPr lang="es-ES" dirty="0" err="1" smtClean="0"/>
                  <a:t>different</a:t>
                </a:r>
                <a:r>
                  <a:rPr lang="es-ES" dirty="0" smtClean="0"/>
                  <a:t> CLIC </a:t>
                </a:r>
                <a:r>
                  <a:rPr lang="es-ES" dirty="0" err="1" smtClean="0"/>
                  <a:t>accelerating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prototypes</a:t>
                </a:r>
                <a:r>
                  <a:rPr lang="es-ES" dirty="0" smtClean="0"/>
                  <a:t> at CERN and KEK.</a:t>
                </a:r>
              </a:p>
              <a:p>
                <a:r>
                  <a:rPr lang="es-ES" dirty="0" err="1" smtClean="0"/>
                  <a:t>The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first</a:t>
                </a:r>
                <a:r>
                  <a:rPr lang="es-ES" dirty="0" smtClean="0"/>
                  <a:t> idea </a:t>
                </a:r>
                <a:r>
                  <a:rPr lang="es-ES" dirty="0" err="1" smtClean="0"/>
                  <a:t>was</a:t>
                </a:r>
                <a:r>
                  <a:rPr lang="es-ES" dirty="0" smtClean="0"/>
                  <a:t> to compare </a:t>
                </a:r>
                <a:r>
                  <a:rPr lang="es-ES" dirty="0" err="1" smtClean="0"/>
                  <a:t>conditioning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evolution</a:t>
                </a:r>
                <a:r>
                  <a:rPr lang="es-ES" dirty="0" smtClean="0"/>
                  <a:t> of similar </a:t>
                </a:r>
                <a:r>
                  <a:rPr lang="es-ES" dirty="0" err="1" smtClean="0"/>
                  <a:t>structures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tested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with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different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operation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settings</a:t>
                </a:r>
                <a:endParaRPr lang="es-ES" dirty="0" smtClean="0"/>
              </a:p>
              <a:p>
                <a:r>
                  <a:rPr lang="es-ES" dirty="0" smtClean="0"/>
                  <a:t>Use of experimental </a:t>
                </a:r>
                <a:r>
                  <a:rPr lang="es-ES" dirty="0" err="1" smtClean="0"/>
                  <a:t>scaling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laws</a:t>
                </a:r>
                <a:r>
                  <a:rPr lang="es-ES" dirty="0" smtClean="0"/>
                  <a:t> of </a:t>
                </a:r>
                <a:r>
                  <a:rPr lang="es-ES" dirty="0" err="1" smtClean="0"/>
                  <a:t>Breakdown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Rate</a:t>
                </a:r>
                <a:r>
                  <a:rPr lang="es-ES" dirty="0" smtClean="0"/>
                  <a:t> </a:t>
                </a:r>
                <a:r>
                  <a:rPr lang="es-ES" dirty="0" err="1" smtClean="0"/>
                  <a:t>with</a:t>
                </a:r>
                <a:r>
                  <a:rPr lang="es-ES" dirty="0" smtClean="0"/>
                  <a:t> Pulse </a:t>
                </a:r>
                <a:r>
                  <a:rPr lang="es-ES" dirty="0" err="1" smtClean="0"/>
                  <a:t>Length</a:t>
                </a:r>
                <a:r>
                  <a:rPr lang="es-ES" dirty="0" smtClean="0"/>
                  <a:t> and </a:t>
                </a:r>
                <a:r>
                  <a:rPr lang="es-ES" dirty="0" err="1" smtClean="0"/>
                  <a:t>Gradient</a:t>
                </a:r>
                <a:endParaRPr lang="es-ES" dirty="0" smtClean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𝐁𝐃𝐑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sSubSup>
                        <m:sSubSupPr>
                          <m:ctrlP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𝟑𝟎</m:t>
                          </m:r>
                        </m:sup>
                      </m:sSubSup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𝝉</m:t>
                          </m:r>
                        </m:e>
                        <m:sup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</m:oMath>
                  </m:oMathPara>
                </a14:m>
                <a:endParaRPr lang="en-US" b="1" dirty="0" smtClean="0"/>
              </a:p>
              <a:p>
                <a:endParaRPr lang="en-GB" dirty="0"/>
              </a:p>
              <a:p>
                <a:r>
                  <a:rPr lang="en-GB" dirty="0" smtClean="0"/>
                  <a:t>Normalized Gradient	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8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  <m:sup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GB" sz="28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800" b="1" i="1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</m:e>
                              <m:sub>
                                <m:r>
                                  <a:rPr lang="en-GB" sz="2800" b="1" i="1"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𝝉</m:t>
                            </m:r>
                          </m:e>
                          <m:sup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</m:sup>
                        </m:sSup>
                      </m:num>
                      <m:den>
                        <m:r>
                          <a:rPr lang="en-GB" sz="2800" b="1" i="0">
                            <a:latin typeface="Cambria Math" panose="02040503050406030204" pitchFamily="18" charset="0"/>
                          </a:rPr>
                          <m:t>𝐁𝐃</m:t>
                        </m:r>
                        <m:sSup>
                          <m:sSupPr>
                            <m:ctrlPr>
                              <a:rPr lang="en-GB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800" b="1" i="0">
                                <a:latin typeface="Cambria Math" panose="02040503050406030204" pitchFamily="18" charset="0"/>
                              </a:rPr>
                              <m:t>𝐑</m:t>
                            </m:r>
                          </m:e>
                          <m:sup>
                            <m:r>
                              <a:rPr lang="en-GB" sz="28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GB" sz="2800" b="1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GB" sz="2800" b="1" i="1">
                                <a:latin typeface="Cambria Math" panose="02040503050406030204" pitchFamily="18" charset="0"/>
                              </a:rPr>
                              <m:t>𝟑𝟎</m:t>
                            </m:r>
                          </m:sup>
                        </m:sSup>
                      </m:den>
                    </m:f>
                  </m:oMath>
                </a14:m>
                <a:endParaRPr lang="en-GB" b="1" dirty="0" smtClean="0"/>
              </a:p>
              <a:p>
                <a:endParaRPr lang="en-GB" dirty="0" smtClean="0"/>
              </a:p>
              <a:p>
                <a:pPr marL="342900" lvl="1" indent="-34290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Normalized BDR </a:t>
                </a:r>
                <a:r>
                  <a:rPr lang="en-GB" dirty="0" smtClean="0"/>
                  <a:t>		</a:t>
                </a:r>
                <a14:m>
                  <m:oMath xmlns:m="http://schemas.openxmlformats.org/officeDocument/2006/math">
                    <m:r>
                      <a:rPr lang="es-ES" sz="2800" b="1" i="0">
                        <a:latin typeface="Cambria Math" panose="02040503050406030204" pitchFamily="18" charset="0"/>
                      </a:rPr>
                      <m:t>𝐁𝐃</m:t>
                    </m:r>
                    <m:sSup>
                      <m:sSup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800" b="1" i="0">
                            <a:latin typeface="Cambria Math" panose="02040503050406030204" pitchFamily="18" charset="0"/>
                          </a:rPr>
                          <m:t>𝐑</m:t>
                        </m:r>
                      </m:e>
                      <m:sup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GB" sz="28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1" i="0" smtClean="0">
                            <a:latin typeface="Cambria Math" panose="02040503050406030204" pitchFamily="18" charset="0"/>
                          </a:rPr>
                          <m:t>𝐁𝐃𝐑</m:t>
                        </m:r>
                      </m:num>
                      <m:den>
                        <m:sSubSup>
                          <m:sSubSupPr>
                            <m:ctrlPr>
                              <a:rPr lang="en-GB" sz="2800" b="1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800" b="1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en-GB" sz="28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en-GB" sz="2800" b="1" i="1">
                                <a:latin typeface="Cambria Math" panose="02040503050406030204" pitchFamily="18" charset="0"/>
                              </a:rPr>
                              <m:t>𝟑𝟎</m:t>
                            </m:r>
                          </m:sup>
                        </m:sSubSup>
                        <m:r>
                          <a:rPr lang="en-GB" sz="2800" b="1" i="1"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sz="28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800" b="1" i="1">
                                <a:latin typeface="Cambria Math" panose="02040503050406030204" pitchFamily="18" charset="0"/>
                              </a:rPr>
                              <m:t>𝝉</m:t>
                            </m:r>
                          </m:e>
                          <m:sup>
                            <m:r>
                              <a:rPr lang="en-GB" sz="28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p>
                        </m:sSup>
                      </m:den>
                    </m:f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963"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2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High </a:t>
            </a:r>
            <a:r>
              <a:rPr lang="es-ES" dirty="0" err="1" smtClean="0"/>
              <a:t>gradient</a:t>
            </a:r>
            <a:r>
              <a:rPr lang="es-ES" dirty="0" smtClean="0"/>
              <a:t> </a:t>
            </a:r>
            <a:r>
              <a:rPr lang="es-ES" dirty="0" err="1" smtClean="0"/>
              <a:t>conditioning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22/03/2016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Mini-MeVArc meeting, J.Giner Navarro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93482-287C-4ADC-B7B3-79897485F0A9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18" r="3950"/>
          <a:stretch/>
        </p:blipFill>
        <p:spPr>
          <a:xfrm>
            <a:off x="832022" y="1696079"/>
            <a:ext cx="7636768" cy="465325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3138616" y="1861751"/>
            <a:ext cx="0" cy="39706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61254" y="1878227"/>
            <a:ext cx="0" cy="39706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572000" y="1861751"/>
            <a:ext cx="0" cy="39706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305168" y="1878227"/>
            <a:ext cx="0" cy="39706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9418" y="1932084"/>
            <a:ext cx="345964" cy="21957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27576" y="1932084"/>
            <a:ext cx="390644" cy="22085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0914" y="1932084"/>
            <a:ext cx="464999" cy="22085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1259" y="1929530"/>
            <a:ext cx="308942" cy="22213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96988" y="1929530"/>
            <a:ext cx="159578" cy="22085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814856" y="1535584"/>
            <a:ext cx="580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50ns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138616" y="1535584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100ns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961977" y="1535584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150ns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93778" y="1535584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200ns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10471" y="1543821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250ns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6076" y="904641"/>
            <a:ext cx="766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 of a conditioning history. TD26CC#1 tested in Xbox-1: user-defined pulse length, automated control of gradient at fixed BDR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3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ThemeJGN2015_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PersonalThemeJGN2015_v2</Template>
  <TotalTime>8934</TotalTime>
  <Words>2041</Words>
  <Application>Microsoft Office PowerPoint</Application>
  <PresentationFormat>On-screen Show (4:3)</PresentationFormat>
  <Paragraphs>508</Paragraphs>
  <Slides>38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Calibri</vt:lpstr>
      <vt:lpstr>Cambria Math</vt:lpstr>
      <vt:lpstr>Times New Roman</vt:lpstr>
      <vt:lpstr>Wingdings</vt:lpstr>
      <vt:lpstr>PersonalThemeJGN2015_v2</vt:lpstr>
      <vt:lpstr>Recent rf high-gradient testing results</vt:lpstr>
      <vt:lpstr>Outline</vt:lpstr>
      <vt:lpstr>Introduction</vt:lpstr>
      <vt:lpstr>Introduction</vt:lpstr>
      <vt:lpstr>Introduction</vt:lpstr>
      <vt:lpstr>Introduction</vt:lpstr>
      <vt:lpstr>Introduction</vt:lpstr>
      <vt:lpstr>High gradient conditioning</vt:lpstr>
      <vt:lpstr>High gradient conditioning</vt:lpstr>
      <vt:lpstr>High gradient conditioning</vt:lpstr>
      <vt:lpstr>High gradient conditioning</vt:lpstr>
      <vt:lpstr>High gradient conditioning</vt:lpstr>
      <vt:lpstr>The Xboxes</vt:lpstr>
      <vt:lpstr>1. Test of TD26CC-#1 structure  (Dogleg experiment) </vt:lpstr>
      <vt:lpstr>Test of the TD26CC-#1 structure</vt:lpstr>
      <vt:lpstr>Test of the TD26CC-#1 structure</vt:lpstr>
      <vt:lpstr>Test of the TD26CC-#1 structure</vt:lpstr>
      <vt:lpstr>Test of the TD26CC-#1 structure</vt:lpstr>
      <vt:lpstr>Test of the TD26CC-#1 structure</vt:lpstr>
      <vt:lpstr>Test of the TD26CC-#1 structure</vt:lpstr>
      <vt:lpstr>2. Test of T24OPEN structure </vt:lpstr>
      <vt:lpstr>Test of the T24OPEN structure</vt:lpstr>
      <vt:lpstr>Test of the T24OPEN structure</vt:lpstr>
      <vt:lpstr>Test of the T24OPEN structure</vt:lpstr>
      <vt:lpstr>Test of the T24OPEN structure</vt:lpstr>
      <vt:lpstr>Test of the T24OPEN structure</vt:lpstr>
      <vt:lpstr>Test of the T24OPEN structure</vt:lpstr>
      <vt:lpstr>Test of the T24OPEN structure</vt:lpstr>
      <vt:lpstr>Test of the T24OPEN structure</vt:lpstr>
      <vt:lpstr>Summary</vt:lpstr>
      <vt:lpstr>3. Test of CRAB cavity </vt:lpstr>
      <vt:lpstr>Test of the CRAB cavity</vt:lpstr>
      <vt:lpstr>Test of the CRAB cavity</vt:lpstr>
      <vt:lpstr>Test of the CRAB cavity</vt:lpstr>
      <vt:lpstr>Test of the CRAB cavity</vt:lpstr>
      <vt:lpstr>Summary</vt:lpstr>
      <vt:lpstr>Summary</vt:lpstr>
      <vt:lpstr>Thank you for your attention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rf high-gradient testing results</dc:title>
  <dc:creator>Jorge Giner Navarro</dc:creator>
  <cp:lastModifiedBy>Jorge Giner Navarro</cp:lastModifiedBy>
  <cp:revision>60</cp:revision>
  <dcterms:created xsi:type="dcterms:W3CDTF">2016-03-10T12:25:48Z</dcterms:created>
  <dcterms:modified xsi:type="dcterms:W3CDTF">2016-03-22T09:54:22Z</dcterms:modified>
</cp:coreProperties>
</file>