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</p:sldMasterIdLst>
  <p:notesMasterIdLst>
    <p:notesMasterId r:id="rId12"/>
  </p:notes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508"/>
    <a:srgbClr val="FF0066"/>
    <a:srgbClr val="0070C0"/>
    <a:srgbClr val="8E6E12"/>
    <a:srgbClr val="786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39" autoAdjust="0"/>
    <p:restoredTop sz="94660"/>
  </p:normalViewPr>
  <p:slideViewPr>
    <p:cSldViewPr>
      <p:cViewPr varScale="1">
        <p:scale>
          <a:sx n="78" d="100"/>
          <a:sy n="78" d="100"/>
        </p:scale>
        <p:origin x="36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2D286-4F97-45FE-AFBE-373252A677F0}" type="datetimeFigureOut">
              <a:rPr lang="en-GB" smtClean="0"/>
              <a:t>03/12/2015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49984-34BA-4B5D-BAAE-C4BBACF873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7211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DDA8-AA16-4D10-8559-755C13B40D7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003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DDA8-AA16-4D10-8559-755C13B40D7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171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DDA8-AA16-4D10-8559-755C13B40D7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06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DDA8-AA16-4D10-8559-755C13B40D7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2309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DDA8-AA16-4D10-8559-755C13B40D7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962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DDA8-AA16-4D10-8559-755C13B40D7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418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A67F0-5697-4EA6-9675-903D25346CD7}" type="datetime1">
              <a:rPr lang="en-GB" smtClean="0"/>
              <a:t>03/12/2015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Réunion TSO - 2014-11-07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192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17A80-4EEE-4E48-A951-F0ABD85852F3}" type="datetime1">
              <a:rPr lang="en-GB" smtClean="0"/>
              <a:t>03/12/2015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Réunion TSO - 2014-11-07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129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215B5-7D0E-40BB-AE2D-5C99EF878D28}" type="datetime1">
              <a:rPr lang="en-GB" smtClean="0"/>
              <a:t>03/12/2015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Réunion TSO - 2014-11-07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753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0DAF2-13DE-41E8-94F9-56C4508E36F9}" type="datetime1">
              <a:rPr lang="en-GB" smtClean="0"/>
              <a:t>03/12/2015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Réunion TSO - 2014-11-07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533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47DBD-35A3-411E-A0BD-34FC9862C8A6}" type="datetime1">
              <a:rPr lang="en-GB" smtClean="0"/>
              <a:t>03/12/2015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Réunion TSO - 2014-11-07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71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7DF81-01C7-4B98-AA4D-AD4F084320B9}" type="datetime1">
              <a:rPr lang="en-GB" smtClean="0"/>
              <a:t>03/12/2015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Réunion TSO - 2014-11-07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774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26667-B1E3-41EC-8953-BC92E7469D78}" type="datetime1">
              <a:rPr lang="en-GB" smtClean="0"/>
              <a:t>03/12/2015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Réunion TSO - 2014-11-07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08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A7EB1-AF59-4701-A300-DCE2D40A74C1}" type="datetime1">
              <a:rPr lang="en-GB" smtClean="0"/>
              <a:t>03/12/2015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Réunion TSO - 2014-11-07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372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0268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FB59AB-7C7D-4D13-91C9-27C6D9BED9BE}" type="datetime1">
              <a:rPr lang="en-GB" smtClean="0"/>
              <a:t>03/12/2015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Réunion TSO - 2014-11-07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2AE25A-B5FF-4C4E-9253-85ADC19161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3583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4676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0F006-239C-4943-8C69-0691A6910E56}" type="datetime1">
              <a:rPr lang="en-GB" smtClean="0"/>
              <a:t>03/12/2015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Réunion TSO - 2014-11-07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958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7906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1694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6093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3539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368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1DC0F-A8AD-4E4E-8F9D-EA3E7A01462F}" type="datetime1">
              <a:rPr lang="en-GB" smtClean="0"/>
              <a:t>03/12/2015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Réunion TSO - 2014-11-07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993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8BA46-3888-4696-9C9E-BEB9998467D9}" type="datetime1">
              <a:rPr lang="en-GB" smtClean="0"/>
              <a:t>03/12/2015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Réunion TSO - 2014-11-07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51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96E-91C4-4BF4-A10A-54D030BA1458}" type="datetime1">
              <a:rPr lang="en-GB" smtClean="0"/>
              <a:t>03/12/2015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Réunion TSO - 2014-11-07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135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BAAB5-EE6E-4E39-84F4-C2072486F417}" type="datetime1">
              <a:rPr lang="en-GB" smtClean="0"/>
              <a:t>03/12/2015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Réunion TSO - 2014-11-07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06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78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83" r:id="rId18"/>
    <p:sldLayoutId id="2147483660" r:id="rId19"/>
    <p:sldLayoutId id="2147483661" r:id="rId20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9D60-B1FF-40D6-A021-FC29C8A360CF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ctl00_onetidHeadbnnr0" descr="https://espace.cern.ch/be-dep/images/BE-BeamsDep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44624"/>
            <a:ext cx="1953906" cy="468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ubtitle 2"/>
          <p:cNvSpPr txBox="1">
            <a:spLocks/>
          </p:cNvSpPr>
          <p:nvPr/>
        </p:nvSpPr>
        <p:spPr>
          <a:xfrm>
            <a:off x="1012449" y="2204864"/>
            <a:ext cx="7231960" cy="15841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50000"/>
              </a:lnSpc>
            </a:pPr>
            <a:r>
              <a:rPr lang="en-GB" sz="1800" dirty="0" smtClean="0">
                <a:solidFill>
                  <a:srgbClr val="000508"/>
                </a:solidFill>
              </a:rPr>
              <a:t>Small team: 	Marc (BE DSO), Marzia (EN-MEF), Joachim (RP), 		Rende (OP &amp; CSAP), James (SPS), Jose (PS)</a:t>
            </a:r>
          </a:p>
          <a:p>
            <a:pPr lvl="0" algn="l">
              <a:lnSpc>
                <a:spcPct val="150000"/>
              </a:lnSpc>
            </a:pPr>
            <a:r>
              <a:rPr lang="en-GB" sz="1800" dirty="0">
                <a:solidFill>
                  <a:srgbClr val="000508"/>
                </a:solidFill>
              </a:rPr>
              <a:t> </a:t>
            </a:r>
            <a:r>
              <a:rPr lang="en-GB" sz="1800" dirty="0" smtClean="0">
                <a:solidFill>
                  <a:srgbClr val="000508"/>
                </a:solidFill>
              </a:rPr>
              <a:t>          	+	Karel (OP &amp; CSAP), Stefan (RP)</a:t>
            </a:r>
            <a:endParaRPr lang="en-GB" sz="1600" dirty="0" smtClean="0">
              <a:solidFill>
                <a:srgbClr val="000508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012448" y="3933056"/>
            <a:ext cx="7231960" cy="1944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50000"/>
              </a:lnSpc>
            </a:pPr>
            <a:r>
              <a:rPr lang="en-GB" sz="1800" dirty="0" smtClean="0">
                <a:solidFill>
                  <a:srgbClr val="0070C0"/>
                </a:solidFill>
              </a:rPr>
              <a:t>Mandate: 	Review BP basic template  </a:t>
            </a:r>
            <a:r>
              <a:rPr lang="en-GB" sz="18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</a:t>
            </a:r>
            <a:endParaRPr lang="en-GB" sz="1800" dirty="0" smtClean="0">
              <a:solidFill>
                <a:srgbClr val="0070C0"/>
              </a:solidFill>
            </a:endParaRPr>
          </a:p>
          <a:p>
            <a:pPr lvl="0" algn="l">
              <a:lnSpc>
                <a:spcPct val="150000"/>
              </a:lnSpc>
            </a:pPr>
            <a:r>
              <a:rPr lang="en-GB" sz="1800" dirty="0">
                <a:solidFill>
                  <a:srgbClr val="0070C0"/>
                </a:solidFill>
              </a:rPr>
              <a:t> </a:t>
            </a:r>
            <a:r>
              <a:rPr lang="en-GB" sz="1800" dirty="0" smtClean="0">
                <a:solidFill>
                  <a:srgbClr val="0070C0"/>
                </a:solidFill>
              </a:rPr>
              <a:t>          		Define more precisely the limits (for OP)</a:t>
            </a:r>
          </a:p>
          <a:p>
            <a:pPr lvl="0" algn="l">
              <a:lnSpc>
                <a:spcPct val="150000"/>
              </a:lnSpc>
            </a:pPr>
            <a:r>
              <a:rPr lang="en-GB" sz="1800" dirty="0">
                <a:solidFill>
                  <a:srgbClr val="0070C0"/>
                </a:solidFill>
              </a:rPr>
              <a:t>	</a:t>
            </a:r>
            <a:r>
              <a:rPr lang="en-GB" sz="1800" dirty="0" smtClean="0">
                <a:solidFill>
                  <a:srgbClr val="0070C0"/>
                </a:solidFill>
              </a:rPr>
              <a:t>	Define suspension and cancelation procedures</a:t>
            </a:r>
          </a:p>
          <a:p>
            <a:pPr lvl="0" algn="l">
              <a:lnSpc>
                <a:spcPct val="150000"/>
              </a:lnSpc>
            </a:pPr>
            <a:r>
              <a:rPr lang="en-GB" sz="1800" dirty="0">
                <a:solidFill>
                  <a:srgbClr val="0070C0"/>
                </a:solidFill>
              </a:rPr>
              <a:t>	</a:t>
            </a:r>
            <a:r>
              <a:rPr lang="en-GB" sz="1800" dirty="0" smtClean="0">
                <a:solidFill>
                  <a:srgbClr val="0070C0"/>
                </a:solidFill>
              </a:rPr>
              <a:t>+	New way to manage them (EDMS)</a:t>
            </a:r>
            <a:endParaRPr lang="en-GB" sz="1600" dirty="0" smtClean="0">
              <a:solidFill>
                <a:srgbClr val="0070C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27584" y="692696"/>
            <a:ext cx="7704856" cy="1224136"/>
          </a:xfrm>
          <a:prstGeom prst="rect">
            <a:avLst/>
          </a:prstGeom>
          <a:solidFill>
            <a:srgbClr val="CCFF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5200"/>
              </a:lnSpc>
            </a:pPr>
            <a:r>
              <a:rPr lang="en-GB" sz="3600" dirty="0" smtClean="0"/>
              <a:t>Revision of Beam Permit process</a:t>
            </a:r>
            <a:endParaRPr lang="en-GB" sz="4400" dirty="0">
              <a:solidFill>
                <a:srgbClr val="0070C0"/>
              </a:solidFill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1"/>
            <a:ext cx="3384376" cy="313010"/>
          </a:xfrm>
        </p:spPr>
        <p:txBody>
          <a:bodyPr/>
          <a:lstStyle/>
          <a:p>
            <a:r>
              <a:rPr lang="en-US" sz="1400" dirty="0" smtClean="0">
                <a:solidFill>
                  <a:schemeClr val="bg2"/>
                </a:solidFill>
              </a:rPr>
              <a:t>Marc Tavlet  @  FOM  -  2015-12-01 </a:t>
            </a:r>
            <a:endParaRPr lang="en-US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298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9D60-B1FF-40D6-A021-FC29C8A360C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331640" y="548680"/>
            <a:ext cx="6696744" cy="792088"/>
          </a:xfrm>
          <a:prstGeom prst="rect">
            <a:avLst/>
          </a:prstGeom>
          <a:solidFill>
            <a:srgbClr val="CCFF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pPr algn="ctr">
              <a:lnSpc>
                <a:spcPts val="5200"/>
              </a:lnSpc>
            </a:pPr>
            <a:r>
              <a:rPr lang="en-GB" sz="2800" dirty="0" smtClean="0"/>
              <a:t>Reminder : Issues</a:t>
            </a:r>
            <a:endParaRPr lang="en-GB" sz="3600" dirty="0">
              <a:solidFill>
                <a:srgbClr val="0070C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83568" y="3284984"/>
            <a:ext cx="756084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70C0"/>
                </a:solidFill>
              </a:rPr>
              <a:t>Real issues: </a:t>
            </a:r>
            <a:r>
              <a:rPr lang="en-US" sz="2000" dirty="0" smtClean="0">
                <a:solidFill>
                  <a:srgbClr val="0070C0"/>
                </a:solidFill>
              </a:rPr>
              <a:t>Some safety aspects might stay in a grey area </a:t>
            </a:r>
            <a:r>
              <a:rPr lang="en-US" sz="2400" b="1" dirty="0" smtClean="0">
                <a:solidFill>
                  <a:srgbClr val="0070C0"/>
                </a:solidFill>
              </a:rPr>
              <a:t>!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1"/>
            <a:ext cx="3384376" cy="313010"/>
          </a:xfrm>
        </p:spPr>
        <p:txBody>
          <a:bodyPr/>
          <a:lstStyle/>
          <a:p>
            <a:r>
              <a:rPr lang="en-US" sz="1400" dirty="0" smtClean="0">
                <a:solidFill>
                  <a:schemeClr val="bg2"/>
                </a:solidFill>
              </a:rPr>
              <a:t>Marc Tavlet  @  FOM  -  2015-12-01 </a:t>
            </a:r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83568" y="1844824"/>
            <a:ext cx="7560841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Issues with the template: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</a:rPr>
              <a:t>	</a:t>
            </a:r>
            <a:r>
              <a:rPr lang="en-US" sz="2000" dirty="0" smtClean="0">
                <a:solidFill>
                  <a:srgbClr val="0070C0"/>
                </a:solidFill>
              </a:rPr>
              <a:t>Some Groups 	did not like what they had to sign; 				did not understand or disagreed 					about their responsibilities.</a:t>
            </a:r>
            <a:endParaRPr lang="en-GB" sz="2000" dirty="0" smtClean="0">
              <a:solidFill>
                <a:srgbClr val="0070C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83568" y="4005064"/>
            <a:ext cx="7776864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70C0"/>
                </a:solidFill>
              </a:rPr>
              <a:t>Issue with the paper template:</a:t>
            </a:r>
          </a:p>
          <a:p>
            <a:pPr lvl="1" defTabSz="717550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</a:rPr>
              <a:t>	</a:t>
            </a:r>
            <a:r>
              <a:rPr lang="en-US" sz="2000" dirty="0" smtClean="0">
                <a:solidFill>
                  <a:srgbClr val="0070C0"/>
                </a:solidFill>
              </a:rPr>
              <a:t>Commuting and possible delay in signature</a:t>
            </a:r>
          </a:p>
          <a:p>
            <a:pPr lvl="1" defTabSz="717550">
              <a:spcBef>
                <a:spcPts val="600"/>
              </a:spcBef>
            </a:pPr>
            <a:r>
              <a:rPr lang="en-US" sz="2000" b="1" dirty="0">
                <a:solidFill>
                  <a:srgbClr val="0070C0"/>
                </a:solidFill>
              </a:rPr>
              <a:t>	</a:t>
            </a:r>
            <a:r>
              <a:rPr lang="en-US" sz="2000" dirty="0" smtClean="0">
                <a:solidFill>
                  <a:srgbClr val="0070C0"/>
                </a:solidFill>
              </a:rPr>
              <a:t>OP must check the paper every time they </a:t>
            </a:r>
            <a:r>
              <a:rPr lang="en-US" sz="2000" dirty="0" smtClean="0">
                <a:solidFill>
                  <a:srgbClr val="0070C0"/>
                </a:solidFill>
              </a:rPr>
              <a:t>want to send beam </a:t>
            </a:r>
            <a:endParaRPr lang="en-GB" sz="2000" dirty="0" smtClean="0">
              <a:solidFill>
                <a:srgbClr val="0070C0"/>
              </a:solidFill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899592" y="5301208"/>
            <a:ext cx="756084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541338">
              <a:spcBef>
                <a:spcPts val="1200"/>
              </a:spcBef>
            </a:pPr>
            <a:r>
              <a:rPr lang="en-GB" sz="20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</a:t>
            </a:r>
            <a:r>
              <a:rPr lang="en-GB" sz="2000" dirty="0" smtClean="0">
                <a:solidFill>
                  <a:srgbClr val="0070C0"/>
                </a:solidFill>
              </a:rPr>
              <a:t>    Do we want to </a:t>
            </a:r>
            <a:r>
              <a:rPr lang="en-GB" sz="2000" dirty="0" smtClean="0">
                <a:solidFill>
                  <a:srgbClr val="0070C0"/>
                </a:solidFill>
              </a:rPr>
              <a:t>link more solidly the effective possibility to		send beam with the </a:t>
            </a:r>
            <a:r>
              <a:rPr lang="en-GB" sz="2000" dirty="0" smtClean="0">
                <a:solidFill>
                  <a:srgbClr val="0070C0"/>
                </a:solidFill>
              </a:rPr>
              <a:t>BP </a:t>
            </a:r>
            <a:r>
              <a:rPr lang="en-GB" sz="2000" dirty="0" smtClean="0">
                <a:solidFill>
                  <a:srgbClr val="0070C0"/>
                </a:solidFill>
              </a:rPr>
              <a:t>process ?</a:t>
            </a:r>
            <a:endParaRPr lang="en-US" sz="2400" b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27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9D60-B1FF-40D6-A021-FC29C8A360C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331640" y="548680"/>
            <a:ext cx="6696744" cy="792088"/>
          </a:xfrm>
          <a:prstGeom prst="rect">
            <a:avLst/>
          </a:prstGeom>
          <a:solidFill>
            <a:srgbClr val="CCFF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pPr algn="ctr">
              <a:lnSpc>
                <a:spcPts val="5200"/>
              </a:lnSpc>
            </a:pPr>
            <a:r>
              <a:rPr lang="en-GB" sz="2800" dirty="0" smtClean="0"/>
              <a:t>Status so far</a:t>
            </a:r>
            <a:endParaRPr lang="en-GB" sz="3600" dirty="0">
              <a:solidFill>
                <a:srgbClr val="0070C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899592" y="1988840"/>
            <a:ext cx="7560840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94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  <a:sym typeface="Wingdings" panose="05000000000000000000" pitchFamily="2" charset="2"/>
              </a:rPr>
              <a:t>Agreement about the texts to be signed in the B.P.</a:t>
            </a:r>
          </a:p>
          <a:p>
            <a:pPr marL="594900" indent="-342900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  <a:sym typeface="Wingdings" panose="05000000000000000000" pitchFamily="2" charset="2"/>
              </a:rPr>
              <a:t>Decision to manage the B.P. via EDMS, not on paper</a:t>
            </a:r>
            <a:r>
              <a:rPr lang="en-US" sz="2000" dirty="0" smtClean="0">
                <a:solidFill>
                  <a:srgbClr val="0070C0"/>
                </a:solidFill>
                <a:sym typeface="Wingdings" panose="05000000000000000000" pitchFamily="2" charset="2"/>
              </a:rPr>
              <a:t>.		Comments will be </a:t>
            </a:r>
            <a:r>
              <a:rPr lang="en-US" sz="2000" smtClean="0">
                <a:solidFill>
                  <a:srgbClr val="0070C0"/>
                </a:solidFill>
                <a:sym typeface="Wingdings" panose="05000000000000000000" pitchFamily="2" charset="2"/>
              </a:rPr>
              <a:t>entered in EDMS</a:t>
            </a:r>
            <a:endParaRPr lang="en-US" sz="20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252000">
              <a:spcBef>
                <a:spcPts val="1200"/>
              </a:spcBef>
            </a:pPr>
            <a:endParaRPr lang="en-US" sz="2000" dirty="0">
              <a:solidFill>
                <a:srgbClr val="0070C0"/>
              </a:solidFill>
            </a:endParaRPr>
          </a:p>
          <a:p>
            <a:pPr marL="594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Decision to introduce a </a:t>
            </a:r>
            <a:r>
              <a:rPr lang="en-US" sz="2000" u="sng" dirty="0" smtClean="0">
                <a:solidFill>
                  <a:srgbClr val="0070C0"/>
                </a:solidFill>
              </a:rPr>
              <a:t>Powering Permit </a:t>
            </a:r>
            <a:r>
              <a:rPr lang="en-US" sz="2000" dirty="0" smtClean="0">
                <a:solidFill>
                  <a:srgbClr val="0070C0"/>
                </a:solidFill>
              </a:rPr>
              <a:t>for all machines,</a:t>
            </a:r>
          </a:p>
          <a:p>
            <a:pPr marL="252000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</a:rPr>
              <a:t>	</a:t>
            </a:r>
            <a:r>
              <a:rPr lang="en-US" sz="2000" dirty="0" smtClean="0">
                <a:solidFill>
                  <a:srgbClr val="0070C0"/>
                </a:solidFill>
              </a:rPr>
              <a:t>	Decoupled </a:t>
            </a:r>
            <a:r>
              <a:rPr lang="en-US" sz="20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Simplified B.P.</a:t>
            </a:r>
          </a:p>
          <a:p>
            <a:pPr marL="252000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sym typeface="Wingdings" panose="05000000000000000000" pitchFamily="2" charset="2"/>
              </a:rPr>
              <a:t>	</a:t>
            </a:r>
            <a:endParaRPr lang="en-US" sz="2000" dirty="0" smtClean="0">
              <a:solidFill>
                <a:srgbClr val="0070C0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1"/>
            <a:ext cx="3384376" cy="313010"/>
          </a:xfrm>
        </p:spPr>
        <p:txBody>
          <a:bodyPr/>
          <a:lstStyle/>
          <a:p>
            <a:r>
              <a:rPr lang="en-US" sz="1400" dirty="0" smtClean="0">
                <a:solidFill>
                  <a:schemeClr val="bg2"/>
                </a:solidFill>
              </a:rPr>
              <a:t>Marc Tavlet  @  FOM  -  2015-12-01 </a:t>
            </a:r>
            <a:endParaRPr lang="en-US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34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9D60-B1FF-40D6-A021-FC29C8A360C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971600" y="1988840"/>
            <a:ext cx="7272809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94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Decision to </a:t>
            </a:r>
            <a:r>
              <a:rPr lang="en-US" sz="2000" b="1" dirty="0" smtClean="0">
                <a:solidFill>
                  <a:srgbClr val="0070C0"/>
                </a:solidFill>
              </a:rPr>
              <a:t>better define the limits </a:t>
            </a:r>
            <a:r>
              <a:rPr lang="en-US" sz="2000" dirty="0" smtClean="0">
                <a:solidFill>
                  <a:srgbClr val="0070C0"/>
                </a:solidFill>
              </a:rPr>
              <a:t>of each B.P.</a:t>
            </a:r>
          </a:p>
          <a:p>
            <a:pPr marL="594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Decision to </a:t>
            </a:r>
            <a:r>
              <a:rPr lang="en-US" sz="2000" b="1" dirty="0" smtClean="0">
                <a:solidFill>
                  <a:srgbClr val="0070C0"/>
                </a:solidFill>
              </a:rPr>
              <a:t>implement a “solid” way </a:t>
            </a:r>
            <a:r>
              <a:rPr lang="en-US" sz="2000" dirty="0" smtClean="0">
                <a:solidFill>
                  <a:srgbClr val="0070C0"/>
                </a:solidFill>
              </a:rPr>
              <a:t>to have these limits </a:t>
            </a:r>
            <a:r>
              <a:rPr lang="en-US" sz="2000" dirty="0">
                <a:solidFill>
                  <a:srgbClr val="0070C0"/>
                </a:solidFill>
              </a:rPr>
              <a:t>respected</a:t>
            </a:r>
            <a:r>
              <a:rPr lang="en-US" sz="2000" dirty="0" smtClean="0">
                <a:solidFill>
                  <a:srgbClr val="0070C0"/>
                </a:solidFill>
              </a:rPr>
              <a:t>.</a:t>
            </a:r>
          </a:p>
          <a:p>
            <a:pPr marL="252000">
              <a:spcBef>
                <a:spcPts val="1800"/>
              </a:spcBef>
            </a:pPr>
            <a:r>
              <a:rPr lang="en-US" sz="2000" dirty="0" smtClean="0">
                <a:solidFill>
                  <a:srgbClr val="0070C0"/>
                </a:solidFill>
                <a:sym typeface="Wingdings" panose="05000000000000000000" pitchFamily="2" charset="2"/>
              </a:rPr>
              <a:t>	</a:t>
            </a:r>
            <a:r>
              <a:rPr lang="en-US" sz="2000" dirty="0" smtClean="0">
                <a:solidFill>
                  <a:srgbClr val="0070C0"/>
                </a:solidFill>
              </a:rPr>
              <a:t> The DSO team will check and validate the 			consignation of the upstream and downstream 		EIS-b, and approve the de-consignation.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331640" y="548680"/>
            <a:ext cx="6696744" cy="792088"/>
          </a:xfrm>
          <a:prstGeom prst="rect">
            <a:avLst/>
          </a:prstGeom>
          <a:solidFill>
            <a:srgbClr val="CCFF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5200"/>
              </a:lnSpc>
            </a:pPr>
            <a:r>
              <a:rPr lang="en-GB" sz="2800" smtClean="0"/>
              <a:t>Status so far</a:t>
            </a:r>
            <a:endParaRPr lang="en-GB" sz="3600" dirty="0">
              <a:solidFill>
                <a:srgbClr val="0070C0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1"/>
            <a:ext cx="3384376" cy="313010"/>
          </a:xfrm>
        </p:spPr>
        <p:txBody>
          <a:bodyPr/>
          <a:lstStyle/>
          <a:p>
            <a:r>
              <a:rPr lang="en-US" sz="1400" dirty="0" smtClean="0">
                <a:solidFill>
                  <a:schemeClr val="bg2"/>
                </a:solidFill>
              </a:rPr>
              <a:t>Marc Tavlet  @  FOM  -  2015-12-01 </a:t>
            </a:r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971600" y="4645585"/>
            <a:ext cx="7272809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94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Decision to </a:t>
            </a:r>
            <a:r>
              <a:rPr lang="en-US" sz="2000" b="1" dirty="0" smtClean="0">
                <a:solidFill>
                  <a:srgbClr val="0070C0"/>
                </a:solidFill>
              </a:rPr>
              <a:t>tag the “safety keys” </a:t>
            </a:r>
            <a:r>
              <a:rPr lang="en-US" sz="2000" dirty="0" smtClean="0">
                <a:solidFill>
                  <a:srgbClr val="0070C0"/>
                </a:solidFill>
              </a:rPr>
              <a:t>on the console to better identify the beam facilities where the BP is canceled or suspended.</a:t>
            </a:r>
          </a:p>
        </p:txBody>
      </p:sp>
    </p:spTree>
    <p:extLst>
      <p:ext uri="{BB962C8B-B14F-4D97-AF65-F5344CB8AC3E}">
        <p14:creationId xmlns:p14="http://schemas.microsoft.com/office/powerpoint/2010/main" val="4283055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9D60-B1FF-40D6-A021-FC29C8A360C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971600" y="1988840"/>
            <a:ext cx="7272809" cy="3862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94900" indent="-342900">
              <a:lnSpc>
                <a:spcPts val="3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000" u="sng" dirty="0" smtClean="0">
                <a:solidFill>
                  <a:srgbClr val="0070C0"/>
                </a:solidFill>
              </a:rPr>
              <a:t>All Beam Permits will be cancelled</a:t>
            </a:r>
            <a:r>
              <a:rPr lang="en-US" sz="2000" dirty="0" smtClean="0">
                <a:solidFill>
                  <a:srgbClr val="0070C0"/>
                </a:solidFill>
              </a:rPr>
              <a:t> as soon as the faculties stop.</a:t>
            </a:r>
          </a:p>
          <a:p>
            <a:pPr marL="594900" indent="-342900">
              <a:lnSpc>
                <a:spcPts val="3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000" u="sng" dirty="0" smtClean="0">
                <a:solidFill>
                  <a:srgbClr val="0070C0"/>
                </a:solidFill>
              </a:rPr>
              <a:t>EIS-b will be condemned </a:t>
            </a:r>
            <a:r>
              <a:rPr lang="en-US" sz="2000" dirty="0" smtClean="0">
                <a:solidFill>
                  <a:srgbClr val="0070C0"/>
                </a:solidFill>
              </a:rPr>
              <a:t>in agreement between OP and the DSO  </a:t>
            </a:r>
            <a:r>
              <a:rPr lang="en-US" dirty="0" smtClean="0">
                <a:solidFill>
                  <a:srgbClr val="0070C0"/>
                </a:solidFill>
              </a:rPr>
              <a:t>(according to QA procedure EDMS 1211886)</a:t>
            </a:r>
          </a:p>
          <a:p>
            <a:pPr marL="594900" indent="-342900">
              <a:lnSpc>
                <a:spcPts val="3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u="sng" dirty="0" smtClean="0">
                <a:solidFill>
                  <a:srgbClr val="0070C0"/>
                </a:solidFill>
              </a:rPr>
              <a:t>DSO tests </a:t>
            </a:r>
            <a:r>
              <a:rPr lang="en-US" dirty="0" smtClean="0">
                <a:solidFill>
                  <a:srgbClr val="0070C0"/>
                </a:solidFill>
              </a:rPr>
              <a:t>will be done </a:t>
            </a:r>
            <a:r>
              <a:rPr lang="en-US" u="sng" dirty="0" smtClean="0">
                <a:solidFill>
                  <a:srgbClr val="0070C0"/>
                </a:solidFill>
              </a:rPr>
              <a:t>in 2016</a:t>
            </a:r>
            <a:r>
              <a:rPr lang="en-US" dirty="0" smtClean="0">
                <a:solidFill>
                  <a:srgbClr val="0070C0"/>
                </a:solidFill>
              </a:rPr>
              <a:t> at the start.  (According to the work of the IRWG, the DSO tests will be entered in the planning.)</a:t>
            </a:r>
          </a:p>
          <a:p>
            <a:pPr marL="252000">
              <a:lnSpc>
                <a:spcPts val="3000"/>
              </a:lnSpc>
              <a:spcBef>
                <a:spcPts val="1800"/>
              </a:spcBef>
            </a:pP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331640" y="548680"/>
            <a:ext cx="6696744" cy="792088"/>
          </a:xfrm>
          <a:prstGeom prst="rect">
            <a:avLst/>
          </a:prstGeom>
          <a:solidFill>
            <a:srgbClr val="CCFF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5200"/>
              </a:lnSpc>
            </a:pPr>
            <a:r>
              <a:rPr lang="en-GB" sz="2800" dirty="0" smtClean="0"/>
              <a:t>Decision for this YETS 2015-2016</a:t>
            </a:r>
            <a:endParaRPr lang="en-GB" sz="3600" dirty="0">
              <a:solidFill>
                <a:srgbClr val="0070C0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1"/>
            <a:ext cx="3384376" cy="313010"/>
          </a:xfrm>
        </p:spPr>
        <p:txBody>
          <a:bodyPr/>
          <a:lstStyle/>
          <a:p>
            <a:r>
              <a:rPr lang="en-US" sz="1400" dirty="0" smtClean="0">
                <a:solidFill>
                  <a:schemeClr val="bg2"/>
                </a:solidFill>
              </a:rPr>
              <a:t>Marc Tavlet  @  FOM  -  2015-12-01 </a:t>
            </a:r>
            <a:endParaRPr lang="en-US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91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9D60-B1FF-40D6-A021-FC29C8A360C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971600" y="1988840"/>
            <a:ext cx="7272809" cy="3708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94900" indent="-342900">
              <a:lnSpc>
                <a:spcPts val="3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Define with the </a:t>
            </a:r>
            <a:r>
              <a:rPr lang="en-US" sz="2000" dirty="0" smtClean="0">
                <a:solidFill>
                  <a:srgbClr val="0070C0"/>
                </a:solidFill>
              </a:rPr>
              <a:t>EDMS team how to “suspend” B.P. (Cancellation is easier and clearer.)</a:t>
            </a:r>
          </a:p>
          <a:p>
            <a:pPr marL="594900" indent="-342900">
              <a:lnSpc>
                <a:spcPts val="3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Create all B.P. on EDMS (context…)</a:t>
            </a:r>
          </a:p>
          <a:p>
            <a:pPr marL="594900" indent="-342900">
              <a:lnSpc>
                <a:spcPts val="3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</a:rPr>
              <a:t>Develop the Powering Permits </a:t>
            </a:r>
            <a:r>
              <a:rPr lang="en-US" sz="2000" dirty="0" smtClean="0">
                <a:solidFill>
                  <a:srgbClr val="0070C0"/>
                </a:solidFill>
              </a:rPr>
              <a:t>for all facilities. </a:t>
            </a:r>
            <a:endParaRPr lang="en-US" sz="2000" u="sng" dirty="0" smtClean="0">
              <a:solidFill>
                <a:srgbClr val="0070C0"/>
              </a:solidFill>
            </a:endParaRPr>
          </a:p>
          <a:p>
            <a:pPr marL="594900" indent="-342900">
              <a:lnSpc>
                <a:spcPts val="3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Find a proper and clear way to tag the “safety keys” of SPS and LHC islets.</a:t>
            </a:r>
          </a:p>
          <a:p>
            <a:pPr marL="252000">
              <a:lnSpc>
                <a:spcPts val="3000"/>
              </a:lnSpc>
              <a:spcBef>
                <a:spcPts val="1800"/>
              </a:spcBef>
            </a:pP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331640" y="548680"/>
            <a:ext cx="6696744" cy="792088"/>
          </a:xfrm>
          <a:prstGeom prst="rect">
            <a:avLst/>
          </a:prstGeom>
          <a:solidFill>
            <a:srgbClr val="CCFF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5200"/>
              </a:lnSpc>
            </a:pPr>
            <a:r>
              <a:rPr lang="en-GB" sz="2800" dirty="0" smtClean="0"/>
              <a:t>Still to be done…</a:t>
            </a:r>
            <a:endParaRPr lang="en-GB" sz="3600" dirty="0">
              <a:solidFill>
                <a:srgbClr val="0070C0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1"/>
            <a:ext cx="3384376" cy="313010"/>
          </a:xfrm>
        </p:spPr>
        <p:txBody>
          <a:bodyPr/>
          <a:lstStyle/>
          <a:p>
            <a:r>
              <a:rPr lang="en-US" sz="1400" dirty="0" smtClean="0">
                <a:solidFill>
                  <a:schemeClr val="bg2"/>
                </a:solidFill>
              </a:rPr>
              <a:t>Marc Tavlet  @  FOM  -  2015-12-01 </a:t>
            </a:r>
            <a:endParaRPr lang="en-US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52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9D60-B1FF-40D6-A021-FC29C8A360C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23528" y="936290"/>
            <a:ext cx="3312368" cy="1556606"/>
          </a:xfrm>
          <a:prstGeom prst="rect">
            <a:avLst/>
          </a:prstGeom>
          <a:solidFill>
            <a:srgbClr val="CCFF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5200"/>
              </a:lnSpc>
            </a:pPr>
            <a:r>
              <a:rPr lang="en-GB" sz="2800" dirty="0" smtClean="0"/>
              <a:t>Example of key tag @ the PS islet:</a:t>
            </a:r>
            <a:endParaRPr lang="en-GB" sz="3600" dirty="0">
              <a:solidFill>
                <a:srgbClr val="0070C0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1"/>
            <a:ext cx="3384376" cy="313010"/>
          </a:xfrm>
        </p:spPr>
        <p:txBody>
          <a:bodyPr/>
          <a:lstStyle/>
          <a:p>
            <a:r>
              <a:rPr lang="en-US" sz="1400" dirty="0" smtClean="0">
                <a:solidFill>
                  <a:schemeClr val="bg2"/>
                </a:solidFill>
              </a:rPr>
              <a:t>Marc Tavlet  @  FOM  -  2015-12-01 </a:t>
            </a:r>
            <a:endParaRPr lang="en-US" sz="1400" dirty="0">
              <a:solidFill>
                <a:schemeClr val="bg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50" b="11150"/>
          <a:stretch/>
        </p:blipFill>
        <p:spPr>
          <a:xfrm>
            <a:off x="3810719" y="692696"/>
            <a:ext cx="3857625" cy="5184576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267744" y="2636912"/>
            <a:ext cx="2376264" cy="1368152"/>
            <a:chOff x="2267744" y="2636912"/>
            <a:chExt cx="2376264" cy="1368152"/>
          </a:xfrm>
        </p:grpSpPr>
        <p:cxnSp>
          <p:nvCxnSpPr>
            <p:cNvPr id="4" name="Straight Arrow Connector 3"/>
            <p:cNvCxnSpPr/>
            <p:nvPr/>
          </p:nvCxnSpPr>
          <p:spPr>
            <a:xfrm>
              <a:off x="2267744" y="4005064"/>
              <a:ext cx="2376264" cy="0"/>
            </a:xfrm>
            <a:prstGeom prst="straightConnector1">
              <a:avLst/>
            </a:prstGeom>
            <a:ln w="31750">
              <a:solidFill>
                <a:srgbClr val="00B05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2267744" y="2636912"/>
              <a:ext cx="0" cy="1368152"/>
            </a:xfrm>
            <a:prstGeom prst="straightConnector1">
              <a:avLst/>
            </a:prstGeom>
            <a:ln w="31750">
              <a:solidFill>
                <a:srgbClr val="00B050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58002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75A4C8F32B464D9622667D11AEC694" ma:contentTypeVersion="0" ma:contentTypeDescription="Create a new document." ma:contentTypeScope="" ma:versionID="a63021163d8c18b5cfe22a2ba384fa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668431A-EFD0-4757-B6DF-9D4A0D3C48E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AE27C8-C19C-4615-A2F3-F9017D4F4CD6}">
  <ds:schemaRefs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E72B3AE-AC34-4477-B3A0-71718BD096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13345</TotalTime>
  <Words>319</Words>
  <Application>Microsoft Office PowerPoint</Application>
  <PresentationFormat>On-screen Show (4:3)</PresentationFormat>
  <Paragraphs>57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CERN(4-3)</vt:lpstr>
      <vt:lpstr>PowerPoint Presentation</vt:lpstr>
      <vt:lpstr>Reminder : Issues</vt:lpstr>
      <vt:lpstr>Status so far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A. Di Luca</dc:creator>
  <cp:lastModifiedBy>Marc Tavlet</cp:lastModifiedBy>
  <cp:revision>268</cp:revision>
  <cp:lastPrinted>2013-10-18T09:30:05Z</cp:lastPrinted>
  <dcterms:created xsi:type="dcterms:W3CDTF">2012-12-07T07:50:58Z</dcterms:created>
  <dcterms:modified xsi:type="dcterms:W3CDTF">2015-12-03T11:23:24Z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0x0101001675A4C8F32B464D9622667D11AEC694</vt:lpwstr>
  </property>
</Properties>
</file>