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</p:sldMasterIdLst>
  <p:notesMasterIdLst>
    <p:notesMasterId r:id="rId14"/>
  </p:notesMasterIdLst>
  <p:handoutMasterIdLst>
    <p:handoutMasterId r:id="rId15"/>
  </p:handoutMasterIdLst>
  <p:sldIdLst>
    <p:sldId id="302" r:id="rId3"/>
    <p:sldId id="313" r:id="rId4"/>
    <p:sldId id="315" r:id="rId5"/>
    <p:sldId id="317" r:id="rId6"/>
    <p:sldId id="318" r:id="rId7"/>
    <p:sldId id="320" r:id="rId8"/>
    <p:sldId id="314" r:id="rId9"/>
    <p:sldId id="321" r:id="rId10"/>
    <p:sldId id="316" r:id="rId11"/>
    <p:sldId id="319" r:id="rId12"/>
    <p:sldId id="32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11756C3-357C-E54B-B55E-D493C7280BC9}">
          <p14:sldIdLst>
            <p14:sldId id="302"/>
            <p14:sldId id="313"/>
            <p14:sldId id="315"/>
            <p14:sldId id="317"/>
            <p14:sldId id="318"/>
            <p14:sldId id="320"/>
            <p14:sldId id="314"/>
            <p14:sldId id="321"/>
            <p14:sldId id="316"/>
            <p14:sldId id="319"/>
            <p14:sldId id="32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8E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9408" autoAdjust="0"/>
  </p:normalViewPr>
  <p:slideViewPr>
    <p:cSldViewPr snapToGrid="0" snapToObjects="1">
      <p:cViewPr>
        <p:scale>
          <a:sx n="112" d="100"/>
          <a:sy n="112" d="100"/>
        </p:scale>
        <p:origin x="-128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6A1C-BBD9-0847-ABD0-14A04A7525C9}" type="datetimeFigureOut">
              <a:rPr lang="en-US" smtClean="0"/>
              <a:pPr/>
              <a:t>12/8/15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38A31-F9C9-BE41-830A-D95865D759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67BDC-53E5-1341-8AA6-6C49E5B1D182}" type="datetimeFigureOut">
              <a:rPr lang="en-US" smtClean="0"/>
              <a:pPr/>
              <a:t>12/8/15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8F65A-26F9-F246-8DBF-932D918F0A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92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292100" indent="-292100" algn="l">
              <a:buFont typeface="Wingdings" pitchFamily="2" charset="2"/>
              <a:buChar char="q"/>
              <a:defRPr/>
            </a:lvl1pPr>
            <a:lvl2pPr marL="690563" indent="-233363" algn="l">
              <a:buClr>
                <a:srgbClr val="0000FF"/>
              </a:buClr>
              <a:buFont typeface="Arial" pitchFamily="34" charset="0"/>
              <a:buChar char="–"/>
              <a:defRPr sz="1800"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72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93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41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80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44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45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83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27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3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35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45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8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7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6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0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6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2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66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578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5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35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9720" y="6629400"/>
            <a:ext cx="131368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>
          <a:solidFill>
            <a:srgbClr val="0033CC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1C033-FD4E-E044-A74A-5E15F3DC60A2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4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indico.cern.ch/category/6174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edms.cern.ch/document/1540465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01001" y="2398715"/>
            <a:ext cx="8017123" cy="1470025"/>
          </a:xfrm>
        </p:spPr>
        <p:txBody>
          <a:bodyPr/>
          <a:lstStyle/>
          <a:p>
            <a:r>
              <a:rPr lang="en-US" sz="3000" dirty="0" smtClean="0"/>
              <a:t>Final Report – Injector Re-Commissioning Working Group (IRWG)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3477" y="4114800"/>
            <a:ext cx="6797817" cy="1752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Working group to find strategy for more efficient start-up of injectors and associated facilities after long stops</a:t>
            </a:r>
          </a:p>
          <a:p>
            <a:pPr marL="0" indent="0" algn="ctr">
              <a:buNone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V. Kain, B.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Mikulec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members of IRWG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1138" y="6629400"/>
            <a:ext cx="1312862" cy="209550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1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final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IRWG had a mandate for a year and has used this time </a:t>
            </a:r>
            <a:r>
              <a:rPr lang="en-US" dirty="0" smtClean="0"/>
              <a:t>to propose a different (better) re-commissioning strategy for the injectors (proposal also for experimental area, but not enforced)</a:t>
            </a:r>
            <a:endParaRPr lang="en-US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heck lists</a:t>
            </a:r>
            <a:endParaRPr lang="en-US" dirty="0" smtClean="0"/>
          </a:p>
          <a:p>
            <a:pPr lvl="1"/>
            <a:r>
              <a:rPr lang="en-US" dirty="0" smtClean="0"/>
              <a:t>re-commissioning coordinators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 proactive: OP starts testing earlier and helps equipment teams to have optimum test environments</a:t>
            </a:r>
          </a:p>
          <a:p>
            <a:endParaRPr lang="en-US" dirty="0" smtClean="0"/>
          </a:p>
          <a:p>
            <a:r>
              <a:rPr lang="en-US" dirty="0" smtClean="0"/>
              <a:t>The challenge now will be to finish check lists, define typical test order per machine and help re-commissioning coordinators to grow into their roles.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IRWG has come to an end</a:t>
            </a:r>
          </a:p>
          <a:p>
            <a:r>
              <a:rPr lang="en-US" dirty="0" smtClean="0"/>
              <a:t>From next year onwards: regular re-commissioning coordinator meetings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IEFC - Injector </a:t>
            </a:r>
            <a:r>
              <a:rPr lang="en-US" dirty="0" smtClean="0"/>
              <a:t>Re-commissioning WG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59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IEFC - Injector Re-commissioning WG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3905"/>
          <a:stretch/>
        </p:blipFill>
        <p:spPr>
          <a:xfrm>
            <a:off x="2744192" y="1538359"/>
            <a:ext cx="3311173" cy="458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9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Chamonix ‘14: rocky injector start-up after LS1 </a:t>
            </a:r>
          </a:p>
          <a:p>
            <a:endParaRPr lang="en-US" dirty="0"/>
          </a:p>
          <a:p>
            <a:r>
              <a:rPr lang="en-US" dirty="0" smtClean="0"/>
              <a:t>Injector Re-commissioning Working Group was put in place by the IEFC to ensure more efficient start-up after the next long shutdown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Members of each machine/facility (often </a:t>
            </a:r>
            <a:r>
              <a:rPr lang="en-US" dirty="0" smtClean="0"/>
              <a:t>shifters) and EN/MEF worked together for a year to come up with </a:t>
            </a:r>
            <a:r>
              <a:rPr lang="en-US" b="1" dirty="0" smtClean="0">
                <a:solidFill>
                  <a:srgbClr val="FF0000"/>
                </a:solidFill>
              </a:rPr>
              <a:t>“new/different” strategy </a:t>
            </a:r>
            <a:r>
              <a:rPr lang="en-US" dirty="0" smtClean="0"/>
              <a:t>for the re-commissioning after long stops</a:t>
            </a:r>
            <a:endParaRPr lang="en-US" dirty="0"/>
          </a:p>
          <a:p>
            <a:pPr lvl="1"/>
            <a:r>
              <a:rPr lang="en-US" dirty="0" smtClean="0"/>
              <a:t>2 members per machine/facility</a:t>
            </a:r>
          </a:p>
          <a:p>
            <a:pPr lvl="1"/>
            <a:r>
              <a:rPr lang="en-US" dirty="0" smtClean="0"/>
              <a:t>LINACs</a:t>
            </a:r>
            <a:r>
              <a:rPr lang="en-US" dirty="0"/>
              <a:t>, SPS, PS, PSB, ISOLDE, LEIR, </a:t>
            </a:r>
            <a:r>
              <a:rPr lang="en-US" dirty="0" smtClean="0"/>
              <a:t>AD, experimental areas</a:t>
            </a:r>
            <a:endParaRPr lang="en-US" dirty="0" smtClean="0"/>
          </a:p>
          <a:p>
            <a:pPr lvl="1"/>
            <a:r>
              <a:rPr lang="en-US" dirty="0" smtClean="0"/>
              <a:t>Also had input from the LHC</a:t>
            </a:r>
          </a:p>
          <a:p>
            <a:pPr lvl="1"/>
            <a:r>
              <a:rPr lang="en-US" dirty="0" smtClean="0"/>
              <a:t>EN/</a:t>
            </a:r>
            <a:r>
              <a:rPr lang="en-US" dirty="0" smtClean="0"/>
              <a:t>MEF: thanks!!!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Meetings in </a:t>
            </a:r>
            <a:r>
              <a:rPr lang="en-US" dirty="0" err="1"/>
              <a:t>indico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https://indico.cern.ch/category/6174/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43560" y="6606720"/>
            <a:ext cx="5826760" cy="208915"/>
          </a:xfrm>
        </p:spPr>
        <p:txBody>
          <a:bodyPr/>
          <a:lstStyle/>
          <a:p>
            <a:r>
              <a:rPr lang="en-US" dirty="0" smtClean="0"/>
              <a:t>IEFC - Injector </a:t>
            </a:r>
            <a:r>
              <a:rPr lang="en-US" dirty="0" smtClean="0"/>
              <a:t>Re-commissioning WG</a:t>
            </a:r>
          </a:p>
        </p:txBody>
      </p:sp>
    </p:spTree>
    <p:extLst>
      <p:ext uri="{BB962C8B-B14F-4D97-AF65-F5344CB8AC3E}">
        <p14:creationId xmlns:p14="http://schemas.microsoft.com/office/powerpoint/2010/main" val="600345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proposed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0593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457200" indent="-457200">
              <a:buSzPct val="200000"/>
              <a:buFont typeface="+mj-lt"/>
              <a:buAutoNum type="arabicPeriod"/>
            </a:pPr>
            <a:r>
              <a:rPr lang="en-US" dirty="0" smtClean="0"/>
              <a:t>Preparation of check lists</a:t>
            </a:r>
          </a:p>
          <a:p>
            <a:pPr lvl="1"/>
            <a:r>
              <a:rPr lang="en-US" dirty="0" smtClean="0"/>
              <a:t>Skeleton prepared by working group</a:t>
            </a:r>
          </a:p>
          <a:p>
            <a:pPr lvl="1"/>
            <a:r>
              <a:rPr lang="en-US" dirty="0" smtClean="0"/>
              <a:t>Each machine fills in check list </a:t>
            </a:r>
          </a:p>
          <a:p>
            <a:pPr lvl="2"/>
            <a:r>
              <a:rPr lang="en-US" dirty="0" smtClean="0"/>
              <a:t>Polarity checks will become obligatory. Convention to be established </a:t>
            </a:r>
            <a:r>
              <a:rPr lang="en-US" dirty="0" smtClean="0"/>
              <a:t>OP</a:t>
            </a:r>
          </a:p>
          <a:p>
            <a:pPr marL="914400" lvl="2" indent="0">
              <a:buNone/>
            </a:pPr>
            <a:endParaRPr lang="en-US" dirty="0" smtClean="0"/>
          </a:p>
          <a:p>
            <a:pPr marL="457200" indent="-457200">
              <a:buSzPct val="200000"/>
              <a:buFont typeface="+mj-lt"/>
              <a:buAutoNum type="arabicPeriod"/>
            </a:pPr>
            <a:r>
              <a:rPr lang="en-US" dirty="0" smtClean="0"/>
              <a:t>1 (or 2) person per machine/facility in OP responsible for machine preparation</a:t>
            </a:r>
          </a:p>
          <a:p>
            <a:pPr lvl="1"/>
            <a:r>
              <a:rPr lang="en-US" sz="2400" b="1" dirty="0" smtClean="0"/>
              <a:t>Re-commissioning </a:t>
            </a:r>
            <a:r>
              <a:rPr lang="en-US" sz="2400" b="1" dirty="0" smtClean="0"/>
              <a:t>Coordinators</a:t>
            </a:r>
          </a:p>
          <a:p>
            <a:pPr lvl="1"/>
            <a:endParaRPr lang="en-US" b="1" dirty="0"/>
          </a:p>
          <a:p>
            <a:pPr lvl="1"/>
            <a:endParaRPr lang="en-US" b="1" dirty="0" smtClean="0"/>
          </a:p>
          <a:p>
            <a:pPr marL="457200" indent="-457200">
              <a:buSzPct val="200000"/>
              <a:buFont typeface="+mj-lt"/>
              <a:buAutoNum type="arabicPeriod"/>
            </a:pPr>
            <a:r>
              <a:rPr lang="en-US" dirty="0" smtClean="0"/>
              <a:t>Start testing earlier</a:t>
            </a:r>
          </a:p>
          <a:p>
            <a:pPr lvl="1"/>
            <a:r>
              <a:rPr lang="en-US" dirty="0" smtClean="0"/>
              <a:t>With equipment experts in dry runs: “full” vertical slices with “all” interfaces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IEFC – Injector Re-commissioning WG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29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</a:t>
            </a:r>
            <a:r>
              <a:rPr lang="en-US" dirty="0"/>
              <a:t>c</a:t>
            </a:r>
            <a:r>
              <a:rPr lang="en-US" dirty="0" smtClean="0"/>
              <a:t>heck </a:t>
            </a:r>
            <a:r>
              <a:rPr lang="en-US" dirty="0" smtClean="0"/>
              <a:t>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in  progress</a:t>
            </a:r>
          </a:p>
          <a:p>
            <a:r>
              <a:rPr lang="en-US" dirty="0" smtClean="0"/>
              <a:t>To </a:t>
            </a:r>
            <a:r>
              <a:rPr lang="en-US" dirty="0" smtClean="0"/>
              <a:t>be finished </a:t>
            </a:r>
            <a:r>
              <a:rPr lang="en-US" dirty="0" smtClean="0"/>
              <a:t>with the end of the </a:t>
            </a:r>
            <a:r>
              <a:rPr lang="en-US" dirty="0" smtClean="0"/>
              <a:t>YETS 2015-16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IEFC - Injector </a:t>
            </a:r>
            <a:r>
              <a:rPr lang="en-US" dirty="0" smtClean="0"/>
              <a:t>Re-commissioning WG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555" y="2381140"/>
            <a:ext cx="6974417" cy="40907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2011808"/>
            <a:ext cx="2993991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Example from PS check list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0776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Re-commissioning Coordinator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42057"/>
            <a:ext cx="8455755" cy="5059363"/>
          </a:xfrm>
        </p:spPr>
        <p:txBody>
          <a:bodyPr/>
          <a:lstStyle/>
          <a:p>
            <a:r>
              <a:rPr lang="en-US" dirty="0" smtClean="0"/>
              <a:t>At the heart of the OP machine preparation: re-commissioning coordinator(s)</a:t>
            </a:r>
          </a:p>
          <a:p>
            <a:endParaRPr lang="en-US" dirty="0"/>
          </a:p>
          <a:p>
            <a:pPr marL="342900" lvl="2" indent="-342900">
              <a:buSzPct val="70000"/>
              <a:buFont typeface="Wingdings" charset="0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Role definition: </a:t>
            </a:r>
            <a:r>
              <a:rPr lang="en-US" sz="2000" dirty="0">
                <a:hlinkClick r:id="rId2"/>
              </a:rPr>
              <a:t>EDMS </a:t>
            </a:r>
            <a:r>
              <a:rPr lang="en-US" sz="2000" dirty="0" smtClean="0">
                <a:hlinkClick r:id="rId2"/>
              </a:rPr>
              <a:t>1540465</a:t>
            </a:r>
            <a:r>
              <a:rPr lang="en-US" sz="2000" dirty="0" smtClean="0"/>
              <a:t>; distinction from MEF super-intendant defined</a:t>
            </a:r>
            <a:endParaRPr lang="en-US" sz="2000" dirty="0" smtClean="0"/>
          </a:p>
          <a:p>
            <a:pPr marL="342900" lvl="2" indent="-342900">
              <a:buSzPct val="70000"/>
              <a:buFont typeface="Wingdings" charset="0"/>
              <a:buChar char="q"/>
            </a:pPr>
            <a:endParaRPr lang="en-US" sz="2000" dirty="0"/>
          </a:p>
          <a:p>
            <a:pPr marL="0" lvl="2" indent="0">
              <a:buSzPct val="7000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Summary: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b="1" dirty="0" smtClean="0"/>
              <a:t>Contact person </a:t>
            </a:r>
            <a:r>
              <a:rPr lang="en-US" dirty="0" smtClean="0"/>
              <a:t>for EN/MEF before and during shutdown</a:t>
            </a:r>
          </a:p>
          <a:p>
            <a:r>
              <a:rPr lang="en-US" dirty="0" smtClean="0"/>
              <a:t>Follow all </a:t>
            </a:r>
            <a:r>
              <a:rPr lang="en-US" b="1" dirty="0" smtClean="0"/>
              <a:t>modifications/activities </a:t>
            </a:r>
            <a:r>
              <a:rPr lang="en-US" dirty="0" smtClean="0"/>
              <a:t>during shutdown</a:t>
            </a:r>
          </a:p>
          <a:p>
            <a:pPr lvl="1"/>
            <a:r>
              <a:rPr lang="en-US" dirty="0" smtClean="0"/>
              <a:t>And prepare the testing period accordingly</a:t>
            </a:r>
          </a:p>
          <a:p>
            <a:r>
              <a:rPr lang="en-US" dirty="0" smtClean="0"/>
              <a:t>Establish </a:t>
            </a:r>
            <a:r>
              <a:rPr lang="en-US" b="1" dirty="0" smtClean="0"/>
              <a:t>planning of dry runs </a:t>
            </a:r>
            <a:r>
              <a:rPr lang="en-US" dirty="0" smtClean="0"/>
              <a:t>with equipment experts and EN/MEF</a:t>
            </a:r>
          </a:p>
          <a:p>
            <a:pPr lvl="1"/>
            <a:r>
              <a:rPr lang="en-US" dirty="0" smtClean="0"/>
              <a:t>Dry runs/ machine tests will be part of the MEF planning</a:t>
            </a:r>
          </a:p>
          <a:p>
            <a:r>
              <a:rPr lang="en-US" dirty="0" smtClean="0"/>
              <a:t>During hardware tests: </a:t>
            </a:r>
            <a:r>
              <a:rPr lang="en-US" b="1" dirty="0" smtClean="0"/>
              <a:t>organize daily coordination </a:t>
            </a:r>
            <a:r>
              <a:rPr lang="en-US" dirty="0" smtClean="0"/>
              <a:t>meetings to plan activities of the day</a:t>
            </a:r>
          </a:p>
          <a:p>
            <a:r>
              <a:rPr lang="en-US" dirty="0" smtClean="0"/>
              <a:t>Check lists: ensure </a:t>
            </a:r>
            <a:r>
              <a:rPr lang="en-US" b="1" dirty="0" smtClean="0"/>
              <a:t>completeness of check list </a:t>
            </a:r>
            <a:r>
              <a:rPr lang="en-US" dirty="0" smtClean="0"/>
              <a:t>before each machine preparation; track evolution of tests during machine preparation period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43560" y="6629400"/>
            <a:ext cx="5826760" cy="208915"/>
          </a:xfrm>
        </p:spPr>
        <p:txBody>
          <a:bodyPr/>
          <a:lstStyle/>
          <a:p>
            <a:r>
              <a:rPr lang="en-US" dirty="0" smtClean="0"/>
              <a:t>IEFC - Injector </a:t>
            </a:r>
            <a:r>
              <a:rPr lang="en-US" dirty="0" smtClean="0"/>
              <a:t>Re-commissioning WG</a:t>
            </a:r>
          </a:p>
        </p:txBody>
      </p:sp>
    </p:spTree>
    <p:extLst>
      <p:ext uri="{BB962C8B-B14F-4D97-AF65-F5344CB8AC3E}">
        <p14:creationId xmlns:p14="http://schemas.microsoft.com/office/powerpoint/2010/main" val="2011551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Re-commissioning </a:t>
            </a:r>
            <a:r>
              <a:rPr lang="en-US" dirty="0"/>
              <a:t>C</a:t>
            </a:r>
            <a:r>
              <a:rPr lang="en-US" dirty="0" smtClean="0"/>
              <a:t>oordinators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1107"/>
            <a:ext cx="8229600" cy="5059363"/>
          </a:xfrm>
        </p:spPr>
        <p:txBody>
          <a:bodyPr/>
          <a:lstStyle/>
          <a:p>
            <a:r>
              <a:rPr lang="en-US" sz="2400" dirty="0" smtClean="0"/>
              <a:t>LINACs: D. </a:t>
            </a:r>
            <a:r>
              <a:rPr lang="en-US" sz="2400" dirty="0" err="1" smtClean="0"/>
              <a:t>Kuchler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PSB: A. </a:t>
            </a:r>
            <a:r>
              <a:rPr lang="en-US" sz="2400" dirty="0" err="1" smtClean="0"/>
              <a:t>Akroh</a:t>
            </a:r>
            <a:r>
              <a:rPr lang="en-US" sz="2400" dirty="0" smtClean="0"/>
              <a:t> &amp; B. </a:t>
            </a:r>
            <a:r>
              <a:rPr lang="en-US" sz="2400" dirty="0" err="1" smtClean="0"/>
              <a:t>Mikulec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ISOLDE: M. Lozano Benito &amp; J. A. Rodriguez Rodriguez</a:t>
            </a:r>
          </a:p>
          <a:p>
            <a:endParaRPr lang="en-US" sz="2400" dirty="0"/>
          </a:p>
          <a:p>
            <a:r>
              <a:rPr lang="en-US" sz="2400" dirty="0" smtClean="0"/>
              <a:t>PS: M. </a:t>
            </a:r>
            <a:r>
              <a:rPr lang="en-US" sz="2400" dirty="0" err="1" smtClean="0"/>
              <a:t>Delrieux</a:t>
            </a:r>
            <a:r>
              <a:rPr lang="en-US" sz="2400" dirty="0" smtClean="0"/>
              <a:t> &amp; </a:t>
            </a:r>
            <a:r>
              <a:rPr lang="en-US" sz="2400" dirty="0" err="1" smtClean="0"/>
              <a:t>O.Hans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AD: B. </a:t>
            </a:r>
            <a:r>
              <a:rPr lang="en-US" sz="2400" dirty="0" err="1" smtClean="0"/>
              <a:t>Lefort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LEIR: J. </a:t>
            </a:r>
            <a:r>
              <a:rPr lang="en-US" sz="2400" dirty="0" err="1" smtClean="0"/>
              <a:t>Axensalva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SPS: S. </a:t>
            </a:r>
            <a:r>
              <a:rPr lang="en-US" sz="2400" dirty="0" err="1" smtClean="0"/>
              <a:t>Cettour</a:t>
            </a:r>
            <a:r>
              <a:rPr lang="en-US" sz="2400" dirty="0" smtClean="0"/>
              <a:t>-Cave &amp; J. </a:t>
            </a:r>
            <a:r>
              <a:rPr lang="en-US" sz="2400" dirty="0" err="1" smtClean="0"/>
              <a:t>Ridewood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43560" y="6629400"/>
            <a:ext cx="5826760" cy="208915"/>
          </a:xfrm>
        </p:spPr>
        <p:txBody>
          <a:bodyPr/>
          <a:lstStyle/>
          <a:p>
            <a:r>
              <a:rPr lang="en-US" dirty="0"/>
              <a:t>IEFC – Injector Re-commissioning WG</a:t>
            </a:r>
          </a:p>
        </p:txBody>
      </p:sp>
    </p:spTree>
    <p:extLst>
      <p:ext uri="{BB962C8B-B14F-4D97-AF65-F5344CB8AC3E}">
        <p14:creationId xmlns:p14="http://schemas.microsoft.com/office/powerpoint/2010/main" val="2001761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propos: Start to test earlier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692" y="961467"/>
            <a:ext cx="8769792" cy="50593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0"/>
              <a:buChar char="è"/>
            </a:pPr>
            <a:r>
              <a:rPr lang="en-US" dirty="0" smtClean="0"/>
              <a:t>tests </a:t>
            </a:r>
            <a:r>
              <a:rPr lang="en-US" dirty="0" smtClean="0"/>
              <a:t>from control room with operational interfaces as early as </a:t>
            </a:r>
            <a:r>
              <a:rPr lang="en-US" dirty="0" smtClean="0"/>
              <a:t>possible</a:t>
            </a:r>
            <a:endParaRPr lang="en-US" dirty="0" smtClean="0"/>
          </a:p>
          <a:p>
            <a:pPr>
              <a:buFont typeface="Wingdings" charset="0"/>
              <a:buChar char="è"/>
            </a:pPr>
            <a:r>
              <a:rPr lang="en-US" dirty="0" smtClean="0"/>
              <a:t>collaboration of experts and OP: </a:t>
            </a:r>
          </a:p>
          <a:p>
            <a:pPr lvl="1">
              <a:buFont typeface="Wingdings" charset="0"/>
              <a:buChar char="è"/>
            </a:pPr>
            <a:r>
              <a:rPr lang="en-US" dirty="0"/>
              <a:t>p</a:t>
            </a:r>
            <a:r>
              <a:rPr lang="en-US" dirty="0" smtClean="0"/>
              <a:t>rovide </a:t>
            </a:r>
            <a:r>
              <a:rPr lang="en-US" dirty="0" smtClean="0"/>
              <a:t>ideal testing environment</a:t>
            </a:r>
            <a:endParaRPr lang="en-US" dirty="0" smtClean="0"/>
          </a:p>
          <a:p>
            <a:pPr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 extra coordination effort: re-commissioning coordinator</a:t>
            </a:r>
            <a:endParaRPr lang="en-US" dirty="0"/>
          </a:p>
          <a:p>
            <a:pPr>
              <a:buFont typeface="Wingdings" charset="0"/>
              <a:buChar char="è"/>
            </a:pPr>
            <a:r>
              <a:rPr lang="en-US" dirty="0" smtClean="0"/>
              <a:t> e</a:t>
            </a:r>
            <a:r>
              <a:rPr lang="en-US" dirty="0" smtClean="0"/>
              <a:t>nd result: </a:t>
            </a:r>
          </a:p>
          <a:p>
            <a:pPr lvl="1">
              <a:buFont typeface="Wingdings" charset="0"/>
              <a:buChar char="è"/>
            </a:pPr>
            <a:r>
              <a:rPr lang="en-US" dirty="0"/>
              <a:t>b</a:t>
            </a:r>
            <a:r>
              <a:rPr lang="en-US" dirty="0" smtClean="0"/>
              <a:t>ig upgrades less risky</a:t>
            </a:r>
          </a:p>
          <a:p>
            <a:pPr lvl="1">
              <a:buFont typeface="Wingdings" charset="0"/>
              <a:buChar char="è"/>
            </a:pPr>
            <a:r>
              <a:rPr lang="en-US" dirty="0"/>
              <a:t>e</a:t>
            </a:r>
            <a:r>
              <a:rPr lang="en-US" dirty="0" smtClean="0"/>
              <a:t>quipment better prepared, better tuned, better integrated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43594" y="890502"/>
            <a:ext cx="5376325" cy="620889"/>
          </a:xfrm>
          <a:prstGeom prst="rect">
            <a:avLst/>
          </a:prstGeom>
          <a:solidFill>
            <a:srgbClr val="008000">
              <a:alpha val="43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Machine Preparation</a:t>
            </a:r>
            <a:r>
              <a:rPr lang="en-US" dirty="0" smtClean="0"/>
              <a:t>:      </a:t>
            </a:r>
            <a:r>
              <a:rPr lang="en-US" dirty="0" smtClean="0"/>
              <a:t>tests, dry runs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419919" y="890502"/>
            <a:ext cx="874889" cy="62088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74484" y="1663791"/>
            <a:ext cx="945435" cy="62088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Checkout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419919" y="1663791"/>
            <a:ext cx="874889" cy="62088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05707" y="1663791"/>
            <a:ext cx="1368778" cy="6208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Hardware Tests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043593" y="1663791"/>
            <a:ext cx="3062113" cy="6208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Shutdown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43594" y="2431436"/>
            <a:ext cx="3062113" cy="620889"/>
          </a:xfrm>
          <a:prstGeom prst="rect">
            <a:avLst/>
          </a:prstGeom>
          <a:solidFill>
            <a:srgbClr val="660066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105706" y="2431436"/>
            <a:ext cx="1368778" cy="620889"/>
          </a:xfrm>
          <a:prstGeom prst="rect">
            <a:avLst/>
          </a:prstGeom>
          <a:solidFill>
            <a:srgbClr val="660066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Restricted Access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474484" y="2431436"/>
            <a:ext cx="1820324" cy="6208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Access foreseen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105706" y="692947"/>
            <a:ext cx="1" cy="3247855"/>
          </a:xfrm>
          <a:prstGeom prst="line">
            <a:avLst/>
          </a:prstGeom>
          <a:ln>
            <a:solidFill>
              <a:srgbClr val="333333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043593" y="3859378"/>
            <a:ext cx="6350002" cy="0"/>
          </a:xfrm>
          <a:prstGeom prst="line">
            <a:avLst/>
          </a:prstGeom>
          <a:ln>
            <a:solidFill>
              <a:schemeClr val="tx2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478262" y="3562625"/>
            <a:ext cx="663222" cy="37817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time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45359" y="1649578"/>
            <a:ext cx="1975552" cy="62088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2"/>
                </a:solidFill>
              </a:rPr>
              <a:t>In the schedule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848361" y="1984542"/>
            <a:ext cx="195232" cy="113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0" y="961467"/>
            <a:ext cx="1975552" cy="62088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926326"/>
            <a:ext cx="1975552" cy="62088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2"/>
                </a:solidFill>
              </a:rPr>
              <a:t>When to re-commission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832577" y="1207044"/>
            <a:ext cx="195232" cy="113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043594" y="3181789"/>
            <a:ext cx="3062113" cy="620889"/>
          </a:xfrm>
          <a:prstGeom prst="rect">
            <a:avLst/>
          </a:prstGeom>
          <a:solidFill>
            <a:srgbClr val="FFFF00">
              <a:alpha val="1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EN/MEF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105707" y="3181789"/>
            <a:ext cx="3189101" cy="620889"/>
          </a:xfrm>
          <a:prstGeom prst="rect">
            <a:avLst/>
          </a:prstGeom>
          <a:solidFill>
            <a:srgbClr val="FFFF00">
              <a:alpha val="1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OP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-11339" y="3181789"/>
            <a:ext cx="1975552" cy="62088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2"/>
                </a:solidFill>
              </a:rPr>
              <a:t>Responsible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1848362" y="3544922"/>
            <a:ext cx="195232" cy="113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43560" y="6629400"/>
            <a:ext cx="5826760" cy="208915"/>
          </a:xfrm>
        </p:spPr>
        <p:txBody>
          <a:bodyPr/>
          <a:lstStyle/>
          <a:p>
            <a:r>
              <a:rPr lang="en-US" dirty="0" smtClean="0"/>
              <a:t>IEFC - Injector </a:t>
            </a:r>
            <a:r>
              <a:rPr lang="en-US" dirty="0" smtClean="0"/>
              <a:t>Re-commissioning WG</a:t>
            </a:r>
          </a:p>
        </p:txBody>
      </p:sp>
    </p:spTree>
    <p:extLst>
      <p:ext uri="{BB962C8B-B14F-4D97-AF65-F5344CB8AC3E}">
        <p14:creationId xmlns:p14="http://schemas.microsoft.com/office/powerpoint/2010/main" val="3608691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equipment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testing environment and coordination to guarantee better testing environment:</a:t>
            </a:r>
          </a:p>
          <a:p>
            <a:endParaRPr lang="en-US" dirty="0"/>
          </a:p>
          <a:p>
            <a:pPr lvl="1"/>
            <a:r>
              <a:rPr lang="en-US" sz="2400" dirty="0" smtClean="0"/>
              <a:t>Very welcome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Planning will have to be established early enough before shutdown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Impact on infrastructure readiness can be big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IEFC - Injector Re-commissioning WG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02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from last IEFC status report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smtClean="0"/>
              <a:t>to deal with modifications?: upgrades instead of downgrades</a:t>
            </a:r>
            <a:endParaRPr lang="en-US" dirty="0"/>
          </a:p>
          <a:p>
            <a:pPr lvl="1"/>
            <a:r>
              <a:rPr lang="en-US" dirty="0"/>
              <a:t>c</a:t>
            </a:r>
            <a:r>
              <a:rPr lang="en-US" dirty="0" smtClean="0"/>
              <a:t>ontrols interfaces (e.g. FESA classes) for equipment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to guarantee that all requirements are still fulfilled after </a:t>
            </a:r>
            <a:r>
              <a:rPr lang="en-US" dirty="0" smtClean="0"/>
              <a:t>“upgrade”?</a:t>
            </a:r>
          </a:p>
          <a:p>
            <a:pPr lvl="1"/>
            <a:r>
              <a:rPr lang="en-US" dirty="0" smtClean="0"/>
              <a:t>Fulfills all hardware specifications</a:t>
            </a:r>
          </a:p>
          <a:p>
            <a:pPr lvl="1"/>
            <a:r>
              <a:rPr lang="en-US" dirty="0" smtClean="0"/>
              <a:t>Fulfills all operational requirements</a:t>
            </a:r>
          </a:p>
          <a:p>
            <a:pPr lvl="1"/>
            <a:r>
              <a:rPr lang="en-US" dirty="0" smtClean="0"/>
              <a:t>Fulfills controls standard</a:t>
            </a:r>
          </a:p>
          <a:p>
            <a:pPr lvl="1"/>
            <a:endParaRPr lang="en-US" dirty="0"/>
          </a:p>
          <a:p>
            <a:r>
              <a:rPr lang="en-US" dirty="0" smtClean="0"/>
              <a:t>Solution: new proposal from CO3 committee:</a:t>
            </a:r>
          </a:p>
          <a:p>
            <a:pPr lvl="1"/>
            <a:r>
              <a:rPr lang="en-US" dirty="0" smtClean="0"/>
              <a:t>Prepare </a:t>
            </a:r>
            <a:r>
              <a:rPr lang="en-US" dirty="0" smtClean="0"/>
              <a:t>“controls change request document”</a:t>
            </a:r>
          </a:p>
          <a:p>
            <a:pPr lvl="1"/>
            <a:r>
              <a:rPr lang="en-US" dirty="0" smtClean="0"/>
              <a:t>One part to be written by equipment expert</a:t>
            </a:r>
          </a:p>
          <a:p>
            <a:pPr lvl="1"/>
            <a:r>
              <a:rPr lang="en-US" dirty="0" smtClean="0"/>
              <a:t>One part to be written by controls expert</a:t>
            </a:r>
          </a:p>
          <a:p>
            <a:pPr lvl="1"/>
            <a:r>
              <a:rPr lang="en-US" dirty="0" smtClean="0"/>
              <a:t>One part to be written by 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IEFC - Injector </a:t>
            </a:r>
            <a:r>
              <a:rPr lang="en-US" dirty="0" smtClean="0"/>
              <a:t>Re-commissioning WG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7511" y="4003099"/>
            <a:ext cx="6633688" cy="2302065"/>
          </a:xfrm>
          <a:prstGeom prst="rect">
            <a:avLst/>
          </a:prstGeom>
          <a:noFill/>
          <a:ln w="444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60379"/>
      </p:ext>
    </p:extLst>
  </p:cSld>
  <p:clrMapOvr>
    <a:masterClrMapping/>
  </p:clrMapOvr>
</p:sld>
</file>

<file path=ppt/theme/theme1.xml><?xml version="1.0" encoding="utf-8"?>
<a:theme xmlns:a="http://schemas.openxmlformats.org/drawingml/2006/main" name="LPC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124557</TotalTime>
  <Words>838</Words>
  <Application>Microsoft Macintosh PowerPoint</Application>
  <PresentationFormat>On-screen Show (4:3)</PresentationFormat>
  <Paragraphs>153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LPC Presentation</vt:lpstr>
      <vt:lpstr>Custom Design</vt:lpstr>
      <vt:lpstr>Final Report – Injector Re-Commissioning Working Group (IRWG)</vt:lpstr>
      <vt:lpstr>Introduction</vt:lpstr>
      <vt:lpstr>Main proposed improvements</vt:lpstr>
      <vt:lpstr>Status of check lists</vt:lpstr>
      <vt:lpstr>Re-commissioning Coordinator</vt:lpstr>
      <vt:lpstr>Re-commissioning Coordinators </vt:lpstr>
      <vt:lpstr>A propos: Start to test earlier</vt:lpstr>
      <vt:lpstr>Feedback from equipment groups</vt:lpstr>
      <vt:lpstr>Open issue from last IEFC status report </vt:lpstr>
      <vt:lpstr>Summary and final remarks</vt:lpstr>
      <vt:lpstr>PowerPoint Presentation</vt:lpstr>
    </vt:vector>
  </TitlesOfParts>
  <Manager/>
  <Company>CERN - European Organization for Nuclear Research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the Scene - LHC Transfer Line Collimators</dc:title>
  <dc:subject/>
  <dc:creator>Verena Kain</dc:creator>
  <cp:keywords/>
  <dc:description/>
  <cp:lastModifiedBy>Verena Kain</cp:lastModifiedBy>
  <cp:revision>1157</cp:revision>
  <cp:lastPrinted>2013-09-02T09:30:36Z</cp:lastPrinted>
  <dcterms:created xsi:type="dcterms:W3CDTF">2012-12-19T15:15:22Z</dcterms:created>
  <dcterms:modified xsi:type="dcterms:W3CDTF">2015-12-09T12:55:30Z</dcterms:modified>
  <cp:category/>
</cp:coreProperties>
</file>