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5"/>
  </p:notesMasterIdLst>
  <p:handoutMasterIdLst>
    <p:handoutMasterId r:id="rId46"/>
  </p:handoutMasterIdLst>
  <p:sldIdLst>
    <p:sldId id="256" r:id="rId2"/>
    <p:sldId id="257" r:id="rId3"/>
    <p:sldId id="359" r:id="rId4"/>
    <p:sldId id="437" r:id="rId5"/>
    <p:sldId id="428" r:id="rId6"/>
    <p:sldId id="429" r:id="rId7"/>
    <p:sldId id="445" r:id="rId8"/>
    <p:sldId id="448" r:id="rId9"/>
    <p:sldId id="450" r:id="rId10"/>
    <p:sldId id="452" r:id="rId11"/>
    <p:sldId id="454" r:id="rId12"/>
    <p:sldId id="435" r:id="rId13"/>
    <p:sldId id="458" r:id="rId14"/>
    <p:sldId id="372" r:id="rId15"/>
    <p:sldId id="292" r:id="rId16"/>
    <p:sldId id="351" r:id="rId17"/>
    <p:sldId id="363" r:id="rId18"/>
    <p:sldId id="361" r:id="rId19"/>
    <p:sldId id="365" r:id="rId20"/>
    <p:sldId id="362" r:id="rId21"/>
    <p:sldId id="287" r:id="rId22"/>
    <p:sldId id="296" r:id="rId23"/>
    <p:sldId id="297" r:id="rId24"/>
    <p:sldId id="471" r:id="rId25"/>
    <p:sldId id="459" r:id="rId26"/>
    <p:sldId id="303" r:id="rId27"/>
    <p:sldId id="306" r:id="rId28"/>
    <p:sldId id="308" r:id="rId29"/>
    <p:sldId id="463" r:id="rId30"/>
    <p:sldId id="390" r:id="rId31"/>
    <p:sldId id="466" r:id="rId32"/>
    <p:sldId id="467" r:id="rId33"/>
    <p:sldId id="391" r:id="rId34"/>
    <p:sldId id="392" r:id="rId35"/>
    <p:sldId id="464" r:id="rId36"/>
    <p:sldId id="393" r:id="rId37"/>
    <p:sldId id="423" r:id="rId38"/>
    <p:sldId id="396" r:id="rId39"/>
    <p:sldId id="402" r:id="rId40"/>
    <p:sldId id="470" r:id="rId41"/>
    <p:sldId id="400" r:id="rId42"/>
    <p:sldId id="401" r:id="rId43"/>
    <p:sldId id="343" r:id="rId4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C864"/>
    <a:srgbClr val="FFFF6E"/>
    <a:srgbClr val="662C51"/>
    <a:srgbClr val="502866"/>
    <a:srgbClr val="272766"/>
    <a:srgbClr val="665028"/>
    <a:srgbClr val="6363FB"/>
    <a:srgbClr val="FCC864"/>
    <a:srgbClr val="FC7E00"/>
    <a:srgbClr val="FC7C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6" autoAdjust="0"/>
    <p:restoredTop sz="99813" autoAdjust="0"/>
  </p:normalViewPr>
  <p:slideViewPr>
    <p:cSldViewPr snapToGrid="0" snapToObjects="1">
      <p:cViewPr varScale="1">
        <p:scale>
          <a:sx n="89" d="100"/>
          <a:sy n="89" d="100"/>
        </p:scale>
        <p:origin x="710" y="7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image" Target="../media/image4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CEAA93D-BAB7-2946-978E-9D625F5EAEDC}" type="datetime1">
              <a:rPr lang="en-US" smtClean="0"/>
              <a:pPr/>
              <a:t>6/30/2016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088CBF8-EFE9-0E43-BD49-17F596FBD9F1}" type="slidenum">
              <a:rPr lang="en-US" smtClean="0"/>
              <a:pPr/>
              <a:t>‹#›</a:t>
            </a:fld>
            <a:endParaRPr lang="en-US"/>
          </a:p>
        </p:txBody>
      </p:sp>
    </p:spTree>
    <p:extLst>
      <p:ext uri="{BB962C8B-B14F-4D97-AF65-F5344CB8AC3E}">
        <p14:creationId xmlns:p14="http://schemas.microsoft.com/office/powerpoint/2010/main" val="9628505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E83E56-E3C7-3543-9D36-44F188050E7B}" type="datetime1">
              <a:rPr lang="en-US" smtClean="0"/>
              <a:pPr/>
              <a:t>6/30/2016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564729-BAA8-7047-B7AB-EACD56368472}" type="slidenum">
              <a:rPr lang="en-US" smtClean="0"/>
              <a:pPr/>
              <a:t>‹#›</a:t>
            </a:fld>
            <a:endParaRPr lang="en-US"/>
          </a:p>
        </p:txBody>
      </p:sp>
    </p:spTree>
    <p:extLst>
      <p:ext uri="{BB962C8B-B14F-4D97-AF65-F5344CB8AC3E}">
        <p14:creationId xmlns:p14="http://schemas.microsoft.com/office/powerpoint/2010/main" val="314676196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9C13011-E60C-43B0-B0CD-255844DBA967}" type="slidenum">
              <a:rPr lang="en-GB" smtClean="0"/>
              <a:pPr/>
              <a:t>5</a:t>
            </a:fld>
            <a:endParaRPr lang="en-GB"/>
          </a:p>
        </p:txBody>
      </p:sp>
    </p:spTree>
    <p:extLst>
      <p:ext uri="{BB962C8B-B14F-4D97-AF65-F5344CB8AC3E}">
        <p14:creationId xmlns:p14="http://schemas.microsoft.com/office/powerpoint/2010/main" val="33768167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rPr>
              <a:t>Cancer cells are often characterized by an overexpression of specific receptors (antigens, peptide receptors, etc.) on their cell surface. If these receptors are not or little present on normal human cells one can use them for a targeted therapy approach. A pure biotech approach would be the injection of the corresponding conjugates (e.g. anti-CD20 antibody to target CD20 antigens or somatostatin analogues to target SSR2 peptide receptors or ….) in the hope these biomolecules can trigger a biological reaction delaying the growth of the cancer cells or even inducing cell death. However, often it is difficult to find such a “special agent” who can find the bad guy and kill him…</a:t>
            </a:r>
          </a:p>
        </p:txBody>
      </p:sp>
      <p:sp>
        <p:nvSpPr>
          <p:cNvPr id="2662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893713">
              <a:defRPr sz="1800">
                <a:solidFill>
                  <a:schemeClr val="tx1"/>
                </a:solidFill>
                <a:latin typeface="Helvetica" charset="0"/>
                <a:ea typeface="ＭＳ Ｐゴシック" charset="0"/>
              </a:defRPr>
            </a:lvl1pPr>
            <a:lvl2pPr marL="685669" indent="-263719" defTabSz="893713">
              <a:defRPr sz="1800">
                <a:solidFill>
                  <a:schemeClr val="tx1"/>
                </a:solidFill>
                <a:latin typeface="Helvetica" charset="0"/>
                <a:ea typeface="ＭＳ Ｐゴシック" charset="0"/>
              </a:defRPr>
            </a:lvl2pPr>
            <a:lvl3pPr marL="1054875" indent="-210975" defTabSz="893713">
              <a:defRPr sz="1800">
                <a:solidFill>
                  <a:schemeClr val="tx1"/>
                </a:solidFill>
                <a:latin typeface="Helvetica" charset="0"/>
                <a:ea typeface="ＭＳ Ｐゴシック" charset="0"/>
              </a:defRPr>
            </a:lvl3pPr>
            <a:lvl4pPr marL="1476825" indent="-210975" defTabSz="893713">
              <a:defRPr sz="1800">
                <a:solidFill>
                  <a:schemeClr val="tx1"/>
                </a:solidFill>
                <a:latin typeface="Helvetica" charset="0"/>
                <a:ea typeface="ＭＳ Ｐゴシック" charset="0"/>
              </a:defRPr>
            </a:lvl4pPr>
            <a:lvl5pPr marL="1898774" indent="-210975" defTabSz="893713">
              <a:defRPr sz="1800">
                <a:solidFill>
                  <a:schemeClr val="tx1"/>
                </a:solidFill>
                <a:latin typeface="Helvetica" charset="0"/>
                <a:ea typeface="ＭＳ Ｐゴシック" charset="0"/>
              </a:defRPr>
            </a:lvl5pPr>
            <a:lvl6pPr marL="2320724" indent="-210975" defTabSz="893713" eaLnBrk="0" fontAlgn="base" hangingPunct="0">
              <a:spcBef>
                <a:spcPct val="0"/>
              </a:spcBef>
              <a:spcAft>
                <a:spcPct val="0"/>
              </a:spcAft>
              <a:defRPr sz="1800">
                <a:solidFill>
                  <a:schemeClr val="tx1"/>
                </a:solidFill>
                <a:latin typeface="Helvetica" charset="0"/>
                <a:ea typeface="ＭＳ Ｐゴシック" charset="0"/>
              </a:defRPr>
            </a:lvl6pPr>
            <a:lvl7pPr marL="2742674" indent="-210975" defTabSz="893713" eaLnBrk="0" fontAlgn="base" hangingPunct="0">
              <a:spcBef>
                <a:spcPct val="0"/>
              </a:spcBef>
              <a:spcAft>
                <a:spcPct val="0"/>
              </a:spcAft>
              <a:defRPr sz="1800">
                <a:solidFill>
                  <a:schemeClr val="tx1"/>
                </a:solidFill>
                <a:latin typeface="Helvetica" charset="0"/>
                <a:ea typeface="ＭＳ Ｐゴシック" charset="0"/>
              </a:defRPr>
            </a:lvl7pPr>
            <a:lvl8pPr marL="3164624" indent="-210975" defTabSz="893713" eaLnBrk="0" fontAlgn="base" hangingPunct="0">
              <a:spcBef>
                <a:spcPct val="0"/>
              </a:spcBef>
              <a:spcAft>
                <a:spcPct val="0"/>
              </a:spcAft>
              <a:defRPr sz="1800">
                <a:solidFill>
                  <a:schemeClr val="tx1"/>
                </a:solidFill>
                <a:latin typeface="Helvetica" charset="0"/>
                <a:ea typeface="ＭＳ Ｐゴシック" charset="0"/>
              </a:defRPr>
            </a:lvl8pPr>
            <a:lvl9pPr marL="3586574" indent="-210975" defTabSz="893713" eaLnBrk="0" fontAlgn="base" hangingPunct="0">
              <a:spcBef>
                <a:spcPct val="0"/>
              </a:spcBef>
              <a:spcAft>
                <a:spcPct val="0"/>
              </a:spcAft>
              <a:defRPr sz="1800">
                <a:solidFill>
                  <a:schemeClr val="tx1"/>
                </a:solidFill>
                <a:latin typeface="Helvetica" charset="0"/>
                <a:ea typeface="ＭＳ Ｐゴシック" charset="0"/>
              </a:defRPr>
            </a:lvl9pPr>
          </a:lstStyle>
          <a:p>
            <a:fld id="{0E441658-7DBD-EA4C-B6B0-5F7B14FAF6D6}" type="slidenum">
              <a:rPr lang="ja-JP" altLang="en-US" sz="1200">
                <a:latin typeface="Times New Roman" charset="0"/>
                <a:ea typeface="MS PGothic" charset="0"/>
                <a:cs typeface="MS PGothic" charset="0"/>
              </a:rPr>
              <a:pPr/>
              <a:t>31</a:t>
            </a:fld>
            <a:endParaRPr lang="en-US" altLang="ja-JP" sz="1200">
              <a:latin typeface="Times New Roman" charset="0"/>
              <a:ea typeface="MS PGothic" charset="0"/>
              <a:cs typeface="MS PGothic" charset="0"/>
            </a:endParaRPr>
          </a:p>
        </p:txBody>
      </p:sp>
    </p:spTree>
    <p:extLst>
      <p:ext uri="{BB962C8B-B14F-4D97-AF65-F5344CB8AC3E}">
        <p14:creationId xmlns:p14="http://schemas.microsoft.com/office/powerpoint/2010/main" val="16722751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rPr>
              <a:t>… In this case one has to split the function of “find the bad guy” and “kill him”. A biomolecule that is already selective enough for targeting will be combined with a radioisotope. Optimizing the functions of “targeting” and “killing” separately allows a considerable improvement in overall efficacy. However, it is no longer a pure biotech challenge but requires multidisciplinary collaboration, i.e. coordination chemistry to optimize the linker (chelators to hold radiometals in a “cage”) and nuclear physics and radiochemistry to provide the optimum radionuclide in high quality.</a:t>
            </a:r>
          </a:p>
        </p:txBody>
      </p:sp>
      <p:sp>
        <p:nvSpPr>
          <p:cNvPr id="28676"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893713">
              <a:defRPr sz="1800">
                <a:solidFill>
                  <a:schemeClr val="tx1"/>
                </a:solidFill>
                <a:latin typeface="Helvetica" charset="0"/>
                <a:ea typeface="ＭＳ Ｐゴシック" charset="0"/>
              </a:defRPr>
            </a:lvl1pPr>
            <a:lvl2pPr marL="685669" indent="-263719" defTabSz="893713">
              <a:defRPr sz="1800">
                <a:solidFill>
                  <a:schemeClr val="tx1"/>
                </a:solidFill>
                <a:latin typeface="Helvetica" charset="0"/>
                <a:ea typeface="ＭＳ Ｐゴシック" charset="0"/>
              </a:defRPr>
            </a:lvl2pPr>
            <a:lvl3pPr marL="1054875" indent="-210975" defTabSz="893713">
              <a:defRPr sz="1800">
                <a:solidFill>
                  <a:schemeClr val="tx1"/>
                </a:solidFill>
                <a:latin typeface="Helvetica" charset="0"/>
                <a:ea typeface="ＭＳ Ｐゴシック" charset="0"/>
              </a:defRPr>
            </a:lvl3pPr>
            <a:lvl4pPr marL="1476825" indent="-210975" defTabSz="893713">
              <a:defRPr sz="1800">
                <a:solidFill>
                  <a:schemeClr val="tx1"/>
                </a:solidFill>
                <a:latin typeface="Helvetica" charset="0"/>
                <a:ea typeface="ＭＳ Ｐゴシック" charset="0"/>
              </a:defRPr>
            </a:lvl4pPr>
            <a:lvl5pPr marL="1898774" indent="-210975" defTabSz="893713">
              <a:defRPr sz="1800">
                <a:solidFill>
                  <a:schemeClr val="tx1"/>
                </a:solidFill>
                <a:latin typeface="Helvetica" charset="0"/>
                <a:ea typeface="ＭＳ Ｐゴシック" charset="0"/>
              </a:defRPr>
            </a:lvl5pPr>
            <a:lvl6pPr marL="2320724" indent="-210975" defTabSz="893713" eaLnBrk="0" fontAlgn="base" hangingPunct="0">
              <a:spcBef>
                <a:spcPct val="0"/>
              </a:spcBef>
              <a:spcAft>
                <a:spcPct val="0"/>
              </a:spcAft>
              <a:defRPr sz="1800">
                <a:solidFill>
                  <a:schemeClr val="tx1"/>
                </a:solidFill>
                <a:latin typeface="Helvetica" charset="0"/>
                <a:ea typeface="ＭＳ Ｐゴシック" charset="0"/>
              </a:defRPr>
            </a:lvl6pPr>
            <a:lvl7pPr marL="2742674" indent="-210975" defTabSz="893713" eaLnBrk="0" fontAlgn="base" hangingPunct="0">
              <a:spcBef>
                <a:spcPct val="0"/>
              </a:spcBef>
              <a:spcAft>
                <a:spcPct val="0"/>
              </a:spcAft>
              <a:defRPr sz="1800">
                <a:solidFill>
                  <a:schemeClr val="tx1"/>
                </a:solidFill>
                <a:latin typeface="Helvetica" charset="0"/>
                <a:ea typeface="ＭＳ Ｐゴシック" charset="0"/>
              </a:defRPr>
            </a:lvl7pPr>
            <a:lvl8pPr marL="3164624" indent="-210975" defTabSz="893713" eaLnBrk="0" fontAlgn="base" hangingPunct="0">
              <a:spcBef>
                <a:spcPct val="0"/>
              </a:spcBef>
              <a:spcAft>
                <a:spcPct val="0"/>
              </a:spcAft>
              <a:defRPr sz="1800">
                <a:solidFill>
                  <a:schemeClr val="tx1"/>
                </a:solidFill>
                <a:latin typeface="Helvetica" charset="0"/>
                <a:ea typeface="ＭＳ Ｐゴシック" charset="0"/>
              </a:defRPr>
            </a:lvl8pPr>
            <a:lvl9pPr marL="3586574" indent="-210975" defTabSz="893713" eaLnBrk="0" fontAlgn="base" hangingPunct="0">
              <a:spcBef>
                <a:spcPct val="0"/>
              </a:spcBef>
              <a:spcAft>
                <a:spcPct val="0"/>
              </a:spcAft>
              <a:defRPr sz="1800">
                <a:solidFill>
                  <a:schemeClr val="tx1"/>
                </a:solidFill>
                <a:latin typeface="Helvetica" charset="0"/>
                <a:ea typeface="ＭＳ Ｐゴシック" charset="0"/>
              </a:defRPr>
            </a:lvl9pPr>
          </a:lstStyle>
          <a:p>
            <a:fld id="{69EE181A-6038-3940-9FE5-BDC25D6F5158}" type="slidenum">
              <a:rPr lang="ja-JP" altLang="en-US" sz="1200">
                <a:latin typeface="Times New Roman" charset="0"/>
                <a:ea typeface="MS PGothic" charset="0"/>
                <a:cs typeface="MS PGothic" charset="0"/>
              </a:rPr>
              <a:pPr/>
              <a:t>32</a:t>
            </a:fld>
            <a:endParaRPr lang="en-US" altLang="ja-JP" sz="1200">
              <a:latin typeface="Times New Roman" charset="0"/>
              <a:ea typeface="MS PGothic" charset="0"/>
              <a:cs typeface="MS PGothic" charset="0"/>
            </a:endParaRPr>
          </a:p>
        </p:txBody>
      </p:sp>
    </p:spTree>
    <p:extLst>
      <p:ext uri="{BB962C8B-B14F-4D97-AF65-F5344CB8AC3E}">
        <p14:creationId xmlns:p14="http://schemas.microsoft.com/office/powerpoint/2010/main" val="35815966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rPr>
              <a:t>The historic therapy isotopes 131I and 90Y were first because of specific applications (131I for thyroid) and ease of large-scale production (fission), but their properties are far from ideal: hard gamma rays for 131I require isolation of the patient, long range betas of 90Y make collateral damage outside tumors. Today there is a strong trend towards new therapy isotopes with improved properties and to related diagnostic isotopes for specific applications.</a:t>
            </a:r>
          </a:p>
        </p:txBody>
      </p:sp>
      <p:sp>
        <p:nvSpPr>
          <p:cNvPr id="23556"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893713">
              <a:defRPr sz="1800">
                <a:solidFill>
                  <a:schemeClr val="tx1"/>
                </a:solidFill>
                <a:latin typeface="Helvetica" charset="0"/>
                <a:ea typeface="ＭＳ Ｐゴシック" charset="0"/>
              </a:defRPr>
            </a:lvl1pPr>
            <a:lvl2pPr marL="685669" indent="-263719" defTabSz="893713">
              <a:defRPr sz="1800">
                <a:solidFill>
                  <a:schemeClr val="tx1"/>
                </a:solidFill>
                <a:latin typeface="Helvetica" charset="0"/>
                <a:ea typeface="ＭＳ Ｐゴシック" charset="0"/>
              </a:defRPr>
            </a:lvl2pPr>
            <a:lvl3pPr marL="1054875" indent="-210975" defTabSz="893713">
              <a:defRPr sz="1800">
                <a:solidFill>
                  <a:schemeClr val="tx1"/>
                </a:solidFill>
                <a:latin typeface="Helvetica" charset="0"/>
                <a:ea typeface="ＭＳ Ｐゴシック" charset="0"/>
              </a:defRPr>
            </a:lvl3pPr>
            <a:lvl4pPr marL="1476825" indent="-210975" defTabSz="893713">
              <a:defRPr sz="1800">
                <a:solidFill>
                  <a:schemeClr val="tx1"/>
                </a:solidFill>
                <a:latin typeface="Helvetica" charset="0"/>
                <a:ea typeface="ＭＳ Ｐゴシック" charset="0"/>
              </a:defRPr>
            </a:lvl4pPr>
            <a:lvl5pPr marL="1898774" indent="-210975" defTabSz="893713">
              <a:defRPr sz="1800">
                <a:solidFill>
                  <a:schemeClr val="tx1"/>
                </a:solidFill>
                <a:latin typeface="Helvetica" charset="0"/>
                <a:ea typeface="ＭＳ Ｐゴシック" charset="0"/>
              </a:defRPr>
            </a:lvl5pPr>
            <a:lvl6pPr marL="2320724" indent="-210975" defTabSz="893713" eaLnBrk="0" fontAlgn="base" hangingPunct="0">
              <a:spcBef>
                <a:spcPct val="0"/>
              </a:spcBef>
              <a:spcAft>
                <a:spcPct val="0"/>
              </a:spcAft>
              <a:defRPr sz="1800">
                <a:solidFill>
                  <a:schemeClr val="tx1"/>
                </a:solidFill>
                <a:latin typeface="Helvetica" charset="0"/>
                <a:ea typeface="ＭＳ Ｐゴシック" charset="0"/>
              </a:defRPr>
            </a:lvl6pPr>
            <a:lvl7pPr marL="2742674" indent="-210975" defTabSz="893713" eaLnBrk="0" fontAlgn="base" hangingPunct="0">
              <a:spcBef>
                <a:spcPct val="0"/>
              </a:spcBef>
              <a:spcAft>
                <a:spcPct val="0"/>
              </a:spcAft>
              <a:defRPr sz="1800">
                <a:solidFill>
                  <a:schemeClr val="tx1"/>
                </a:solidFill>
                <a:latin typeface="Helvetica" charset="0"/>
                <a:ea typeface="ＭＳ Ｐゴシック" charset="0"/>
              </a:defRPr>
            </a:lvl7pPr>
            <a:lvl8pPr marL="3164624" indent="-210975" defTabSz="893713" eaLnBrk="0" fontAlgn="base" hangingPunct="0">
              <a:spcBef>
                <a:spcPct val="0"/>
              </a:spcBef>
              <a:spcAft>
                <a:spcPct val="0"/>
              </a:spcAft>
              <a:defRPr sz="1800">
                <a:solidFill>
                  <a:schemeClr val="tx1"/>
                </a:solidFill>
                <a:latin typeface="Helvetica" charset="0"/>
                <a:ea typeface="ＭＳ Ｐゴシック" charset="0"/>
              </a:defRPr>
            </a:lvl8pPr>
            <a:lvl9pPr marL="3586574" indent="-210975" defTabSz="893713" eaLnBrk="0" fontAlgn="base" hangingPunct="0">
              <a:spcBef>
                <a:spcPct val="0"/>
              </a:spcBef>
              <a:spcAft>
                <a:spcPct val="0"/>
              </a:spcAft>
              <a:defRPr sz="1800">
                <a:solidFill>
                  <a:schemeClr val="tx1"/>
                </a:solidFill>
                <a:latin typeface="Helvetica" charset="0"/>
                <a:ea typeface="ＭＳ Ｐゴシック" charset="0"/>
              </a:defRPr>
            </a:lvl9pPr>
          </a:lstStyle>
          <a:p>
            <a:fld id="{DB8324C9-679E-AB41-8092-C9C39E93567B}" type="slidenum">
              <a:rPr lang="ja-JP" altLang="en-US" sz="1200">
                <a:latin typeface="Times New Roman" charset="0"/>
                <a:ea typeface="MS PGothic" charset="0"/>
                <a:cs typeface="MS PGothic" charset="0"/>
              </a:rPr>
              <a:pPr/>
              <a:t>33</a:t>
            </a:fld>
            <a:endParaRPr lang="en-US" altLang="ja-JP" sz="1200">
              <a:latin typeface="Times New Roman" charset="0"/>
              <a:ea typeface="MS PGothic" charset="0"/>
              <a:cs typeface="MS PGothic" charset="0"/>
            </a:endParaRPr>
          </a:p>
        </p:txBody>
      </p:sp>
    </p:spTree>
    <p:extLst>
      <p:ext uri="{BB962C8B-B14F-4D97-AF65-F5344CB8AC3E}">
        <p14:creationId xmlns:p14="http://schemas.microsoft.com/office/powerpoint/2010/main" val="5731022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rPr>
              <a:t>At present the best commercially available therapy isotope is 177Lu. </a:t>
            </a:r>
            <a:r>
              <a:rPr lang="ja-JP" altLang="en-US">
                <a:latin typeface="Times New Roman" charset="0"/>
              </a:rPr>
              <a:t>“</a:t>
            </a:r>
            <a:r>
              <a:rPr lang="en-US">
                <a:latin typeface="Times New Roman" charset="0"/>
              </a:rPr>
              <a:t>quasi-pure</a:t>
            </a:r>
            <a:r>
              <a:rPr lang="ja-JP" altLang="en-US">
                <a:latin typeface="Times New Roman" charset="0"/>
              </a:rPr>
              <a:t>”</a:t>
            </a:r>
            <a:r>
              <a:rPr lang="en-US">
                <a:latin typeface="Times New Roman" charset="0"/>
              </a:rPr>
              <a:t> 177Lu (non-carrier added, i.e. nearly without stable isotopes) is obtained by an </a:t>
            </a:r>
            <a:r>
              <a:rPr lang="ja-JP" altLang="en-US">
                <a:latin typeface="Times New Roman" charset="0"/>
              </a:rPr>
              <a:t>“</a:t>
            </a:r>
            <a:r>
              <a:rPr lang="en-US">
                <a:latin typeface="Times New Roman" charset="0"/>
              </a:rPr>
              <a:t>indirect production</a:t>
            </a:r>
            <a:r>
              <a:rPr lang="ja-JP" altLang="en-US">
                <a:latin typeface="Times New Roman" charset="0"/>
              </a:rPr>
              <a:t>”</a:t>
            </a:r>
            <a:r>
              <a:rPr lang="en-US">
                <a:latin typeface="Times New Roman" charset="0"/>
              </a:rPr>
              <a:t>. Enriched 176Yb is partially transmuted in a high flux reactor to 177Yb that decays quickly to 177Lu. The latter is chemically separated from the target material. The complete chemical separation of microamounts of 177Lu from macroamounts (grams) of 177Yb is very challenging due to the chemical similarity of both neighboring lanthanides. Only recently this radiochemical challenge was solved at large scale and now high activities (TBq per week) are available.</a:t>
            </a:r>
          </a:p>
        </p:txBody>
      </p:sp>
      <p:sp>
        <p:nvSpPr>
          <p:cNvPr id="24580"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893713">
              <a:defRPr sz="1800">
                <a:solidFill>
                  <a:schemeClr val="tx1"/>
                </a:solidFill>
                <a:latin typeface="Helvetica" charset="0"/>
                <a:ea typeface="ＭＳ Ｐゴシック" charset="0"/>
              </a:defRPr>
            </a:lvl1pPr>
            <a:lvl2pPr marL="685669" indent="-263719" defTabSz="893713">
              <a:defRPr sz="1800">
                <a:solidFill>
                  <a:schemeClr val="tx1"/>
                </a:solidFill>
                <a:latin typeface="Helvetica" charset="0"/>
                <a:ea typeface="ＭＳ Ｐゴシック" charset="0"/>
              </a:defRPr>
            </a:lvl2pPr>
            <a:lvl3pPr marL="1054875" indent="-210975" defTabSz="893713">
              <a:defRPr sz="1800">
                <a:solidFill>
                  <a:schemeClr val="tx1"/>
                </a:solidFill>
                <a:latin typeface="Helvetica" charset="0"/>
                <a:ea typeface="ＭＳ Ｐゴシック" charset="0"/>
              </a:defRPr>
            </a:lvl3pPr>
            <a:lvl4pPr marL="1476825" indent="-210975" defTabSz="893713">
              <a:defRPr sz="1800">
                <a:solidFill>
                  <a:schemeClr val="tx1"/>
                </a:solidFill>
                <a:latin typeface="Helvetica" charset="0"/>
                <a:ea typeface="ＭＳ Ｐゴシック" charset="0"/>
              </a:defRPr>
            </a:lvl4pPr>
            <a:lvl5pPr marL="1898774" indent="-210975" defTabSz="893713">
              <a:defRPr sz="1800">
                <a:solidFill>
                  <a:schemeClr val="tx1"/>
                </a:solidFill>
                <a:latin typeface="Helvetica" charset="0"/>
                <a:ea typeface="ＭＳ Ｐゴシック" charset="0"/>
              </a:defRPr>
            </a:lvl5pPr>
            <a:lvl6pPr marL="2320724" indent="-210975" defTabSz="893713" eaLnBrk="0" fontAlgn="base" hangingPunct="0">
              <a:spcBef>
                <a:spcPct val="0"/>
              </a:spcBef>
              <a:spcAft>
                <a:spcPct val="0"/>
              </a:spcAft>
              <a:defRPr sz="1800">
                <a:solidFill>
                  <a:schemeClr val="tx1"/>
                </a:solidFill>
                <a:latin typeface="Helvetica" charset="0"/>
                <a:ea typeface="ＭＳ Ｐゴシック" charset="0"/>
              </a:defRPr>
            </a:lvl6pPr>
            <a:lvl7pPr marL="2742674" indent="-210975" defTabSz="893713" eaLnBrk="0" fontAlgn="base" hangingPunct="0">
              <a:spcBef>
                <a:spcPct val="0"/>
              </a:spcBef>
              <a:spcAft>
                <a:spcPct val="0"/>
              </a:spcAft>
              <a:defRPr sz="1800">
                <a:solidFill>
                  <a:schemeClr val="tx1"/>
                </a:solidFill>
                <a:latin typeface="Helvetica" charset="0"/>
                <a:ea typeface="ＭＳ Ｐゴシック" charset="0"/>
              </a:defRPr>
            </a:lvl7pPr>
            <a:lvl8pPr marL="3164624" indent="-210975" defTabSz="893713" eaLnBrk="0" fontAlgn="base" hangingPunct="0">
              <a:spcBef>
                <a:spcPct val="0"/>
              </a:spcBef>
              <a:spcAft>
                <a:spcPct val="0"/>
              </a:spcAft>
              <a:defRPr sz="1800">
                <a:solidFill>
                  <a:schemeClr val="tx1"/>
                </a:solidFill>
                <a:latin typeface="Helvetica" charset="0"/>
                <a:ea typeface="ＭＳ Ｐゴシック" charset="0"/>
              </a:defRPr>
            </a:lvl8pPr>
            <a:lvl9pPr marL="3586574" indent="-210975" defTabSz="893713" eaLnBrk="0" fontAlgn="base" hangingPunct="0">
              <a:spcBef>
                <a:spcPct val="0"/>
              </a:spcBef>
              <a:spcAft>
                <a:spcPct val="0"/>
              </a:spcAft>
              <a:defRPr sz="1800">
                <a:solidFill>
                  <a:schemeClr val="tx1"/>
                </a:solidFill>
                <a:latin typeface="Helvetica" charset="0"/>
                <a:ea typeface="ＭＳ Ｐゴシック" charset="0"/>
              </a:defRPr>
            </a:lvl9pPr>
          </a:lstStyle>
          <a:p>
            <a:fld id="{C0F6C4BA-9360-9A47-9A7C-DF3BC966D71B}" type="slidenum">
              <a:rPr lang="en-US" sz="1200">
                <a:latin typeface="Times New Roman" charset="0"/>
              </a:rPr>
              <a:pPr/>
              <a:t>34</a:t>
            </a:fld>
            <a:endParaRPr lang="en-US" sz="1200">
              <a:latin typeface="Times New Roman" charset="0"/>
            </a:endParaRPr>
          </a:p>
        </p:txBody>
      </p:sp>
    </p:spTree>
    <p:extLst>
      <p:ext uri="{BB962C8B-B14F-4D97-AF65-F5344CB8AC3E}">
        <p14:creationId xmlns:p14="http://schemas.microsoft.com/office/powerpoint/2010/main" val="24751686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rPr>
              <a:t>Dark spots on FDG scan bottom left are from advanced pancreatic cancer and its liver metastases.</a:t>
            </a:r>
          </a:p>
          <a:p>
            <a:r>
              <a:rPr lang="en-US">
                <a:latin typeface="Times New Roman" charset="0"/>
              </a:rPr>
              <a:t>After treatment with 177Lu+peptide these are gone (bottom right).</a:t>
            </a:r>
          </a:p>
        </p:txBody>
      </p:sp>
      <p:sp>
        <p:nvSpPr>
          <p:cNvPr id="32772"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893713">
              <a:defRPr sz="1800">
                <a:solidFill>
                  <a:schemeClr val="tx1"/>
                </a:solidFill>
                <a:latin typeface="Helvetica" charset="0"/>
                <a:ea typeface="ＭＳ Ｐゴシック" charset="0"/>
              </a:defRPr>
            </a:lvl1pPr>
            <a:lvl2pPr marL="685669" indent="-263719" defTabSz="893713">
              <a:defRPr sz="1800">
                <a:solidFill>
                  <a:schemeClr val="tx1"/>
                </a:solidFill>
                <a:latin typeface="Helvetica" charset="0"/>
                <a:ea typeface="ＭＳ Ｐゴシック" charset="0"/>
              </a:defRPr>
            </a:lvl2pPr>
            <a:lvl3pPr marL="1054875" indent="-210975" defTabSz="893713">
              <a:defRPr sz="1800">
                <a:solidFill>
                  <a:schemeClr val="tx1"/>
                </a:solidFill>
                <a:latin typeface="Helvetica" charset="0"/>
                <a:ea typeface="ＭＳ Ｐゴシック" charset="0"/>
              </a:defRPr>
            </a:lvl3pPr>
            <a:lvl4pPr marL="1476825" indent="-210975" defTabSz="893713">
              <a:defRPr sz="1800">
                <a:solidFill>
                  <a:schemeClr val="tx1"/>
                </a:solidFill>
                <a:latin typeface="Helvetica" charset="0"/>
                <a:ea typeface="ＭＳ Ｐゴシック" charset="0"/>
              </a:defRPr>
            </a:lvl4pPr>
            <a:lvl5pPr marL="1898774" indent="-210975" defTabSz="893713">
              <a:defRPr sz="1800">
                <a:solidFill>
                  <a:schemeClr val="tx1"/>
                </a:solidFill>
                <a:latin typeface="Helvetica" charset="0"/>
                <a:ea typeface="ＭＳ Ｐゴシック" charset="0"/>
              </a:defRPr>
            </a:lvl5pPr>
            <a:lvl6pPr marL="2320724" indent="-210975" defTabSz="893713" eaLnBrk="0" fontAlgn="base" hangingPunct="0">
              <a:spcBef>
                <a:spcPct val="0"/>
              </a:spcBef>
              <a:spcAft>
                <a:spcPct val="0"/>
              </a:spcAft>
              <a:defRPr sz="1800">
                <a:solidFill>
                  <a:schemeClr val="tx1"/>
                </a:solidFill>
                <a:latin typeface="Helvetica" charset="0"/>
                <a:ea typeface="ＭＳ Ｐゴシック" charset="0"/>
              </a:defRPr>
            </a:lvl6pPr>
            <a:lvl7pPr marL="2742674" indent="-210975" defTabSz="893713" eaLnBrk="0" fontAlgn="base" hangingPunct="0">
              <a:spcBef>
                <a:spcPct val="0"/>
              </a:spcBef>
              <a:spcAft>
                <a:spcPct val="0"/>
              </a:spcAft>
              <a:defRPr sz="1800">
                <a:solidFill>
                  <a:schemeClr val="tx1"/>
                </a:solidFill>
                <a:latin typeface="Helvetica" charset="0"/>
                <a:ea typeface="ＭＳ Ｐゴシック" charset="0"/>
              </a:defRPr>
            </a:lvl7pPr>
            <a:lvl8pPr marL="3164624" indent="-210975" defTabSz="893713" eaLnBrk="0" fontAlgn="base" hangingPunct="0">
              <a:spcBef>
                <a:spcPct val="0"/>
              </a:spcBef>
              <a:spcAft>
                <a:spcPct val="0"/>
              </a:spcAft>
              <a:defRPr sz="1800">
                <a:solidFill>
                  <a:schemeClr val="tx1"/>
                </a:solidFill>
                <a:latin typeface="Helvetica" charset="0"/>
                <a:ea typeface="ＭＳ Ｐゴシック" charset="0"/>
              </a:defRPr>
            </a:lvl8pPr>
            <a:lvl9pPr marL="3586574" indent="-210975" defTabSz="893713" eaLnBrk="0" fontAlgn="base" hangingPunct="0">
              <a:spcBef>
                <a:spcPct val="0"/>
              </a:spcBef>
              <a:spcAft>
                <a:spcPct val="0"/>
              </a:spcAft>
              <a:defRPr sz="1800">
                <a:solidFill>
                  <a:schemeClr val="tx1"/>
                </a:solidFill>
                <a:latin typeface="Helvetica" charset="0"/>
                <a:ea typeface="ＭＳ Ｐゴシック" charset="0"/>
              </a:defRPr>
            </a:lvl9pPr>
          </a:lstStyle>
          <a:p>
            <a:fld id="{9E7CD8DA-4663-1343-A0E1-F144DEEE57DF}" type="slidenum">
              <a:rPr lang="ja-JP" altLang="en-US" sz="1200">
                <a:latin typeface="Times New Roman" charset="0"/>
                <a:ea typeface="MS PGothic" charset="0"/>
                <a:cs typeface="MS PGothic" charset="0"/>
              </a:rPr>
              <a:pPr/>
              <a:t>35</a:t>
            </a:fld>
            <a:endParaRPr lang="en-US" altLang="ja-JP" sz="1200">
              <a:latin typeface="Times New Roman" charset="0"/>
              <a:ea typeface="MS PGothic" charset="0"/>
              <a:cs typeface="MS PGothic" charset="0"/>
            </a:endParaRPr>
          </a:p>
        </p:txBody>
      </p:sp>
    </p:spTree>
    <p:extLst>
      <p:ext uri="{BB962C8B-B14F-4D97-AF65-F5344CB8AC3E}">
        <p14:creationId xmlns:p14="http://schemas.microsoft.com/office/powerpoint/2010/main" val="17924768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rPr>
              <a:t>While 177Lu has ideal properties to fight small metastases (average range of betas 0.2mm, maximum range 2mm), future treatments targeting individual cancer cells (i.e. circulating cancer cells even before they create metastases and in non-solid cancers such as leukemia) require still shorter-range radiation. This can be achieved with alpha emitters (about 1 cell diameter range, high probability of double strand break by a single alpha) and by Auger emitters.</a:t>
            </a:r>
          </a:p>
        </p:txBody>
      </p:sp>
      <p:sp>
        <p:nvSpPr>
          <p:cNvPr id="25604"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893713">
              <a:defRPr sz="1800">
                <a:solidFill>
                  <a:schemeClr val="tx1"/>
                </a:solidFill>
                <a:latin typeface="Helvetica" charset="0"/>
                <a:ea typeface="ＭＳ Ｐゴシック" charset="0"/>
              </a:defRPr>
            </a:lvl1pPr>
            <a:lvl2pPr marL="685669" indent="-263719" defTabSz="893713">
              <a:defRPr sz="1800">
                <a:solidFill>
                  <a:schemeClr val="tx1"/>
                </a:solidFill>
                <a:latin typeface="Helvetica" charset="0"/>
                <a:ea typeface="ＭＳ Ｐゴシック" charset="0"/>
              </a:defRPr>
            </a:lvl2pPr>
            <a:lvl3pPr marL="1054875" indent="-210975" defTabSz="893713">
              <a:defRPr sz="1800">
                <a:solidFill>
                  <a:schemeClr val="tx1"/>
                </a:solidFill>
                <a:latin typeface="Helvetica" charset="0"/>
                <a:ea typeface="ＭＳ Ｐゴシック" charset="0"/>
              </a:defRPr>
            </a:lvl3pPr>
            <a:lvl4pPr marL="1476825" indent="-210975" defTabSz="893713">
              <a:defRPr sz="1800">
                <a:solidFill>
                  <a:schemeClr val="tx1"/>
                </a:solidFill>
                <a:latin typeface="Helvetica" charset="0"/>
                <a:ea typeface="ＭＳ Ｐゴシック" charset="0"/>
              </a:defRPr>
            </a:lvl4pPr>
            <a:lvl5pPr marL="1898774" indent="-210975" defTabSz="893713">
              <a:defRPr sz="1800">
                <a:solidFill>
                  <a:schemeClr val="tx1"/>
                </a:solidFill>
                <a:latin typeface="Helvetica" charset="0"/>
                <a:ea typeface="ＭＳ Ｐゴシック" charset="0"/>
              </a:defRPr>
            </a:lvl5pPr>
            <a:lvl6pPr marL="2320724" indent="-210975" defTabSz="893713" eaLnBrk="0" fontAlgn="base" hangingPunct="0">
              <a:spcBef>
                <a:spcPct val="0"/>
              </a:spcBef>
              <a:spcAft>
                <a:spcPct val="0"/>
              </a:spcAft>
              <a:defRPr sz="1800">
                <a:solidFill>
                  <a:schemeClr val="tx1"/>
                </a:solidFill>
                <a:latin typeface="Helvetica" charset="0"/>
                <a:ea typeface="ＭＳ Ｐゴシック" charset="0"/>
              </a:defRPr>
            </a:lvl6pPr>
            <a:lvl7pPr marL="2742674" indent="-210975" defTabSz="893713" eaLnBrk="0" fontAlgn="base" hangingPunct="0">
              <a:spcBef>
                <a:spcPct val="0"/>
              </a:spcBef>
              <a:spcAft>
                <a:spcPct val="0"/>
              </a:spcAft>
              <a:defRPr sz="1800">
                <a:solidFill>
                  <a:schemeClr val="tx1"/>
                </a:solidFill>
                <a:latin typeface="Helvetica" charset="0"/>
                <a:ea typeface="ＭＳ Ｐゴシック" charset="0"/>
              </a:defRPr>
            </a:lvl7pPr>
            <a:lvl8pPr marL="3164624" indent="-210975" defTabSz="893713" eaLnBrk="0" fontAlgn="base" hangingPunct="0">
              <a:spcBef>
                <a:spcPct val="0"/>
              </a:spcBef>
              <a:spcAft>
                <a:spcPct val="0"/>
              </a:spcAft>
              <a:defRPr sz="1800">
                <a:solidFill>
                  <a:schemeClr val="tx1"/>
                </a:solidFill>
                <a:latin typeface="Helvetica" charset="0"/>
                <a:ea typeface="ＭＳ Ｐゴシック" charset="0"/>
              </a:defRPr>
            </a:lvl8pPr>
            <a:lvl9pPr marL="3586574" indent="-210975" defTabSz="893713" eaLnBrk="0" fontAlgn="base" hangingPunct="0">
              <a:spcBef>
                <a:spcPct val="0"/>
              </a:spcBef>
              <a:spcAft>
                <a:spcPct val="0"/>
              </a:spcAft>
              <a:defRPr sz="1800">
                <a:solidFill>
                  <a:schemeClr val="tx1"/>
                </a:solidFill>
                <a:latin typeface="Helvetica" charset="0"/>
                <a:ea typeface="ＭＳ Ｐゴシック" charset="0"/>
              </a:defRPr>
            </a:lvl9pPr>
          </a:lstStyle>
          <a:p>
            <a:fld id="{0BF52E7F-1B9F-A348-8619-C1B91D093EE1}" type="slidenum">
              <a:rPr lang="ja-JP" altLang="en-US" sz="1200">
                <a:latin typeface="Times New Roman" charset="0"/>
                <a:ea typeface="MS PGothic" charset="0"/>
                <a:cs typeface="MS PGothic" charset="0"/>
              </a:rPr>
              <a:pPr/>
              <a:t>36</a:t>
            </a:fld>
            <a:endParaRPr lang="en-US" altLang="ja-JP" sz="1200">
              <a:latin typeface="Times New Roman" charset="0"/>
              <a:ea typeface="MS PGothic" charset="0"/>
              <a:cs typeface="MS PGothic" charset="0"/>
            </a:endParaRPr>
          </a:p>
        </p:txBody>
      </p:sp>
    </p:spTree>
    <p:extLst>
      <p:ext uri="{BB962C8B-B14F-4D97-AF65-F5344CB8AC3E}">
        <p14:creationId xmlns:p14="http://schemas.microsoft.com/office/powerpoint/2010/main" val="13944897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rPr>
              <a:t>There are only few potential radioisotopes for alpha therapy, each with limitations linked to bio-chemistry, half-life or availability: </a:t>
            </a:r>
          </a:p>
          <a:p>
            <a:endParaRPr lang="en-US">
              <a:latin typeface="Times New Roman" charset="0"/>
            </a:endParaRPr>
          </a:p>
          <a:p>
            <a:r>
              <a:rPr lang="en-US">
                <a:latin typeface="Times New Roman" charset="0"/>
              </a:rPr>
              <a:t>1. In-vivo chemistry:</a:t>
            </a:r>
          </a:p>
          <a:p>
            <a:r>
              <a:rPr lang="en-US">
                <a:latin typeface="Times New Roman" charset="0"/>
              </a:rPr>
              <a:t>The trivalent metals (Tb, Bi, Ac) behave similar to presently used elements (Ga, Y, In, Lu) and can be labeled to existing vectors (=chelators for peptides and antibodies).</a:t>
            </a:r>
          </a:p>
          <a:p>
            <a:r>
              <a:rPr lang="en-US">
                <a:latin typeface="Times New Roman" charset="0"/>
              </a:rPr>
              <a:t>Radium behaves chemically like calcium and will metabolically target bone metastases but cannot be linked stably to vectors. </a:t>
            </a:r>
          </a:p>
          <a:p>
            <a:r>
              <a:rPr lang="en-US">
                <a:latin typeface="Times New Roman" charset="0"/>
              </a:rPr>
              <a:t>Astatine has a very difficult biochemistry (sometimes iodine-like, sometimes metal-like) that can only be studied in trace quantities with alpha emitters (no stable At isotope).</a:t>
            </a:r>
          </a:p>
          <a:p>
            <a:endParaRPr lang="en-US">
              <a:latin typeface="Times New Roman" charset="0"/>
            </a:endParaRPr>
          </a:p>
          <a:p>
            <a:r>
              <a:rPr lang="en-US">
                <a:latin typeface="Times New Roman" charset="0"/>
              </a:rPr>
              <a:t>2. Half-life:</a:t>
            </a:r>
          </a:p>
          <a:p>
            <a:r>
              <a:rPr lang="en-US">
                <a:latin typeface="Times New Roman" charset="0"/>
              </a:rPr>
              <a:t>Bi-212 and Bi-213 are very short-lived, useful for </a:t>
            </a:r>
            <a:r>
              <a:rPr lang="ja-JP" altLang="en-US">
                <a:latin typeface="Times New Roman" charset="0"/>
              </a:rPr>
              <a:t>“</a:t>
            </a:r>
            <a:r>
              <a:rPr lang="en-US">
                <a:latin typeface="Times New Roman" charset="0"/>
              </a:rPr>
              <a:t>loco-regional</a:t>
            </a:r>
            <a:r>
              <a:rPr lang="ja-JP" altLang="en-US">
                <a:latin typeface="Times New Roman" charset="0"/>
              </a:rPr>
              <a:t>”</a:t>
            </a:r>
            <a:r>
              <a:rPr lang="en-US">
                <a:latin typeface="Times New Roman" charset="0"/>
              </a:rPr>
              <a:t> applications (i.e. direct injection into tumor) but challenging for systemic applications (full body).</a:t>
            </a:r>
          </a:p>
          <a:p>
            <a:r>
              <a:rPr lang="en-US">
                <a:latin typeface="Times New Roman" charset="0"/>
              </a:rPr>
              <a:t>Longer-lived Pb-212 produces Bi-212 in the body (</a:t>
            </a:r>
            <a:r>
              <a:rPr lang="ja-JP" altLang="en-US">
                <a:latin typeface="Times New Roman" charset="0"/>
              </a:rPr>
              <a:t>“</a:t>
            </a:r>
            <a:r>
              <a:rPr lang="en-US">
                <a:latin typeface="Times New Roman" charset="0"/>
              </a:rPr>
              <a:t>in-vivo generator</a:t>
            </a:r>
            <a:r>
              <a:rPr lang="ja-JP" altLang="en-US">
                <a:latin typeface="Times New Roman" charset="0"/>
              </a:rPr>
              <a:t>”</a:t>
            </a:r>
            <a:r>
              <a:rPr lang="en-US">
                <a:latin typeface="Times New Roman" charset="0"/>
              </a:rPr>
              <a:t>) but one has to make sure that Bi-212 stays linked to the vector and is not released and makes collateral damage elsewhere.</a:t>
            </a:r>
          </a:p>
          <a:p>
            <a:r>
              <a:rPr lang="en-US">
                <a:latin typeface="Times New Roman" charset="0"/>
              </a:rPr>
              <a:t>Ac-225 decays by a chain of 4 alphas and two betas via 6 different elements. It is challenging to assure that the daughters stay linked to the vector and are not released and make collateral damage elsewhere. Also Ra-223 decays by a chain of alphas and betas but the first two are short-lived and do not diffuse far from the bone metastasis before decaying.</a:t>
            </a:r>
          </a:p>
          <a:p>
            <a:endParaRPr lang="en-US">
              <a:latin typeface="Times New Roman" charset="0"/>
            </a:endParaRPr>
          </a:p>
          <a:p>
            <a:r>
              <a:rPr lang="en-US">
                <a:latin typeface="Times New Roman" charset="0"/>
              </a:rPr>
              <a:t>3. Availability:</a:t>
            </a:r>
          </a:p>
          <a:p>
            <a:r>
              <a:rPr lang="en-US">
                <a:latin typeface="Times New Roman" charset="0"/>
              </a:rPr>
              <a:t>Ra-223, Pb-212 and Bi-212 are (becoming) available in large-scale.</a:t>
            </a:r>
          </a:p>
          <a:p>
            <a:r>
              <a:rPr lang="en-US">
                <a:latin typeface="Times New Roman" charset="0"/>
              </a:rPr>
              <a:t>Only small quantities of Ac-225 and Bi-213 daughter are available today, spallation production with GeV protons is considered to make more (&gt; extraction from used EURISOL direct UCx targets possible!).</a:t>
            </a:r>
          </a:p>
          <a:p>
            <a:r>
              <a:rPr lang="en-US">
                <a:latin typeface="Times New Roman" charset="0"/>
              </a:rPr>
              <a:t>At-211 available from few cyclotrons that have 30MeV alpha beams [209Bi(a,2n)], large-scale application would require network of such cyclotrons.</a:t>
            </a:r>
          </a:p>
          <a:p>
            <a:r>
              <a:rPr lang="en-US">
                <a:latin typeface="Times New Roman" charset="0"/>
              </a:rPr>
              <a:t>Tb-149 is presently only available at ISOLDE but could be produced in huge quantities at EURISOL.</a:t>
            </a:r>
          </a:p>
        </p:txBody>
      </p:sp>
      <p:sp>
        <p:nvSpPr>
          <p:cNvPr id="2662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893713">
              <a:defRPr sz="1800">
                <a:solidFill>
                  <a:schemeClr val="tx1"/>
                </a:solidFill>
                <a:latin typeface="Helvetica" charset="0"/>
                <a:ea typeface="ＭＳ Ｐゴシック" charset="0"/>
              </a:defRPr>
            </a:lvl1pPr>
            <a:lvl2pPr marL="685669" indent="-263719" defTabSz="893713">
              <a:defRPr sz="1800">
                <a:solidFill>
                  <a:schemeClr val="tx1"/>
                </a:solidFill>
                <a:latin typeface="Helvetica" charset="0"/>
                <a:ea typeface="ＭＳ Ｐゴシック" charset="0"/>
              </a:defRPr>
            </a:lvl2pPr>
            <a:lvl3pPr marL="1054875" indent="-210975" defTabSz="893713">
              <a:defRPr sz="1800">
                <a:solidFill>
                  <a:schemeClr val="tx1"/>
                </a:solidFill>
                <a:latin typeface="Helvetica" charset="0"/>
                <a:ea typeface="ＭＳ Ｐゴシック" charset="0"/>
              </a:defRPr>
            </a:lvl3pPr>
            <a:lvl4pPr marL="1476825" indent="-210975" defTabSz="893713">
              <a:defRPr sz="1800">
                <a:solidFill>
                  <a:schemeClr val="tx1"/>
                </a:solidFill>
                <a:latin typeface="Helvetica" charset="0"/>
                <a:ea typeface="ＭＳ Ｐゴシック" charset="0"/>
              </a:defRPr>
            </a:lvl4pPr>
            <a:lvl5pPr marL="1898774" indent="-210975" defTabSz="893713">
              <a:defRPr sz="1800">
                <a:solidFill>
                  <a:schemeClr val="tx1"/>
                </a:solidFill>
                <a:latin typeface="Helvetica" charset="0"/>
                <a:ea typeface="ＭＳ Ｐゴシック" charset="0"/>
              </a:defRPr>
            </a:lvl5pPr>
            <a:lvl6pPr marL="2320724" indent="-210975" defTabSz="893713" eaLnBrk="0" fontAlgn="base" hangingPunct="0">
              <a:spcBef>
                <a:spcPct val="0"/>
              </a:spcBef>
              <a:spcAft>
                <a:spcPct val="0"/>
              </a:spcAft>
              <a:defRPr sz="1800">
                <a:solidFill>
                  <a:schemeClr val="tx1"/>
                </a:solidFill>
                <a:latin typeface="Helvetica" charset="0"/>
                <a:ea typeface="ＭＳ Ｐゴシック" charset="0"/>
              </a:defRPr>
            </a:lvl6pPr>
            <a:lvl7pPr marL="2742674" indent="-210975" defTabSz="893713" eaLnBrk="0" fontAlgn="base" hangingPunct="0">
              <a:spcBef>
                <a:spcPct val="0"/>
              </a:spcBef>
              <a:spcAft>
                <a:spcPct val="0"/>
              </a:spcAft>
              <a:defRPr sz="1800">
                <a:solidFill>
                  <a:schemeClr val="tx1"/>
                </a:solidFill>
                <a:latin typeface="Helvetica" charset="0"/>
                <a:ea typeface="ＭＳ Ｐゴシック" charset="0"/>
              </a:defRPr>
            </a:lvl7pPr>
            <a:lvl8pPr marL="3164624" indent="-210975" defTabSz="893713" eaLnBrk="0" fontAlgn="base" hangingPunct="0">
              <a:spcBef>
                <a:spcPct val="0"/>
              </a:spcBef>
              <a:spcAft>
                <a:spcPct val="0"/>
              </a:spcAft>
              <a:defRPr sz="1800">
                <a:solidFill>
                  <a:schemeClr val="tx1"/>
                </a:solidFill>
                <a:latin typeface="Helvetica" charset="0"/>
                <a:ea typeface="ＭＳ Ｐゴシック" charset="0"/>
              </a:defRPr>
            </a:lvl8pPr>
            <a:lvl9pPr marL="3586574" indent="-210975" defTabSz="893713" eaLnBrk="0" fontAlgn="base" hangingPunct="0">
              <a:spcBef>
                <a:spcPct val="0"/>
              </a:spcBef>
              <a:spcAft>
                <a:spcPct val="0"/>
              </a:spcAft>
              <a:defRPr sz="1800">
                <a:solidFill>
                  <a:schemeClr val="tx1"/>
                </a:solidFill>
                <a:latin typeface="Helvetica" charset="0"/>
                <a:ea typeface="ＭＳ Ｐゴシック" charset="0"/>
              </a:defRPr>
            </a:lvl9pPr>
          </a:lstStyle>
          <a:p>
            <a:fld id="{8DCAB122-456B-F846-B59F-6CAB2F628C05}" type="slidenum">
              <a:rPr lang="en-US" sz="1200">
                <a:latin typeface="Times New Roman" charset="0"/>
              </a:rPr>
              <a:pPr/>
              <a:t>37</a:t>
            </a:fld>
            <a:endParaRPr lang="en-US" sz="1200">
              <a:latin typeface="Times New Roman" charset="0"/>
            </a:endParaRPr>
          </a:p>
        </p:txBody>
      </p:sp>
    </p:spTree>
    <p:extLst>
      <p:ext uri="{BB962C8B-B14F-4D97-AF65-F5344CB8AC3E}">
        <p14:creationId xmlns:p14="http://schemas.microsoft.com/office/powerpoint/2010/main" val="5734050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a:lnSpc>
                <a:spcPct val="90000"/>
              </a:lnSpc>
            </a:pPr>
            <a:r>
              <a:rPr lang="en-US">
                <a:latin typeface="Times New Roman" charset="0"/>
              </a:rPr>
              <a:t>In chemotherapy all patients get a prescribed treatment, all patients suffer from side-effects but only few respond to the therapy (reduction/elimination of tumor). These </a:t>
            </a:r>
            <a:r>
              <a:rPr lang="ja-JP" altLang="en-US">
                <a:latin typeface="Times New Roman" charset="0"/>
              </a:rPr>
              <a:t>“</a:t>
            </a:r>
            <a:r>
              <a:rPr lang="en-US">
                <a:latin typeface="Times New Roman" charset="0"/>
              </a:rPr>
              <a:t>responders</a:t>
            </a:r>
            <a:r>
              <a:rPr lang="ja-JP" altLang="en-US">
                <a:latin typeface="Times New Roman" charset="0"/>
              </a:rPr>
              <a:t>”</a:t>
            </a:r>
            <a:r>
              <a:rPr lang="en-US">
                <a:latin typeface="Times New Roman" charset="0"/>
              </a:rPr>
              <a:t> are only identified after the treatment. In contrast therapy with radioisotopes is a good example of </a:t>
            </a:r>
            <a:r>
              <a:rPr lang="ja-JP" altLang="en-US">
                <a:latin typeface="Times New Roman" charset="0"/>
              </a:rPr>
              <a:t>“</a:t>
            </a:r>
            <a:r>
              <a:rPr lang="en-US">
                <a:latin typeface="Times New Roman" charset="0"/>
              </a:rPr>
              <a:t>personalized medicine</a:t>
            </a:r>
            <a:r>
              <a:rPr lang="ja-JP" altLang="en-US">
                <a:latin typeface="Times New Roman" charset="0"/>
              </a:rPr>
              <a:t>”</a:t>
            </a:r>
            <a:r>
              <a:rPr lang="en-US">
                <a:latin typeface="Times New Roman" charset="0"/>
              </a:rPr>
              <a:t>. First the vector is marked with a diagnostic isotope (PET/SPECT) to measure if the individual patient will really respond to the treatment (i.e. if the chosen vector is selectively taken up by his cancer cells), only then the same vector labeled with a therapeutic isotope (activity according to the measured uptake) is injected. The high success rate of radioisotope therapy is due to the fact that only those patients are treated that will profit of it! To minimize uncertainties due to different bio-chemical behavior of diagnostic and therapeutic isotope </a:t>
            </a:r>
            <a:r>
              <a:rPr lang="ja-JP" altLang="en-US">
                <a:latin typeface="Times New Roman" charset="0"/>
              </a:rPr>
              <a:t>“</a:t>
            </a:r>
            <a:r>
              <a:rPr lang="en-US">
                <a:latin typeface="Times New Roman" charset="0"/>
              </a:rPr>
              <a:t>matched pairs</a:t>
            </a:r>
            <a:r>
              <a:rPr lang="ja-JP" altLang="en-US">
                <a:latin typeface="Times New Roman" charset="0"/>
              </a:rPr>
              <a:t>”</a:t>
            </a:r>
            <a:r>
              <a:rPr lang="en-US">
                <a:latin typeface="Times New Roman" charset="0"/>
              </a:rPr>
              <a:t> of diagnostic and therapeutic isotopes of the same element are particularly useful. Terbium is unique since it has suitable isotopes for all nuclear medicine modalities:</a:t>
            </a:r>
          </a:p>
          <a:p>
            <a:pPr>
              <a:lnSpc>
                <a:spcPct val="90000"/>
              </a:lnSpc>
            </a:pPr>
            <a:r>
              <a:rPr lang="en-US">
                <a:latin typeface="Times New Roman" charset="0"/>
              </a:rPr>
              <a:t>155Tb: a SPECT isotope</a:t>
            </a:r>
          </a:p>
          <a:p>
            <a:pPr>
              <a:lnSpc>
                <a:spcPct val="90000"/>
              </a:lnSpc>
            </a:pPr>
            <a:r>
              <a:rPr lang="en-US">
                <a:latin typeface="Times New Roman" charset="0"/>
              </a:rPr>
              <a:t>152Tb: a PET isotope</a:t>
            </a:r>
          </a:p>
          <a:p>
            <a:pPr>
              <a:lnSpc>
                <a:spcPct val="90000"/>
              </a:lnSpc>
            </a:pPr>
            <a:r>
              <a:rPr lang="en-US">
                <a:latin typeface="Times New Roman" charset="0"/>
              </a:rPr>
              <a:t>149Tb: an alpha emitter</a:t>
            </a:r>
          </a:p>
          <a:p>
            <a:pPr>
              <a:lnSpc>
                <a:spcPct val="90000"/>
              </a:lnSpc>
            </a:pPr>
            <a:r>
              <a:rPr lang="en-US">
                <a:latin typeface="Times New Roman" charset="0"/>
              </a:rPr>
              <a:t>161Tb: a beta- and Auger emitter</a:t>
            </a:r>
          </a:p>
          <a:p>
            <a:pPr>
              <a:lnSpc>
                <a:spcPct val="90000"/>
              </a:lnSpc>
            </a:pPr>
            <a:r>
              <a:rPr lang="en-US">
                <a:latin typeface="Times New Roman" charset="0"/>
              </a:rPr>
              <a:t>Thus fundamental R&amp;D can be performed, e.g. to clearly measure in-vivo the relative efficacity of alpha versus beta- versus Auger electrons. </a:t>
            </a:r>
          </a:p>
          <a:p>
            <a:pPr>
              <a:lnSpc>
                <a:spcPct val="90000"/>
              </a:lnSpc>
            </a:pPr>
            <a:r>
              <a:rPr lang="en-US">
                <a:latin typeface="Times New Roman" charset="0"/>
              </a:rPr>
              <a:t>[Note in case of questions: obviously 161Tb emits always both, b- and Auger together but one can either compare an internalizing with a non-internalizing vector or compare 161Tb with 177Lu that behaves bio-chemically identically and has the same half-life and beta- range as 161Tb.]</a:t>
            </a:r>
          </a:p>
        </p:txBody>
      </p:sp>
      <p:sp>
        <p:nvSpPr>
          <p:cNvPr id="28676"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893713">
              <a:defRPr sz="1800">
                <a:solidFill>
                  <a:schemeClr val="tx1"/>
                </a:solidFill>
                <a:latin typeface="Helvetica" charset="0"/>
                <a:ea typeface="ＭＳ Ｐゴシック" charset="0"/>
              </a:defRPr>
            </a:lvl1pPr>
            <a:lvl2pPr marL="685669" indent="-263719" defTabSz="893713">
              <a:defRPr sz="1800">
                <a:solidFill>
                  <a:schemeClr val="tx1"/>
                </a:solidFill>
                <a:latin typeface="Helvetica" charset="0"/>
                <a:ea typeface="ＭＳ Ｐゴシック" charset="0"/>
              </a:defRPr>
            </a:lvl2pPr>
            <a:lvl3pPr marL="1054875" indent="-210975" defTabSz="893713">
              <a:defRPr sz="1800">
                <a:solidFill>
                  <a:schemeClr val="tx1"/>
                </a:solidFill>
                <a:latin typeface="Helvetica" charset="0"/>
                <a:ea typeface="ＭＳ Ｐゴシック" charset="0"/>
              </a:defRPr>
            </a:lvl3pPr>
            <a:lvl4pPr marL="1476825" indent="-210975" defTabSz="893713">
              <a:defRPr sz="1800">
                <a:solidFill>
                  <a:schemeClr val="tx1"/>
                </a:solidFill>
                <a:latin typeface="Helvetica" charset="0"/>
                <a:ea typeface="ＭＳ Ｐゴシック" charset="0"/>
              </a:defRPr>
            </a:lvl4pPr>
            <a:lvl5pPr marL="1898774" indent="-210975" defTabSz="893713">
              <a:defRPr sz="1800">
                <a:solidFill>
                  <a:schemeClr val="tx1"/>
                </a:solidFill>
                <a:latin typeface="Helvetica" charset="0"/>
                <a:ea typeface="ＭＳ Ｐゴシック" charset="0"/>
              </a:defRPr>
            </a:lvl5pPr>
            <a:lvl6pPr marL="2320724" indent="-210975" defTabSz="893713" eaLnBrk="0" fontAlgn="base" hangingPunct="0">
              <a:spcBef>
                <a:spcPct val="0"/>
              </a:spcBef>
              <a:spcAft>
                <a:spcPct val="0"/>
              </a:spcAft>
              <a:defRPr sz="1800">
                <a:solidFill>
                  <a:schemeClr val="tx1"/>
                </a:solidFill>
                <a:latin typeface="Helvetica" charset="0"/>
                <a:ea typeface="ＭＳ Ｐゴシック" charset="0"/>
              </a:defRPr>
            </a:lvl6pPr>
            <a:lvl7pPr marL="2742674" indent="-210975" defTabSz="893713" eaLnBrk="0" fontAlgn="base" hangingPunct="0">
              <a:spcBef>
                <a:spcPct val="0"/>
              </a:spcBef>
              <a:spcAft>
                <a:spcPct val="0"/>
              </a:spcAft>
              <a:defRPr sz="1800">
                <a:solidFill>
                  <a:schemeClr val="tx1"/>
                </a:solidFill>
                <a:latin typeface="Helvetica" charset="0"/>
                <a:ea typeface="ＭＳ Ｐゴシック" charset="0"/>
              </a:defRPr>
            </a:lvl7pPr>
            <a:lvl8pPr marL="3164624" indent="-210975" defTabSz="893713" eaLnBrk="0" fontAlgn="base" hangingPunct="0">
              <a:spcBef>
                <a:spcPct val="0"/>
              </a:spcBef>
              <a:spcAft>
                <a:spcPct val="0"/>
              </a:spcAft>
              <a:defRPr sz="1800">
                <a:solidFill>
                  <a:schemeClr val="tx1"/>
                </a:solidFill>
                <a:latin typeface="Helvetica" charset="0"/>
                <a:ea typeface="ＭＳ Ｐゴシック" charset="0"/>
              </a:defRPr>
            </a:lvl8pPr>
            <a:lvl9pPr marL="3586574" indent="-210975" defTabSz="893713" eaLnBrk="0" fontAlgn="base" hangingPunct="0">
              <a:spcBef>
                <a:spcPct val="0"/>
              </a:spcBef>
              <a:spcAft>
                <a:spcPct val="0"/>
              </a:spcAft>
              <a:defRPr sz="1800">
                <a:solidFill>
                  <a:schemeClr val="tx1"/>
                </a:solidFill>
                <a:latin typeface="Helvetica" charset="0"/>
                <a:ea typeface="ＭＳ Ｐゴシック" charset="0"/>
              </a:defRPr>
            </a:lvl9pPr>
          </a:lstStyle>
          <a:p>
            <a:fld id="{4806A6DE-3DBF-0F47-9D86-35BF4DD9A8F1}" type="slidenum">
              <a:rPr lang="en-US" sz="1200">
                <a:latin typeface="Times New Roman" charset="0"/>
              </a:rPr>
              <a:pPr/>
              <a:t>38</a:t>
            </a:fld>
            <a:endParaRPr lang="en-US" sz="1200">
              <a:latin typeface="Times New Roman" charset="0"/>
            </a:endParaRPr>
          </a:p>
        </p:txBody>
      </p:sp>
    </p:spTree>
    <p:extLst>
      <p:ext uri="{BB962C8B-B14F-4D97-AF65-F5344CB8AC3E}">
        <p14:creationId xmlns:p14="http://schemas.microsoft.com/office/powerpoint/2010/main" val="21349999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2564729-BAA8-7047-B7AB-EACD56368472}" type="slidenum">
              <a:rPr lang="en-US" smtClean="0"/>
              <a:pPr/>
              <a:t>40</a:t>
            </a:fld>
            <a:endParaRPr lang="en-US"/>
          </a:p>
        </p:txBody>
      </p:sp>
    </p:spTree>
    <p:extLst>
      <p:ext uri="{BB962C8B-B14F-4D97-AF65-F5344CB8AC3E}">
        <p14:creationId xmlns:p14="http://schemas.microsoft.com/office/powerpoint/2010/main" val="1413144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9C13011-E60C-43B0-B0CD-255844DBA967}" type="slidenum">
              <a:rPr lang="en-GB" smtClean="0"/>
              <a:pPr/>
              <a:t>6</a:t>
            </a:fld>
            <a:endParaRPr lang="en-GB"/>
          </a:p>
        </p:txBody>
      </p:sp>
    </p:spTree>
    <p:extLst>
      <p:ext uri="{BB962C8B-B14F-4D97-AF65-F5344CB8AC3E}">
        <p14:creationId xmlns:p14="http://schemas.microsoft.com/office/powerpoint/2010/main" val="1000705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B2CAE80-11F4-4D98-990F-BB578287B041}"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33843885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pt-PT" dirty="0"/>
          </a:p>
        </p:txBody>
      </p:sp>
      <p:sp>
        <p:nvSpPr>
          <p:cNvPr id="4" name="Slide Number Placeholder 3"/>
          <p:cNvSpPr>
            <a:spLocks noGrp="1"/>
          </p:cNvSpPr>
          <p:nvPr>
            <p:ph type="sldNum" sz="quarter" idx="10"/>
          </p:nvPr>
        </p:nvSpPr>
        <p:spPr/>
        <p:txBody>
          <a:bodyPr/>
          <a:lstStyle/>
          <a:p>
            <a:fld id="{4EE00897-86FA-4773-AD7F-B1B45207247A}" type="slidenum">
              <a:rPr lang="pt-PT" smtClean="0"/>
              <a:pPr/>
              <a:t>21</a:t>
            </a:fld>
            <a:endParaRPr lang="pt-PT"/>
          </a:p>
        </p:txBody>
      </p:sp>
    </p:spTree>
    <p:extLst>
      <p:ext uri="{BB962C8B-B14F-4D97-AF65-F5344CB8AC3E}">
        <p14:creationId xmlns:p14="http://schemas.microsoft.com/office/powerpoint/2010/main" val="17333845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BC694B-DB4D-49A6-AB52-C7A98505A41F}" type="slidenum">
              <a:rPr lang="en-US"/>
              <a:pPr/>
              <a:t>22</a:t>
            </a:fld>
            <a:endParaRPr lang="en-US"/>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endParaRPr lang="da-DK"/>
          </a:p>
        </p:txBody>
      </p:sp>
    </p:spTree>
    <p:extLst>
      <p:ext uri="{BB962C8B-B14F-4D97-AF65-F5344CB8AC3E}">
        <p14:creationId xmlns:p14="http://schemas.microsoft.com/office/powerpoint/2010/main" val="33083624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1"/>
          <p:cNvSpPr>
            <a:spLocks noGrp="1" noChangeArrowheads="1"/>
          </p:cNvSpPr>
          <p:nvPr>
            <p:ph type="sldNum"/>
          </p:nvPr>
        </p:nvSpPr>
        <p:spPr>
          <a:ln/>
        </p:spPr>
        <p:txBody>
          <a:bodyPr/>
          <a:lstStyle/>
          <a:p>
            <a:fld id="{95AEBB44-5E2E-44A9-A899-BF669797DCC1}" type="slidenum">
              <a:rPr lang="da-DK"/>
              <a:pPr/>
              <a:t>26</a:t>
            </a:fld>
            <a:endParaRPr lang="da-DK"/>
          </a:p>
        </p:txBody>
      </p:sp>
      <p:sp>
        <p:nvSpPr>
          <p:cNvPr id="50177" name="Text Box 1"/>
          <p:cNvSpPr txBox="1">
            <a:spLocks noChangeArrowheads="1"/>
          </p:cNvSpPr>
          <p:nvPr/>
        </p:nvSpPr>
        <p:spPr bwMode="auto">
          <a:xfrm>
            <a:off x="3887963" y="8689141"/>
            <a:ext cx="2971639" cy="45632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1458" tIns="45729" rIns="91458" bIns="45729"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5pPr>
            <a:lvl6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6pPr>
            <a:lvl7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7pPr>
            <a:lvl8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8pPr>
            <a:lvl9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9pPr>
          </a:lstStyle>
          <a:p>
            <a:pPr algn="r"/>
            <a:fld id="{88537A27-546E-4CCD-AFEC-A627D22D555D}" type="slidenum">
              <a:rPr lang="da-DK" sz="1200"/>
              <a:pPr algn="r"/>
              <a:t>26</a:t>
            </a:fld>
            <a:endParaRPr lang="da-DK" sz="1200"/>
          </a:p>
        </p:txBody>
      </p:sp>
      <p:sp>
        <p:nvSpPr>
          <p:cNvPr id="50178" name="Text Box 2"/>
          <p:cNvSpPr txBox="1">
            <a:spLocks noChangeArrowheads="1"/>
          </p:cNvSpPr>
          <p:nvPr/>
        </p:nvSpPr>
        <p:spPr bwMode="auto">
          <a:xfrm>
            <a:off x="925935" y="685947"/>
            <a:ext cx="5009336" cy="3429731"/>
          </a:xfrm>
          <a:prstGeom prst="rect">
            <a:avLst/>
          </a:prstGeom>
          <a:solidFill>
            <a:srgbClr val="FFFFFF"/>
          </a:solidFill>
          <a:ln w="9360">
            <a:solidFill>
              <a:srgbClr val="000000"/>
            </a:solidFill>
            <a:miter lim="800000"/>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lIns="91458" tIns="45729" rIns="91458" bIns="45729" anchor="ctr"/>
          <a:lstStyle/>
          <a:p>
            <a:endParaRPr lang="en-GB"/>
          </a:p>
        </p:txBody>
      </p:sp>
      <p:sp>
        <p:nvSpPr>
          <p:cNvPr id="50179" name="Rectangle 3"/>
          <p:cNvSpPr txBox="1">
            <a:spLocks noGrp="1" noChangeArrowheads="1"/>
          </p:cNvSpPr>
          <p:nvPr>
            <p:ph type="body"/>
          </p:nvPr>
        </p:nvSpPr>
        <p:spPr bwMode="auto">
          <a:xfrm>
            <a:off x="914721" y="4343840"/>
            <a:ext cx="5023753" cy="4109827"/>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extLst>
      <p:ext uri="{BB962C8B-B14F-4D97-AF65-F5344CB8AC3E}">
        <p14:creationId xmlns:p14="http://schemas.microsoft.com/office/powerpoint/2010/main" val="4003826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A718BB79-96C6-40FB-91FA-B63D6B2EFA10}" type="slidenum">
              <a:rPr lang="da-DK" smtClean="0"/>
              <a:pPr/>
              <a:t>27</a:t>
            </a:fld>
            <a:endParaRPr lang="da-DK" smtClean="0"/>
          </a:p>
        </p:txBody>
      </p:sp>
      <p:sp>
        <p:nvSpPr>
          <p:cNvPr id="50179" name="Rectangle 2"/>
          <p:cNvSpPr>
            <a:spLocks noGrp="1" noRot="1" noChangeAspect="1" noChangeArrowheads="1" noTextEdit="1"/>
          </p:cNvSpPr>
          <p:nvPr>
            <p:ph type="sldImg"/>
          </p:nvPr>
        </p:nvSpPr>
        <p:spPr>
          <a:xfrm>
            <a:off x="1144588" y="685800"/>
            <a:ext cx="4564062" cy="3422650"/>
          </a:xfrm>
          <a:ln/>
        </p:spPr>
      </p:sp>
      <p:sp>
        <p:nvSpPr>
          <p:cNvPr id="50180" name="Rectangle 3"/>
          <p:cNvSpPr>
            <a:spLocks noGrp="1" noChangeArrowheads="1"/>
          </p:cNvSpPr>
          <p:nvPr>
            <p:ph type="body" idx="1"/>
          </p:nvPr>
        </p:nvSpPr>
        <p:spPr>
          <a:noFill/>
          <a:ln/>
        </p:spPr>
        <p:txBody>
          <a:bodyPr/>
          <a:lstStyle/>
          <a:p>
            <a:pPr eaLnBrk="1" hangingPunct="1"/>
            <a:endParaRPr lang="de-DE" smtClean="0"/>
          </a:p>
        </p:txBody>
      </p:sp>
    </p:spTree>
    <p:extLst>
      <p:ext uri="{BB962C8B-B14F-4D97-AF65-F5344CB8AC3E}">
        <p14:creationId xmlns:p14="http://schemas.microsoft.com/office/powerpoint/2010/main" val="38172018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1"/>
          <p:cNvSpPr>
            <a:spLocks noGrp="1" noChangeArrowheads="1"/>
          </p:cNvSpPr>
          <p:nvPr>
            <p:ph type="sldNum"/>
          </p:nvPr>
        </p:nvSpPr>
        <p:spPr>
          <a:ln/>
        </p:spPr>
        <p:txBody>
          <a:bodyPr/>
          <a:lstStyle/>
          <a:p>
            <a:fld id="{5C4D17C7-CCB0-460E-97AE-A4F98744A78C}" type="slidenum">
              <a:rPr lang="da-DK"/>
              <a:pPr/>
              <a:t>28</a:t>
            </a:fld>
            <a:endParaRPr lang="da-DK"/>
          </a:p>
        </p:txBody>
      </p:sp>
      <p:sp>
        <p:nvSpPr>
          <p:cNvPr id="58369" name="Text Box 1"/>
          <p:cNvSpPr txBox="1">
            <a:spLocks noChangeArrowheads="1"/>
          </p:cNvSpPr>
          <p:nvPr/>
        </p:nvSpPr>
        <p:spPr bwMode="auto">
          <a:xfrm>
            <a:off x="3887963" y="8689141"/>
            <a:ext cx="2971639" cy="45632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1458" tIns="45729" rIns="91458" bIns="45729"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5pPr>
            <a:lvl6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6pPr>
            <a:lvl7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7pPr>
            <a:lvl8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8pPr>
            <a:lvl9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9pPr>
          </a:lstStyle>
          <a:p>
            <a:pPr algn="r"/>
            <a:fld id="{7A91CC29-2EE6-4BFC-8899-AF8FE457B4C4}" type="slidenum">
              <a:rPr lang="da-DK" sz="1200"/>
              <a:pPr algn="r"/>
              <a:t>28</a:t>
            </a:fld>
            <a:endParaRPr lang="da-DK" sz="1200"/>
          </a:p>
        </p:txBody>
      </p:sp>
      <p:sp>
        <p:nvSpPr>
          <p:cNvPr id="58370" name="Text Box 2"/>
          <p:cNvSpPr txBox="1">
            <a:spLocks noChangeArrowheads="1"/>
          </p:cNvSpPr>
          <p:nvPr/>
        </p:nvSpPr>
        <p:spPr bwMode="auto">
          <a:xfrm>
            <a:off x="925935" y="685947"/>
            <a:ext cx="5009336" cy="3429731"/>
          </a:xfrm>
          <a:prstGeom prst="rect">
            <a:avLst/>
          </a:prstGeom>
          <a:solidFill>
            <a:srgbClr val="FFFFFF"/>
          </a:solidFill>
          <a:ln w="9360">
            <a:solidFill>
              <a:srgbClr val="000000"/>
            </a:solidFill>
            <a:miter lim="800000"/>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lIns="91458" tIns="45729" rIns="91458" bIns="45729" anchor="ctr"/>
          <a:lstStyle/>
          <a:p>
            <a:endParaRPr lang="en-GB"/>
          </a:p>
        </p:txBody>
      </p:sp>
      <p:sp>
        <p:nvSpPr>
          <p:cNvPr id="58371" name="Rectangle 3"/>
          <p:cNvSpPr txBox="1">
            <a:spLocks noGrp="1" noChangeArrowheads="1"/>
          </p:cNvSpPr>
          <p:nvPr>
            <p:ph type="body"/>
          </p:nvPr>
        </p:nvSpPr>
        <p:spPr bwMode="auto">
          <a:xfrm>
            <a:off x="914721" y="4343840"/>
            <a:ext cx="5023753" cy="4109827"/>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dirty="0"/>
          </a:p>
        </p:txBody>
      </p:sp>
    </p:spTree>
    <p:extLst>
      <p:ext uri="{BB962C8B-B14F-4D97-AF65-F5344CB8AC3E}">
        <p14:creationId xmlns:p14="http://schemas.microsoft.com/office/powerpoint/2010/main" val="39558303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latin typeface="Times New Roman" charset="0"/>
              </a:rPr>
              <a:t>We know today over 3000 radioisotopes. Thereof over 100 have suitable properties (half-life, decay mode, chemistry) for nuclear medicine applications. However, at present only a small subgroup is actually being used.</a:t>
            </a:r>
          </a:p>
          <a:p>
            <a:r>
              <a:rPr lang="en-US">
                <a:latin typeface="Times New Roman" charset="0"/>
              </a:rPr>
              <a:t>While for general purpose diagnostics applications 99mTc (SPECT) and 18F (PET) have indeed close-to-optimum properties, optimization of therapy will require new radioisotopes. </a:t>
            </a:r>
          </a:p>
        </p:txBody>
      </p:sp>
      <p:sp>
        <p:nvSpPr>
          <p:cNvPr id="22532"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893713">
              <a:defRPr sz="1800">
                <a:solidFill>
                  <a:schemeClr val="tx1"/>
                </a:solidFill>
                <a:latin typeface="Helvetica" charset="0"/>
                <a:ea typeface="ＭＳ Ｐゴシック" charset="0"/>
              </a:defRPr>
            </a:lvl1pPr>
            <a:lvl2pPr marL="685669" indent="-263719" defTabSz="893713">
              <a:defRPr sz="1800">
                <a:solidFill>
                  <a:schemeClr val="tx1"/>
                </a:solidFill>
                <a:latin typeface="Helvetica" charset="0"/>
                <a:ea typeface="ＭＳ Ｐゴシック" charset="0"/>
              </a:defRPr>
            </a:lvl2pPr>
            <a:lvl3pPr marL="1054875" indent="-210975" defTabSz="893713">
              <a:defRPr sz="1800">
                <a:solidFill>
                  <a:schemeClr val="tx1"/>
                </a:solidFill>
                <a:latin typeface="Helvetica" charset="0"/>
                <a:ea typeface="ＭＳ Ｐゴシック" charset="0"/>
              </a:defRPr>
            </a:lvl3pPr>
            <a:lvl4pPr marL="1476825" indent="-210975" defTabSz="893713">
              <a:defRPr sz="1800">
                <a:solidFill>
                  <a:schemeClr val="tx1"/>
                </a:solidFill>
                <a:latin typeface="Helvetica" charset="0"/>
                <a:ea typeface="ＭＳ Ｐゴシック" charset="0"/>
              </a:defRPr>
            </a:lvl4pPr>
            <a:lvl5pPr marL="1898774" indent="-210975" defTabSz="893713">
              <a:defRPr sz="1800">
                <a:solidFill>
                  <a:schemeClr val="tx1"/>
                </a:solidFill>
                <a:latin typeface="Helvetica" charset="0"/>
                <a:ea typeface="ＭＳ Ｐゴシック" charset="0"/>
              </a:defRPr>
            </a:lvl5pPr>
            <a:lvl6pPr marL="2320724" indent="-210975" defTabSz="893713" eaLnBrk="0" fontAlgn="base" hangingPunct="0">
              <a:spcBef>
                <a:spcPct val="0"/>
              </a:spcBef>
              <a:spcAft>
                <a:spcPct val="0"/>
              </a:spcAft>
              <a:defRPr sz="1800">
                <a:solidFill>
                  <a:schemeClr val="tx1"/>
                </a:solidFill>
                <a:latin typeface="Helvetica" charset="0"/>
                <a:ea typeface="ＭＳ Ｐゴシック" charset="0"/>
              </a:defRPr>
            </a:lvl6pPr>
            <a:lvl7pPr marL="2742674" indent="-210975" defTabSz="893713" eaLnBrk="0" fontAlgn="base" hangingPunct="0">
              <a:spcBef>
                <a:spcPct val="0"/>
              </a:spcBef>
              <a:spcAft>
                <a:spcPct val="0"/>
              </a:spcAft>
              <a:defRPr sz="1800">
                <a:solidFill>
                  <a:schemeClr val="tx1"/>
                </a:solidFill>
                <a:latin typeface="Helvetica" charset="0"/>
                <a:ea typeface="ＭＳ Ｐゴシック" charset="0"/>
              </a:defRPr>
            </a:lvl7pPr>
            <a:lvl8pPr marL="3164624" indent="-210975" defTabSz="893713" eaLnBrk="0" fontAlgn="base" hangingPunct="0">
              <a:spcBef>
                <a:spcPct val="0"/>
              </a:spcBef>
              <a:spcAft>
                <a:spcPct val="0"/>
              </a:spcAft>
              <a:defRPr sz="1800">
                <a:solidFill>
                  <a:schemeClr val="tx1"/>
                </a:solidFill>
                <a:latin typeface="Helvetica" charset="0"/>
                <a:ea typeface="ＭＳ Ｐゴシック" charset="0"/>
              </a:defRPr>
            </a:lvl8pPr>
            <a:lvl9pPr marL="3586574" indent="-210975" defTabSz="893713" eaLnBrk="0" fontAlgn="base" hangingPunct="0">
              <a:spcBef>
                <a:spcPct val="0"/>
              </a:spcBef>
              <a:spcAft>
                <a:spcPct val="0"/>
              </a:spcAft>
              <a:defRPr sz="1800">
                <a:solidFill>
                  <a:schemeClr val="tx1"/>
                </a:solidFill>
                <a:latin typeface="Helvetica" charset="0"/>
                <a:ea typeface="ＭＳ Ｐゴシック" charset="0"/>
              </a:defRPr>
            </a:lvl9pPr>
          </a:lstStyle>
          <a:p>
            <a:fld id="{2E893B5D-4F65-144C-9697-882B12105E67}" type="slidenum">
              <a:rPr lang="en-US" sz="1200">
                <a:latin typeface="Times New Roman" charset="0"/>
              </a:rPr>
              <a:pPr/>
              <a:t>30</a:t>
            </a:fld>
            <a:endParaRPr lang="en-US" sz="1200">
              <a:latin typeface="Times New Roman" charset="0"/>
            </a:endParaRPr>
          </a:p>
        </p:txBody>
      </p:sp>
    </p:spTree>
    <p:extLst>
      <p:ext uri="{BB962C8B-B14F-4D97-AF65-F5344CB8AC3E}">
        <p14:creationId xmlns:p14="http://schemas.microsoft.com/office/powerpoint/2010/main" val="3736626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8909764-8794-C04E-92F3-06157761E479}" type="datetime1">
              <a:rPr lang="en-US" smtClean="0"/>
              <a:pPr/>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E1CAA2-E777-DE48-8E99-2A88D64F5E44}" type="slidenum">
              <a:rPr lang="en-US" smtClean="0"/>
              <a:pPr/>
              <a:t>‹#›</a:t>
            </a:fld>
            <a:endParaRPr lang="en-US"/>
          </a:p>
        </p:txBody>
      </p:sp>
    </p:spTree>
    <p:extLst>
      <p:ext uri="{BB962C8B-B14F-4D97-AF65-F5344CB8AC3E}">
        <p14:creationId xmlns:p14="http://schemas.microsoft.com/office/powerpoint/2010/main" val="2662219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19D360-360C-8F41-A367-1527C999F24E}" type="datetime1">
              <a:rPr lang="en-US" smtClean="0"/>
              <a:pPr/>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E1CAA2-E777-DE48-8E99-2A88D64F5E44}" type="slidenum">
              <a:rPr lang="en-US" smtClean="0"/>
              <a:pPr/>
              <a:t>‹#›</a:t>
            </a:fld>
            <a:endParaRPr lang="en-US"/>
          </a:p>
        </p:txBody>
      </p:sp>
    </p:spTree>
    <p:extLst>
      <p:ext uri="{BB962C8B-B14F-4D97-AF65-F5344CB8AC3E}">
        <p14:creationId xmlns:p14="http://schemas.microsoft.com/office/powerpoint/2010/main" val="1920094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E1B4B0-931C-DB46-813C-BF0814C87BD0}" type="datetime1">
              <a:rPr lang="en-US" smtClean="0"/>
              <a:pPr/>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E1CAA2-E777-DE48-8E99-2A88D64F5E44}" type="slidenum">
              <a:rPr lang="en-US" smtClean="0"/>
              <a:pPr/>
              <a:t>‹#›</a:t>
            </a:fld>
            <a:endParaRPr lang="en-US"/>
          </a:p>
        </p:txBody>
      </p:sp>
    </p:spTree>
    <p:extLst>
      <p:ext uri="{BB962C8B-B14F-4D97-AF65-F5344CB8AC3E}">
        <p14:creationId xmlns:p14="http://schemas.microsoft.com/office/powerpoint/2010/main" val="3170550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3878560" y="6428358"/>
            <a:ext cx="2133600" cy="365125"/>
          </a:xfrm>
        </p:spPr>
        <p:txBody>
          <a:bodyPr/>
          <a:lstStyle/>
          <a:p>
            <a:fld id="{DCE4B40A-67BA-4787-801A-16EE65008C21}" type="slidenum">
              <a:rPr lang="en-US" smtClean="0"/>
              <a:pPr/>
              <a:t>‹#›</a:t>
            </a:fld>
            <a:endParaRPr lang="en-US"/>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p:cNvSpPr>
            <a:spLocks noGrp="1"/>
          </p:cNvSpPr>
          <p:nvPr>
            <p:ph type="body" sz="quarter" idx="13" hasCustomPrompt="1"/>
          </p:nvPr>
        </p:nvSpPr>
        <p:spPr>
          <a:xfrm>
            <a:off x="1043608" y="6453013"/>
            <a:ext cx="2519362" cy="360363"/>
          </a:xfrm>
        </p:spPr>
        <p:txBody>
          <a:bodyPr>
            <a:noAutofit/>
          </a:bodyPr>
          <a:lstStyle>
            <a:lvl1pPr>
              <a:buFontTx/>
              <a:buNone/>
              <a:defRPr sz="1200"/>
            </a:lvl1pPr>
            <a:lvl2pPr>
              <a:buFontTx/>
              <a:buNone/>
              <a:defRPr sz="1400"/>
            </a:lvl2pPr>
            <a:lvl3pPr>
              <a:buFontTx/>
              <a:buNone/>
              <a:defRPr sz="1400"/>
            </a:lvl3pPr>
            <a:lvl4pPr>
              <a:buFontTx/>
              <a:buNone/>
              <a:defRPr sz="1400"/>
            </a:lvl4pPr>
            <a:lvl5pPr>
              <a:buFontTx/>
              <a:buNone/>
              <a:defRPr sz="1400"/>
            </a:lvl5pPr>
          </a:lstStyle>
          <a:p>
            <a:pPr lvl="0"/>
            <a:r>
              <a:rPr lang="en-US" dirty="0" smtClean="0"/>
              <a:t>References</a:t>
            </a:r>
            <a:endParaRPr lang="en-US" dirty="0"/>
          </a:p>
        </p:txBody>
      </p:sp>
    </p:spTree>
    <p:extLst>
      <p:ext uri="{BB962C8B-B14F-4D97-AF65-F5344CB8AC3E}">
        <p14:creationId xmlns:p14="http://schemas.microsoft.com/office/powerpoint/2010/main" val="41993585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3878560" y="6428358"/>
            <a:ext cx="2133600" cy="365125"/>
          </a:xfrm>
        </p:spPr>
        <p:txBody>
          <a:bodyPr/>
          <a:lstStyle/>
          <a:p>
            <a:fld id="{DCE4B40A-67BA-4787-801A-16EE65008C21}" type="slidenum">
              <a:rPr lang="en-US" smtClean="0"/>
              <a:pPr/>
              <a:t>‹#›</a:t>
            </a:fld>
            <a:endParaRPr lang="en-US"/>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p:cNvSpPr>
            <a:spLocks noGrp="1"/>
          </p:cNvSpPr>
          <p:nvPr>
            <p:ph type="body" sz="quarter" idx="13" hasCustomPrompt="1"/>
          </p:nvPr>
        </p:nvSpPr>
        <p:spPr>
          <a:xfrm>
            <a:off x="1043608" y="6453013"/>
            <a:ext cx="2519362" cy="360363"/>
          </a:xfrm>
        </p:spPr>
        <p:txBody>
          <a:bodyPr>
            <a:noAutofit/>
          </a:bodyPr>
          <a:lstStyle>
            <a:lvl1pPr>
              <a:buFontTx/>
              <a:buNone/>
              <a:defRPr sz="1200"/>
            </a:lvl1pPr>
            <a:lvl2pPr>
              <a:buFontTx/>
              <a:buNone/>
              <a:defRPr sz="1400"/>
            </a:lvl2pPr>
            <a:lvl3pPr>
              <a:buFontTx/>
              <a:buNone/>
              <a:defRPr sz="1400"/>
            </a:lvl3pPr>
            <a:lvl4pPr>
              <a:buFontTx/>
              <a:buNone/>
              <a:defRPr sz="1400"/>
            </a:lvl4pPr>
            <a:lvl5pPr>
              <a:buFontTx/>
              <a:buNone/>
              <a:defRPr sz="1400"/>
            </a:lvl5pPr>
          </a:lstStyle>
          <a:p>
            <a:pPr lvl="0"/>
            <a:r>
              <a:rPr lang="en-US" dirty="0" smtClean="0"/>
              <a:t>References</a:t>
            </a:r>
            <a:endParaRPr lang="en-US" dirty="0"/>
          </a:p>
        </p:txBody>
      </p:sp>
    </p:spTree>
    <p:extLst>
      <p:ext uri="{BB962C8B-B14F-4D97-AF65-F5344CB8AC3E}">
        <p14:creationId xmlns:p14="http://schemas.microsoft.com/office/powerpoint/2010/main" val="13190895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
        <p:nvSpPr>
          <p:cNvPr id="8" name="Date Placeholder 1"/>
          <p:cNvSpPr txBox="1">
            <a:spLocks/>
          </p:cNvSpPr>
          <p:nvPr userDrawn="1"/>
        </p:nvSpPr>
        <p:spPr>
          <a:xfrm>
            <a:off x="2300969" y="6359171"/>
            <a:ext cx="1371108" cy="365125"/>
          </a:xfrm>
          <a:prstGeom prst="rect">
            <a:avLst/>
          </a:prstGeom>
        </p:spPr>
        <p:txBody>
          <a:bodyPr vert="horz" lIns="91440" tIns="45720" rIns="91440" bIns="45720" rtlCol="0" anchor="ctr"/>
          <a:lstStyle>
            <a:defPPr>
              <a:defRPr lang="en-US"/>
            </a:defPPr>
            <a:lvl1pPr marL="0" algn="l" defTabSz="914400" rtl="0" eaLnBrk="1" latinLnBrk="0" hangingPunct="1">
              <a:defRPr sz="1200" b="0" i="0" kern="1200">
                <a:solidFill>
                  <a:srgbClr val="729FCF"/>
                </a:solidFill>
                <a:latin typeface="+mn-lt"/>
                <a:ea typeface="+mn-ea"/>
                <a:cs typeface="Ubuntu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Jun 2015</a:t>
            </a:r>
            <a:endParaRPr lang="en-US" dirty="0"/>
          </a:p>
        </p:txBody>
      </p:sp>
      <p:sp>
        <p:nvSpPr>
          <p:cNvPr id="9" name="Footer Placeholder 2"/>
          <p:cNvSpPr txBox="1">
            <a:spLocks/>
          </p:cNvSpPr>
          <p:nvPr userDrawn="1"/>
        </p:nvSpPr>
        <p:spPr>
          <a:xfrm>
            <a:off x="3672077" y="6350704"/>
            <a:ext cx="4290489" cy="365125"/>
          </a:xfrm>
          <a:prstGeom prst="rect">
            <a:avLst/>
          </a:prstGeom>
        </p:spPr>
        <p:txBody>
          <a:bodyPr vert="horz" lIns="91440" tIns="45720" rIns="91440" bIns="45720" rtlCol="0" anchor="ctr"/>
          <a:lstStyle>
            <a:defPPr>
              <a:defRPr lang="en-US"/>
            </a:defPPr>
            <a:lvl1pPr marL="0" algn="ctr" defTabSz="914400" rtl="0" eaLnBrk="1" latinLnBrk="0" hangingPunct="1">
              <a:defRPr sz="1200" b="0" i="0" kern="1200">
                <a:solidFill>
                  <a:srgbClr val="729FCF"/>
                </a:solidFill>
                <a:latin typeface="+mn-lt"/>
                <a:ea typeface="+mn-ea"/>
                <a:cs typeface="Ubuntu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T. Stora EN-STI</a:t>
            </a:r>
            <a:endParaRPr lang="en-US" dirty="0"/>
          </a:p>
        </p:txBody>
      </p:sp>
      <p:sp>
        <p:nvSpPr>
          <p:cNvPr id="10" name="Slide Number Placeholder 3"/>
          <p:cNvSpPr txBox="1">
            <a:spLocks/>
          </p:cNvSpPr>
          <p:nvPr userDrawn="1"/>
        </p:nvSpPr>
        <p:spPr>
          <a:xfrm>
            <a:off x="7962567" y="6350704"/>
            <a:ext cx="729876"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rgbClr val="729FCF"/>
                </a:solidFill>
                <a:latin typeface="+mn-lt"/>
                <a:ea typeface="+mn-ea"/>
                <a:cs typeface="Ubuntu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D6C380F-326D-3C40-9EE7-7FBAB0953422}" type="slidenum">
              <a:rPr lang="en-US" smtClean="0"/>
              <a:pPr/>
              <a:t>‹#›</a:t>
            </a:fld>
            <a:endParaRPr lang="en-US"/>
          </a:p>
        </p:txBody>
      </p:sp>
      <p:pic>
        <p:nvPicPr>
          <p:cNvPr id="11" name="Picture 2"/>
          <p:cNvPicPr>
            <a:picLocks noChangeAspect="1" noChangeArrowheads="1"/>
          </p:cNvPicPr>
          <p:nvPr userDrawn="1"/>
        </p:nvPicPr>
        <p:blipFill>
          <a:blip r:embed="rId2" cstate="print"/>
          <a:srcRect l="33637" t="60364" r="20105" b="18636"/>
          <a:stretch>
            <a:fillRect/>
          </a:stretch>
        </p:blipFill>
        <p:spPr bwMode="auto">
          <a:xfrm>
            <a:off x="1495810" y="6432035"/>
            <a:ext cx="799516" cy="272217"/>
          </a:xfrm>
          <a:prstGeom prst="rect">
            <a:avLst/>
          </a:prstGeom>
          <a:noFill/>
          <a:ln w="9525">
            <a:noFill/>
            <a:miter lim="800000"/>
            <a:headEnd/>
            <a:tailEnd/>
          </a:ln>
        </p:spPr>
      </p:pic>
    </p:spTree>
    <p:extLst>
      <p:ext uri="{BB962C8B-B14F-4D97-AF65-F5344CB8AC3E}">
        <p14:creationId xmlns:p14="http://schemas.microsoft.com/office/powerpoint/2010/main" val="6471348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3878560" y="6428358"/>
            <a:ext cx="2133600" cy="365125"/>
          </a:xfrm>
        </p:spPr>
        <p:txBody>
          <a:bodyPr/>
          <a:lstStyle/>
          <a:p>
            <a:fld id="{DCE4B40A-67BA-4787-801A-16EE65008C21}" type="slidenum">
              <a:rPr lang="en-US" smtClean="0"/>
              <a:pPr/>
              <a:t>‹#›</a:t>
            </a:fld>
            <a:endParaRPr lang="en-US"/>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p:cNvSpPr>
            <a:spLocks noGrp="1"/>
          </p:cNvSpPr>
          <p:nvPr>
            <p:ph type="body" sz="quarter" idx="13" hasCustomPrompt="1"/>
          </p:nvPr>
        </p:nvSpPr>
        <p:spPr>
          <a:xfrm>
            <a:off x="1043608" y="6453013"/>
            <a:ext cx="2519362" cy="360363"/>
          </a:xfrm>
        </p:spPr>
        <p:txBody>
          <a:bodyPr>
            <a:noAutofit/>
          </a:bodyPr>
          <a:lstStyle>
            <a:lvl1pPr>
              <a:buFontTx/>
              <a:buNone/>
              <a:defRPr sz="1200"/>
            </a:lvl1pPr>
            <a:lvl2pPr>
              <a:buFontTx/>
              <a:buNone/>
              <a:defRPr sz="1400"/>
            </a:lvl2pPr>
            <a:lvl3pPr>
              <a:buFontTx/>
              <a:buNone/>
              <a:defRPr sz="1400"/>
            </a:lvl3pPr>
            <a:lvl4pPr>
              <a:buFontTx/>
              <a:buNone/>
              <a:defRPr sz="1400"/>
            </a:lvl4pPr>
            <a:lvl5pPr>
              <a:buFontTx/>
              <a:buNone/>
              <a:defRPr sz="1400"/>
            </a:lvl5pPr>
          </a:lstStyle>
          <a:p>
            <a:pPr lvl="0"/>
            <a:r>
              <a:rPr lang="en-US" dirty="0" smtClean="0"/>
              <a:t>References</a:t>
            </a:r>
            <a:endParaRPr lang="en-US" dirty="0"/>
          </a:p>
        </p:txBody>
      </p:sp>
      <p:pic>
        <p:nvPicPr>
          <p:cNvPr id="8" name="Picture 2"/>
          <p:cNvPicPr>
            <a:picLocks noChangeAspect="1" noChangeArrowheads="1"/>
          </p:cNvPicPr>
          <p:nvPr userDrawn="1"/>
        </p:nvPicPr>
        <p:blipFill>
          <a:blip r:embed="rId3" cstate="print"/>
          <a:srcRect/>
          <a:stretch>
            <a:fillRect/>
          </a:stretch>
        </p:blipFill>
        <p:spPr bwMode="auto">
          <a:xfrm>
            <a:off x="7339141" y="6381328"/>
            <a:ext cx="1697355" cy="369570"/>
          </a:xfrm>
          <a:prstGeom prst="rect">
            <a:avLst/>
          </a:prstGeom>
          <a:noFill/>
          <a:ln w="9525">
            <a:noFill/>
            <a:miter lim="800000"/>
            <a:headEnd/>
            <a:tailEnd/>
          </a:ln>
        </p:spPr>
      </p:pic>
    </p:spTree>
    <p:extLst>
      <p:ext uri="{BB962C8B-B14F-4D97-AF65-F5344CB8AC3E}">
        <p14:creationId xmlns:p14="http://schemas.microsoft.com/office/powerpoint/2010/main" val="2704690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E58981-CD1C-444B-997D-204A49D9C445}" type="datetime1">
              <a:rPr lang="en-US" smtClean="0"/>
              <a:pPr/>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E1CAA2-E777-DE48-8E99-2A88D64F5E44}" type="slidenum">
              <a:rPr lang="en-US" smtClean="0"/>
              <a:pPr/>
              <a:t>‹#›</a:t>
            </a:fld>
            <a:endParaRPr lang="en-US"/>
          </a:p>
        </p:txBody>
      </p:sp>
    </p:spTree>
    <p:extLst>
      <p:ext uri="{BB962C8B-B14F-4D97-AF65-F5344CB8AC3E}">
        <p14:creationId xmlns:p14="http://schemas.microsoft.com/office/powerpoint/2010/main" val="1382779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162FB6-E4CE-CD40-A55E-C09CDA90346C}" type="datetime1">
              <a:rPr lang="en-US" smtClean="0"/>
              <a:pPr/>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E1CAA2-E777-DE48-8E99-2A88D64F5E44}" type="slidenum">
              <a:rPr lang="en-US" smtClean="0"/>
              <a:pPr/>
              <a:t>‹#›</a:t>
            </a:fld>
            <a:endParaRPr lang="en-US"/>
          </a:p>
        </p:txBody>
      </p:sp>
    </p:spTree>
    <p:extLst>
      <p:ext uri="{BB962C8B-B14F-4D97-AF65-F5344CB8AC3E}">
        <p14:creationId xmlns:p14="http://schemas.microsoft.com/office/powerpoint/2010/main" val="19856064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EC99D5A-ED49-C945-A3AB-2A91B8C10BD5}" type="datetime1">
              <a:rPr lang="en-US" smtClean="0"/>
              <a:pPr/>
              <a:t>6/30/2016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E1CAA2-E777-DE48-8E99-2A88D64F5E44}" type="slidenum">
              <a:rPr lang="en-US" smtClean="0"/>
              <a:pPr/>
              <a:t>‹#›</a:t>
            </a:fld>
            <a:endParaRPr lang="en-US"/>
          </a:p>
        </p:txBody>
      </p:sp>
    </p:spTree>
    <p:extLst>
      <p:ext uri="{BB962C8B-B14F-4D97-AF65-F5344CB8AC3E}">
        <p14:creationId xmlns:p14="http://schemas.microsoft.com/office/powerpoint/2010/main" val="1224208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4CDDA18-0B91-934F-AB76-D783DE673278}" type="datetime1">
              <a:rPr lang="en-US" smtClean="0"/>
              <a:pPr/>
              <a:t>6/30/2016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E1CAA2-E777-DE48-8E99-2A88D64F5E44}" type="slidenum">
              <a:rPr lang="en-US" smtClean="0"/>
              <a:pPr/>
              <a:t>‹#›</a:t>
            </a:fld>
            <a:endParaRPr lang="en-US"/>
          </a:p>
        </p:txBody>
      </p:sp>
    </p:spTree>
    <p:extLst>
      <p:ext uri="{BB962C8B-B14F-4D97-AF65-F5344CB8AC3E}">
        <p14:creationId xmlns:p14="http://schemas.microsoft.com/office/powerpoint/2010/main" val="1058546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ED5BB2F-1691-074E-B2D2-345FC921B2D8}" type="datetime1">
              <a:rPr lang="en-US" smtClean="0"/>
              <a:pPr/>
              <a:t>6/30/2016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E1CAA2-E777-DE48-8E99-2A88D64F5E44}" type="slidenum">
              <a:rPr lang="en-US" smtClean="0"/>
              <a:pPr/>
              <a:t>‹#›</a:t>
            </a:fld>
            <a:endParaRPr lang="en-US"/>
          </a:p>
        </p:txBody>
      </p:sp>
    </p:spTree>
    <p:extLst>
      <p:ext uri="{BB962C8B-B14F-4D97-AF65-F5344CB8AC3E}">
        <p14:creationId xmlns:p14="http://schemas.microsoft.com/office/powerpoint/2010/main" val="1906309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6CDB82-9446-A349-A85A-44EA61B20EF7}" type="datetime1">
              <a:rPr lang="en-US" smtClean="0"/>
              <a:pPr/>
              <a:t>6/30/2016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E1CAA2-E777-DE48-8E99-2A88D64F5E44}" type="slidenum">
              <a:rPr lang="en-US" smtClean="0"/>
              <a:pPr/>
              <a:t>‹#›</a:t>
            </a:fld>
            <a:endParaRPr lang="en-US"/>
          </a:p>
        </p:txBody>
      </p:sp>
    </p:spTree>
    <p:extLst>
      <p:ext uri="{BB962C8B-B14F-4D97-AF65-F5344CB8AC3E}">
        <p14:creationId xmlns:p14="http://schemas.microsoft.com/office/powerpoint/2010/main" val="875366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4B3F83E-DE80-7047-978D-0B8197867455}" type="datetime1">
              <a:rPr lang="en-US" smtClean="0"/>
              <a:pPr/>
              <a:t>6/30/2016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E1CAA2-E777-DE48-8E99-2A88D64F5E44}" type="slidenum">
              <a:rPr lang="en-US" smtClean="0"/>
              <a:pPr/>
              <a:t>‹#›</a:t>
            </a:fld>
            <a:endParaRPr lang="en-US"/>
          </a:p>
        </p:txBody>
      </p:sp>
    </p:spTree>
    <p:extLst>
      <p:ext uri="{BB962C8B-B14F-4D97-AF65-F5344CB8AC3E}">
        <p14:creationId xmlns:p14="http://schemas.microsoft.com/office/powerpoint/2010/main" val="24633091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A77FC21-1112-174F-B4EB-3A2BA0A49802}" type="datetime1">
              <a:rPr lang="en-US" smtClean="0"/>
              <a:pPr/>
              <a:t>6/30/2016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E1CAA2-E777-DE48-8E99-2A88D64F5E44}" type="slidenum">
              <a:rPr lang="en-US" smtClean="0"/>
              <a:pPr/>
              <a:t>‹#›</a:t>
            </a:fld>
            <a:endParaRPr lang="en-US"/>
          </a:p>
        </p:txBody>
      </p:sp>
    </p:spTree>
    <p:extLst>
      <p:ext uri="{BB962C8B-B14F-4D97-AF65-F5344CB8AC3E}">
        <p14:creationId xmlns:p14="http://schemas.microsoft.com/office/powerpoint/2010/main" val="37756655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659C6D-0B1F-A744-B8F3-86D8986457C3}" type="datetime1">
              <a:rPr lang="en-US" smtClean="0"/>
              <a:pPr/>
              <a:t>6/30/2016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E1CAA2-E777-DE48-8E99-2A88D64F5E44}" type="slidenum">
              <a:rPr lang="en-US" smtClean="0"/>
              <a:pPr/>
              <a:t>‹#›</a:t>
            </a:fld>
            <a:endParaRPr lang="en-US"/>
          </a:p>
        </p:txBody>
      </p:sp>
    </p:spTree>
    <p:extLst>
      <p:ext uri="{BB962C8B-B14F-4D97-AF65-F5344CB8AC3E}">
        <p14:creationId xmlns:p14="http://schemas.microsoft.com/office/powerpoint/2010/main" val="14875754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 id="2147483663" r:id="rId13"/>
    <p:sldLayoutId id="2147483664" r:id="rId14"/>
    <p:sldLayoutId id="2147483665" r:id="rId15"/>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3.jpeg"/><Relationship Id="rId1" Type="http://schemas.openxmlformats.org/officeDocument/2006/relationships/slideLayout" Target="../slideLayouts/slideLayout13.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8.jpeg"/><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35.wmf"/><Relationship Id="rId5" Type="http://schemas.openxmlformats.org/officeDocument/2006/relationships/image" Target="../media/image34.png"/><Relationship Id="rId4" Type="http://schemas.openxmlformats.org/officeDocument/2006/relationships/image" Target="../media/image33.jpeg"/></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png"/><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45.png"/></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5.xml"/><Relationship Id="rId1" Type="http://schemas.openxmlformats.org/officeDocument/2006/relationships/vmlDrawing" Target="../drawings/vmlDrawing1.vml"/><Relationship Id="rId6" Type="http://schemas.openxmlformats.org/officeDocument/2006/relationships/image" Target="../media/image48.emf"/><Relationship Id="rId5" Type="http://schemas.openxmlformats.org/officeDocument/2006/relationships/oleObject" Target="../embeddings/oleObject2.bin"/><Relationship Id="rId4" Type="http://schemas.openxmlformats.org/officeDocument/2006/relationships/image" Target="../media/image47.emf"/></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52.jpeg"/><Relationship Id="rId13" Type="http://schemas.openxmlformats.org/officeDocument/2006/relationships/image" Target="../media/image57.jpeg"/><Relationship Id="rId3" Type="http://schemas.openxmlformats.org/officeDocument/2006/relationships/notesSlide" Target="../notesSlides/notesSlide6.xml"/><Relationship Id="rId7" Type="http://schemas.openxmlformats.org/officeDocument/2006/relationships/image" Target="../media/image49.wmf"/><Relationship Id="rId12" Type="http://schemas.openxmlformats.org/officeDocument/2006/relationships/image" Target="../media/image56.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3.bin"/><Relationship Id="rId11" Type="http://schemas.openxmlformats.org/officeDocument/2006/relationships/image" Target="../media/image55.gif"/><Relationship Id="rId5" Type="http://schemas.openxmlformats.org/officeDocument/2006/relationships/image" Target="../media/image51.jpeg"/><Relationship Id="rId10" Type="http://schemas.openxmlformats.org/officeDocument/2006/relationships/image" Target="../media/image54.png"/><Relationship Id="rId4" Type="http://schemas.openxmlformats.org/officeDocument/2006/relationships/image" Target="../media/image50.png"/><Relationship Id="rId9" Type="http://schemas.openxmlformats.org/officeDocument/2006/relationships/image" Target="../media/image53.gif"/></Relationships>
</file>

<file path=ppt/slides/_rels/slide2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60.png"/><Relationship Id="rId4" Type="http://schemas.openxmlformats.org/officeDocument/2006/relationships/image" Target="../media/image59.png"/></Relationships>
</file>

<file path=ppt/slides/_rels/slide2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60.png"/><Relationship Id="rId4" Type="http://schemas.openxmlformats.org/officeDocument/2006/relationships/image" Target="../media/image62.jpeg"/></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64.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5.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69.png"/><Relationship Id="rId5" Type="http://schemas.openxmlformats.org/officeDocument/2006/relationships/image" Target="../media/image68.jpeg"/><Relationship Id="rId4" Type="http://schemas.openxmlformats.org/officeDocument/2006/relationships/image" Target="../media/image67.jpeg"/></Relationships>
</file>

<file path=ppt/slides/_rels/slide3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72.png"/></Relationships>
</file>

<file path=ppt/slides/_rels/slide3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4.emf"/><Relationship Id="rId7" Type="http://schemas.microsoft.com/office/2007/relationships/hdphoto" Target="../media/hdphoto2.wdp"/><Relationship Id="rId2" Type="http://schemas.openxmlformats.org/officeDocument/2006/relationships/image" Target="../media/image73.jpeg"/><Relationship Id="rId1" Type="http://schemas.openxmlformats.org/officeDocument/2006/relationships/slideLayout" Target="../slideLayouts/slideLayout7.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81.png"/><Relationship Id="rId3" Type="http://schemas.openxmlformats.org/officeDocument/2006/relationships/image" Target="../media/image78.png"/><Relationship Id="rId7" Type="http://schemas.microsoft.com/office/2007/relationships/hdphoto" Target="../media/hdphoto4.wdp"/><Relationship Id="rId12"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4.xml"/><Relationship Id="rId6" Type="http://schemas.openxmlformats.org/officeDocument/2006/relationships/image" Target="../media/image80.jpeg"/><Relationship Id="rId11" Type="http://schemas.openxmlformats.org/officeDocument/2006/relationships/image" Target="../media/image3.png"/><Relationship Id="rId5" Type="http://schemas.microsoft.com/office/2007/relationships/hdphoto" Target="../media/hdphoto3.wdp"/><Relationship Id="rId10" Type="http://schemas.openxmlformats.org/officeDocument/2006/relationships/image" Target="../media/image2.png"/><Relationship Id="rId4" Type="http://schemas.openxmlformats.org/officeDocument/2006/relationships/image" Target="../media/image79.jpeg"/><Relationship Id="rId9" Type="http://schemas.openxmlformats.org/officeDocument/2006/relationships/image" Target="../media/image82.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 Id="rId5" Type="http://schemas.openxmlformats.org/officeDocument/2006/relationships/image" Target="../media/image86.gif"/><Relationship Id="rId4" Type="http://schemas.openxmlformats.org/officeDocument/2006/relationships/image" Target="../media/image85.jp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emf"/><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1.jp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6874"/>
            <a:ext cx="9144000" cy="6864873"/>
          </a:xfrm>
          <a:gradFill flip="none" rotWithShape="1">
            <a:gsLst>
              <a:gs pos="0">
                <a:srgbClr val="2C519F"/>
              </a:gs>
              <a:gs pos="100000">
                <a:srgbClr val="68A04A"/>
              </a:gs>
            </a:gsLst>
            <a:lin ang="0" scaled="1"/>
            <a:tileRect/>
          </a:gradFill>
        </p:spPr>
        <p:txBody>
          <a:bodyPr>
            <a:normAutofit/>
          </a:bodyPr>
          <a:lstStyle/>
          <a:p>
            <a:r>
              <a:rPr lang="en-US" sz="4000" b="1" dirty="0" smtClean="0">
                <a:solidFill>
                  <a:srgbClr val="FFFF00"/>
                </a:solidFill>
              </a:rPr>
              <a:t>Solid State Physics and</a:t>
            </a:r>
            <a:br>
              <a:rPr lang="en-US" sz="4000" b="1" dirty="0" smtClean="0">
                <a:solidFill>
                  <a:srgbClr val="FFFF00"/>
                </a:solidFill>
              </a:rPr>
            </a:br>
            <a:r>
              <a:rPr lang="en-US" sz="4000" b="1" dirty="0" smtClean="0">
                <a:solidFill>
                  <a:srgbClr val="FFFF00"/>
                </a:solidFill>
              </a:rPr>
              <a:t>Perturbed Angular Correlations at ISOLDE</a:t>
            </a:r>
            <a:r>
              <a:rPr lang="en-US" b="1" dirty="0" smtClean="0">
                <a:solidFill>
                  <a:srgbClr val="FFFF00"/>
                </a:solidFill>
              </a:rPr>
              <a:t/>
            </a:r>
            <a:br>
              <a:rPr lang="en-US" b="1" dirty="0" smtClean="0">
                <a:solidFill>
                  <a:srgbClr val="FFFF00"/>
                </a:solidFill>
              </a:rPr>
            </a:br>
            <a:r>
              <a:rPr lang="en-US" sz="3600" i="1" dirty="0" smtClean="0">
                <a:solidFill>
                  <a:schemeClr val="bg1"/>
                </a:solidFill>
              </a:rPr>
              <a:t>new tools, new ideas, new people</a:t>
            </a:r>
            <a:r>
              <a:rPr lang="en-US" sz="3600" i="1" dirty="0" smtClean="0">
                <a:solidFill>
                  <a:srgbClr val="FFFF00"/>
                </a:solidFill>
              </a:rPr>
              <a:t/>
            </a:r>
            <a:br>
              <a:rPr lang="en-US" sz="3600" i="1" dirty="0" smtClean="0">
                <a:solidFill>
                  <a:srgbClr val="FFFF00"/>
                </a:solidFill>
              </a:rPr>
            </a:br>
            <a:r>
              <a:rPr lang="en-US" sz="3600" i="1" dirty="0">
                <a:solidFill>
                  <a:srgbClr val="FFFF00"/>
                </a:solidFill>
              </a:rPr>
              <a:t/>
            </a:r>
            <a:br>
              <a:rPr lang="en-US" sz="3600" i="1" dirty="0">
                <a:solidFill>
                  <a:srgbClr val="FFFF00"/>
                </a:solidFill>
              </a:rPr>
            </a:br>
            <a:r>
              <a:rPr lang="en-US" sz="3600" i="1" dirty="0" smtClean="0">
                <a:solidFill>
                  <a:srgbClr val="FFFF00"/>
                </a:solidFill>
              </a:rPr>
              <a:t/>
            </a:r>
            <a:br>
              <a:rPr lang="en-US" sz="3600" i="1" dirty="0" smtClean="0">
                <a:solidFill>
                  <a:srgbClr val="FFFF00"/>
                </a:solidFill>
              </a:rPr>
            </a:br>
            <a:r>
              <a:rPr lang="en-US" sz="3600" i="1" dirty="0" smtClean="0">
                <a:solidFill>
                  <a:srgbClr val="FFFF00"/>
                </a:solidFill>
              </a:rPr>
              <a:t/>
            </a:r>
            <a:br>
              <a:rPr lang="en-US" sz="3600" i="1" dirty="0" smtClean="0">
                <a:solidFill>
                  <a:srgbClr val="FFFF00"/>
                </a:solidFill>
              </a:rPr>
            </a:br>
            <a:r>
              <a:rPr lang="en-US" sz="3600" i="1" dirty="0" smtClean="0">
                <a:solidFill>
                  <a:srgbClr val="FFFF00"/>
                </a:solidFill>
              </a:rPr>
              <a:t/>
            </a:r>
            <a:br>
              <a:rPr lang="en-US" sz="3600" i="1" dirty="0" smtClean="0">
                <a:solidFill>
                  <a:srgbClr val="FFFF00"/>
                </a:solidFill>
              </a:rPr>
            </a:br>
            <a:r>
              <a:rPr lang="en-US" sz="2400" b="1" i="1" dirty="0" smtClean="0">
                <a:solidFill>
                  <a:schemeClr val="bg1"/>
                </a:solidFill>
              </a:rPr>
              <a:t>Juliana Schell</a:t>
            </a:r>
            <a:br>
              <a:rPr lang="en-US" sz="2400" b="1" i="1" dirty="0" smtClean="0">
                <a:solidFill>
                  <a:schemeClr val="bg1"/>
                </a:solidFill>
              </a:rPr>
            </a:br>
            <a:r>
              <a:rPr lang="en-US" sz="1800" b="1" i="1" dirty="0" err="1" smtClean="0"/>
              <a:t>Universität</a:t>
            </a:r>
            <a:r>
              <a:rPr lang="en-US" sz="1800" b="1" i="1" dirty="0" smtClean="0"/>
              <a:t> des </a:t>
            </a:r>
            <a:r>
              <a:rPr lang="en-US" sz="1800" b="1" i="1" dirty="0" err="1" smtClean="0"/>
              <a:t>Saarlandes</a:t>
            </a:r>
            <a:r>
              <a:rPr lang="en-US" sz="1800" b="1" i="1" dirty="0" smtClean="0"/>
              <a:t> -&gt; </a:t>
            </a:r>
            <a:r>
              <a:rPr lang="en-US" sz="1800" b="1" i="1" dirty="0" err="1" smtClean="0"/>
              <a:t>Universität</a:t>
            </a:r>
            <a:r>
              <a:rPr lang="en-US" sz="1800" b="1" i="1" dirty="0" smtClean="0"/>
              <a:t> Duisburg Essen </a:t>
            </a:r>
            <a:r>
              <a:rPr lang="en-US" sz="1800" b="1" i="1" dirty="0"/>
              <a:t>&amp; ISOLDE-CERN</a:t>
            </a:r>
            <a:r>
              <a:rPr lang="en-US" sz="2200" b="1" i="1" dirty="0"/>
              <a:t/>
            </a:r>
            <a:br>
              <a:rPr lang="en-US" sz="2200" b="1" i="1" dirty="0"/>
            </a:br>
            <a:endParaRPr lang="en-US" sz="1400" i="1" dirty="0">
              <a:solidFill>
                <a:srgbClr val="FFFF00"/>
              </a:solidFill>
            </a:endParaRPr>
          </a:p>
        </p:txBody>
      </p:sp>
      <p:pic>
        <p:nvPicPr>
          <p:cNvPr id="7"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690227" y="6244898"/>
            <a:ext cx="2480103" cy="540000"/>
          </a:xfrm>
          <a:prstGeom prst="rect">
            <a:avLst/>
          </a:prstGeom>
          <a:noFill/>
          <a:ln w="9525">
            <a:noFill/>
            <a:miter lim="800000"/>
            <a:headEnd/>
            <a:tailEnd/>
          </a:ln>
        </p:spPr>
      </p:pic>
      <p:pic>
        <p:nvPicPr>
          <p:cNvPr id="15" name="Picture 14"/>
          <p:cNvPicPr>
            <a:picLocks noChangeAspect="1"/>
          </p:cNvPicPr>
          <p:nvPr/>
        </p:nvPicPr>
        <p:blipFill>
          <a:blip r:embed="rId3">
            <a:clrChange>
              <a:clrFrom>
                <a:srgbClr val="FFFFFF"/>
              </a:clrFrom>
              <a:clrTo>
                <a:srgbClr val="FFFFFF">
                  <a:alpha val="0"/>
                </a:srgbClr>
              </a:clrTo>
            </a:clrChange>
          </a:blip>
          <a:stretch>
            <a:fillRect/>
          </a:stretch>
        </p:blipFill>
        <p:spPr>
          <a:xfrm>
            <a:off x="8288788" y="6064898"/>
            <a:ext cx="735888" cy="720000"/>
          </a:xfrm>
          <a:prstGeom prst="rect">
            <a:avLst/>
          </a:prstGeom>
        </p:spPr>
      </p:pic>
      <p:pic>
        <p:nvPicPr>
          <p:cNvPr id="8" name="Picture 7"/>
          <p:cNvPicPr>
            <a:picLocks noChangeAspect="1"/>
          </p:cNvPicPr>
          <p:nvPr/>
        </p:nvPicPr>
        <p:blipFill>
          <a:blip r:embed="rId4"/>
          <a:stretch>
            <a:fillRect/>
          </a:stretch>
        </p:blipFill>
        <p:spPr>
          <a:xfrm>
            <a:off x="1941623" y="3441407"/>
            <a:ext cx="1705920" cy="736725"/>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99593" y="3386044"/>
            <a:ext cx="1923643" cy="776856"/>
          </a:xfrm>
          <a:prstGeom prst="rect">
            <a:avLst/>
          </a:prstGeom>
        </p:spPr>
      </p:pic>
      <p:pic>
        <p:nvPicPr>
          <p:cNvPr id="11" name="Picture 10"/>
          <p:cNvPicPr>
            <a:picLocks noChangeAspect="1"/>
          </p:cNvPicPr>
          <p:nvPr/>
        </p:nvPicPr>
        <p:blipFill>
          <a:blip r:embed="rId6"/>
          <a:stretch>
            <a:fillRect/>
          </a:stretch>
        </p:blipFill>
        <p:spPr>
          <a:xfrm>
            <a:off x="6022106" y="3355530"/>
            <a:ext cx="1593824" cy="80737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473313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1"/>
          <p:cNvSpPr>
            <a:spLocks noGrp="1"/>
          </p:cNvSpPr>
          <p:nvPr>
            <p:ph type="title"/>
          </p:nvPr>
        </p:nvSpPr>
        <p:spPr>
          <a:xfrm>
            <a:off x="4571999" y="258763"/>
            <a:ext cx="4111967" cy="1025526"/>
          </a:xfrm>
        </p:spPr>
        <p:txBody>
          <a:bodyPr/>
          <a:lstStyle/>
          <a:p>
            <a:endParaRPr lang="en-GB"/>
          </a:p>
        </p:txBody>
      </p:sp>
      <p:sp>
        <p:nvSpPr>
          <p:cNvPr id="6" name="Slide Number Placeholder 2"/>
          <p:cNvSpPr>
            <a:spLocks noGrp="1"/>
          </p:cNvSpPr>
          <p:nvPr>
            <p:ph type="sldNum" sz="quarter" idx="4294967295"/>
          </p:nvPr>
        </p:nvSpPr>
        <p:spPr>
          <a:xfrm>
            <a:off x="612648" y="6432206"/>
            <a:ext cx="1981200" cy="289903"/>
          </a:xfrm>
          <a:prstGeom prst="rect">
            <a:avLst/>
          </a:prstGeom>
        </p:spPr>
        <p:txBody>
          <a:bodyPr/>
          <a:lstStyle/>
          <a:p>
            <a:fld id="{9BBCADDF-C6D9-C14C-883B-1CD09994D60D}" type="slidenum">
              <a:rPr lang="en-US" smtClean="0"/>
              <a:pPr/>
              <a:t>10</a:t>
            </a:fld>
            <a:endParaRPr lang="en-US"/>
          </a:p>
        </p:txBody>
      </p:sp>
      <p:sp>
        <p:nvSpPr>
          <p:cNvPr id="7" name="Date Placeholder 3"/>
          <p:cNvSpPr txBox="1">
            <a:spLocks/>
          </p:cNvSpPr>
          <p:nvPr/>
        </p:nvSpPr>
        <p:spPr>
          <a:xfrm>
            <a:off x="6400800" y="6432206"/>
            <a:ext cx="2289048" cy="289903"/>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0BB470A-41E8-4EE2-8DCC-9EC78AEE434F}" type="datetime1">
              <a:rPr lang="en-US" smtClean="0"/>
              <a:pPr/>
              <a:t>6/30/2016</a:t>
            </a:fld>
            <a:endParaRPr lang="en-US" dirty="0"/>
          </a:p>
        </p:txBody>
      </p:sp>
      <p:sp>
        <p:nvSpPr>
          <p:cNvPr id="8" name="Footer Placeholder 4"/>
          <p:cNvSpPr txBox="1">
            <a:spLocks/>
          </p:cNvSpPr>
          <p:nvPr/>
        </p:nvSpPr>
        <p:spPr>
          <a:xfrm>
            <a:off x="2593848" y="6432206"/>
            <a:ext cx="3810000" cy="289903"/>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smtClean="0"/>
              <a:t>&lt;author&gt;</a:t>
            </a:r>
            <a:endParaRPr lang="en-US" dirty="0"/>
          </a:p>
        </p:txBody>
      </p:sp>
      <p:pic>
        <p:nvPicPr>
          <p:cNvPr id="9" name="Picture 8" descr="image005"/>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399669" y="0"/>
            <a:ext cx="9943338"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Left Arrow 9"/>
          <p:cNvSpPr/>
          <p:nvPr/>
        </p:nvSpPr>
        <p:spPr>
          <a:xfrm rot="20997916" flipV="1">
            <a:off x="4799351" y="3591011"/>
            <a:ext cx="4763913" cy="202805"/>
          </a:xfrm>
          <a:prstGeom prst="left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rot="20992748">
            <a:off x="7131762" y="3122673"/>
            <a:ext cx="1455935" cy="369332"/>
          </a:xfrm>
          <a:prstGeom prst="rect">
            <a:avLst/>
          </a:prstGeom>
          <a:noFill/>
          <a:ln>
            <a:noFill/>
          </a:ln>
        </p:spPr>
        <p:txBody>
          <a:bodyPr wrap="none" rtlCol="0">
            <a:spAutoFit/>
          </a:bodyPr>
          <a:lstStyle/>
          <a:p>
            <a:r>
              <a:rPr lang="en-US" dirty="0" smtClean="0">
                <a:solidFill>
                  <a:srgbClr val="FF0000"/>
                </a:solidFill>
              </a:rPr>
              <a:t>RILIS LASERS</a:t>
            </a:r>
            <a:endParaRPr lang="en-US" dirty="0">
              <a:solidFill>
                <a:srgbClr val="FF0000"/>
              </a:solidFill>
            </a:endParaRPr>
          </a:p>
        </p:txBody>
      </p:sp>
      <p:sp>
        <p:nvSpPr>
          <p:cNvPr id="12" name="TextBox 11"/>
          <p:cNvSpPr txBox="1"/>
          <p:nvPr/>
        </p:nvSpPr>
        <p:spPr>
          <a:xfrm rot="20992748">
            <a:off x="7084373" y="3514232"/>
            <a:ext cx="2011488" cy="369332"/>
          </a:xfrm>
          <a:prstGeom prst="rect">
            <a:avLst/>
          </a:prstGeom>
          <a:noFill/>
          <a:ln>
            <a:noFill/>
          </a:ln>
        </p:spPr>
        <p:txBody>
          <a:bodyPr wrap="none" rtlCol="0">
            <a:spAutoFit/>
          </a:bodyPr>
          <a:lstStyle/>
          <a:p>
            <a:r>
              <a:rPr lang="en-US" dirty="0" smtClean="0"/>
              <a:t>&gt; 20 m optical path</a:t>
            </a:r>
            <a:endParaRPr lang="en-US" dirty="0"/>
          </a:p>
        </p:txBody>
      </p:sp>
      <p:sp>
        <p:nvSpPr>
          <p:cNvPr id="13" name="TextBox 12"/>
          <p:cNvSpPr txBox="1"/>
          <p:nvPr/>
        </p:nvSpPr>
        <p:spPr>
          <a:xfrm rot="20992748">
            <a:off x="6753245" y="3749860"/>
            <a:ext cx="2393003" cy="338554"/>
          </a:xfrm>
          <a:prstGeom prst="rect">
            <a:avLst/>
          </a:prstGeom>
          <a:noFill/>
          <a:ln>
            <a:noFill/>
          </a:ln>
        </p:spPr>
        <p:txBody>
          <a:bodyPr wrap="none" rtlCol="0">
            <a:spAutoFit/>
          </a:bodyPr>
          <a:lstStyle/>
          <a:p>
            <a:r>
              <a:rPr lang="en-US" sz="1600" dirty="0" smtClean="0"/>
              <a:t>3 mm diameter ion source</a:t>
            </a:r>
            <a:endParaRPr lang="en-US" sz="1600" dirty="0"/>
          </a:p>
        </p:txBody>
      </p:sp>
      <p:cxnSp>
        <p:nvCxnSpPr>
          <p:cNvPr id="14" name="Straight Arrow Connector 13"/>
          <p:cNvCxnSpPr/>
          <p:nvPr/>
        </p:nvCxnSpPr>
        <p:spPr>
          <a:xfrm>
            <a:off x="-24560" y="6466813"/>
            <a:ext cx="1274415" cy="0"/>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166007" y="6062874"/>
            <a:ext cx="893281" cy="369332"/>
          </a:xfrm>
          <a:prstGeom prst="rect">
            <a:avLst/>
          </a:prstGeom>
          <a:noFill/>
        </p:spPr>
        <p:txBody>
          <a:bodyPr wrap="none" rtlCol="0">
            <a:spAutoFit/>
          </a:bodyPr>
          <a:lstStyle/>
          <a:p>
            <a:r>
              <a:rPr lang="en-US" dirty="0"/>
              <a:t>~</a:t>
            </a:r>
            <a:r>
              <a:rPr lang="en-US" dirty="0" smtClean="0"/>
              <a:t>10 cm</a:t>
            </a:r>
            <a:endParaRPr lang="en-US" dirty="0"/>
          </a:p>
        </p:txBody>
      </p:sp>
      <p:sp>
        <p:nvSpPr>
          <p:cNvPr id="16" name="Left Arrow 15"/>
          <p:cNvSpPr/>
          <p:nvPr/>
        </p:nvSpPr>
        <p:spPr>
          <a:xfrm rot="1432226" flipV="1">
            <a:off x="3532909" y="5605733"/>
            <a:ext cx="6318409" cy="184941"/>
          </a:xfrm>
          <a:prstGeom prst="leftArrow">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7490905" y="5532951"/>
            <a:ext cx="1401608" cy="646331"/>
          </a:xfrm>
          <a:prstGeom prst="rect">
            <a:avLst/>
          </a:prstGeom>
          <a:noFill/>
        </p:spPr>
        <p:txBody>
          <a:bodyPr wrap="none" rtlCol="0">
            <a:spAutoFit/>
          </a:bodyPr>
          <a:lstStyle/>
          <a:p>
            <a:pPr algn="r"/>
            <a:r>
              <a:rPr lang="en-US" dirty="0" smtClean="0"/>
              <a:t>Proton beam     </a:t>
            </a:r>
          </a:p>
          <a:p>
            <a:pPr algn="r"/>
            <a:r>
              <a:rPr lang="en-US" dirty="0" smtClean="0"/>
              <a:t>  from PSB</a:t>
            </a:r>
            <a:endParaRPr lang="en-US" dirty="0"/>
          </a:p>
        </p:txBody>
      </p:sp>
    </p:spTree>
    <p:extLst>
      <p:ext uri="{BB962C8B-B14F-4D97-AF65-F5344CB8AC3E}">
        <p14:creationId xmlns:p14="http://schemas.microsoft.com/office/powerpoint/2010/main" val="14441632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2" descr="S:\Talks\2011_ISOLDEWorkshop\pictures\rilis_panoramas\hdr_rilis_tisa.jpg"/>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a:ext>
            </a:extLst>
          </a:blip>
          <a:srcRect/>
          <a:stretch>
            <a:fillRect/>
          </a:stretch>
        </p:blipFill>
        <p:spPr bwMode="auto">
          <a:xfrm>
            <a:off x="-679434" y="1193800"/>
            <a:ext cx="9823434" cy="5664201"/>
          </a:xfrm>
          <a:prstGeom prst="rect">
            <a:avLst/>
          </a:prstGeom>
          <a:noFill/>
          <a:extLst>
            <a:ext uri="{909E8E84-426E-40dd-AFC4-6F175D3DCCD1}">
              <a14:hiddenFill xmlns="" xmlns:a14="http://schemas.microsoft.com/office/drawing/2010/main">
                <a:solidFill>
                  <a:srgbClr val="FFFFFF"/>
                </a:solidFill>
              </a14:hiddenFill>
            </a:ext>
          </a:extLst>
        </p:spPr>
      </p:pic>
      <p:sp>
        <p:nvSpPr>
          <p:cNvPr id="6" name="Title 3"/>
          <p:cNvSpPr>
            <a:spLocks noGrp="1"/>
          </p:cNvSpPr>
          <p:nvPr>
            <p:ph type="title"/>
          </p:nvPr>
        </p:nvSpPr>
        <p:spPr>
          <a:xfrm>
            <a:off x="4571999" y="347663"/>
            <a:ext cx="3098801" cy="452437"/>
          </a:xfrm>
        </p:spPr>
        <p:txBody>
          <a:bodyPr>
            <a:normAutofit fontScale="90000"/>
          </a:bodyPr>
          <a:lstStyle/>
          <a:p>
            <a:r>
              <a:rPr lang="en-US" dirty="0" smtClean="0"/>
              <a:t>RILIS in action</a:t>
            </a:r>
            <a:endParaRPr lang="en-GB" dirty="0"/>
          </a:p>
        </p:txBody>
      </p:sp>
      <p:grpSp>
        <p:nvGrpSpPr>
          <p:cNvPr id="7" name="Group 19"/>
          <p:cNvGrpSpPr>
            <a:grpSpLocks/>
          </p:cNvGrpSpPr>
          <p:nvPr/>
        </p:nvGrpSpPr>
        <p:grpSpPr bwMode="auto">
          <a:xfrm>
            <a:off x="1700213" y="1308100"/>
            <a:ext cx="5867400" cy="5549900"/>
            <a:chOff x="912" y="296"/>
            <a:chExt cx="3696" cy="3496"/>
          </a:xfrm>
        </p:grpSpPr>
        <p:grpSp>
          <p:nvGrpSpPr>
            <p:cNvPr id="9" name="Group 20"/>
            <p:cNvGrpSpPr>
              <a:grpSpLocks/>
            </p:cNvGrpSpPr>
            <p:nvPr/>
          </p:nvGrpSpPr>
          <p:grpSpPr bwMode="auto">
            <a:xfrm>
              <a:off x="912" y="296"/>
              <a:ext cx="3696" cy="3496"/>
              <a:chOff x="912" y="296"/>
              <a:chExt cx="3696" cy="3496"/>
            </a:xfrm>
          </p:grpSpPr>
          <p:sp>
            <p:nvSpPr>
              <p:cNvPr id="11" name="Rectangle 21"/>
              <p:cNvSpPr>
                <a:spLocks noChangeArrowheads="1"/>
              </p:cNvSpPr>
              <p:nvPr/>
            </p:nvSpPr>
            <p:spPr bwMode="auto">
              <a:xfrm>
                <a:off x="912" y="296"/>
                <a:ext cx="3696" cy="3496"/>
              </a:xfrm>
              <a:prstGeom prst="rect">
                <a:avLst/>
              </a:prstGeom>
              <a:solidFill>
                <a:srgbClr val="008000"/>
              </a:solidFill>
              <a:ln w="25400" cap="sq">
                <a:noFill/>
                <a:miter lim="800000"/>
                <a:headEnd/>
                <a:tailEnd/>
              </a:ln>
              <a:effectLst/>
            </p:spPr>
            <p:txBody>
              <a:bodyPr wrap="none" anchor="ctr"/>
              <a:lstStyle/>
              <a:p>
                <a:pPr algn="ctr">
                  <a:defRPr/>
                </a:pPr>
                <a:endParaRPr lang="en-US">
                  <a:latin typeface="Verdana" pitchFamily="-105" charset="0"/>
                  <a:ea typeface="+mn-ea"/>
                  <a:cs typeface="+mn-cs"/>
                </a:endParaRPr>
              </a:p>
            </p:txBody>
          </p:sp>
          <p:sp>
            <p:nvSpPr>
              <p:cNvPr id="12" name="Text Box 22"/>
              <p:cNvSpPr txBox="1">
                <a:spLocks noChangeArrowheads="1"/>
              </p:cNvSpPr>
              <p:nvPr/>
            </p:nvSpPr>
            <p:spPr bwMode="auto">
              <a:xfrm rot="16200000">
                <a:off x="239" y="1380"/>
                <a:ext cx="1843" cy="3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2400">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2400">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2400">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de-DE" sz="3200" b="1" dirty="0" smtClean="0">
                    <a:solidFill>
                      <a:schemeClr val="bg1"/>
                    </a:solidFill>
                    <a:effectLst/>
                    <a:latin typeface="Calibri"/>
                    <a:cs typeface="Calibri"/>
                  </a:rPr>
                  <a:t>Gammas </a:t>
                </a:r>
                <a:r>
                  <a:rPr lang="de-DE" sz="3200" b="1" dirty="0" err="1" smtClean="0">
                    <a:solidFill>
                      <a:schemeClr val="bg1"/>
                    </a:solidFill>
                    <a:effectLst/>
                    <a:latin typeface="Calibri"/>
                    <a:cs typeface="Calibri"/>
                  </a:rPr>
                  <a:t>singles</a:t>
                </a:r>
                <a:endParaRPr lang="de-DE" sz="3200" b="1" dirty="0">
                  <a:solidFill>
                    <a:schemeClr val="bg1"/>
                  </a:solidFill>
                  <a:effectLst/>
                  <a:latin typeface="Calibri"/>
                  <a:cs typeface="Calibri"/>
                </a:endParaRPr>
              </a:p>
            </p:txBody>
          </p:sp>
          <p:pic>
            <p:nvPicPr>
              <p:cNvPr id="13" name="Picture 23" descr="1669-1735"/>
              <p:cNvPicPr>
                <a:picLocks noChangeAspect="1" noChangeArrowheads="1"/>
              </p:cNvPicPr>
              <p:nvPr/>
            </p:nvPicPr>
            <p:blipFill>
              <a:blip r:embed="rId4">
                <a:lum bright="-30000" contrast="30000"/>
                <a:extLst>
                  <a:ext uri="{28A0092B-C50C-407E-A947-70E740481C1C}">
                    <a14:useLocalDpi xmlns:a14="http://schemas.microsoft.com/office/drawing/2010/main" val="0"/>
                  </a:ext>
                </a:extLst>
              </a:blip>
              <a:srcRect/>
              <a:stretch>
                <a:fillRect/>
              </a:stretch>
            </p:blipFill>
            <p:spPr bwMode="auto">
              <a:xfrm>
                <a:off x="1344" y="650"/>
                <a:ext cx="2833" cy="2662"/>
              </a:xfrm>
              <a:prstGeom prst="rect">
                <a:avLst/>
              </a:prstGeom>
              <a:noFill/>
              <a:ln w="9525">
                <a:solidFill>
                  <a:srgbClr val="FFFF00"/>
                </a:solidFill>
                <a:miter lim="800000"/>
                <a:headEnd/>
                <a:tailEnd/>
              </a:ln>
              <a:extLst/>
            </p:spPr>
          </p:pic>
          <p:sp>
            <p:nvSpPr>
              <p:cNvPr id="16" name="Line 26"/>
              <p:cNvSpPr>
                <a:spLocks noChangeShapeType="1"/>
              </p:cNvSpPr>
              <p:nvPr/>
            </p:nvSpPr>
            <p:spPr bwMode="auto">
              <a:xfrm>
                <a:off x="3398" y="2237"/>
                <a:ext cx="210" cy="209"/>
              </a:xfrm>
              <a:prstGeom prst="line">
                <a:avLst/>
              </a:prstGeom>
              <a:noFill/>
              <a:ln w="19050">
                <a:solidFill>
                  <a:srgbClr val="CC3300"/>
                </a:solidFill>
                <a:round/>
                <a:headEnd/>
                <a:tailEnd type="triangle" w="med" len="med"/>
              </a:ln>
              <a:effectLst/>
            </p:spPr>
            <p:txBody>
              <a:bodyPr wrap="none" anchor="ctr"/>
              <a:lstStyle/>
              <a:p>
                <a:pPr algn="ctr">
                  <a:defRPr/>
                </a:pPr>
                <a:endParaRPr lang="en-US">
                  <a:latin typeface="Verdana" pitchFamily="-105" charset="0"/>
                  <a:ea typeface="+mn-ea"/>
                  <a:cs typeface="+mn-cs"/>
                </a:endParaRPr>
              </a:p>
            </p:txBody>
          </p:sp>
          <p:sp>
            <p:nvSpPr>
              <p:cNvPr id="18" name="Text Box 28"/>
              <p:cNvSpPr txBox="1">
                <a:spLocks noChangeArrowheads="1"/>
              </p:cNvSpPr>
              <p:nvPr/>
            </p:nvSpPr>
            <p:spPr bwMode="auto">
              <a:xfrm>
                <a:off x="1783" y="783"/>
                <a:ext cx="835" cy="2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2400">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2400">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2400">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de-DE" sz="2000" b="1" dirty="0">
                    <a:solidFill>
                      <a:srgbClr val="FF0000"/>
                    </a:solidFill>
                    <a:effectLst/>
                    <a:latin typeface="Arial" charset="0"/>
                  </a:rPr>
                  <a:t>Laser ON</a:t>
                </a:r>
              </a:p>
            </p:txBody>
          </p:sp>
          <p:sp>
            <p:nvSpPr>
              <p:cNvPr id="19" name="Text Box 29"/>
              <p:cNvSpPr txBox="1">
                <a:spLocks noChangeArrowheads="1"/>
              </p:cNvSpPr>
              <p:nvPr/>
            </p:nvSpPr>
            <p:spPr bwMode="auto">
              <a:xfrm>
                <a:off x="2047" y="2591"/>
                <a:ext cx="915" cy="2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type="none" w="sm" len="sm"/>
                    <a:tailEnd type="none" w="sm" len="sm"/>
                  </a14:hiddenLine>
                </a:ext>
              </a:extLst>
            </p:spPr>
            <p:txBody>
              <a:bodyPr wrap="none">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2400">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2400">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2400">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de-DE" sz="2000" b="1" dirty="0">
                    <a:solidFill>
                      <a:srgbClr val="00CC00"/>
                    </a:solidFill>
                    <a:effectLst/>
                    <a:latin typeface="Arial" charset="0"/>
                  </a:rPr>
                  <a:t>Laser OFF</a:t>
                </a:r>
              </a:p>
            </p:txBody>
          </p:sp>
          <p:sp>
            <p:nvSpPr>
              <p:cNvPr id="20" name="Rectangle 30"/>
              <p:cNvSpPr>
                <a:spLocks noChangeArrowheads="1"/>
              </p:cNvSpPr>
              <p:nvPr/>
            </p:nvSpPr>
            <p:spPr bwMode="auto">
              <a:xfrm>
                <a:off x="3641" y="1498"/>
                <a:ext cx="431" cy="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ctr" eaLnBrk="0" hangingPunct="0"/>
                <a:r>
                  <a:rPr lang="de-DE" sz="1200" b="1" baseline="30000">
                    <a:solidFill>
                      <a:srgbClr val="000000"/>
                    </a:solidFill>
                    <a:effectLst/>
                    <a:latin typeface="Arial" charset="0"/>
                  </a:rPr>
                  <a:t>130</a:t>
                </a:r>
                <a:r>
                  <a:rPr lang="de-DE" sz="1200" b="1">
                    <a:solidFill>
                      <a:srgbClr val="000000"/>
                    </a:solidFill>
                    <a:effectLst/>
                    <a:latin typeface="Arial" charset="0"/>
                  </a:rPr>
                  <a:t>Sb</a:t>
                </a:r>
              </a:p>
              <a:p>
                <a:pPr algn="ctr" eaLnBrk="0" hangingPunct="0"/>
                <a:r>
                  <a:rPr lang="de-DE" sz="900" b="1">
                    <a:solidFill>
                      <a:srgbClr val="000000"/>
                    </a:solidFill>
                    <a:effectLst/>
                    <a:latin typeface="Arial" charset="0"/>
                  </a:rPr>
                  <a:t>1749 keV</a:t>
                </a:r>
                <a:endParaRPr lang="de-DE" sz="1200" b="1">
                  <a:solidFill>
                    <a:srgbClr val="000000"/>
                  </a:solidFill>
                  <a:effectLst/>
                  <a:latin typeface="Arial" charset="0"/>
                </a:endParaRPr>
              </a:p>
            </p:txBody>
          </p:sp>
          <p:sp>
            <p:nvSpPr>
              <p:cNvPr id="21" name="Text Box 31"/>
              <p:cNvSpPr txBox="1">
                <a:spLocks noChangeArrowheads="1"/>
              </p:cNvSpPr>
              <p:nvPr/>
            </p:nvSpPr>
            <p:spPr bwMode="auto">
              <a:xfrm>
                <a:off x="3482" y="3144"/>
                <a:ext cx="1030" cy="1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2400">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2400">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2400">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de-DE" sz="700">
                    <a:solidFill>
                      <a:srgbClr val="CC3300"/>
                    </a:solidFill>
                    <a:effectLst/>
                    <a:latin typeface="Arial" charset="0"/>
                  </a:rPr>
                  <a:t>Energy [keV]</a:t>
                </a:r>
              </a:p>
            </p:txBody>
          </p:sp>
          <p:sp>
            <p:nvSpPr>
              <p:cNvPr id="22" name="Text Box 32"/>
              <p:cNvSpPr txBox="1">
                <a:spLocks noChangeArrowheads="1"/>
              </p:cNvSpPr>
              <p:nvPr/>
            </p:nvSpPr>
            <p:spPr bwMode="auto">
              <a:xfrm>
                <a:off x="2201" y="3298"/>
                <a:ext cx="1290" cy="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2400">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2400">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2400">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2400">
                    <a:solidFill>
                      <a:schemeClr val="tx1"/>
                    </a:solidFill>
                    <a:latin typeface="Verdana" charset="0"/>
                    <a:ea typeface="ＭＳ Ｐゴシック" charset="0"/>
                  </a:defRPr>
                </a:lvl9pPr>
              </a:lstStyle>
              <a:p>
                <a:pPr algn="ctr"/>
                <a:r>
                  <a:rPr lang="de-DE" b="1" dirty="0" err="1">
                    <a:solidFill>
                      <a:srgbClr val="FFFFFF"/>
                    </a:solidFill>
                    <a:effectLst/>
                    <a:latin typeface="Arial" charset="0"/>
                  </a:rPr>
                  <a:t>Energy</a:t>
                </a:r>
                <a:r>
                  <a:rPr lang="de-DE" b="1" dirty="0">
                    <a:solidFill>
                      <a:srgbClr val="FFFFFF"/>
                    </a:solidFill>
                    <a:effectLst/>
                    <a:latin typeface="Arial" charset="0"/>
                  </a:rPr>
                  <a:t> (</a:t>
                </a:r>
                <a:r>
                  <a:rPr lang="de-DE" b="1" dirty="0" err="1">
                    <a:solidFill>
                      <a:srgbClr val="FFFFFF"/>
                    </a:solidFill>
                    <a:effectLst/>
                    <a:latin typeface="Arial" charset="0"/>
                  </a:rPr>
                  <a:t>keV</a:t>
                </a:r>
                <a:r>
                  <a:rPr lang="de-DE" b="1" dirty="0">
                    <a:solidFill>
                      <a:srgbClr val="FFFFFF"/>
                    </a:solidFill>
                    <a:effectLst/>
                    <a:latin typeface="Arial" charset="0"/>
                  </a:rPr>
                  <a:t>)</a:t>
                </a:r>
              </a:p>
            </p:txBody>
          </p:sp>
          <p:sp>
            <p:nvSpPr>
              <p:cNvPr id="23" name="Text Box 33"/>
              <p:cNvSpPr txBox="1">
                <a:spLocks noChangeArrowheads="1"/>
              </p:cNvSpPr>
              <p:nvPr/>
            </p:nvSpPr>
            <p:spPr bwMode="auto">
              <a:xfrm>
                <a:off x="2820" y="783"/>
                <a:ext cx="1068" cy="1454"/>
              </a:xfrm>
              <a:prstGeom prst="rect">
                <a:avLst/>
              </a:prstGeom>
              <a:noFill/>
              <a:ln w="19050">
                <a:noFill/>
                <a:miter lim="800000"/>
                <a:headEnd/>
                <a:tailEnd/>
              </a:ln>
              <a:effectLst/>
            </p:spPr>
            <p:txBody>
              <a:bodyPr wrap="square">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2400">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2400">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2400">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2400">
                    <a:solidFill>
                      <a:schemeClr val="tx1"/>
                    </a:solidFill>
                    <a:latin typeface="Verdana" charset="0"/>
                    <a:ea typeface="ＭＳ Ｐゴシック" charset="0"/>
                  </a:defRPr>
                </a:lvl9pPr>
              </a:lstStyle>
              <a:p>
                <a:pPr algn="ctr" eaLnBrk="1" hangingPunct="1">
                  <a:defRPr/>
                </a:pPr>
                <a:r>
                  <a:rPr lang="en-US" b="1" baseline="30000" dirty="0" smtClean="0">
                    <a:solidFill>
                      <a:srgbClr val="FF0000"/>
                    </a:solidFill>
                    <a:effectLst>
                      <a:outerShdw blurRad="38100" dist="38100" dir="2700000" algn="tl">
                        <a:srgbClr val="DDDDDD"/>
                      </a:outerShdw>
                    </a:effectLst>
                    <a:latin typeface="Calibri"/>
                    <a:cs typeface="Calibri"/>
                  </a:rPr>
                  <a:t>130</a:t>
                </a:r>
                <a:r>
                  <a:rPr lang="en-US" b="1" dirty="0" smtClean="0">
                    <a:solidFill>
                      <a:srgbClr val="FF0000"/>
                    </a:solidFill>
                    <a:effectLst>
                      <a:outerShdw blurRad="38100" dist="38100" dir="2700000" algn="tl">
                        <a:srgbClr val="DDDDDD"/>
                      </a:outerShdw>
                    </a:effectLst>
                    <a:latin typeface="Calibri"/>
                    <a:cs typeface="Calibri"/>
                  </a:rPr>
                  <a:t>Cd</a:t>
                </a:r>
                <a:r>
                  <a:rPr lang="en-US" sz="1600" b="1" dirty="0" smtClean="0">
                    <a:solidFill>
                      <a:srgbClr val="FF0000"/>
                    </a:solidFill>
                    <a:effectLst>
                      <a:outerShdw blurRad="38100" dist="38100" dir="2700000" algn="tl">
                        <a:srgbClr val="DDDDDD"/>
                      </a:outerShdw>
                    </a:effectLst>
                    <a:latin typeface="Calibri"/>
                    <a:cs typeface="Calibri"/>
                  </a:rPr>
                  <a:t> (T</a:t>
                </a:r>
                <a:r>
                  <a:rPr lang="en-US" sz="1600" b="1" baseline="-25000" dirty="0" smtClean="0">
                    <a:solidFill>
                      <a:srgbClr val="FF0000"/>
                    </a:solidFill>
                    <a:effectLst>
                      <a:outerShdw blurRad="38100" dist="38100" dir="2700000" algn="tl">
                        <a:srgbClr val="DDDDDD"/>
                      </a:outerShdw>
                    </a:effectLst>
                    <a:latin typeface="Calibri"/>
                    <a:cs typeface="Calibri"/>
                  </a:rPr>
                  <a:t>½</a:t>
                </a:r>
                <a:r>
                  <a:rPr lang="en-US" sz="1600" b="1" dirty="0" smtClean="0">
                    <a:solidFill>
                      <a:srgbClr val="FF0000"/>
                    </a:solidFill>
                    <a:effectLst>
                      <a:outerShdw blurRad="38100" dist="38100" dir="2700000" algn="tl">
                        <a:srgbClr val="DDDDDD"/>
                      </a:outerShdw>
                    </a:effectLst>
                    <a:latin typeface="Calibri"/>
                    <a:cs typeface="Calibri"/>
                  </a:rPr>
                  <a:t>=0.2 s)</a:t>
                </a:r>
              </a:p>
              <a:p>
                <a:pPr algn="ctr"/>
                <a:r>
                  <a:rPr lang="de-DE" b="1" dirty="0">
                    <a:solidFill>
                      <a:srgbClr val="FF3300"/>
                    </a:solidFill>
                    <a:latin typeface="Calibri"/>
                    <a:cs typeface="Calibri"/>
                  </a:rPr>
                  <a:t>1669 </a:t>
                </a:r>
                <a:r>
                  <a:rPr lang="de-DE" b="1" dirty="0" err="1">
                    <a:solidFill>
                      <a:srgbClr val="FF3300"/>
                    </a:solidFill>
                    <a:latin typeface="Calibri"/>
                    <a:cs typeface="Calibri"/>
                  </a:rPr>
                  <a:t>keV</a:t>
                </a:r>
                <a:endParaRPr lang="de-DE" b="1" dirty="0">
                  <a:solidFill>
                    <a:srgbClr val="FF3300"/>
                  </a:solidFill>
                  <a:latin typeface="Calibri"/>
                  <a:cs typeface="Calibri"/>
                </a:endParaRPr>
              </a:p>
              <a:p>
                <a:pPr algn="ctr"/>
                <a:endParaRPr lang="de-DE" b="1" dirty="0" smtClean="0">
                  <a:solidFill>
                    <a:srgbClr val="FF3300"/>
                  </a:solidFill>
                  <a:latin typeface="Calibri"/>
                  <a:cs typeface="Calibri"/>
                </a:endParaRPr>
              </a:p>
              <a:p>
                <a:pPr algn="ctr"/>
                <a:endParaRPr lang="de-DE" b="1" dirty="0">
                  <a:solidFill>
                    <a:srgbClr val="FF3300"/>
                  </a:solidFill>
                  <a:latin typeface="Calibri"/>
                  <a:cs typeface="Calibri"/>
                </a:endParaRPr>
              </a:p>
              <a:p>
                <a:pPr algn="ctr"/>
                <a:endParaRPr lang="de-DE" b="1" dirty="0">
                  <a:solidFill>
                    <a:srgbClr val="FF3300"/>
                  </a:solidFill>
                  <a:latin typeface="Calibri"/>
                  <a:cs typeface="Calibri"/>
                </a:endParaRPr>
              </a:p>
              <a:p>
                <a:pPr algn="ctr"/>
                <a:r>
                  <a:rPr lang="de-DE" b="1" dirty="0">
                    <a:solidFill>
                      <a:srgbClr val="FF3300"/>
                    </a:solidFill>
                    <a:latin typeface="Calibri"/>
                    <a:cs typeface="Calibri"/>
                  </a:rPr>
                  <a:t>1732 </a:t>
                </a:r>
                <a:r>
                  <a:rPr lang="de-DE" b="1" dirty="0" err="1" smtClean="0">
                    <a:solidFill>
                      <a:srgbClr val="FF3300"/>
                    </a:solidFill>
                    <a:latin typeface="Calibri"/>
                    <a:cs typeface="Calibri"/>
                  </a:rPr>
                  <a:t>keV</a:t>
                </a:r>
                <a:endParaRPr lang="en-US" b="1" dirty="0" smtClean="0">
                  <a:solidFill>
                    <a:srgbClr val="FF0000"/>
                  </a:solidFill>
                  <a:effectLst>
                    <a:outerShdw blurRad="38100" dist="38100" dir="2700000" algn="tl">
                      <a:srgbClr val="DDDDDD"/>
                    </a:outerShdw>
                  </a:effectLst>
                  <a:latin typeface="Calibri"/>
                  <a:cs typeface="Calibri"/>
                </a:endParaRPr>
              </a:p>
            </p:txBody>
          </p:sp>
          <p:sp>
            <p:nvSpPr>
              <p:cNvPr id="24" name="Text Box 34"/>
              <p:cNvSpPr txBox="1">
                <a:spLocks noChangeArrowheads="1"/>
              </p:cNvSpPr>
              <p:nvPr/>
            </p:nvSpPr>
            <p:spPr bwMode="auto">
              <a:xfrm>
                <a:off x="3492" y="1446"/>
                <a:ext cx="699" cy="523"/>
              </a:xfrm>
              <a:prstGeom prst="rect">
                <a:avLst/>
              </a:prstGeom>
              <a:solidFill>
                <a:srgbClr val="CFCFCF"/>
              </a:solidFill>
              <a:ln w="19050">
                <a:noFill/>
                <a:miter lim="800000"/>
                <a:headEnd/>
                <a:tailEnd/>
              </a:ln>
              <a:effectLst/>
            </p:spPr>
            <p:txBody>
              <a:bodyPr wrap="none">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2400">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2400">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2400">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2400">
                    <a:solidFill>
                      <a:schemeClr val="tx1"/>
                    </a:solidFill>
                    <a:latin typeface="Verdana" charset="0"/>
                    <a:ea typeface="ＭＳ Ｐゴシック" charset="0"/>
                  </a:defRPr>
                </a:lvl9pPr>
              </a:lstStyle>
              <a:p>
                <a:pPr algn="ctr" eaLnBrk="1" hangingPunct="1">
                  <a:defRPr/>
                </a:pPr>
                <a:r>
                  <a:rPr lang="en-US" sz="1600" b="1" baseline="30000" dirty="0">
                    <a:solidFill>
                      <a:srgbClr val="0000FF"/>
                    </a:solidFill>
                    <a:latin typeface="Calibri"/>
                    <a:cs typeface="Calibri"/>
                  </a:rPr>
                  <a:t>130</a:t>
                </a:r>
                <a:r>
                  <a:rPr lang="en-US" sz="1600" b="1" dirty="0">
                    <a:solidFill>
                      <a:srgbClr val="0000FF"/>
                    </a:solidFill>
                    <a:latin typeface="Calibri"/>
                    <a:cs typeface="Calibri"/>
                  </a:rPr>
                  <a:t>Sb</a:t>
                </a:r>
              </a:p>
              <a:p>
                <a:pPr algn="ctr" eaLnBrk="1" hangingPunct="1">
                  <a:defRPr/>
                </a:pPr>
                <a:r>
                  <a:rPr lang="en-US" sz="1600" b="1" dirty="0">
                    <a:solidFill>
                      <a:srgbClr val="0000FF"/>
                    </a:solidFill>
                    <a:latin typeface="Calibri"/>
                    <a:cs typeface="Calibri"/>
                  </a:rPr>
                  <a:t>1749keV</a:t>
                </a:r>
              </a:p>
              <a:p>
                <a:pPr algn="ctr" eaLnBrk="1" hangingPunct="1">
                  <a:defRPr/>
                </a:pPr>
                <a:r>
                  <a:rPr lang="en-US" sz="1600" b="1" dirty="0">
                    <a:solidFill>
                      <a:srgbClr val="0000FF"/>
                    </a:solidFill>
                    <a:latin typeface="Calibri"/>
                    <a:cs typeface="Calibri"/>
                  </a:rPr>
                  <a:t>T½=39.5 m</a:t>
                </a:r>
              </a:p>
            </p:txBody>
          </p:sp>
        </p:grpSp>
        <p:sp>
          <p:nvSpPr>
            <p:cNvPr id="10" name="Text Box 35"/>
            <p:cNvSpPr txBox="1">
              <a:spLocks noChangeArrowheads="1"/>
            </p:cNvSpPr>
            <p:nvPr/>
          </p:nvSpPr>
          <p:spPr bwMode="auto">
            <a:xfrm>
              <a:off x="1714" y="336"/>
              <a:ext cx="2174" cy="288"/>
            </a:xfrm>
            <a:prstGeom prst="rect">
              <a:avLst/>
            </a:prstGeom>
            <a:noFill/>
            <a:ln w="19050">
              <a:noFill/>
              <a:miter lim="800000"/>
              <a:headEnd/>
              <a:tailEnd/>
            </a:ln>
            <a:effectLst/>
          </p:spPr>
          <p:txBody>
            <a:bodyPr wrap="none">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2400">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2400">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2400">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2400">
                  <a:solidFill>
                    <a:schemeClr val="tx1"/>
                  </a:solidFill>
                  <a:latin typeface="Verdana" charset="0"/>
                  <a:ea typeface="ＭＳ Ｐゴシック" charset="0"/>
                </a:defRPr>
              </a:lvl9pPr>
            </a:lstStyle>
            <a:p>
              <a:pPr algn="ctr" eaLnBrk="1" hangingPunct="1">
                <a:defRPr/>
              </a:pPr>
              <a:r>
                <a:rPr lang="en-US" b="1" dirty="0" smtClean="0">
                  <a:solidFill>
                    <a:schemeClr val="bg1"/>
                  </a:solidFill>
                  <a:effectLst>
                    <a:outerShdw blurRad="38100" dist="38100" dir="2700000" algn="tl">
                      <a:srgbClr val="DDDDDD"/>
                    </a:outerShdw>
                  </a:effectLst>
                </a:rPr>
                <a:t>Laser Cd ionization</a:t>
              </a:r>
            </a:p>
          </p:txBody>
        </p:sp>
      </p:grpSp>
    </p:spTree>
    <p:extLst>
      <p:ext uri="{BB962C8B-B14F-4D97-AF65-F5344CB8AC3E}">
        <p14:creationId xmlns:p14="http://schemas.microsoft.com/office/powerpoint/2010/main" val="1982978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8456613" y="514350"/>
            <a:ext cx="153987" cy="5829300"/>
          </a:xfrm>
          <a:prstGeom prst="rect">
            <a:avLst/>
          </a:prstGeom>
          <a:solidFill>
            <a:schemeClr val="tx1"/>
          </a:solidFill>
          <a:ln w="19050">
            <a:noFill/>
            <a:miter lim="800000"/>
            <a:headEnd/>
            <a:tailEnd/>
          </a:ln>
          <a:effectLst/>
        </p:spPr>
        <p:txBody>
          <a:bodyPr wrap="none" anchor="ctr">
            <a:spAutoFit/>
          </a:bodyPr>
          <a:lstStyle/>
          <a:p>
            <a:pPr>
              <a:defRPr/>
            </a:pPr>
            <a:endParaRPr lang="en-US">
              <a:effectLst>
                <a:outerShdw blurRad="38100" dist="38100" dir="2700000" algn="tl">
                  <a:srgbClr val="000000">
                    <a:alpha val="43137"/>
                  </a:srgbClr>
                </a:outerShdw>
              </a:effectLst>
              <a:latin typeface="Verdana" pitchFamily="-105" charset="0"/>
              <a:ea typeface="+mn-ea"/>
              <a:cs typeface="+mn-cs"/>
            </a:endParaRPr>
          </a:p>
        </p:txBody>
      </p:sp>
      <p:grpSp>
        <p:nvGrpSpPr>
          <p:cNvPr id="10244" name="Group 4"/>
          <p:cNvGrpSpPr>
            <a:grpSpLocks/>
          </p:cNvGrpSpPr>
          <p:nvPr/>
        </p:nvGrpSpPr>
        <p:grpSpPr bwMode="auto">
          <a:xfrm>
            <a:off x="304800" y="514350"/>
            <a:ext cx="8610600" cy="5829300"/>
            <a:chOff x="192" y="324"/>
            <a:chExt cx="5424" cy="3672"/>
          </a:xfrm>
        </p:grpSpPr>
        <p:pic>
          <p:nvPicPr>
            <p:cNvPr id="1027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 y="324"/>
              <a:ext cx="4895" cy="36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pic>
        <p:grpSp>
          <p:nvGrpSpPr>
            <p:cNvPr id="10271" name="Group 6"/>
            <p:cNvGrpSpPr>
              <a:grpSpLocks/>
            </p:cNvGrpSpPr>
            <p:nvPr/>
          </p:nvGrpSpPr>
          <p:grpSpPr bwMode="auto">
            <a:xfrm>
              <a:off x="192" y="2463"/>
              <a:ext cx="5424" cy="179"/>
              <a:chOff x="192" y="2463"/>
              <a:chExt cx="5424" cy="179"/>
            </a:xfrm>
          </p:grpSpPr>
          <p:sp>
            <p:nvSpPr>
              <p:cNvPr id="8" name="Line 7"/>
              <p:cNvSpPr>
                <a:spLocks noChangeShapeType="1"/>
              </p:cNvSpPr>
              <p:nvPr/>
            </p:nvSpPr>
            <p:spPr bwMode="auto">
              <a:xfrm>
                <a:off x="192" y="2640"/>
                <a:ext cx="5424" cy="0"/>
              </a:xfrm>
              <a:prstGeom prst="line">
                <a:avLst/>
              </a:prstGeom>
              <a:noFill/>
              <a:ln w="19050">
                <a:solidFill>
                  <a:schemeClr val="bg1"/>
                </a:solidFill>
                <a:round/>
                <a:headEnd/>
                <a:tailEnd/>
              </a:ln>
              <a:effectLst/>
            </p:spPr>
            <p:txBody>
              <a:bodyPr anchor="ctr">
                <a:spAutoFit/>
              </a:bodyPr>
              <a:lstStyle/>
              <a:p>
                <a:pPr>
                  <a:defRPr/>
                </a:pPr>
                <a:endParaRPr lang="en-US">
                  <a:effectLst>
                    <a:outerShdw blurRad="38100" dist="38100" dir="2700000" algn="tl">
                      <a:srgbClr val="000000">
                        <a:alpha val="43137"/>
                      </a:srgbClr>
                    </a:outerShdw>
                  </a:effectLst>
                  <a:latin typeface="Verdana" pitchFamily="-105" charset="0"/>
                  <a:ea typeface="+mn-ea"/>
                  <a:cs typeface="+mn-cs"/>
                </a:endParaRPr>
              </a:p>
            </p:txBody>
          </p:sp>
          <p:sp>
            <p:nvSpPr>
              <p:cNvPr id="10273" name="Text Box 8"/>
              <p:cNvSpPr txBox="1">
                <a:spLocks noChangeArrowheads="1"/>
              </p:cNvSpPr>
              <p:nvPr/>
            </p:nvSpPr>
            <p:spPr bwMode="auto">
              <a:xfrm>
                <a:off x="720" y="2467"/>
                <a:ext cx="384" cy="173"/>
              </a:xfrm>
              <a:prstGeom prst="rect">
                <a:avLst/>
              </a:prstGeom>
              <a:solidFill>
                <a:schemeClr val="tx1"/>
              </a:solidFill>
              <a:ln>
                <a:noFill/>
              </a:ln>
              <a:extLst>
                <a:ext uri="{91240B29-F687-4f45-9708-019B960494DF}">
                  <a14:hiddenLine xmlns=""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r" eaLnBrk="0" fontAlgn="base" hangingPunct="0">
                  <a:spcBef>
                    <a:spcPct val="50000"/>
                  </a:spcBef>
                  <a:spcAft>
                    <a:spcPct val="0"/>
                  </a:spcAft>
                  <a:defRPr sz="1600" b="1">
                    <a:solidFill>
                      <a:schemeClr val="tx1"/>
                    </a:solidFill>
                    <a:latin typeface="Arial" charset="0"/>
                    <a:ea typeface="ＭＳ Ｐゴシック" charset="0"/>
                  </a:defRPr>
                </a:lvl6pPr>
                <a:lvl7pPr marL="2971800" indent="-228600" algn="r" eaLnBrk="0" fontAlgn="base" hangingPunct="0">
                  <a:spcBef>
                    <a:spcPct val="50000"/>
                  </a:spcBef>
                  <a:spcAft>
                    <a:spcPct val="0"/>
                  </a:spcAft>
                  <a:defRPr sz="1600" b="1">
                    <a:solidFill>
                      <a:schemeClr val="tx1"/>
                    </a:solidFill>
                    <a:latin typeface="Arial" charset="0"/>
                    <a:ea typeface="ＭＳ Ｐゴシック" charset="0"/>
                  </a:defRPr>
                </a:lvl7pPr>
                <a:lvl8pPr marL="3429000" indent="-228600" algn="r" eaLnBrk="0" fontAlgn="base" hangingPunct="0">
                  <a:spcBef>
                    <a:spcPct val="50000"/>
                  </a:spcBef>
                  <a:spcAft>
                    <a:spcPct val="0"/>
                  </a:spcAft>
                  <a:defRPr sz="1600" b="1">
                    <a:solidFill>
                      <a:schemeClr val="tx1"/>
                    </a:solidFill>
                    <a:latin typeface="Arial" charset="0"/>
                    <a:ea typeface="ＭＳ Ｐゴシック" charset="0"/>
                  </a:defRPr>
                </a:lvl8pPr>
                <a:lvl9pPr marL="3886200" indent="-228600" algn="r" eaLnBrk="0" fontAlgn="base" hangingPunct="0">
                  <a:spcBef>
                    <a:spcPct val="50000"/>
                  </a:spcBef>
                  <a:spcAft>
                    <a:spcPct val="0"/>
                  </a:spcAft>
                  <a:defRPr sz="1600" b="1">
                    <a:solidFill>
                      <a:schemeClr val="tx1"/>
                    </a:solidFill>
                    <a:latin typeface="Arial" charset="0"/>
                    <a:ea typeface="ＭＳ Ｐゴシック" charset="0"/>
                  </a:defRPr>
                </a:lvl9pPr>
              </a:lstStyle>
              <a:p>
                <a:pPr eaLnBrk="1" hangingPunct="1"/>
                <a:r>
                  <a:rPr lang="en-US" sz="1800">
                    <a:solidFill>
                      <a:srgbClr val="FFFFCC"/>
                    </a:solidFill>
                    <a:latin typeface="Symbol" charset="0"/>
                  </a:rPr>
                  <a:t>m</a:t>
                </a:r>
                <a:r>
                  <a:rPr lang="en-US" sz="1800">
                    <a:solidFill>
                      <a:srgbClr val="FFFFCC"/>
                    </a:solidFill>
                    <a:latin typeface="Comic Sans MS" charset="0"/>
                  </a:rPr>
                  <a:t>Sv</a:t>
                </a:r>
              </a:p>
            </p:txBody>
          </p:sp>
          <p:sp>
            <p:nvSpPr>
              <p:cNvPr id="10274" name="Text Box 9"/>
              <p:cNvSpPr txBox="1">
                <a:spLocks noChangeArrowheads="1"/>
              </p:cNvSpPr>
              <p:nvPr/>
            </p:nvSpPr>
            <p:spPr bwMode="auto">
              <a:xfrm>
                <a:off x="1447" y="2469"/>
                <a:ext cx="384" cy="173"/>
              </a:xfrm>
              <a:prstGeom prst="rect">
                <a:avLst/>
              </a:prstGeom>
              <a:solidFill>
                <a:schemeClr val="tx1"/>
              </a:solidFill>
              <a:ln>
                <a:noFill/>
              </a:ln>
              <a:extLst>
                <a:ext uri="{91240B29-F687-4f45-9708-019B960494DF}">
                  <a14:hiddenLine xmlns=""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r" eaLnBrk="0" fontAlgn="base" hangingPunct="0">
                  <a:spcBef>
                    <a:spcPct val="50000"/>
                  </a:spcBef>
                  <a:spcAft>
                    <a:spcPct val="0"/>
                  </a:spcAft>
                  <a:defRPr sz="1600" b="1">
                    <a:solidFill>
                      <a:schemeClr val="tx1"/>
                    </a:solidFill>
                    <a:latin typeface="Arial" charset="0"/>
                    <a:ea typeface="ＭＳ Ｐゴシック" charset="0"/>
                  </a:defRPr>
                </a:lvl6pPr>
                <a:lvl7pPr marL="2971800" indent="-228600" algn="r" eaLnBrk="0" fontAlgn="base" hangingPunct="0">
                  <a:spcBef>
                    <a:spcPct val="50000"/>
                  </a:spcBef>
                  <a:spcAft>
                    <a:spcPct val="0"/>
                  </a:spcAft>
                  <a:defRPr sz="1600" b="1">
                    <a:solidFill>
                      <a:schemeClr val="tx1"/>
                    </a:solidFill>
                    <a:latin typeface="Arial" charset="0"/>
                    <a:ea typeface="ＭＳ Ｐゴシック" charset="0"/>
                  </a:defRPr>
                </a:lvl7pPr>
                <a:lvl8pPr marL="3429000" indent="-228600" algn="r" eaLnBrk="0" fontAlgn="base" hangingPunct="0">
                  <a:spcBef>
                    <a:spcPct val="50000"/>
                  </a:spcBef>
                  <a:spcAft>
                    <a:spcPct val="0"/>
                  </a:spcAft>
                  <a:defRPr sz="1600" b="1">
                    <a:solidFill>
                      <a:schemeClr val="tx1"/>
                    </a:solidFill>
                    <a:latin typeface="Arial" charset="0"/>
                    <a:ea typeface="ＭＳ Ｐゴシック" charset="0"/>
                  </a:defRPr>
                </a:lvl8pPr>
                <a:lvl9pPr marL="3886200" indent="-228600" algn="r" eaLnBrk="0" fontAlgn="base" hangingPunct="0">
                  <a:spcBef>
                    <a:spcPct val="50000"/>
                  </a:spcBef>
                  <a:spcAft>
                    <a:spcPct val="0"/>
                  </a:spcAft>
                  <a:defRPr sz="1600" b="1">
                    <a:solidFill>
                      <a:schemeClr val="tx1"/>
                    </a:solidFill>
                    <a:latin typeface="Arial" charset="0"/>
                    <a:ea typeface="ＭＳ Ｐゴシック" charset="0"/>
                  </a:defRPr>
                </a:lvl9pPr>
              </a:lstStyle>
              <a:p>
                <a:pPr eaLnBrk="1" hangingPunct="1"/>
                <a:r>
                  <a:rPr lang="en-US" sz="1800">
                    <a:solidFill>
                      <a:srgbClr val="FFFFCC"/>
                    </a:solidFill>
                    <a:latin typeface="Symbol" charset="0"/>
                  </a:rPr>
                  <a:t>m</a:t>
                </a:r>
                <a:r>
                  <a:rPr lang="en-US" sz="1800">
                    <a:solidFill>
                      <a:srgbClr val="FFFFCC"/>
                    </a:solidFill>
                    <a:latin typeface="Comic Sans MS" charset="0"/>
                  </a:rPr>
                  <a:t>Sv</a:t>
                </a:r>
              </a:p>
            </p:txBody>
          </p:sp>
          <p:sp>
            <p:nvSpPr>
              <p:cNvPr id="10275" name="Text Box 10"/>
              <p:cNvSpPr txBox="1">
                <a:spLocks noChangeArrowheads="1"/>
              </p:cNvSpPr>
              <p:nvPr/>
            </p:nvSpPr>
            <p:spPr bwMode="auto">
              <a:xfrm>
                <a:off x="1968" y="2467"/>
                <a:ext cx="384" cy="173"/>
              </a:xfrm>
              <a:prstGeom prst="rect">
                <a:avLst/>
              </a:prstGeom>
              <a:solidFill>
                <a:schemeClr val="tx1"/>
              </a:solidFill>
              <a:ln>
                <a:noFill/>
              </a:ln>
              <a:extLst>
                <a:ext uri="{91240B29-F687-4f45-9708-019B960494DF}">
                  <a14:hiddenLine xmlns=""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r" eaLnBrk="0" fontAlgn="base" hangingPunct="0">
                  <a:spcBef>
                    <a:spcPct val="50000"/>
                  </a:spcBef>
                  <a:spcAft>
                    <a:spcPct val="0"/>
                  </a:spcAft>
                  <a:defRPr sz="1600" b="1">
                    <a:solidFill>
                      <a:schemeClr val="tx1"/>
                    </a:solidFill>
                    <a:latin typeface="Arial" charset="0"/>
                    <a:ea typeface="ＭＳ Ｐゴシック" charset="0"/>
                  </a:defRPr>
                </a:lvl6pPr>
                <a:lvl7pPr marL="2971800" indent="-228600" algn="r" eaLnBrk="0" fontAlgn="base" hangingPunct="0">
                  <a:spcBef>
                    <a:spcPct val="50000"/>
                  </a:spcBef>
                  <a:spcAft>
                    <a:spcPct val="0"/>
                  </a:spcAft>
                  <a:defRPr sz="1600" b="1">
                    <a:solidFill>
                      <a:schemeClr val="tx1"/>
                    </a:solidFill>
                    <a:latin typeface="Arial" charset="0"/>
                    <a:ea typeface="ＭＳ Ｐゴシック" charset="0"/>
                  </a:defRPr>
                </a:lvl7pPr>
                <a:lvl8pPr marL="3429000" indent="-228600" algn="r" eaLnBrk="0" fontAlgn="base" hangingPunct="0">
                  <a:spcBef>
                    <a:spcPct val="50000"/>
                  </a:spcBef>
                  <a:spcAft>
                    <a:spcPct val="0"/>
                  </a:spcAft>
                  <a:defRPr sz="1600" b="1">
                    <a:solidFill>
                      <a:schemeClr val="tx1"/>
                    </a:solidFill>
                    <a:latin typeface="Arial" charset="0"/>
                    <a:ea typeface="ＭＳ Ｐゴシック" charset="0"/>
                  </a:defRPr>
                </a:lvl8pPr>
                <a:lvl9pPr marL="3886200" indent="-228600" algn="r" eaLnBrk="0" fontAlgn="base" hangingPunct="0">
                  <a:spcBef>
                    <a:spcPct val="50000"/>
                  </a:spcBef>
                  <a:spcAft>
                    <a:spcPct val="0"/>
                  </a:spcAft>
                  <a:defRPr sz="1600" b="1">
                    <a:solidFill>
                      <a:schemeClr val="tx1"/>
                    </a:solidFill>
                    <a:latin typeface="Arial" charset="0"/>
                    <a:ea typeface="ＭＳ Ｐゴシック" charset="0"/>
                  </a:defRPr>
                </a:lvl9pPr>
              </a:lstStyle>
              <a:p>
                <a:pPr eaLnBrk="1" hangingPunct="1"/>
                <a:r>
                  <a:rPr lang="en-US" sz="1800">
                    <a:solidFill>
                      <a:srgbClr val="FFFFCC"/>
                    </a:solidFill>
                    <a:latin typeface="Comic Sans MS" charset="0"/>
                  </a:rPr>
                  <a:t>mSv</a:t>
                </a:r>
              </a:p>
            </p:txBody>
          </p:sp>
          <p:sp>
            <p:nvSpPr>
              <p:cNvPr id="10276" name="Text Box 11"/>
              <p:cNvSpPr txBox="1">
                <a:spLocks noChangeArrowheads="1"/>
              </p:cNvSpPr>
              <p:nvPr/>
            </p:nvSpPr>
            <p:spPr bwMode="auto">
              <a:xfrm>
                <a:off x="2620" y="2465"/>
                <a:ext cx="384" cy="173"/>
              </a:xfrm>
              <a:prstGeom prst="rect">
                <a:avLst/>
              </a:prstGeom>
              <a:solidFill>
                <a:schemeClr val="tx1"/>
              </a:solidFill>
              <a:ln>
                <a:noFill/>
              </a:ln>
              <a:extLst>
                <a:ext uri="{91240B29-F687-4f45-9708-019B960494DF}">
                  <a14:hiddenLine xmlns=""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r" eaLnBrk="0" fontAlgn="base" hangingPunct="0">
                  <a:spcBef>
                    <a:spcPct val="50000"/>
                  </a:spcBef>
                  <a:spcAft>
                    <a:spcPct val="0"/>
                  </a:spcAft>
                  <a:defRPr sz="1600" b="1">
                    <a:solidFill>
                      <a:schemeClr val="tx1"/>
                    </a:solidFill>
                    <a:latin typeface="Arial" charset="0"/>
                    <a:ea typeface="ＭＳ Ｐゴシック" charset="0"/>
                  </a:defRPr>
                </a:lvl6pPr>
                <a:lvl7pPr marL="2971800" indent="-228600" algn="r" eaLnBrk="0" fontAlgn="base" hangingPunct="0">
                  <a:spcBef>
                    <a:spcPct val="50000"/>
                  </a:spcBef>
                  <a:spcAft>
                    <a:spcPct val="0"/>
                  </a:spcAft>
                  <a:defRPr sz="1600" b="1">
                    <a:solidFill>
                      <a:schemeClr val="tx1"/>
                    </a:solidFill>
                    <a:latin typeface="Arial" charset="0"/>
                    <a:ea typeface="ＭＳ Ｐゴシック" charset="0"/>
                  </a:defRPr>
                </a:lvl7pPr>
                <a:lvl8pPr marL="3429000" indent="-228600" algn="r" eaLnBrk="0" fontAlgn="base" hangingPunct="0">
                  <a:spcBef>
                    <a:spcPct val="50000"/>
                  </a:spcBef>
                  <a:spcAft>
                    <a:spcPct val="0"/>
                  </a:spcAft>
                  <a:defRPr sz="1600" b="1">
                    <a:solidFill>
                      <a:schemeClr val="tx1"/>
                    </a:solidFill>
                    <a:latin typeface="Arial" charset="0"/>
                    <a:ea typeface="ＭＳ Ｐゴシック" charset="0"/>
                  </a:defRPr>
                </a:lvl8pPr>
                <a:lvl9pPr marL="3886200" indent="-228600" algn="r" eaLnBrk="0" fontAlgn="base" hangingPunct="0">
                  <a:spcBef>
                    <a:spcPct val="50000"/>
                  </a:spcBef>
                  <a:spcAft>
                    <a:spcPct val="0"/>
                  </a:spcAft>
                  <a:defRPr sz="1600" b="1">
                    <a:solidFill>
                      <a:schemeClr val="tx1"/>
                    </a:solidFill>
                    <a:latin typeface="Arial" charset="0"/>
                    <a:ea typeface="ＭＳ Ｐゴシック" charset="0"/>
                  </a:defRPr>
                </a:lvl9pPr>
              </a:lstStyle>
              <a:p>
                <a:pPr eaLnBrk="1" hangingPunct="1"/>
                <a:r>
                  <a:rPr lang="en-US" sz="1800">
                    <a:solidFill>
                      <a:srgbClr val="FFFFCC"/>
                    </a:solidFill>
                    <a:latin typeface="Comic Sans MS" charset="0"/>
                  </a:rPr>
                  <a:t>mSv</a:t>
                </a:r>
              </a:p>
            </p:txBody>
          </p:sp>
          <p:sp>
            <p:nvSpPr>
              <p:cNvPr id="10277" name="Text Box 12"/>
              <p:cNvSpPr txBox="1">
                <a:spLocks noChangeArrowheads="1"/>
              </p:cNvSpPr>
              <p:nvPr/>
            </p:nvSpPr>
            <p:spPr bwMode="auto">
              <a:xfrm>
                <a:off x="3312" y="2463"/>
                <a:ext cx="384" cy="173"/>
              </a:xfrm>
              <a:prstGeom prst="rect">
                <a:avLst/>
              </a:prstGeom>
              <a:solidFill>
                <a:schemeClr val="tx1"/>
              </a:solidFill>
              <a:ln>
                <a:noFill/>
              </a:ln>
              <a:extLst>
                <a:ext uri="{91240B29-F687-4f45-9708-019B960494DF}">
                  <a14:hiddenLine xmlns=""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r" eaLnBrk="0" fontAlgn="base" hangingPunct="0">
                  <a:spcBef>
                    <a:spcPct val="50000"/>
                  </a:spcBef>
                  <a:spcAft>
                    <a:spcPct val="0"/>
                  </a:spcAft>
                  <a:defRPr sz="1600" b="1">
                    <a:solidFill>
                      <a:schemeClr val="tx1"/>
                    </a:solidFill>
                    <a:latin typeface="Arial" charset="0"/>
                    <a:ea typeface="ＭＳ Ｐゴシック" charset="0"/>
                  </a:defRPr>
                </a:lvl6pPr>
                <a:lvl7pPr marL="2971800" indent="-228600" algn="r" eaLnBrk="0" fontAlgn="base" hangingPunct="0">
                  <a:spcBef>
                    <a:spcPct val="50000"/>
                  </a:spcBef>
                  <a:spcAft>
                    <a:spcPct val="0"/>
                  </a:spcAft>
                  <a:defRPr sz="1600" b="1">
                    <a:solidFill>
                      <a:schemeClr val="tx1"/>
                    </a:solidFill>
                    <a:latin typeface="Arial" charset="0"/>
                    <a:ea typeface="ＭＳ Ｐゴシック" charset="0"/>
                  </a:defRPr>
                </a:lvl7pPr>
                <a:lvl8pPr marL="3429000" indent="-228600" algn="r" eaLnBrk="0" fontAlgn="base" hangingPunct="0">
                  <a:spcBef>
                    <a:spcPct val="50000"/>
                  </a:spcBef>
                  <a:spcAft>
                    <a:spcPct val="0"/>
                  </a:spcAft>
                  <a:defRPr sz="1600" b="1">
                    <a:solidFill>
                      <a:schemeClr val="tx1"/>
                    </a:solidFill>
                    <a:latin typeface="Arial" charset="0"/>
                    <a:ea typeface="ＭＳ Ｐゴシック" charset="0"/>
                  </a:defRPr>
                </a:lvl8pPr>
                <a:lvl9pPr marL="3886200" indent="-228600" algn="r" eaLnBrk="0" fontAlgn="base" hangingPunct="0">
                  <a:spcBef>
                    <a:spcPct val="50000"/>
                  </a:spcBef>
                  <a:spcAft>
                    <a:spcPct val="0"/>
                  </a:spcAft>
                  <a:defRPr sz="1600" b="1">
                    <a:solidFill>
                      <a:schemeClr val="tx1"/>
                    </a:solidFill>
                    <a:latin typeface="Arial" charset="0"/>
                    <a:ea typeface="ＭＳ Ｐゴシック" charset="0"/>
                  </a:defRPr>
                </a:lvl9pPr>
              </a:lstStyle>
              <a:p>
                <a:pPr eaLnBrk="1" hangingPunct="1"/>
                <a:r>
                  <a:rPr lang="en-US" sz="1800">
                    <a:solidFill>
                      <a:srgbClr val="FFFFCC"/>
                    </a:solidFill>
                    <a:latin typeface="Comic Sans MS" charset="0"/>
                  </a:rPr>
                  <a:t>mSv</a:t>
                </a:r>
              </a:p>
            </p:txBody>
          </p:sp>
          <p:sp>
            <p:nvSpPr>
              <p:cNvPr id="10278" name="Text Box 13"/>
              <p:cNvSpPr txBox="1">
                <a:spLocks noChangeArrowheads="1"/>
              </p:cNvSpPr>
              <p:nvPr/>
            </p:nvSpPr>
            <p:spPr bwMode="auto">
              <a:xfrm>
                <a:off x="3846" y="2467"/>
                <a:ext cx="288" cy="173"/>
              </a:xfrm>
              <a:prstGeom prst="rect">
                <a:avLst/>
              </a:prstGeom>
              <a:solidFill>
                <a:schemeClr val="tx1"/>
              </a:solidFill>
              <a:ln>
                <a:noFill/>
              </a:ln>
              <a:extLst>
                <a:ext uri="{91240B29-F687-4f45-9708-019B960494DF}">
                  <a14:hiddenLine xmlns=""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r" eaLnBrk="0" fontAlgn="base" hangingPunct="0">
                  <a:spcBef>
                    <a:spcPct val="50000"/>
                  </a:spcBef>
                  <a:spcAft>
                    <a:spcPct val="0"/>
                  </a:spcAft>
                  <a:defRPr sz="1600" b="1">
                    <a:solidFill>
                      <a:schemeClr val="tx1"/>
                    </a:solidFill>
                    <a:latin typeface="Arial" charset="0"/>
                    <a:ea typeface="ＭＳ Ｐゴシック" charset="0"/>
                  </a:defRPr>
                </a:lvl6pPr>
                <a:lvl7pPr marL="2971800" indent="-228600" algn="r" eaLnBrk="0" fontAlgn="base" hangingPunct="0">
                  <a:spcBef>
                    <a:spcPct val="50000"/>
                  </a:spcBef>
                  <a:spcAft>
                    <a:spcPct val="0"/>
                  </a:spcAft>
                  <a:defRPr sz="1600" b="1">
                    <a:solidFill>
                      <a:schemeClr val="tx1"/>
                    </a:solidFill>
                    <a:latin typeface="Arial" charset="0"/>
                    <a:ea typeface="ＭＳ Ｐゴシック" charset="0"/>
                  </a:defRPr>
                </a:lvl7pPr>
                <a:lvl8pPr marL="3429000" indent="-228600" algn="r" eaLnBrk="0" fontAlgn="base" hangingPunct="0">
                  <a:spcBef>
                    <a:spcPct val="50000"/>
                  </a:spcBef>
                  <a:spcAft>
                    <a:spcPct val="0"/>
                  </a:spcAft>
                  <a:defRPr sz="1600" b="1">
                    <a:solidFill>
                      <a:schemeClr val="tx1"/>
                    </a:solidFill>
                    <a:latin typeface="Arial" charset="0"/>
                    <a:ea typeface="ＭＳ Ｐゴシック" charset="0"/>
                  </a:defRPr>
                </a:lvl8pPr>
                <a:lvl9pPr marL="3886200" indent="-228600" algn="r" eaLnBrk="0" fontAlgn="base" hangingPunct="0">
                  <a:spcBef>
                    <a:spcPct val="50000"/>
                  </a:spcBef>
                  <a:spcAft>
                    <a:spcPct val="0"/>
                  </a:spcAft>
                  <a:defRPr sz="1600" b="1">
                    <a:solidFill>
                      <a:schemeClr val="tx1"/>
                    </a:solidFill>
                    <a:latin typeface="Arial" charset="0"/>
                    <a:ea typeface="ＭＳ Ｐゴシック" charset="0"/>
                  </a:defRPr>
                </a:lvl9pPr>
              </a:lstStyle>
              <a:p>
                <a:pPr eaLnBrk="1" hangingPunct="1"/>
                <a:r>
                  <a:rPr lang="en-US" sz="1800">
                    <a:solidFill>
                      <a:srgbClr val="FFFFCC"/>
                    </a:solidFill>
                    <a:latin typeface="Comic Sans MS" charset="0"/>
                  </a:rPr>
                  <a:t>Sv</a:t>
                </a:r>
              </a:p>
            </p:txBody>
          </p:sp>
          <p:sp>
            <p:nvSpPr>
              <p:cNvPr id="10279" name="Text Box 14"/>
              <p:cNvSpPr txBox="1">
                <a:spLocks noChangeArrowheads="1"/>
              </p:cNvSpPr>
              <p:nvPr/>
            </p:nvSpPr>
            <p:spPr bwMode="auto">
              <a:xfrm>
                <a:off x="4512" y="2467"/>
                <a:ext cx="288" cy="173"/>
              </a:xfrm>
              <a:prstGeom prst="rect">
                <a:avLst/>
              </a:prstGeom>
              <a:solidFill>
                <a:schemeClr val="tx1"/>
              </a:solidFill>
              <a:ln>
                <a:noFill/>
              </a:ln>
              <a:extLst>
                <a:ext uri="{91240B29-F687-4f45-9708-019B960494DF}">
                  <a14:hiddenLine xmlns=""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r" eaLnBrk="0" fontAlgn="base" hangingPunct="0">
                  <a:spcBef>
                    <a:spcPct val="50000"/>
                  </a:spcBef>
                  <a:spcAft>
                    <a:spcPct val="0"/>
                  </a:spcAft>
                  <a:defRPr sz="1600" b="1">
                    <a:solidFill>
                      <a:schemeClr val="tx1"/>
                    </a:solidFill>
                    <a:latin typeface="Arial" charset="0"/>
                    <a:ea typeface="ＭＳ Ｐゴシック" charset="0"/>
                  </a:defRPr>
                </a:lvl6pPr>
                <a:lvl7pPr marL="2971800" indent="-228600" algn="r" eaLnBrk="0" fontAlgn="base" hangingPunct="0">
                  <a:spcBef>
                    <a:spcPct val="50000"/>
                  </a:spcBef>
                  <a:spcAft>
                    <a:spcPct val="0"/>
                  </a:spcAft>
                  <a:defRPr sz="1600" b="1">
                    <a:solidFill>
                      <a:schemeClr val="tx1"/>
                    </a:solidFill>
                    <a:latin typeface="Arial" charset="0"/>
                    <a:ea typeface="ＭＳ Ｐゴシック" charset="0"/>
                  </a:defRPr>
                </a:lvl7pPr>
                <a:lvl8pPr marL="3429000" indent="-228600" algn="r" eaLnBrk="0" fontAlgn="base" hangingPunct="0">
                  <a:spcBef>
                    <a:spcPct val="50000"/>
                  </a:spcBef>
                  <a:spcAft>
                    <a:spcPct val="0"/>
                  </a:spcAft>
                  <a:defRPr sz="1600" b="1">
                    <a:solidFill>
                      <a:schemeClr val="tx1"/>
                    </a:solidFill>
                    <a:latin typeface="Arial" charset="0"/>
                    <a:ea typeface="ＭＳ Ｐゴシック" charset="0"/>
                  </a:defRPr>
                </a:lvl8pPr>
                <a:lvl9pPr marL="3886200" indent="-228600" algn="r" eaLnBrk="0" fontAlgn="base" hangingPunct="0">
                  <a:spcBef>
                    <a:spcPct val="50000"/>
                  </a:spcBef>
                  <a:spcAft>
                    <a:spcPct val="0"/>
                  </a:spcAft>
                  <a:defRPr sz="1600" b="1">
                    <a:solidFill>
                      <a:schemeClr val="tx1"/>
                    </a:solidFill>
                    <a:latin typeface="Arial" charset="0"/>
                    <a:ea typeface="ＭＳ Ｐゴシック" charset="0"/>
                  </a:defRPr>
                </a:lvl9pPr>
              </a:lstStyle>
              <a:p>
                <a:pPr eaLnBrk="1" hangingPunct="1"/>
                <a:r>
                  <a:rPr lang="en-US" sz="1800">
                    <a:solidFill>
                      <a:srgbClr val="FFFFCC"/>
                    </a:solidFill>
                    <a:latin typeface="Comic Sans MS" charset="0"/>
                  </a:rPr>
                  <a:t>Sv</a:t>
                </a:r>
              </a:p>
            </p:txBody>
          </p:sp>
          <p:sp>
            <p:nvSpPr>
              <p:cNvPr id="10280" name="Text Box 15"/>
              <p:cNvSpPr txBox="1">
                <a:spLocks noChangeArrowheads="1"/>
              </p:cNvSpPr>
              <p:nvPr/>
            </p:nvSpPr>
            <p:spPr bwMode="auto">
              <a:xfrm>
                <a:off x="5136" y="2467"/>
                <a:ext cx="288" cy="173"/>
              </a:xfrm>
              <a:prstGeom prst="rect">
                <a:avLst/>
              </a:prstGeom>
              <a:solidFill>
                <a:schemeClr val="tx1"/>
              </a:solidFill>
              <a:ln>
                <a:noFill/>
              </a:ln>
              <a:extLst>
                <a:ext uri="{91240B29-F687-4f45-9708-019B960494DF}">
                  <a14:hiddenLine xmlns=""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r" eaLnBrk="0" fontAlgn="base" hangingPunct="0">
                  <a:spcBef>
                    <a:spcPct val="50000"/>
                  </a:spcBef>
                  <a:spcAft>
                    <a:spcPct val="0"/>
                  </a:spcAft>
                  <a:defRPr sz="1600" b="1">
                    <a:solidFill>
                      <a:schemeClr val="tx1"/>
                    </a:solidFill>
                    <a:latin typeface="Arial" charset="0"/>
                    <a:ea typeface="ＭＳ Ｐゴシック" charset="0"/>
                  </a:defRPr>
                </a:lvl6pPr>
                <a:lvl7pPr marL="2971800" indent="-228600" algn="r" eaLnBrk="0" fontAlgn="base" hangingPunct="0">
                  <a:spcBef>
                    <a:spcPct val="50000"/>
                  </a:spcBef>
                  <a:spcAft>
                    <a:spcPct val="0"/>
                  </a:spcAft>
                  <a:defRPr sz="1600" b="1">
                    <a:solidFill>
                      <a:schemeClr val="tx1"/>
                    </a:solidFill>
                    <a:latin typeface="Arial" charset="0"/>
                    <a:ea typeface="ＭＳ Ｐゴシック" charset="0"/>
                  </a:defRPr>
                </a:lvl7pPr>
                <a:lvl8pPr marL="3429000" indent="-228600" algn="r" eaLnBrk="0" fontAlgn="base" hangingPunct="0">
                  <a:spcBef>
                    <a:spcPct val="50000"/>
                  </a:spcBef>
                  <a:spcAft>
                    <a:spcPct val="0"/>
                  </a:spcAft>
                  <a:defRPr sz="1600" b="1">
                    <a:solidFill>
                      <a:schemeClr val="tx1"/>
                    </a:solidFill>
                    <a:latin typeface="Arial" charset="0"/>
                    <a:ea typeface="ＭＳ Ｐゴシック" charset="0"/>
                  </a:defRPr>
                </a:lvl8pPr>
                <a:lvl9pPr marL="3886200" indent="-228600" algn="r" eaLnBrk="0" fontAlgn="base" hangingPunct="0">
                  <a:spcBef>
                    <a:spcPct val="50000"/>
                  </a:spcBef>
                  <a:spcAft>
                    <a:spcPct val="0"/>
                  </a:spcAft>
                  <a:defRPr sz="1600" b="1">
                    <a:solidFill>
                      <a:schemeClr val="tx1"/>
                    </a:solidFill>
                    <a:latin typeface="Arial" charset="0"/>
                    <a:ea typeface="ＭＳ Ｐゴシック" charset="0"/>
                  </a:defRPr>
                </a:lvl9pPr>
              </a:lstStyle>
              <a:p>
                <a:pPr eaLnBrk="1" hangingPunct="1"/>
                <a:r>
                  <a:rPr lang="en-US" sz="1800">
                    <a:solidFill>
                      <a:srgbClr val="FFFFCC"/>
                    </a:solidFill>
                    <a:latin typeface="Comic Sans MS" charset="0"/>
                  </a:rPr>
                  <a:t>Sv</a:t>
                </a:r>
              </a:p>
            </p:txBody>
          </p:sp>
        </p:grpSp>
      </p:grpSp>
      <p:grpSp>
        <p:nvGrpSpPr>
          <p:cNvPr id="17" name="Group 19"/>
          <p:cNvGrpSpPr>
            <a:grpSpLocks/>
          </p:cNvGrpSpPr>
          <p:nvPr/>
        </p:nvGrpSpPr>
        <p:grpSpPr bwMode="auto">
          <a:xfrm>
            <a:off x="2308225" y="1943100"/>
            <a:ext cx="6607175" cy="3238500"/>
            <a:chOff x="1454" y="1197"/>
            <a:chExt cx="4162" cy="2040"/>
          </a:xfrm>
        </p:grpSpPr>
        <p:pic>
          <p:nvPicPr>
            <p:cNvPr id="10265" name="Pictur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8" y="1197"/>
              <a:ext cx="2718" cy="2040"/>
            </a:xfrm>
            <a:prstGeom prst="rect">
              <a:avLst/>
            </a:prstGeom>
            <a:noFill/>
            <a:ln w="38100">
              <a:solidFill>
                <a:srgbClr val="00FF00"/>
              </a:solidFill>
              <a:miter lim="800000"/>
              <a:headEnd/>
              <a:tailEnd/>
            </a:ln>
            <a:extLst>
              <a:ext uri="{909E8E84-426E-40dd-AFC4-6F175D3DCCD1}">
                <a14:hiddenFill xmlns="" xmlns:a14="http://schemas.microsoft.com/office/drawing/2010/main">
                  <a:solidFill>
                    <a:srgbClr val="FFFFFF"/>
                  </a:solidFill>
                </a14:hiddenFill>
              </a:ext>
            </a:extLst>
          </p:spPr>
        </p:pic>
        <p:sp>
          <p:nvSpPr>
            <p:cNvPr id="19" name="Rectangle 21"/>
            <p:cNvSpPr>
              <a:spLocks noChangeArrowheads="1"/>
            </p:cNvSpPr>
            <p:nvPr/>
          </p:nvSpPr>
          <p:spPr bwMode="auto">
            <a:xfrm>
              <a:off x="1454" y="2112"/>
              <a:ext cx="665" cy="182"/>
            </a:xfrm>
            <a:prstGeom prst="rect">
              <a:avLst/>
            </a:prstGeom>
            <a:solidFill>
              <a:srgbClr val="00FF00"/>
            </a:solidFill>
            <a:ln w="19050">
              <a:noFill/>
              <a:miter lim="800000"/>
              <a:headEnd/>
              <a:tailEnd/>
            </a:ln>
            <a:effectLst/>
          </p:spPr>
          <p:txBody>
            <a:bodyPr anchor="ctr">
              <a:spAutoFit/>
            </a:bodyPr>
            <a:lstStyle/>
            <a:p>
              <a:pPr>
                <a:defRPr/>
              </a:pPr>
              <a:endParaRPr lang="en-US">
                <a:effectLst>
                  <a:outerShdw blurRad="38100" dist="38100" dir="2700000" algn="tl">
                    <a:srgbClr val="000000">
                      <a:alpha val="43137"/>
                    </a:srgbClr>
                  </a:outerShdw>
                </a:effectLst>
                <a:latin typeface="Verdana" pitchFamily="-105" charset="0"/>
                <a:ea typeface="+mn-ea"/>
                <a:cs typeface="+mn-cs"/>
              </a:endParaRPr>
            </a:p>
          </p:txBody>
        </p:sp>
        <p:sp>
          <p:nvSpPr>
            <p:cNvPr id="20" name="Line 22"/>
            <p:cNvSpPr>
              <a:spLocks noChangeShapeType="1"/>
            </p:cNvSpPr>
            <p:nvPr/>
          </p:nvSpPr>
          <p:spPr bwMode="auto">
            <a:xfrm flipV="1">
              <a:off x="2119" y="1197"/>
              <a:ext cx="779" cy="915"/>
            </a:xfrm>
            <a:prstGeom prst="line">
              <a:avLst/>
            </a:prstGeom>
            <a:noFill/>
            <a:ln w="25400">
              <a:solidFill>
                <a:srgbClr val="00FF00"/>
              </a:solidFill>
              <a:round/>
              <a:headEnd/>
              <a:tailEnd/>
            </a:ln>
            <a:effectLst/>
          </p:spPr>
          <p:txBody>
            <a:bodyPr anchor="ctr">
              <a:spAutoFit/>
            </a:bodyPr>
            <a:lstStyle/>
            <a:p>
              <a:pPr>
                <a:defRPr/>
              </a:pPr>
              <a:endParaRPr lang="en-US">
                <a:effectLst>
                  <a:outerShdw blurRad="38100" dist="38100" dir="2700000" algn="tl">
                    <a:srgbClr val="000000">
                      <a:alpha val="43137"/>
                    </a:srgbClr>
                  </a:outerShdw>
                </a:effectLst>
                <a:latin typeface="Verdana" pitchFamily="-105" charset="0"/>
                <a:ea typeface="+mn-ea"/>
                <a:cs typeface="+mn-cs"/>
              </a:endParaRPr>
            </a:p>
          </p:txBody>
        </p:sp>
        <p:sp>
          <p:nvSpPr>
            <p:cNvPr id="21" name="Line 23"/>
            <p:cNvSpPr>
              <a:spLocks noChangeShapeType="1"/>
            </p:cNvSpPr>
            <p:nvPr/>
          </p:nvSpPr>
          <p:spPr bwMode="auto">
            <a:xfrm>
              <a:off x="2112" y="2294"/>
              <a:ext cx="786" cy="943"/>
            </a:xfrm>
            <a:prstGeom prst="line">
              <a:avLst/>
            </a:prstGeom>
            <a:noFill/>
            <a:ln w="25400">
              <a:solidFill>
                <a:srgbClr val="00FF00"/>
              </a:solidFill>
              <a:round/>
              <a:headEnd/>
              <a:tailEnd/>
            </a:ln>
            <a:effectLst/>
          </p:spPr>
          <p:txBody>
            <a:bodyPr anchor="ctr">
              <a:spAutoFit/>
            </a:bodyPr>
            <a:lstStyle/>
            <a:p>
              <a:pPr>
                <a:defRPr/>
              </a:pPr>
              <a:endParaRPr lang="en-US">
                <a:effectLst>
                  <a:outerShdw blurRad="38100" dist="38100" dir="2700000" algn="tl">
                    <a:srgbClr val="000000">
                      <a:alpha val="43137"/>
                    </a:srgbClr>
                  </a:outerShdw>
                </a:effectLst>
                <a:latin typeface="Verdana" pitchFamily="-105" charset="0"/>
                <a:ea typeface="+mn-ea"/>
                <a:cs typeface="+mn-cs"/>
              </a:endParaRPr>
            </a:p>
          </p:txBody>
        </p:sp>
        <p:sp>
          <p:nvSpPr>
            <p:cNvPr id="10269" name="Text Box 24"/>
            <p:cNvSpPr txBox="1">
              <a:spLocks noChangeArrowheads="1"/>
            </p:cNvSpPr>
            <p:nvPr/>
          </p:nvSpPr>
          <p:spPr bwMode="auto">
            <a:xfrm>
              <a:off x="2896" y="1197"/>
              <a:ext cx="1687" cy="231"/>
            </a:xfrm>
            <a:prstGeom prst="rect">
              <a:avLst/>
            </a:prstGeom>
            <a:solidFill>
              <a:srgbClr val="00FF00"/>
            </a:solidFill>
            <a:ln>
              <a:noFill/>
            </a:ln>
            <a:extLst>
              <a:ext uri="{91240B29-F687-4f45-9708-019B960494DF}">
                <a14:hiddenLine xmlns="" xmlns:a14="http://schemas.microsoft.com/office/drawing/2010/main" w="19050">
                  <a:solidFill>
                    <a:srgbClr val="000000"/>
                  </a:solidFill>
                  <a:miter lim="800000"/>
                  <a:headEnd/>
                  <a:tailEnd/>
                </a14:hiddenLine>
              </a:ext>
            </a:extLst>
          </p:spPr>
          <p:txBody>
            <a:bodyPr>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r" eaLnBrk="0" fontAlgn="base" hangingPunct="0">
                <a:spcBef>
                  <a:spcPct val="50000"/>
                </a:spcBef>
                <a:spcAft>
                  <a:spcPct val="0"/>
                </a:spcAft>
                <a:defRPr sz="1600" b="1">
                  <a:solidFill>
                    <a:schemeClr val="tx1"/>
                  </a:solidFill>
                  <a:latin typeface="Arial" charset="0"/>
                  <a:ea typeface="ＭＳ Ｐゴシック" charset="0"/>
                </a:defRPr>
              </a:lvl6pPr>
              <a:lvl7pPr marL="2971800" indent="-228600" algn="r" eaLnBrk="0" fontAlgn="base" hangingPunct="0">
                <a:spcBef>
                  <a:spcPct val="50000"/>
                </a:spcBef>
                <a:spcAft>
                  <a:spcPct val="0"/>
                </a:spcAft>
                <a:defRPr sz="1600" b="1">
                  <a:solidFill>
                    <a:schemeClr val="tx1"/>
                  </a:solidFill>
                  <a:latin typeface="Arial" charset="0"/>
                  <a:ea typeface="ＭＳ Ｐゴシック" charset="0"/>
                </a:defRPr>
              </a:lvl7pPr>
              <a:lvl8pPr marL="3429000" indent="-228600" algn="r" eaLnBrk="0" fontAlgn="base" hangingPunct="0">
                <a:spcBef>
                  <a:spcPct val="50000"/>
                </a:spcBef>
                <a:spcAft>
                  <a:spcPct val="0"/>
                </a:spcAft>
                <a:defRPr sz="1600" b="1">
                  <a:solidFill>
                    <a:schemeClr val="tx1"/>
                  </a:solidFill>
                  <a:latin typeface="Arial" charset="0"/>
                  <a:ea typeface="ＭＳ Ｐゴシック" charset="0"/>
                </a:defRPr>
              </a:lvl8pPr>
              <a:lvl9pPr marL="3886200" indent="-228600" algn="r" eaLnBrk="0" fontAlgn="base" hangingPunct="0">
                <a:spcBef>
                  <a:spcPct val="50000"/>
                </a:spcBef>
                <a:spcAft>
                  <a:spcPct val="0"/>
                </a:spcAft>
                <a:defRPr sz="1600" b="1">
                  <a:solidFill>
                    <a:schemeClr val="tx1"/>
                  </a:solidFill>
                  <a:latin typeface="Arial" charset="0"/>
                  <a:ea typeface="ＭＳ Ｐゴシック" charset="0"/>
                </a:defRPr>
              </a:lvl9pPr>
            </a:lstStyle>
            <a:p>
              <a:pPr eaLnBrk="1" hangingPunct="1"/>
              <a:r>
                <a:rPr lang="en-US" sz="1800">
                  <a:solidFill>
                    <a:schemeClr val="bg1"/>
                  </a:solidFill>
                  <a:latin typeface="Verdana" charset="0"/>
                </a:rPr>
                <a:t>ISOLDE Personnel</a:t>
              </a:r>
            </a:p>
          </p:txBody>
        </p:sp>
      </p:grpSp>
      <p:sp>
        <p:nvSpPr>
          <p:cNvPr id="10246" name="Rectangle 3"/>
          <p:cNvSpPr>
            <a:spLocks noChangeArrowheads="1"/>
          </p:cNvSpPr>
          <p:nvPr/>
        </p:nvSpPr>
        <p:spPr bwMode="auto">
          <a:xfrm>
            <a:off x="1519238" y="6019800"/>
            <a:ext cx="6111875"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r>
              <a:rPr lang="en-US" sz="1400">
                <a:solidFill>
                  <a:schemeClr val="bg1"/>
                </a:solidFill>
              </a:rPr>
              <a:t>1 Gy = 1 J/Kg leads to a temperature increase of only </a:t>
            </a:r>
            <a:r>
              <a:rPr lang="en-GB" sz="1400">
                <a:solidFill>
                  <a:schemeClr val="bg1"/>
                </a:solidFill>
              </a:rPr>
              <a:t>2.4 .10</a:t>
            </a:r>
            <a:r>
              <a:rPr lang="en-GB" sz="1400" baseline="30000">
                <a:solidFill>
                  <a:schemeClr val="bg1"/>
                </a:solidFill>
              </a:rPr>
              <a:t>-4</a:t>
            </a:r>
            <a:r>
              <a:rPr lang="en-GB" sz="1400">
                <a:solidFill>
                  <a:schemeClr val="bg1"/>
                </a:solidFill>
              </a:rPr>
              <a:t> </a:t>
            </a:r>
            <a:r>
              <a:rPr lang="en-GB" sz="1400" baseline="30000">
                <a:solidFill>
                  <a:schemeClr val="bg1"/>
                </a:solidFill>
              </a:rPr>
              <a:t>o</a:t>
            </a:r>
            <a:r>
              <a:rPr lang="en-GB" sz="1400">
                <a:solidFill>
                  <a:schemeClr val="bg1"/>
                </a:solidFill>
              </a:rPr>
              <a:t>C</a:t>
            </a:r>
            <a:endParaRPr lang="fr-FR" sz="1400">
              <a:solidFill>
                <a:schemeClr val="bg1"/>
              </a:solidFill>
            </a:endParaRPr>
          </a:p>
        </p:txBody>
      </p:sp>
      <p:grpSp>
        <p:nvGrpSpPr>
          <p:cNvPr id="24" name="Group 23"/>
          <p:cNvGrpSpPr>
            <a:grpSpLocks/>
          </p:cNvGrpSpPr>
          <p:nvPr/>
        </p:nvGrpSpPr>
        <p:grpSpPr bwMode="auto">
          <a:xfrm>
            <a:off x="1343025" y="119063"/>
            <a:ext cx="2625725" cy="3538537"/>
            <a:chOff x="1342265" y="118646"/>
            <a:chExt cx="2625939" cy="3538954"/>
          </a:xfrm>
        </p:grpSpPr>
        <p:sp>
          <p:nvSpPr>
            <p:cNvPr id="25" name="Rectangle 18"/>
            <p:cNvSpPr>
              <a:spLocks noChangeArrowheads="1"/>
            </p:cNvSpPr>
            <p:nvPr/>
          </p:nvSpPr>
          <p:spPr bwMode="auto">
            <a:xfrm>
              <a:off x="1342265" y="118646"/>
              <a:ext cx="2625939" cy="338177"/>
            </a:xfrm>
            <a:prstGeom prst="rect">
              <a:avLst/>
            </a:prstGeom>
            <a:solidFill>
              <a:srgbClr val="FF6600"/>
            </a:solidFill>
            <a:ln w="19050">
              <a:noFill/>
              <a:miter lim="800000"/>
              <a:headEnd/>
              <a:tailEnd/>
            </a:ln>
            <a:effectLst/>
          </p:spPr>
          <p:txBody>
            <a:bodyPr wrap="none" anchor="ctr">
              <a:spAutoFit/>
            </a:bodyPr>
            <a:lstStyle/>
            <a:p>
              <a:pPr>
                <a:defRPr/>
              </a:pPr>
              <a:r>
                <a:rPr lang="en-US" dirty="0">
                  <a:solidFill>
                    <a:schemeClr val="bg1"/>
                  </a:solidFill>
                  <a:effectLst>
                    <a:outerShdw blurRad="38100" dist="38100" dir="2700000" algn="tl">
                      <a:srgbClr val="DDDDDD"/>
                    </a:outerShdw>
                  </a:effectLst>
                  <a:cs typeface="+mn-cs"/>
                </a:rPr>
                <a:t>6 </a:t>
              </a:r>
              <a:r>
                <a:rPr lang="en-US" dirty="0" err="1">
                  <a:solidFill>
                    <a:schemeClr val="bg1"/>
                  </a:solidFill>
                  <a:effectLst>
                    <a:outerShdw blurRad="38100" dist="38100" dir="2700000" algn="tl">
                      <a:srgbClr val="DDDDDD"/>
                    </a:outerShdw>
                  </a:effectLst>
                  <a:cs typeface="+mn-cs"/>
                </a:rPr>
                <a:t>mSv</a:t>
              </a:r>
              <a:r>
                <a:rPr lang="en-US" dirty="0">
                  <a:solidFill>
                    <a:schemeClr val="bg1"/>
                  </a:solidFill>
                  <a:effectLst>
                    <a:outerShdw blurRad="38100" dist="38100" dir="2700000" algn="tl">
                      <a:srgbClr val="DDDDDD"/>
                    </a:outerShdw>
                  </a:effectLst>
                  <a:cs typeface="+mn-cs"/>
                </a:rPr>
                <a:t>/y – B workers</a:t>
              </a:r>
            </a:p>
          </p:txBody>
        </p:sp>
        <p:cxnSp>
          <p:nvCxnSpPr>
            <p:cNvPr id="10264" name="Straight Arrow Connector 25"/>
            <p:cNvCxnSpPr>
              <a:cxnSpLocks noChangeShapeType="1"/>
            </p:cNvCxnSpPr>
            <p:nvPr/>
          </p:nvCxnSpPr>
          <p:spPr bwMode="auto">
            <a:xfrm>
              <a:off x="3886200" y="457200"/>
              <a:ext cx="0" cy="3200400"/>
            </a:xfrm>
            <a:prstGeom prst="straightConnector1">
              <a:avLst/>
            </a:prstGeom>
            <a:noFill/>
            <a:ln w="19050">
              <a:solidFill>
                <a:srgbClr val="FF6600"/>
              </a:solidFill>
              <a:round/>
              <a:headEnd/>
              <a:tailEnd type="arrow" w="med" len="med"/>
            </a:ln>
            <a:extLst>
              <a:ext uri="{909E8E84-426E-40dd-AFC4-6F175D3DCCD1}">
                <a14:hiddenFill xmlns="" xmlns:a14="http://schemas.microsoft.com/office/drawing/2010/main">
                  <a:noFill/>
                </a14:hiddenFill>
              </a:ext>
            </a:extLst>
          </p:spPr>
        </p:cxnSp>
      </p:grpSp>
      <p:grpSp>
        <p:nvGrpSpPr>
          <p:cNvPr id="27" name="Group 26"/>
          <p:cNvGrpSpPr>
            <a:grpSpLocks/>
          </p:cNvGrpSpPr>
          <p:nvPr/>
        </p:nvGrpSpPr>
        <p:grpSpPr bwMode="auto">
          <a:xfrm>
            <a:off x="4406900" y="119063"/>
            <a:ext cx="2755900" cy="3538537"/>
            <a:chOff x="4406900" y="118646"/>
            <a:chExt cx="2755900" cy="3538954"/>
          </a:xfrm>
        </p:grpSpPr>
        <p:sp>
          <p:nvSpPr>
            <p:cNvPr id="28" name="Rectangle 18"/>
            <p:cNvSpPr>
              <a:spLocks noChangeArrowheads="1"/>
            </p:cNvSpPr>
            <p:nvPr/>
          </p:nvSpPr>
          <p:spPr bwMode="auto">
            <a:xfrm>
              <a:off x="4406900" y="118646"/>
              <a:ext cx="2755900" cy="338177"/>
            </a:xfrm>
            <a:prstGeom prst="rect">
              <a:avLst/>
            </a:prstGeom>
            <a:solidFill>
              <a:srgbClr val="FF0000"/>
            </a:solidFill>
            <a:ln w="19050">
              <a:noFill/>
              <a:miter lim="800000"/>
              <a:headEnd/>
              <a:tailEnd/>
            </a:ln>
            <a:effectLst/>
          </p:spPr>
          <p:txBody>
            <a:bodyPr anchor="ctr">
              <a:spAutoFit/>
            </a:bodyPr>
            <a:lstStyle/>
            <a:p>
              <a:pPr>
                <a:defRPr/>
              </a:pPr>
              <a:r>
                <a:rPr lang="en-US" dirty="0">
                  <a:solidFill>
                    <a:srgbClr val="FFFFFF"/>
                  </a:solidFill>
                  <a:effectLst>
                    <a:outerShdw blurRad="38100" dist="38100" dir="2700000" algn="tl">
                      <a:srgbClr val="DDDDDD"/>
                    </a:outerShdw>
                  </a:effectLst>
                  <a:cs typeface="+mn-cs"/>
                </a:rPr>
                <a:t>20 </a:t>
              </a:r>
              <a:r>
                <a:rPr lang="en-US" dirty="0" err="1">
                  <a:solidFill>
                    <a:srgbClr val="FFFFFF"/>
                  </a:solidFill>
                  <a:effectLst>
                    <a:outerShdw blurRad="38100" dist="38100" dir="2700000" algn="tl">
                      <a:srgbClr val="DDDDDD"/>
                    </a:outerShdw>
                  </a:effectLst>
                  <a:cs typeface="+mn-cs"/>
                </a:rPr>
                <a:t>mSv</a:t>
              </a:r>
              <a:r>
                <a:rPr lang="en-US" dirty="0">
                  <a:solidFill>
                    <a:srgbClr val="FFFFFF"/>
                  </a:solidFill>
                  <a:effectLst>
                    <a:outerShdw blurRad="38100" dist="38100" dir="2700000" algn="tl">
                      <a:srgbClr val="DDDDDD"/>
                    </a:outerShdw>
                  </a:effectLst>
                  <a:cs typeface="+mn-cs"/>
                </a:rPr>
                <a:t>/y – A workers</a:t>
              </a:r>
            </a:p>
          </p:txBody>
        </p:sp>
        <p:cxnSp>
          <p:nvCxnSpPr>
            <p:cNvPr id="10262" name="Straight Arrow Connector 28"/>
            <p:cNvCxnSpPr>
              <a:cxnSpLocks noChangeShapeType="1"/>
            </p:cNvCxnSpPr>
            <p:nvPr/>
          </p:nvCxnSpPr>
          <p:spPr bwMode="auto">
            <a:xfrm>
              <a:off x="4419600" y="457200"/>
              <a:ext cx="0" cy="3200400"/>
            </a:xfrm>
            <a:prstGeom prst="straightConnector1">
              <a:avLst/>
            </a:prstGeom>
            <a:noFill/>
            <a:ln w="19050">
              <a:solidFill>
                <a:srgbClr val="FF0000"/>
              </a:solidFill>
              <a:round/>
              <a:headEnd/>
              <a:tailEnd type="arrow" w="med" len="med"/>
            </a:ln>
            <a:extLst>
              <a:ext uri="{909E8E84-426E-40dd-AFC4-6F175D3DCCD1}">
                <a14:hiddenFill xmlns="" xmlns:a14="http://schemas.microsoft.com/office/drawing/2010/main">
                  <a:noFill/>
                </a14:hiddenFill>
              </a:ext>
            </a:extLst>
          </p:spPr>
        </p:cxnSp>
      </p:grpSp>
      <p:grpSp>
        <p:nvGrpSpPr>
          <p:cNvPr id="30" name="Group 29"/>
          <p:cNvGrpSpPr>
            <a:grpSpLocks/>
          </p:cNvGrpSpPr>
          <p:nvPr/>
        </p:nvGrpSpPr>
        <p:grpSpPr bwMode="auto">
          <a:xfrm>
            <a:off x="506413" y="119063"/>
            <a:ext cx="2846387" cy="3386137"/>
            <a:chOff x="505701" y="118646"/>
            <a:chExt cx="2847101" cy="3386556"/>
          </a:xfrm>
        </p:grpSpPr>
        <p:sp>
          <p:nvSpPr>
            <p:cNvPr id="31" name="Rectangle 18"/>
            <p:cNvSpPr>
              <a:spLocks noChangeArrowheads="1"/>
            </p:cNvSpPr>
            <p:nvPr/>
          </p:nvSpPr>
          <p:spPr bwMode="auto">
            <a:xfrm>
              <a:off x="505701" y="118646"/>
              <a:ext cx="789185" cy="338179"/>
            </a:xfrm>
            <a:prstGeom prst="rect">
              <a:avLst/>
            </a:prstGeom>
            <a:solidFill>
              <a:srgbClr val="00FF00"/>
            </a:solidFill>
            <a:ln w="19050">
              <a:noFill/>
              <a:miter lim="800000"/>
              <a:headEnd/>
              <a:tailEnd/>
            </a:ln>
            <a:effectLst/>
          </p:spPr>
          <p:txBody>
            <a:bodyPr wrap="none" anchor="ctr">
              <a:spAutoFit/>
            </a:bodyPr>
            <a:lstStyle/>
            <a:p>
              <a:pPr>
                <a:defRPr/>
              </a:pPr>
              <a:r>
                <a:rPr lang="en-US" dirty="0">
                  <a:effectLst>
                    <a:outerShdw blurRad="38100" dist="38100" dir="2700000" algn="tl">
                      <a:srgbClr val="DDDDDD"/>
                    </a:outerShdw>
                  </a:effectLst>
                  <a:cs typeface="+mn-cs"/>
                </a:rPr>
                <a:t>public</a:t>
              </a:r>
            </a:p>
          </p:txBody>
        </p:sp>
        <p:cxnSp>
          <p:nvCxnSpPr>
            <p:cNvPr id="10260" name="Elbow Connector 31"/>
            <p:cNvCxnSpPr>
              <a:cxnSpLocks noChangeShapeType="1"/>
            </p:cNvCxnSpPr>
            <p:nvPr/>
          </p:nvCxnSpPr>
          <p:spPr bwMode="auto">
            <a:xfrm rot="16200000" flipH="1">
              <a:off x="685800" y="838200"/>
              <a:ext cx="3124202" cy="2209802"/>
            </a:xfrm>
            <a:prstGeom prst="bentConnector3">
              <a:avLst>
                <a:gd name="adj1" fmla="val 22356"/>
              </a:avLst>
            </a:prstGeom>
            <a:noFill/>
            <a:ln w="19050">
              <a:solidFill>
                <a:srgbClr val="00FF00"/>
              </a:solidFill>
              <a:round/>
              <a:headEnd/>
              <a:tailEnd type="arrow" w="med" len="med"/>
            </a:ln>
            <a:extLst>
              <a:ext uri="{909E8E84-426E-40dd-AFC4-6F175D3DCCD1}">
                <a14:hiddenFill xmlns="" xmlns:a14="http://schemas.microsoft.com/office/drawing/2010/main">
                  <a:noFill/>
                </a14:hiddenFill>
              </a:ext>
            </a:extLst>
          </p:spPr>
        </p:cxnSp>
      </p:grpSp>
      <p:grpSp>
        <p:nvGrpSpPr>
          <p:cNvPr id="33" name="Group 25"/>
          <p:cNvGrpSpPr>
            <a:grpSpLocks/>
          </p:cNvGrpSpPr>
          <p:nvPr/>
        </p:nvGrpSpPr>
        <p:grpSpPr bwMode="auto">
          <a:xfrm>
            <a:off x="1219200" y="838200"/>
            <a:ext cx="4957763" cy="5108575"/>
            <a:chOff x="768" y="502"/>
            <a:chExt cx="3123" cy="3218"/>
          </a:xfrm>
        </p:grpSpPr>
        <p:sp>
          <p:nvSpPr>
            <p:cNvPr id="34" name="Rectangle 26"/>
            <p:cNvSpPr>
              <a:spLocks noChangeArrowheads="1"/>
            </p:cNvSpPr>
            <p:nvPr/>
          </p:nvSpPr>
          <p:spPr bwMode="auto">
            <a:xfrm>
              <a:off x="768" y="2112"/>
              <a:ext cx="189" cy="182"/>
            </a:xfrm>
            <a:prstGeom prst="rect">
              <a:avLst/>
            </a:prstGeom>
            <a:solidFill>
              <a:srgbClr val="00FF00"/>
            </a:solidFill>
            <a:ln w="19050">
              <a:noFill/>
              <a:miter lim="800000"/>
              <a:headEnd/>
              <a:tailEnd/>
            </a:ln>
            <a:effectLst/>
          </p:spPr>
          <p:txBody>
            <a:bodyPr anchor="ctr">
              <a:spAutoFit/>
            </a:bodyPr>
            <a:lstStyle/>
            <a:p>
              <a:pPr>
                <a:defRPr/>
              </a:pPr>
              <a:endParaRPr lang="en-US">
                <a:effectLst>
                  <a:outerShdw blurRad="38100" dist="38100" dir="2700000" algn="tl">
                    <a:srgbClr val="000000">
                      <a:alpha val="43137"/>
                    </a:srgbClr>
                  </a:outerShdw>
                </a:effectLst>
                <a:latin typeface="Verdana" pitchFamily="-105" charset="0"/>
                <a:ea typeface="+mn-ea"/>
                <a:cs typeface="+mn-cs"/>
              </a:endParaRPr>
            </a:p>
          </p:txBody>
        </p:sp>
        <p:sp>
          <p:nvSpPr>
            <p:cNvPr id="35" name="Line 28"/>
            <p:cNvSpPr>
              <a:spLocks noChangeShapeType="1"/>
            </p:cNvSpPr>
            <p:nvPr/>
          </p:nvSpPr>
          <p:spPr bwMode="auto">
            <a:xfrm flipV="1">
              <a:off x="957" y="504"/>
              <a:ext cx="518" cy="1608"/>
            </a:xfrm>
            <a:prstGeom prst="line">
              <a:avLst/>
            </a:prstGeom>
            <a:noFill/>
            <a:ln w="25400">
              <a:solidFill>
                <a:srgbClr val="00FF00"/>
              </a:solidFill>
              <a:round/>
              <a:headEnd/>
              <a:tailEnd/>
            </a:ln>
            <a:effectLst/>
          </p:spPr>
          <p:txBody>
            <a:bodyPr anchor="ctr">
              <a:spAutoFit/>
            </a:bodyPr>
            <a:lstStyle/>
            <a:p>
              <a:pPr>
                <a:defRPr/>
              </a:pPr>
              <a:endParaRPr lang="en-US">
                <a:effectLst>
                  <a:outerShdw blurRad="38100" dist="38100" dir="2700000" algn="tl">
                    <a:srgbClr val="000000">
                      <a:alpha val="43137"/>
                    </a:srgbClr>
                  </a:outerShdw>
                </a:effectLst>
                <a:latin typeface="Verdana" pitchFamily="-105" charset="0"/>
                <a:ea typeface="+mn-ea"/>
                <a:cs typeface="+mn-cs"/>
              </a:endParaRPr>
            </a:p>
          </p:txBody>
        </p:sp>
        <p:sp>
          <p:nvSpPr>
            <p:cNvPr id="36" name="Line 29"/>
            <p:cNvSpPr>
              <a:spLocks noChangeShapeType="1"/>
            </p:cNvSpPr>
            <p:nvPr/>
          </p:nvSpPr>
          <p:spPr bwMode="auto">
            <a:xfrm>
              <a:off x="950" y="2294"/>
              <a:ext cx="525" cy="1426"/>
            </a:xfrm>
            <a:prstGeom prst="line">
              <a:avLst/>
            </a:prstGeom>
            <a:noFill/>
            <a:ln w="25400">
              <a:solidFill>
                <a:srgbClr val="00FF00"/>
              </a:solidFill>
              <a:round/>
              <a:headEnd/>
              <a:tailEnd/>
            </a:ln>
            <a:effectLst/>
          </p:spPr>
          <p:txBody>
            <a:bodyPr anchor="ctr">
              <a:spAutoFit/>
            </a:bodyPr>
            <a:lstStyle/>
            <a:p>
              <a:pPr>
                <a:defRPr/>
              </a:pPr>
              <a:endParaRPr lang="en-US">
                <a:effectLst>
                  <a:outerShdw blurRad="38100" dist="38100" dir="2700000" algn="tl">
                    <a:srgbClr val="000000">
                      <a:alpha val="43137"/>
                    </a:srgbClr>
                  </a:outerShdw>
                </a:effectLst>
                <a:latin typeface="Verdana" pitchFamily="-105" charset="0"/>
                <a:ea typeface="+mn-ea"/>
                <a:cs typeface="+mn-cs"/>
              </a:endParaRPr>
            </a:p>
          </p:txBody>
        </p:sp>
        <p:sp>
          <p:nvSpPr>
            <p:cNvPr id="10257" name="Text Box 30"/>
            <p:cNvSpPr txBox="1">
              <a:spLocks noChangeArrowheads="1"/>
            </p:cNvSpPr>
            <p:nvPr/>
          </p:nvSpPr>
          <p:spPr bwMode="auto">
            <a:xfrm>
              <a:off x="1466" y="502"/>
              <a:ext cx="1687" cy="231"/>
            </a:xfrm>
            <a:prstGeom prst="rect">
              <a:avLst/>
            </a:prstGeom>
            <a:solidFill>
              <a:srgbClr val="00FF00"/>
            </a:solidFill>
            <a:ln>
              <a:noFill/>
            </a:ln>
            <a:extLst>
              <a:ext uri="{91240B29-F687-4f45-9708-019B960494DF}">
                <a14:hiddenLine xmlns="" xmlns:a14="http://schemas.microsoft.com/office/drawing/2010/main" w="19050">
                  <a:solidFill>
                    <a:srgbClr val="000000"/>
                  </a:solidFill>
                  <a:miter lim="800000"/>
                  <a:headEnd/>
                  <a:tailEnd/>
                </a14:hiddenLine>
              </a:ext>
            </a:extLst>
          </p:spPr>
          <p:txBody>
            <a:bodyPr>
              <a:spAutoFit/>
            </a:bodyPr>
            <a:lstStyle>
              <a:lvl1pPr eaLnBrk="0" hangingPunct="0">
                <a:defRPr sz="1600" b="1">
                  <a:solidFill>
                    <a:schemeClr val="tx1"/>
                  </a:solidFill>
                  <a:latin typeface="Arial" charset="0"/>
                  <a:ea typeface="ＭＳ Ｐゴシック" charset="0"/>
                  <a:cs typeface="ＭＳ Ｐゴシック" charset="0"/>
                </a:defRPr>
              </a:lvl1pPr>
              <a:lvl2pPr marL="742950" indent="-285750" eaLnBrk="0" hangingPunct="0">
                <a:defRPr sz="1600" b="1">
                  <a:solidFill>
                    <a:schemeClr val="tx1"/>
                  </a:solidFill>
                  <a:latin typeface="Arial" charset="0"/>
                  <a:ea typeface="ＭＳ Ｐゴシック" charset="0"/>
                </a:defRPr>
              </a:lvl2pPr>
              <a:lvl3pPr marL="1143000" indent="-228600" eaLnBrk="0" hangingPunct="0">
                <a:defRPr sz="1600" b="1">
                  <a:solidFill>
                    <a:schemeClr val="tx1"/>
                  </a:solidFill>
                  <a:latin typeface="Arial" charset="0"/>
                  <a:ea typeface="ＭＳ Ｐゴシック" charset="0"/>
                </a:defRPr>
              </a:lvl3pPr>
              <a:lvl4pPr marL="1600200" indent="-228600" eaLnBrk="0" hangingPunct="0">
                <a:defRPr sz="1600" b="1">
                  <a:solidFill>
                    <a:schemeClr val="tx1"/>
                  </a:solidFill>
                  <a:latin typeface="Arial" charset="0"/>
                  <a:ea typeface="ＭＳ Ｐゴシック" charset="0"/>
                </a:defRPr>
              </a:lvl4pPr>
              <a:lvl5pPr marL="2057400" indent="-228600" eaLnBrk="0" hangingPunct="0">
                <a:defRPr sz="1600" b="1">
                  <a:solidFill>
                    <a:schemeClr val="tx1"/>
                  </a:solidFill>
                  <a:latin typeface="Arial" charset="0"/>
                  <a:ea typeface="ＭＳ Ｐゴシック" charset="0"/>
                </a:defRPr>
              </a:lvl5pPr>
              <a:lvl6pPr marL="2514600" indent="-228600" algn="r" eaLnBrk="0" fontAlgn="base" hangingPunct="0">
                <a:spcBef>
                  <a:spcPct val="50000"/>
                </a:spcBef>
                <a:spcAft>
                  <a:spcPct val="0"/>
                </a:spcAft>
                <a:defRPr sz="1600" b="1">
                  <a:solidFill>
                    <a:schemeClr val="tx1"/>
                  </a:solidFill>
                  <a:latin typeface="Arial" charset="0"/>
                  <a:ea typeface="ＭＳ Ｐゴシック" charset="0"/>
                </a:defRPr>
              </a:lvl6pPr>
              <a:lvl7pPr marL="2971800" indent="-228600" algn="r" eaLnBrk="0" fontAlgn="base" hangingPunct="0">
                <a:spcBef>
                  <a:spcPct val="50000"/>
                </a:spcBef>
                <a:spcAft>
                  <a:spcPct val="0"/>
                </a:spcAft>
                <a:defRPr sz="1600" b="1">
                  <a:solidFill>
                    <a:schemeClr val="tx1"/>
                  </a:solidFill>
                  <a:latin typeface="Arial" charset="0"/>
                  <a:ea typeface="ＭＳ Ｐゴシック" charset="0"/>
                </a:defRPr>
              </a:lvl7pPr>
              <a:lvl8pPr marL="3429000" indent="-228600" algn="r" eaLnBrk="0" fontAlgn="base" hangingPunct="0">
                <a:spcBef>
                  <a:spcPct val="50000"/>
                </a:spcBef>
                <a:spcAft>
                  <a:spcPct val="0"/>
                </a:spcAft>
                <a:defRPr sz="1600" b="1">
                  <a:solidFill>
                    <a:schemeClr val="tx1"/>
                  </a:solidFill>
                  <a:latin typeface="Arial" charset="0"/>
                  <a:ea typeface="ＭＳ Ｐゴシック" charset="0"/>
                </a:defRPr>
              </a:lvl8pPr>
              <a:lvl9pPr marL="3886200" indent="-228600" algn="r" eaLnBrk="0" fontAlgn="base" hangingPunct="0">
                <a:spcBef>
                  <a:spcPct val="50000"/>
                </a:spcBef>
                <a:spcAft>
                  <a:spcPct val="0"/>
                </a:spcAft>
                <a:defRPr sz="1600" b="1">
                  <a:solidFill>
                    <a:schemeClr val="tx1"/>
                  </a:solidFill>
                  <a:latin typeface="Arial" charset="0"/>
                  <a:ea typeface="ＭＳ Ｐゴシック" charset="0"/>
                </a:defRPr>
              </a:lvl9pPr>
            </a:lstStyle>
            <a:p>
              <a:pPr eaLnBrk="1" hangingPunct="1"/>
              <a:r>
                <a:rPr lang="en-US" sz="1800">
                  <a:solidFill>
                    <a:schemeClr val="bg1"/>
                  </a:solidFill>
                  <a:latin typeface="Verdana" charset="0"/>
                </a:rPr>
                <a:t>ISOLDE USERS</a:t>
              </a:r>
            </a:p>
          </p:txBody>
        </p:sp>
        <p:pic>
          <p:nvPicPr>
            <p:cNvPr id="10258" name="Picture 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5" y="504"/>
              <a:ext cx="2416" cy="3216"/>
            </a:xfrm>
            <a:prstGeom prst="rect">
              <a:avLst/>
            </a:prstGeom>
            <a:noFill/>
            <a:ln w="38100">
              <a:solidFill>
                <a:srgbClr val="00FF00"/>
              </a:solidFill>
              <a:miter lim="800000"/>
              <a:headEnd/>
              <a:tailEnd/>
            </a:ln>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380497231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xit" presetSubtype="0" fill="hold" nodeType="clickEffect">
                                  <p:stCondLst>
                                    <p:cond delay="0"/>
                                  </p:stCondLst>
                                  <p:childTnLst>
                                    <p:animEffect transition="out" filter="fade">
                                      <p:cBhvr>
                                        <p:cTn id="24" dur="500"/>
                                        <p:tgtEl>
                                          <p:spTgt spid="17"/>
                                        </p:tgtEl>
                                      </p:cBhvr>
                                    </p:animEffect>
                                    <p:set>
                                      <p:cBhvr>
                                        <p:cTn id="25" dur="1" fill="hold">
                                          <p:stCondLst>
                                            <p:cond delay="499"/>
                                          </p:stCondLst>
                                        </p:cTn>
                                        <p:tgtEl>
                                          <p:spTgt spid="17"/>
                                        </p:tgtEl>
                                        <p:attrNameLst>
                                          <p:attrName>style.visibility</p:attrName>
                                        </p:attrNameLst>
                                      </p:cBhvr>
                                      <p:to>
                                        <p:strVal val="hidden"/>
                                      </p:to>
                                    </p:set>
                                  </p:childTnLst>
                                </p:cTn>
                              </p:par>
                              <p:par>
                                <p:cTn id="26" presetID="10" presetClass="entr" presetSubtype="0" fill="hold" nodeType="with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2" descr="Hall1"/>
          <p:cNvPicPr>
            <a:picLocks noChangeAspect="1" noChangeArrowheads="1"/>
          </p:cNvPicPr>
          <p:nvPr/>
        </p:nvPicPr>
        <p:blipFill>
          <a:blip r:embed="rId2">
            <a:extLst>
              <a:ext uri="{28A0092B-C50C-407E-A947-70E740481C1C}">
                <a14:useLocalDpi xmlns:a14="http://schemas.microsoft.com/office/drawing/2010/main" val="0"/>
              </a:ext>
            </a:extLst>
          </a:blip>
          <a:srcRect t="28799" r="4167"/>
          <a:stretch>
            <a:fillRect/>
          </a:stretch>
        </p:blipFill>
        <p:spPr bwMode="auto">
          <a:xfrm>
            <a:off x="0" y="5982"/>
            <a:ext cx="6192647" cy="29960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9" name="Content Placeholder 2"/>
          <p:cNvSpPr txBox="1">
            <a:spLocks/>
          </p:cNvSpPr>
          <p:nvPr/>
        </p:nvSpPr>
        <p:spPr>
          <a:xfrm>
            <a:off x="7516148" y="412503"/>
            <a:ext cx="2135188" cy="62585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b="1" dirty="0" smtClean="0">
                <a:sym typeface="Wingdings"/>
              </a:rPr>
              <a:t>2015</a:t>
            </a:r>
            <a:endParaRPr lang="en-US" b="1" dirty="0">
              <a:sym typeface="Wingdings"/>
            </a:endParaRPr>
          </a:p>
        </p:txBody>
      </p:sp>
      <p:sp>
        <p:nvSpPr>
          <p:cNvPr id="2" name="Slide Number Placeholder 1"/>
          <p:cNvSpPr>
            <a:spLocks noGrp="1"/>
          </p:cNvSpPr>
          <p:nvPr>
            <p:ph type="sldNum" sz="quarter" idx="12"/>
          </p:nvPr>
        </p:nvSpPr>
        <p:spPr>
          <a:xfrm>
            <a:off x="12504736" y="6357506"/>
            <a:ext cx="2133600" cy="365125"/>
          </a:xfrm>
        </p:spPr>
        <p:txBody>
          <a:bodyPr/>
          <a:lstStyle/>
          <a:p>
            <a:fld id="{40E1CAA2-E777-DE48-8E99-2A88D64F5E44}" type="slidenum">
              <a:rPr lang="en-US" smtClean="0">
                <a:solidFill>
                  <a:srgbClr val="0000FF"/>
                </a:solidFill>
              </a:rPr>
              <a:pPr/>
              <a:t>13</a:t>
            </a:fld>
            <a:endParaRPr lang="en-US">
              <a:solidFill>
                <a:srgbClr val="0000FF"/>
              </a:solidFill>
            </a:endParaRPr>
          </a:p>
        </p:txBody>
      </p:sp>
      <p:grpSp>
        <p:nvGrpSpPr>
          <p:cNvPr id="16" name="Group 15"/>
          <p:cNvGrpSpPr/>
          <p:nvPr/>
        </p:nvGrpSpPr>
        <p:grpSpPr>
          <a:xfrm>
            <a:off x="119236" y="-104435"/>
            <a:ext cx="8571727" cy="942722"/>
            <a:chOff x="119236" y="-19770"/>
            <a:chExt cx="8571727" cy="942722"/>
          </a:xfrm>
        </p:grpSpPr>
        <p:sp>
          <p:nvSpPr>
            <p:cNvPr id="40" name="Title 1"/>
            <p:cNvSpPr txBox="1">
              <a:spLocks/>
            </p:cNvSpPr>
            <p:nvPr/>
          </p:nvSpPr>
          <p:spPr>
            <a:xfrm>
              <a:off x="3462346" y="-19770"/>
              <a:ext cx="5228617" cy="923330"/>
            </a:xfrm>
            <a:prstGeom prst="rect">
              <a:avLst/>
            </a:prstGeom>
          </p:spPr>
          <p:txBody>
            <a:bodyPr vert="horz" wrap="square" lIns="91440" tIns="45720" rIns="91440" bIns="45720" rtlCol="0" anchor="ctr" anchorCtr="1">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5400" b="1" dirty="0" smtClean="0">
                  <a:solidFill>
                    <a:srgbClr val="1A2A86"/>
                  </a:solidFill>
                  <a:effectLst>
                    <a:glow rad="101600">
                      <a:schemeClr val="bg1">
                        <a:lumMod val="75000"/>
                        <a:alpha val="75000"/>
                      </a:schemeClr>
                    </a:glow>
                  </a:effectLst>
                </a:rPr>
                <a:t>Beam time pie</a:t>
              </a:r>
            </a:p>
          </p:txBody>
        </p:sp>
        <p:sp>
          <p:nvSpPr>
            <p:cNvPr id="38" name="Title 1"/>
            <p:cNvSpPr txBox="1">
              <a:spLocks/>
            </p:cNvSpPr>
            <p:nvPr/>
          </p:nvSpPr>
          <p:spPr>
            <a:xfrm>
              <a:off x="2479274" y="-378"/>
              <a:ext cx="5228617" cy="923330"/>
            </a:xfrm>
            <a:prstGeom prst="rect">
              <a:avLst/>
            </a:prstGeom>
          </p:spPr>
          <p:txBody>
            <a:bodyPr vert="horz" wrap="square" lIns="91440" tIns="45720" rIns="91440" bIns="45720" rtlCol="0" anchor="ctr" anchorCtr="1">
              <a:sp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5400" b="1" dirty="0" smtClean="0">
                  <a:solidFill>
                    <a:srgbClr val="1A2A86"/>
                  </a:solidFill>
                  <a:effectLst>
                    <a:glow rad="101600">
                      <a:schemeClr val="bg1">
                        <a:alpha val="75000"/>
                      </a:schemeClr>
                    </a:glow>
                  </a:effectLst>
                </a:rPr>
                <a:t>Beam </a:t>
              </a:r>
              <a:r>
                <a:rPr lang="en-US" sz="5400" b="1" dirty="0" err="1" smtClean="0">
                  <a:solidFill>
                    <a:srgbClr val="1A2A86"/>
                  </a:solidFill>
                  <a:effectLst>
                    <a:glow rad="101600">
                      <a:schemeClr val="bg1">
                        <a:alpha val="75000"/>
                      </a:schemeClr>
                    </a:glow>
                  </a:effectLst>
                </a:rPr>
                <a:t>ti</a:t>
              </a:r>
              <a:endParaRPr lang="en-US" sz="5400" b="1" dirty="0">
                <a:solidFill>
                  <a:schemeClr val="bg1"/>
                </a:solidFill>
                <a:effectLst>
                  <a:glow>
                    <a:schemeClr val="bg1">
                      <a:lumMod val="75000"/>
                    </a:schemeClr>
                  </a:glow>
                </a:effectLst>
              </a:endParaRPr>
            </a:p>
          </p:txBody>
        </p:sp>
        <p:pic>
          <p:nvPicPr>
            <p:cNvPr id="39"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19236" y="135233"/>
              <a:ext cx="3617824" cy="787719"/>
            </a:xfrm>
            <a:prstGeom prst="rect">
              <a:avLst/>
            </a:prstGeom>
            <a:noFill/>
            <a:ln w="9525">
              <a:noFill/>
              <a:miter lim="800000"/>
              <a:headEnd/>
              <a:tailEnd/>
            </a:ln>
            <a:effectLst>
              <a:glow rad="101600">
                <a:schemeClr val="bg1">
                  <a:alpha val="75000"/>
                </a:schemeClr>
              </a:glow>
            </a:effectLst>
          </p:spPr>
        </p:pic>
      </p:grpSp>
      <p:grpSp>
        <p:nvGrpSpPr>
          <p:cNvPr id="15" name="Group 14"/>
          <p:cNvGrpSpPr/>
          <p:nvPr/>
        </p:nvGrpSpPr>
        <p:grpSpPr>
          <a:xfrm>
            <a:off x="-131858" y="818815"/>
            <a:ext cx="9435183" cy="6090849"/>
            <a:chOff x="-182657" y="734150"/>
            <a:chExt cx="9435183" cy="6090849"/>
          </a:xfrm>
        </p:grpSpPr>
        <p:pic>
          <p:nvPicPr>
            <p:cNvPr id="10" name="Picture 9"/>
            <p:cNvPicPr>
              <a:picLocks noChangeAspect="1"/>
            </p:cNvPicPr>
            <p:nvPr/>
          </p:nvPicPr>
          <p:blipFill>
            <a:blip r:embed="rId4"/>
            <a:stretch>
              <a:fillRect/>
            </a:stretch>
          </p:blipFill>
          <p:spPr>
            <a:xfrm rot="335862">
              <a:off x="3211163" y="5503660"/>
              <a:ext cx="1321339" cy="1321339"/>
            </a:xfrm>
            <a:prstGeom prst="rect">
              <a:avLst/>
            </a:prstGeom>
          </p:spPr>
        </p:pic>
        <p:pic>
          <p:nvPicPr>
            <p:cNvPr id="11" name="Picture 10"/>
            <p:cNvPicPr>
              <a:picLocks noChangeAspect="1"/>
            </p:cNvPicPr>
            <p:nvPr/>
          </p:nvPicPr>
          <p:blipFill>
            <a:blip r:embed="rId5">
              <a:clrChange>
                <a:clrFrom>
                  <a:srgbClr val="FFFFFF"/>
                </a:clrFrom>
                <a:clrTo>
                  <a:srgbClr val="FFFFFF">
                    <a:alpha val="0"/>
                  </a:srgbClr>
                </a:clrTo>
              </a:clrChange>
            </a:blip>
            <a:stretch>
              <a:fillRect/>
            </a:stretch>
          </p:blipFill>
          <p:spPr>
            <a:xfrm>
              <a:off x="-182657" y="962624"/>
              <a:ext cx="8460011" cy="5760007"/>
            </a:xfrm>
            <a:prstGeom prst="rect">
              <a:avLst/>
            </a:prstGeom>
          </p:spPr>
        </p:pic>
        <p:sp>
          <p:nvSpPr>
            <p:cNvPr id="31748" name="Text Box 5"/>
            <p:cNvSpPr txBox="1">
              <a:spLocks noChangeArrowheads="1"/>
            </p:cNvSpPr>
            <p:nvPr/>
          </p:nvSpPr>
          <p:spPr bwMode="auto">
            <a:xfrm>
              <a:off x="7020799" y="734150"/>
              <a:ext cx="1981200" cy="17543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5400" cap="sq">
                  <a:solidFill>
                    <a:srgbClr val="000000"/>
                  </a:solidFill>
                  <a:miter lim="800000"/>
                  <a:headEnd/>
                  <a:tailEnd/>
                </a14:hiddenLine>
              </a:ext>
            </a:extLst>
          </p:spPr>
          <p:txBody>
            <a:bodyPr>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2400">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2400">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2400">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2400">
                  <a:solidFill>
                    <a:schemeClr val="tx1"/>
                  </a:solidFill>
                  <a:latin typeface="Verdana" charset="0"/>
                  <a:ea typeface="ＭＳ Ｐゴシック" charset="0"/>
                </a:defRPr>
              </a:lvl9pPr>
            </a:lstStyle>
            <a:p>
              <a:pPr algn="r"/>
              <a:r>
                <a:rPr kumimoji="1" lang="en-GB" sz="1800" b="1" dirty="0">
                  <a:solidFill>
                    <a:srgbClr val="000000"/>
                  </a:solidFill>
                  <a:effectLst/>
                  <a:latin typeface="+mn-lt"/>
                </a:rPr>
                <a:t>37 Experiments</a:t>
              </a:r>
            </a:p>
            <a:p>
              <a:pPr algn="r"/>
              <a:r>
                <a:rPr kumimoji="1" lang="en-GB" sz="1800" b="1" dirty="0">
                  <a:solidFill>
                    <a:srgbClr val="000000"/>
                  </a:solidFill>
                  <a:effectLst/>
                  <a:latin typeface="+mn-lt"/>
                </a:rPr>
                <a:t>300 Users</a:t>
              </a:r>
            </a:p>
            <a:p>
              <a:pPr algn="r"/>
              <a:r>
                <a:rPr kumimoji="1" lang="en-GB" sz="1800" b="1" dirty="0">
                  <a:solidFill>
                    <a:srgbClr val="000000"/>
                  </a:solidFill>
                  <a:effectLst/>
                  <a:latin typeface="+mn-lt"/>
                </a:rPr>
                <a:t>96 Institutes</a:t>
              </a:r>
            </a:p>
            <a:p>
              <a:pPr algn="r"/>
              <a:r>
                <a:rPr kumimoji="1" lang="en-GB" sz="1800" b="1" dirty="0">
                  <a:solidFill>
                    <a:srgbClr val="000000"/>
                  </a:solidFill>
                  <a:effectLst/>
                  <a:latin typeface="+mn-lt"/>
                </a:rPr>
                <a:t>22 Countries</a:t>
              </a:r>
            </a:p>
            <a:p>
              <a:pPr algn="r"/>
              <a:r>
                <a:rPr kumimoji="1" lang="en-US" sz="1800" b="1" dirty="0">
                  <a:solidFill>
                    <a:srgbClr val="000000"/>
                  </a:solidFill>
                  <a:effectLst/>
                  <a:latin typeface="+mn-lt"/>
                </a:rPr>
                <a:t>235  8h-shifts of radioactive beams</a:t>
              </a:r>
              <a:endParaRPr kumimoji="1" lang="en-GB" sz="1800" b="1" dirty="0">
                <a:solidFill>
                  <a:srgbClr val="000000"/>
                </a:solidFill>
                <a:effectLst/>
                <a:latin typeface="+mn-lt"/>
              </a:endParaRPr>
            </a:p>
          </p:txBody>
        </p:sp>
        <p:sp>
          <p:nvSpPr>
            <p:cNvPr id="31756" name="Rectangle 20"/>
            <p:cNvSpPr>
              <a:spLocks noChangeArrowheads="1"/>
            </p:cNvSpPr>
            <p:nvPr/>
          </p:nvSpPr>
          <p:spPr bwMode="auto">
            <a:xfrm>
              <a:off x="1877349" y="1970119"/>
              <a:ext cx="4603645" cy="12926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2800" b="1" dirty="0">
                  <a:solidFill>
                    <a:srgbClr val="FFFFFF"/>
                  </a:solidFill>
                </a:rPr>
                <a:t>Nuclear physics from</a:t>
              </a:r>
            </a:p>
            <a:p>
              <a:pPr algn="ctr"/>
              <a:r>
                <a:rPr lang="en-US" sz="2800" b="1" dirty="0">
                  <a:solidFill>
                    <a:srgbClr val="FFFFFF"/>
                  </a:solidFill>
                </a:rPr>
                <a:t>ground state properties</a:t>
              </a:r>
            </a:p>
            <a:p>
              <a:pPr algn="ctr"/>
              <a:r>
                <a:rPr lang="pt-PT" sz="2800" b="1" dirty="0" smtClean="0">
                  <a:solidFill>
                    <a:srgbClr val="FFFFFF"/>
                  </a:solidFill>
                </a:rPr>
                <a:t>65%</a:t>
              </a:r>
              <a:endParaRPr lang="en-GB" sz="2800" b="1" dirty="0">
                <a:solidFill>
                  <a:srgbClr val="FFFFFF"/>
                </a:solidFill>
              </a:endParaRPr>
            </a:p>
          </p:txBody>
        </p:sp>
        <p:sp>
          <p:nvSpPr>
            <p:cNvPr id="31758" name="Rectangle 22"/>
            <p:cNvSpPr>
              <a:spLocks noChangeArrowheads="1"/>
            </p:cNvSpPr>
            <p:nvPr/>
          </p:nvSpPr>
          <p:spPr bwMode="auto">
            <a:xfrm>
              <a:off x="1877349" y="3917557"/>
              <a:ext cx="2011417" cy="11079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sz="2400" b="1" dirty="0" smtClean="0">
                  <a:solidFill>
                    <a:srgbClr val="0000FF"/>
                  </a:solidFill>
                </a:rPr>
                <a:t>Material’s</a:t>
              </a:r>
              <a:endParaRPr lang="en-US" sz="2400" b="1" dirty="0">
                <a:solidFill>
                  <a:srgbClr val="0000FF"/>
                </a:solidFill>
              </a:endParaRPr>
            </a:p>
            <a:p>
              <a:pPr algn="ctr"/>
              <a:r>
                <a:rPr lang="en-US" sz="2400" b="1" dirty="0" smtClean="0">
                  <a:solidFill>
                    <a:srgbClr val="0000FF"/>
                  </a:solidFill>
                </a:rPr>
                <a:t>Science</a:t>
              </a:r>
              <a:r>
                <a:rPr lang="pt-PT" sz="2400" b="1" dirty="0">
                  <a:solidFill>
                    <a:srgbClr val="0000FF"/>
                  </a:solidFill>
                </a:rPr>
                <a:t/>
              </a:r>
              <a:br>
                <a:rPr lang="pt-PT" sz="2400" b="1" dirty="0">
                  <a:solidFill>
                    <a:srgbClr val="0000FF"/>
                  </a:solidFill>
                </a:rPr>
              </a:br>
              <a:r>
                <a:rPr lang="pt-PT" sz="2400" b="1" dirty="0">
                  <a:solidFill>
                    <a:srgbClr val="0000FF"/>
                  </a:solidFill>
                </a:rPr>
                <a:t>19%</a:t>
              </a:r>
              <a:endParaRPr lang="en-GB" sz="2400" b="1" dirty="0">
                <a:solidFill>
                  <a:srgbClr val="0000FF"/>
                </a:solidFill>
              </a:endParaRPr>
            </a:p>
          </p:txBody>
        </p:sp>
        <p:sp>
          <p:nvSpPr>
            <p:cNvPr id="31750" name="Rectangle 23"/>
            <p:cNvSpPr>
              <a:spLocks noChangeArrowheads="1"/>
            </p:cNvSpPr>
            <p:nvPr/>
          </p:nvSpPr>
          <p:spPr bwMode="auto">
            <a:xfrm>
              <a:off x="4161255" y="4319296"/>
              <a:ext cx="1021646" cy="861774"/>
            </a:xfrm>
            <a:prstGeom prst="rect">
              <a:avLst/>
            </a:prstGeom>
            <a:noFill/>
            <a:ln>
              <a:noFill/>
            </a:ln>
            <a:extLst/>
          </p:spPr>
          <p:txBody>
            <a:bodyPr wrap="square" lIns="0" tIns="0" rIns="0" bIns="0">
              <a:spAutoFit/>
            </a:bodyPr>
            <a:lstStyle/>
            <a:p>
              <a:pPr algn="ctr"/>
              <a:r>
                <a:rPr lang="en-US" sz="1400" b="1" dirty="0" smtClean="0">
                  <a:solidFill>
                    <a:srgbClr val="0000FF"/>
                  </a:solidFill>
                </a:rPr>
                <a:t>Biophysics  and</a:t>
              </a:r>
            </a:p>
            <a:p>
              <a:pPr algn="ctr"/>
              <a:r>
                <a:rPr lang="en-US" sz="1400" b="1" dirty="0" smtClean="0">
                  <a:solidFill>
                    <a:srgbClr val="0000FF"/>
                  </a:solidFill>
                </a:rPr>
                <a:t>Medicine</a:t>
              </a:r>
            </a:p>
            <a:p>
              <a:pPr algn="ctr"/>
              <a:r>
                <a:rPr lang="en-GB" sz="1400" b="1" i="1" dirty="0" smtClean="0">
                  <a:solidFill>
                    <a:srgbClr val="0000FF"/>
                  </a:solidFill>
                </a:rPr>
                <a:t>8%</a:t>
              </a:r>
              <a:endParaRPr lang="en-GB" sz="1400" b="1" i="1" dirty="0">
                <a:solidFill>
                  <a:srgbClr val="0000FF"/>
                </a:solidFill>
                <a:effectLst/>
              </a:endParaRPr>
            </a:p>
          </p:txBody>
        </p:sp>
        <p:sp>
          <p:nvSpPr>
            <p:cNvPr id="9" name="Pentagon 8"/>
            <p:cNvSpPr/>
            <p:nvPr/>
          </p:nvSpPr>
          <p:spPr>
            <a:xfrm flipH="1">
              <a:off x="6754210" y="4767495"/>
              <a:ext cx="2498316" cy="288147"/>
            </a:xfrm>
            <a:prstGeom prst="homePlate">
              <a:avLst/>
            </a:prstGeom>
            <a:gradFill flip="none" rotWithShape="1">
              <a:gsLst>
                <a:gs pos="0">
                  <a:srgbClr val="502866"/>
                </a:gs>
                <a:gs pos="100000">
                  <a:srgbClr val="FFFFFF"/>
                </a:gs>
              </a:gsLst>
              <a:lin ang="10800000" scaled="0"/>
              <a:tileRect/>
            </a:gradFill>
            <a:ln>
              <a:noFill/>
            </a:ln>
            <a:effectLst>
              <a:outerShdw blurRad="50800" dist="38100" dir="2700000" algn="tl" rotWithShape="0">
                <a:srgbClr val="000000">
                  <a:alpha val="43000"/>
                </a:srgbClr>
              </a:outerShdw>
            </a:effectLst>
          </p:spPr>
          <p:txBody>
            <a:bodyPr wrap="square" lIns="36000" tIns="36000" rIns="36000" bIns="36000" anchor="ctr" anchorCtr="1">
              <a:spAutoFit/>
            </a:bodyPr>
            <a:lstStyle/>
            <a:p>
              <a:r>
                <a:rPr lang="en-US" sz="1400" b="1" dirty="0"/>
                <a:t>Fundamental </a:t>
              </a:r>
              <a:r>
                <a:rPr lang="en-US" sz="1400" b="1" dirty="0" smtClean="0"/>
                <a:t>Interactions</a:t>
              </a:r>
              <a:endParaRPr lang="en-GB" sz="1400" b="1" dirty="0"/>
            </a:p>
          </p:txBody>
        </p:sp>
        <p:sp>
          <p:nvSpPr>
            <p:cNvPr id="26" name="Pentagon 25"/>
            <p:cNvSpPr/>
            <p:nvPr/>
          </p:nvSpPr>
          <p:spPr>
            <a:xfrm flipH="1">
              <a:off x="6192647" y="5106422"/>
              <a:ext cx="2498316" cy="288147"/>
            </a:xfrm>
            <a:prstGeom prst="homePlate">
              <a:avLst/>
            </a:prstGeom>
            <a:gradFill flip="none" rotWithShape="1">
              <a:gsLst>
                <a:gs pos="0">
                  <a:srgbClr val="662C51"/>
                </a:gs>
                <a:gs pos="100000">
                  <a:srgbClr val="FFFFFF"/>
                </a:gs>
              </a:gsLst>
              <a:lin ang="10800000" scaled="0"/>
              <a:tileRect/>
            </a:gradFill>
            <a:ln>
              <a:noFill/>
            </a:ln>
            <a:effectLst>
              <a:outerShdw blurRad="50800" dist="38100" dir="2700000" algn="tl" rotWithShape="0">
                <a:srgbClr val="000000">
                  <a:alpha val="43000"/>
                </a:srgbClr>
              </a:outerShdw>
            </a:effectLst>
          </p:spPr>
          <p:txBody>
            <a:bodyPr wrap="square" lIns="36000" tIns="36000" rIns="36000" bIns="36000" anchor="ctr" anchorCtr="1">
              <a:spAutoFit/>
            </a:bodyPr>
            <a:lstStyle/>
            <a:p>
              <a:r>
                <a:rPr lang="en-GB" sz="1400" b="1" dirty="0">
                  <a:solidFill>
                    <a:srgbClr val="000000"/>
                  </a:solidFill>
                </a:rPr>
                <a:t>Nuclear Astrophysics </a:t>
              </a:r>
              <a:r>
                <a:rPr lang="pt-PT" sz="1400" b="1" dirty="0">
                  <a:solidFill>
                    <a:srgbClr val="000000"/>
                  </a:solidFill>
                </a:rPr>
                <a:t>4%</a:t>
              </a:r>
              <a:endParaRPr lang="en-GB" sz="1400" b="1" dirty="0">
                <a:solidFill>
                  <a:srgbClr val="000000"/>
                </a:solidFill>
              </a:endParaRPr>
            </a:p>
          </p:txBody>
        </p:sp>
        <p:sp>
          <p:nvSpPr>
            <p:cNvPr id="13" name="TextBox 12"/>
            <p:cNvSpPr txBox="1"/>
            <p:nvPr/>
          </p:nvSpPr>
          <p:spPr>
            <a:xfrm>
              <a:off x="6304820" y="4294721"/>
              <a:ext cx="466794" cy="369332"/>
            </a:xfrm>
            <a:prstGeom prst="rect">
              <a:avLst/>
            </a:prstGeom>
            <a:noFill/>
          </p:spPr>
          <p:txBody>
            <a:bodyPr wrap="none" rtlCol="0">
              <a:spAutoFit/>
            </a:bodyPr>
            <a:lstStyle/>
            <a:p>
              <a:r>
                <a:rPr lang="en-US" b="1" dirty="0" smtClean="0">
                  <a:solidFill>
                    <a:schemeClr val="bg1"/>
                  </a:solidFill>
                </a:rPr>
                <a:t>3%</a:t>
              </a:r>
              <a:endParaRPr lang="en-US" b="1" dirty="0">
                <a:solidFill>
                  <a:schemeClr val="bg1"/>
                </a:solidFill>
              </a:endParaRPr>
            </a:p>
          </p:txBody>
        </p:sp>
        <p:sp>
          <p:nvSpPr>
            <p:cNvPr id="30" name="TextBox 29"/>
            <p:cNvSpPr txBox="1"/>
            <p:nvPr/>
          </p:nvSpPr>
          <p:spPr>
            <a:xfrm>
              <a:off x="5595408" y="4471555"/>
              <a:ext cx="466794" cy="369332"/>
            </a:xfrm>
            <a:prstGeom prst="rect">
              <a:avLst/>
            </a:prstGeom>
            <a:noFill/>
          </p:spPr>
          <p:txBody>
            <a:bodyPr wrap="none" rtlCol="0">
              <a:spAutoFit/>
            </a:bodyPr>
            <a:lstStyle/>
            <a:p>
              <a:r>
                <a:rPr lang="en-US" b="1" dirty="0" smtClean="0">
                  <a:solidFill>
                    <a:srgbClr val="FFFFFF"/>
                  </a:solidFill>
                </a:rPr>
                <a:t>4%</a:t>
              </a:r>
              <a:endParaRPr lang="en-US" b="1" dirty="0">
                <a:solidFill>
                  <a:srgbClr val="FFFFFF"/>
                </a:solidFill>
              </a:endParaRPr>
            </a:p>
          </p:txBody>
        </p:sp>
      </p:grpSp>
      <p:sp>
        <p:nvSpPr>
          <p:cNvPr id="5" name="Rectangular Callout 4"/>
          <p:cNvSpPr/>
          <p:nvPr/>
        </p:nvSpPr>
        <p:spPr>
          <a:xfrm>
            <a:off x="-2473" y="5571393"/>
            <a:ext cx="2032268" cy="1299226"/>
          </a:xfrm>
          <a:prstGeom prst="wedgeRectCallout">
            <a:avLst>
              <a:gd name="adj1" fmla="val 118103"/>
              <a:gd name="adj2" fmla="val 6021"/>
            </a:avLst>
          </a:prstGeom>
          <a:gradFill flip="none" rotWithShape="1">
            <a:gsLst>
              <a:gs pos="0">
                <a:schemeClr val="accent1">
                  <a:tint val="100000"/>
                  <a:shade val="100000"/>
                  <a:satMod val="130000"/>
                </a:schemeClr>
              </a:gs>
              <a:gs pos="100000">
                <a:schemeClr val="accent1">
                  <a:tint val="50000"/>
                  <a:shade val="100000"/>
                  <a:satMod val="35000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r"/>
            <a:r>
              <a:rPr lang="en-US" sz="2000" b="1" dirty="0">
                <a:solidFill>
                  <a:srgbClr val="FFFF00"/>
                </a:solidFill>
              </a:rPr>
              <a:t>Linked activities</a:t>
            </a:r>
          </a:p>
          <a:p>
            <a:pPr algn="r"/>
            <a:r>
              <a:rPr lang="en-US" b="1" i="1" dirty="0">
                <a:solidFill>
                  <a:srgbClr val="FFFF00"/>
                </a:solidFill>
              </a:rPr>
              <a:t>Universities</a:t>
            </a:r>
          </a:p>
          <a:p>
            <a:pPr algn="r"/>
            <a:r>
              <a:rPr lang="en-US" b="1" i="1" dirty="0">
                <a:solidFill>
                  <a:srgbClr val="FFFF00"/>
                </a:solidFill>
              </a:rPr>
              <a:t>Research Institutes</a:t>
            </a:r>
          </a:p>
          <a:p>
            <a:pPr algn="r"/>
            <a:r>
              <a:rPr lang="en-US" b="1" i="1" dirty="0">
                <a:solidFill>
                  <a:srgbClr val="FFFF00"/>
                </a:solidFill>
              </a:rPr>
              <a:t>Hospitals</a:t>
            </a:r>
          </a:p>
        </p:txBody>
      </p:sp>
    </p:spTree>
    <p:extLst>
      <p:ext uri="{BB962C8B-B14F-4D97-AF65-F5344CB8AC3E}">
        <p14:creationId xmlns:p14="http://schemas.microsoft.com/office/powerpoint/2010/main" val="2068302907"/>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499" y="584774"/>
            <a:ext cx="8062711" cy="5549834"/>
          </a:xfrm>
          <a:prstGeom prst="rect">
            <a:avLst/>
          </a:prstGeom>
          <a:noFill/>
          <a:ln w="9525">
            <a:no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0" y="0"/>
            <a:ext cx="9144000" cy="738178"/>
          </a:xfrm>
          <a:prstGeom prst="rect">
            <a:avLst/>
          </a:prstGeom>
          <a:solidFill>
            <a:srgbClr val="FFFF00"/>
          </a:solidFill>
        </p:spPr>
        <p:txBody>
          <a:bodyPr wrap="square" lIns="0" tIns="0" rIns="0" bIns="0" rtlCol="0" anchor="ctr" anchorCtr="1">
            <a:noAutofit/>
          </a:bodyPr>
          <a:lstStyle/>
          <a:p>
            <a:pPr algn="ctr"/>
            <a:r>
              <a:rPr lang="en-US" sz="3200" b="1" dirty="0" smtClean="0">
                <a:solidFill>
                  <a:srgbClr val="0000FF"/>
                </a:solidFill>
                <a:latin typeface="Arial" pitchFamily="34" charset="0"/>
                <a:cs typeface="Arial" pitchFamily="34" charset="0"/>
              </a:rPr>
              <a:t>SSP </a:t>
            </a:r>
            <a:r>
              <a:rPr lang="en-US" sz="3200" b="1" dirty="0" smtClean="0">
                <a:solidFill>
                  <a:srgbClr val="0000FF"/>
                </a:solidFill>
                <a:latin typeface="Arial" pitchFamily="34" charset="0"/>
                <a:cs typeface="Arial" pitchFamily="34" charset="0"/>
              </a:rPr>
              <a:t>@ </a:t>
            </a:r>
            <a:r>
              <a:rPr lang="en-US" sz="3200" b="1" dirty="0" smtClean="0">
                <a:solidFill>
                  <a:srgbClr val="0000FF"/>
                </a:solidFill>
                <a:latin typeface="Arial" pitchFamily="34" charset="0"/>
                <a:cs typeface="Arial" pitchFamily="34" charset="0"/>
              </a:rPr>
              <a:t>ISOLDE: Diverse community</a:t>
            </a:r>
            <a:endParaRPr lang="en-US" sz="3200" b="1" dirty="0">
              <a:solidFill>
                <a:srgbClr val="0000FF"/>
              </a:solidFill>
              <a:latin typeface="Arial" pitchFamily="34" charset="0"/>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292383191"/>
              </p:ext>
            </p:extLst>
          </p:nvPr>
        </p:nvGraphicFramePr>
        <p:xfrm>
          <a:off x="3654006" y="5668448"/>
          <a:ext cx="5301388" cy="851535"/>
        </p:xfrm>
        <a:graphic>
          <a:graphicData uri="http://schemas.openxmlformats.org/drawingml/2006/table">
            <a:tbl>
              <a:tblPr/>
              <a:tblGrid>
                <a:gridCol w="3765917"/>
                <a:gridCol w="1535471"/>
              </a:tblGrid>
              <a:tr h="190500">
                <a:tc>
                  <a:txBody>
                    <a:bodyPr/>
                    <a:lstStyle/>
                    <a:p>
                      <a:pPr algn="ctr" fontAlgn="b"/>
                      <a:r>
                        <a:rPr lang="en-GB" sz="1800" b="0" i="0" u="none" strike="noStrike" dirty="0" smtClean="0">
                          <a:solidFill>
                            <a:srgbClr val="000000"/>
                          </a:solidFill>
                          <a:latin typeface="Calibri"/>
                        </a:rPr>
                        <a:t>Running experiments/letters</a:t>
                      </a:r>
                      <a:r>
                        <a:rPr lang="en-GB" sz="1800" b="0" i="0" u="none" strike="noStrike" baseline="0" dirty="0" smtClean="0">
                          <a:solidFill>
                            <a:srgbClr val="000000"/>
                          </a:solidFill>
                          <a:latin typeface="Calibri"/>
                        </a:rPr>
                        <a:t> of intent</a:t>
                      </a:r>
                      <a:endParaRPr lang="en-GB" sz="18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GB" sz="1800" b="0" i="0" u="none" strike="noStrike" dirty="0" smtClean="0">
                          <a:solidFill>
                            <a:srgbClr val="000000"/>
                          </a:solidFill>
                          <a:latin typeface="Calibri"/>
                        </a:rPr>
                        <a:t>24</a:t>
                      </a:r>
                      <a:endParaRPr lang="en-GB" sz="18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r>
              <a:tr h="190500">
                <a:tc>
                  <a:txBody>
                    <a:bodyPr/>
                    <a:lstStyle/>
                    <a:p>
                      <a:pPr algn="ctr" fontAlgn="b"/>
                      <a:r>
                        <a:rPr lang="en-GB" sz="1800" b="0" i="0" u="none" strike="noStrike" dirty="0" smtClean="0">
                          <a:solidFill>
                            <a:srgbClr val="000000"/>
                          </a:solidFill>
                          <a:latin typeface="Calibri"/>
                        </a:rPr>
                        <a:t>Participating countries</a:t>
                      </a:r>
                      <a:endParaRPr lang="en-GB" sz="18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b"/>
                      <a:r>
                        <a:rPr lang="en-GB" sz="1800" b="0" i="0" u="none" strike="noStrike" dirty="0" smtClean="0">
                          <a:solidFill>
                            <a:srgbClr val="000000"/>
                          </a:solidFill>
                          <a:latin typeface="Calibri"/>
                        </a:rPr>
                        <a:t>26</a:t>
                      </a:r>
                      <a:endParaRPr lang="en-GB" sz="18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190500">
                <a:tc>
                  <a:txBody>
                    <a:bodyPr/>
                    <a:lstStyle/>
                    <a:p>
                      <a:pPr algn="ctr" fontAlgn="b"/>
                      <a:r>
                        <a:rPr lang="en-GB" sz="1800" b="0" i="0" u="none" strike="noStrike" dirty="0" smtClean="0">
                          <a:solidFill>
                            <a:srgbClr val="000000"/>
                          </a:solidFill>
                          <a:latin typeface="Calibri"/>
                        </a:rPr>
                        <a:t>Scientists</a:t>
                      </a:r>
                      <a:endParaRPr lang="en-GB" sz="18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c>
                  <a:txBody>
                    <a:bodyPr/>
                    <a:lstStyle/>
                    <a:p>
                      <a:pPr algn="ctr" fontAlgn="b"/>
                      <a:r>
                        <a:rPr lang="en-GB" sz="1800" b="0" i="0" u="none" strike="noStrike" dirty="0" smtClean="0">
                          <a:solidFill>
                            <a:srgbClr val="000000"/>
                          </a:solidFill>
                          <a:latin typeface="Calibri"/>
                        </a:rPr>
                        <a:t>160</a:t>
                      </a:r>
                      <a:endParaRPr lang="en-GB" sz="1800" b="0" i="0" u="none" strike="noStrike" dirty="0">
                        <a:solidFill>
                          <a:srgbClr val="000000"/>
                        </a:solidFill>
                        <a:latin typeface="Calibri"/>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5A5A5"/>
                    </a:solidFill>
                  </a:tcPr>
                </a:tc>
              </a:tr>
            </a:tbl>
          </a:graphicData>
        </a:graphic>
      </p:graphicFrame>
    </p:spTree>
    <p:extLst>
      <p:ext uri="{BB962C8B-B14F-4D97-AF65-F5344CB8AC3E}">
        <p14:creationId xmlns:p14="http://schemas.microsoft.com/office/powerpoint/2010/main" val="9463583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0" y="11152"/>
            <a:ext cx="9144000" cy="461665"/>
          </a:xfrm>
          <a:prstGeom prst="rect">
            <a:avLst/>
          </a:prstGeom>
          <a:solidFill>
            <a:srgbClr val="FFFF00"/>
          </a:solidFill>
        </p:spPr>
        <p:txBody>
          <a:bodyPr wrap="square" rtlCol="0">
            <a:spAutoFit/>
          </a:bodyPr>
          <a:lstStyle/>
          <a:p>
            <a:pPr algn="ctr"/>
            <a:r>
              <a:rPr lang="en-US" sz="2400" b="1" dirty="0" smtClean="0">
                <a:solidFill>
                  <a:srgbClr val="0000FF"/>
                </a:solidFill>
              </a:rPr>
              <a:t>Current and </a:t>
            </a:r>
            <a:r>
              <a:rPr lang="en-US" sz="2400" b="1" dirty="0" smtClean="0">
                <a:solidFill>
                  <a:srgbClr val="008000"/>
                </a:solidFill>
              </a:rPr>
              <a:t>PROSPECTIVE</a:t>
            </a:r>
            <a:r>
              <a:rPr lang="en-US" sz="2400" b="1" dirty="0" smtClean="0">
                <a:solidFill>
                  <a:srgbClr val="0000FF"/>
                </a:solidFill>
              </a:rPr>
              <a:t> Work using EXOTIC Radioactive isotopes</a:t>
            </a:r>
          </a:p>
        </p:txBody>
      </p:sp>
      <p:sp>
        <p:nvSpPr>
          <p:cNvPr id="3" name="TextBox 2"/>
          <p:cNvSpPr txBox="1"/>
          <p:nvPr/>
        </p:nvSpPr>
        <p:spPr>
          <a:xfrm>
            <a:off x="0" y="4549733"/>
            <a:ext cx="9144000" cy="1938992"/>
          </a:xfrm>
          <a:prstGeom prst="rect">
            <a:avLst/>
          </a:prstGeom>
          <a:solidFill>
            <a:srgbClr val="FF6666"/>
          </a:solidFill>
        </p:spPr>
        <p:txBody>
          <a:bodyPr wrap="square" rtlCol="0">
            <a:spAutoFit/>
          </a:bodyPr>
          <a:lstStyle/>
          <a:p>
            <a:pPr algn="ctr"/>
            <a:r>
              <a:rPr lang="en-US" sz="2400" b="1" dirty="0">
                <a:solidFill>
                  <a:srgbClr val="0000FF"/>
                </a:solidFill>
                <a:sym typeface="Wingdings"/>
              </a:rPr>
              <a:t> </a:t>
            </a:r>
            <a:r>
              <a:rPr lang="en-US" sz="2400" b="1" dirty="0">
                <a:solidFill>
                  <a:srgbClr val="0000FF"/>
                </a:solidFill>
              </a:rPr>
              <a:t>THINKING </a:t>
            </a:r>
            <a:r>
              <a:rPr lang="en-US" sz="2400" b="1" dirty="0" smtClean="0">
                <a:solidFill>
                  <a:srgbClr val="0000FF"/>
                </a:solidFill>
              </a:rPr>
              <a:t>Life Sciences </a:t>
            </a:r>
            <a:r>
              <a:rPr lang="en-US" sz="2400" b="1" dirty="0" smtClean="0">
                <a:solidFill>
                  <a:srgbClr val="0000FF"/>
                </a:solidFill>
                <a:sym typeface="Wingdings"/>
              </a:rPr>
              <a:t></a:t>
            </a:r>
            <a:endParaRPr lang="en-US" sz="2400" b="1" dirty="0">
              <a:solidFill>
                <a:srgbClr val="0000FF"/>
              </a:solidFill>
            </a:endParaRPr>
          </a:p>
          <a:p>
            <a:pPr algn="ctr"/>
            <a:r>
              <a:rPr lang="en-US" sz="2400" dirty="0"/>
              <a:t>o</a:t>
            </a:r>
            <a:r>
              <a:rPr lang="en-US" sz="2400" dirty="0" smtClean="0"/>
              <a:t>ptimizing delivering and range of deposition of </a:t>
            </a:r>
            <a:r>
              <a:rPr lang="en-US" sz="2400" dirty="0" smtClean="0">
                <a:solidFill>
                  <a:srgbClr val="0000FF"/>
                </a:solidFill>
              </a:rPr>
              <a:t>highly concentration of energy </a:t>
            </a:r>
            <a:r>
              <a:rPr lang="en-US" sz="2400" dirty="0" smtClean="0"/>
              <a:t>upon radioactive decay into the living body or </a:t>
            </a:r>
            <a:r>
              <a:rPr lang="en-US" sz="2400" dirty="0" smtClean="0">
                <a:solidFill>
                  <a:srgbClr val="0000FF"/>
                </a:solidFill>
              </a:rPr>
              <a:t>cell of interest</a:t>
            </a:r>
            <a:r>
              <a:rPr lang="en-US" sz="2400" dirty="0" smtClean="0"/>
              <a:t>. </a:t>
            </a:r>
          </a:p>
          <a:p>
            <a:pPr algn="ctr"/>
            <a:r>
              <a:rPr lang="en-US" sz="2400" dirty="0" smtClean="0">
                <a:solidFill>
                  <a:srgbClr val="0000FF"/>
                </a:solidFill>
                <a:sym typeface="Wingdings"/>
              </a:rPr>
              <a:t>Enlarging the choices of radioisotopes is the aim !</a:t>
            </a:r>
            <a:endParaRPr lang="en-US" sz="2400" dirty="0">
              <a:solidFill>
                <a:srgbClr val="0000FF"/>
              </a:solidFill>
              <a:sym typeface="Wingdings"/>
            </a:endParaRPr>
          </a:p>
          <a:p>
            <a:pPr algn="ctr"/>
            <a:r>
              <a:rPr lang="en-US" sz="2400" dirty="0" smtClean="0">
                <a:sym typeface="Wingdings"/>
              </a:rPr>
              <a:t> NEW isotopes and decay modes for diagnosis and treatments. </a:t>
            </a:r>
            <a:endParaRPr lang="en-US" sz="2400" dirty="0"/>
          </a:p>
        </p:txBody>
      </p:sp>
      <p:sp>
        <p:nvSpPr>
          <p:cNvPr id="5" name="TextBox 4"/>
          <p:cNvSpPr txBox="1"/>
          <p:nvPr/>
        </p:nvSpPr>
        <p:spPr>
          <a:xfrm>
            <a:off x="0" y="640639"/>
            <a:ext cx="9144000" cy="3693319"/>
          </a:xfrm>
          <a:prstGeom prst="rect">
            <a:avLst/>
          </a:prstGeom>
          <a:solidFill>
            <a:srgbClr val="F9C227"/>
          </a:solidFill>
        </p:spPr>
        <p:txBody>
          <a:bodyPr wrap="square" rtlCol="0">
            <a:spAutoFit/>
          </a:bodyPr>
          <a:lstStyle/>
          <a:p>
            <a:pPr algn="ctr"/>
            <a:r>
              <a:rPr lang="en-US" sz="2400" b="1" dirty="0" smtClean="0">
                <a:solidFill>
                  <a:srgbClr val="0000FF"/>
                </a:solidFill>
                <a:sym typeface="Wingdings"/>
              </a:rPr>
              <a:t> </a:t>
            </a:r>
            <a:r>
              <a:rPr lang="en-US" sz="2400" b="1" dirty="0" smtClean="0">
                <a:solidFill>
                  <a:srgbClr val="0000FF"/>
                </a:solidFill>
              </a:rPr>
              <a:t>THINKING Materials and Molecular Properties </a:t>
            </a:r>
            <a:r>
              <a:rPr lang="en-US" sz="2400" b="1" dirty="0" smtClean="0">
                <a:solidFill>
                  <a:srgbClr val="0000FF"/>
                </a:solidFill>
                <a:sym typeface="Wingdings"/>
              </a:rPr>
              <a:t></a:t>
            </a:r>
            <a:endParaRPr lang="en-US" sz="2400" b="1" dirty="0" smtClean="0">
              <a:solidFill>
                <a:srgbClr val="0000FF"/>
              </a:solidFill>
            </a:endParaRPr>
          </a:p>
          <a:p>
            <a:pPr algn="ctr"/>
            <a:r>
              <a:rPr lang="en-US" sz="2400" dirty="0" smtClean="0">
                <a:sym typeface="Wingdings"/>
              </a:rPr>
              <a:t>dealing with mass, electromagnetism, many body systems and </a:t>
            </a:r>
            <a:r>
              <a:rPr lang="en-US" sz="2400" dirty="0" smtClean="0">
                <a:solidFill>
                  <a:srgbClr val="0000FF"/>
                </a:solidFill>
                <a:sym typeface="Wingdings"/>
              </a:rPr>
              <a:t>scaling</a:t>
            </a:r>
          </a:p>
          <a:p>
            <a:pPr algn="ctr"/>
            <a:r>
              <a:rPr lang="en-US" sz="2400" dirty="0" smtClean="0">
                <a:solidFill>
                  <a:srgbClr val="0000FF"/>
                </a:solidFill>
                <a:sym typeface="Wingdings"/>
              </a:rPr>
              <a:t>Atomic-like information is the aim !</a:t>
            </a:r>
          </a:p>
          <a:p>
            <a:pPr algn="ctr"/>
            <a:endParaRPr lang="en-US" sz="2400" dirty="0">
              <a:sym typeface="Wingdings"/>
            </a:endParaRPr>
          </a:p>
          <a:p>
            <a:pPr algn="just"/>
            <a:r>
              <a:rPr lang="en-US" sz="2300" dirty="0">
                <a:sym typeface="Wingdings"/>
              </a:rPr>
              <a:t> Semiconductor Physics (Si, Oxides, organic compounds</a:t>
            </a:r>
            <a:r>
              <a:rPr lang="en-US" sz="2300" dirty="0" smtClean="0">
                <a:sym typeface="Wingdings"/>
              </a:rPr>
              <a:t>)</a:t>
            </a:r>
          </a:p>
          <a:p>
            <a:pPr algn="just"/>
            <a:r>
              <a:rPr lang="en-US" sz="2300" dirty="0" smtClean="0">
                <a:sym typeface="Wingdings"/>
              </a:rPr>
              <a:t>     Multi- </a:t>
            </a:r>
            <a:r>
              <a:rPr lang="en-US" sz="2300" dirty="0" err="1" smtClean="0">
                <a:sym typeface="Wingdings"/>
              </a:rPr>
              <a:t>ferroic</a:t>
            </a:r>
            <a:r>
              <a:rPr lang="en-US" sz="2300" dirty="0" smtClean="0">
                <a:sym typeface="Wingdings"/>
              </a:rPr>
              <a:t>- </a:t>
            </a:r>
            <a:r>
              <a:rPr lang="en-US" sz="2300" dirty="0" smtClean="0">
                <a:sym typeface="Wingdings"/>
              </a:rPr>
              <a:t>magnetic</a:t>
            </a:r>
            <a:endParaRPr lang="en-US" sz="2300" dirty="0">
              <a:sym typeface="Wingdings"/>
            </a:endParaRPr>
          </a:p>
          <a:p>
            <a:pPr algn="just"/>
            <a:r>
              <a:rPr lang="en-US" sz="2300" dirty="0" smtClean="0">
                <a:sym typeface="Wingdings"/>
              </a:rPr>
              <a:t>	 </a:t>
            </a:r>
            <a:r>
              <a:rPr lang="en-US" sz="2300" dirty="0" err="1" smtClean="0">
                <a:sym typeface="Wingdings"/>
              </a:rPr>
              <a:t>Nanomaterials</a:t>
            </a:r>
            <a:r>
              <a:rPr lang="en-US" sz="2300" dirty="0">
                <a:sym typeface="Wingdings"/>
              </a:rPr>
              <a:t> </a:t>
            </a:r>
            <a:r>
              <a:rPr lang="en-US" sz="2300" dirty="0" smtClean="0">
                <a:sym typeface="Wingdings"/>
              </a:rPr>
              <a:t>(geometry, downsizing </a:t>
            </a:r>
            <a:r>
              <a:rPr lang="en-US" sz="2300" dirty="0">
                <a:sym typeface="Wingdings"/>
              </a:rPr>
              <a:t>and </a:t>
            </a:r>
            <a:r>
              <a:rPr lang="en-US" sz="2300" dirty="0" smtClean="0">
                <a:sym typeface="Wingdings"/>
              </a:rPr>
              <a:t>integration)</a:t>
            </a:r>
            <a:endParaRPr lang="en-US" sz="2300" dirty="0">
              <a:sym typeface="Wingdings"/>
            </a:endParaRPr>
          </a:p>
          <a:p>
            <a:pPr algn="just"/>
            <a:r>
              <a:rPr lang="en-US" sz="2300" dirty="0">
                <a:sym typeface="Wingdings"/>
              </a:rPr>
              <a:t> </a:t>
            </a:r>
            <a:r>
              <a:rPr lang="en-US" sz="2300" dirty="0" smtClean="0">
                <a:sym typeface="Wingdings"/>
              </a:rPr>
              <a:t>           </a:t>
            </a:r>
            <a:r>
              <a:rPr lang="en-US" sz="2300" dirty="0">
                <a:sym typeface="Wingdings"/>
              </a:rPr>
              <a:t>Surfaces and </a:t>
            </a:r>
            <a:r>
              <a:rPr lang="en-US" sz="2300" dirty="0" smtClean="0">
                <a:sym typeface="Wingdings"/>
              </a:rPr>
              <a:t>interfaces (bulk properties are modified)</a:t>
            </a:r>
            <a:endParaRPr lang="en-US" sz="2300" dirty="0">
              <a:sym typeface="Wingdings"/>
            </a:endParaRPr>
          </a:p>
          <a:p>
            <a:pPr algn="just"/>
            <a:r>
              <a:rPr lang="en-US" sz="2300" dirty="0" smtClean="0">
                <a:sym typeface="Wingdings"/>
              </a:rPr>
              <a:t>		  </a:t>
            </a:r>
            <a:r>
              <a:rPr lang="en-US" sz="2300" dirty="0">
                <a:sym typeface="Wingdings"/>
              </a:rPr>
              <a:t>Soft matter : </a:t>
            </a:r>
            <a:r>
              <a:rPr lang="en-US" sz="2300" dirty="0" err="1" smtClean="0">
                <a:sym typeface="Wingdings"/>
              </a:rPr>
              <a:t>graphen</a:t>
            </a:r>
            <a:r>
              <a:rPr lang="en-US" sz="2300" dirty="0">
                <a:sym typeface="Wingdings"/>
              </a:rPr>
              <a:t>, </a:t>
            </a:r>
          </a:p>
          <a:p>
            <a:pPr algn="just"/>
            <a:r>
              <a:rPr lang="en-US" sz="2300" dirty="0" smtClean="0">
                <a:sym typeface="Wingdings"/>
              </a:rPr>
              <a:t>		</a:t>
            </a:r>
            <a:r>
              <a:rPr lang="en-US" sz="2300" dirty="0">
                <a:sym typeface="Wingdings"/>
              </a:rPr>
              <a:t> </a:t>
            </a:r>
            <a:r>
              <a:rPr lang="en-US" sz="2300" dirty="0" smtClean="0">
                <a:sym typeface="Wingdings"/>
              </a:rPr>
              <a:t>      </a:t>
            </a:r>
            <a:r>
              <a:rPr lang="en-US" sz="2300" dirty="0">
                <a:sym typeface="Wingdings"/>
              </a:rPr>
              <a:t>Bio </a:t>
            </a:r>
            <a:r>
              <a:rPr lang="en-US" sz="2300" dirty="0" smtClean="0">
                <a:sym typeface="Wingdings"/>
              </a:rPr>
              <a:t>/ </a:t>
            </a:r>
            <a:r>
              <a:rPr lang="en-US" sz="2300" dirty="0">
                <a:sym typeface="Wingdings"/>
              </a:rPr>
              <a:t>Molecular </a:t>
            </a:r>
            <a:r>
              <a:rPr lang="en-US" sz="2300" dirty="0" smtClean="0">
                <a:sym typeface="Wingdings"/>
              </a:rPr>
              <a:t>chemistry and physics</a:t>
            </a:r>
            <a:endParaRPr lang="en-US" sz="2400" dirty="0">
              <a:sym typeface="Wingdings"/>
            </a:endParaRPr>
          </a:p>
        </p:txBody>
      </p:sp>
      <p:sp>
        <p:nvSpPr>
          <p:cNvPr id="2" name="Slide Number Placeholder 1"/>
          <p:cNvSpPr>
            <a:spLocks noGrp="1"/>
          </p:cNvSpPr>
          <p:nvPr>
            <p:ph type="sldNum" sz="quarter" idx="12"/>
          </p:nvPr>
        </p:nvSpPr>
        <p:spPr/>
        <p:txBody>
          <a:bodyPr/>
          <a:lstStyle/>
          <a:p>
            <a:fld id="{40E1CAA2-E777-DE48-8E99-2A88D64F5E44}" type="slidenum">
              <a:rPr lang="en-US" smtClean="0"/>
              <a:pPr/>
              <a:t>15</a:t>
            </a:fld>
            <a:endParaRPr lang="en-US"/>
          </a:p>
        </p:txBody>
      </p:sp>
    </p:spTree>
    <p:extLst>
      <p:ext uri="{BB962C8B-B14F-4D97-AF65-F5344CB8AC3E}">
        <p14:creationId xmlns:p14="http://schemas.microsoft.com/office/powerpoint/2010/main" val="24037383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44920"/>
            <a:ext cx="9144000" cy="6011430"/>
          </a:xfrm>
        </p:spPr>
        <p:txBody>
          <a:bodyPr>
            <a:noAutofit/>
          </a:bodyPr>
          <a:lstStyle/>
          <a:p>
            <a:pPr marL="0" indent="0" algn="ctr">
              <a:buNone/>
            </a:pPr>
            <a:r>
              <a:rPr lang="en-US" sz="4000" b="1" dirty="0" smtClean="0"/>
              <a:t>RECENT DEVELOPMENTS</a:t>
            </a:r>
          </a:p>
          <a:p>
            <a:pPr marL="0" indent="0" algn="ctr">
              <a:buNone/>
            </a:pPr>
            <a:endParaRPr lang="en-US" dirty="0" smtClean="0"/>
          </a:p>
          <a:p>
            <a:pPr marL="0" indent="0" algn="ctr">
              <a:buNone/>
            </a:pPr>
            <a:endParaRPr lang="en-US" dirty="0"/>
          </a:p>
          <a:p>
            <a:pPr marL="0" indent="0" algn="ctr">
              <a:buNone/>
            </a:pPr>
            <a:r>
              <a:rPr lang="en-US" sz="4800" b="1" dirty="0" smtClean="0">
                <a:solidFill>
                  <a:srgbClr val="0000FF"/>
                </a:solidFill>
              </a:rPr>
              <a:t>Material’s Science Applications</a:t>
            </a:r>
          </a:p>
          <a:p>
            <a:pPr marL="0" indent="0" algn="ctr">
              <a:buNone/>
            </a:pPr>
            <a:endParaRPr lang="en-US" sz="4400" b="1" dirty="0" smtClean="0">
              <a:solidFill>
                <a:srgbClr val="0000FF"/>
              </a:solidFill>
            </a:endParaRPr>
          </a:p>
          <a:p>
            <a:pPr marL="0" indent="0" algn="ctr">
              <a:buNone/>
            </a:pPr>
            <a:endParaRPr lang="en-US" sz="4400" b="1" dirty="0" smtClean="0">
              <a:solidFill>
                <a:srgbClr val="0000FF"/>
              </a:solidFill>
            </a:endParaRPr>
          </a:p>
          <a:p>
            <a:pPr marL="0" indent="0" algn="ctr">
              <a:buNone/>
            </a:pPr>
            <a:endParaRPr lang="en-US" sz="4400" b="1" dirty="0" smtClean="0">
              <a:solidFill>
                <a:srgbClr val="0000FF"/>
              </a:solidFill>
            </a:endParaRPr>
          </a:p>
          <a:p>
            <a:pPr marL="0" indent="0" algn="ctr">
              <a:buNone/>
            </a:pPr>
            <a:endParaRPr lang="en-US" sz="4400" b="1" dirty="0" smtClean="0">
              <a:solidFill>
                <a:srgbClr val="0000FF"/>
              </a:solidFill>
            </a:endParaRPr>
          </a:p>
          <a:p>
            <a:pPr marL="0" indent="0" algn="just">
              <a:buNone/>
            </a:pPr>
            <a:r>
              <a:rPr lang="en-US" sz="2400" i="1" dirty="0" smtClean="0"/>
              <a:t>		          a </a:t>
            </a:r>
            <a:r>
              <a:rPr lang="en-US" sz="2400" i="1" dirty="0"/>
              <a:t>commitment for the future based on facts ! </a:t>
            </a:r>
            <a:endParaRPr lang="en-US" sz="2400" i="1" dirty="0" smtClean="0"/>
          </a:p>
          <a:p>
            <a:pPr marL="0" indent="0" algn="ctr">
              <a:buNone/>
            </a:pPr>
            <a:endParaRPr lang="en-US" sz="4400" b="1" dirty="0" smtClean="0">
              <a:solidFill>
                <a:srgbClr val="0000FF"/>
              </a:solidFill>
            </a:endParaRPr>
          </a:p>
          <a:p>
            <a:endParaRPr lang="en-US" dirty="0" smtClean="0"/>
          </a:p>
          <a:p>
            <a:endParaRPr lang="en-US" dirty="0"/>
          </a:p>
        </p:txBody>
      </p:sp>
      <p:pic>
        <p:nvPicPr>
          <p:cNvPr id="6" name="Picture 2"/>
          <p:cNvPicPr>
            <a:picLocks noChangeAspect="1" noChangeArrowheads="1"/>
          </p:cNvPicPr>
          <p:nvPr/>
        </p:nvPicPr>
        <p:blipFill>
          <a:blip r:embed="rId2" cstate="print"/>
          <a:srcRect/>
          <a:stretch>
            <a:fillRect/>
          </a:stretch>
        </p:blipFill>
        <p:spPr bwMode="auto">
          <a:xfrm>
            <a:off x="1603776" y="5116973"/>
            <a:ext cx="5692191" cy="1239377"/>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40E1CAA2-E777-DE48-8E99-2A88D64F5E44}" type="slidenum">
              <a:rPr lang="en-US" smtClean="0"/>
              <a:pPr/>
              <a:t>16</a:t>
            </a:fld>
            <a:endParaRPr lang="en-US" dirty="0"/>
          </a:p>
        </p:txBody>
      </p:sp>
    </p:spTree>
    <p:extLst>
      <p:ext uri="{BB962C8B-B14F-4D97-AF65-F5344CB8AC3E}">
        <p14:creationId xmlns:p14="http://schemas.microsoft.com/office/powerpoint/2010/main" val="39793210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 Box 15"/>
          <p:cNvSpPr txBox="1">
            <a:spLocks noChangeArrowheads="1"/>
          </p:cNvSpPr>
          <p:nvPr/>
        </p:nvSpPr>
        <p:spPr bwMode="auto">
          <a:xfrm>
            <a:off x="0" y="-1"/>
            <a:ext cx="9144000" cy="682955"/>
          </a:xfrm>
          <a:prstGeom prst="rect">
            <a:avLst/>
          </a:prstGeom>
          <a:solidFill>
            <a:srgbClr val="FFFF00"/>
          </a:solidFill>
          <a:ln>
            <a:noFill/>
          </a:ln>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fontAlgn="base">
              <a:spcBef>
                <a:spcPct val="0"/>
              </a:spcBef>
              <a:spcAft>
                <a:spcPct val="0"/>
              </a:spcAft>
            </a:pPr>
            <a:r>
              <a:rPr lang="en-GB" sz="3600" b="1" dirty="0">
                <a:solidFill>
                  <a:srgbClr val="0000FF"/>
                </a:solidFill>
              </a:rPr>
              <a:t>On-line diffusion </a:t>
            </a:r>
            <a:r>
              <a:rPr lang="en-GB" sz="3600" b="1" dirty="0" smtClean="0">
                <a:solidFill>
                  <a:srgbClr val="0000FF"/>
                </a:solidFill>
              </a:rPr>
              <a:t>chamber at ISOLDE</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6324" y="1054319"/>
            <a:ext cx="7200000" cy="5400000"/>
          </a:xfrm>
          <a:prstGeom prst="rect">
            <a:avLst/>
          </a:prstGeom>
        </p:spPr>
      </p:pic>
      <p:cxnSp>
        <p:nvCxnSpPr>
          <p:cNvPr id="6" name="Straight Arrow Connector 5"/>
          <p:cNvCxnSpPr/>
          <p:nvPr/>
        </p:nvCxnSpPr>
        <p:spPr bwMode="auto">
          <a:xfrm>
            <a:off x="3824285" y="4299694"/>
            <a:ext cx="914400" cy="914400"/>
          </a:xfrm>
          <a:prstGeom prst="straightConnector1">
            <a:avLst/>
          </a:prstGeom>
          <a:noFill/>
          <a:ln w="9525" cap="flat" cmpd="sng" algn="ctr">
            <a:noFill/>
            <a:prstDash val="solid"/>
            <a:round/>
            <a:headEnd type="none" w="med" len="med"/>
            <a:tailEnd type="arrow"/>
          </a:ln>
          <a:effectLst/>
        </p:spPr>
      </p:cxnSp>
      <p:sp>
        <p:nvSpPr>
          <p:cNvPr id="9" name="TextBox 8"/>
          <p:cNvSpPr txBox="1"/>
          <p:nvPr/>
        </p:nvSpPr>
        <p:spPr>
          <a:xfrm>
            <a:off x="7308304" y="2635120"/>
            <a:ext cx="1197764" cy="307777"/>
          </a:xfrm>
          <a:prstGeom prst="rect">
            <a:avLst/>
          </a:prstGeom>
          <a:solidFill>
            <a:srgbClr val="FFFF00"/>
          </a:solidFill>
        </p:spPr>
        <p:txBody>
          <a:bodyPr wrap="none" rtlCol="0">
            <a:spAutoFit/>
          </a:bodyPr>
          <a:lstStyle/>
          <a:p>
            <a:pPr fontAlgn="base">
              <a:spcBef>
                <a:spcPct val="0"/>
              </a:spcBef>
              <a:spcAft>
                <a:spcPct val="0"/>
              </a:spcAft>
            </a:pPr>
            <a:r>
              <a:rPr lang="de-DE" sz="1400" b="1" dirty="0">
                <a:solidFill>
                  <a:srgbClr val="000000"/>
                </a:solidFill>
              </a:rPr>
              <a:t>Manipulator</a:t>
            </a:r>
            <a:endParaRPr lang="en-US" sz="1400" b="1" dirty="0">
              <a:solidFill>
                <a:srgbClr val="000000"/>
              </a:solidFill>
            </a:endParaRPr>
          </a:p>
        </p:txBody>
      </p:sp>
      <p:sp>
        <p:nvSpPr>
          <p:cNvPr id="10" name="TextBox 9"/>
          <p:cNvSpPr txBox="1"/>
          <p:nvPr/>
        </p:nvSpPr>
        <p:spPr>
          <a:xfrm>
            <a:off x="7380312" y="3499216"/>
            <a:ext cx="1222899" cy="307777"/>
          </a:xfrm>
          <a:prstGeom prst="rect">
            <a:avLst/>
          </a:prstGeom>
          <a:solidFill>
            <a:srgbClr val="FFFF00"/>
          </a:solidFill>
        </p:spPr>
        <p:txBody>
          <a:bodyPr wrap="none" rtlCol="0">
            <a:spAutoFit/>
          </a:bodyPr>
          <a:lstStyle/>
          <a:p>
            <a:pPr fontAlgn="base">
              <a:spcBef>
                <a:spcPct val="0"/>
              </a:spcBef>
              <a:spcAft>
                <a:spcPct val="0"/>
              </a:spcAft>
            </a:pPr>
            <a:r>
              <a:rPr lang="de-DE" sz="1400" b="1" dirty="0">
                <a:solidFill>
                  <a:srgbClr val="000000"/>
                </a:solidFill>
              </a:rPr>
              <a:t>Tape </a:t>
            </a:r>
            <a:r>
              <a:rPr lang="de-DE" sz="1400" b="1" dirty="0" err="1">
                <a:solidFill>
                  <a:srgbClr val="000000"/>
                </a:solidFill>
              </a:rPr>
              <a:t>station</a:t>
            </a:r>
            <a:endParaRPr lang="en-US" sz="1400" b="1" dirty="0">
              <a:solidFill>
                <a:srgbClr val="000000"/>
              </a:solidFill>
            </a:endParaRPr>
          </a:p>
        </p:txBody>
      </p:sp>
      <p:sp>
        <p:nvSpPr>
          <p:cNvPr id="11" name="TextBox 10"/>
          <p:cNvSpPr txBox="1"/>
          <p:nvPr/>
        </p:nvSpPr>
        <p:spPr>
          <a:xfrm>
            <a:off x="2051720" y="4075280"/>
            <a:ext cx="880369" cy="307777"/>
          </a:xfrm>
          <a:prstGeom prst="rect">
            <a:avLst/>
          </a:prstGeom>
          <a:solidFill>
            <a:srgbClr val="FFFF00"/>
          </a:solidFill>
        </p:spPr>
        <p:txBody>
          <a:bodyPr wrap="none" rtlCol="0">
            <a:spAutoFit/>
          </a:bodyPr>
          <a:lstStyle/>
          <a:p>
            <a:pPr fontAlgn="base">
              <a:spcBef>
                <a:spcPct val="0"/>
              </a:spcBef>
              <a:spcAft>
                <a:spcPct val="0"/>
              </a:spcAft>
            </a:pPr>
            <a:r>
              <a:rPr lang="de-DE" sz="1400" b="1" dirty="0" err="1">
                <a:solidFill>
                  <a:srgbClr val="000000"/>
                </a:solidFill>
              </a:rPr>
              <a:t>Furnace</a:t>
            </a:r>
            <a:endParaRPr lang="en-US" sz="1400" b="1" dirty="0">
              <a:solidFill>
                <a:srgbClr val="000000"/>
              </a:solidFill>
            </a:endParaRPr>
          </a:p>
        </p:txBody>
      </p:sp>
      <p:sp>
        <p:nvSpPr>
          <p:cNvPr id="12" name="TextBox 11"/>
          <p:cNvSpPr txBox="1"/>
          <p:nvPr/>
        </p:nvSpPr>
        <p:spPr>
          <a:xfrm>
            <a:off x="6012160" y="4651344"/>
            <a:ext cx="1178528" cy="307777"/>
          </a:xfrm>
          <a:prstGeom prst="rect">
            <a:avLst/>
          </a:prstGeom>
          <a:solidFill>
            <a:srgbClr val="FFFF00"/>
          </a:solidFill>
        </p:spPr>
        <p:txBody>
          <a:bodyPr wrap="none" rtlCol="0">
            <a:spAutoFit/>
          </a:bodyPr>
          <a:lstStyle/>
          <a:p>
            <a:pPr fontAlgn="base">
              <a:spcBef>
                <a:spcPct val="0"/>
              </a:spcBef>
              <a:spcAft>
                <a:spcPct val="0"/>
              </a:spcAft>
            </a:pPr>
            <a:r>
              <a:rPr lang="de-DE" sz="1400" b="1" dirty="0" err="1">
                <a:solidFill>
                  <a:srgbClr val="000000"/>
                </a:solidFill>
              </a:rPr>
              <a:t>Ge</a:t>
            </a:r>
            <a:r>
              <a:rPr lang="de-DE" sz="1400" b="1" dirty="0">
                <a:solidFill>
                  <a:srgbClr val="000000"/>
                </a:solidFill>
              </a:rPr>
              <a:t> </a:t>
            </a:r>
            <a:r>
              <a:rPr lang="de-DE" sz="1400" b="1" dirty="0" err="1">
                <a:solidFill>
                  <a:srgbClr val="000000"/>
                </a:solidFill>
              </a:rPr>
              <a:t>detector</a:t>
            </a:r>
            <a:endParaRPr lang="en-US" sz="1400" b="1" dirty="0">
              <a:solidFill>
                <a:srgbClr val="000000"/>
              </a:solidFill>
            </a:endParaRPr>
          </a:p>
        </p:txBody>
      </p:sp>
      <p:sp>
        <p:nvSpPr>
          <p:cNvPr id="13" name="TextBox 12"/>
          <p:cNvSpPr txBox="1"/>
          <p:nvPr/>
        </p:nvSpPr>
        <p:spPr>
          <a:xfrm>
            <a:off x="2771800" y="3499216"/>
            <a:ext cx="1188146" cy="307777"/>
          </a:xfrm>
          <a:prstGeom prst="rect">
            <a:avLst/>
          </a:prstGeom>
          <a:solidFill>
            <a:srgbClr val="FFFF00"/>
          </a:solidFill>
        </p:spPr>
        <p:txBody>
          <a:bodyPr wrap="none" rtlCol="0">
            <a:spAutoFit/>
          </a:bodyPr>
          <a:lstStyle/>
          <a:p>
            <a:pPr fontAlgn="base">
              <a:spcBef>
                <a:spcPct val="0"/>
              </a:spcBef>
              <a:spcAft>
                <a:spcPct val="0"/>
              </a:spcAft>
            </a:pPr>
            <a:r>
              <a:rPr lang="de-DE" sz="1400" b="1" dirty="0" err="1">
                <a:solidFill>
                  <a:srgbClr val="000000"/>
                </a:solidFill>
              </a:rPr>
              <a:t>Sputter</a:t>
            </a:r>
            <a:r>
              <a:rPr lang="de-DE" sz="1400" b="1" dirty="0">
                <a:solidFill>
                  <a:srgbClr val="000000"/>
                </a:solidFill>
              </a:rPr>
              <a:t> </a:t>
            </a:r>
            <a:r>
              <a:rPr lang="de-DE" sz="1400" b="1" dirty="0" err="1">
                <a:solidFill>
                  <a:srgbClr val="000000"/>
                </a:solidFill>
              </a:rPr>
              <a:t>gun</a:t>
            </a:r>
            <a:endParaRPr lang="en-US" sz="1400" b="1" dirty="0">
              <a:solidFill>
                <a:srgbClr val="000000"/>
              </a:solidFill>
            </a:endParaRPr>
          </a:p>
        </p:txBody>
      </p:sp>
      <p:cxnSp>
        <p:nvCxnSpPr>
          <p:cNvPr id="15" name="Straight Arrow Connector 14"/>
          <p:cNvCxnSpPr/>
          <p:nvPr/>
        </p:nvCxnSpPr>
        <p:spPr bwMode="auto">
          <a:xfrm flipH="1" flipV="1">
            <a:off x="3347865" y="1915040"/>
            <a:ext cx="648071" cy="1008112"/>
          </a:xfrm>
          <a:prstGeom prst="straightConnector1">
            <a:avLst/>
          </a:prstGeom>
          <a:noFill/>
          <a:ln w="101600" cap="flat" cmpd="sng" algn="ctr">
            <a:solidFill>
              <a:srgbClr val="FF0000"/>
            </a:solidFill>
            <a:prstDash val="solid"/>
            <a:round/>
            <a:headEnd type="stealth" w="med" len="med"/>
            <a:tailEnd type="none"/>
          </a:ln>
          <a:effectLst/>
        </p:spPr>
      </p:cxnSp>
      <p:sp>
        <p:nvSpPr>
          <p:cNvPr id="16" name="TextBox 15"/>
          <p:cNvSpPr txBox="1"/>
          <p:nvPr/>
        </p:nvSpPr>
        <p:spPr>
          <a:xfrm>
            <a:off x="3779912" y="2059056"/>
            <a:ext cx="1370888" cy="307777"/>
          </a:xfrm>
          <a:prstGeom prst="rect">
            <a:avLst/>
          </a:prstGeom>
          <a:solidFill>
            <a:srgbClr val="FFFF00"/>
          </a:solidFill>
        </p:spPr>
        <p:txBody>
          <a:bodyPr wrap="none" rtlCol="0">
            <a:spAutoFit/>
          </a:bodyPr>
          <a:lstStyle/>
          <a:p>
            <a:pPr fontAlgn="base">
              <a:spcBef>
                <a:spcPct val="0"/>
              </a:spcBef>
              <a:spcAft>
                <a:spcPct val="0"/>
              </a:spcAft>
            </a:pPr>
            <a:r>
              <a:rPr lang="de-DE" sz="1400" b="1" dirty="0">
                <a:solidFill>
                  <a:srgbClr val="FF0000"/>
                </a:solidFill>
              </a:rPr>
              <a:t>ISOLDE beam</a:t>
            </a:r>
            <a:endParaRPr lang="en-US" sz="1400" b="1" dirty="0">
              <a:solidFill>
                <a:srgbClr val="FF0000"/>
              </a:solidFill>
            </a:endParaRPr>
          </a:p>
        </p:txBody>
      </p:sp>
      <p:sp>
        <p:nvSpPr>
          <p:cNvPr id="5" name="Slide Number Placeholder 4"/>
          <p:cNvSpPr>
            <a:spLocks noGrp="1"/>
          </p:cNvSpPr>
          <p:nvPr>
            <p:ph type="sldNum" sz="quarter" idx="12"/>
          </p:nvPr>
        </p:nvSpPr>
        <p:spPr/>
        <p:txBody>
          <a:bodyPr/>
          <a:lstStyle/>
          <a:p>
            <a:fld id="{40E1CAA2-E777-DE48-8E99-2A88D64F5E44}" type="slidenum">
              <a:rPr lang="en-US" smtClean="0"/>
              <a:pPr/>
              <a:t>17</a:t>
            </a:fld>
            <a:endParaRPr lang="en-US"/>
          </a:p>
        </p:txBody>
      </p:sp>
      <p:sp>
        <p:nvSpPr>
          <p:cNvPr id="14" name="TextBox 13"/>
          <p:cNvSpPr txBox="1"/>
          <p:nvPr/>
        </p:nvSpPr>
        <p:spPr>
          <a:xfrm>
            <a:off x="107634" y="762437"/>
            <a:ext cx="808635" cy="461665"/>
          </a:xfrm>
          <a:prstGeom prst="rect">
            <a:avLst/>
          </a:prstGeom>
          <a:solidFill>
            <a:srgbClr val="FFFF00"/>
          </a:solidFill>
        </p:spPr>
        <p:txBody>
          <a:bodyPr wrap="none" rtlCol="0">
            <a:spAutoFit/>
          </a:bodyPr>
          <a:lstStyle/>
          <a:p>
            <a:pPr algn="ctr" fontAlgn="base">
              <a:spcBef>
                <a:spcPct val="0"/>
              </a:spcBef>
              <a:spcAft>
                <a:spcPct val="0"/>
              </a:spcAft>
            </a:pPr>
            <a:r>
              <a:rPr lang="de-DE" sz="2400" b="1" dirty="0" smtClean="0">
                <a:solidFill>
                  <a:srgbClr val="FF6600"/>
                </a:solidFill>
              </a:rPr>
              <a:t>2011</a:t>
            </a:r>
            <a:endParaRPr lang="en-US" sz="2400" b="1" dirty="0">
              <a:solidFill>
                <a:srgbClr val="FF6600"/>
              </a:solidFill>
            </a:endParaRPr>
          </a:p>
        </p:txBody>
      </p:sp>
    </p:spTree>
    <p:extLst>
      <p:ext uri="{BB962C8B-B14F-4D97-AF65-F5344CB8AC3E}">
        <p14:creationId xmlns:p14="http://schemas.microsoft.com/office/powerpoint/2010/main" val="41672944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Rectangle 18"/>
          <p:cNvSpPr/>
          <p:nvPr/>
        </p:nvSpPr>
        <p:spPr>
          <a:xfrm>
            <a:off x="0" y="0"/>
            <a:ext cx="9144000" cy="6858000"/>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 Box 3"/>
          <p:cNvSpPr txBox="1">
            <a:spLocks noChangeArrowheads="1"/>
          </p:cNvSpPr>
          <p:nvPr/>
        </p:nvSpPr>
        <p:spPr bwMode="auto">
          <a:xfrm>
            <a:off x="0" y="0"/>
            <a:ext cx="9144000" cy="461665"/>
          </a:xfrm>
          <a:prstGeom prst="rect">
            <a:avLst/>
          </a:prstGeom>
          <a:solidFill>
            <a:srgbClr val="FFFF00"/>
          </a:solidFill>
          <a:ln w="9525">
            <a:noFill/>
            <a:miter lim="800000"/>
            <a:headEnd/>
            <a:tailEnd/>
          </a:ln>
        </p:spPr>
        <p:txBody>
          <a:bodyPr wrap="square">
            <a:spAutoFit/>
          </a:bodyPr>
          <a:lstStyle/>
          <a:p>
            <a:pPr algn="ctr" fontAlgn="base">
              <a:spcBef>
                <a:spcPct val="50000"/>
              </a:spcBef>
              <a:spcAft>
                <a:spcPct val="0"/>
              </a:spcAft>
            </a:pPr>
            <a:r>
              <a:rPr lang="en-US" sz="2400" b="1" dirty="0" smtClean="0">
                <a:solidFill>
                  <a:srgbClr val="0000FF"/>
                </a:solidFill>
              </a:rPr>
              <a:t>Understanding Diffusion and self diffusion ... On-line !</a:t>
            </a:r>
            <a:endParaRPr lang="en-US" sz="2400" b="1" dirty="0">
              <a:solidFill>
                <a:srgbClr val="0000FF"/>
              </a:solidFill>
            </a:endParaRPr>
          </a:p>
        </p:txBody>
      </p:sp>
      <p:graphicFrame>
        <p:nvGraphicFramePr>
          <p:cNvPr id="35" name="Group 3"/>
          <p:cNvGraphicFramePr>
            <a:graphicFrameLocks noGrp="1"/>
          </p:cNvGraphicFramePr>
          <p:nvPr>
            <p:extLst>
              <p:ext uri="{D42A27DB-BD31-4B8C-83A1-F6EECF244321}">
                <p14:modId xmlns:p14="http://schemas.microsoft.com/office/powerpoint/2010/main" val="4147052609"/>
              </p:ext>
            </p:extLst>
          </p:nvPr>
        </p:nvGraphicFramePr>
        <p:xfrm>
          <a:off x="227419" y="4209247"/>
          <a:ext cx="3927475" cy="2011536"/>
        </p:xfrm>
        <a:graphic>
          <a:graphicData uri="http://schemas.openxmlformats.org/drawingml/2006/table">
            <a:tbl>
              <a:tblPr/>
              <a:tblGrid>
                <a:gridCol w="982662"/>
                <a:gridCol w="1200150"/>
                <a:gridCol w="1744663"/>
              </a:tblGrid>
              <a:tr h="33518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FF"/>
                          </a:solidFill>
                          <a:effectLst/>
                          <a:latin typeface="Arial" pitchFamily="34" charset="0"/>
                        </a:rPr>
                        <a:t>Isotope</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EF82E"/>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FF"/>
                          </a:solidFill>
                          <a:effectLst/>
                          <a:latin typeface="Arial" pitchFamily="34" charset="0"/>
                        </a:rPr>
                        <a:t>t</a:t>
                      </a:r>
                      <a:r>
                        <a:rPr kumimoji="0" lang="en-GB" sz="1600" b="1" i="0" u="none" strike="noStrike" cap="none" normalizeH="0" baseline="-25000" dirty="0" smtClean="0">
                          <a:ln>
                            <a:noFill/>
                          </a:ln>
                          <a:solidFill>
                            <a:srgbClr val="0000FF"/>
                          </a:solidFill>
                          <a:effectLst/>
                          <a:latin typeface="Arial" pitchFamily="34" charset="0"/>
                        </a:rPr>
                        <a:t>1/2</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EF82E"/>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FF"/>
                          </a:solidFill>
                          <a:effectLst/>
                          <a:latin typeface="Arial" pitchFamily="34" charset="0"/>
                        </a:rPr>
                        <a:t>Detection</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EF82E"/>
                    </a:solidFill>
                  </a:tcPr>
                </a:tc>
              </a:tr>
              <a:tr h="33518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30000" dirty="0" smtClean="0">
                          <a:ln>
                            <a:noFill/>
                          </a:ln>
                          <a:solidFill>
                            <a:srgbClr val="0000FF"/>
                          </a:solidFill>
                          <a:effectLst/>
                          <a:latin typeface="Arial" pitchFamily="34" charset="0"/>
                        </a:rPr>
                        <a:t>38</a:t>
                      </a:r>
                      <a:r>
                        <a:rPr kumimoji="0" lang="en-GB" sz="1600" b="1" i="0" u="none" strike="noStrike" cap="none" normalizeH="0" baseline="0" dirty="0" smtClean="0">
                          <a:ln>
                            <a:noFill/>
                          </a:ln>
                          <a:solidFill>
                            <a:srgbClr val="0000FF"/>
                          </a:solidFill>
                          <a:effectLst/>
                          <a:latin typeface="Arial" pitchFamily="34" charset="0"/>
                        </a:rPr>
                        <a:t>Cl</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EF82E"/>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FF"/>
                          </a:solidFill>
                          <a:effectLst/>
                          <a:latin typeface="Arial" pitchFamily="34" charset="0"/>
                        </a:rPr>
                        <a:t>37.3 min</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EF82E"/>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FF"/>
                          </a:solidFill>
                          <a:effectLst/>
                          <a:latin typeface="Arial" pitchFamily="34" charset="0"/>
                        </a:rPr>
                        <a:t>β</a:t>
                      </a:r>
                      <a:r>
                        <a:rPr kumimoji="0" lang="en-GB" sz="1600" b="0" i="0" u="none" strike="noStrike" cap="none" normalizeH="0" baseline="30000" dirty="0" smtClean="0">
                          <a:ln>
                            <a:noFill/>
                          </a:ln>
                          <a:solidFill>
                            <a:srgbClr val="0000FF"/>
                          </a:solidFill>
                          <a:effectLst/>
                          <a:latin typeface="Arial" pitchFamily="34" charset="0"/>
                        </a:rPr>
                        <a:t>-</a:t>
                      </a:r>
                      <a:r>
                        <a:rPr kumimoji="0" lang="en-GB" sz="1600" b="0" i="0" u="none" strike="noStrike" cap="none" normalizeH="0" baseline="-25000" dirty="0" smtClean="0">
                          <a:ln>
                            <a:noFill/>
                          </a:ln>
                          <a:solidFill>
                            <a:srgbClr val="0000FF"/>
                          </a:solidFill>
                          <a:effectLst/>
                          <a:latin typeface="Arial" pitchFamily="34" charset="0"/>
                        </a:rPr>
                        <a:t>4800keV </a:t>
                      </a:r>
                      <a:r>
                        <a:rPr kumimoji="0" lang="en-GB" sz="1600" b="0" i="0" u="none" strike="noStrike" cap="none" normalizeH="0" baseline="0" dirty="0" smtClean="0">
                          <a:ln>
                            <a:noFill/>
                          </a:ln>
                          <a:solidFill>
                            <a:srgbClr val="0000FF"/>
                          </a:solidFill>
                          <a:effectLst/>
                          <a:latin typeface="Arial" pitchFamily="34" charset="0"/>
                        </a:rPr>
                        <a:t>; </a:t>
                      </a:r>
                      <a:r>
                        <a:rPr kumimoji="0" lang="en-GB" sz="1600" b="0" i="0" u="none" strike="noStrike" cap="none" normalizeH="0" baseline="0" dirty="0" smtClean="0">
                          <a:ln>
                            <a:noFill/>
                          </a:ln>
                          <a:solidFill>
                            <a:srgbClr val="0000FF"/>
                          </a:solidFill>
                          <a:effectLst/>
                          <a:latin typeface="Times New Roman" pitchFamily="18" charset="0"/>
                          <a:cs typeface="Times New Roman" pitchFamily="18" charset="0"/>
                        </a:rPr>
                        <a:t>γ</a:t>
                      </a:r>
                      <a:r>
                        <a:rPr kumimoji="0" lang="en-GB" sz="1600" b="0" i="0" u="none" strike="noStrike" cap="none" normalizeH="0" baseline="-25000" dirty="0" smtClean="0">
                          <a:ln>
                            <a:noFill/>
                          </a:ln>
                          <a:solidFill>
                            <a:srgbClr val="0000FF"/>
                          </a:solidFill>
                          <a:effectLst/>
                          <a:latin typeface="Arial" pitchFamily="34" charset="0"/>
                        </a:rPr>
                        <a:t>2168keV</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EF82E"/>
                    </a:solidFill>
                  </a:tcPr>
                </a:tc>
              </a:tr>
              <a:tr h="33518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30000" dirty="0" smtClean="0">
                          <a:ln>
                            <a:noFill/>
                          </a:ln>
                          <a:solidFill>
                            <a:srgbClr val="0000FF"/>
                          </a:solidFill>
                          <a:effectLst/>
                          <a:latin typeface="Arial" pitchFamily="34" charset="0"/>
                        </a:rPr>
                        <a:t>11</a:t>
                      </a:r>
                      <a:r>
                        <a:rPr kumimoji="0" lang="en-GB" sz="1600" b="1" i="0" u="none" strike="noStrike" cap="none" normalizeH="0" baseline="0" dirty="0" smtClean="0">
                          <a:ln>
                            <a:noFill/>
                          </a:ln>
                          <a:solidFill>
                            <a:srgbClr val="0000FF"/>
                          </a:solidFill>
                          <a:effectLst/>
                          <a:latin typeface="Arial" pitchFamily="34" charset="0"/>
                        </a:rPr>
                        <a:t>C</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EF82E"/>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FF"/>
                          </a:solidFill>
                          <a:effectLst/>
                          <a:latin typeface="Arial" pitchFamily="34" charset="0"/>
                        </a:rPr>
                        <a:t>20.38 min</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EF82E"/>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FF"/>
                          </a:solidFill>
                          <a:effectLst/>
                          <a:latin typeface="Arial" pitchFamily="34" charset="0"/>
                        </a:rPr>
                        <a:t>β</a:t>
                      </a:r>
                      <a:r>
                        <a:rPr kumimoji="0" lang="en-GB" sz="1600" b="0" i="0" u="none" strike="noStrike" cap="none" normalizeH="0" baseline="30000" dirty="0" smtClean="0">
                          <a:ln>
                            <a:noFill/>
                          </a:ln>
                          <a:solidFill>
                            <a:srgbClr val="0000FF"/>
                          </a:solidFill>
                          <a:effectLst/>
                          <a:latin typeface="Arial" pitchFamily="34" charset="0"/>
                        </a:rPr>
                        <a:t>+ </a:t>
                      </a:r>
                      <a:r>
                        <a:rPr kumimoji="0" lang="en-GB" sz="1600" b="0" i="0" u="none" strike="noStrike" cap="none" normalizeH="0" baseline="0" dirty="0" smtClean="0">
                          <a:ln>
                            <a:noFill/>
                          </a:ln>
                          <a:solidFill>
                            <a:srgbClr val="0000FF"/>
                          </a:solidFill>
                          <a:effectLst/>
                          <a:latin typeface="Arial" pitchFamily="34" charset="0"/>
                        </a:rPr>
                        <a:t>; </a:t>
                      </a:r>
                      <a:r>
                        <a:rPr kumimoji="0" lang="en-GB" sz="1600" b="0" i="0" u="none" strike="noStrike" cap="none" normalizeH="0" baseline="0" dirty="0" smtClean="0">
                          <a:ln>
                            <a:noFill/>
                          </a:ln>
                          <a:solidFill>
                            <a:srgbClr val="0000FF"/>
                          </a:solidFill>
                          <a:effectLst/>
                          <a:latin typeface="Times New Roman" pitchFamily="18" charset="0"/>
                          <a:cs typeface="Times New Roman" pitchFamily="18" charset="0"/>
                        </a:rPr>
                        <a:t>γ</a:t>
                      </a:r>
                      <a:r>
                        <a:rPr kumimoji="0" lang="en-GB" sz="1600" b="0" i="0" u="none" strike="noStrike" cap="none" normalizeH="0" baseline="-25000" dirty="0" smtClean="0">
                          <a:ln>
                            <a:noFill/>
                          </a:ln>
                          <a:solidFill>
                            <a:srgbClr val="0000FF"/>
                          </a:solidFill>
                          <a:effectLst/>
                          <a:latin typeface="Arial" pitchFamily="34" charset="0"/>
                        </a:rPr>
                        <a:t>511keV</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EF82E"/>
                    </a:solidFill>
                  </a:tcPr>
                </a:tc>
              </a:tr>
              <a:tr h="33518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30000" dirty="0" smtClean="0">
                          <a:ln>
                            <a:noFill/>
                          </a:ln>
                          <a:solidFill>
                            <a:srgbClr val="0000FF"/>
                          </a:solidFill>
                          <a:effectLst/>
                          <a:latin typeface="Arial" pitchFamily="34" charset="0"/>
                        </a:rPr>
                        <a:t>13</a:t>
                      </a:r>
                      <a:r>
                        <a:rPr kumimoji="0" lang="en-GB" sz="1600" b="1" i="0" u="none" strike="noStrike" cap="none" normalizeH="0" baseline="0" dirty="0" smtClean="0">
                          <a:ln>
                            <a:noFill/>
                          </a:ln>
                          <a:solidFill>
                            <a:srgbClr val="0000FF"/>
                          </a:solidFill>
                          <a:effectLst/>
                          <a:latin typeface="Arial" pitchFamily="34" charset="0"/>
                        </a:rPr>
                        <a:t>N</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EF82E"/>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FF"/>
                          </a:solidFill>
                          <a:effectLst/>
                          <a:latin typeface="Arial" pitchFamily="34" charset="0"/>
                        </a:rPr>
                        <a:t>9.96 min</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EF82E"/>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FF"/>
                          </a:solidFill>
                          <a:effectLst/>
                          <a:latin typeface="Arial" pitchFamily="34" charset="0"/>
                        </a:rPr>
                        <a:t>β</a:t>
                      </a:r>
                      <a:r>
                        <a:rPr kumimoji="0" lang="en-GB" sz="1600" b="0" i="0" u="none" strike="noStrike" cap="none" normalizeH="0" baseline="30000" dirty="0" smtClean="0">
                          <a:ln>
                            <a:noFill/>
                          </a:ln>
                          <a:solidFill>
                            <a:srgbClr val="0000FF"/>
                          </a:solidFill>
                          <a:effectLst/>
                          <a:latin typeface="Arial" pitchFamily="34" charset="0"/>
                        </a:rPr>
                        <a:t>+ </a:t>
                      </a:r>
                      <a:r>
                        <a:rPr kumimoji="0" lang="en-GB" sz="1600" b="0" i="0" u="none" strike="noStrike" cap="none" normalizeH="0" baseline="0" dirty="0" smtClean="0">
                          <a:ln>
                            <a:noFill/>
                          </a:ln>
                          <a:solidFill>
                            <a:srgbClr val="0000FF"/>
                          </a:solidFill>
                          <a:effectLst/>
                          <a:latin typeface="Arial" pitchFamily="34" charset="0"/>
                        </a:rPr>
                        <a:t>; </a:t>
                      </a:r>
                      <a:r>
                        <a:rPr kumimoji="0" lang="en-GB" sz="1600" b="0" i="0" u="none" strike="noStrike" cap="none" normalizeH="0" baseline="0" dirty="0" smtClean="0">
                          <a:ln>
                            <a:noFill/>
                          </a:ln>
                          <a:solidFill>
                            <a:srgbClr val="0000FF"/>
                          </a:solidFill>
                          <a:effectLst/>
                          <a:latin typeface="Times New Roman" pitchFamily="18" charset="0"/>
                          <a:cs typeface="Times New Roman" pitchFamily="18" charset="0"/>
                        </a:rPr>
                        <a:t>γ</a:t>
                      </a:r>
                      <a:r>
                        <a:rPr kumimoji="0" lang="en-GB" sz="1600" b="0" i="0" u="none" strike="noStrike" cap="none" normalizeH="0" baseline="-25000" dirty="0" smtClean="0">
                          <a:ln>
                            <a:noFill/>
                          </a:ln>
                          <a:solidFill>
                            <a:srgbClr val="0000FF"/>
                          </a:solidFill>
                          <a:effectLst/>
                          <a:latin typeface="Arial" pitchFamily="34" charset="0"/>
                        </a:rPr>
                        <a:t>511keV</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EF82E"/>
                    </a:solidFill>
                  </a:tcPr>
                </a:tc>
              </a:tr>
              <a:tr h="33518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FF"/>
                          </a:solidFill>
                          <a:effectLst/>
                          <a:latin typeface="Arial" pitchFamily="34" charset="0"/>
                        </a:rPr>
                        <a:t>(</a:t>
                      </a:r>
                      <a:r>
                        <a:rPr kumimoji="0" lang="en-GB" sz="1600" b="1" i="0" u="none" strike="noStrike" cap="none" normalizeH="0" baseline="30000" dirty="0" smtClean="0">
                          <a:ln>
                            <a:noFill/>
                          </a:ln>
                          <a:solidFill>
                            <a:srgbClr val="0000FF"/>
                          </a:solidFill>
                          <a:effectLst/>
                          <a:latin typeface="Arial" pitchFamily="34" charset="0"/>
                        </a:rPr>
                        <a:t>15</a:t>
                      </a:r>
                      <a:r>
                        <a:rPr kumimoji="0" lang="en-GB" sz="1600" b="1" i="0" u="none" strike="noStrike" cap="none" normalizeH="0" baseline="0" dirty="0" smtClean="0">
                          <a:ln>
                            <a:noFill/>
                          </a:ln>
                          <a:solidFill>
                            <a:srgbClr val="0000FF"/>
                          </a:solidFill>
                          <a:effectLst/>
                          <a:latin typeface="Arial" pitchFamily="34" charset="0"/>
                        </a:rPr>
                        <a:t>O)</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EF82E"/>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00FF"/>
                          </a:solidFill>
                          <a:effectLst/>
                          <a:latin typeface="Arial" pitchFamily="34" charset="0"/>
                        </a:rPr>
                        <a:t>122 s</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EF82E"/>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FF"/>
                          </a:solidFill>
                          <a:effectLst/>
                          <a:latin typeface="Arial" pitchFamily="34" charset="0"/>
                        </a:rPr>
                        <a:t>β</a:t>
                      </a:r>
                      <a:r>
                        <a:rPr kumimoji="0" lang="en-GB" sz="1600" b="0" i="0" u="none" strike="noStrike" cap="none" normalizeH="0" baseline="30000" dirty="0" smtClean="0">
                          <a:ln>
                            <a:noFill/>
                          </a:ln>
                          <a:solidFill>
                            <a:srgbClr val="0000FF"/>
                          </a:solidFill>
                          <a:effectLst/>
                          <a:latin typeface="Arial" pitchFamily="34" charset="0"/>
                        </a:rPr>
                        <a:t>+ </a:t>
                      </a:r>
                      <a:r>
                        <a:rPr kumimoji="0" lang="en-GB" sz="1600" b="0" i="0" u="none" strike="noStrike" cap="none" normalizeH="0" baseline="0" dirty="0" smtClean="0">
                          <a:ln>
                            <a:noFill/>
                          </a:ln>
                          <a:solidFill>
                            <a:srgbClr val="0000FF"/>
                          </a:solidFill>
                          <a:effectLst/>
                          <a:latin typeface="Arial" pitchFamily="34" charset="0"/>
                        </a:rPr>
                        <a:t>; </a:t>
                      </a:r>
                      <a:r>
                        <a:rPr kumimoji="0" lang="en-GB" sz="1600" b="0" i="0" u="none" strike="noStrike" cap="none" normalizeH="0" baseline="0" dirty="0" smtClean="0">
                          <a:ln>
                            <a:noFill/>
                          </a:ln>
                          <a:solidFill>
                            <a:srgbClr val="0000FF"/>
                          </a:solidFill>
                          <a:effectLst/>
                          <a:latin typeface="Times New Roman" pitchFamily="18" charset="0"/>
                          <a:cs typeface="Times New Roman" pitchFamily="18" charset="0"/>
                        </a:rPr>
                        <a:t>γ</a:t>
                      </a:r>
                      <a:r>
                        <a:rPr kumimoji="0" lang="en-GB" sz="1600" b="0" i="0" u="none" strike="noStrike" cap="none" normalizeH="0" baseline="-25000" dirty="0" smtClean="0">
                          <a:ln>
                            <a:noFill/>
                          </a:ln>
                          <a:solidFill>
                            <a:srgbClr val="0000FF"/>
                          </a:solidFill>
                          <a:effectLst/>
                          <a:latin typeface="Arial" pitchFamily="34" charset="0"/>
                        </a:rPr>
                        <a:t>511keV</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EF82E"/>
                    </a:solidFill>
                  </a:tcPr>
                </a:tc>
              </a:tr>
              <a:tr h="33518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30000" dirty="0" smtClean="0">
                          <a:ln>
                            <a:noFill/>
                          </a:ln>
                          <a:solidFill>
                            <a:srgbClr val="FF0000"/>
                          </a:solidFill>
                          <a:effectLst/>
                          <a:latin typeface="Arial" pitchFamily="34" charset="0"/>
                        </a:rPr>
                        <a:t>29</a:t>
                      </a:r>
                      <a:r>
                        <a:rPr kumimoji="0" lang="en-GB" sz="1600" b="1" i="0" u="none" strike="noStrike" cap="none" normalizeH="0" baseline="0" dirty="0" smtClean="0">
                          <a:ln>
                            <a:noFill/>
                          </a:ln>
                          <a:solidFill>
                            <a:srgbClr val="FF0000"/>
                          </a:solidFill>
                          <a:effectLst/>
                          <a:latin typeface="Arial" pitchFamily="34" charset="0"/>
                        </a:rPr>
                        <a:t>Al</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EF82E"/>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FF0000"/>
                          </a:solidFill>
                          <a:effectLst/>
                          <a:latin typeface="Arial" pitchFamily="34" charset="0"/>
                        </a:rPr>
                        <a:t>6.6 min</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EF82E"/>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FF0000"/>
                          </a:solidFill>
                          <a:effectLst/>
                          <a:latin typeface="Times New Roman" pitchFamily="18" charset="0"/>
                          <a:cs typeface="Times New Roman" pitchFamily="18" charset="0"/>
                        </a:rPr>
                        <a:t>γ</a:t>
                      </a:r>
                      <a:r>
                        <a:rPr kumimoji="0" lang="en-GB" sz="1600" b="0" i="0" u="none" strike="noStrike" cap="none" normalizeH="0" baseline="-25000" dirty="0" smtClean="0">
                          <a:ln>
                            <a:noFill/>
                          </a:ln>
                          <a:solidFill>
                            <a:srgbClr val="FF0000"/>
                          </a:solidFill>
                          <a:effectLst/>
                          <a:latin typeface="Arial" pitchFamily="34" charset="0"/>
                        </a:rPr>
                        <a:t>1273keV</a:t>
                      </a:r>
                      <a:endParaRPr kumimoji="0" lang="en-GB" sz="1600" b="0" i="0" u="none" strike="noStrike" cap="none" normalizeH="0" baseline="0" dirty="0" smtClean="0">
                        <a:ln>
                          <a:noFill/>
                        </a:ln>
                        <a:solidFill>
                          <a:srgbClr val="FF0000"/>
                        </a:solidFill>
                        <a:effectLst/>
                        <a:latin typeface="Arial" pitchFamily="34" charset="0"/>
                      </a:endParaRP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EF82E"/>
                    </a:solidFill>
                  </a:tcPr>
                </a:tc>
              </a:tr>
            </a:tbl>
          </a:graphicData>
        </a:graphic>
      </p:graphicFrame>
      <p:sp>
        <p:nvSpPr>
          <p:cNvPr id="18" name="Text Box 15"/>
          <p:cNvSpPr txBox="1">
            <a:spLocks noChangeArrowheads="1"/>
          </p:cNvSpPr>
          <p:nvPr/>
        </p:nvSpPr>
        <p:spPr bwMode="auto">
          <a:xfrm>
            <a:off x="227419" y="568233"/>
            <a:ext cx="3798839" cy="576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sz="2400" b="1" baseline="30000" dirty="0" smtClean="0">
                <a:solidFill>
                  <a:srgbClr val="FFFF00"/>
                </a:solidFill>
                <a:effectLst>
                  <a:outerShdw blurRad="38100" dist="38100" dir="2700000" algn="tl">
                    <a:srgbClr val="000000"/>
                  </a:outerShdw>
                </a:effectLst>
                <a:latin typeface="Arial"/>
              </a:rPr>
              <a:t>61</a:t>
            </a:r>
            <a:r>
              <a:rPr lang="en-US" sz="2400" b="1" dirty="0" smtClean="0">
                <a:solidFill>
                  <a:srgbClr val="FFFF00"/>
                </a:solidFill>
                <a:effectLst>
                  <a:outerShdw blurRad="38100" dist="38100" dir="2700000" algn="tl">
                    <a:srgbClr val="000000"/>
                  </a:outerShdw>
                </a:effectLst>
                <a:latin typeface="Arial"/>
              </a:rPr>
              <a:t>Cu (3.3h) diffusion in Cd saturated </a:t>
            </a:r>
            <a:r>
              <a:rPr lang="en-US" sz="2400" b="1" dirty="0" err="1" smtClean="0">
                <a:solidFill>
                  <a:srgbClr val="FFFF00"/>
                </a:solidFill>
                <a:effectLst>
                  <a:outerShdw blurRad="38100" dist="38100" dir="2700000" algn="tl">
                    <a:srgbClr val="000000"/>
                  </a:outerShdw>
                </a:effectLst>
                <a:latin typeface="Arial"/>
              </a:rPr>
              <a:t>CdTe</a:t>
            </a:r>
            <a:endParaRPr lang="en-US" sz="2400" b="1" dirty="0">
              <a:solidFill>
                <a:srgbClr val="FFFF00"/>
              </a:solidFill>
              <a:effectLst>
                <a:outerShdw blurRad="38100" dist="38100" dir="2700000" algn="tl">
                  <a:srgbClr val="000000"/>
                </a:outerShdw>
              </a:effectLst>
              <a:latin typeface="Arial"/>
            </a:endParaRPr>
          </a:p>
        </p:txBody>
      </p:sp>
      <p:sp>
        <p:nvSpPr>
          <p:cNvPr id="3" name="Slide Number Placeholder 2"/>
          <p:cNvSpPr>
            <a:spLocks noGrp="1"/>
          </p:cNvSpPr>
          <p:nvPr>
            <p:ph type="sldNum" sz="quarter" idx="12"/>
          </p:nvPr>
        </p:nvSpPr>
        <p:spPr>
          <a:xfrm>
            <a:off x="6803876" y="6488931"/>
            <a:ext cx="2133600" cy="365125"/>
          </a:xfrm>
        </p:spPr>
        <p:txBody>
          <a:bodyPr/>
          <a:lstStyle/>
          <a:p>
            <a:fld id="{40E1CAA2-E777-DE48-8E99-2A88D64F5E44}" type="slidenum">
              <a:rPr lang="en-US" smtClean="0"/>
              <a:pPr/>
              <a:t>18</a:t>
            </a:fld>
            <a:endParaRPr lang="en-US" dirty="0"/>
          </a:p>
        </p:txBody>
      </p:sp>
      <p:grpSp>
        <p:nvGrpSpPr>
          <p:cNvPr id="12" name="Group 11"/>
          <p:cNvGrpSpPr/>
          <p:nvPr/>
        </p:nvGrpSpPr>
        <p:grpSpPr>
          <a:xfrm>
            <a:off x="4301859" y="457721"/>
            <a:ext cx="4854121" cy="6396335"/>
            <a:chOff x="4301859" y="457721"/>
            <a:chExt cx="4854121" cy="6396335"/>
          </a:xfrm>
        </p:grpSpPr>
        <p:sp>
          <p:nvSpPr>
            <p:cNvPr id="20" name="Rectangle 19"/>
            <p:cNvSpPr/>
            <p:nvPr/>
          </p:nvSpPr>
          <p:spPr>
            <a:xfrm>
              <a:off x="4406798" y="457721"/>
              <a:ext cx="4749182" cy="6396335"/>
            </a:xfrm>
            <a:prstGeom prst="rect">
              <a:avLst/>
            </a:prstGeom>
            <a:gradFill>
              <a:gsLst>
                <a:gs pos="100000">
                  <a:srgbClr val="0000FF"/>
                </a:gs>
                <a:gs pos="0">
                  <a:schemeClr val="bg1"/>
                </a:gs>
              </a:gsLst>
            </a:gradFill>
          </p:spPr>
          <p:style>
            <a:lnRef idx="1">
              <a:schemeClr val="accent1"/>
            </a:lnRef>
            <a:fillRef idx="3">
              <a:schemeClr val="accent1"/>
            </a:fillRef>
            <a:effectRef idx="2">
              <a:schemeClr val="accent1"/>
            </a:effectRef>
            <a:fontRef idx="minor">
              <a:schemeClr val="lt1"/>
            </a:fontRef>
          </p:style>
          <p:txBody>
            <a:bodyPr rtlCol="0" anchor="t" anchorCtr="1"/>
            <a:lstStyle/>
            <a:p>
              <a:pPr algn="ctr"/>
              <a:r>
                <a:rPr lang="en-US" dirty="0" smtClean="0">
                  <a:solidFill>
                    <a:srgbClr val="0000FF"/>
                  </a:solidFill>
                </a:rPr>
                <a:t>Aluminum, self-diffusion </a:t>
              </a:r>
              <a:endParaRPr lang="en-US" dirty="0">
                <a:solidFill>
                  <a:srgbClr val="0000FF"/>
                </a:solidFill>
              </a:endParaRPr>
            </a:p>
          </p:txBody>
        </p:sp>
        <p:grpSp>
          <p:nvGrpSpPr>
            <p:cNvPr id="11" name="Group 10"/>
            <p:cNvGrpSpPr/>
            <p:nvPr/>
          </p:nvGrpSpPr>
          <p:grpSpPr>
            <a:xfrm>
              <a:off x="4301859" y="465630"/>
              <a:ext cx="4794148" cy="6078186"/>
              <a:chOff x="4301859" y="465630"/>
              <a:chExt cx="4794148" cy="6078186"/>
            </a:xfrm>
          </p:grpSpPr>
          <p:grpSp>
            <p:nvGrpSpPr>
              <p:cNvPr id="10" name="Group 9"/>
              <p:cNvGrpSpPr/>
              <p:nvPr/>
            </p:nvGrpSpPr>
            <p:grpSpPr>
              <a:xfrm>
                <a:off x="4461511" y="465630"/>
                <a:ext cx="4634496" cy="6078186"/>
                <a:chOff x="4461511" y="465630"/>
                <a:chExt cx="4634496" cy="6078186"/>
              </a:xfrm>
            </p:grpSpPr>
            <p:sp>
              <p:nvSpPr>
                <p:cNvPr id="22" name="TextBox 21"/>
                <p:cNvSpPr txBox="1"/>
                <p:nvPr/>
              </p:nvSpPr>
              <p:spPr>
                <a:xfrm>
                  <a:off x="5368772" y="4950999"/>
                  <a:ext cx="2996208" cy="276999"/>
                </a:xfrm>
                <a:prstGeom prst="rect">
                  <a:avLst/>
                </a:prstGeom>
                <a:noFill/>
              </p:spPr>
              <p:txBody>
                <a:bodyPr wrap="none" rtlCol="0">
                  <a:spAutoFit/>
                </a:bodyPr>
                <a:lstStyle/>
                <a:p>
                  <a:pPr fontAlgn="base">
                    <a:spcBef>
                      <a:spcPct val="0"/>
                    </a:spcBef>
                    <a:spcAft>
                      <a:spcPct val="0"/>
                    </a:spcAft>
                  </a:pPr>
                  <a:r>
                    <a:rPr lang="en-US" sz="1200" dirty="0"/>
                    <a:t>(</a:t>
                  </a:r>
                  <a:r>
                    <a:rPr lang="en-US" sz="1200" dirty="0" err="1"/>
                    <a:t>T.G.Stoebe</a:t>
                  </a:r>
                  <a:r>
                    <a:rPr lang="en-US" sz="1200" dirty="0"/>
                    <a:t> </a:t>
                  </a:r>
                  <a:r>
                    <a:rPr lang="en-US" sz="1200" i="1" dirty="0"/>
                    <a:t>et al</a:t>
                  </a:r>
                  <a:r>
                    <a:rPr lang="en-US" sz="1200" dirty="0"/>
                    <a:t>., Phys. Rev. 166 (1968) 621)</a:t>
                  </a:r>
                </a:p>
              </p:txBody>
            </p:sp>
            <p:grpSp>
              <p:nvGrpSpPr>
                <p:cNvPr id="9" name="Group 8"/>
                <p:cNvGrpSpPr/>
                <p:nvPr/>
              </p:nvGrpSpPr>
              <p:grpSpPr>
                <a:xfrm>
                  <a:off x="5189384" y="1155185"/>
                  <a:ext cx="3408372" cy="3787776"/>
                  <a:chOff x="5189384" y="1155185"/>
                  <a:chExt cx="3408372" cy="3787776"/>
                </a:xfrm>
              </p:grpSpPr>
              <p:pic>
                <p:nvPicPr>
                  <p:cNvPr id="21" name="Picture 20" descr="Al self-diffusion.jpg"/>
                  <p:cNvPicPr>
                    <a:picLocks noChangeAspect="1"/>
                  </p:cNvPicPr>
                  <p:nvPr/>
                </p:nvPicPr>
                <p:blipFill>
                  <a:blip r:embed="rId4" cstate="print"/>
                  <a:stretch>
                    <a:fillRect/>
                  </a:stretch>
                </p:blipFill>
                <p:spPr>
                  <a:xfrm>
                    <a:off x="5189384" y="1155185"/>
                    <a:ext cx="3135517" cy="3787776"/>
                  </a:xfrm>
                  <a:prstGeom prst="rect">
                    <a:avLst/>
                  </a:prstGeom>
                </p:spPr>
              </p:pic>
              <p:sp>
                <p:nvSpPr>
                  <p:cNvPr id="23" name="Rectangle 22"/>
                  <p:cNvSpPr/>
                  <p:nvPr/>
                </p:nvSpPr>
                <p:spPr bwMode="auto">
                  <a:xfrm>
                    <a:off x="7162652" y="1334573"/>
                    <a:ext cx="1435104" cy="1255716"/>
                  </a:xfrm>
                  <a:prstGeom prst="rect">
                    <a:avLst/>
                  </a:prstGeom>
                  <a:noFill/>
                  <a:ln w="254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spcBef>
                        <a:spcPct val="50000"/>
                      </a:spcBef>
                      <a:spcAft>
                        <a:spcPct val="0"/>
                      </a:spcAft>
                    </a:pPr>
                    <a:endParaRPr lang="en-US" sz="1400" b="1" i="1">
                      <a:solidFill>
                        <a:srgbClr val="000000"/>
                      </a:solidFill>
                    </a:endParaRPr>
                  </a:p>
                </p:txBody>
              </p:sp>
              <p:sp>
                <p:nvSpPr>
                  <p:cNvPr id="24" name="Rectangle 23"/>
                  <p:cNvSpPr/>
                  <p:nvPr/>
                </p:nvSpPr>
                <p:spPr bwMode="auto">
                  <a:xfrm>
                    <a:off x="6265712" y="2410901"/>
                    <a:ext cx="1435104" cy="1255716"/>
                  </a:xfrm>
                  <a:prstGeom prst="rect">
                    <a:avLst/>
                  </a:prstGeom>
                  <a:noFill/>
                  <a:ln w="254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spcBef>
                        <a:spcPct val="50000"/>
                      </a:spcBef>
                      <a:spcAft>
                        <a:spcPct val="0"/>
                      </a:spcAft>
                    </a:pPr>
                    <a:endParaRPr lang="en-US" sz="1400" b="1" i="1">
                      <a:solidFill>
                        <a:srgbClr val="000000"/>
                      </a:solidFill>
                    </a:endParaRPr>
                  </a:p>
                </p:txBody>
              </p:sp>
              <p:sp>
                <p:nvSpPr>
                  <p:cNvPr id="25" name="TextBox 24"/>
                  <p:cNvSpPr txBox="1"/>
                  <p:nvPr/>
                </p:nvSpPr>
                <p:spPr>
                  <a:xfrm>
                    <a:off x="7021057" y="3120709"/>
                    <a:ext cx="717552" cy="307777"/>
                  </a:xfrm>
                  <a:prstGeom prst="rect">
                    <a:avLst/>
                  </a:prstGeom>
                  <a:noFill/>
                </p:spPr>
                <p:txBody>
                  <a:bodyPr wrap="square" rtlCol="0">
                    <a:spAutoFit/>
                  </a:bodyPr>
                  <a:lstStyle>
                    <a:defPPr>
                      <a:defRPr lang="en-US"/>
                    </a:defPPr>
                    <a:lvl1pPr algn="ctr" fontAlgn="base">
                      <a:spcBef>
                        <a:spcPct val="0"/>
                      </a:spcBef>
                      <a:spcAft>
                        <a:spcPct val="0"/>
                      </a:spcAft>
                      <a:defRPr sz="1400">
                        <a:solidFill>
                          <a:srgbClr val="FF0000"/>
                        </a:solidFill>
                        <a:latin typeface="Verdana"/>
                        <a:cs typeface="Verdana"/>
                      </a:defRPr>
                    </a:lvl1pPr>
                  </a:lstStyle>
                  <a:p>
                    <a:r>
                      <a:rPr lang="en-US" dirty="0"/>
                      <a:t>NMR</a:t>
                    </a:r>
                  </a:p>
                </p:txBody>
              </p:sp>
              <p:sp>
                <p:nvSpPr>
                  <p:cNvPr id="26" name="Rectangle 25"/>
                  <p:cNvSpPr/>
                  <p:nvPr/>
                </p:nvSpPr>
                <p:spPr bwMode="auto">
                  <a:xfrm>
                    <a:off x="5368771" y="3297199"/>
                    <a:ext cx="1652285" cy="1445746"/>
                  </a:xfrm>
                  <a:prstGeom prst="rect">
                    <a:avLst/>
                  </a:prstGeom>
                  <a:noFill/>
                  <a:ln w="254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spcBef>
                        <a:spcPct val="50000"/>
                      </a:spcBef>
                      <a:spcAft>
                        <a:spcPct val="0"/>
                      </a:spcAft>
                    </a:pPr>
                    <a:endParaRPr lang="en-US" sz="1400" b="1" i="1">
                      <a:solidFill>
                        <a:srgbClr val="000000"/>
                      </a:solidFill>
                    </a:endParaRPr>
                  </a:p>
                </p:txBody>
              </p:sp>
              <p:sp>
                <p:nvSpPr>
                  <p:cNvPr id="27" name="TextBox 26"/>
                  <p:cNvSpPr txBox="1"/>
                  <p:nvPr/>
                </p:nvSpPr>
                <p:spPr>
                  <a:xfrm>
                    <a:off x="6605711" y="3905937"/>
                    <a:ext cx="1913432" cy="523220"/>
                  </a:xfrm>
                  <a:prstGeom prst="rect">
                    <a:avLst/>
                  </a:prstGeom>
                  <a:noFill/>
                </p:spPr>
                <p:txBody>
                  <a:bodyPr wrap="square" rtlCol="0">
                    <a:spAutoFit/>
                  </a:bodyPr>
                  <a:lstStyle/>
                  <a:p>
                    <a:pPr algn="ctr" fontAlgn="base">
                      <a:spcBef>
                        <a:spcPct val="0"/>
                      </a:spcBef>
                      <a:spcAft>
                        <a:spcPct val="0"/>
                      </a:spcAft>
                    </a:pPr>
                    <a:r>
                      <a:rPr lang="en-US" sz="1400" dirty="0" smtClean="0">
                        <a:solidFill>
                          <a:srgbClr val="FF0000"/>
                        </a:solidFill>
                        <a:latin typeface="Verdana"/>
                        <a:cs typeface="Verdana"/>
                      </a:rPr>
                      <a:t>Indirect</a:t>
                    </a:r>
                    <a:endParaRPr lang="en-US" sz="1400" dirty="0">
                      <a:solidFill>
                        <a:srgbClr val="FF0000"/>
                      </a:solidFill>
                      <a:latin typeface="Verdana"/>
                      <a:cs typeface="Verdana"/>
                    </a:endParaRPr>
                  </a:p>
                  <a:p>
                    <a:pPr algn="ctr" fontAlgn="base">
                      <a:spcBef>
                        <a:spcPct val="0"/>
                      </a:spcBef>
                      <a:spcAft>
                        <a:spcPct val="0"/>
                      </a:spcAft>
                    </a:pPr>
                    <a:r>
                      <a:rPr lang="en-US" sz="1400" dirty="0" smtClean="0">
                        <a:solidFill>
                          <a:srgbClr val="FF0000"/>
                        </a:solidFill>
                        <a:latin typeface="Verdana"/>
                        <a:cs typeface="Verdana"/>
                      </a:rPr>
                      <a:t>void shrinkage etc.</a:t>
                    </a:r>
                    <a:endParaRPr lang="en-US" sz="1400" dirty="0">
                      <a:solidFill>
                        <a:srgbClr val="FF0000"/>
                      </a:solidFill>
                      <a:latin typeface="Verdana"/>
                      <a:cs typeface="Verdana"/>
                    </a:endParaRPr>
                  </a:p>
                </p:txBody>
              </p:sp>
            </p:grpSp>
            <p:sp>
              <p:nvSpPr>
                <p:cNvPr id="28" name="TextBox 27"/>
                <p:cNvSpPr txBox="1"/>
                <p:nvPr/>
              </p:nvSpPr>
              <p:spPr>
                <a:xfrm>
                  <a:off x="4461511" y="5220377"/>
                  <a:ext cx="4634496" cy="1323439"/>
                </a:xfrm>
                <a:prstGeom prst="rect">
                  <a:avLst/>
                </a:prstGeom>
                <a:noFill/>
              </p:spPr>
              <p:txBody>
                <a:bodyPr wrap="square" rtlCol="0">
                  <a:spAutoFit/>
                </a:bodyPr>
                <a:lstStyle/>
                <a:p>
                  <a:pPr marL="285750" indent="-285750" fontAlgn="base">
                    <a:spcBef>
                      <a:spcPct val="0"/>
                    </a:spcBef>
                    <a:spcAft>
                      <a:spcPct val="0"/>
                    </a:spcAft>
                    <a:buFont typeface="Wingdings" charset="2"/>
                    <a:buChar char="u"/>
                  </a:pPr>
                  <a:r>
                    <a:rPr lang="en-US" sz="1600" dirty="0" smtClean="0">
                      <a:effectLst>
                        <a:outerShdw blurRad="38100" dist="38100" dir="2700000" algn="tl">
                          <a:srgbClr val="000000">
                            <a:alpha val="43137"/>
                          </a:srgbClr>
                        </a:outerShdw>
                      </a:effectLst>
                    </a:rPr>
                    <a:t>Single stable </a:t>
                  </a:r>
                  <a:r>
                    <a:rPr lang="en-US" sz="1600" dirty="0">
                      <a:effectLst>
                        <a:outerShdw blurRad="38100" dist="38100" dir="2700000" algn="tl">
                          <a:srgbClr val="000000">
                            <a:alpha val="43137"/>
                          </a:srgbClr>
                        </a:outerShdw>
                      </a:effectLst>
                    </a:rPr>
                    <a:t>Al </a:t>
                  </a:r>
                  <a:r>
                    <a:rPr lang="en-US" sz="1600" dirty="0" smtClean="0">
                      <a:effectLst>
                        <a:outerShdw blurRad="38100" dist="38100" dir="2700000" algn="tl">
                          <a:srgbClr val="000000">
                            <a:alpha val="43137"/>
                          </a:srgbClr>
                        </a:outerShdw>
                      </a:effectLst>
                    </a:rPr>
                    <a:t>isotope: no </a:t>
                  </a:r>
                  <a:r>
                    <a:rPr lang="en-US" sz="1600" dirty="0">
                      <a:effectLst>
                        <a:outerShdw blurRad="38100" dist="38100" dir="2700000" algn="tl">
                          <a:srgbClr val="000000">
                            <a:alpha val="43137"/>
                          </a:srgbClr>
                        </a:outerShdw>
                      </a:effectLst>
                    </a:rPr>
                    <a:t>SIMS measurements </a:t>
                  </a:r>
                  <a:r>
                    <a:rPr lang="en-US" sz="1600" dirty="0" smtClean="0">
                      <a:effectLst>
                        <a:outerShdw blurRad="38100" dist="38100" dir="2700000" algn="tl">
                          <a:srgbClr val="000000">
                            <a:alpha val="43137"/>
                          </a:srgbClr>
                        </a:outerShdw>
                      </a:effectLst>
                    </a:rPr>
                    <a:t>Unknown activation energy of self diffusion in Al</a:t>
                  </a:r>
                </a:p>
                <a:p>
                  <a:pPr marL="285750" indent="-285750" fontAlgn="base">
                    <a:spcBef>
                      <a:spcPct val="0"/>
                    </a:spcBef>
                    <a:spcAft>
                      <a:spcPct val="0"/>
                    </a:spcAft>
                    <a:buFont typeface="Wingdings" charset="2"/>
                    <a:buChar char="u"/>
                  </a:pPr>
                  <a:r>
                    <a:rPr lang="en-US" sz="1600" dirty="0" smtClean="0">
                      <a:effectLst>
                        <a:outerShdw blurRad="38100" dist="38100" dir="2700000" algn="tl">
                          <a:srgbClr val="000000">
                            <a:alpha val="43137"/>
                          </a:srgbClr>
                        </a:outerShdw>
                      </a:effectLst>
                    </a:rPr>
                    <a:t>Unknown role of vacancies, di-vacancies at different temperatures.</a:t>
                  </a:r>
                </a:p>
                <a:p>
                  <a:pPr marL="285750" indent="-285750" fontAlgn="base">
                    <a:spcBef>
                      <a:spcPct val="0"/>
                    </a:spcBef>
                    <a:spcAft>
                      <a:spcPct val="0"/>
                    </a:spcAft>
                    <a:buFont typeface="Wingdings" charset="2"/>
                    <a:buChar char="u"/>
                  </a:pPr>
                  <a:r>
                    <a:rPr lang="en-US" sz="1600" b="1" dirty="0" smtClean="0">
                      <a:solidFill>
                        <a:srgbClr val="FF0000"/>
                      </a:solidFill>
                    </a:rPr>
                    <a:t>Unknown Al diffusion in Al-based compounds</a:t>
                  </a:r>
                  <a:r>
                    <a:rPr lang="en-US" sz="1600" dirty="0" smtClean="0">
                      <a:solidFill>
                        <a:srgbClr val="FF0000"/>
                      </a:solidFill>
                      <a:effectLst>
                        <a:outerShdw blurRad="38100" dist="38100" dir="2700000" algn="tl">
                          <a:srgbClr val="000000">
                            <a:alpha val="43137"/>
                          </a:srgbClr>
                        </a:outerShdw>
                      </a:effectLst>
                    </a:rPr>
                    <a:t> </a:t>
                  </a:r>
                  <a:endParaRPr lang="en-US" sz="1600" dirty="0">
                    <a:solidFill>
                      <a:srgbClr val="FF0000"/>
                    </a:solidFill>
                    <a:effectLst>
                      <a:outerShdw blurRad="38100" dist="38100" dir="2700000" algn="tl">
                        <a:srgbClr val="000000">
                          <a:alpha val="43137"/>
                        </a:srgbClr>
                      </a:outerShdw>
                    </a:effectLst>
                  </a:endParaRPr>
                </a:p>
              </p:txBody>
            </p:sp>
            <p:sp>
              <p:nvSpPr>
                <p:cNvPr id="29" name="Text Box 15"/>
                <p:cNvSpPr txBox="1">
                  <a:spLocks noChangeArrowheads="1"/>
                </p:cNvSpPr>
                <p:nvPr/>
              </p:nvSpPr>
              <p:spPr bwMode="auto">
                <a:xfrm>
                  <a:off x="4605131" y="465630"/>
                  <a:ext cx="4229652" cy="576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US" b="1" dirty="0" smtClean="0">
                      <a:solidFill>
                        <a:srgbClr val="FFFF00"/>
                      </a:solidFill>
                      <a:effectLst>
                        <a:outerShdw blurRad="38100" dist="38100" dir="2700000" algn="tl">
                          <a:srgbClr val="000000"/>
                        </a:outerShdw>
                      </a:effectLst>
                      <a:latin typeface="Arial"/>
                    </a:rPr>
                    <a:t>Unknown Aluminum self diffusion</a:t>
                  </a:r>
                  <a:endParaRPr lang="en-US" b="1" dirty="0">
                    <a:solidFill>
                      <a:srgbClr val="FFFF00"/>
                    </a:solidFill>
                    <a:effectLst>
                      <a:outerShdw blurRad="38100" dist="38100" dir="2700000" algn="tl">
                        <a:srgbClr val="000000"/>
                      </a:outerShdw>
                    </a:effectLst>
                    <a:latin typeface="Arial"/>
                  </a:endParaRPr>
                </a:p>
              </p:txBody>
            </p:sp>
          </p:grpSp>
          <p:sp>
            <p:nvSpPr>
              <p:cNvPr id="2" name="Right Arrow 1"/>
              <p:cNvSpPr/>
              <p:nvPr/>
            </p:nvSpPr>
            <p:spPr>
              <a:xfrm rot="18179485">
                <a:off x="3435268" y="5045688"/>
                <a:ext cx="2109337" cy="376156"/>
              </a:xfrm>
              <a:prstGeom prst="rightArrow">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pic>
        <p:nvPicPr>
          <p:cNvPr id="32" name="Picture 31"/>
          <p:cNvPicPr>
            <a:picLocks noChangeAspect="1"/>
          </p:cNvPicPr>
          <p:nvPr/>
        </p:nvPicPr>
        <p:blipFill>
          <a:blip r:embed="rId5"/>
          <a:stretch>
            <a:fillRect/>
          </a:stretch>
        </p:blipFill>
        <p:spPr>
          <a:xfrm>
            <a:off x="8168826" y="101681"/>
            <a:ext cx="904501" cy="288000"/>
          </a:xfrm>
          <a:prstGeom prst="rect">
            <a:avLst/>
          </a:prstGeom>
        </p:spPr>
      </p:pic>
      <p:grpSp>
        <p:nvGrpSpPr>
          <p:cNvPr id="5" name="Group 4"/>
          <p:cNvGrpSpPr/>
          <p:nvPr/>
        </p:nvGrpSpPr>
        <p:grpSpPr>
          <a:xfrm>
            <a:off x="427630" y="1407017"/>
            <a:ext cx="3459468" cy="2576324"/>
            <a:chOff x="427630" y="1407017"/>
            <a:chExt cx="3459468" cy="2576324"/>
          </a:xfrm>
        </p:grpSpPr>
        <p:pic>
          <p:nvPicPr>
            <p:cNvPr id="17" name="Picture 1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27630" y="1407017"/>
              <a:ext cx="3459468" cy="2576324"/>
            </a:xfrm>
            <a:prstGeom prst="rect">
              <a:avLst/>
            </a:prstGeom>
          </p:spPr>
        </p:pic>
        <p:sp>
          <p:nvSpPr>
            <p:cNvPr id="4" name="TextBox 3"/>
            <p:cNvSpPr txBox="1"/>
            <p:nvPr/>
          </p:nvSpPr>
          <p:spPr>
            <a:xfrm>
              <a:off x="1638300" y="2183884"/>
              <a:ext cx="1967205" cy="369332"/>
            </a:xfrm>
            <a:prstGeom prst="rect">
              <a:avLst/>
            </a:prstGeom>
            <a:solidFill>
              <a:srgbClr val="FFFF6E"/>
            </a:solidFill>
          </p:spPr>
          <p:txBody>
            <a:bodyPr wrap="none" rtlCol="0">
              <a:spAutoFit/>
            </a:bodyPr>
            <a:lstStyle/>
            <a:p>
              <a:r>
                <a:rPr lang="en-US" b="1" dirty="0" smtClean="0">
                  <a:solidFill>
                    <a:srgbClr val="0000FF"/>
                  </a:solidFill>
                </a:rPr>
                <a:t>D=8.12x10</a:t>
              </a:r>
              <a:r>
                <a:rPr lang="en-US" b="1" baseline="30000" dirty="0" smtClean="0">
                  <a:solidFill>
                    <a:srgbClr val="0000FF"/>
                  </a:solidFill>
                </a:rPr>
                <a:t>-13</a:t>
              </a:r>
              <a:r>
                <a:rPr lang="en-US" b="1" dirty="0" smtClean="0">
                  <a:solidFill>
                    <a:srgbClr val="0000FF"/>
                  </a:solidFill>
                </a:rPr>
                <a:t>cm</a:t>
              </a:r>
              <a:r>
                <a:rPr lang="en-US" b="1" baseline="30000" dirty="0" smtClean="0">
                  <a:solidFill>
                    <a:srgbClr val="0000FF"/>
                  </a:solidFill>
                </a:rPr>
                <a:t>2</a:t>
              </a:r>
              <a:r>
                <a:rPr lang="en-US" b="1" dirty="0" smtClean="0">
                  <a:solidFill>
                    <a:srgbClr val="0000FF"/>
                  </a:solidFill>
                </a:rPr>
                <a:t>/s</a:t>
              </a:r>
              <a:endParaRPr lang="en-US" b="1" dirty="0">
                <a:solidFill>
                  <a:srgbClr val="0000FF"/>
                </a:solidFill>
              </a:endParaRPr>
            </a:p>
          </p:txBody>
        </p:sp>
        <p:sp>
          <p:nvSpPr>
            <p:cNvPr id="30" name="TextBox 29"/>
            <p:cNvSpPr txBox="1"/>
            <p:nvPr/>
          </p:nvSpPr>
          <p:spPr>
            <a:xfrm>
              <a:off x="2565400" y="1510208"/>
              <a:ext cx="1192505" cy="584776"/>
            </a:xfrm>
            <a:prstGeom prst="rect">
              <a:avLst/>
            </a:prstGeom>
            <a:solidFill>
              <a:srgbClr val="FFFF6E"/>
            </a:solidFill>
          </p:spPr>
          <p:txBody>
            <a:bodyPr wrap="square" rtlCol="0">
              <a:spAutoFit/>
            </a:bodyPr>
            <a:lstStyle/>
            <a:p>
              <a:r>
                <a:rPr lang="en-US" sz="1600" dirty="0" err="1" smtClean="0">
                  <a:solidFill>
                    <a:srgbClr val="0000FF"/>
                  </a:solidFill>
                </a:rPr>
                <a:t>T</a:t>
              </a:r>
              <a:r>
                <a:rPr lang="en-US" sz="1600" baseline="-25000" dirty="0" err="1" smtClean="0">
                  <a:solidFill>
                    <a:srgbClr val="0000FF"/>
                  </a:solidFill>
                </a:rPr>
                <a:t>diff</a:t>
              </a:r>
              <a:r>
                <a:rPr lang="en-US" sz="1600" dirty="0" smtClean="0">
                  <a:solidFill>
                    <a:srgbClr val="0000FF"/>
                  </a:solidFill>
                </a:rPr>
                <a:t> = 550 K</a:t>
              </a:r>
            </a:p>
            <a:p>
              <a:r>
                <a:rPr lang="en-US" sz="1600" dirty="0" err="1" smtClean="0">
                  <a:solidFill>
                    <a:srgbClr val="0000FF"/>
                  </a:solidFill>
                </a:rPr>
                <a:t>t</a:t>
              </a:r>
              <a:r>
                <a:rPr lang="en-US" sz="1600" baseline="-25000" dirty="0" err="1" smtClean="0">
                  <a:solidFill>
                    <a:srgbClr val="0000FF"/>
                  </a:solidFill>
                </a:rPr>
                <a:t>diff</a:t>
              </a:r>
              <a:r>
                <a:rPr lang="en-US" sz="1600" dirty="0" smtClean="0">
                  <a:solidFill>
                    <a:srgbClr val="0000FF"/>
                  </a:solidFill>
                </a:rPr>
                <a:t> = 30 min</a:t>
              </a:r>
              <a:endParaRPr lang="en-US" sz="1600" dirty="0">
                <a:solidFill>
                  <a:srgbClr val="0000FF"/>
                </a:solidFill>
              </a:endParaRPr>
            </a:p>
          </p:txBody>
        </p:sp>
        <p:sp>
          <p:nvSpPr>
            <p:cNvPr id="31" name="TextBox 30"/>
            <p:cNvSpPr txBox="1"/>
            <p:nvPr/>
          </p:nvSpPr>
          <p:spPr>
            <a:xfrm>
              <a:off x="2470154" y="2477016"/>
              <a:ext cx="1257300" cy="338554"/>
            </a:xfrm>
            <a:prstGeom prst="rect">
              <a:avLst/>
            </a:prstGeom>
            <a:solidFill>
              <a:srgbClr val="FFFF6E"/>
            </a:solidFill>
          </p:spPr>
          <p:txBody>
            <a:bodyPr wrap="square" rtlCol="0">
              <a:spAutoFit/>
            </a:bodyPr>
            <a:lstStyle/>
            <a:p>
              <a:r>
                <a:rPr lang="en-US" sz="1600" dirty="0" smtClean="0">
                  <a:solidFill>
                    <a:srgbClr val="0000FF"/>
                  </a:solidFill>
                </a:rPr>
                <a:t>           </a:t>
              </a:r>
            </a:p>
          </p:txBody>
        </p:sp>
      </p:grpSp>
    </p:spTree>
    <p:custDataLst>
      <p:tags r:id="rId1"/>
    </p:custDataLst>
    <p:extLst>
      <p:ext uri="{BB962C8B-B14F-4D97-AF65-F5344CB8AC3E}">
        <p14:creationId xmlns:p14="http://schemas.microsoft.com/office/powerpoint/2010/main" val="777423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0E1CAA2-E777-DE48-8E99-2A88D64F5E44}" type="slidenum">
              <a:rPr lang="en-US" smtClean="0"/>
              <a:pPr/>
              <a:t>19</a:t>
            </a:fld>
            <a:endParaRPr lang="en-US"/>
          </a:p>
        </p:txBody>
      </p:sp>
      <p:sp>
        <p:nvSpPr>
          <p:cNvPr id="9" name="Text Box 3"/>
          <p:cNvSpPr txBox="1">
            <a:spLocks noChangeArrowheads="1"/>
          </p:cNvSpPr>
          <p:nvPr/>
        </p:nvSpPr>
        <p:spPr bwMode="auto">
          <a:xfrm>
            <a:off x="0" y="0"/>
            <a:ext cx="9144000" cy="446276"/>
          </a:xfrm>
          <a:prstGeom prst="rect">
            <a:avLst/>
          </a:prstGeom>
          <a:solidFill>
            <a:srgbClr val="FFFF00"/>
          </a:solidFill>
          <a:ln w="9525">
            <a:noFill/>
            <a:miter lim="800000"/>
            <a:headEnd/>
            <a:tailEnd/>
          </a:ln>
        </p:spPr>
        <p:txBody>
          <a:bodyPr wrap="square">
            <a:spAutoFit/>
          </a:bodyPr>
          <a:lstStyle/>
          <a:p>
            <a:pPr algn="ctr" fontAlgn="base">
              <a:spcBef>
                <a:spcPct val="50000"/>
              </a:spcBef>
              <a:spcAft>
                <a:spcPct val="0"/>
              </a:spcAft>
            </a:pPr>
            <a:r>
              <a:rPr lang="en-US" sz="2300" b="1" dirty="0" smtClean="0">
                <a:solidFill>
                  <a:srgbClr val="0000FF"/>
                </a:solidFill>
              </a:rPr>
              <a:t>From the Avogadro Project : define Kg in terms of number of Si atoms...</a:t>
            </a:r>
          </a:p>
        </p:txBody>
      </p:sp>
      <p:grpSp>
        <p:nvGrpSpPr>
          <p:cNvPr id="29" name="Group 28"/>
          <p:cNvGrpSpPr/>
          <p:nvPr/>
        </p:nvGrpSpPr>
        <p:grpSpPr>
          <a:xfrm>
            <a:off x="0" y="404370"/>
            <a:ext cx="9144000" cy="6453629"/>
            <a:chOff x="0" y="404370"/>
            <a:chExt cx="9144000" cy="6453629"/>
          </a:xfrm>
        </p:grpSpPr>
        <p:sp>
          <p:nvSpPr>
            <p:cNvPr id="12" name="TextBox 3"/>
            <p:cNvSpPr txBox="1">
              <a:spLocks noChangeArrowheads="1"/>
            </p:cNvSpPr>
            <p:nvPr/>
          </p:nvSpPr>
          <p:spPr bwMode="auto">
            <a:xfrm>
              <a:off x="0" y="404370"/>
              <a:ext cx="9144000" cy="6453629"/>
            </a:xfrm>
            <a:prstGeom prst="rect">
              <a:avLst/>
            </a:prstGeom>
            <a:solidFill>
              <a:srgbClr val="FBC864"/>
            </a:solidFill>
            <a:ln w="9525">
              <a:noFill/>
              <a:miter lim="800000"/>
              <a:headEnd/>
              <a:tailEnd/>
            </a:ln>
          </p:spPr>
          <p:txBody>
            <a:bodyPr wrap="square">
              <a:noAutofit/>
            </a:bodyPr>
            <a:lstStyle/>
            <a:p>
              <a:pPr algn="just"/>
              <a:r>
                <a:rPr lang="en-US" sz="2400" b="1" dirty="0" smtClean="0">
                  <a:solidFill>
                    <a:srgbClr val="0000FF"/>
                  </a:solidFill>
                  <a:latin typeface="Arial" pitchFamily="34" charset="0"/>
                  <a:cs typeface="Arial" pitchFamily="34" charset="0"/>
                </a:rPr>
                <a:t>											Photo Luminescence – PL</a:t>
              </a:r>
            </a:p>
            <a:p>
              <a:pPr algn="just"/>
              <a:r>
                <a:rPr lang="en-US" sz="2000" b="1" dirty="0" smtClean="0">
                  <a:solidFill>
                    <a:srgbClr val="0000FF"/>
                  </a:solidFill>
                  <a:latin typeface="Arial" pitchFamily="34" charset="0"/>
                  <a:cs typeface="Arial" pitchFamily="34" charset="0"/>
                </a:rPr>
                <a:t>												     Deep Level Transient</a:t>
              </a:r>
            </a:p>
            <a:p>
              <a:pPr algn="just"/>
              <a:r>
                <a:rPr lang="en-US" sz="2000" b="1" dirty="0" smtClean="0">
                  <a:solidFill>
                    <a:srgbClr val="0000FF"/>
                  </a:solidFill>
                  <a:latin typeface="Arial" pitchFamily="34" charset="0"/>
                  <a:cs typeface="Arial" pitchFamily="34" charset="0"/>
                </a:rPr>
                <a:t>												     Spectroscopy (DLTS)</a:t>
              </a:r>
            </a:p>
            <a:p>
              <a:pPr algn="r"/>
              <a:endParaRPr lang="en-US" sz="2400" b="1" dirty="0">
                <a:solidFill>
                  <a:srgbClr val="0000FF"/>
                </a:solidFill>
                <a:latin typeface="Arial" pitchFamily="34" charset="0"/>
                <a:cs typeface="Arial" pitchFamily="34" charset="0"/>
              </a:endParaRPr>
            </a:p>
            <a:p>
              <a:pPr algn="r"/>
              <a:endParaRPr lang="en-US" sz="2400" b="1" dirty="0" smtClean="0">
                <a:solidFill>
                  <a:srgbClr val="0000FF"/>
                </a:solidFill>
                <a:latin typeface="Arial" pitchFamily="34" charset="0"/>
                <a:cs typeface="Arial" pitchFamily="34" charset="0"/>
              </a:endParaRPr>
            </a:p>
            <a:p>
              <a:pPr algn="r"/>
              <a:endParaRPr lang="en-US" sz="2400" b="1" dirty="0">
                <a:solidFill>
                  <a:srgbClr val="0000FF"/>
                </a:solidFill>
                <a:latin typeface="Arial" pitchFamily="34" charset="0"/>
                <a:cs typeface="Arial" pitchFamily="34" charset="0"/>
              </a:endParaRPr>
            </a:p>
            <a:p>
              <a:pPr algn="r"/>
              <a:endParaRPr lang="en-US" sz="2400" b="1" dirty="0" smtClean="0">
                <a:solidFill>
                  <a:srgbClr val="0000FF"/>
                </a:solidFill>
                <a:latin typeface="Arial" pitchFamily="34" charset="0"/>
                <a:cs typeface="Arial" pitchFamily="34" charset="0"/>
              </a:endParaRPr>
            </a:p>
            <a:p>
              <a:pPr algn="r"/>
              <a:endParaRPr lang="en-US" sz="2400" b="1" dirty="0">
                <a:solidFill>
                  <a:srgbClr val="0000FF"/>
                </a:solidFill>
                <a:latin typeface="Arial" pitchFamily="34" charset="0"/>
                <a:cs typeface="Arial" pitchFamily="34" charset="0"/>
              </a:endParaRPr>
            </a:p>
            <a:p>
              <a:pPr algn="r"/>
              <a:endParaRPr lang="en-US" sz="2400" b="1" dirty="0" smtClean="0">
                <a:solidFill>
                  <a:srgbClr val="0000FF"/>
                </a:solidFill>
                <a:latin typeface="Arial" pitchFamily="34" charset="0"/>
                <a:cs typeface="Arial" pitchFamily="34" charset="0"/>
              </a:endParaRPr>
            </a:p>
            <a:p>
              <a:pPr algn="r"/>
              <a:endParaRPr lang="en-US" sz="2400" b="1" dirty="0">
                <a:solidFill>
                  <a:srgbClr val="0000FF"/>
                </a:solidFill>
                <a:latin typeface="Arial" pitchFamily="34" charset="0"/>
                <a:cs typeface="Arial" pitchFamily="34" charset="0"/>
              </a:endParaRPr>
            </a:p>
            <a:p>
              <a:pPr algn="r"/>
              <a:endParaRPr lang="en-US" sz="2400" b="1" dirty="0" smtClean="0">
                <a:solidFill>
                  <a:srgbClr val="0000FF"/>
                </a:solidFill>
                <a:latin typeface="Arial" pitchFamily="34" charset="0"/>
                <a:cs typeface="Arial" pitchFamily="34" charset="0"/>
              </a:endParaRPr>
            </a:p>
            <a:p>
              <a:pPr algn="r"/>
              <a:endParaRPr lang="en-US" sz="2400" b="1" dirty="0">
                <a:solidFill>
                  <a:srgbClr val="0000FF"/>
                </a:solidFill>
                <a:latin typeface="Arial" pitchFamily="34" charset="0"/>
                <a:cs typeface="Arial" pitchFamily="34" charset="0"/>
              </a:endParaRPr>
            </a:p>
            <a:p>
              <a:pPr algn="r"/>
              <a:endParaRPr lang="en-US" sz="2400" b="1" dirty="0" smtClean="0">
                <a:solidFill>
                  <a:srgbClr val="0000FF"/>
                </a:solidFill>
                <a:latin typeface="Arial" pitchFamily="34" charset="0"/>
                <a:cs typeface="Arial" pitchFamily="34" charset="0"/>
              </a:endParaRPr>
            </a:p>
            <a:p>
              <a:pPr algn="r"/>
              <a:endParaRPr lang="en-US" sz="2400" b="1" dirty="0">
                <a:solidFill>
                  <a:srgbClr val="0000FF"/>
                </a:solidFill>
                <a:latin typeface="Arial" pitchFamily="34" charset="0"/>
                <a:cs typeface="Arial" pitchFamily="34" charset="0"/>
              </a:endParaRPr>
            </a:p>
            <a:p>
              <a:pPr algn="r"/>
              <a:endParaRPr lang="en-US" sz="2400" b="1" dirty="0" smtClean="0">
                <a:solidFill>
                  <a:srgbClr val="0000FF"/>
                </a:solidFill>
                <a:latin typeface="Arial" pitchFamily="34" charset="0"/>
                <a:cs typeface="Arial" pitchFamily="34" charset="0"/>
              </a:endParaRPr>
            </a:p>
            <a:p>
              <a:pPr algn="r"/>
              <a:endParaRPr lang="en-US" sz="2400" b="1" dirty="0">
                <a:solidFill>
                  <a:srgbClr val="0000FF"/>
                </a:solidFill>
                <a:latin typeface="Arial" pitchFamily="34" charset="0"/>
                <a:cs typeface="Arial" pitchFamily="34" charset="0"/>
              </a:endParaRPr>
            </a:p>
            <a:p>
              <a:pPr algn="r"/>
              <a:endParaRPr lang="en-US" sz="1200" b="1" dirty="0" smtClean="0">
                <a:solidFill>
                  <a:srgbClr val="0000FF"/>
                </a:solidFill>
                <a:latin typeface="Arial" pitchFamily="34" charset="0"/>
                <a:cs typeface="Arial" pitchFamily="34" charset="0"/>
              </a:endParaRPr>
            </a:p>
            <a:p>
              <a:pPr algn="ctr"/>
              <a:r>
                <a:rPr lang="en-US" sz="2400" b="1" dirty="0">
                  <a:solidFill>
                    <a:srgbClr val="FF0000"/>
                  </a:solidFill>
                </a:rPr>
                <a:t>... to measure optical properties of mono-isotopic Si!</a:t>
              </a:r>
            </a:p>
            <a:p>
              <a:pPr algn="r"/>
              <a:endParaRPr lang="en-IE" sz="2400" b="1" dirty="0">
                <a:solidFill>
                  <a:srgbClr val="0000FF"/>
                </a:solidFill>
                <a:latin typeface="Arial" pitchFamily="34" charset="0"/>
                <a:cs typeface="Arial" pitchFamily="34" charset="0"/>
              </a:endParaRPr>
            </a:p>
          </p:txBody>
        </p:sp>
        <p:grpSp>
          <p:nvGrpSpPr>
            <p:cNvPr id="28" name="Group 27"/>
            <p:cNvGrpSpPr/>
            <p:nvPr/>
          </p:nvGrpSpPr>
          <p:grpSpPr>
            <a:xfrm>
              <a:off x="311489" y="1483041"/>
              <a:ext cx="8832511" cy="5329599"/>
              <a:chOff x="311489" y="1483041"/>
              <a:chExt cx="8832511" cy="5329599"/>
            </a:xfrm>
          </p:grpSpPr>
          <p:sp>
            <p:nvSpPr>
              <p:cNvPr id="13" name="Text Box 7"/>
              <p:cNvSpPr txBox="1">
                <a:spLocks noChangeArrowheads="1"/>
              </p:cNvSpPr>
              <p:nvPr/>
            </p:nvSpPr>
            <p:spPr bwMode="auto">
              <a:xfrm>
                <a:off x="5172075" y="4447490"/>
                <a:ext cx="3971925" cy="1918833"/>
              </a:xfrm>
              <a:prstGeom prst="rect">
                <a:avLst/>
              </a:prstGeom>
              <a:noFill/>
              <a:ln w="25400">
                <a:noFill/>
                <a:miter lim="800000"/>
                <a:headEnd/>
                <a:tailEnd/>
              </a:ln>
              <a:effectLst>
                <a:outerShdw blurRad="50800" dist="38100" dir="2700000" algn="tl" rotWithShape="0">
                  <a:srgbClr val="000000">
                    <a:alpha val="43000"/>
                  </a:srgbClr>
                </a:outerShdw>
              </a:effectLst>
            </p:spPr>
            <p:txBody>
              <a:bodyPr/>
              <a:lstStyle/>
              <a:p>
                <a:pPr algn="ctr" defTabSz="190500">
                  <a:lnSpc>
                    <a:spcPct val="105000"/>
                  </a:lnSpc>
                  <a:tabLst>
                    <a:tab pos="1071563" algn="l"/>
                    <a:tab pos="1800225" algn="l"/>
                  </a:tabLst>
                </a:pPr>
                <a:r>
                  <a:rPr lang="de-DE" b="1" dirty="0">
                    <a:solidFill>
                      <a:srgbClr val="0000FF"/>
                    </a:solidFill>
                  </a:rPr>
                  <a:t>Monochromator</a:t>
                </a:r>
              </a:p>
              <a:p>
                <a:pPr algn="ctr" defTabSz="190500">
                  <a:lnSpc>
                    <a:spcPct val="105000"/>
                  </a:lnSpc>
                  <a:tabLst>
                    <a:tab pos="1071563" algn="l"/>
                    <a:tab pos="1800225" algn="l"/>
                  </a:tabLst>
                </a:pPr>
                <a:r>
                  <a:rPr lang="de-DE" dirty="0"/>
                  <a:t> </a:t>
                </a:r>
                <a:r>
                  <a:rPr lang="de-DE" dirty="0" smtClean="0"/>
                  <a:t>Focus</a:t>
                </a:r>
                <a:r>
                  <a:rPr lang="de-DE" dirty="0"/>
                  <a:t>: 	0,75 m</a:t>
                </a:r>
              </a:p>
              <a:p>
                <a:pPr algn="ctr" defTabSz="190500">
                  <a:lnSpc>
                    <a:spcPct val="105000"/>
                  </a:lnSpc>
                  <a:tabLst>
                    <a:tab pos="1071563" algn="l"/>
                    <a:tab pos="1800225" algn="l"/>
                  </a:tabLst>
                </a:pPr>
                <a:r>
                  <a:rPr lang="de-DE" dirty="0"/>
                  <a:t> </a:t>
                </a:r>
                <a:r>
                  <a:rPr lang="de-DE" dirty="0" smtClean="0"/>
                  <a:t>Gratings: </a:t>
                </a:r>
                <a:r>
                  <a:rPr lang="de-DE" dirty="0"/>
                  <a:t>	150 – 1800 l/mm</a:t>
                </a:r>
              </a:p>
              <a:p>
                <a:pPr algn="ctr" defTabSz="190500">
                  <a:lnSpc>
                    <a:spcPct val="105000"/>
                  </a:lnSpc>
                  <a:tabLst>
                    <a:tab pos="1071563" algn="l"/>
                    <a:tab pos="1800225" algn="l"/>
                  </a:tabLst>
                </a:pPr>
                <a:r>
                  <a:rPr lang="de-DE" b="1" dirty="0" smtClean="0">
                    <a:solidFill>
                      <a:srgbClr val="0000FF"/>
                    </a:solidFill>
                  </a:rPr>
                  <a:t>Detectors</a:t>
                </a:r>
                <a:endParaRPr lang="de-DE" b="1" dirty="0">
                  <a:solidFill>
                    <a:srgbClr val="0000FF"/>
                  </a:solidFill>
                </a:endParaRPr>
              </a:p>
              <a:p>
                <a:pPr algn="ctr" defTabSz="190500">
                  <a:lnSpc>
                    <a:spcPct val="105000"/>
                  </a:lnSpc>
                  <a:tabLst>
                    <a:tab pos="1071563" algn="l"/>
                    <a:tab pos="1800225" algn="l"/>
                  </a:tabLst>
                </a:pPr>
                <a:r>
                  <a:rPr lang="de-DE" dirty="0"/>
                  <a:t> </a:t>
                </a:r>
                <a:r>
                  <a:rPr lang="de-DE" dirty="0" smtClean="0"/>
                  <a:t>CCD-camera </a:t>
                </a:r>
                <a:r>
                  <a:rPr lang="de-DE" dirty="0"/>
                  <a:t>	(1,1 - 6,2 eV)</a:t>
                </a:r>
              </a:p>
              <a:p>
                <a:pPr algn="ctr" defTabSz="190500">
                  <a:lnSpc>
                    <a:spcPct val="105000"/>
                  </a:lnSpc>
                  <a:tabLst>
                    <a:tab pos="1071563" algn="l"/>
                    <a:tab pos="1800225" algn="l"/>
                  </a:tabLst>
                </a:pPr>
                <a:r>
                  <a:rPr lang="de-DE" dirty="0"/>
                  <a:t> Ge-Diode  	(0,7 - 1,5 eV)</a:t>
                </a:r>
              </a:p>
            </p:txBody>
          </p:sp>
          <p:sp>
            <p:nvSpPr>
              <p:cNvPr id="14" name="Text Box 13"/>
              <p:cNvSpPr txBox="1">
                <a:spLocks noChangeArrowheads="1"/>
              </p:cNvSpPr>
              <p:nvPr/>
            </p:nvSpPr>
            <p:spPr bwMode="auto">
              <a:xfrm>
                <a:off x="311489" y="4449830"/>
                <a:ext cx="4717334" cy="1835118"/>
              </a:xfrm>
              <a:prstGeom prst="rect">
                <a:avLst/>
              </a:prstGeom>
              <a:noFill/>
              <a:ln w="25400">
                <a:noFill/>
                <a:miter lim="800000"/>
                <a:headEnd/>
                <a:tailEnd/>
              </a:ln>
              <a:effectLst>
                <a:outerShdw blurRad="50800" dist="38100" dir="2700000" algn="tl" rotWithShape="0">
                  <a:srgbClr val="000000">
                    <a:alpha val="43000"/>
                  </a:srgbClr>
                </a:outerShdw>
              </a:effectLst>
            </p:spPr>
            <p:txBody>
              <a:bodyPr wrap="square">
                <a:spAutoFit/>
              </a:bodyPr>
              <a:lstStyle/>
              <a:p>
                <a:pPr algn="ctr" defTabSz="1346200">
                  <a:lnSpc>
                    <a:spcPct val="105000"/>
                  </a:lnSpc>
                </a:pPr>
                <a:r>
                  <a:rPr lang="de-DE" b="1" dirty="0">
                    <a:solidFill>
                      <a:srgbClr val="0000FF"/>
                    </a:solidFill>
                  </a:rPr>
                  <a:t>LASER</a:t>
                </a:r>
                <a:endParaRPr lang="de-DE" dirty="0">
                  <a:solidFill>
                    <a:srgbClr val="0000FF"/>
                  </a:solidFill>
                </a:endParaRPr>
              </a:p>
              <a:p>
                <a:pPr algn="ctr" defTabSz="1346200">
                  <a:lnSpc>
                    <a:spcPct val="105000"/>
                  </a:lnSpc>
                </a:pPr>
                <a:r>
                  <a:rPr lang="de-DE" dirty="0">
                    <a:solidFill>
                      <a:srgbClr val="9933FF"/>
                    </a:solidFill>
                  </a:rPr>
                  <a:t>  </a:t>
                </a:r>
                <a:r>
                  <a:rPr lang="de-DE" dirty="0">
                    <a:solidFill>
                      <a:srgbClr val="9900FF"/>
                    </a:solidFill>
                  </a:rPr>
                  <a:t>HeCd 	(3,8 eV)</a:t>
                </a:r>
                <a:endParaRPr lang="de-DE" dirty="0">
                  <a:solidFill>
                    <a:srgbClr val="FF0000"/>
                  </a:solidFill>
                </a:endParaRPr>
              </a:p>
              <a:p>
                <a:pPr algn="ctr" defTabSz="1346200">
                  <a:lnSpc>
                    <a:spcPct val="105000"/>
                  </a:lnSpc>
                </a:pPr>
                <a:r>
                  <a:rPr lang="de-DE" dirty="0">
                    <a:solidFill>
                      <a:srgbClr val="009900"/>
                    </a:solidFill>
                  </a:rPr>
                  <a:t>  Nd:YAG  	(2,3</a:t>
                </a:r>
                <a:r>
                  <a:rPr lang="pl-PL" dirty="0">
                    <a:solidFill>
                      <a:srgbClr val="009900"/>
                    </a:solidFill>
                  </a:rPr>
                  <a:t> nm</a:t>
                </a:r>
                <a:r>
                  <a:rPr lang="de-DE" dirty="0">
                    <a:solidFill>
                      <a:srgbClr val="009900"/>
                    </a:solidFill>
                  </a:rPr>
                  <a:t>)</a:t>
                </a:r>
              </a:p>
              <a:p>
                <a:pPr algn="ctr" defTabSz="1346200">
                  <a:lnSpc>
                    <a:spcPct val="105000"/>
                  </a:lnSpc>
                </a:pPr>
                <a:r>
                  <a:rPr lang="de-DE" dirty="0">
                    <a:solidFill>
                      <a:srgbClr val="FF0000"/>
                    </a:solidFill>
                  </a:rPr>
                  <a:t>  Diode 	(1,9 nm)</a:t>
                </a:r>
                <a:endParaRPr lang="de-DE" dirty="0">
                  <a:solidFill>
                    <a:srgbClr val="9900FF"/>
                  </a:solidFill>
                </a:endParaRPr>
              </a:p>
              <a:p>
                <a:pPr algn="ctr" defTabSz="1346200">
                  <a:lnSpc>
                    <a:spcPct val="105000"/>
                  </a:lnSpc>
                </a:pPr>
                <a:r>
                  <a:rPr lang="de-DE" b="1" dirty="0" smtClean="0">
                    <a:solidFill>
                      <a:srgbClr val="0000FF"/>
                    </a:solidFill>
                  </a:rPr>
                  <a:t>Cryostat</a:t>
                </a:r>
                <a:endParaRPr lang="de-DE" b="1" dirty="0">
                  <a:solidFill>
                    <a:srgbClr val="0000FF"/>
                  </a:solidFill>
                </a:endParaRPr>
              </a:p>
              <a:p>
                <a:pPr algn="ctr" defTabSz="1346200">
                  <a:lnSpc>
                    <a:spcPct val="105000"/>
                  </a:lnSpc>
                </a:pPr>
                <a:r>
                  <a:rPr lang="de-DE" dirty="0"/>
                  <a:t>  </a:t>
                </a:r>
                <a:r>
                  <a:rPr lang="de-DE" dirty="0" smtClean="0"/>
                  <a:t>He-Bathcryostat </a:t>
                </a:r>
                <a:r>
                  <a:rPr lang="de-DE" dirty="0"/>
                  <a:t>(1,5 – 300 K</a:t>
                </a:r>
                <a:r>
                  <a:rPr lang="de-DE" dirty="0" smtClean="0"/>
                  <a:t>) </a:t>
                </a:r>
                <a:r>
                  <a:rPr lang="de-DE" dirty="0" err="1" smtClean="0"/>
                  <a:t>Closed</a:t>
                </a:r>
                <a:r>
                  <a:rPr lang="de-DE" dirty="0" smtClean="0"/>
                  <a:t> cycle </a:t>
                </a:r>
                <a:endParaRPr lang="de-DE" dirty="0"/>
              </a:p>
            </p:txBody>
          </p:sp>
          <p:pic>
            <p:nvPicPr>
              <p:cNvPr id="15" name="Picture 14" descr="AGF00016"/>
              <p:cNvPicPr>
                <a:picLocks noChangeAspect="1" noChangeArrowheads="1"/>
              </p:cNvPicPr>
              <p:nvPr/>
            </p:nvPicPr>
            <p:blipFill>
              <a:blip r:embed="rId2" cstate="print"/>
              <a:srcRect r="11494"/>
              <a:stretch>
                <a:fillRect/>
              </a:stretch>
            </p:blipFill>
            <p:spPr bwMode="auto">
              <a:xfrm>
                <a:off x="5581254" y="1519681"/>
                <a:ext cx="3446114" cy="2920358"/>
              </a:xfrm>
              <a:prstGeom prst="rect">
                <a:avLst/>
              </a:prstGeom>
              <a:noFill/>
              <a:ln/>
              <a:effectLst/>
            </p:spPr>
          </p:pic>
          <p:pic>
            <p:nvPicPr>
              <p:cNvPr id="19" name="Picture 18"/>
              <p:cNvPicPr>
                <a:picLocks noChangeAspect="1"/>
              </p:cNvPicPr>
              <p:nvPr/>
            </p:nvPicPr>
            <p:blipFill>
              <a:blip r:embed="rId3"/>
              <a:stretch>
                <a:fillRect/>
              </a:stretch>
            </p:blipFill>
            <p:spPr>
              <a:xfrm>
                <a:off x="8157824" y="6524640"/>
                <a:ext cx="904500" cy="288000"/>
              </a:xfrm>
              <a:prstGeom prst="rect">
                <a:avLst/>
              </a:prstGeom>
            </p:spPr>
          </p:pic>
          <p:pic>
            <p:nvPicPr>
              <p:cNvPr id="21" name="Picture 2"/>
              <p:cNvPicPr>
                <a:picLocks noChangeAspect="1" noChangeArrowheads="1"/>
              </p:cNvPicPr>
              <p:nvPr/>
            </p:nvPicPr>
            <p:blipFill>
              <a:blip r:embed="rId4" cstate="print"/>
              <a:srcRect/>
              <a:stretch>
                <a:fillRect/>
              </a:stretch>
            </p:blipFill>
            <p:spPr bwMode="auto">
              <a:xfrm>
                <a:off x="7352486" y="1483041"/>
                <a:ext cx="1709838" cy="372288"/>
              </a:xfrm>
              <a:prstGeom prst="rect">
                <a:avLst/>
              </a:prstGeom>
              <a:noFill/>
              <a:ln w="9525">
                <a:noFill/>
                <a:miter lim="800000"/>
                <a:headEnd/>
                <a:tailEnd/>
              </a:ln>
            </p:spPr>
          </p:pic>
        </p:grpSp>
      </p:grpSp>
      <p:grpSp>
        <p:nvGrpSpPr>
          <p:cNvPr id="6" name="Group 5"/>
          <p:cNvGrpSpPr/>
          <p:nvPr/>
        </p:nvGrpSpPr>
        <p:grpSpPr>
          <a:xfrm>
            <a:off x="71880" y="737034"/>
            <a:ext cx="5173003" cy="3747690"/>
            <a:chOff x="198623" y="563137"/>
            <a:chExt cx="5173003" cy="3747690"/>
          </a:xfrm>
        </p:grpSpPr>
        <p:sp>
          <p:nvSpPr>
            <p:cNvPr id="17" name="Rectangle 16"/>
            <p:cNvSpPr/>
            <p:nvPr/>
          </p:nvSpPr>
          <p:spPr>
            <a:xfrm>
              <a:off x="198623" y="563137"/>
              <a:ext cx="5173003" cy="3747690"/>
            </a:xfrm>
            <a:prstGeom prst="rect">
              <a:avLst/>
            </a:prstGeom>
            <a:solidFill>
              <a:schemeClr val="bg1"/>
            </a:solidFill>
            <a:effectLst>
              <a:outerShdw blurRad="40005" dist="22987" dir="5400000" sx="102000" sy="102000" algn="tl"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 name="Group 2"/>
            <p:cNvGrpSpPr/>
            <p:nvPr/>
          </p:nvGrpSpPr>
          <p:grpSpPr>
            <a:xfrm>
              <a:off x="210604" y="578077"/>
              <a:ext cx="4961471" cy="3687197"/>
              <a:chOff x="210604" y="578077"/>
              <a:chExt cx="4961471" cy="3687197"/>
            </a:xfrm>
          </p:grpSpPr>
          <p:pic>
            <p:nvPicPr>
              <p:cNvPr id="5" name="Picture 4"/>
              <p:cNvPicPr>
                <a:picLocks noChangeAspect="1"/>
              </p:cNvPicPr>
              <p:nvPr/>
            </p:nvPicPr>
            <p:blipFill>
              <a:blip r:embed="rId5"/>
              <a:stretch>
                <a:fillRect/>
              </a:stretch>
            </p:blipFill>
            <p:spPr>
              <a:xfrm>
                <a:off x="2450418" y="578077"/>
                <a:ext cx="2721657" cy="3687197"/>
              </a:xfrm>
              <a:prstGeom prst="rect">
                <a:avLst/>
              </a:prstGeom>
            </p:spPr>
          </p:pic>
          <p:pic>
            <p:nvPicPr>
              <p:cNvPr id="8" name="Picture 7"/>
              <p:cNvPicPr>
                <a:picLocks noChangeAspect="1"/>
              </p:cNvPicPr>
              <p:nvPr/>
            </p:nvPicPr>
            <p:blipFill rotWithShape="1">
              <a:blip r:embed="rId6"/>
              <a:srcRect l="29036" t="23919" r="31038" b="34589"/>
              <a:stretch/>
            </p:blipFill>
            <p:spPr>
              <a:xfrm>
                <a:off x="210604" y="730884"/>
                <a:ext cx="2096562" cy="2475380"/>
              </a:xfrm>
              <a:prstGeom prst="rect">
                <a:avLst/>
              </a:prstGeom>
            </p:spPr>
          </p:pic>
          <p:sp>
            <p:nvSpPr>
              <p:cNvPr id="10" name="TextBox 9"/>
              <p:cNvSpPr txBox="1"/>
              <p:nvPr/>
            </p:nvSpPr>
            <p:spPr>
              <a:xfrm>
                <a:off x="210604" y="3339656"/>
                <a:ext cx="2317248" cy="584776"/>
              </a:xfrm>
              <a:prstGeom prst="rect">
                <a:avLst/>
              </a:prstGeom>
              <a:noFill/>
            </p:spPr>
            <p:txBody>
              <a:bodyPr wrap="square" rtlCol="0">
                <a:spAutoFit/>
              </a:bodyPr>
              <a:lstStyle/>
              <a:p>
                <a:pPr algn="ctr" fontAlgn="base">
                  <a:spcBef>
                    <a:spcPct val="0"/>
                  </a:spcBef>
                  <a:spcAft>
                    <a:spcPct val="0"/>
                  </a:spcAft>
                </a:pPr>
                <a:r>
                  <a:rPr lang="en-US" sz="1600" dirty="0" smtClean="0">
                    <a:effectLst>
                      <a:outerShdw blurRad="38100" dist="38100" dir="2700000" algn="tl">
                        <a:srgbClr val="000000">
                          <a:alpha val="43137"/>
                        </a:srgbClr>
                      </a:outerShdw>
                    </a:effectLst>
                  </a:rPr>
                  <a:t>Scientific American</a:t>
                </a:r>
              </a:p>
              <a:p>
                <a:pPr algn="ctr" fontAlgn="base">
                  <a:spcBef>
                    <a:spcPct val="0"/>
                  </a:spcBef>
                  <a:spcAft>
                    <a:spcPct val="0"/>
                  </a:spcAft>
                </a:pPr>
                <a:r>
                  <a:rPr lang="en-US" sz="1600" dirty="0" smtClean="0">
                    <a:effectLst>
                      <a:outerShdw blurRad="38100" dist="38100" dir="2700000" algn="tl">
                        <a:srgbClr val="000000">
                          <a:alpha val="43137"/>
                        </a:srgbClr>
                      </a:outerShdw>
                    </a:effectLst>
                  </a:rPr>
                  <a:t>295, 102 – 109 (2006)</a:t>
                </a:r>
                <a:endParaRPr lang="en-US" sz="1600" dirty="0">
                  <a:effectLst>
                    <a:outerShdw blurRad="38100" dist="38100" dir="2700000" algn="tl">
                      <a:srgbClr val="000000">
                        <a:alpha val="43137"/>
                      </a:srgbClr>
                    </a:outerShdw>
                  </a:effectLst>
                </a:endParaRPr>
              </a:p>
            </p:txBody>
          </p:sp>
          <p:sp>
            <p:nvSpPr>
              <p:cNvPr id="2" name="Oval Callout 1"/>
              <p:cNvSpPr/>
              <p:nvPr/>
            </p:nvSpPr>
            <p:spPr>
              <a:xfrm>
                <a:off x="1776994" y="695930"/>
                <a:ext cx="1182644" cy="923541"/>
              </a:xfrm>
              <a:prstGeom prst="wedgeEllipseCallout">
                <a:avLst>
                  <a:gd name="adj1" fmla="val 101332"/>
                  <a:gd name="adj2" fmla="val 115862"/>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b="1" baseline="30000" dirty="0" smtClean="0"/>
                  <a:t>28</a:t>
                </a:r>
                <a:r>
                  <a:rPr lang="en-US" sz="3600" b="1" dirty="0" smtClean="0"/>
                  <a:t>Si</a:t>
                </a:r>
                <a:endParaRPr lang="en-US" sz="3600" b="1" dirty="0"/>
              </a:p>
            </p:txBody>
          </p:sp>
        </p:grpSp>
      </p:grpSp>
      <p:sp>
        <p:nvSpPr>
          <p:cNvPr id="7" name="Rectangle 6"/>
          <p:cNvSpPr/>
          <p:nvPr/>
        </p:nvSpPr>
        <p:spPr>
          <a:xfrm>
            <a:off x="157751" y="6172254"/>
            <a:ext cx="8869617" cy="338554"/>
          </a:xfrm>
          <a:prstGeom prst="rect">
            <a:avLst/>
          </a:prstGeom>
        </p:spPr>
        <p:txBody>
          <a:bodyPr wrap="square">
            <a:spAutoFit/>
          </a:bodyPr>
          <a:lstStyle/>
          <a:p>
            <a:r>
              <a:rPr lang="en-GB" sz="1600" dirty="0">
                <a:solidFill>
                  <a:schemeClr val="tx2"/>
                </a:solidFill>
              </a:rPr>
              <a:t>experimental tool for studying electrically active </a:t>
            </a:r>
            <a:r>
              <a:rPr lang="en-GB" sz="1600" dirty="0" smtClean="0">
                <a:solidFill>
                  <a:schemeClr val="tx2"/>
                </a:solidFill>
              </a:rPr>
              <a:t>defects and concentration in </a:t>
            </a:r>
            <a:r>
              <a:rPr lang="en-GB" sz="1600" dirty="0">
                <a:solidFill>
                  <a:schemeClr val="tx2"/>
                </a:solidFill>
              </a:rPr>
              <a:t>semiconductors. </a:t>
            </a:r>
          </a:p>
        </p:txBody>
      </p:sp>
    </p:spTree>
    <p:extLst>
      <p:ext uri="{BB962C8B-B14F-4D97-AF65-F5344CB8AC3E}">
        <p14:creationId xmlns:p14="http://schemas.microsoft.com/office/powerpoint/2010/main" val="527287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Title 1"/>
          <p:cNvSpPr txBox="1">
            <a:spLocks/>
          </p:cNvSpPr>
          <p:nvPr/>
        </p:nvSpPr>
        <p:spPr>
          <a:xfrm>
            <a:off x="-3070" y="0"/>
            <a:ext cx="9144000" cy="919186"/>
          </a:xfrm>
          <a:prstGeom prst="rect">
            <a:avLst/>
          </a:prstGeom>
          <a:gradFill flip="none" rotWithShape="1">
            <a:gsLst>
              <a:gs pos="0">
                <a:srgbClr val="2C519F"/>
              </a:gs>
              <a:gs pos="100000">
                <a:srgbClr val="68A04A"/>
              </a:gs>
            </a:gsLst>
            <a:lin ang="0" scaled="1"/>
            <a:tileRect/>
          </a:gra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100" b="1" dirty="0" smtClean="0">
                <a:solidFill>
                  <a:srgbClr val="FFFF00"/>
                </a:solidFill>
                <a:sym typeface="Wingdings"/>
              </a:rPr>
              <a:t>SSP and </a:t>
            </a:r>
            <a:r>
              <a:rPr lang="en-US" sz="3100" b="1" dirty="0">
                <a:solidFill>
                  <a:srgbClr val="FFFF00"/>
                </a:solidFill>
                <a:sym typeface="Wingdings"/>
              </a:rPr>
              <a:t>OF               </a:t>
            </a:r>
            <a:r>
              <a:rPr lang="en-US" sz="3100" b="1" dirty="0">
                <a:solidFill>
                  <a:srgbClr val="FFFF00"/>
                </a:solidFill>
              </a:rPr>
              <a:t>RADIOACTIVE BEAMS</a:t>
            </a:r>
          </a:p>
        </p:txBody>
      </p:sp>
      <p:sp>
        <p:nvSpPr>
          <p:cNvPr id="6" name="Content Placeholder 2"/>
          <p:cNvSpPr txBox="1">
            <a:spLocks/>
          </p:cNvSpPr>
          <p:nvPr/>
        </p:nvSpPr>
        <p:spPr>
          <a:xfrm>
            <a:off x="1281199" y="3674217"/>
            <a:ext cx="7529855" cy="2281459"/>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2" algn="just">
              <a:buFont typeface="Wingdings" charset="2"/>
              <a:buChar char="Ø"/>
            </a:pPr>
            <a:r>
              <a:rPr lang="en-US" sz="3000" dirty="0" smtClean="0">
                <a:solidFill>
                  <a:srgbClr val="008000"/>
                </a:solidFill>
              </a:rPr>
              <a:t> What </a:t>
            </a:r>
            <a:r>
              <a:rPr lang="en-US" sz="3000" dirty="0">
                <a:solidFill>
                  <a:srgbClr val="008000"/>
                </a:solidFill>
              </a:rPr>
              <a:t>is </a:t>
            </a:r>
            <a:r>
              <a:rPr lang="en-US" sz="3000" b="1" dirty="0">
                <a:solidFill>
                  <a:srgbClr val="008000"/>
                </a:solidFill>
              </a:rPr>
              <a:t>WORKING</a:t>
            </a:r>
            <a:r>
              <a:rPr lang="en-US" sz="3000" dirty="0">
                <a:solidFill>
                  <a:srgbClr val="008000"/>
                </a:solidFill>
              </a:rPr>
              <a:t> and </a:t>
            </a:r>
            <a:r>
              <a:rPr lang="en-US" sz="3000" b="1" dirty="0">
                <a:solidFill>
                  <a:srgbClr val="008000"/>
                </a:solidFill>
              </a:rPr>
              <a:t>NEW</a:t>
            </a:r>
            <a:r>
              <a:rPr lang="en-US" sz="3000" dirty="0">
                <a:solidFill>
                  <a:srgbClr val="008000"/>
                </a:solidFill>
              </a:rPr>
              <a:t>...</a:t>
            </a:r>
          </a:p>
          <a:p>
            <a:pPr lvl="3" algn="just">
              <a:buFont typeface="Wingdings" charset="2"/>
              <a:buChar char="Ø"/>
            </a:pPr>
            <a:r>
              <a:rPr lang="en-US" sz="3000" dirty="0" smtClean="0">
                <a:solidFill>
                  <a:srgbClr val="008000"/>
                </a:solidFill>
              </a:rPr>
              <a:t>What </a:t>
            </a:r>
            <a:r>
              <a:rPr lang="en-US" sz="3000" dirty="0">
                <a:solidFill>
                  <a:srgbClr val="008000"/>
                </a:solidFill>
              </a:rPr>
              <a:t>is </a:t>
            </a:r>
            <a:r>
              <a:rPr lang="en-US" sz="3000" b="1" dirty="0">
                <a:solidFill>
                  <a:srgbClr val="008000"/>
                </a:solidFill>
              </a:rPr>
              <a:t>USEFUL</a:t>
            </a:r>
            <a:r>
              <a:rPr lang="en-US" sz="3000" dirty="0">
                <a:solidFill>
                  <a:srgbClr val="008000"/>
                </a:solidFill>
              </a:rPr>
              <a:t> and ... </a:t>
            </a:r>
            <a:r>
              <a:rPr lang="en-US" sz="3000" b="1" dirty="0">
                <a:solidFill>
                  <a:srgbClr val="008000"/>
                </a:solidFill>
              </a:rPr>
              <a:t>USABLE</a:t>
            </a:r>
          </a:p>
          <a:p>
            <a:pPr lvl="4" algn="just">
              <a:buFont typeface="Wingdings" charset="2"/>
              <a:buChar char="Ø"/>
            </a:pPr>
            <a:r>
              <a:rPr lang="en-US" sz="3000" dirty="0" smtClean="0">
                <a:solidFill>
                  <a:srgbClr val="008000"/>
                </a:solidFill>
              </a:rPr>
              <a:t> Who </a:t>
            </a:r>
            <a:r>
              <a:rPr lang="en-US" sz="3000" dirty="0">
                <a:solidFill>
                  <a:srgbClr val="008000"/>
                </a:solidFill>
              </a:rPr>
              <a:t>are the </a:t>
            </a:r>
            <a:r>
              <a:rPr lang="en-US" sz="3000" b="1" dirty="0">
                <a:solidFill>
                  <a:srgbClr val="008000"/>
                </a:solidFill>
              </a:rPr>
              <a:t>USERS</a:t>
            </a:r>
            <a:r>
              <a:rPr lang="en-US" sz="3000" dirty="0">
                <a:solidFill>
                  <a:srgbClr val="008000"/>
                </a:solidFill>
              </a:rPr>
              <a:t> ...</a:t>
            </a:r>
          </a:p>
          <a:p>
            <a:pPr lvl="5" algn="just">
              <a:buFont typeface="Wingdings" charset="2"/>
              <a:buChar char="Ø"/>
            </a:pPr>
            <a:r>
              <a:rPr lang="en-US" sz="3000" b="1" dirty="0" smtClean="0">
                <a:solidFill>
                  <a:srgbClr val="008000"/>
                </a:solidFill>
              </a:rPr>
              <a:t> Where</a:t>
            </a:r>
            <a:r>
              <a:rPr lang="en-US" sz="3000" dirty="0" smtClean="0">
                <a:solidFill>
                  <a:srgbClr val="008000"/>
                </a:solidFill>
              </a:rPr>
              <a:t> </a:t>
            </a:r>
            <a:r>
              <a:rPr lang="en-US" sz="3000" dirty="0">
                <a:solidFill>
                  <a:srgbClr val="008000"/>
                </a:solidFill>
              </a:rPr>
              <a:t>... </a:t>
            </a:r>
          </a:p>
        </p:txBody>
      </p:sp>
      <p:sp>
        <p:nvSpPr>
          <p:cNvPr id="5" name="Slide Number Placeholder 4"/>
          <p:cNvSpPr>
            <a:spLocks noGrp="1"/>
          </p:cNvSpPr>
          <p:nvPr>
            <p:ph type="sldNum" sz="quarter" idx="12"/>
          </p:nvPr>
        </p:nvSpPr>
        <p:spPr/>
        <p:txBody>
          <a:bodyPr/>
          <a:lstStyle/>
          <a:p>
            <a:fld id="{40E1CAA2-E777-DE48-8E99-2A88D64F5E44}" type="slidenum">
              <a:rPr lang="en-US" smtClean="0"/>
              <a:pPr/>
              <a:t>2</a:t>
            </a:fld>
            <a:endParaRPr lang="en-US"/>
          </a:p>
        </p:txBody>
      </p:sp>
      <p:sp>
        <p:nvSpPr>
          <p:cNvPr id="7" name="Content Placeholder 2"/>
          <p:cNvSpPr txBox="1">
            <a:spLocks/>
          </p:cNvSpPr>
          <p:nvPr/>
        </p:nvSpPr>
        <p:spPr>
          <a:xfrm>
            <a:off x="11238" y="1080185"/>
            <a:ext cx="9131987" cy="2596588"/>
          </a:xfrm>
          <a:prstGeom prst="rect">
            <a:avLst/>
          </a:prstGeom>
        </p:spPr>
        <p:txBody>
          <a:bodyPr vert="horz" lIns="0" tIns="0" rIns="0" bIns="0" rtlCol="0" anchor="ctr" anchorCtr="1">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Font typeface="Arial"/>
              <a:buNone/>
            </a:pPr>
            <a:r>
              <a:rPr lang="en-US" dirty="0" smtClean="0"/>
              <a:t>Presenting a review of today’s offer</a:t>
            </a:r>
            <a:r>
              <a:rPr lang="en-US" dirty="0"/>
              <a:t> </a:t>
            </a:r>
            <a:r>
              <a:rPr lang="en-US" dirty="0" smtClean="0"/>
              <a:t>at:</a:t>
            </a:r>
          </a:p>
          <a:p>
            <a:pPr algn="just">
              <a:buFont typeface="Wingdings" charset="2"/>
              <a:buChar char="Ø"/>
            </a:pPr>
            <a:r>
              <a:rPr lang="en-US" sz="3000" b="1" dirty="0" smtClean="0">
                <a:solidFill>
                  <a:srgbClr val="0000FF"/>
                </a:solidFill>
              </a:rPr>
              <a:t>Nuclear physics and Astrophysics</a:t>
            </a:r>
            <a:endParaRPr lang="en-US" sz="3000" b="1" dirty="0" smtClean="0">
              <a:solidFill>
                <a:srgbClr val="0000FF"/>
              </a:solidFill>
            </a:endParaRPr>
          </a:p>
          <a:p>
            <a:pPr lvl="1" algn="just">
              <a:buFont typeface="Wingdings" charset="2"/>
              <a:buChar char="Ø"/>
            </a:pPr>
            <a:r>
              <a:rPr lang="en-US" sz="3000" b="1" dirty="0" smtClean="0">
                <a:solidFill>
                  <a:srgbClr val="0000FF"/>
                </a:solidFill>
              </a:rPr>
              <a:t> Material’s science</a:t>
            </a:r>
          </a:p>
          <a:p>
            <a:pPr lvl="2" algn="just">
              <a:buFont typeface="Wingdings" charset="2"/>
              <a:buChar char="Ø"/>
            </a:pPr>
            <a:r>
              <a:rPr lang="en-US" sz="3000" b="1" dirty="0" smtClean="0">
                <a:solidFill>
                  <a:srgbClr val="0000FF"/>
                </a:solidFill>
              </a:rPr>
              <a:t> Bio</a:t>
            </a:r>
            <a:r>
              <a:rPr lang="en-US" sz="3000" b="1" dirty="0">
                <a:solidFill>
                  <a:srgbClr val="0000FF"/>
                </a:solidFill>
              </a:rPr>
              <a:t>-physics</a:t>
            </a:r>
          </a:p>
          <a:p>
            <a:pPr lvl="3" algn="just">
              <a:buFont typeface="Wingdings" charset="2"/>
              <a:buChar char="Ø"/>
            </a:pPr>
            <a:r>
              <a:rPr lang="en-US" sz="3000" b="1" dirty="0" smtClean="0">
                <a:solidFill>
                  <a:srgbClr val="0000FF"/>
                </a:solidFill>
              </a:rPr>
              <a:t> Life</a:t>
            </a:r>
            <a:r>
              <a:rPr lang="en-US" sz="3000" b="1" dirty="0">
                <a:solidFill>
                  <a:srgbClr val="0000FF"/>
                </a:solidFill>
              </a:rPr>
              <a:t> </a:t>
            </a:r>
            <a:r>
              <a:rPr lang="en-US" sz="3000" b="1" dirty="0" smtClean="0">
                <a:solidFill>
                  <a:srgbClr val="0000FF"/>
                </a:solidFill>
              </a:rPr>
              <a:t>sciences</a:t>
            </a:r>
            <a:endParaRPr lang="en-US" sz="3000" b="1" dirty="0">
              <a:solidFill>
                <a:srgbClr val="0000FF"/>
              </a:solidFill>
            </a:endParaRPr>
          </a:p>
        </p:txBody>
      </p:sp>
      <p:sp>
        <p:nvSpPr>
          <p:cNvPr id="8" name="Content Placeholder 2"/>
          <p:cNvSpPr txBox="1">
            <a:spLocks/>
          </p:cNvSpPr>
          <p:nvPr/>
        </p:nvSpPr>
        <p:spPr>
          <a:xfrm>
            <a:off x="-1" y="5686436"/>
            <a:ext cx="9144001" cy="924565"/>
          </a:xfrm>
          <a:prstGeom prst="rect">
            <a:avLst/>
          </a:prstGeom>
        </p:spPr>
        <p:txBody>
          <a:bodyPr vert="horz" lIns="0" tIns="0" rIns="0" bIns="0" rtlCol="0" anchor="ctr" anchorCtr="1">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i="1" dirty="0" smtClean="0">
                <a:solidFill>
                  <a:srgbClr val="FF0000"/>
                </a:solidFill>
              </a:rPr>
              <a:t>... aiming to work better in 10 – 15 years !</a:t>
            </a:r>
          </a:p>
        </p:txBody>
      </p:sp>
      <p:sp>
        <p:nvSpPr>
          <p:cNvPr id="2" name="TextBox 1"/>
          <p:cNvSpPr txBox="1"/>
          <p:nvPr/>
        </p:nvSpPr>
        <p:spPr>
          <a:xfrm rot="19470641">
            <a:off x="2767755" y="273122"/>
            <a:ext cx="1817487" cy="553998"/>
          </a:xfrm>
          <a:prstGeom prst="rect">
            <a:avLst/>
          </a:prstGeom>
          <a:solidFill>
            <a:srgbClr val="FF0000"/>
          </a:solidFill>
        </p:spPr>
        <p:txBody>
          <a:bodyPr wrap="square" lIns="0" tIns="0" rIns="0" bIns="0" rtlCol="0" anchor="ctr" anchorCtr="1">
            <a:spAutoFit/>
          </a:bodyPr>
          <a:lstStyle/>
          <a:p>
            <a:r>
              <a:rPr lang="en-US" sz="3600" b="1" dirty="0" smtClean="0">
                <a:solidFill>
                  <a:schemeClr val="bg1"/>
                </a:solidFill>
                <a:latin typeface="Bradley Hand ITC TT-Bold"/>
                <a:cs typeface="Bradley Hand ITC TT-Bold"/>
              </a:rPr>
              <a:t>EXOTIC</a:t>
            </a:r>
            <a:r>
              <a:rPr lang="en-US" dirty="0" smtClean="0">
                <a:solidFill>
                  <a:schemeClr val="bg1"/>
                </a:solidFill>
              </a:rPr>
              <a:t> </a:t>
            </a:r>
            <a:endParaRPr lang="en-US" dirty="0">
              <a:solidFill>
                <a:schemeClr val="bg1"/>
              </a:solidFill>
            </a:endParaRPr>
          </a:p>
        </p:txBody>
      </p:sp>
    </p:spTree>
    <p:extLst>
      <p:ext uri="{BB962C8B-B14F-4D97-AF65-F5344CB8AC3E}">
        <p14:creationId xmlns:p14="http://schemas.microsoft.com/office/powerpoint/2010/main" val="8082916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l="48386" b="14141"/>
          <a:stretch/>
        </p:blipFill>
        <p:spPr>
          <a:xfrm>
            <a:off x="5567865" y="3357862"/>
            <a:ext cx="3319551" cy="3397516"/>
          </a:xfrm>
          <a:prstGeom prst="rect">
            <a:avLst/>
          </a:prstGeom>
        </p:spPr>
      </p:pic>
      <p:pic>
        <p:nvPicPr>
          <p:cNvPr id="6" name="Content Placeholder 3" descr="J_Appl_Phys_Rev_cover.pdf"/>
          <p:cNvPicPr>
            <a:picLocks noChangeAspect="1"/>
          </p:cNvPicPr>
          <p:nvPr/>
        </p:nvPicPr>
        <p:blipFill rotWithShape="1">
          <a:blip r:embed="rId3">
            <a:extLst>
              <a:ext uri="{28A0092B-C50C-407E-A947-70E740481C1C}">
                <a14:useLocalDpi xmlns:a14="http://schemas.microsoft.com/office/drawing/2010/main" val="0"/>
              </a:ext>
            </a:extLst>
          </a:blip>
          <a:srcRect t="-355" b="-1363"/>
          <a:stretch/>
        </p:blipFill>
        <p:spPr>
          <a:xfrm>
            <a:off x="221350" y="132798"/>
            <a:ext cx="5021782" cy="6760774"/>
          </a:xfrm>
          <a:prstGeom prst="rect">
            <a:avLst/>
          </a:prstGeom>
        </p:spPr>
      </p:pic>
      <p:pic>
        <p:nvPicPr>
          <p:cNvPr id="7" name="Picture 6"/>
          <p:cNvPicPr>
            <a:picLocks noChangeAspect="1"/>
          </p:cNvPicPr>
          <p:nvPr/>
        </p:nvPicPr>
        <p:blipFill rotWithShape="1">
          <a:blip r:embed="rId2"/>
          <a:srcRect t="13017" r="56973" b="34672"/>
          <a:stretch/>
        </p:blipFill>
        <p:spPr>
          <a:xfrm>
            <a:off x="5422741" y="132798"/>
            <a:ext cx="3721259" cy="2783607"/>
          </a:xfrm>
          <a:prstGeom prst="rect">
            <a:avLst/>
          </a:prstGeom>
        </p:spPr>
      </p:pic>
      <p:pic>
        <p:nvPicPr>
          <p:cNvPr id="8" name="Picture 7"/>
          <p:cNvPicPr>
            <a:picLocks noChangeAspect="1"/>
          </p:cNvPicPr>
          <p:nvPr/>
        </p:nvPicPr>
        <p:blipFill rotWithShape="1">
          <a:blip r:embed="rId2"/>
          <a:srcRect l="2077" t="73440" r="54896" b="11884"/>
          <a:stretch/>
        </p:blipFill>
        <p:spPr>
          <a:xfrm>
            <a:off x="5422740" y="2916405"/>
            <a:ext cx="3721259" cy="780957"/>
          </a:xfrm>
          <a:prstGeom prst="rect">
            <a:avLst/>
          </a:prstGeom>
        </p:spPr>
      </p:pic>
      <p:sp>
        <p:nvSpPr>
          <p:cNvPr id="2" name="Slide Number Placeholder 1"/>
          <p:cNvSpPr>
            <a:spLocks noGrp="1"/>
          </p:cNvSpPr>
          <p:nvPr>
            <p:ph type="sldNum" sz="quarter" idx="12"/>
          </p:nvPr>
        </p:nvSpPr>
        <p:spPr/>
        <p:txBody>
          <a:bodyPr/>
          <a:lstStyle/>
          <a:p>
            <a:fld id="{40E1CAA2-E777-DE48-8E99-2A88D64F5E44}" type="slidenum">
              <a:rPr lang="en-US" smtClean="0"/>
              <a:pPr/>
              <a:t>20</a:t>
            </a:fld>
            <a:endParaRPr lang="en-US"/>
          </a:p>
        </p:txBody>
      </p:sp>
    </p:spTree>
    <p:extLst>
      <p:ext uri="{BB962C8B-B14F-4D97-AF65-F5344CB8AC3E}">
        <p14:creationId xmlns:p14="http://schemas.microsoft.com/office/powerpoint/2010/main" val="18179855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 name="Oval 54"/>
          <p:cNvSpPr/>
          <p:nvPr/>
        </p:nvSpPr>
        <p:spPr>
          <a:xfrm>
            <a:off x="6215074" y="3383646"/>
            <a:ext cx="714380" cy="714380"/>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t>
            </a:r>
            <a:endParaRPr lang="pt-PT" dirty="0"/>
          </a:p>
        </p:txBody>
      </p:sp>
      <p:sp>
        <p:nvSpPr>
          <p:cNvPr id="56" name="Oval 55"/>
          <p:cNvSpPr/>
          <p:nvPr/>
        </p:nvSpPr>
        <p:spPr>
          <a:xfrm>
            <a:off x="7215206" y="3383646"/>
            <a:ext cx="714380"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t>
            </a:r>
            <a:endParaRPr lang="pt-PT" dirty="0"/>
          </a:p>
        </p:txBody>
      </p:sp>
      <p:sp>
        <p:nvSpPr>
          <p:cNvPr id="62" name="Oval 61"/>
          <p:cNvSpPr/>
          <p:nvPr/>
        </p:nvSpPr>
        <p:spPr>
          <a:xfrm>
            <a:off x="6215074" y="4383778"/>
            <a:ext cx="714380"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t>
            </a:r>
            <a:endParaRPr lang="pt-PT" dirty="0"/>
          </a:p>
        </p:txBody>
      </p:sp>
      <p:sp>
        <p:nvSpPr>
          <p:cNvPr id="63" name="Oval 62"/>
          <p:cNvSpPr/>
          <p:nvPr/>
        </p:nvSpPr>
        <p:spPr>
          <a:xfrm>
            <a:off x="7215206" y="4383778"/>
            <a:ext cx="714380" cy="714380"/>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t>
            </a:r>
            <a:endParaRPr lang="pt-PT" dirty="0"/>
          </a:p>
        </p:txBody>
      </p:sp>
      <p:sp>
        <p:nvSpPr>
          <p:cNvPr id="120" name="Isosceles Triangle 119"/>
          <p:cNvSpPr/>
          <p:nvPr/>
        </p:nvSpPr>
        <p:spPr>
          <a:xfrm>
            <a:off x="6459261" y="2240638"/>
            <a:ext cx="1244319" cy="3071834"/>
          </a:xfrm>
          <a:prstGeom prst="triangle">
            <a:avLst>
              <a:gd name="adj" fmla="val 50000"/>
            </a:avLst>
          </a:prstGeom>
          <a:gradFill>
            <a:gsLst>
              <a:gs pos="0">
                <a:srgbClr val="FF0000"/>
              </a:gs>
              <a:gs pos="50000">
                <a:srgbClr val="FF0000">
                  <a:alpha val="0"/>
                </a:srgbClr>
              </a:gs>
              <a:gs pos="100000">
                <a:srgbClr val="FF000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39" name="Oval 38"/>
          <p:cNvSpPr/>
          <p:nvPr/>
        </p:nvSpPr>
        <p:spPr>
          <a:xfrm>
            <a:off x="4214810" y="2383514"/>
            <a:ext cx="714380"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53" name="Oval 52"/>
          <p:cNvSpPr/>
          <p:nvPr/>
        </p:nvSpPr>
        <p:spPr>
          <a:xfrm>
            <a:off x="4214810" y="3383646"/>
            <a:ext cx="714380" cy="714380"/>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60" name="Oval 59"/>
          <p:cNvSpPr/>
          <p:nvPr/>
        </p:nvSpPr>
        <p:spPr>
          <a:xfrm>
            <a:off x="4214810" y="4383778"/>
            <a:ext cx="714380"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27" name="Oval 26"/>
          <p:cNvSpPr/>
          <p:nvPr/>
        </p:nvSpPr>
        <p:spPr>
          <a:xfrm>
            <a:off x="1214414" y="1383382"/>
            <a:ext cx="714380"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t>
            </a:r>
            <a:endParaRPr lang="pt-PT" dirty="0"/>
          </a:p>
        </p:txBody>
      </p:sp>
      <p:sp>
        <p:nvSpPr>
          <p:cNvPr id="100" name="Flowchart: Stored Data 99"/>
          <p:cNvSpPr/>
          <p:nvPr/>
        </p:nvSpPr>
        <p:spPr>
          <a:xfrm rot="16200000">
            <a:off x="2571736" y="3026456"/>
            <a:ext cx="4000528" cy="714380"/>
          </a:xfrm>
          <a:prstGeom prst="flowChartOnlineStorage">
            <a:avLst/>
          </a:prstGeom>
          <a:gradFill>
            <a:gsLst>
              <a:gs pos="0">
                <a:srgbClr val="FF0000">
                  <a:alpha val="0"/>
                </a:srgbClr>
              </a:gs>
              <a:gs pos="50000">
                <a:srgbClr val="FF0000"/>
              </a:gs>
              <a:gs pos="100000">
                <a:srgbClr val="FF0000">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28" name="Oval 27"/>
          <p:cNvSpPr/>
          <p:nvPr/>
        </p:nvSpPr>
        <p:spPr>
          <a:xfrm>
            <a:off x="2214546" y="1383382"/>
            <a:ext cx="714380" cy="714380"/>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t>
            </a:r>
            <a:endParaRPr lang="pt-PT" dirty="0"/>
          </a:p>
        </p:txBody>
      </p:sp>
      <p:sp>
        <p:nvSpPr>
          <p:cNvPr id="30" name="Oval 29"/>
          <p:cNvSpPr/>
          <p:nvPr/>
        </p:nvSpPr>
        <p:spPr>
          <a:xfrm>
            <a:off x="3214678" y="1383382"/>
            <a:ext cx="714380"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t>
            </a:r>
            <a:endParaRPr lang="pt-PT" dirty="0"/>
          </a:p>
        </p:txBody>
      </p:sp>
      <p:sp>
        <p:nvSpPr>
          <p:cNvPr id="31" name="Oval 30"/>
          <p:cNvSpPr/>
          <p:nvPr/>
        </p:nvSpPr>
        <p:spPr>
          <a:xfrm>
            <a:off x="4214810" y="1383382"/>
            <a:ext cx="714380" cy="714380"/>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32" name="Oval 31"/>
          <p:cNvSpPr/>
          <p:nvPr/>
        </p:nvSpPr>
        <p:spPr>
          <a:xfrm>
            <a:off x="5214942" y="1383382"/>
            <a:ext cx="714380"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t>
            </a:r>
            <a:endParaRPr lang="pt-PT" dirty="0"/>
          </a:p>
        </p:txBody>
      </p:sp>
      <p:sp>
        <p:nvSpPr>
          <p:cNvPr id="33" name="Oval 32"/>
          <p:cNvSpPr/>
          <p:nvPr/>
        </p:nvSpPr>
        <p:spPr>
          <a:xfrm>
            <a:off x="6215074" y="1383382"/>
            <a:ext cx="714380" cy="714380"/>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t>
            </a:r>
            <a:endParaRPr lang="pt-PT" dirty="0"/>
          </a:p>
        </p:txBody>
      </p:sp>
      <p:sp>
        <p:nvSpPr>
          <p:cNvPr id="34" name="Oval 33"/>
          <p:cNvSpPr/>
          <p:nvPr/>
        </p:nvSpPr>
        <p:spPr>
          <a:xfrm>
            <a:off x="7215206" y="1383382"/>
            <a:ext cx="714380"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t>
            </a:r>
            <a:endParaRPr lang="pt-PT" dirty="0"/>
          </a:p>
        </p:txBody>
      </p:sp>
      <p:sp>
        <p:nvSpPr>
          <p:cNvPr id="36" name="Oval 35"/>
          <p:cNvSpPr/>
          <p:nvPr/>
        </p:nvSpPr>
        <p:spPr>
          <a:xfrm>
            <a:off x="1214414" y="2383514"/>
            <a:ext cx="714380" cy="714380"/>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t>
            </a:r>
            <a:endParaRPr lang="pt-PT" dirty="0"/>
          </a:p>
        </p:txBody>
      </p:sp>
      <p:sp>
        <p:nvSpPr>
          <p:cNvPr id="37" name="Oval 36"/>
          <p:cNvSpPr/>
          <p:nvPr/>
        </p:nvSpPr>
        <p:spPr>
          <a:xfrm>
            <a:off x="2214546" y="2383514"/>
            <a:ext cx="714380"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t>
            </a:r>
            <a:endParaRPr lang="pt-PT" dirty="0"/>
          </a:p>
        </p:txBody>
      </p:sp>
      <p:sp>
        <p:nvSpPr>
          <p:cNvPr id="38" name="Oval 37"/>
          <p:cNvSpPr/>
          <p:nvPr/>
        </p:nvSpPr>
        <p:spPr>
          <a:xfrm>
            <a:off x="3214678" y="2383514"/>
            <a:ext cx="714380" cy="714380"/>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t>
            </a:r>
            <a:endParaRPr lang="pt-PT" dirty="0"/>
          </a:p>
        </p:txBody>
      </p:sp>
      <p:sp>
        <p:nvSpPr>
          <p:cNvPr id="40" name="Oval 39"/>
          <p:cNvSpPr/>
          <p:nvPr/>
        </p:nvSpPr>
        <p:spPr>
          <a:xfrm>
            <a:off x="5214942" y="2383514"/>
            <a:ext cx="714380" cy="714380"/>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t>
            </a:r>
            <a:endParaRPr lang="pt-PT" dirty="0"/>
          </a:p>
        </p:txBody>
      </p:sp>
      <p:sp>
        <p:nvSpPr>
          <p:cNvPr id="41" name="Oval 40"/>
          <p:cNvSpPr/>
          <p:nvPr/>
        </p:nvSpPr>
        <p:spPr>
          <a:xfrm>
            <a:off x="6215074" y="2383514"/>
            <a:ext cx="714380"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t>
            </a:r>
            <a:endParaRPr lang="pt-PT" dirty="0"/>
          </a:p>
        </p:txBody>
      </p:sp>
      <p:sp>
        <p:nvSpPr>
          <p:cNvPr id="42" name="Oval 41"/>
          <p:cNvSpPr/>
          <p:nvPr/>
        </p:nvSpPr>
        <p:spPr>
          <a:xfrm>
            <a:off x="7215206" y="2383514"/>
            <a:ext cx="714380" cy="714380"/>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t>
            </a:r>
            <a:endParaRPr lang="pt-PT" dirty="0"/>
          </a:p>
        </p:txBody>
      </p:sp>
      <p:sp>
        <p:nvSpPr>
          <p:cNvPr id="50" name="Oval 49"/>
          <p:cNvSpPr/>
          <p:nvPr/>
        </p:nvSpPr>
        <p:spPr>
          <a:xfrm>
            <a:off x="1214414" y="3383646"/>
            <a:ext cx="714380"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t>
            </a:r>
            <a:endParaRPr lang="pt-PT" dirty="0"/>
          </a:p>
        </p:txBody>
      </p:sp>
      <p:sp>
        <p:nvSpPr>
          <p:cNvPr id="51" name="Oval 50"/>
          <p:cNvSpPr/>
          <p:nvPr/>
        </p:nvSpPr>
        <p:spPr>
          <a:xfrm>
            <a:off x="2214546" y="3383646"/>
            <a:ext cx="714380" cy="714380"/>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t>
            </a:r>
            <a:endParaRPr lang="pt-PT" dirty="0"/>
          </a:p>
        </p:txBody>
      </p:sp>
      <p:sp>
        <p:nvSpPr>
          <p:cNvPr id="52" name="Oval 51"/>
          <p:cNvSpPr/>
          <p:nvPr/>
        </p:nvSpPr>
        <p:spPr>
          <a:xfrm>
            <a:off x="3214678" y="3383646"/>
            <a:ext cx="714380"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54" name="Oval 53"/>
          <p:cNvSpPr/>
          <p:nvPr/>
        </p:nvSpPr>
        <p:spPr>
          <a:xfrm>
            <a:off x="5214942" y="3383646"/>
            <a:ext cx="714380"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t>
            </a:r>
            <a:endParaRPr lang="pt-PT" dirty="0"/>
          </a:p>
        </p:txBody>
      </p:sp>
      <p:sp>
        <p:nvSpPr>
          <p:cNvPr id="57" name="Oval 56"/>
          <p:cNvSpPr/>
          <p:nvPr/>
        </p:nvSpPr>
        <p:spPr>
          <a:xfrm>
            <a:off x="1214414" y="4383778"/>
            <a:ext cx="714380" cy="714380"/>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t>
            </a:r>
            <a:endParaRPr lang="pt-PT" dirty="0"/>
          </a:p>
        </p:txBody>
      </p:sp>
      <p:sp>
        <p:nvSpPr>
          <p:cNvPr id="58" name="Oval 57"/>
          <p:cNvSpPr/>
          <p:nvPr/>
        </p:nvSpPr>
        <p:spPr>
          <a:xfrm>
            <a:off x="2214546" y="4383778"/>
            <a:ext cx="714380"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t>
            </a:r>
            <a:endParaRPr lang="pt-PT" dirty="0"/>
          </a:p>
        </p:txBody>
      </p:sp>
      <p:sp>
        <p:nvSpPr>
          <p:cNvPr id="59" name="Oval 58"/>
          <p:cNvSpPr/>
          <p:nvPr/>
        </p:nvSpPr>
        <p:spPr>
          <a:xfrm>
            <a:off x="3214678" y="4383778"/>
            <a:ext cx="714380" cy="714380"/>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t>
            </a:r>
            <a:endParaRPr lang="pt-PT" dirty="0"/>
          </a:p>
        </p:txBody>
      </p:sp>
      <p:sp>
        <p:nvSpPr>
          <p:cNvPr id="61" name="Oval 60"/>
          <p:cNvSpPr/>
          <p:nvPr/>
        </p:nvSpPr>
        <p:spPr>
          <a:xfrm>
            <a:off x="5214942" y="4383778"/>
            <a:ext cx="714380" cy="714380"/>
          </a:xfrm>
          <a:prstGeom prst="ellipse">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dirty="0" smtClean="0"/>
              <a:t>+</a:t>
            </a:r>
            <a:endParaRPr lang="pt-PT" dirty="0"/>
          </a:p>
        </p:txBody>
      </p:sp>
      <p:grpSp>
        <p:nvGrpSpPr>
          <p:cNvPr id="2" name="Group 70"/>
          <p:cNvGrpSpPr/>
          <p:nvPr/>
        </p:nvGrpSpPr>
        <p:grpSpPr>
          <a:xfrm>
            <a:off x="6715140" y="1883448"/>
            <a:ext cx="714380" cy="714380"/>
            <a:chOff x="6286512" y="2428868"/>
            <a:chExt cx="714380" cy="714380"/>
          </a:xfrm>
        </p:grpSpPr>
        <p:sp>
          <p:nvSpPr>
            <p:cNvPr id="65" name="Oval 64"/>
            <p:cNvSpPr/>
            <p:nvPr/>
          </p:nvSpPr>
          <p:spPr>
            <a:xfrm>
              <a:off x="6286512" y="2428868"/>
              <a:ext cx="714380" cy="714380"/>
            </a:xfrm>
            <a:prstGeom prst="ellipse">
              <a:avLst/>
            </a:prstGeom>
            <a:solidFill>
              <a:srgbClr val="FFFF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grpSp>
          <p:nvGrpSpPr>
            <p:cNvPr id="3" name="Group 16"/>
            <p:cNvGrpSpPr/>
            <p:nvPr/>
          </p:nvGrpSpPr>
          <p:grpSpPr>
            <a:xfrm>
              <a:off x="6408076" y="2558550"/>
              <a:ext cx="485389" cy="475667"/>
              <a:chOff x="5582662" y="3449764"/>
              <a:chExt cx="485389" cy="475667"/>
            </a:xfrm>
          </p:grpSpPr>
          <p:sp>
            <p:nvSpPr>
              <p:cNvPr id="67" name="Block Arc 66"/>
              <p:cNvSpPr/>
              <p:nvPr/>
            </p:nvSpPr>
            <p:spPr>
              <a:xfrm rot="180000">
                <a:off x="5582662" y="3452547"/>
                <a:ext cx="413240" cy="413240"/>
              </a:xfrm>
              <a:prstGeom prst="blockArc">
                <a:avLst>
                  <a:gd name="adj1" fmla="val 10800000"/>
                  <a:gd name="adj2" fmla="val 13864194"/>
                  <a:gd name="adj3" fmla="val 31437"/>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solidFill>
                    <a:schemeClr val="tx1"/>
                  </a:solidFill>
                </a:endParaRPr>
              </a:p>
            </p:txBody>
          </p:sp>
          <p:sp>
            <p:nvSpPr>
              <p:cNvPr id="68" name="Oval 67"/>
              <p:cNvSpPr/>
              <p:nvPr/>
            </p:nvSpPr>
            <p:spPr>
              <a:xfrm>
                <a:off x="5753100" y="3605212"/>
                <a:ext cx="142876" cy="14287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69" name="Block Arc 68"/>
              <p:cNvSpPr/>
              <p:nvPr/>
            </p:nvSpPr>
            <p:spPr>
              <a:xfrm rot="7614623">
                <a:off x="5654811" y="3449764"/>
                <a:ext cx="413240" cy="413240"/>
              </a:xfrm>
              <a:prstGeom prst="blockArc">
                <a:avLst>
                  <a:gd name="adj1" fmla="val 10800000"/>
                  <a:gd name="adj2" fmla="val 13864194"/>
                  <a:gd name="adj3" fmla="val 31437"/>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solidFill>
                    <a:schemeClr val="tx1"/>
                  </a:solidFill>
                </a:endParaRPr>
              </a:p>
            </p:txBody>
          </p:sp>
          <p:sp>
            <p:nvSpPr>
              <p:cNvPr id="70" name="Block Arc 69"/>
              <p:cNvSpPr/>
              <p:nvPr/>
            </p:nvSpPr>
            <p:spPr>
              <a:xfrm rot="14707802">
                <a:off x="5619604" y="3512191"/>
                <a:ext cx="413240" cy="413240"/>
              </a:xfrm>
              <a:prstGeom prst="blockArc">
                <a:avLst>
                  <a:gd name="adj1" fmla="val 10800000"/>
                  <a:gd name="adj2" fmla="val 13864194"/>
                  <a:gd name="adj3" fmla="val 31437"/>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solidFill>
                    <a:schemeClr val="tx1"/>
                  </a:solidFill>
                </a:endParaRPr>
              </a:p>
            </p:txBody>
          </p:sp>
        </p:grpSp>
      </p:grpSp>
      <p:grpSp>
        <p:nvGrpSpPr>
          <p:cNvPr id="4" name="Group 71"/>
          <p:cNvGrpSpPr/>
          <p:nvPr/>
        </p:nvGrpSpPr>
        <p:grpSpPr>
          <a:xfrm>
            <a:off x="3214678" y="3383646"/>
            <a:ext cx="714380" cy="714380"/>
            <a:chOff x="6286512" y="2428868"/>
            <a:chExt cx="714380" cy="714380"/>
          </a:xfrm>
        </p:grpSpPr>
        <p:sp>
          <p:nvSpPr>
            <p:cNvPr id="73" name="Oval 72"/>
            <p:cNvSpPr/>
            <p:nvPr/>
          </p:nvSpPr>
          <p:spPr>
            <a:xfrm>
              <a:off x="6286512" y="2428868"/>
              <a:ext cx="714380" cy="714380"/>
            </a:xfrm>
            <a:prstGeom prst="ellipse">
              <a:avLst/>
            </a:prstGeom>
            <a:solidFill>
              <a:srgbClr val="FFFF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grpSp>
          <p:nvGrpSpPr>
            <p:cNvPr id="5" name="Group 16"/>
            <p:cNvGrpSpPr/>
            <p:nvPr/>
          </p:nvGrpSpPr>
          <p:grpSpPr>
            <a:xfrm>
              <a:off x="6408076" y="2558550"/>
              <a:ext cx="485389" cy="475667"/>
              <a:chOff x="5582662" y="3449764"/>
              <a:chExt cx="485389" cy="475667"/>
            </a:xfrm>
          </p:grpSpPr>
          <p:sp>
            <p:nvSpPr>
              <p:cNvPr id="75" name="Block Arc 74"/>
              <p:cNvSpPr/>
              <p:nvPr/>
            </p:nvSpPr>
            <p:spPr>
              <a:xfrm rot="180000">
                <a:off x="5582662" y="3452547"/>
                <a:ext cx="413240" cy="413240"/>
              </a:xfrm>
              <a:prstGeom prst="blockArc">
                <a:avLst>
                  <a:gd name="adj1" fmla="val 10800000"/>
                  <a:gd name="adj2" fmla="val 13864194"/>
                  <a:gd name="adj3" fmla="val 31437"/>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solidFill>
                    <a:schemeClr val="tx1"/>
                  </a:solidFill>
                </a:endParaRPr>
              </a:p>
            </p:txBody>
          </p:sp>
          <p:sp>
            <p:nvSpPr>
              <p:cNvPr id="76" name="Oval 75"/>
              <p:cNvSpPr/>
              <p:nvPr/>
            </p:nvSpPr>
            <p:spPr>
              <a:xfrm>
                <a:off x="5753100" y="3605212"/>
                <a:ext cx="142876" cy="14287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77" name="Block Arc 76"/>
              <p:cNvSpPr/>
              <p:nvPr/>
            </p:nvSpPr>
            <p:spPr>
              <a:xfrm rot="7614623">
                <a:off x="5654811" y="3449764"/>
                <a:ext cx="413240" cy="413240"/>
              </a:xfrm>
              <a:prstGeom prst="blockArc">
                <a:avLst>
                  <a:gd name="adj1" fmla="val 10800000"/>
                  <a:gd name="adj2" fmla="val 13864194"/>
                  <a:gd name="adj3" fmla="val 31437"/>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solidFill>
                    <a:schemeClr val="tx1"/>
                  </a:solidFill>
                </a:endParaRPr>
              </a:p>
            </p:txBody>
          </p:sp>
          <p:sp>
            <p:nvSpPr>
              <p:cNvPr id="78" name="Block Arc 77"/>
              <p:cNvSpPr/>
              <p:nvPr/>
            </p:nvSpPr>
            <p:spPr>
              <a:xfrm rot="14707802">
                <a:off x="5619604" y="3512191"/>
                <a:ext cx="413240" cy="413240"/>
              </a:xfrm>
              <a:prstGeom prst="blockArc">
                <a:avLst>
                  <a:gd name="adj1" fmla="val 10800000"/>
                  <a:gd name="adj2" fmla="val 13864194"/>
                  <a:gd name="adj3" fmla="val 31437"/>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solidFill>
                    <a:schemeClr val="tx1"/>
                  </a:solidFill>
                </a:endParaRPr>
              </a:p>
            </p:txBody>
          </p:sp>
        </p:grpSp>
      </p:grpSp>
      <p:grpSp>
        <p:nvGrpSpPr>
          <p:cNvPr id="6" name="Group 78"/>
          <p:cNvGrpSpPr/>
          <p:nvPr/>
        </p:nvGrpSpPr>
        <p:grpSpPr>
          <a:xfrm>
            <a:off x="4214810" y="1383382"/>
            <a:ext cx="714380" cy="714380"/>
            <a:chOff x="6286512" y="2428868"/>
            <a:chExt cx="714380" cy="714380"/>
          </a:xfrm>
        </p:grpSpPr>
        <p:sp>
          <p:nvSpPr>
            <p:cNvPr id="80" name="Oval 79"/>
            <p:cNvSpPr/>
            <p:nvPr/>
          </p:nvSpPr>
          <p:spPr>
            <a:xfrm>
              <a:off x="6286512" y="2428868"/>
              <a:ext cx="714380" cy="714380"/>
            </a:xfrm>
            <a:prstGeom prst="ellipse">
              <a:avLst/>
            </a:prstGeom>
            <a:solidFill>
              <a:srgbClr val="FFFF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grpSp>
          <p:nvGrpSpPr>
            <p:cNvPr id="7" name="Group 16"/>
            <p:cNvGrpSpPr/>
            <p:nvPr/>
          </p:nvGrpSpPr>
          <p:grpSpPr>
            <a:xfrm>
              <a:off x="6408076" y="2558550"/>
              <a:ext cx="485389" cy="475667"/>
              <a:chOff x="5582662" y="3449764"/>
              <a:chExt cx="485389" cy="475667"/>
            </a:xfrm>
          </p:grpSpPr>
          <p:sp>
            <p:nvSpPr>
              <p:cNvPr id="82" name="Block Arc 81"/>
              <p:cNvSpPr/>
              <p:nvPr/>
            </p:nvSpPr>
            <p:spPr>
              <a:xfrm rot="180000">
                <a:off x="5582662" y="3452547"/>
                <a:ext cx="413240" cy="413240"/>
              </a:xfrm>
              <a:prstGeom prst="blockArc">
                <a:avLst>
                  <a:gd name="adj1" fmla="val 10800000"/>
                  <a:gd name="adj2" fmla="val 13864194"/>
                  <a:gd name="adj3" fmla="val 31437"/>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solidFill>
                    <a:schemeClr val="tx1"/>
                  </a:solidFill>
                </a:endParaRPr>
              </a:p>
            </p:txBody>
          </p:sp>
          <p:sp>
            <p:nvSpPr>
              <p:cNvPr id="83" name="Oval 82"/>
              <p:cNvSpPr/>
              <p:nvPr/>
            </p:nvSpPr>
            <p:spPr>
              <a:xfrm>
                <a:off x="5753100" y="3605212"/>
                <a:ext cx="142876" cy="14287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84" name="Block Arc 83"/>
              <p:cNvSpPr/>
              <p:nvPr/>
            </p:nvSpPr>
            <p:spPr>
              <a:xfrm rot="7614623">
                <a:off x="5654811" y="3449764"/>
                <a:ext cx="413240" cy="413240"/>
              </a:xfrm>
              <a:prstGeom prst="blockArc">
                <a:avLst>
                  <a:gd name="adj1" fmla="val 10800000"/>
                  <a:gd name="adj2" fmla="val 13864194"/>
                  <a:gd name="adj3" fmla="val 31437"/>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solidFill>
                    <a:schemeClr val="tx1"/>
                  </a:solidFill>
                </a:endParaRPr>
              </a:p>
            </p:txBody>
          </p:sp>
          <p:sp>
            <p:nvSpPr>
              <p:cNvPr id="85" name="Block Arc 84"/>
              <p:cNvSpPr/>
              <p:nvPr/>
            </p:nvSpPr>
            <p:spPr>
              <a:xfrm rot="14707802">
                <a:off x="5619604" y="3512191"/>
                <a:ext cx="413240" cy="413240"/>
              </a:xfrm>
              <a:prstGeom prst="blockArc">
                <a:avLst>
                  <a:gd name="adj1" fmla="val 10800000"/>
                  <a:gd name="adj2" fmla="val 13864194"/>
                  <a:gd name="adj3" fmla="val 31437"/>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solidFill>
                    <a:schemeClr val="tx1"/>
                  </a:solidFill>
                </a:endParaRPr>
              </a:p>
            </p:txBody>
          </p:sp>
        </p:grpSp>
      </p:grpSp>
      <p:sp>
        <p:nvSpPr>
          <p:cNvPr id="90" name="Oval 89"/>
          <p:cNvSpPr/>
          <p:nvPr/>
        </p:nvSpPr>
        <p:spPr>
          <a:xfrm>
            <a:off x="3929058" y="1097630"/>
            <a:ext cx="1285884" cy="1285884"/>
          </a:xfrm>
          <a:prstGeom prst="ellipse">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98" name="Oval 97"/>
          <p:cNvSpPr>
            <a:spLocks noChangeAspect="1"/>
          </p:cNvSpPr>
          <p:nvPr/>
        </p:nvSpPr>
        <p:spPr>
          <a:xfrm>
            <a:off x="4515508" y="2493357"/>
            <a:ext cx="216000" cy="216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noAutofit/>
          </a:bodyPr>
          <a:lstStyle/>
          <a:p>
            <a:pPr algn="ctr"/>
            <a:r>
              <a:rPr lang="pt-PT" dirty="0" smtClean="0"/>
              <a:t>-</a:t>
            </a:r>
            <a:endParaRPr lang="pt-PT" dirty="0"/>
          </a:p>
        </p:txBody>
      </p:sp>
      <p:sp>
        <p:nvSpPr>
          <p:cNvPr id="89" name="TextBox 88"/>
          <p:cNvSpPr txBox="1"/>
          <p:nvPr/>
        </p:nvSpPr>
        <p:spPr>
          <a:xfrm>
            <a:off x="5000628" y="883316"/>
            <a:ext cx="2000264" cy="430887"/>
          </a:xfrm>
          <a:prstGeom prst="rect">
            <a:avLst/>
          </a:prstGeom>
          <a:noFill/>
        </p:spPr>
        <p:txBody>
          <a:bodyPr wrap="square" rtlCol="0">
            <a:spAutoFit/>
          </a:bodyPr>
          <a:lstStyle/>
          <a:p>
            <a:r>
              <a:rPr lang="pt-PT" sz="2200" dirty="0" smtClean="0">
                <a:solidFill>
                  <a:srgbClr val="C00000"/>
                </a:solidFill>
                <a:sym typeface="Symbol"/>
              </a:rPr>
              <a:t> decay</a:t>
            </a:r>
            <a:endParaRPr lang="pt-PT" sz="2200" dirty="0">
              <a:solidFill>
                <a:srgbClr val="C00000"/>
              </a:solidFill>
            </a:endParaRPr>
          </a:p>
        </p:txBody>
      </p:sp>
      <p:grpSp>
        <p:nvGrpSpPr>
          <p:cNvPr id="116" name="Group 115"/>
          <p:cNvGrpSpPr/>
          <p:nvPr/>
        </p:nvGrpSpPr>
        <p:grpSpPr>
          <a:xfrm>
            <a:off x="3714744" y="5455348"/>
            <a:ext cx="2466516" cy="1298026"/>
            <a:chOff x="3714744" y="5572140"/>
            <a:chExt cx="2466516" cy="1298026"/>
          </a:xfrm>
        </p:grpSpPr>
        <p:cxnSp>
          <p:nvCxnSpPr>
            <p:cNvPr id="108" name="Straight Arrow Connector 107"/>
            <p:cNvCxnSpPr/>
            <p:nvPr/>
          </p:nvCxnSpPr>
          <p:spPr>
            <a:xfrm>
              <a:off x="3714744" y="6715942"/>
              <a:ext cx="1714512" cy="1588"/>
            </a:xfrm>
            <a:prstGeom prst="straightConnector1">
              <a:avLst/>
            </a:prstGeom>
            <a:ln w="25400">
              <a:solidFill>
                <a:schemeClr val="tx1"/>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10" name="Straight Arrow Connector 109"/>
            <p:cNvCxnSpPr/>
            <p:nvPr/>
          </p:nvCxnSpPr>
          <p:spPr>
            <a:xfrm rot="5400000" flipH="1" flipV="1">
              <a:off x="4071140" y="6214288"/>
              <a:ext cx="1000132"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4" name="TextBox 113"/>
            <p:cNvSpPr txBox="1"/>
            <p:nvPr/>
          </p:nvSpPr>
          <p:spPr>
            <a:xfrm>
              <a:off x="4643438" y="5572140"/>
              <a:ext cx="1393330" cy="369332"/>
            </a:xfrm>
            <a:prstGeom prst="rect">
              <a:avLst/>
            </a:prstGeom>
            <a:noFill/>
          </p:spPr>
          <p:txBody>
            <a:bodyPr wrap="none" rtlCol="0">
              <a:spAutoFit/>
            </a:bodyPr>
            <a:lstStyle/>
            <a:p>
              <a:r>
                <a:rPr lang="pt-PT" dirty="0" smtClean="0"/>
                <a:t>particle yield</a:t>
              </a:r>
              <a:endParaRPr lang="pt-PT" dirty="0"/>
            </a:p>
          </p:txBody>
        </p:sp>
        <p:sp>
          <p:nvSpPr>
            <p:cNvPr id="115" name="TextBox 114"/>
            <p:cNvSpPr txBox="1"/>
            <p:nvPr/>
          </p:nvSpPr>
          <p:spPr>
            <a:xfrm>
              <a:off x="5486839" y="6500834"/>
              <a:ext cx="694421" cy="369332"/>
            </a:xfrm>
            <a:prstGeom prst="rect">
              <a:avLst/>
            </a:prstGeom>
            <a:noFill/>
          </p:spPr>
          <p:txBody>
            <a:bodyPr wrap="none" rtlCol="0">
              <a:spAutoFit/>
            </a:bodyPr>
            <a:lstStyle/>
            <a:p>
              <a:r>
                <a:rPr lang="pt-PT" dirty="0" smtClean="0"/>
                <a:t>angle</a:t>
              </a:r>
              <a:endParaRPr lang="pt-PT" dirty="0"/>
            </a:p>
          </p:txBody>
        </p:sp>
      </p:grpSp>
      <p:sp>
        <p:nvSpPr>
          <p:cNvPr id="112" name="Freeform 111"/>
          <p:cNvSpPr/>
          <p:nvPr/>
        </p:nvSpPr>
        <p:spPr>
          <a:xfrm>
            <a:off x="3871476" y="5883976"/>
            <a:ext cx="1407106" cy="714356"/>
          </a:xfrm>
          <a:custGeom>
            <a:avLst/>
            <a:gdLst>
              <a:gd name="connsiteX0" fmla="*/ 0 w 2881745"/>
              <a:gd name="connsiteY0" fmla="*/ 1265382 h 1641764"/>
              <a:gd name="connsiteX1" fmla="*/ 720436 w 2881745"/>
              <a:gd name="connsiteY1" fmla="*/ 1431637 h 1641764"/>
              <a:gd name="connsiteX2" fmla="*/ 1427018 w 2881745"/>
              <a:gd name="connsiteY2" fmla="*/ 4618 h 1641764"/>
              <a:gd name="connsiteX3" fmla="*/ 2161309 w 2881745"/>
              <a:gd name="connsiteY3" fmla="*/ 1403928 h 1641764"/>
              <a:gd name="connsiteX4" fmla="*/ 2881745 w 2881745"/>
              <a:gd name="connsiteY4" fmla="*/ 1279237 h 1641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1745" h="1641764">
                <a:moveTo>
                  <a:pt x="0" y="1265382"/>
                </a:moveTo>
                <a:cubicBezTo>
                  <a:pt x="241300" y="1453573"/>
                  <a:pt x="482600" y="1641764"/>
                  <a:pt x="720436" y="1431637"/>
                </a:cubicBezTo>
                <a:cubicBezTo>
                  <a:pt x="958272" y="1221510"/>
                  <a:pt x="1186873" y="9236"/>
                  <a:pt x="1427018" y="4618"/>
                </a:cubicBezTo>
                <a:cubicBezTo>
                  <a:pt x="1667163" y="0"/>
                  <a:pt x="1918855" y="1191492"/>
                  <a:pt x="2161309" y="1403928"/>
                </a:cubicBezTo>
                <a:cubicBezTo>
                  <a:pt x="2403763" y="1616364"/>
                  <a:pt x="2642754" y="1447800"/>
                  <a:pt x="2881745" y="1279237"/>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pt-PT"/>
          </a:p>
        </p:txBody>
      </p:sp>
      <p:grpSp>
        <p:nvGrpSpPr>
          <p:cNvPr id="121" name="Group 120"/>
          <p:cNvGrpSpPr/>
          <p:nvPr/>
        </p:nvGrpSpPr>
        <p:grpSpPr>
          <a:xfrm>
            <a:off x="6235033" y="5598224"/>
            <a:ext cx="1714512" cy="1002514"/>
            <a:chOff x="3714744" y="5715016"/>
            <a:chExt cx="1714512" cy="1002514"/>
          </a:xfrm>
        </p:grpSpPr>
        <p:cxnSp>
          <p:nvCxnSpPr>
            <p:cNvPr id="122" name="Straight Arrow Connector 121"/>
            <p:cNvCxnSpPr/>
            <p:nvPr/>
          </p:nvCxnSpPr>
          <p:spPr>
            <a:xfrm>
              <a:off x="3714744" y="6715942"/>
              <a:ext cx="1714512" cy="1588"/>
            </a:xfrm>
            <a:prstGeom prst="straightConnector1">
              <a:avLst/>
            </a:prstGeom>
            <a:ln w="25400">
              <a:solidFill>
                <a:schemeClr val="tx1"/>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23" name="Straight Arrow Connector 122"/>
            <p:cNvCxnSpPr/>
            <p:nvPr/>
          </p:nvCxnSpPr>
          <p:spPr>
            <a:xfrm rot="5400000" flipH="1" flipV="1">
              <a:off x="4071140" y="6214288"/>
              <a:ext cx="1000132"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27" name="Freeform 126"/>
          <p:cNvSpPr/>
          <p:nvPr/>
        </p:nvSpPr>
        <p:spPr>
          <a:xfrm>
            <a:off x="6405162" y="6221255"/>
            <a:ext cx="1367693" cy="305663"/>
          </a:xfrm>
          <a:custGeom>
            <a:avLst/>
            <a:gdLst>
              <a:gd name="connsiteX0" fmla="*/ 0 w 2867891"/>
              <a:gd name="connsiteY0" fmla="*/ 0 h 734291"/>
              <a:gd name="connsiteX1" fmla="*/ 734291 w 2867891"/>
              <a:gd name="connsiteY1" fmla="*/ 180109 h 734291"/>
              <a:gd name="connsiteX2" fmla="*/ 1440872 w 2867891"/>
              <a:gd name="connsiteY2" fmla="*/ 734291 h 734291"/>
              <a:gd name="connsiteX3" fmla="*/ 2161309 w 2867891"/>
              <a:gd name="connsiteY3" fmla="*/ 180109 h 734291"/>
              <a:gd name="connsiteX4" fmla="*/ 2867891 w 2867891"/>
              <a:gd name="connsiteY4" fmla="*/ 27709 h 734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7891" h="734291">
                <a:moveTo>
                  <a:pt x="0" y="0"/>
                </a:moveTo>
                <a:cubicBezTo>
                  <a:pt x="247073" y="28863"/>
                  <a:pt x="494146" y="57727"/>
                  <a:pt x="734291" y="180109"/>
                </a:cubicBezTo>
                <a:cubicBezTo>
                  <a:pt x="974436" y="302491"/>
                  <a:pt x="1203036" y="734291"/>
                  <a:pt x="1440872" y="734291"/>
                </a:cubicBezTo>
                <a:cubicBezTo>
                  <a:pt x="1678708" y="734291"/>
                  <a:pt x="1923472" y="297873"/>
                  <a:pt x="2161309" y="180109"/>
                </a:cubicBezTo>
                <a:cubicBezTo>
                  <a:pt x="2399146" y="62345"/>
                  <a:pt x="2867891" y="27709"/>
                  <a:pt x="2867891" y="27709"/>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pt-PT"/>
          </a:p>
        </p:txBody>
      </p:sp>
      <p:sp>
        <p:nvSpPr>
          <p:cNvPr id="71" name="TextBox 70"/>
          <p:cNvSpPr txBox="1"/>
          <p:nvPr/>
        </p:nvSpPr>
        <p:spPr>
          <a:xfrm>
            <a:off x="80855" y="13063"/>
            <a:ext cx="6348533" cy="892552"/>
          </a:xfrm>
          <a:prstGeom prst="rect">
            <a:avLst/>
          </a:prstGeom>
          <a:noFill/>
        </p:spPr>
        <p:txBody>
          <a:bodyPr wrap="square" rtlCol="0">
            <a:spAutoFit/>
          </a:bodyPr>
          <a:lstStyle/>
          <a:p>
            <a:r>
              <a:rPr lang="pt-PT" sz="3000" dirty="0" smtClean="0">
                <a:solidFill>
                  <a:schemeClr val="bg1"/>
                </a:solidFill>
              </a:rPr>
              <a:t>electron emission channeling</a:t>
            </a:r>
            <a:endParaRPr lang="pt-PT" sz="2200" dirty="0" smtClean="0">
              <a:solidFill>
                <a:schemeClr val="bg1"/>
              </a:solidFill>
            </a:endParaRPr>
          </a:p>
          <a:p>
            <a:pPr algn="r"/>
            <a:r>
              <a:rPr lang="pt-PT" sz="2200" dirty="0" smtClean="0">
                <a:solidFill>
                  <a:schemeClr val="accent1">
                    <a:lumMod val="20000"/>
                    <a:lumOff val="80000"/>
                  </a:schemeClr>
                </a:solidFill>
              </a:rPr>
              <a:t>@ ISOLDE - CERN</a:t>
            </a:r>
            <a:endParaRPr lang="pt-PT" sz="2200" dirty="0">
              <a:solidFill>
                <a:schemeClr val="accent1">
                  <a:lumMod val="20000"/>
                  <a:lumOff val="80000"/>
                </a:schemeClr>
              </a:solidFill>
            </a:endParaRPr>
          </a:p>
        </p:txBody>
      </p:sp>
      <p:sp>
        <p:nvSpPr>
          <p:cNvPr id="72" name="Oval 71"/>
          <p:cNvSpPr>
            <a:spLocks noChangeAspect="1"/>
          </p:cNvSpPr>
          <p:nvPr/>
        </p:nvSpPr>
        <p:spPr>
          <a:xfrm>
            <a:off x="4464000" y="3811652"/>
            <a:ext cx="216000" cy="216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noAutofit/>
          </a:bodyPr>
          <a:lstStyle/>
          <a:p>
            <a:pPr algn="ctr"/>
            <a:r>
              <a:rPr lang="pt-PT" dirty="0" smtClean="0"/>
              <a:t>-</a:t>
            </a:r>
            <a:endParaRPr lang="pt-PT" dirty="0"/>
          </a:p>
        </p:txBody>
      </p:sp>
      <p:sp>
        <p:nvSpPr>
          <p:cNvPr id="74" name="Oval 73"/>
          <p:cNvSpPr>
            <a:spLocks noChangeAspect="1"/>
          </p:cNvSpPr>
          <p:nvPr/>
        </p:nvSpPr>
        <p:spPr>
          <a:xfrm>
            <a:off x="4515508" y="3167646"/>
            <a:ext cx="216000" cy="216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noAutofit/>
          </a:bodyPr>
          <a:lstStyle/>
          <a:p>
            <a:pPr algn="ctr"/>
            <a:r>
              <a:rPr lang="pt-PT" dirty="0" smtClean="0"/>
              <a:t>-</a:t>
            </a:r>
            <a:endParaRPr lang="pt-PT" dirty="0"/>
          </a:p>
        </p:txBody>
      </p:sp>
      <p:sp>
        <p:nvSpPr>
          <p:cNvPr id="79" name="Oval 78"/>
          <p:cNvSpPr>
            <a:spLocks noChangeAspect="1"/>
          </p:cNvSpPr>
          <p:nvPr/>
        </p:nvSpPr>
        <p:spPr>
          <a:xfrm>
            <a:off x="4407508" y="4513990"/>
            <a:ext cx="216000" cy="216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noAutofit/>
          </a:bodyPr>
          <a:lstStyle/>
          <a:p>
            <a:pPr algn="ctr"/>
            <a:r>
              <a:rPr lang="pt-PT" dirty="0" smtClean="0"/>
              <a:t>-</a:t>
            </a:r>
            <a:endParaRPr lang="pt-PT" dirty="0"/>
          </a:p>
        </p:txBody>
      </p:sp>
      <p:sp>
        <p:nvSpPr>
          <p:cNvPr id="81" name="Oval 80"/>
          <p:cNvSpPr>
            <a:spLocks noChangeAspect="1"/>
          </p:cNvSpPr>
          <p:nvPr/>
        </p:nvSpPr>
        <p:spPr>
          <a:xfrm>
            <a:off x="6768598" y="3990026"/>
            <a:ext cx="216000" cy="216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noAutofit/>
          </a:bodyPr>
          <a:lstStyle/>
          <a:p>
            <a:pPr algn="ctr"/>
            <a:r>
              <a:rPr lang="pt-PT" dirty="0" smtClean="0"/>
              <a:t>-</a:t>
            </a:r>
            <a:endParaRPr lang="pt-PT" dirty="0"/>
          </a:p>
        </p:txBody>
      </p:sp>
      <p:sp>
        <p:nvSpPr>
          <p:cNvPr id="86" name="Oval 85"/>
          <p:cNvSpPr>
            <a:spLocks noChangeAspect="1"/>
          </p:cNvSpPr>
          <p:nvPr/>
        </p:nvSpPr>
        <p:spPr>
          <a:xfrm>
            <a:off x="6522045" y="5034571"/>
            <a:ext cx="216000" cy="216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noAutofit/>
          </a:bodyPr>
          <a:lstStyle/>
          <a:p>
            <a:pPr algn="ctr"/>
            <a:r>
              <a:rPr lang="pt-PT" dirty="0" smtClean="0"/>
              <a:t>-</a:t>
            </a:r>
            <a:endParaRPr lang="pt-PT" dirty="0"/>
          </a:p>
        </p:txBody>
      </p:sp>
      <p:sp>
        <p:nvSpPr>
          <p:cNvPr id="87" name="Oval 86"/>
          <p:cNvSpPr>
            <a:spLocks noChangeAspect="1"/>
          </p:cNvSpPr>
          <p:nvPr/>
        </p:nvSpPr>
        <p:spPr>
          <a:xfrm>
            <a:off x="6899142" y="3097894"/>
            <a:ext cx="216000" cy="216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noAutofit/>
          </a:bodyPr>
          <a:lstStyle/>
          <a:p>
            <a:pPr algn="ctr"/>
            <a:r>
              <a:rPr lang="pt-PT" dirty="0" smtClean="0"/>
              <a:t>-</a:t>
            </a:r>
            <a:endParaRPr lang="pt-PT" dirty="0"/>
          </a:p>
        </p:txBody>
      </p:sp>
      <p:sp>
        <p:nvSpPr>
          <p:cNvPr id="88" name="Oval 87"/>
          <p:cNvSpPr>
            <a:spLocks noChangeAspect="1"/>
          </p:cNvSpPr>
          <p:nvPr/>
        </p:nvSpPr>
        <p:spPr>
          <a:xfrm>
            <a:off x="7404771" y="4818571"/>
            <a:ext cx="216000" cy="216000"/>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noAutofit/>
          </a:bodyPr>
          <a:lstStyle/>
          <a:p>
            <a:pPr algn="ctr"/>
            <a:r>
              <a:rPr lang="pt-PT" dirty="0" smtClean="0"/>
              <a:t>-</a:t>
            </a:r>
            <a:endParaRPr lang="pt-PT" dirty="0"/>
          </a:p>
        </p:txBody>
      </p:sp>
      <p:sp>
        <p:nvSpPr>
          <p:cNvPr id="91" name="TextBox 90"/>
          <p:cNvSpPr txBox="1"/>
          <p:nvPr/>
        </p:nvSpPr>
        <p:spPr>
          <a:xfrm>
            <a:off x="0" y="0"/>
            <a:ext cx="9144000" cy="1000108"/>
          </a:xfrm>
          <a:prstGeom prst="rect">
            <a:avLst/>
          </a:prstGeom>
          <a:solidFill>
            <a:srgbClr val="0000FF"/>
          </a:solidFill>
        </p:spPr>
        <p:txBody>
          <a:bodyPr wrap="square" lIns="0" tIns="0" rIns="0" bIns="0" rtlCol="0" anchor="ctr" anchorCtr="1">
            <a:noAutofit/>
          </a:bodyPr>
          <a:lstStyle/>
          <a:p>
            <a:pPr algn="ctr"/>
            <a:r>
              <a:rPr lang="en-US" sz="2800" b="1" dirty="0" smtClean="0">
                <a:solidFill>
                  <a:srgbClr val="FFFF00"/>
                </a:solidFill>
              </a:rPr>
              <a:t>Emission Channeling of decay particles, on single crystals</a:t>
            </a:r>
          </a:p>
          <a:p>
            <a:pPr algn="ctr"/>
            <a:r>
              <a:rPr lang="en-US" sz="2800" b="1" dirty="0">
                <a:solidFill>
                  <a:srgbClr val="FFFF00"/>
                </a:solidFill>
              </a:rPr>
              <a:t> (</a:t>
            </a:r>
            <a:r>
              <a:rPr lang="en-US" sz="2800" b="1" dirty="0">
                <a:solidFill>
                  <a:srgbClr val="FFFF00"/>
                </a:solidFill>
                <a:latin typeface="Symbol" charset="2"/>
                <a:cs typeface="Symbol" charset="2"/>
              </a:rPr>
              <a:t>b</a:t>
            </a:r>
            <a:r>
              <a:rPr lang="en-US" sz="2800" b="1" baseline="30000" dirty="0">
                <a:solidFill>
                  <a:srgbClr val="FFFF00"/>
                </a:solidFill>
              </a:rPr>
              <a:t>-</a:t>
            </a:r>
            <a:r>
              <a:rPr lang="en-US" sz="2800" b="1" dirty="0">
                <a:solidFill>
                  <a:srgbClr val="FFFF00"/>
                </a:solidFill>
              </a:rPr>
              <a:t>, </a:t>
            </a:r>
            <a:r>
              <a:rPr lang="en-US" sz="2800" b="1" dirty="0">
                <a:solidFill>
                  <a:srgbClr val="FFFF00"/>
                </a:solidFill>
                <a:latin typeface="Symbol" charset="2"/>
                <a:cs typeface="Symbol" charset="2"/>
              </a:rPr>
              <a:t>b</a:t>
            </a:r>
            <a:r>
              <a:rPr lang="en-US" sz="2800" b="1" baseline="30000" dirty="0">
                <a:solidFill>
                  <a:srgbClr val="FFFF00"/>
                </a:solidFill>
              </a:rPr>
              <a:t>+</a:t>
            </a:r>
            <a:r>
              <a:rPr lang="en-US" sz="2800" b="1" dirty="0">
                <a:solidFill>
                  <a:srgbClr val="FFFF00"/>
                </a:solidFill>
              </a:rPr>
              <a:t>, </a:t>
            </a:r>
            <a:r>
              <a:rPr lang="en-US" sz="2800" b="1" dirty="0" err="1">
                <a:solidFill>
                  <a:srgbClr val="FFFF00"/>
                </a:solidFill>
              </a:rPr>
              <a:t>c.e</a:t>
            </a:r>
            <a:r>
              <a:rPr lang="en-US" sz="2800" b="1" dirty="0">
                <a:solidFill>
                  <a:srgbClr val="FFFF00"/>
                </a:solidFill>
              </a:rPr>
              <a:t>., </a:t>
            </a:r>
            <a:r>
              <a:rPr lang="en-US" sz="2800" b="1" dirty="0">
                <a:solidFill>
                  <a:srgbClr val="FFFF00"/>
                </a:solidFill>
                <a:latin typeface="Symbol" charset="2"/>
                <a:cs typeface="Symbol" charset="2"/>
              </a:rPr>
              <a:t>a</a:t>
            </a:r>
            <a:r>
              <a:rPr lang="en-US" sz="2800" b="1" dirty="0" smtClean="0">
                <a:solidFill>
                  <a:srgbClr val="FFFF00"/>
                </a:solidFill>
                <a:latin typeface="Symbol" charset="2"/>
                <a:cs typeface="Symbol" charset="2"/>
              </a:rPr>
              <a:t>)</a:t>
            </a:r>
            <a:endParaRPr lang="en-US" sz="2800" b="1" dirty="0" smtClean="0">
              <a:solidFill>
                <a:srgbClr val="FFFF00"/>
              </a:solidFill>
            </a:endParaRPr>
          </a:p>
        </p:txBody>
      </p:sp>
      <p:sp>
        <p:nvSpPr>
          <p:cNvPr id="8" name="Slide Number Placeholder 7"/>
          <p:cNvSpPr>
            <a:spLocks noGrp="1"/>
          </p:cNvSpPr>
          <p:nvPr>
            <p:ph type="sldNum" sz="quarter" idx="12"/>
          </p:nvPr>
        </p:nvSpPr>
        <p:spPr/>
        <p:txBody>
          <a:bodyPr/>
          <a:lstStyle/>
          <a:p>
            <a:fld id="{40E1CAA2-E777-DE48-8E99-2A88D64F5E44}" type="slidenum">
              <a:rPr lang="en-US" smtClean="0"/>
              <a:pPr/>
              <a:t>21</a:t>
            </a:fld>
            <a:endParaRPr lang="en-US"/>
          </a:p>
        </p:txBody>
      </p:sp>
    </p:spTree>
    <p:extLst>
      <p:ext uri="{BB962C8B-B14F-4D97-AF65-F5344CB8AC3E}">
        <p14:creationId xmlns:p14="http://schemas.microsoft.com/office/powerpoint/2010/main" val="9373291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Slide Number Placeholder 5"/>
          <p:cNvSpPr>
            <a:spLocks noGrp="1"/>
          </p:cNvSpPr>
          <p:nvPr>
            <p:ph type="sldNum" sz="quarter" idx="12"/>
          </p:nvPr>
        </p:nvSpPr>
        <p:spPr>
          <a:xfrm>
            <a:off x="6578922" y="6136432"/>
            <a:ext cx="2133600" cy="365125"/>
          </a:xfrm>
        </p:spPr>
        <p:txBody>
          <a:bodyPr/>
          <a:lstStyle/>
          <a:p>
            <a:fld id="{678DB2B3-6362-4648-9A19-32048317AC49}" type="slidenum">
              <a:rPr lang="en-US"/>
              <a:pPr/>
              <a:t>22</a:t>
            </a:fld>
            <a:endParaRPr lang="en-US"/>
          </a:p>
        </p:txBody>
      </p:sp>
      <p:pic>
        <p:nvPicPr>
          <p:cNvPr id="59405" name="Picture 13" descr="DSC04661"/>
          <p:cNvPicPr>
            <a:picLocks noChangeAspect="1" noChangeArrowheads="1"/>
          </p:cNvPicPr>
          <p:nvPr/>
        </p:nvPicPr>
        <p:blipFill>
          <a:blip r:embed="rId3" cstate="print"/>
          <a:srcRect/>
          <a:stretch>
            <a:fillRect/>
          </a:stretch>
        </p:blipFill>
        <p:spPr bwMode="auto">
          <a:xfrm>
            <a:off x="249560" y="783382"/>
            <a:ext cx="7805737" cy="5854700"/>
          </a:xfrm>
          <a:prstGeom prst="rect">
            <a:avLst/>
          </a:prstGeom>
          <a:noFill/>
        </p:spPr>
      </p:pic>
      <p:grpSp>
        <p:nvGrpSpPr>
          <p:cNvPr id="59481" name="Group 89"/>
          <p:cNvGrpSpPr>
            <a:grpSpLocks/>
          </p:cNvGrpSpPr>
          <p:nvPr/>
        </p:nvGrpSpPr>
        <p:grpSpPr bwMode="auto">
          <a:xfrm>
            <a:off x="251147" y="1524745"/>
            <a:ext cx="6659563" cy="4486275"/>
            <a:chOff x="177" y="1099"/>
            <a:chExt cx="4195" cy="2826"/>
          </a:xfrm>
        </p:grpSpPr>
        <p:sp>
          <p:nvSpPr>
            <p:cNvPr id="59397" name="Text Box 5"/>
            <p:cNvSpPr txBox="1">
              <a:spLocks noChangeArrowheads="1"/>
            </p:cNvSpPr>
            <p:nvPr/>
          </p:nvSpPr>
          <p:spPr bwMode="auto">
            <a:xfrm>
              <a:off x="197" y="1099"/>
              <a:ext cx="2449" cy="404"/>
            </a:xfrm>
            <a:prstGeom prst="rect">
              <a:avLst/>
            </a:prstGeom>
            <a:solidFill>
              <a:srgbClr val="99CC00">
                <a:alpha val="30000"/>
              </a:srgbClr>
            </a:solidFill>
            <a:ln w="9525">
              <a:noFill/>
              <a:miter lim="800000"/>
              <a:headEnd/>
              <a:tailEnd/>
            </a:ln>
            <a:effectLst/>
          </p:spPr>
          <p:txBody>
            <a:bodyPr>
              <a:spAutoFit/>
            </a:bodyPr>
            <a:lstStyle/>
            <a:p>
              <a:pPr algn="l"/>
              <a:r>
                <a:rPr lang="en-US" b="1" dirty="0">
                  <a:solidFill>
                    <a:schemeClr val="bg1"/>
                  </a:solidFill>
                </a:rPr>
                <a:t>Incoming 40-60 </a:t>
              </a:r>
              <a:r>
                <a:rPr lang="en-US" b="1" dirty="0" err="1">
                  <a:solidFill>
                    <a:schemeClr val="bg1"/>
                  </a:solidFill>
                </a:rPr>
                <a:t>keV</a:t>
              </a:r>
              <a:r>
                <a:rPr lang="en-US" b="1" dirty="0">
                  <a:solidFill>
                    <a:schemeClr val="bg1"/>
                  </a:solidFill>
                </a:rPr>
                <a:t> </a:t>
              </a:r>
              <a:r>
                <a:rPr lang="en-US" b="1" baseline="30000" dirty="0">
                  <a:solidFill>
                    <a:schemeClr val="bg1"/>
                  </a:solidFill>
                </a:rPr>
                <a:t>57</a:t>
              </a:r>
              <a:r>
                <a:rPr lang="en-US" b="1" dirty="0">
                  <a:solidFill>
                    <a:schemeClr val="bg1"/>
                  </a:solidFill>
                </a:rPr>
                <a:t>Mn</a:t>
              </a:r>
              <a:r>
                <a:rPr lang="en-US" b="1" baseline="30000" dirty="0">
                  <a:solidFill>
                    <a:schemeClr val="bg1"/>
                  </a:solidFill>
                </a:rPr>
                <a:t>+</a:t>
              </a:r>
              <a:r>
                <a:rPr lang="en-US" b="1" dirty="0">
                  <a:solidFill>
                    <a:schemeClr val="bg1"/>
                  </a:solidFill>
                </a:rPr>
                <a:t> beam</a:t>
              </a:r>
              <a:br>
                <a:rPr lang="en-US" b="1" dirty="0">
                  <a:solidFill>
                    <a:schemeClr val="bg1"/>
                  </a:solidFill>
                </a:rPr>
              </a:br>
              <a:r>
                <a:rPr lang="en-US" b="1" dirty="0">
                  <a:solidFill>
                    <a:schemeClr val="bg1"/>
                  </a:solidFill>
                </a:rPr>
                <a:t>Intensity: ~2</a:t>
              </a:r>
              <a:r>
                <a:rPr lang="en-US" b="1" dirty="0">
                  <a:solidFill>
                    <a:schemeClr val="bg1"/>
                  </a:solidFill>
                  <a:sym typeface="Symbol" pitchFamily="18" charset="2"/>
                </a:rPr>
                <a:t></a:t>
              </a:r>
              <a:r>
                <a:rPr lang="en-US" b="1" dirty="0">
                  <a:solidFill>
                    <a:schemeClr val="bg1"/>
                  </a:solidFill>
                </a:rPr>
                <a:t>10</a:t>
              </a:r>
              <a:r>
                <a:rPr lang="en-US" b="1" baseline="30000" dirty="0">
                  <a:solidFill>
                    <a:schemeClr val="bg1"/>
                  </a:solidFill>
                </a:rPr>
                <a:t>8</a:t>
              </a:r>
              <a:r>
                <a:rPr lang="en-US" b="1" dirty="0">
                  <a:solidFill>
                    <a:schemeClr val="bg1"/>
                  </a:solidFill>
                </a:rPr>
                <a:t> </a:t>
              </a:r>
              <a:r>
                <a:rPr lang="en-US" b="1" baseline="30000" dirty="0">
                  <a:solidFill>
                    <a:schemeClr val="bg1"/>
                  </a:solidFill>
                </a:rPr>
                <a:t>57</a:t>
              </a:r>
              <a:r>
                <a:rPr lang="en-US" b="1" dirty="0">
                  <a:solidFill>
                    <a:schemeClr val="bg1"/>
                  </a:solidFill>
                </a:rPr>
                <a:t>Mn</a:t>
              </a:r>
              <a:r>
                <a:rPr lang="en-US" b="1" baseline="30000" dirty="0">
                  <a:solidFill>
                    <a:schemeClr val="bg1"/>
                  </a:solidFill>
                </a:rPr>
                <a:t>+</a:t>
              </a:r>
              <a:r>
                <a:rPr lang="en-US" b="1" dirty="0">
                  <a:solidFill>
                    <a:schemeClr val="bg1"/>
                  </a:solidFill>
                </a:rPr>
                <a:t>/cm</a:t>
              </a:r>
              <a:r>
                <a:rPr lang="en-US" b="1" baseline="30000" dirty="0">
                  <a:solidFill>
                    <a:schemeClr val="bg1"/>
                  </a:solidFill>
                </a:rPr>
                <a:t>2</a:t>
              </a:r>
            </a:p>
          </p:txBody>
        </p:sp>
        <p:sp>
          <p:nvSpPr>
            <p:cNvPr id="59399" name="Text Box 7"/>
            <p:cNvSpPr txBox="1">
              <a:spLocks noChangeArrowheads="1"/>
            </p:cNvSpPr>
            <p:nvPr/>
          </p:nvSpPr>
          <p:spPr bwMode="auto">
            <a:xfrm>
              <a:off x="3262" y="1195"/>
              <a:ext cx="1110" cy="442"/>
            </a:xfrm>
            <a:prstGeom prst="rect">
              <a:avLst/>
            </a:prstGeom>
            <a:solidFill>
              <a:srgbClr val="99CC00">
                <a:alpha val="30000"/>
              </a:srgbClr>
            </a:solidFill>
            <a:ln w="9525">
              <a:noFill/>
              <a:miter lim="800000"/>
              <a:headEnd/>
              <a:tailEnd/>
            </a:ln>
            <a:effectLst/>
          </p:spPr>
          <p:txBody>
            <a:bodyPr wrap="none">
              <a:spAutoFit/>
            </a:bodyPr>
            <a:lstStyle/>
            <a:p>
              <a:pPr algn="l"/>
              <a:r>
                <a:rPr lang="en-US" sz="2000" b="1">
                  <a:solidFill>
                    <a:schemeClr val="bg1"/>
                  </a:solidFill>
                </a:rPr>
                <a:t>Implantation </a:t>
              </a:r>
              <a:br>
                <a:rPr lang="en-US" sz="2000" b="1">
                  <a:solidFill>
                    <a:schemeClr val="bg1"/>
                  </a:solidFill>
                </a:rPr>
              </a:br>
              <a:r>
                <a:rPr lang="en-US" sz="2000" b="1">
                  <a:solidFill>
                    <a:schemeClr val="bg1"/>
                  </a:solidFill>
                </a:rPr>
                <a:t>chamber</a:t>
              </a:r>
            </a:p>
          </p:txBody>
        </p:sp>
        <p:sp>
          <p:nvSpPr>
            <p:cNvPr id="59400" name="Line 8"/>
            <p:cNvSpPr>
              <a:spLocks noChangeShapeType="1"/>
            </p:cNvSpPr>
            <p:nvPr/>
          </p:nvSpPr>
          <p:spPr bwMode="auto">
            <a:xfrm flipV="1">
              <a:off x="2440" y="2929"/>
              <a:ext cx="34" cy="480"/>
            </a:xfrm>
            <a:prstGeom prst="line">
              <a:avLst/>
            </a:prstGeom>
            <a:noFill/>
            <a:ln w="63500">
              <a:solidFill>
                <a:srgbClr val="FF0000"/>
              </a:solidFill>
              <a:round/>
              <a:headEnd/>
              <a:tailEnd type="stealth" w="med" len="med"/>
            </a:ln>
            <a:effectLst/>
          </p:spPr>
          <p:txBody>
            <a:bodyPr/>
            <a:lstStyle/>
            <a:p>
              <a:endParaRPr lang="en-US"/>
            </a:p>
          </p:txBody>
        </p:sp>
        <p:sp>
          <p:nvSpPr>
            <p:cNvPr id="59401" name="Text Box 9"/>
            <p:cNvSpPr txBox="1">
              <a:spLocks noChangeArrowheads="1"/>
            </p:cNvSpPr>
            <p:nvPr/>
          </p:nvSpPr>
          <p:spPr bwMode="auto">
            <a:xfrm>
              <a:off x="839" y="3483"/>
              <a:ext cx="1814" cy="442"/>
            </a:xfrm>
            <a:prstGeom prst="rect">
              <a:avLst/>
            </a:prstGeom>
            <a:solidFill>
              <a:schemeClr val="folHlink">
                <a:alpha val="30000"/>
              </a:schemeClr>
            </a:solidFill>
            <a:ln w="9525">
              <a:noFill/>
              <a:miter lim="800000"/>
              <a:headEnd/>
              <a:tailEnd/>
            </a:ln>
            <a:effectLst/>
          </p:spPr>
          <p:txBody>
            <a:bodyPr>
              <a:spAutoFit/>
            </a:bodyPr>
            <a:lstStyle/>
            <a:p>
              <a:pPr algn="l"/>
              <a:r>
                <a:rPr lang="en-US" sz="2000" b="1">
                  <a:solidFill>
                    <a:schemeClr val="bg1"/>
                  </a:solidFill>
                </a:rPr>
                <a:t>Mössbauer drive with </a:t>
              </a:r>
              <a:br>
                <a:rPr lang="en-US" sz="2000" b="1">
                  <a:solidFill>
                    <a:schemeClr val="bg1"/>
                  </a:solidFill>
                </a:rPr>
              </a:br>
              <a:r>
                <a:rPr lang="en-US" sz="2000" b="1">
                  <a:solidFill>
                    <a:schemeClr val="bg1"/>
                  </a:solidFill>
                </a:rPr>
                <a:t>resonance detector</a:t>
              </a:r>
            </a:p>
          </p:txBody>
        </p:sp>
        <p:sp>
          <p:nvSpPr>
            <p:cNvPr id="59420" name="Rectangle 28"/>
            <p:cNvSpPr>
              <a:spLocks noChangeArrowheads="1"/>
            </p:cNvSpPr>
            <p:nvPr/>
          </p:nvSpPr>
          <p:spPr bwMode="auto">
            <a:xfrm>
              <a:off x="2768" y="2563"/>
              <a:ext cx="105" cy="284"/>
            </a:xfrm>
            <a:prstGeom prst="rect">
              <a:avLst/>
            </a:prstGeom>
            <a:solidFill>
              <a:srgbClr val="00CCFF">
                <a:alpha val="80000"/>
              </a:srgbClr>
            </a:solidFill>
            <a:ln w="19050" algn="ctr">
              <a:solidFill>
                <a:schemeClr val="tx1"/>
              </a:solidFill>
              <a:prstDash val="dash"/>
              <a:miter lim="800000"/>
              <a:headEnd/>
              <a:tailEnd/>
            </a:ln>
            <a:effectLst/>
          </p:spPr>
          <p:txBody>
            <a:bodyPr wrap="none" anchor="ctr"/>
            <a:lstStyle/>
            <a:p>
              <a:endParaRPr lang="en-US"/>
            </a:p>
          </p:txBody>
        </p:sp>
        <p:sp>
          <p:nvSpPr>
            <p:cNvPr id="59422" name="Line 30"/>
            <p:cNvSpPr>
              <a:spLocks noChangeShapeType="1"/>
            </p:cNvSpPr>
            <p:nvPr/>
          </p:nvSpPr>
          <p:spPr bwMode="auto">
            <a:xfrm flipH="1">
              <a:off x="2947" y="2604"/>
              <a:ext cx="288" cy="62"/>
            </a:xfrm>
            <a:prstGeom prst="line">
              <a:avLst/>
            </a:prstGeom>
            <a:noFill/>
            <a:ln w="63500">
              <a:solidFill>
                <a:srgbClr val="FF0000"/>
              </a:solidFill>
              <a:round/>
              <a:headEnd/>
              <a:tailEnd type="stealth" w="med" len="med"/>
            </a:ln>
            <a:effectLst/>
          </p:spPr>
          <p:txBody>
            <a:bodyPr/>
            <a:lstStyle/>
            <a:p>
              <a:endParaRPr lang="en-US"/>
            </a:p>
          </p:txBody>
        </p:sp>
        <p:sp>
          <p:nvSpPr>
            <p:cNvPr id="59424" name="Text Box 32"/>
            <p:cNvSpPr txBox="1">
              <a:spLocks noChangeArrowheads="1"/>
            </p:cNvSpPr>
            <p:nvPr/>
          </p:nvSpPr>
          <p:spPr bwMode="auto">
            <a:xfrm>
              <a:off x="3279" y="2438"/>
              <a:ext cx="685" cy="250"/>
            </a:xfrm>
            <a:prstGeom prst="rect">
              <a:avLst/>
            </a:prstGeom>
            <a:solidFill>
              <a:srgbClr val="99CC00">
                <a:alpha val="30000"/>
              </a:srgbClr>
            </a:solidFill>
            <a:ln w="9525">
              <a:noFill/>
              <a:miter lim="800000"/>
              <a:headEnd/>
              <a:tailEnd/>
            </a:ln>
            <a:effectLst/>
          </p:spPr>
          <p:txBody>
            <a:bodyPr wrap="none">
              <a:spAutoFit/>
            </a:bodyPr>
            <a:lstStyle/>
            <a:p>
              <a:pPr algn="l"/>
              <a:r>
                <a:rPr lang="en-US" sz="2000" b="1">
                  <a:solidFill>
                    <a:schemeClr val="bg1"/>
                  </a:solidFill>
                </a:rPr>
                <a:t>Sample</a:t>
              </a:r>
            </a:p>
          </p:txBody>
        </p:sp>
        <p:sp>
          <p:nvSpPr>
            <p:cNvPr id="59443" name="Line 51"/>
            <p:cNvSpPr>
              <a:spLocks noChangeShapeType="1"/>
            </p:cNvSpPr>
            <p:nvPr/>
          </p:nvSpPr>
          <p:spPr bwMode="auto">
            <a:xfrm>
              <a:off x="177" y="1612"/>
              <a:ext cx="2329" cy="950"/>
            </a:xfrm>
            <a:prstGeom prst="line">
              <a:avLst/>
            </a:prstGeom>
            <a:noFill/>
            <a:ln w="82550" cap="rnd">
              <a:solidFill>
                <a:srgbClr val="FF0000"/>
              </a:solidFill>
              <a:prstDash val="sysDot"/>
              <a:round/>
              <a:headEnd/>
              <a:tailEnd type="triangle" w="sm" len="lg"/>
            </a:ln>
            <a:effectLst/>
          </p:spPr>
          <p:txBody>
            <a:bodyPr/>
            <a:lstStyle/>
            <a:p>
              <a:endParaRPr lang="en-US"/>
            </a:p>
          </p:txBody>
        </p:sp>
        <p:sp>
          <p:nvSpPr>
            <p:cNvPr id="59455" name="Line 63"/>
            <p:cNvSpPr>
              <a:spLocks noChangeShapeType="1"/>
            </p:cNvSpPr>
            <p:nvPr/>
          </p:nvSpPr>
          <p:spPr bwMode="auto">
            <a:xfrm flipH="1">
              <a:off x="3050" y="1675"/>
              <a:ext cx="243" cy="301"/>
            </a:xfrm>
            <a:prstGeom prst="line">
              <a:avLst/>
            </a:prstGeom>
            <a:noFill/>
            <a:ln w="63500">
              <a:solidFill>
                <a:srgbClr val="FF0000"/>
              </a:solidFill>
              <a:round/>
              <a:headEnd/>
              <a:tailEnd type="stealth" w="med" len="med"/>
            </a:ln>
            <a:effectLst/>
          </p:spPr>
          <p:txBody>
            <a:bodyPr/>
            <a:lstStyle/>
            <a:p>
              <a:endParaRPr lang="en-US"/>
            </a:p>
          </p:txBody>
        </p:sp>
      </p:grpSp>
      <p:grpSp>
        <p:nvGrpSpPr>
          <p:cNvPr id="17" name="Group 16"/>
          <p:cNvGrpSpPr/>
          <p:nvPr/>
        </p:nvGrpSpPr>
        <p:grpSpPr>
          <a:xfrm>
            <a:off x="4841537" y="971893"/>
            <a:ext cx="4302463" cy="5529664"/>
            <a:chOff x="4732912" y="666325"/>
            <a:chExt cx="4302463" cy="5529664"/>
          </a:xfrm>
        </p:grpSpPr>
        <p:sp>
          <p:nvSpPr>
            <p:cNvPr id="18" name="TextBox 17"/>
            <p:cNvSpPr txBox="1"/>
            <p:nvPr/>
          </p:nvSpPr>
          <p:spPr>
            <a:xfrm>
              <a:off x="4847257" y="666325"/>
              <a:ext cx="4009862" cy="2120662"/>
            </a:xfrm>
            <a:prstGeom prst="rect">
              <a:avLst/>
            </a:prstGeom>
            <a:solidFill>
              <a:srgbClr val="92D050"/>
            </a:solidFill>
          </p:spPr>
          <p:txBody>
            <a:bodyPr wrap="square" rtlCol="0">
              <a:noAutofit/>
            </a:bodyPr>
            <a:lstStyle/>
            <a:p>
              <a:pPr algn="ctr"/>
              <a:r>
                <a:rPr lang="en-US" sz="2400" dirty="0" smtClean="0"/>
                <a:t>Development of 57Mn beam in late 1990s (with laser </a:t>
              </a:r>
              <a:r>
                <a:rPr lang="en-US" sz="2400" dirty="0" err="1" smtClean="0"/>
                <a:t>ionisation</a:t>
              </a:r>
              <a:r>
                <a:rPr lang="en-US" sz="2400" dirty="0" smtClean="0"/>
                <a:t>) brought about a new era in Mossbauer experiments at ISOLDE. </a:t>
              </a:r>
              <a:endParaRPr lang="en-GB" sz="2400" dirty="0"/>
            </a:p>
          </p:txBody>
        </p:sp>
        <p:sp>
          <p:nvSpPr>
            <p:cNvPr id="19" name="TextBox 18"/>
            <p:cNvSpPr txBox="1"/>
            <p:nvPr/>
          </p:nvSpPr>
          <p:spPr>
            <a:xfrm>
              <a:off x="4732912" y="3065487"/>
              <a:ext cx="4302463" cy="3130502"/>
            </a:xfrm>
            <a:prstGeom prst="rect">
              <a:avLst/>
            </a:prstGeom>
            <a:solidFill>
              <a:schemeClr val="tx2">
                <a:lumMod val="40000"/>
                <a:lumOff val="60000"/>
              </a:schemeClr>
            </a:solidFill>
          </p:spPr>
          <p:txBody>
            <a:bodyPr wrap="square" rtlCol="0">
              <a:noAutofit/>
            </a:bodyPr>
            <a:lstStyle/>
            <a:p>
              <a:pPr marL="285750" indent="-285750">
                <a:buFont typeface="Arial" pitchFamily="34" charset="0"/>
                <a:buChar char="•"/>
              </a:pPr>
              <a:r>
                <a:rPr lang="en-US" sz="2000" dirty="0" smtClean="0"/>
                <a:t>Very clean, intense beam of </a:t>
              </a:r>
              <a:r>
                <a:rPr lang="en-US" sz="2000" baseline="30000" dirty="0" smtClean="0"/>
                <a:t>57</a:t>
              </a:r>
              <a:r>
                <a:rPr lang="en-US" sz="2000" dirty="0" smtClean="0"/>
                <a:t>Mn </a:t>
              </a:r>
              <a:r>
                <a:rPr lang="en-US" sz="2000" b="1" dirty="0" smtClean="0"/>
                <a:t>(&gt;3x10</a:t>
              </a:r>
              <a:r>
                <a:rPr lang="en-US" sz="2000" b="1" baseline="30000" dirty="0" smtClean="0"/>
                <a:t>8</a:t>
              </a:r>
              <a:r>
                <a:rPr lang="en-US" sz="2000" b="1" dirty="0" smtClean="0"/>
                <a:t> ions sec</a:t>
              </a:r>
              <a:r>
                <a:rPr lang="en-US" sz="2000" b="1" baseline="30000" dirty="0" smtClean="0"/>
                <a:t>-1</a:t>
              </a:r>
              <a:r>
                <a:rPr lang="en-US" sz="2000" b="1" dirty="0" smtClean="0"/>
                <a:t>)</a:t>
              </a:r>
            </a:p>
            <a:p>
              <a:pPr marL="285750" indent="-285750">
                <a:buFont typeface="Arial" pitchFamily="34" charset="0"/>
                <a:buChar char="•"/>
              </a:pPr>
              <a:r>
                <a:rPr lang="en-US" sz="2000" b="1" dirty="0" smtClean="0">
                  <a:solidFill>
                    <a:srgbClr val="FF0000"/>
                  </a:solidFill>
                </a:rPr>
                <a:t>Allows collection of single Mossbauer spectrum in ~ 3 </a:t>
              </a:r>
              <a:r>
                <a:rPr lang="en-US" sz="2000" b="1" dirty="0" err="1" smtClean="0">
                  <a:solidFill>
                    <a:srgbClr val="FF0000"/>
                  </a:solidFill>
                </a:rPr>
                <a:t>mins</a:t>
              </a:r>
              <a:r>
                <a:rPr lang="en-US" sz="2000" b="1" dirty="0" smtClean="0">
                  <a:solidFill>
                    <a:srgbClr val="FF0000"/>
                  </a:solidFill>
                </a:rPr>
                <a:t>. </a:t>
              </a:r>
            </a:p>
            <a:p>
              <a:pPr marL="285750" indent="-285750">
                <a:buFont typeface="Arial" pitchFamily="34" charset="0"/>
                <a:buChar char="•"/>
              </a:pPr>
              <a:r>
                <a:rPr lang="en-US" sz="2000" b="1" dirty="0" smtClean="0"/>
                <a:t>Able to collect many hundreds over course of a 3 day run.</a:t>
              </a:r>
            </a:p>
            <a:p>
              <a:pPr marL="285750" indent="-285750">
                <a:buFont typeface="Arial" pitchFamily="34" charset="0"/>
                <a:buChar char="•"/>
              </a:pPr>
              <a:r>
                <a:rPr lang="en-US" sz="2000" b="1" dirty="0" smtClean="0">
                  <a:solidFill>
                    <a:srgbClr val="FF0000"/>
                  </a:solidFill>
                </a:rPr>
                <a:t>Allows low concentrations of probe atoms to be used (~10</a:t>
              </a:r>
              <a:r>
                <a:rPr lang="en-US" sz="2000" b="1" baseline="30000" dirty="0" smtClean="0">
                  <a:solidFill>
                    <a:srgbClr val="FF0000"/>
                  </a:solidFill>
                </a:rPr>
                <a:t>-4</a:t>
              </a:r>
              <a:r>
                <a:rPr lang="en-US" sz="2000" b="1" dirty="0" smtClean="0">
                  <a:solidFill>
                    <a:srgbClr val="FF0000"/>
                  </a:solidFill>
                </a:rPr>
                <a:t>At%)</a:t>
              </a:r>
              <a:endParaRPr lang="en-GB" sz="2000" b="1" dirty="0">
                <a:solidFill>
                  <a:srgbClr val="FF0000"/>
                </a:solidFill>
              </a:endParaRPr>
            </a:p>
          </p:txBody>
        </p:sp>
      </p:grpSp>
      <p:sp>
        <p:nvSpPr>
          <p:cNvPr id="20" name="TextBox 19"/>
          <p:cNvSpPr txBox="1"/>
          <p:nvPr/>
        </p:nvSpPr>
        <p:spPr>
          <a:xfrm>
            <a:off x="0" y="0"/>
            <a:ext cx="9144000" cy="690674"/>
          </a:xfrm>
          <a:prstGeom prst="rect">
            <a:avLst/>
          </a:prstGeom>
          <a:solidFill>
            <a:srgbClr val="008000"/>
          </a:solidFill>
        </p:spPr>
        <p:txBody>
          <a:bodyPr wrap="square" rtlCol="0" anchor="ctr" anchorCtr="0">
            <a:noAutofit/>
          </a:bodyPr>
          <a:lstStyle/>
          <a:p>
            <a:pPr algn="ctr"/>
            <a:r>
              <a:rPr lang="en-US" sz="3200" b="1" dirty="0" smtClean="0">
                <a:solidFill>
                  <a:srgbClr val="FFFF00"/>
                </a:solidFill>
              </a:rPr>
              <a:t>Hyperfine Interactions with Mossbauer spectroscopy</a:t>
            </a:r>
            <a:endParaRPr lang="en-GB" sz="3200" b="1" dirty="0">
              <a:solidFill>
                <a:srgbClr val="FFFF00"/>
              </a:solidFill>
            </a:endParaRPr>
          </a:p>
        </p:txBody>
      </p:sp>
    </p:spTree>
    <p:extLst>
      <p:ext uri="{BB962C8B-B14F-4D97-AF65-F5344CB8AC3E}">
        <p14:creationId xmlns:p14="http://schemas.microsoft.com/office/powerpoint/2010/main" val="1401477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dissolv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TextBox 7"/>
          <p:cNvSpPr txBox="1"/>
          <p:nvPr/>
        </p:nvSpPr>
        <p:spPr>
          <a:xfrm>
            <a:off x="210056" y="1852434"/>
            <a:ext cx="4261187" cy="2616101"/>
          </a:xfrm>
          <a:prstGeom prst="rect">
            <a:avLst/>
          </a:prstGeom>
          <a:solidFill>
            <a:schemeClr val="accent2">
              <a:lumMod val="40000"/>
              <a:lumOff val="60000"/>
            </a:schemeClr>
          </a:solidFill>
        </p:spPr>
        <p:txBody>
          <a:bodyPr wrap="square" rtlCol="0">
            <a:spAutoFit/>
          </a:bodyPr>
          <a:lstStyle/>
          <a:p>
            <a:pPr algn="ctr"/>
            <a:r>
              <a:rPr lang="en-US" dirty="0" smtClean="0"/>
              <a:t>6 </a:t>
            </a:r>
            <a:r>
              <a:rPr lang="en-US" dirty="0"/>
              <a:t>fold spectrum: characteristic of magnetic structure (at room temperature!!!). </a:t>
            </a:r>
            <a:endParaRPr lang="en-US" dirty="0" smtClean="0"/>
          </a:p>
          <a:p>
            <a:pPr algn="ctr"/>
            <a:endParaRPr lang="en-US" dirty="0"/>
          </a:p>
          <a:p>
            <a:pPr algn="ctr"/>
            <a:r>
              <a:rPr lang="en-US" dirty="0"/>
              <a:t>R</a:t>
            </a:r>
            <a:r>
              <a:rPr lang="en-US" dirty="0" smtClean="0"/>
              <a:t>esults in an external magnetic field show that the spectrum shown to be a          </a:t>
            </a:r>
            <a:r>
              <a:rPr lang="en-US" sz="2000" b="1" dirty="0" smtClean="0">
                <a:solidFill>
                  <a:srgbClr val="FF0000"/>
                </a:solidFill>
              </a:rPr>
              <a:t>slowly relaxing paramagnetic system </a:t>
            </a:r>
            <a:r>
              <a:rPr lang="en-US" dirty="0" smtClean="0"/>
              <a:t>. </a:t>
            </a:r>
          </a:p>
          <a:p>
            <a:pPr algn="ctr"/>
            <a:endParaRPr lang="en-US" dirty="0"/>
          </a:p>
          <a:p>
            <a:pPr algn="ctr"/>
            <a:r>
              <a:rPr lang="en-US" dirty="0" err="1"/>
              <a:t>Gunnlaugsson</a:t>
            </a:r>
            <a:r>
              <a:rPr lang="en-US" dirty="0"/>
              <a:t> </a:t>
            </a:r>
            <a:r>
              <a:rPr lang="en-US" i="1" dirty="0"/>
              <a:t>et al</a:t>
            </a:r>
            <a:r>
              <a:rPr lang="en-US" dirty="0"/>
              <a:t> (APL </a:t>
            </a:r>
            <a:r>
              <a:rPr lang="en-US" b="1" dirty="0"/>
              <a:t>97 </a:t>
            </a:r>
            <a:r>
              <a:rPr lang="en-US" dirty="0"/>
              <a:t>142501 2010</a:t>
            </a:r>
            <a:r>
              <a:rPr lang="en-US" dirty="0" smtClean="0"/>
              <a:t>)</a:t>
            </a:r>
            <a:endParaRPr lang="en-US" dirty="0"/>
          </a:p>
          <a:p>
            <a:pPr algn="ctr"/>
            <a:endParaRPr lang="en-GB" dirty="0"/>
          </a:p>
        </p:txBody>
      </p:sp>
      <p:sp>
        <p:nvSpPr>
          <p:cNvPr id="9" name="TextBox 8"/>
          <p:cNvSpPr txBox="1"/>
          <p:nvPr/>
        </p:nvSpPr>
        <p:spPr>
          <a:xfrm>
            <a:off x="1" y="4667797"/>
            <a:ext cx="4599172" cy="1754327"/>
          </a:xfrm>
          <a:prstGeom prst="rect">
            <a:avLst/>
          </a:prstGeom>
          <a:noFill/>
        </p:spPr>
        <p:txBody>
          <a:bodyPr wrap="square" rtlCol="0">
            <a:spAutoFit/>
          </a:bodyPr>
          <a:lstStyle/>
          <a:p>
            <a:pPr algn="just"/>
            <a:r>
              <a:rPr lang="en-US" i="1" dirty="0" smtClean="0"/>
              <a:t>After high-dose implantations, precipitates of Fe-III are formed. These form clusters yielding misleading information about the nature of magnetism in </a:t>
            </a:r>
            <a:r>
              <a:rPr lang="en-US" i="1" dirty="0" err="1" smtClean="0"/>
              <a:t>ZnO</a:t>
            </a:r>
            <a:r>
              <a:rPr lang="en-US" i="1" dirty="0" smtClean="0"/>
              <a:t> (as reported by many groups over the last number of years). </a:t>
            </a:r>
          </a:p>
          <a:p>
            <a:pPr algn="just"/>
            <a:endParaRPr lang="en-US" i="1" dirty="0"/>
          </a:p>
        </p:txBody>
      </p:sp>
      <p:sp>
        <p:nvSpPr>
          <p:cNvPr id="10" name="TextBox 9"/>
          <p:cNvSpPr txBox="1"/>
          <p:nvPr/>
        </p:nvSpPr>
        <p:spPr>
          <a:xfrm>
            <a:off x="152139" y="6237458"/>
            <a:ext cx="4200574" cy="369332"/>
          </a:xfrm>
          <a:prstGeom prst="rect">
            <a:avLst/>
          </a:prstGeom>
          <a:noFill/>
        </p:spPr>
        <p:txBody>
          <a:bodyPr wrap="none" rtlCol="0">
            <a:spAutoFit/>
          </a:bodyPr>
          <a:lstStyle/>
          <a:p>
            <a:r>
              <a:rPr lang="en-US" dirty="0" err="1" smtClean="0"/>
              <a:t>Gunnlaugsson</a:t>
            </a:r>
            <a:r>
              <a:rPr lang="en-US" dirty="0" smtClean="0"/>
              <a:t> </a:t>
            </a:r>
            <a:r>
              <a:rPr lang="en-US" i="1" dirty="0" smtClean="0"/>
              <a:t>et al</a:t>
            </a:r>
            <a:r>
              <a:rPr lang="en-US" dirty="0" smtClean="0"/>
              <a:t> APL </a:t>
            </a:r>
            <a:r>
              <a:rPr lang="en-US" b="1" dirty="0" smtClean="0"/>
              <a:t>100 042109 </a:t>
            </a:r>
            <a:r>
              <a:rPr lang="en-US" dirty="0" smtClean="0"/>
              <a:t>2012</a:t>
            </a:r>
            <a:endParaRPr lang="en-GB" dirty="0"/>
          </a:p>
        </p:txBody>
      </p:sp>
      <p:grpSp>
        <p:nvGrpSpPr>
          <p:cNvPr id="2" name="Group 1"/>
          <p:cNvGrpSpPr/>
          <p:nvPr/>
        </p:nvGrpSpPr>
        <p:grpSpPr>
          <a:xfrm>
            <a:off x="4370974" y="469123"/>
            <a:ext cx="4223858" cy="6277148"/>
            <a:chOff x="4920142" y="663637"/>
            <a:chExt cx="4223858" cy="6277148"/>
          </a:xfrm>
        </p:grpSpPr>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20142" y="663637"/>
              <a:ext cx="4087513" cy="23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539" b="-1539"/>
            <a:stretch/>
          </p:blipFill>
          <p:spPr bwMode="auto">
            <a:xfrm>
              <a:off x="5084730" y="2376000"/>
              <a:ext cx="4059270" cy="45647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cxnSp>
        <p:nvCxnSpPr>
          <p:cNvPr id="12" name="Straight Connector 11"/>
          <p:cNvCxnSpPr/>
          <p:nvPr/>
        </p:nvCxnSpPr>
        <p:spPr>
          <a:xfrm flipV="1">
            <a:off x="8803273" y="1647362"/>
            <a:ext cx="0" cy="1338772"/>
          </a:xfrm>
          <a:prstGeom prst="line">
            <a:avLst/>
          </a:prstGeom>
          <a:ln w="57150" cmpd="sng">
            <a:tailEnd type="stealth" w="lg" len="lg"/>
          </a:ln>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0" y="-11126"/>
            <a:ext cx="4720939" cy="1569660"/>
          </a:xfrm>
          <a:prstGeom prst="rect">
            <a:avLst/>
          </a:prstGeom>
          <a:solidFill>
            <a:srgbClr val="008000"/>
          </a:solidFill>
        </p:spPr>
        <p:txBody>
          <a:bodyPr wrap="square" rtlCol="0">
            <a:spAutoFit/>
          </a:bodyPr>
          <a:lstStyle/>
          <a:p>
            <a:pPr algn="ctr"/>
            <a:r>
              <a:rPr lang="en-US" sz="3200" b="1" dirty="0" smtClean="0">
                <a:solidFill>
                  <a:srgbClr val="FFFF00"/>
                </a:solidFill>
              </a:rPr>
              <a:t>Fe: </a:t>
            </a:r>
            <a:r>
              <a:rPr lang="en-US" sz="3200" b="1" dirty="0" err="1" smtClean="0">
                <a:solidFill>
                  <a:srgbClr val="FFFF00"/>
                </a:solidFill>
              </a:rPr>
              <a:t>ZnO</a:t>
            </a:r>
            <a:r>
              <a:rPr lang="en-US" sz="3200" b="1" dirty="0" smtClean="0">
                <a:solidFill>
                  <a:srgbClr val="FFFF00"/>
                </a:solidFill>
              </a:rPr>
              <a:t> a ferromagnetic semiconductor?</a:t>
            </a:r>
          </a:p>
          <a:p>
            <a:pPr algn="ctr"/>
            <a:r>
              <a:rPr lang="en-US" sz="3200" b="1" dirty="0" smtClean="0">
                <a:solidFill>
                  <a:srgbClr val="FFFF00"/>
                </a:solidFill>
              </a:rPr>
              <a:t>(nope!)</a:t>
            </a:r>
            <a:endParaRPr lang="en-GB" sz="3200" b="1" dirty="0">
              <a:solidFill>
                <a:srgbClr val="FFFF00"/>
              </a:solidFill>
            </a:endParaRPr>
          </a:p>
        </p:txBody>
      </p:sp>
      <p:sp>
        <p:nvSpPr>
          <p:cNvPr id="16" name="TextBox 15"/>
          <p:cNvSpPr txBox="1"/>
          <p:nvPr/>
        </p:nvSpPr>
        <p:spPr>
          <a:xfrm>
            <a:off x="7631305" y="17113"/>
            <a:ext cx="1205391" cy="369332"/>
          </a:xfrm>
          <a:prstGeom prst="rect">
            <a:avLst/>
          </a:prstGeom>
          <a:noFill/>
        </p:spPr>
        <p:txBody>
          <a:bodyPr wrap="none" rtlCol="0">
            <a:spAutoFit/>
          </a:bodyPr>
          <a:lstStyle/>
          <a:p>
            <a:r>
              <a:rPr lang="en-US" i="1" dirty="0" err="1" smtClean="0"/>
              <a:t>ZnO</a:t>
            </a:r>
            <a:r>
              <a:rPr lang="en-US" i="1" dirty="0" smtClean="0"/>
              <a:t> C axis</a:t>
            </a:r>
            <a:endParaRPr lang="en-US" i="1" dirty="0"/>
          </a:p>
        </p:txBody>
      </p:sp>
      <p:pic>
        <p:nvPicPr>
          <p:cNvPr id="20" name="Picture 19"/>
          <p:cNvPicPr>
            <a:picLocks noChangeAspect="1"/>
          </p:cNvPicPr>
          <p:nvPr/>
        </p:nvPicPr>
        <p:blipFill>
          <a:blip r:embed="rId4"/>
          <a:stretch>
            <a:fillRect/>
          </a:stretch>
        </p:blipFill>
        <p:spPr>
          <a:xfrm rot="19530584">
            <a:off x="7835512" y="1359657"/>
            <a:ext cx="908387" cy="615054"/>
          </a:xfrm>
          <a:prstGeom prst="rect">
            <a:avLst/>
          </a:prstGeom>
        </p:spPr>
      </p:pic>
      <p:sp>
        <p:nvSpPr>
          <p:cNvPr id="17" name="Can 16"/>
          <p:cNvSpPr/>
          <p:nvPr/>
        </p:nvSpPr>
        <p:spPr>
          <a:xfrm rot="1800000">
            <a:off x="8409783" y="719040"/>
            <a:ext cx="325535" cy="690674"/>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p:nvCxnSpPr>
        <p:spPr>
          <a:xfrm flipV="1">
            <a:off x="8082502" y="303855"/>
            <a:ext cx="0" cy="1338772"/>
          </a:xfrm>
          <a:prstGeom prst="line">
            <a:avLst/>
          </a:prstGeom>
          <a:ln w="57150" cmpd="sng">
            <a:tailEnd type="stealth" w="lg" len="lg"/>
          </a:ln>
        </p:spPr>
        <p:style>
          <a:lnRef idx="2">
            <a:schemeClr val="accent1"/>
          </a:lnRef>
          <a:fillRef idx="0">
            <a:schemeClr val="accent1"/>
          </a:fillRef>
          <a:effectRef idx="1">
            <a:schemeClr val="accent1"/>
          </a:effectRef>
          <a:fontRef idx="minor">
            <a:schemeClr val="tx1"/>
          </a:fontRef>
        </p:style>
      </p:cxnSp>
      <p:pic>
        <p:nvPicPr>
          <p:cNvPr id="21" name="Picture 20"/>
          <p:cNvPicPr>
            <a:picLocks noChangeAspect="1"/>
          </p:cNvPicPr>
          <p:nvPr/>
        </p:nvPicPr>
        <p:blipFill>
          <a:blip r:embed="rId4"/>
          <a:stretch>
            <a:fillRect/>
          </a:stretch>
        </p:blipFill>
        <p:spPr>
          <a:xfrm rot="6840000">
            <a:off x="8326796" y="3139311"/>
            <a:ext cx="908387" cy="615054"/>
          </a:xfrm>
          <a:prstGeom prst="rect">
            <a:avLst/>
          </a:prstGeom>
        </p:spPr>
      </p:pic>
      <p:sp>
        <p:nvSpPr>
          <p:cNvPr id="22" name="Can 21"/>
          <p:cNvSpPr/>
          <p:nvPr/>
        </p:nvSpPr>
        <p:spPr>
          <a:xfrm>
            <a:off x="8691552" y="3774005"/>
            <a:ext cx="325535" cy="690674"/>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Right Arrow 2"/>
          <p:cNvSpPr/>
          <p:nvPr/>
        </p:nvSpPr>
        <p:spPr>
          <a:xfrm rot="16200000">
            <a:off x="8356906" y="2316748"/>
            <a:ext cx="895237" cy="491033"/>
          </a:xfrm>
          <a:prstGeom prst="rightArrow">
            <a:avLst/>
          </a:prstGeom>
          <a:gradFill>
            <a:gsLst>
              <a:gs pos="0">
                <a:schemeClr val="bg1"/>
              </a:gs>
              <a:gs pos="100000">
                <a:srgbClr val="FF0000"/>
              </a:gs>
            </a:gsLst>
            <a:lin ang="0" scaled="0"/>
          </a:gra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dirty="0" smtClean="0"/>
              <a:t>B</a:t>
            </a:r>
            <a:endParaRPr lang="en-US" dirty="0"/>
          </a:p>
        </p:txBody>
      </p:sp>
      <p:pic>
        <p:nvPicPr>
          <p:cNvPr id="25" name="Picture 24"/>
          <p:cNvPicPr>
            <a:picLocks noChangeAspect="1"/>
          </p:cNvPicPr>
          <p:nvPr/>
        </p:nvPicPr>
        <p:blipFill>
          <a:blip r:embed="rId4"/>
          <a:stretch>
            <a:fillRect/>
          </a:stretch>
        </p:blipFill>
        <p:spPr>
          <a:xfrm rot="19530584">
            <a:off x="7883488" y="5467695"/>
            <a:ext cx="908387" cy="615054"/>
          </a:xfrm>
          <a:prstGeom prst="rect">
            <a:avLst/>
          </a:prstGeom>
        </p:spPr>
      </p:pic>
      <p:sp>
        <p:nvSpPr>
          <p:cNvPr id="26" name="Can 25"/>
          <p:cNvSpPr/>
          <p:nvPr/>
        </p:nvSpPr>
        <p:spPr>
          <a:xfrm rot="1800000">
            <a:off x="8457759" y="4827078"/>
            <a:ext cx="325535" cy="690674"/>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3" name="Straight Connector 22"/>
          <p:cNvCxnSpPr/>
          <p:nvPr/>
        </p:nvCxnSpPr>
        <p:spPr>
          <a:xfrm flipV="1">
            <a:off x="8093943" y="4583411"/>
            <a:ext cx="0" cy="1338772"/>
          </a:xfrm>
          <a:prstGeom prst="line">
            <a:avLst/>
          </a:prstGeom>
          <a:ln w="57150" cmpd="sng">
            <a:tailEnd type="stealth" w="lg" len="lg"/>
          </a:ln>
        </p:spPr>
        <p:style>
          <a:lnRef idx="2">
            <a:schemeClr val="accent1"/>
          </a:lnRef>
          <a:fillRef idx="0">
            <a:schemeClr val="accent1"/>
          </a:fillRef>
          <a:effectRef idx="1">
            <a:schemeClr val="accent1"/>
          </a:effectRef>
          <a:fontRef idx="minor">
            <a:schemeClr val="tx1"/>
          </a:fontRef>
        </p:style>
      </p:cxnSp>
      <p:sp>
        <p:nvSpPr>
          <p:cNvPr id="24" name="Right Arrow 23"/>
          <p:cNvSpPr/>
          <p:nvPr/>
        </p:nvSpPr>
        <p:spPr>
          <a:xfrm rot="16200000">
            <a:off x="7647576" y="5252797"/>
            <a:ext cx="895237" cy="491033"/>
          </a:xfrm>
          <a:prstGeom prst="rightArrow">
            <a:avLst/>
          </a:prstGeom>
          <a:gradFill>
            <a:gsLst>
              <a:gs pos="0">
                <a:schemeClr val="bg1"/>
              </a:gs>
              <a:gs pos="100000">
                <a:srgbClr val="FF0000"/>
              </a:gs>
            </a:gsLst>
            <a:lin ang="0" scaled="0"/>
          </a:gradFill>
          <a:ln>
            <a:noFill/>
          </a:ln>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dirty="0" smtClean="0"/>
              <a:t>B</a:t>
            </a:r>
            <a:endParaRPr lang="en-US" dirty="0"/>
          </a:p>
        </p:txBody>
      </p:sp>
      <p:sp>
        <p:nvSpPr>
          <p:cNvPr id="7" name="Slide Number Placeholder 6"/>
          <p:cNvSpPr>
            <a:spLocks noGrp="1"/>
          </p:cNvSpPr>
          <p:nvPr>
            <p:ph type="sldNum" sz="quarter" idx="12"/>
          </p:nvPr>
        </p:nvSpPr>
        <p:spPr/>
        <p:txBody>
          <a:bodyPr/>
          <a:lstStyle/>
          <a:p>
            <a:fld id="{40E1CAA2-E777-DE48-8E99-2A88D64F5E44}" type="slidenum">
              <a:rPr lang="en-US" smtClean="0"/>
              <a:pPr/>
              <a:t>23</a:t>
            </a:fld>
            <a:endParaRPr lang="en-US"/>
          </a:p>
        </p:txBody>
      </p:sp>
      <p:pic>
        <p:nvPicPr>
          <p:cNvPr id="28" name="Picture 27"/>
          <p:cNvPicPr>
            <a:picLocks noChangeAspect="1"/>
          </p:cNvPicPr>
          <p:nvPr/>
        </p:nvPicPr>
        <p:blipFill>
          <a:blip r:embed="rId5"/>
          <a:stretch>
            <a:fillRect/>
          </a:stretch>
        </p:blipFill>
        <p:spPr>
          <a:xfrm>
            <a:off x="5915470" y="122566"/>
            <a:ext cx="909000" cy="288000"/>
          </a:xfrm>
          <a:prstGeom prst="rect">
            <a:avLst/>
          </a:prstGeom>
        </p:spPr>
      </p:pic>
      <p:sp>
        <p:nvSpPr>
          <p:cNvPr id="11" name="TextBox 10"/>
          <p:cNvSpPr txBox="1"/>
          <p:nvPr/>
        </p:nvSpPr>
        <p:spPr>
          <a:xfrm>
            <a:off x="387746" y="2504937"/>
            <a:ext cx="8051368" cy="1754326"/>
          </a:xfrm>
          <a:prstGeom prst="rect">
            <a:avLst/>
          </a:prstGeom>
          <a:solidFill>
            <a:schemeClr val="accent2"/>
          </a:solidFill>
        </p:spPr>
        <p:txBody>
          <a:bodyPr wrap="square" rtlCol="0">
            <a:spAutoFit/>
          </a:bodyPr>
          <a:lstStyle/>
          <a:p>
            <a:r>
              <a:rPr lang="en-US" dirty="0"/>
              <a:t>DOGRA, R.; CARBONARI, A. W.; MERCURIO, M. E.; CORDEIRO, M. R.; RAMOS, J. M.; SAXENA, R. </a:t>
            </a:r>
            <a:r>
              <a:rPr lang="en-US" dirty="0" smtClean="0"/>
              <a:t>N.</a:t>
            </a:r>
          </a:p>
          <a:p>
            <a:r>
              <a:rPr lang="en-US" b="1" dirty="0" smtClean="0">
                <a:solidFill>
                  <a:schemeClr val="accent4">
                    <a:lumMod val="40000"/>
                    <a:lumOff val="60000"/>
                  </a:schemeClr>
                </a:solidFill>
              </a:rPr>
              <a:t>Search </a:t>
            </a:r>
            <a:r>
              <a:rPr lang="en-US" b="1" dirty="0">
                <a:solidFill>
                  <a:schemeClr val="accent4">
                    <a:lumMod val="40000"/>
                    <a:lumOff val="60000"/>
                  </a:schemeClr>
                </a:solidFill>
              </a:rPr>
              <a:t>for Room Temperature Ferromagnetism in Low-Concentration Transition Metal Doped </a:t>
            </a:r>
            <a:r>
              <a:rPr lang="en-US" b="1" dirty="0" err="1">
                <a:solidFill>
                  <a:schemeClr val="accent4">
                    <a:lumMod val="40000"/>
                    <a:lumOff val="60000"/>
                  </a:schemeClr>
                </a:solidFill>
              </a:rPr>
              <a:t>ZnO</a:t>
            </a:r>
            <a:r>
              <a:rPr lang="en-US" b="1" dirty="0">
                <a:solidFill>
                  <a:schemeClr val="accent4">
                    <a:lumMod val="40000"/>
                    <a:lumOff val="60000"/>
                  </a:schemeClr>
                </a:solidFill>
              </a:rPr>
              <a:t> </a:t>
            </a:r>
            <a:r>
              <a:rPr lang="en-US" b="1" dirty="0" err="1">
                <a:solidFill>
                  <a:schemeClr val="accent4">
                    <a:lumMod val="40000"/>
                    <a:lumOff val="60000"/>
                  </a:schemeClr>
                </a:solidFill>
              </a:rPr>
              <a:t>Nanocrystalline</a:t>
            </a:r>
            <a:r>
              <a:rPr lang="en-US" b="1" dirty="0">
                <a:solidFill>
                  <a:schemeClr val="accent4">
                    <a:lumMod val="40000"/>
                    <a:lumOff val="60000"/>
                  </a:schemeClr>
                </a:solidFill>
              </a:rPr>
              <a:t> Powders Using a Microscopic </a:t>
            </a:r>
            <a:r>
              <a:rPr lang="en-US" b="1" dirty="0" smtClean="0">
                <a:solidFill>
                  <a:schemeClr val="accent4">
                    <a:lumMod val="40000"/>
                    <a:lumOff val="60000"/>
                  </a:schemeClr>
                </a:solidFill>
              </a:rPr>
              <a:t>Technique</a:t>
            </a:r>
            <a:r>
              <a:rPr lang="en-US" b="1" i="1" dirty="0" smtClean="0"/>
              <a:t>.</a:t>
            </a:r>
          </a:p>
          <a:p>
            <a:endParaRPr lang="en-US" b="1" i="1" dirty="0" smtClean="0"/>
          </a:p>
          <a:p>
            <a:r>
              <a:rPr lang="en-US" b="1" i="1" dirty="0" smtClean="0"/>
              <a:t>IEEE </a:t>
            </a:r>
            <a:r>
              <a:rPr lang="en-US" b="1" i="1" dirty="0"/>
              <a:t>Transactions on Magnetics</a:t>
            </a:r>
            <a:r>
              <a:rPr lang="en-US" dirty="0"/>
              <a:t>, v. 46, p. 1780-1783, 2010</a:t>
            </a:r>
            <a:endParaRPr lang="en-GB" dirty="0"/>
          </a:p>
        </p:txBody>
      </p:sp>
    </p:spTree>
    <p:extLst>
      <p:ext uri="{BB962C8B-B14F-4D97-AF65-F5344CB8AC3E}">
        <p14:creationId xmlns:p14="http://schemas.microsoft.com/office/powerpoint/2010/main" val="1498222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3878560" y="6304235"/>
            <a:ext cx="2133600" cy="365125"/>
          </a:xfrm>
        </p:spPr>
        <p:txBody>
          <a:bodyPr/>
          <a:lstStyle/>
          <a:p>
            <a:fld id="{DCE4B40A-67BA-4787-801A-16EE65008C21}" type="slidenum">
              <a:rPr lang="en-US" smtClean="0"/>
              <a:pPr/>
              <a:t>24</a:t>
            </a:fld>
            <a:endParaRPr lang="en-US" dirty="0"/>
          </a:p>
        </p:txBody>
      </p:sp>
      <p:sp>
        <p:nvSpPr>
          <p:cNvPr id="6" name="Rectangle 3"/>
          <p:cNvSpPr>
            <a:spLocks noChangeArrowheads="1"/>
          </p:cNvSpPr>
          <p:nvPr/>
        </p:nvSpPr>
        <p:spPr bwMode="auto">
          <a:xfrm>
            <a:off x="1920424" y="6525344"/>
            <a:ext cx="496565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pt-BR" altLang="de-DE" sz="1400" b="1" dirty="0" smtClean="0">
                <a:latin typeface="Calisto MT" panose="02040603050505030304" pitchFamily="18" charset="0"/>
                <a:cs typeface="Times New Roman" panose="02020603050405020304" pitchFamily="18" charset="0"/>
              </a:rPr>
              <a:t>Universität Duisburg Essen </a:t>
            </a:r>
            <a:r>
              <a:rPr lang="en-US" altLang="en-US" sz="1400" dirty="0" smtClean="0">
                <a:latin typeface="Calisto MT" panose="02040603050505030304" pitchFamily="18" charset="0"/>
              </a:rPr>
              <a:t>– April -2016</a:t>
            </a:r>
            <a:r>
              <a:rPr lang="pt-BR" altLang="de-DE" sz="1400" b="1" dirty="0" smtClean="0">
                <a:latin typeface="Calisto MT" panose="02040603050505030304" pitchFamily="18" charset="0"/>
                <a:cs typeface="Times New Roman" panose="02020603050405020304" pitchFamily="18" charset="0"/>
              </a:rPr>
              <a:t> Dr</a:t>
            </a:r>
            <a:r>
              <a:rPr lang="pt-BR" altLang="de-DE" sz="1400" b="1" dirty="0">
                <a:latin typeface="Calisto MT" panose="02040603050505030304" pitchFamily="18" charset="0"/>
                <a:cs typeface="Times New Roman" panose="02020603050405020304" pitchFamily="18" charset="0"/>
              </a:rPr>
              <a:t>. Juliana </a:t>
            </a:r>
            <a:r>
              <a:rPr lang="pt-BR" altLang="de-DE" sz="1400" b="1" dirty="0" smtClean="0">
                <a:latin typeface="Calisto MT" panose="02040603050505030304" pitchFamily="18" charset="0"/>
                <a:cs typeface="Times New Roman" panose="02020603050405020304" pitchFamily="18" charset="0"/>
              </a:rPr>
              <a:t>Schell</a:t>
            </a:r>
            <a:endParaRPr lang="pt-BR" altLang="de-DE" sz="2400" b="1" dirty="0">
              <a:solidFill>
                <a:schemeClr val="accent1"/>
              </a:solidFill>
              <a:latin typeface="Calisto MT" panose="02040603050505030304" pitchFamily="18" charset="0"/>
            </a:endParaRPr>
          </a:p>
        </p:txBody>
      </p:sp>
      <p:sp>
        <p:nvSpPr>
          <p:cNvPr id="7" name="Title 1"/>
          <p:cNvSpPr>
            <a:spLocks noGrp="1"/>
          </p:cNvSpPr>
          <p:nvPr>
            <p:ph type="title"/>
          </p:nvPr>
        </p:nvSpPr>
        <p:spPr>
          <a:xfrm>
            <a:off x="1043608" y="-8"/>
            <a:ext cx="7643192" cy="980736"/>
          </a:xfrm>
        </p:spPr>
        <p:txBody>
          <a:bodyPr>
            <a:normAutofit/>
          </a:bodyPr>
          <a:lstStyle/>
          <a:p>
            <a:r>
              <a:rPr lang="de-DE" sz="2800" dirty="0" smtClean="0">
                <a:solidFill>
                  <a:schemeClr val="accent1"/>
                </a:solidFill>
                <a:latin typeface="Calisto MT" panose="02040603050505030304" pitchFamily="18" charset="0"/>
              </a:rPr>
              <a:t>PAC results: </a:t>
            </a:r>
            <a:r>
              <a:rPr lang="de-DE" sz="2800" dirty="0" smtClean="0">
                <a:solidFill>
                  <a:srgbClr val="7BBA21"/>
                </a:solidFill>
                <a:latin typeface="Calisto MT" panose="02040603050505030304" pitchFamily="18" charset="0"/>
              </a:rPr>
              <a:t>no DMS at RT!!!!</a:t>
            </a:r>
            <a:endParaRPr lang="en-GB" sz="2800" dirty="0">
              <a:solidFill>
                <a:srgbClr val="7BBA21"/>
              </a:solidFill>
            </a:endParaRPr>
          </a:p>
        </p:txBody>
      </p:sp>
      <p:sp>
        <p:nvSpPr>
          <p:cNvPr id="2" name="Rectangle 2"/>
          <p:cNvSpPr>
            <a:spLocks noChangeArrowheads="1"/>
          </p:cNvSpPr>
          <p:nvPr/>
        </p:nvSpPr>
        <p:spPr bwMode="auto">
          <a:xfrm>
            <a:off x="1059160" y="108776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3" name="Object 2"/>
          <p:cNvGraphicFramePr>
            <a:graphicFrameLocks noChangeAspect="1"/>
          </p:cNvGraphicFramePr>
          <p:nvPr>
            <p:extLst/>
          </p:nvPr>
        </p:nvGraphicFramePr>
        <p:xfrm>
          <a:off x="1059160" y="1124746"/>
          <a:ext cx="3741656" cy="2629272"/>
        </p:xfrm>
        <a:graphic>
          <a:graphicData uri="http://schemas.openxmlformats.org/presentationml/2006/ole">
            <mc:AlternateContent xmlns:mc="http://schemas.openxmlformats.org/markup-compatibility/2006">
              <mc:Choice xmlns:v="urn:schemas-microsoft-com:vml" Requires="v">
                <p:oleObj spid="_x0000_s47114" name="Graph" r:id="rId3" imgW="4856558" imgH="3519936" progId="Origin50.Graph">
                  <p:embed/>
                </p:oleObj>
              </mc:Choice>
              <mc:Fallback>
                <p:oleObj name="Graph" r:id="rId3" imgW="4856558" imgH="3519936" progId="Origin50.Graph">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9160" y="1124746"/>
                        <a:ext cx="3741656" cy="2629272"/>
                      </a:xfrm>
                      <a:prstGeom prst="rect">
                        <a:avLst/>
                      </a:prstGeom>
                      <a:noFill/>
                    </p:spPr>
                  </p:pic>
                </p:oleObj>
              </mc:Fallback>
            </mc:AlternateContent>
          </a:graphicData>
        </a:graphic>
      </p:graphicFrame>
      <p:sp>
        <p:nvSpPr>
          <p:cNvPr id="5" name="Rectangle 4"/>
          <p:cNvSpPr>
            <a:spLocks noChangeArrowheads="1"/>
          </p:cNvSpPr>
          <p:nvPr/>
        </p:nvSpPr>
        <p:spPr bwMode="auto">
          <a:xfrm>
            <a:off x="4800816" y="1087758"/>
            <a:ext cx="1046778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graphicFrame>
        <p:nvGraphicFramePr>
          <p:cNvPr id="8" name="Object 7"/>
          <p:cNvGraphicFramePr>
            <a:graphicFrameLocks noChangeAspect="1"/>
          </p:cNvGraphicFramePr>
          <p:nvPr>
            <p:extLst/>
          </p:nvPr>
        </p:nvGraphicFramePr>
        <p:xfrm>
          <a:off x="4800816" y="1124744"/>
          <a:ext cx="3603078" cy="2629273"/>
        </p:xfrm>
        <a:graphic>
          <a:graphicData uri="http://schemas.openxmlformats.org/presentationml/2006/ole">
            <mc:AlternateContent xmlns:mc="http://schemas.openxmlformats.org/markup-compatibility/2006">
              <mc:Choice xmlns:v="urn:schemas-microsoft-com:vml" Requires="v">
                <p:oleObj spid="_x0000_s47115" name="Graph" r:id="rId5" imgW="4856558" imgH="3519936" progId="Origin50.Graph">
                  <p:embed/>
                </p:oleObj>
              </mc:Choice>
              <mc:Fallback>
                <p:oleObj name="Graph" r:id="rId5" imgW="4856558" imgH="3519936" progId="Origin50.Graph">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0816" y="1124744"/>
                        <a:ext cx="3603078" cy="2629273"/>
                      </a:xfrm>
                      <a:prstGeom prst="rect">
                        <a:avLst/>
                      </a:prstGeom>
                      <a:noFill/>
                    </p:spPr>
                  </p:pic>
                </p:oleObj>
              </mc:Fallback>
            </mc:AlternateContent>
          </a:graphicData>
        </a:graphic>
      </p:graphicFrame>
      <p:sp>
        <p:nvSpPr>
          <p:cNvPr id="17" name="Rectangle 11"/>
          <p:cNvSpPr>
            <a:spLocks noChangeArrowheads="1"/>
          </p:cNvSpPr>
          <p:nvPr/>
        </p:nvSpPr>
        <p:spPr bwMode="auto">
          <a:xfrm>
            <a:off x="971600" y="3717032"/>
            <a:ext cx="8028384"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de-DE" altLang="de-DE" b="1" dirty="0">
                <a:solidFill>
                  <a:srgbClr val="7BBA21"/>
                </a:solidFill>
                <a:latin typeface="Calisto MT" panose="02040603050505030304" pitchFamily="18" charset="0"/>
              </a:rPr>
              <a:t>SnO</a:t>
            </a:r>
            <a:r>
              <a:rPr lang="de-DE" altLang="de-DE" b="1" baseline="-25000" dirty="0">
                <a:solidFill>
                  <a:srgbClr val="7BBA21"/>
                </a:solidFill>
                <a:latin typeface="Calisto MT" panose="02040603050505030304" pitchFamily="18" charset="0"/>
              </a:rPr>
              <a:t>2</a:t>
            </a:r>
            <a:r>
              <a:rPr lang="de-DE" altLang="de-DE" b="1" dirty="0">
                <a:solidFill>
                  <a:srgbClr val="7BBA21"/>
                </a:solidFill>
                <a:latin typeface="Calisto MT" panose="02040603050505030304" pitchFamily="18" charset="0"/>
              </a:rPr>
              <a:t> </a:t>
            </a:r>
            <a:r>
              <a:rPr lang="de-DE" altLang="de-DE" b="1" dirty="0" smtClean="0">
                <a:solidFill>
                  <a:srgbClr val="7BBA21"/>
                </a:solidFill>
                <a:latin typeface="Calisto MT" panose="02040603050505030304" pitchFamily="18" charset="0"/>
              </a:rPr>
              <a:t>PAC Spectra 	or	 TiO</a:t>
            </a:r>
            <a:r>
              <a:rPr lang="de-DE" altLang="de-DE" b="1" baseline="-25000" dirty="0" smtClean="0">
                <a:solidFill>
                  <a:srgbClr val="7BBA21"/>
                </a:solidFill>
                <a:latin typeface="Calisto MT" panose="02040603050505030304" pitchFamily="18" charset="0"/>
              </a:rPr>
              <a:t>2</a:t>
            </a:r>
            <a:r>
              <a:rPr lang="de-DE" altLang="de-DE" b="1" dirty="0">
                <a:solidFill>
                  <a:srgbClr val="7BBA21"/>
                </a:solidFill>
                <a:latin typeface="Calisto MT" panose="02040603050505030304" pitchFamily="18" charset="0"/>
              </a:rPr>
              <a:t> PAC Spectra</a:t>
            </a:r>
          </a:p>
          <a:p>
            <a:pPr algn="ctr"/>
            <a:r>
              <a:rPr lang="de-DE" altLang="de-DE" b="1" dirty="0" smtClean="0">
                <a:solidFill>
                  <a:srgbClr val="7BBA21"/>
                </a:solidFill>
                <a:latin typeface="Calisto MT" panose="02040603050505030304" pitchFamily="18" charset="0"/>
              </a:rPr>
              <a:t>No magnetic interactions observed under the measurements conditions</a:t>
            </a:r>
          </a:p>
          <a:p>
            <a:pPr algn="ctr"/>
            <a:r>
              <a:rPr lang="de-DE" altLang="de-DE" b="1" dirty="0">
                <a:solidFill>
                  <a:srgbClr val="7BBA21"/>
                </a:solidFill>
                <a:latin typeface="Calisto MT" panose="02040603050505030304" pitchFamily="18" charset="0"/>
              </a:rPr>
              <a:t>f</a:t>
            </a:r>
            <a:r>
              <a:rPr lang="de-DE" altLang="de-DE" b="1" dirty="0" smtClean="0">
                <a:solidFill>
                  <a:srgbClr val="7BBA21"/>
                </a:solidFill>
                <a:latin typeface="Calisto MT" panose="02040603050505030304" pitchFamily="18" charset="0"/>
              </a:rPr>
              <a:t>or intrinsic and doped SnO</a:t>
            </a:r>
            <a:r>
              <a:rPr lang="de-DE" altLang="de-DE" b="1" baseline="-25000" dirty="0" smtClean="0">
                <a:solidFill>
                  <a:srgbClr val="7BBA21"/>
                </a:solidFill>
                <a:latin typeface="Calisto MT" panose="02040603050505030304" pitchFamily="18" charset="0"/>
              </a:rPr>
              <a:t>2</a:t>
            </a:r>
            <a:r>
              <a:rPr lang="de-DE" altLang="de-DE" b="1" dirty="0" smtClean="0">
                <a:solidFill>
                  <a:srgbClr val="7BBA21"/>
                </a:solidFill>
                <a:latin typeface="Calisto MT" panose="02040603050505030304" pitchFamily="18" charset="0"/>
              </a:rPr>
              <a:t> or TiO</a:t>
            </a:r>
            <a:r>
              <a:rPr lang="de-DE" altLang="de-DE" b="1" baseline="-25000" dirty="0" smtClean="0">
                <a:solidFill>
                  <a:srgbClr val="7BBA21"/>
                </a:solidFill>
                <a:latin typeface="Calisto MT" panose="02040603050505030304" pitchFamily="18" charset="0"/>
              </a:rPr>
              <a:t>2</a:t>
            </a:r>
            <a:endParaRPr lang="de-DE" altLang="de-DE" b="1" dirty="0">
              <a:solidFill>
                <a:srgbClr val="7BBA21"/>
              </a:solidFill>
              <a:latin typeface="Calisto MT" panose="02040603050505030304" pitchFamily="18" charset="0"/>
            </a:endParaRPr>
          </a:p>
        </p:txBody>
      </p:sp>
      <p:sp>
        <p:nvSpPr>
          <p:cNvPr id="18" name="Rectangle 17"/>
          <p:cNvSpPr/>
          <p:nvPr/>
        </p:nvSpPr>
        <p:spPr>
          <a:xfrm>
            <a:off x="1115616" y="4725144"/>
            <a:ext cx="7778063" cy="1754326"/>
          </a:xfrm>
          <a:prstGeom prst="rect">
            <a:avLst/>
          </a:prstGeom>
        </p:spPr>
        <p:txBody>
          <a:bodyPr wrap="square">
            <a:spAutoFit/>
          </a:bodyPr>
          <a:lstStyle/>
          <a:p>
            <a:pPr algn="just"/>
            <a:r>
              <a:rPr lang="en-GB" dirty="0">
                <a:solidFill>
                  <a:srgbClr val="000000"/>
                </a:solidFill>
                <a:latin typeface="Times New Roman" panose="02020603050405020304" pitchFamily="18" charset="0"/>
                <a:ea typeface="Times New Roman" panose="02020603050405020304" pitchFamily="18" charset="0"/>
              </a:rPr>
              <a:t>PAC reveals the presence of two different EFGs for each </a:t>
            </a:r>
            <a:r>
              <a:rPr lang="en-GB" dirty="0" smtClean="0">
                <a:solidFill>
                  <a:srgbClr val="000000"/>
                </a:solidFill>
                <a:latin typeface="Times New Roman" panose="02020603050405020304" pitchFamily="18" charset="0"/>
                <a:ea typeface="Times New Roman" panose="02020603050405020304" pitchFamily="18" charset="0"/>
              </a:rPr>
              <a:t>case: </a:t>
            </a:r>
            <a:r>
              <a:rPr lang="en-GB" baseline="30000" dirty="0" smtClean="0">
                <a:solidFill>
                  <a:srgbClr val="000000"/>
                </a:solidFill>
                <a:latin typeface="Times New Roman" panose="02020603050405020304" pitchFamily="18" charset="0"/>
                <a:ea typeface="Times New Roman" panose="02020603050405020304" pitchFamily="18" charset="0"/>
              </a:rPr>
              <a:t>111m</a:t>
            </a:r>
            <a:r>
              <a:rPr lang="en-GB" dirty="0" smtClean="0">
                <a:solidFill>
                  <a:srgbClr val="000000"/>
                </a:solidFill>
                <a:latin typeface="Times New Roman" panose="02020603050405020304" pitchFamily="18" charset="0"/>
                <a:ea typeface="Times New Roman" panose="02020603050405020304" pitchFamily="18" charset="0"/>
              </a:rPr>
              <a:t>Cd(</a:t>
            </a:r>
            <a:r>
              <a:rPr lang="en-GB" baseline="30000" dirty="0" smtClean="0">
                <a:solidFill>
                  <a:srgbClr val="000000"/>
                </a:solidFill>
                <a:latin typeface="Times New Roman" panose="02020603050405020304" pitchFamily="18" charset="0"/>
                <a:ea typeface="Times New Roman" panose="02020603050405020304" pitchFamily="18" charset="0"/>
              </a:rPr>
              <a:t>111</a:t>
            </a:r>
            <a:r>
              <a:rPr lang="en-GB" dirty="0" smtClean="0">
                <a:solidFill>
                  <a:srgbClr val="000000"/>
                </a:solidFill>
                <a:latin typeface="Times New Roman" panose="02020603050405020304" pitchFamily="18" charset="0"/>
                <a:ea typeface="Times New Roman" panose="02020603050405020304" pitchFamily="18" charset="0"/>
              </a:rPr>
              <a:t>Cd</a:t>
            </a:r>
            <a:r>
              <a:rPr lang="en-GB" dirty="0">
                <a:solidFill>
                  <a:srgbClr val="000000"/>
                </a:solidFill>
                <a:latin typeface="Times New Roman" panose="02020603050405020304" pitchFamily="18" charset="0"/>
                <a:ea typeface="Times New Roman" panose="02020603050405020304" pitchFamily="18" charset="0"/>
              </a:rPr>
              <a:t>), </a:t>
            </a:r>
            <a:r>
              <a:rPr lang="en-GB" baseline="30000" dirty="0">
                <a:solidFill>
                  <a:srgbClr val="000000"/>
                </a:solidFill>
                <a:latin typeface="Times New Roman" panose="02020603050405020304" pitchFamily="18" charset="0"/>
                <a:ea typeface="Times New Roman" panose="02020603050405020304" pitchFamily="18" charset="0"/>
              </a:rPr>
              <a:t>181</a:t>
            </a:r>
            <a:r>
              <a:rPr lang="en-GB" dirty="0">
                <a:solidFill>
                  <a:srgbClr val="000000"/>
                </a:solidFill>
                <a:latin typeface="Times New Roman" panose="02020603050405020304" pitchFamily="18" charset="0"/>
                <a:ea typeface="Times New Roman" panose="02020603050405020304" pitchFamily="18" charset="0"/>
              </a:rPr>
              <a:t>Hf(</a:t>
            </a:r>
            <a:r>
              <a:rPr lang="en-GB" baseline="30000" dirty="0">
                <a:solidFill>
                  <a:srgbClr val="000000"/>
                </a:solidFill>
                <a:latin typeface="Times New Roman" panose="02020603050405020304" pitchFamily="18" charset="0"/>
                <a:ea typeface="Times New Roman" panose="02020603050405020304" pitchFamily="18" charset="0"/>
              </a:rPr>
              <a:t>181</a:t>
            </a:r>
            <a:r>
              <a:rPr lang="en-GB" dirty="0">
                <a:solidFill>
                  <a:srgbClr val="000000"/>
                </a:solidFill>
                <a:latin typeface="Times New Roman" panose="02020603050405020304" pitchFamily="18" charset="0"/>
                <a:ea typeface="Times New Roman" panose="02020603050405020304" pitchFamily="18" charset="0"/>
              </a:rPr>
              <a:t>Ta</a:t>
            </a:r>
            <a:r>
              <a:rPr lang="en-GB" dirty="0" smtClean="0">
                <a:solidFill>
                  <a:srgbClr val="000000"/>
                </a:solidFill>
                <a:latin typeface="Times New Roman" panose="02020603050405020304" pitchFamily="18" charset="0"/>
                <a:ea typeface="Times New Roman" panose="02020603050405020304" pitchFamily="18" charset="0"/>
              </a:rPr>
              <a:t>), </a:t>
            </a:r>
            <a:r>
              <a:rPr lang="en-GB" baseline="30000" dirty="0" smtClean="0">
                <a:solidFill>
                  <a:srgbClr val="000000"/>
                </a:solidFill>
                <a:latin typeface="Times New Roman" panose="02020603050405020304" pitchFamily="18" charset="0"/>
                <a:ea typeface="Times New Roman" panose="02020603050405020304" pitchFamily="18" charset="0"/>
              </a:rPr>
              <a:t>117</a:t>
            </a:r>
            <a:r>
              <a:rPr lang="en-GB" dirty="0" smtClean="0">
                <a:solidFill>
                  <a:srgbClr val="000000"/>
                </a:solidFill>
                <a:latin typeface="Times New Roman" panose="02020603050405020304" pitchFamily="18" charset="0"/>
                <a:ea typeface="Times New Roman" panose="02020603050405020304" pitchFamily="18" charset="0"/>
              </a:rPr>
              <a:t>Cd(</a:t>
            </a:r>
            <a:r>
              <a:rPr lang="en-GB" baseline="30000" dirty="0" smtClean="0">
                <a:solidFill>
                  <a:srgbClr val="000000"/>
                </a:solidFill>
                <a:latin typeface="Times New Roman" panose="02020603050405020304" pitchFamily="18" charset="0"/>
                <a:ea typeface="Times New Roman" panose="02020603050405020304" pitchFamily="18" charset="0"/>
              </a:rPr>
              <a:t>117</a:t>
            </a:r>
            <a:r>
              <a:rPr lang="en-GB" dirty="0" smtClean="0">
                <a:solidFill>
                  <a:srgbClr val="000000"/>
                </a:solidFill>
                <a:latin typeface="Times New Roman" panose="02020603050405020304" pitchFamily="18" charset="0"/>
                <a:ea typeface="Times New Roman" panose="02020603050405020304" pitchFamily="18" charset="0"/>
              </a:rPr>
              <a:t>In) </a:t>
            </a:r>
            <a:r>
              <a:rPr lang="en-GB" dirty="0">
                <a:solidFill>
                  <a:srgbClr val="000000"/>
                </a:solidFill>
                <a:latin typeface="Times New Roman" panose="02020603050405020304" pitchFamily="18" charset="0"/>
                <a:ea typeface="Times New Roman" panose="02020603050405020304" pitchFamily="18" charset="0"/>
              </a:rPr>
              <a:t>and </a:t>
            </a:r>
            <a:r>
              <a:rPr lang="en-GB" baseline="30000" dirty="0">
                <a:solidFill>
                  <a:srgbClr val="000000"/>
                </a:solidFill>
                <a:latin typeface="Times New Roman" panose="02020603050405020304" pitchFamily="18" charset="0"/>
                <a:ea typeface="Times New Roman" panose="02020603050405020304" pitchFamily="18" charset="0"/>
              </a:rPr>
              <a:t>111</a:t>
            </a:r>
            <a:r>
              <a:rPr lang="en-GB" dirty="0">
                <a:solidFill>
                  <a:srgbClr val="000000"/>
                </a:solidFill>
                <a:latin typeface="Times New Roman" panose="02020603050405020304" pitchFamily="18" charset="0"/>
                <a:ea typeface="Times New Roman" panose="02020603050405020304" pitchFamily="18" charset="0"/>
              </a:rPr>
              <a:t>In(</a:t>
            </a:r>
            <a:r>
              <a:rPr lang="en-GB" baseline="30000" dirty="0">
                <a:solidFill>
                  <a:srgbClr val="000000"/>
                </a:solidFill>
                <a:latin typeface="Times New Roman" panose="02020603050405020304" pitchFamily="18" charset="0"/>
                <a:ea typeface="Times New Roman" panose="02020603050405020304" pitchFamily="18" charset="0"/>
              </a:rPr>
              <a:t>111</a:t>
            </a:r>
            <a:r>
              <a:rPr lang="en-GB" dirty="0">
                <a:solidFill>
                  <a:srgbClr val="000000"/>
                </a:solidFill>
                <a:latin typeface="Times New Roman" panose="02020603050405020304" pitchFamily="18" charset="0"/>
                <a:ea typeface="Times New Roman" panose="02020603050405020304" pitchFamily="18" charset="0"/>
              </a:rPr>
              <a:t>Cd), which are assigned to different local environments. </a:t>
            </a:r>
            <a:endParaRPr lang="en-GB" dirty="0" smtClean="0">
              <a:solidFill>
                <a:srgbClr val="000000"/>
              </a:solidFill>
              <a:latin typeface="Times New Roman" panose="02020603050405020304" pitchFamily="18" charset="0"/>
              <a:ea typeface="Times New Roman" panose="02020603050405020304" pitchFamily="18" charset="0"/>
            </a:endParaRPr>
          </a:p>
          <a:p>
            <a:pPr algn="just"/>
            <a:r>
              <a:rPr lang="en-GB" dirty="0" smtClean="0">
                <a:solidFill>
                  <a:srgbClr val="000000"/>
                </a:solidFill>
                <a:latin typeface="Times New Roman" panose="02020603050405020304" pitchFamily="18" charset="0"/>
                <a:ea typeface="Times New Roman" panose="02020603050405020304" pitchFamily="18" charset="0"/>
              </a:rPr>
              <a:t>We </a:t>
            </a:r>
            <a:r>
              <a:rPr lang="en-GB" dirty="0">
                <a:solidFill>
                  <a:srgbClr val="000000"/>
                </a:solidFill>
                <a:latin typeface="Times New Roman" panose="02020603050405020304" pitchFamily="18" charset="0"/>
                <a:ea typeface="Times New Roman" panose="02020603050405020304" pitchFamily="18" charset="0"/>
              </a:rPr>
              <a:t>stress the particular cases of </a:t>
            </a:r>
            <a:r>
              <a:rPr lang="en-GB" baseline="30000" dirty="0">
                <a:solidFill>
                  <a:srgbClr val="000000"/>
                </a:solidFill>
                <a:latin typeface="Times New Roman" panose="02020603050405020304" pitchFamily="18" charset="0"/>
                <a:ea typeface="Times New Roman" panose="02020603050405020304" pitchFamily="18" charset="0"/>
              </a:rPr>
              <a:t>181</a:t>
            </a:r>
            <a:r>
              <a:rPr lang="en-GB" dirty="0">
                <a:solidFill>
                  <a:srgbClr val="000000"/>
                </a:solidFill>
                <a:latin typeface="Times New Roman" panose="02020603050405020304" pitchFamily="18" charset="0"/>
                <a:ea typeface="Times New Roman" panose="02020603050405020304" pitchFamily="18" charset="0"/>
              </a:rPr>
              <a:t>Hf(</a:t>
            </a:r>
            <a:r>
              <a:rPr lang="en-GB" baseline="30000" dirty="0">
                <a:solidFill>
                  <a:srgbClr val="000000"/>
                </a:solidFill>
                <a:latin typeface="Times New Roman" panose="02020603050405020304" pitchFamily="18" charset="0"/>
                <a:ea typeface="Times New Roman" panose="02020603050405020304" pitchFamily="18" charset="0"/>
              </a:rPr>
              <a:t>181</a:t>
            </a:r>
            <a:r>
              <a:rPr lang="en-GB" dirty="0">
                <a:solidFill>
                  <a:srgbClr val="000000"/>
                </a:solidFill>
                <a:latin typeface="Times New Roman" panose="02020603050405020304" pitchFamily="18" charset="0"/>
                <a:ea typeface="Times New Roman" panose="02020603050405020304" pitchFamily="18" charset="0"/>
              </a:rPr>
              <a:t>Ta) and </a:t>
            </a:r>
            <a:r>
              <a:rPr lang="en-GB" baseline="30000" dirty="0">
                <a:solidFill>
                  <a:srgbClr val="000000"/>
                </a:solidFill>
                <a:latin typeface="Times New Roman" panose="02020603050405020304" pitchFamily="18" charset="0"/>
                <a:ea typeface="Times New Roman" panose="02020603050405020304" pitchFamily="18" charset="0"/>
              </a:rPr>
              <a:t>111</a:t>
            </a:r>
            <a:r>
              <a:rPr lang="en-GB" dirty="0">
                <a:solidFill>
                  <a:srgbClr val="000000"/>
                </a:solidFill>
                <a:latin typeface="Times New Roman" panose="02020603050405020304" pitchFamily="18" charset="0"/>
                <a:ea typeface="Times New Roman" panose="02020603050405020304" pitchFamily="18" charset="0"/>
              </a:rPr>
              <a:t>In(</a:t>
            </a:r>
            <a:r>
              <a:rPr lang="en-GB" baseline="30000" dirty="0">
                <a:solidFill>
                  <a:srgbClr val="000000"/>
                </a:solidFill>
                <a:latin typeface="Times New Roman" panose="02020603050405020304" pitchFamily="18" charset="0"/>
                <a:ea typeface="Times New Roman" panose="02020603050405020304" pitchFamily="18" charset="0"/>
              </a:rPr>
              <a:t>111</a:t>
            </a:r>
            <a:r>
              <a:rPr lang="en-GB" dirty="0">
                <a:solidFill>
                  <a:srgbClr val="000000"/>
                </a:solidFill>
                <a:latin typeface="Times New Roman" panose="02020603050405020304" pitchFamily="18" charset="0"/>
                <a:ea typeface="Times New Roman" panose="02020603050405020304" pitchFamily="18" charset="0"/>
              </a:rPr>
              <a:t>Cd), where a major fraction, f1 = 55-80 %, of probe atoms was assigned to substitutional </a:t>
            </a:r>
            <a:r>
              <a:rPr lang="en-GB" dirty="0" smtClean="0">
                <a:solidFill>
                  <a:srgbClr val="000000"/>
                </a:solidFill>
                <a:latin typeface="Times New Roman" panose="02020603050405020304" pitchFamily="18" charset="0"/>
                <a:ea typeface="Times New Roman" panose="02020603050405020304" pitchFamily="18" charset="0"/>
              </a:rPr>
              <a:t>Sn/</a:t>
            </a:r>
            <a:r>
              <a:rPr lang="en-GB" dirty="0" err="1" smtClean="0">
                <a:solidFill>
                  <a:srgbClr val="000000"/>
                </a:solidFill>
                <a:latin typeface="Times New Roman" panose="02020603050405020304" pitchFamily="18" charset="0"/>
                <a:ea typeface="Times New Roman" panose="02020603050405020304" pitchFamily="18" charset="0"/>
              </a:rPr>
              <a:t>Ti</a:t>
            </a:r>
            <a:r>
              <a:rPr lang="en-GB" dirty="0" smtClean="0">
                <a:solidFill>
                  <a:srgbClr val="000000"/>
                </a:solidFill>
                <a:latin typeface="Times New Roman" panose="02020603050405020304" pitchFamily="18" charset="0"/>
                <a:ea typeface="Times New Roman" panose="02020603050405020304" pitchFamily="18" charset="0"/>
              </a:rPr>
              <a:t> </a:t>
            </a:r>
            <a:r>
              <a:rPr lang="en-GB" dirty="0">
                <a:solidFill>
                  <a:srgbClr val="000000"/>
                </a:solidFill>
                <a:latin typeface="Times New Roman" panose="02020603050405020304" pitchFamily="18" charset="0"/>
                <a:ea typeface="Times New Roman" panose="02020603050405020304" pitchFamily="18" charset="0"/>
              </a:rPr>
              <a:t>sites in the </a:t>
            </a:r>
            <a:r>
              <a:rPr lang="en-GB" dirty="0" smtClean="0">
                <a:solidFill>
                  <a:srgbClr val="000000"/>
                </a:solidFill>
                <a:latin typeface="Times New Roman" panose="02020603050405020304" pitchFamily="18" charset="0"/>
                <a:ea typeface="Times New Roman" panose="02020603050405020304" pitchFamily="18" charset="0"/>
              </a:rPr>
              <a:t>Sn/TiO</a:t>
            </a:r>
            <a:r>
              <a:rPr lang="en-GB" baseline="-25000" dirty="0" smtClean="0">
                <a:solidFill>
                  <a:srgbClr val="000000"/>
                </a:solidFill>
                <a:latin typeface="Times New Roman" panose="02020603050405020304" pitchFamily="18" charset="0"/>
                <a:ea typeface="Times New Roman" panose="02020603050405020304" pitchFamily="18" charset="0"/>
              </a:rPr>
              <a:t>6</a:t>
            </a:r>
            <a:r>
              <a:rPr lang="en-GB" dirty="0" smtClean="0">
                <a:solidFill>
                  <a:srgbClr val="000000"/>
                </a:solidFill>
                <a:latin typeface="Times New Roman" panose="02020603050405020304" pitchFamily="18" charset="0"/>
                <a:ea typeface="Times New Roman" panose="02020603050405020304" pitchFamily="18" charset="0"/>
              </a:rPr>
              <a:t> octahedral [</a:t>
            </a:r>
            <a:r>
              <a:rPr lang="en-GB" dirty="0">
                <a:solidFill>
                  <a:srgbClr val="000000"/>
                </a:solidFill>
                <a:latin typeface="Times New Roman" panose="02020603050405020304" pitchFamily="18" charset="0"/>
                <a:ea typeface="Times New Roman" panose="02020603050405020304" pitchFamily="18" charset="0"/>
              </a:rPr>
              <a:t>Schell, J., CERN-THESIS-2015-229</a:t>
            </a:r>
            <a:r>
              <a:rPr lang="en-GB" dirty="0" smtClean="0">
                <a:solidFill>
                  <a:srgbClr val="000000"/>
                </a:solidFill>
                <a:latin typeface="Times New Roman" panose="02020603050405020304" pitchFamily="18" charset="0"/>
                <a:ea typeface="Times New Roman" panose="02020603050405020304" pitchFamily="18" charset="0"/>
              </a:rPr>
              <a:t>]. </a:t>
            </a:r>
            <a:endParaRPr lang="en-GB" dirty="0"/>
          </a:p>
        </p:txBody>
      </p:sp>
    </p:spTree>
    <p:extLst>
      <p:ext uri="{BB962C8B-B14F-4D97-AF65-F5344CB8AC3E}">
        <p14:creationId xmlns:p14="http://schemas.microsoft.com/office/powerpoint/2010/main" val="2823231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7"/>
                                        </p:tgtEl>
                                        <p:attrNameLst>
                                          <p:attrName>style.color</p:attrName>
                                        </p:attrNameLst>
                                      </p:cBhvr>
                                      <p:to>
                                        <a:schemeClr val="bg1"/>
                                      </p:to>
                                    </p:animClr>
                                    <p:animClr clrSpc="rgb" dir="cw">
                                      <p:cBhvr>
                                        <p:cTn id="7" dur="250" autoRev="1" fill="remove"/>
                                        <p:tgtEl>
                                          <p:spTgt spid="7"/>
                                        </p:tgtEl>
                                        <p:attrNameLst>
                                          <p:attrName>fillcolor</p:attrName>
                                        </p:attrNameLst>
                                      </p:cBhvr>
                                      <p:to>
                                        <a:schemeClr val="bg1"/>
                                      </p:to>
                                    </p:animClr>
                                    <p:set>
                                      <p:cBhvr>
                                        <p:cTn id="8" dur="250" autoRev="1" fill="remove"/>
                                        <p:tgtEl>
                                          <p:spTgt spid="7"/>
                                        </p:tgtEl>
                                        <p:attrNameLst>
                                          <p:attrName>fill.type</p:attrName>
                                        </p:attrNameLst>
                                      </p:cBhvr>
                                      <p:to>
                                        <p:strVal val="solid"/>
                                      </p:to>
                                    </p:set>
                                    <p:set>
                                      <p:cBhvr>
                                        <p:cTn id="9" dur="250" autoRev="1" fill="remove"/>
                                        <p:tgtEl>
                                          <p:spTgt spid="7"/>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blinds(horizontal)">
                                      <p:cBhvr>
                                        <p:cTn id="14" dur="500"/>
                                        <p:tgtEl>
                                          <p:spTgt spid="17"/>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barn(inVertical)">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44920"/>
            <a:ext cx="9144000" cy="6011430"/>
          </a:xfrm>
        </p:spPr>
        <p:txBody>
          <a:bodyPr>
            <a:noAutofit/>
          </a:bodyPr>
          <a:lstStyle/>
          <a:p>
            <a:pPr marL="0" indent="0" algn="ctr">
              <a:buNone/>
            </a:pPr>
            <a:r>
              <a:rPr lang="en-US" sz="4000" b="1" dirty="0" smtClean="0"/>
              <a:t>RECENT DEVELOPMENTS</a:t>
            </a:r>
          </a:p>
          <a:p>
            <a:pPr marL="0" indent="0" algn="ctr">
              <a:buNone/>
            </a:pPr>
            <a:endParaRPr lang="en-US" dirty="0" smtClean="0"/>
          </a:p>
          <a:p>
            <a:pPr marL="0" indent="0" algn="ctr">
              <a:buNone/>
            </a:pPr>
            <a:endParaRPr lang="en-US" dirty="0"/>
          </a:p>
          <a:p>
            <a:pPr marL="0" indent="0" algn="ctr">
              <a:buNone/>
            </a:pPr>
            <a:r>
              <a:rPr lang="en-US" sz="4800" b="1" dirty="0" smtClean="0">
                <a:solidFill>
                  <a:srgbClr val="0000FF"/>
                </a:solidFill>
              </a:rPr>
              <a:t>Bio-physics applications</a:t>
            </a:r>
          </a:p>
          <a:p>
            <a:pPr marL="0" indent="0" algn="ctr">
              <a:buNone/>
            </a:pPr>
            <a:endParaRPr lang="en-US" sz="4400" b="1" dirty="0" smtClean="0">
              <a:solidFill>
                <a:srgbClr val="0000FF"/>
              </a:solidFill>
            </a:endParaRPr>
          </a:p>
          <a:p>
            <a:pPr marL="0" indent="0" algn="ctr">
              <a:buNone/>
            </a:pPr>
            <a:endParaRPr lang="en-US" sz="4400" b="1" dirty="0" smtClean="0">
              <a:solidFill>
                <a:srgbClr val="0000FF"/>
              </a:solidFill>
            </a:endParaRPr>
          </a:p>
          <a:p>
            <a:pPr marL="0" indent="0" algn="ctr">
              <a:buNone/>
            </a:pPr>
            <a:endParaRPr lang="en-US" sz="4400" b="1" dirty="0" smtClean="0">
              <a:solidFill>
                <a:srgbClr val="0000FF"/>
              </a:solidFill>
            </a:endParaRPr>
          </a:p>
          <a:p>
            <a:pPr marL="0" indent="0" algn="ctr">
              <a:buNone/>
            </a:pPr>
            <a:endParaRPr lang="en-US" sz="4400" b="1" dirty="0" smtClean="0">
              <a:solidFill>
                <a:srgbClr val="0000FF"/>
              </a:solidFill>
            </a:endParaRPr>
          </a:p>
          <a:p>
            <a:pPr marL="0" indent="0" algn="just">
              <a:buNone/>
            </a:pPr>
            <a:r>
              <a:rPr lang="en-US" sz="2400" i="1" dirty="0" smtClean="0"/>
              <a:t>		          a </a:t>
            </a:r>
            <a:r>
              <a:rPr lang="en-US" sz="2400" i="1" dirty="0"/>
              <a:t>commitment for the future based on facts ! </a:t>
            </a:r>
            <a:endParaRPr lang="en-US" sz="2400" i="1" dirty="0" smtClean="0"/>
          </a:p>
          <a:p>
            <a:pPr marL="0" indent="0" algn="ctr">
              <a:buNone/>
            </a:pPr>
            <a:endParaRPr lang="en-US" sz="4400" b="1" dirty="0" smtClean="0">
              <a:solidFill>
                <a:srgbClr val="0000FF"/>
              </a:solidFill>
            </a:endParaRPr>
          </a:p>
          <a:p>
            <a:endParaRPr lang="en-US" dirty="0" smtClean="0"/>
          </a:p>
          <a:p>
            <a:endParaRPr lang="en-US" dirty="0"/>
          </a:p>
        </p:txBody>
      </p:sp>
      <p:pic>
        <p:nvPicPr>
          <p:cNvPr id="6" name="Picture 2"/>
          <p:cNvPicPr>
            <a:picLocks noChangeAspect="1" noChangeArrowheads="1"/>
          </p:cNvPicPr>
          <p:nvPr/>
        </p:nvPicPr>
        <p:blipFill>
          <a:blip r:embed="rId2" cstate="print"/>
          <a:srcRect/>
          <a:stretch>
            <a:fillRect/>
          </a:stretch>
        </p:blipFill>
        <p:spPr bwMode="auto">
          <a:xfrm>
            <a:off x="1603776" y="5116973"/>
            <a:ext cx="5692191" cy="1239377"/>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40E1CAA2-E777-DE48-8E99-2A88D64F5E44}" type="slidenum">
              <a:rPr lang="en-US" smtClean="0"/>
              <a:pPr/>
              <a:t>25</a:t>
            </a:fld>
            <a:endParaRPr lang="en-US" dirty="0"/>
          </a:p>
        </p:txBody>
      </p:sp>
    </p:spTree>
    <p:extLst>
      <p:ext uri="{BB962C8B-B14F-4D97-AF65-F5344CB8AC3E}">
        <p14:creationId xmlns:p14="http://schemas.microsoft.com/office/powerpoint/2010/main" val="10181177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68" y="857841"/>
            <a:ext cx="3007467" cy="272538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1505" name="Rectangle 1"/>
          <p:cNvSpPr>
            <a:spLocks noChangeArrowheads="1"/>
          </p:cNvSpPr>
          <p:nvPr/>
        </p:nvSpPr>
        <p:spPr bwMode="auto">
          <a:xfrm>
            <a:off x="5076825" y="5758413"/>
            <a:ext cx="69850" cy="69850"/>
          </a:xfrm>
          <a:prstGeom prst="rect">
            <a:avLst/>
          </a:prstGeom>
          <a:solidFill>
            <a:srgbClr val="FFFFFF"/>
          </a:soli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1506" name="AutoShape 2"/>
          <p:cNvSpPr>
            <a:spLocks noChangeArrowheads="1"/>
          </p:cNvSpPr>
          <p:nvPr/>
        </p:nvSpPr>
        <p:spPr bwMode="auto">
          <a:xfrm rot="16200000">
            <a:off x="4238918" y="4073556"/>
            <a:ext cx="2074862" cy="3249131"/>
          </a:xfrm>
          <a:prstGeom prst="downArrowCallout">
            <a:avLst>
              <a:gd name="adj1" fmla="val 12804"/>
              <a:gd name="adj2" fmla="val 13874"/>
              <a:gd name="adj3" fmla="val 16569"/>
              <a:gd name="adj4" fmla="val 78097"/>
            </a:avLst>
          </a:prstGeom>
          <a:solidFill>
            <a:srgbClr val="E6E6E6"/>
          </a:solidFill>
          <a:ln w="27360">
            <a:solidFill>
              <a:srgbClr val="999999"/>
            </a:solidFill>
            <a:round/>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pic>
        <p:nvPicPr>
          <p:cNvPr id="2150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730" y="4081697"/>
            <a:ext cx="2994544" cy="2245041"/>
          </a:xfrm>
          <a:prstGeom prst="rect">
            <a:avLst/>
          </a:prstGeom>
          <a:noFill/>
          <a:ln w="18360">
            <a:solidFill>
              <a:srgbClr val="000000"/>
            </a:solidFill>
            <a:round/>
            <a:headEnd/>
            <a:tailEnd/>
          </a:ln>
          <a:effectLst/>
          <a:extLst>
            <a:ext uri="{909E8E84-426E-40dd-AFC4-6F175D3DCCD1}">
              <a14:hiddenFill xmlns="" xmlns:a14="http://schemas.microsoft.com/office/drawing/2010/main">
                <a:blipFill dpi="0" rotWithShape="0">
                  <a:blip/>
                  <a:srcRect/>
                  <a:stretch>
                    <a:fillRect/>
                  </a:stretch>
                </a:blip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pic>
      <p:sp>
        <p:nvSpPr>
          <p:cNvPr id="21508" name="Rectangle 4"/>
          <p:cNvSpPr>
            <a:spLocks noChangeArrowheads="1"/>
          </p:cNvSpPr>
          <p:nvPr/>
        </p:nvSpPr>
        <p:spPr bwMode="auto">
          <a:xfrm>
            <a:off x="-539750" y="3148013"/>
            <a:ext cx="9144000" cy="15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1509" name="Rectangle 5"/>
          <p:cNvSpPr>
            <a:spLocks noChangeArrowheads="1"/>
          </p:cNvSpPr>
          <p:nvPr/>
        </p:nvSpPr>
        <p:spPr bwMode="auto">
          <a:xfrm>
            <a:off x="-539750" y="3148013"/>
            <a:ext cx="9144000" cy="15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21516" name="Text Box 12"/>
          <p:cNvSpPr txBox="1">
            <a:spLocks noChangeArrowheads="1"/>
          </p:cNvSpPr>
          <p:nvPr/>
        </p:nvSpPr>
        <p:spPr bwMode="auto">
          <a:xfrm>
            <a:off x="4030912" y="4583203"/>
            <a:ext cx="1938344" cy="58695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5pPr>
            <a:lvl6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6pPr>
            <a:lvl7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7pPr>
            <a:lvl8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8pPr>
            <a:lvl9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9pPr>
          </a:lstStyle>
          <a:p>
            <a:pPr>
              <a:spcBef>
                <a:spcPts val="1000"/>
              </a:spcBef>
              <a:buClr>
                <a:srgbClr val="000000"/>
              </a:buClr>
              <a:buFont typeface="Times New Roman" pitchFamily="16" charset="0"/>
              <a:buNone/>
            </a:pPr>
            <a:r>
              <a:rPr lang="el-GR" sz="3200" dirty="0">
                <a:solidFill>
                  <a:srgbClr val="000000"/>
                </a:solidFill>
                <a:latin typeface="Times New Roman" pitchFamily="16" charset="0"/>
              </a:rPr>
              <a:t>ω</a:t>
            </a:r>
            <a:r>
              <a:rPr lang="pl-PL" sz="3200" baseline="-25000" dirty="0">
                <a:solidFill>
                  <a:srgbClr val="000000"/>
                </a:solidFill>
                <a:latin typeface="Times New Roman" pitchFamily="16" charset="0"/>
              </a:rPr>
              <a:t>Q </a:t>
            </a:r>
            <a:r>
              <a:rPr lang="pl-PL" sz="3200" dirty="0">
                <a:solidFill>
                  <a:srgbClr val="000000"/>
                </a:solidFill>
                <a:latin typeface="Times New Roman" pitchFamily="16" charset="0"/>
              </a:rPr>
              <a:t>and</a:t>
            </a:r>
            <a:r>
              <a:rPr lang="pl-PL" sz="3200" baseline="-25000" dirty="0">
                <a:solidFill>
                  <a:srgbClr val="000000"/>
                </a:solidFill>
                <a:latin typeface="Times New Roman" pitchFamily="16" charset="0"/>
              </a:rPr>
              <a:t> </a:t>
            </a:r>
            <a:r>
              <a:rPr lang="pl-PL" sz="3200" dirty="0">
                <a:solidFill>
                  <a:srgbClr val="000000"/>
                </a:solidFill>
                <a:latin typeface="Times New Roman" pitchFamily="16" charset="0"/>
              </a:rPr>
              <a:t> </a:t>
            </a:r>
            <a:r>
              <a:rPr lang="el-GR" sz="3200" dirty="0" smtClean="0">
                <a:solidFill>
                  <a:srgbClr val="000000"/>
                </a:solidFill>
                <a:latin typeface="Times New Roman" pitchFamily="16" charset="0"/>
              </a:rPr>
              <a:t>η</a:t>
            </a:r>
            <a:endParaRPr lang="en-US" sz="3200" dirty="0">
              <a:solidFill>
                <a:srgbClr val="000000"/>
              </a:solidFill>
              <a:latin typeface="Times New Roman" pitchFamily="16" charset="0"/>
            </a:endParaRPr>
          </a:p>
        </p:txBody>
      </p:sp>
      <p:sp>
        <p:nvSpPr>
          <p:cNvPr id="21518" name="Text Box 14"/>
          <p:cNvSpPr txBox="1">
            <a:spLocks noChangeArrowheads="1"/>
          </p:cNvSpPr>
          <p:nvPr/>
        </p:nvSpPr>
        <p:spPr bwMode="auto">
          <a:xfrm>
            <a:off x="3651784" y="5238121"/>
            <a:ext cx="2568575" cy="142693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5pPr>
            <a:lvl6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6pPr>
            <a:lvl7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7pPr>
            <a:lvl8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8pPr>
            <a:lvl9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9pPr>
          </a:lstStyle>
          <a:p>
            <a:pPr algn="ctr">
              <a:spcBef>
                <a:spcPts val="875"/>
              </a:spcBef>
              <a:buClr>
                <a:srgbClr val="000000"/>
              </a:buClr>
              <a:buFont typeface="Times New Roman" pitchFamily="16" charset="0"/>
              <a:buNone/>
            </a:pPr>
            <a:r>
              <a:rPr lang="en-US" dirty="0" smtClean="0">
                <a:solidFill>
                  <a:srgbClr val="000000"/>
                </a:solidFill>
                <a:latin typeface="Times New Roman" pitchFamily="16" charset="0"/>
              </a:rPr>
              <a:t>+</a:t>
            </a:r>
          </a:p>
          <a:p>
            <a:pPr algn="ctr">
              <a:spcBef>
                <a:spcPts val="875"/>
              </a:spcBef>
              <a:buClr>
                <a:srgbClr val="000000"/>
              </a:buClr>
              <a:buFont typeface="Times New Roman" pitchFamily="16" charset="0"/>
              <a:buNone/>
            </a:pPr>
            <a:r>
              <a:rPr lang="en-US" dirty="0" smtClean="0">
                <a:solidFill>
                  <a:srgbClr val="000000"/>
                </a:solidFill>
                <a:latin typeface="Times New Roman" pitchFamily="16" charset="0"/>
              </a:rPr>
              <a:t>BASIL </a:t>
            </a:r>
            <a:r>
              <a:rPr lang="en-US" dirty="0">
                <a:solidFill>
                  <a:srgbClr val="000000"/>
                </a:solidFill>
                <a:latin typeface="Times New Roman" pitchFamily="16" charset="0"/>
              </a:rPr>
              <a:t>model</a:t>
            </a:r>
          </a:p>
          <a:p>
            <a:pPr algn="ctr">
              <a:spcBef>
                <a:spcPts val="875"/>
              </a:spcBef>
              <a:buClr>
                <a:srgbClr val="000000"/>
              </a:buClr>
              <a:buFont typeface="Times New Roman" pitchFamily="16" charset="0"/>
              <a:buNone/>
            </a:pPr>
            <a:r>
              <a:rPr lang="en-US" dirty="0">
                <a:solidFill>
                  <a:srgbClr val="000000"/>
                </a:solidFill>
                <a:latin typeface="Times New Roman" pitchFamily="16" charset="0"/>
              </a:rPr>
              <a:t>QM calculations</a:t>
            </a:r>
          </a:p>
        </p:txBody>
      </p:sp>
      <p:sp>
        <p:nvSpPr>
          <p:cNvPr id="21519" name="Text Box 15"/>
          <p:cNvSpPr txBox="1">
            <a:spLocks noChangeArrowheads="1"/>
          </p:cNvSpPr>
          <p:nvPr/>
        </p:nvSpPr>
        <p:spPr bwMode="auto">
          <a:xfrm>
            <a:off x="264863" y="6443453"/>
            <a:ext cx="2519363" cy="2921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5pPr>
            <a:lvl6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6pPr>
            <a:lvl7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7pPr>
            <a:lvl8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8pPr>
            <a:lvl9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9pPr>
          </a:lstStyle>
          <a:p>
            <a:pPr>
              <a:spcBef>
                <a:spcPts val="813"/>
              </a:spcBef>
              <a:buClr>
                <a:srgbClr val="000000"/>
              </a:buClr>
              <a:buFont typeface="Times New Roman" pitchFamily="16" charset="0"/>
              <a:buNone/>
            </a:pPr>
            <a:r>
              <a:rPr lang="pl-PL" sz="1300" dirty="0">
                <a:latin typeface="Times New Roman" pitchFamily="16" charset="0"/>
              </a:rPr>
              <a:t>6</a:t>
            </a:r>
            <a:r>
              <a:rPr lang="pl-PL" sz="1300" dirty="0">
                <a:latin typeface="DejaVu Sans" charset="0"/>
              </a:rPr>
              <a:t>·</a:t>
            </a:r>
            <a:r>
              <a:rPr lang="pl-PL" sz="1300" dirty="0">
                <a:latin typeface="Times New Roman" pitchFamily="16" charset="0"/>
              </a:rPr>
              <a:t>180</a:t>
            </a:r>
            <a:r>
              <a:rPr lang="en-US" sz="1300" dirty="0">
                <a:latin typeface="Times New Roman" pitchFamily="16" charset="0"/>
                <a:cs typeface="Arial" charset="0"/>
              </a:rPr>
              <a:t>º</a:t>
            </a:r>
            <a:r>
              <a:rPr lang="pl-PL" sz="1300" dirty="0">
                <a:latin typeface="Times New Roman" pitchFamily="16" charset="0"/>
                <a:cs typeface="Arial" charset="0"/>
              </a:rPr>
              <a:t> spectra and  24</a:t>
            </a:r>
            <a:r>
              <a:rPr lang="pl-PL" sz="1300" dirty="0">
                <a:latin typeface="DejaVu Sans" charset="0"/>
              </a:rPr>
              <a:t>·</a:t>
            </a:r>
            <a:r>
              <a:rPr lang="pl-PL" sz="1300" dirty="0">
                <a:latin typeface="Times New Roman" pitchFamily="16" charset="0"/>
                <a:cs typeface="Arial" charset="0"/>
              </a:rPr>
              <a:t>90</a:t>
            </a:r>
            <a:r>
              <a:rPr lang="en-US" sz="1300" dirty="0">
                <a:latin typeface="Times New Roman" pitchFamily="16" charset="0"/>
                <a:cs typeface="Arial" charset="0"/>
              </a:rPr>
              <a:t>º</a:t>
            </a:r>
            <a:r>
              <a:rPr lang="pl-PL" sz="1300" dirty="0">
                <a:latin typeface="Times New Roman" pitchFamily="16" charset="0"/>
                <a:cs typeface="Arial" charset="0"/>
              </a:rPr>
              <a:t> spectra</a:t>
            </a:r>
          </a:p>
        </p:txBody>
      </p:sp>
      <p:graphicFrame>
        <p:nvGraphicFramePr>
          <p:cNvPr id="21520" name="Object 16"/>
          <p:cNvGraphicFramePr>
            <a:graphicFrameLocks noChangeAspect="1"/>
          </p:cNvGraphicFramePr>
          <p:nvPr>
            <p:extLst>
              <p:ext uri="{D42A27DB-BD31-4B8C-83A1-F6EECF244321}">
                <p14:modId xmlns:p14="http://schemas.microsoft.com/office/powerpoint/2010/main" val="1776296396"/>
              </p:ext>
            </p:extLst>
          </p:nvPr>
        </p:nvGraphicFramePr>
        <p:xfrm>
          <a:off x="6777698" y="3739963"/>
          <a:ext cx="2209800" cy="419100"/>
        </p:xfrm>
        <a:graphic>
          <a:graphicData uri="http://schemas.openxmlformats.org/presentationml/2006/ole">
            <mc:AlternateContent xmlns:mc="http://schemas.openxmlformats.org/markup-compatibility/2006">
              <mc:Choice xmlns:v="urn:schemas-microsoft-com:vml" Requires="v">
                <p:oleObj spid="_x0000_s3523" name="Equation" r:id="rId6" imgW="491473" imgH="419073" progId="Equation.3">
                  <p:embed/>
                </p:oleObj>
              </mc:Choice>
              <mc:Fallback>
                <p:oleObj name="Equation" r:id="rId6" imgW="491473" imgH="419073" progId="Equation.3">
                  <p:embed/>
                  <p:pic>
                    <p:nvPicPr>
                      <p:cNvPr id="0" name="Picture 22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77698" y="3739963"/>
                        <a:ext cx="2209800" cy="419100"/>
                      </a:xfrm>
                      <a:prstGeom prst="rect">
                        <a:avLst/>
                      </a:prstGeom>
                      <a:noFill/>
                      <a:effectLst/>
                      <a:extLst>
                        <a:ext uri="{909E8E84-426E-40dd-AFC4-6F175D3DCCD1}">
                          <a14:hiddenFill xmlns="" xmlns:a14="http://schemas.microsoft.com/office/drawing/2010/main">
                            <a:blipFill dpi="0" rotWithShape="0">
                              <a:blip/>
                              <a:srcRect/>
                              <a:stretch>
                                <a:fillRect/>
                              </a:stretch>
                            </a:blip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21521" name="Text Box 17"/>
          <p:cNvSpPr txBox="1">
            <a:spLocks noChangeArrowheads="1"/>
          </p:cNvSpPr>
          <p:nvPr/>
        </p:nvSpPr>
        <p:spPr bwMode="auto">
          <a:xfrm>
            <a:off x="5150384" y="3051618"/>
            <a:ext cx="1439863" cy="2921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5pPr>
            <a:lvl6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6pPr>
            <a:lvl7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7pPr>
            <a:lvl8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8pPr>
            <a:lvl9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9pPr>
          </a:lstStyle>
          <a:p>
            <a:pPr>
              <a:spcBef>
                <a:spcPts val="813"/>
              </a:spcBef>
              <a:buClr>
                <a:srgbClr val="000000"/>
              </a:buClr>
              <a:buFont typeface="Times New Roman" pitchFamily="16" charset="0"/>
              <a:buNone/>
            </a:pPr>
            <a:r>
              <a:rPr lang="pl-PL" sz="1300" dirty="0" err="1">
                <a:latin typeface="Times New Roman" pitchFamily="16" charset="0"/>
              </a:rPr>
              <a:t>Least</a:t>
            </a:r>
            <a:r>
              <a:rPr lang="pl-PL" sz="1300" dirty="0">
                <a:latin typeface="Times New Roman" pitchFamily="16" charset="0"/>
              </a:rPr>
              <a:t> χ</a:t>
            </a:r>
            <a:r>
              <a:rPr lang="pl-PL" sz="1300" baseline="33000" dirty="0">
                <a:latin typeface="Times New Roman" pitchFamily="16" charset="0"/>
              </a:rPr>
              <a:t>2</a:t>
            </a:r>
            <a:r>
              <a:rPr lang="pl-PL" sz="1300" dirty="0">
                <a:latin typeface="Times New Roman" pitchFamily="16" charset="0"/>
              </a:rPr>
              <a:t> </a:t>
            </a:r>
            <a:r>
              <a:rPr lang="pl-PL" sz="1300" dirty="0" err="1">
                <a:latin typeface="Times New Roman" pitchFamily="16" charset="0"/>
              </a:rPr>
              <a:t>analysis</a:t>
            </a:r>
            <a:endParaRPr lang="pl-PL" sz="1300" dirty="0">
              <a:latin typeface="Times New Roman" pitchFamily="16" charset="0"/>
            </a:endParaRPr>
          </a:p>
        </p:txBody>
      </p:sp>
      <p:sp>
        <p:nvSpPr>
          <p:cNvPr id="21522" name="Text Box 18"/>
          <p:cNvSpPr txBox="1">
            <a:spLocks noChangeArrowheads="1"/>
          </p:cNvSpPr>
          <p:nvPr/>
        </p:nvSpPr>
        <p:spPr bwMode="auto">
          <a:xfrm>
            <a:off x="3376912" y="3061938"/>
            <a:ext cx="1439863" cy="2921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5pPr>
            <a:lvl6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6pPr>
            <a:lvl7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7pPr>
            <a:lvl8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8pPr>
            <a:lvl9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9pPr>
          </a:lstStyle>
          <a:p>
            <a:pPr>
              <a:spcBef>
                <a:spcPts val="813"/>
              </a:spcBef>
              <a:buClr>
                <a:srgbClr val="000000"/>
              </a:buClr>
              <a:buFont typeface="Times New Roman" pitchFamily="16" charset="0"/>
              <a:buNone/>
            </a:pPr>
            <a:r>
              <a:rPr lang="pl-PL" sz="1300" dirty="0">
                <a:latin typeface="Times New Roman" pitchFamily="16" charset="0"/>
              </a:rPr>
              <a:t>Fourier transform</a:t>
            </a:r>
          </a:p>
        </p:txBody>
      </p:sp>
      <p:pic>
        <p:nvPicPr>
          <p:cNvPr id="21525" name="Picture 21"/>
          <p:cNvPicPr>
            <a:picLocks noChangeAspect="1" noChangeArrowheads="1"/>
          </p:cNvPicPr>
          <p:nvPr/>
        </p:nvPicPr>
        <p:blipFill>
          <a:blip r:embed="rId8">
            <a:extLst>
              <a:ext uri="{28A0092B-C50C-407E-A947-70E740481C1C}">
                <a14:useLocalDpi xmlns:a14="http://schemas.microsoft.com/office/drawing/2010/main" val="0"/>
              </a:ext>
            </a:extLst>
          </a:blip>
          <a:srcRect l="3519" t="39200" r="8800" b="35124"/>
          <a:stretch>
            <a:fillRect/>
          </a:stretch>
        </p:blipFill>
        <p:spPr bwMode="auto">
          <a:xfrm>
            <a:off x="4936072" y="3420869"/>
            <a:ext cx="1654175" cy="1235075"/>
          </a:xfrm>
          <a:prstGeom prst="rect">
            <a:avLst/>
          </a:prstGeom>
          <a:noFill/>
          <a:ln>
            <a:noFill/>
          </a:ln>
          <a:effectLst/>
          <a:extLst>
            <a:ext uri="{909E8E84-426E-40dd-AFC4-6F175D3DCCD1}">
              <a14:hiddenFill xmlns="" xmlns:a14="http://schemas.microsoft.com/office/drawing/2010/main">
                <a:blipFill dpi="0" rotWithShape="0">
                  <a:blip/>
                  <a:srcRect l="3519" t="39200" r="8800" b="35124"/>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pic>
        <p:nvPicPr>
          <p:cNvPr id="21527" name="Picture 23"/>
          <p:cNvPicPr>
            <a:picLocks noChangeAspect="1" noChangeArrowheads="1"/>
          </p:cNvPicPr>
          <p:nvPr/>
        </p:nvPicPr>
        <p:blipFill>
          <a:blip r:embed="rId8">
            <a:extLst>
              <a:ext uri="{28A0092B-C50C-407E-A947-70E740481C1C}">
                <a14:useLocalDpi xmlns:a14="http://schemas.microsoft.com/office/drawing/2010/main" val="0"/>
              </a:ext>
            </a:extLst>
          </a:blip>
          <a:srcRect l="8800" t="65225" r="8800" b="3136"/>
          <a:stretch>
            <a:fillRect/>
          </a:stretch>
        </p:blipFill>
        <p:spPr bwMode="auto">
          <a:xfrm>
            <a:off x="3203728" y="3345277"/>
            <a:ext cx="1654175" cy="1235075"/>
          </a:xfrm>
          <a:prstGeom prst="rect">
            <a:avLst/>
          </a:prstGeom>
          <a:noFill/>
          <a:ln>
            <a:noFill/>
          </a:ln>
          <a:effectLst/>
          <a:extLst>
            <a:ext uri="{909E8E84-426E-40dd-AFC4-6F175D3DCCD1}">
              <a14:hiddenFill xmlns="" xmlns:a14="http://schemas.microsoft.com/office/drawing/2010/main">
                <a:blipFill dpi="0" rotWithShape="0">
                  <a:blip/>
                  <a:srcRect l="8800" t="65225" r="8800" b="3136"/>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pic>
        <p:nvPicPr>
          <p:cNvPr id="28"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41123" y="661780"/>
            <a:ext cx="2332037" cy="180181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pic>
        <p:nvPicPr>
          <p:cNvPr id="29"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90247" y="2028475"/>
            <a:ext cx="2065338" cy="159702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pic>
        <p:nvPicPr>
          <p:cNvPr id="30" name="Picture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099835" y="2382488"/>
            <a:ext cx="1452562" cy="8255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pic>
        <p:nvPicPr>
          <p:cNvPr id="21517" name="Picture 13"/>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001932" y="5010533"/>
            <a:ext cx="1763102" cy="1316205"/>
          </a:xfrm>
          <a:prstGeom prst="rect">
            <a:avLst/>
          </a:prstGeom>
          <a:noFill/>
          <a:ln w="18360">
            <a:solidFill>
              <a:srgbClr val="000000"/>
            </a:solidFill>
            <a:round/>
            <a:headEnd/>
            <a:tailEnd/>
          </a:ln>
          <a:effectLst/>
          <a:extLst>
            <a:ext uri="{909E8E84-426E-40dd-AFC4-6F175D3DCCD1}">
              <a14:hiddenFill xmlns="" xmlns:a14="http://schemas.microsoft.com/office/drawing/2010/main">
                <a:blipFill dpi="0" rotWithShape="0">
                  <a:blip/>
                  <a:srcRect/>
                  <a:stretch>
                    <a:fillRect/>
                  </a:stretch>
                </a:blip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pic>
      <p:sp>
        <p:nvSpPr>
          <p:cNvPr id="27" name="Rectangle 3"/>
          <p:cNvSpPr>
            <a:spLocks noChangeArrowheads="1"/>
          </p:cNvSpPr>
          <p:nvPr/>
        </p:nvSpPr>
        <p:spPr bwMode="auto">
          <a:xfrm>
            <a:off x="-15730" y="0"/>
            <a:ext cx="9144000" cy="846385"/>
          </a:xfrm>
          <a:prstGeom prst="rect">
            <a:avLst/>
          </a:prstGeom>
          <a:solidFill>
            <a:srgbClr val="FFCC66"/>
          </a:solidFill>
          <a:ln>
            <a:noFill/>
          </a:ln>
          <a:effectLst/>
          <a:extLst/>
        </p:spPr>
        <p:txBody>
          <a:bodyPr tIns="91440">
            <a:spAutoFit/>
          </a:bodyPr>
          <a:lstStyle/>
          <a:p>
            <a:pPr algn="ctr">
              <a:buClr>
                <a:srgbClr val="000000"/>
              </a:buClr>
              <a:buSzPct val="45000"/>
              <a:buFont typeface="Wingdings"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400" b="1" dirty="0">
                <a:solidFill>
                  <a:srgbClr val="0000FF"/>
                </a:solidFill>
                <a:latin typeface="Verdana"/>
                <a:ea typeface="Symbol" charset="2"/>
                <a:cs typeface="Verdana"/>
              </a:rPr>
              <a:t>Perturbed angular correlation </a:t>
            </a:r>
            <a:r>
              <a:rPr lang="en-US" sz="2400" b="1" dirty="0" smtClean="0">
                <a:solidFill>
                  <a:srgbClr val="0000FF"/>
                </a:solidFill>
                <a:latin typeface="Verdana"/>
                <a:ea typeface="Symbol" charset="2"/>
                <a:cs typeface="Verdana"/>
              </a:rPr>
              <a:t>(PAC) </a:t>
            </a:r>
            <a:r>
              <a:rPr lang="en-GB" sz="2400" b="1" dirty="0" smtClean="0">
                <a:solidFill>
                  <a:srgbClr val="0000FF"/>
                </a:solidFill>
                <a:latin typeface="Verdana"/>
                <a:ea typeface="+mn-ea" charset="0"/>
                <a:cs typeface="Verdana"/>
              </a:rPr>
              <a:t>Spectroscopy</a:t>
            </a:r>
            <a:endParaRPr lang="en-GB" sz="2400" b="1" dirty="0">
              <a:solidFill>
                <a:srgbClr val="0000FF"/>
              </a:solidFill>
              <a:latin typeface="Verdana"/>
              <a:ea typeface="+mn-ea" charset="0"/>
              <a:cs typeface="Verdana"/>
            </a:endParaRPr>
          </a:p>
          <a:p>
            <a:pPr algn="ctr">
              <a:buClr>
                <a:srgbClr val="333333"/>
              </a:buClr>
              <a:buFont typeface="Symbol"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2200" b="1" dirty="0">
                <a:solidFill>
                  <a:srgbClr val="0000FF"/>
                </a:solidFill>
                <a:latin typeface="Verdana"/>
                <a:ea typeface="Symbol" charset="2"/>
                <a:cs typeface="Verdana"/>
              </a:rPr>
              <a:t>a</a:t>
            </a:r>
            <a:r>
              <a:rPr lang="en-US" sz="2200" b="1" dirty="0" err="1" smtClean="0">
                <a:solidFill>
                  <a:srgbClr val="0000FF"/>
                </a:solidFill>
                <a:latin typeface="Verdana"/>
                <a:ea typeface="Symbol" charset="2"/>
                <a:cs typeface="Verdana"/>
              </a:rPr>
              <a:t>pplied</a:t>
            </a:r>
            <a:r>
              <a:rPr lang="en-US" sz="2200" b="1" dirty="0" smtClean="0">
                <a:solidFill>
                  <a:srgbClr val="0000FF"/>
                </a:solidFill>
                <a:latin typeface="Verdana"/>
                <a:ea typeface="Symbol" charset="2"/>
                <a:cs typeface="Verdana"/>
              </a:rPr>
              <a:t> to BIOPHYSICS</a:t>
            </a:r>
            <a:endParaRPr lang="en-US" sz="2000" b="1" dirty="0">
              <a:solidFill>
                <a:srgbClr val="0000FF"/>
              </a:solidFill>
              <a:latin typeface="Verdana"/>
              <a:ea typeface="Symbol" charset="2"/>
              <a:cs typeface="Verdana"/>
            </a:endParaRPr>
          </a:p>
        </p:txBody>
      </p:sp>
      <p:cxnSp>
        <p:nvCxnSpPr>
          <p:cNvPr id="6" name="Straight Connector 5"/>
          <p:cNvCxnSpPr>
            <a:stCxn id="34" idx="1"/>
          </p:cNvCxnSpPr>
          <p:nvPr/>
        </p:nvCxnSpPr>
        <p:spPr>
          <a:xfrm flipV="1">
            <a:off x="1556177" y="1010121"/>
            <a:ext cx="1820735" cy="991423"/>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1615955" y="2185912"/>
            <a:ext cx="1760957" cy="541828"/>
          </a:xfrm>
          <a:prstGeom prst="line">
            <a:avLst/>
          </a:prstGeom>
        </p:spPr>
        <p:style>
          <a:lnRef idx="2">
            <a:schemeClr val="accent1"/>
          </a:lnRef>
          <a:fillRef idx="0">
            <a:schemeClr val="accent1"/>
          </a:fillRef>
          <a:effectRef idx="1">
            <a:schemeClr val="accent1"/>
          </a:effectRef>
          <a:fontRef idx="minor">
            <a:schemeClr val="tx1"/>
          </a:fontRef>
        </p:style>
      </p:cxnSp>
      <p:pic>
        <p:nvPicPr>
          <p:cNvPr id="49" name="Picture 4"/>
          <p:cNvPicPr>
            <a:picLocks noChangeAspect="1" noChangeArrowheads="1"/>
          </p:cNvPicPr>
          <p:nvPr/>
        </p:nvPicPr>
        <p:blipFill rotWithShape="1">
          <a:blip r:embed="rId13">
            <a:extLst>
              <a:ext uri="{28A0092B-C50C-407E-A947-70E740481C1C}">
                <a14:useLocalDpi xmlns:a14="http://schemas.microsoft.com/office/drawing/2010/main" val="0"/>
              </a:ext>
            </a:extLst>
          </a:blip>
          <a:srcRect l="45490"/>
          <a:stretch/>
        </p:blipFill>
        <p:spPr bwMode="auto">
          <a:xfrm>
            <a:off x="3376912" y="846385"/>
            <a:ext cx="1265700" cy="1967486"/>
          </a:xfrm>
          <a:prstGeom prst="rect">
            <a:avLst/>
          </a:prstGeom>
          <a:noFill/>
          <a:ln>
            <a:noFill/>
          </a:ln>
          <a:effectLst/>
          <a:extLst>
            <a:ext uri="{909E8E84-426E-40dd-AFC4-6F175D3DCCD1}">
              <a14:hiddenFill xmlns="" xmlns:a14="http://schemas.microsoft.com/office/drawing/2010/main">
                <a:blipFill dpi="0" rotWithShape="0">
                  <a:blip/>
                  <a:srcRect l="-1979"/>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pic>
        <p:nvPicPr>
          <p:cNvPr id="50" name="Picture 4"/>
          <p:cNvPicPr>
            <a:picLocks noChangeAspect="1" noChangeArrowheads="1"/>
          </p:cNvPicPr>
          <p:nvPr/>
        </p:nvPicPr>
        <p:blipFill rotWithShape="1">
          <a:blip r:embed="rId13">
            <a:extLst>
              <a:ext uri="{28A0092B-C50C-407E-A947-70E740481C1C}">
                <a14:useLocalDpi xmlns:a14="http://schemas.microsoft.com/office/drawing/2010/main" val="0"/>
              </a:ext>
            </a:extLst>
          </a:blip>
          <a:srcRect l="-1979" r="51402"/>
          <a:stretch/>
        </p:blipFill>
        <p:spPr bwMode="auto">
          <a:xfrm>
            <a:off x="4857903" y="857841"/>
            <a:ext cx="1174359" cy="1967486"/>
          </a:xfrm>
          <a:prstGeom prst="rect">
            <a:avLst/>
          </a:prstGeom>
          <a:noFill/>
          <a:ln>
            <a:noFill/>
          </a:ln>
          <a:effectLst/>
          <a:extLst>
            <a:ext uri="{909E8E84-426E-40dd-AFC4-6F175D3DCCD1}">
              <a14:hiddenFill xmlns="" xmlns:a14="http://schemas.microsoft.com/office/drawing/2010/main">
                <a:blipFill dpi="0" rotWithShape="0">
                  <a:blip/>
                  <a:srcRect l="-1979"/>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sp>
        <p:nvSpPr>
          <p:cNvPr id="13" name="Rectangle 12"/>
          <p:cNvSpPr/>
          <p:nvPr/>
        </p:nvSpPr>
        <p:spPr>
          <a:xfrm>
            <a:off x="3102719" y="1356449"/>
            <a:ext cx="346350" cy="94320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 name="Group 3"/>
          <p:cNvGrpSpPr>
            <a:grpSpLocks noChangeAspect="1"/>
          </p:cNvGrpSpPr>
          <p:nvPr/>
        </p:nvGrpSpPr>
        <p:grpSpPr>
          <a:xfrm>
            <a:off x="1524545" y="1969912"/>
            <a:ext cx="216000" cy="216000"/>
            <a:chOff x="3204360" y="3508980"/>
            <a:chExt cx="714380" cy="714380"/>
          </a:xfrm>
        </p:grpSpPr>
        <p:sp>
          <p:nvSpPr>
            <p:cNvPr id="34" name="Oval 33"/>
            <p:cNvSpPr/>
            <p:nvPr/>
          </p:nvSpPr>
          <p:spPr>
            <a:xfrm>
              <a:off x="3204360" y="3508980"/>
              <a:ext cx="714380" cy="71438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grpSp>
          <p:nvGrpSpPr>
            <p:cNvPr id="35" name="Group 16"/>
            <p:cNvGrpSpPr/>
            <p:nvPr/>
          </p:nvGrpSpPr>
          <p:grpSpPr>
            <a:xfrm>
              <a:off x="3336242" y="3630120"/>
              <a:ext cx="485389" cy="475667"/>
              <a:chOff x="5582662" y="3449764"/>
              <a:chExt cx="485389" cy="475667"/>
            </a:xfrm>
          </p:grpSpPr>
          <p:sp>
            <p:nvSpPr>
              <p:cNvPr id="36" name="Block Arc 35"/>
              <p:cNvSpPr/>
              <p:nvPr/>
            </p:nvSpPr>
            <p:spPr>
              <a:xfrm rot="180000">
                <a:off x="5582662" y="3452547"/>
                <a:ext cx="413240" cy="413240"/>
              </a:xfrm>
              <a:prstGeom prst="blockArc">
                <a:avLst>
                  <a:gd name="adj1" fmla="val 10800000"/>
                  <a:gd name="adj2" fmla="val 13864194"/>
                  <a:gd name="adj3" fmla="val 31437"/>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solidFill>
                    <a:schemeClr val="tx1"/>
                  </a:solidFill>
                </a:endParaRPr>
              </a:p>
            </p:txBody>
          </p:sp>
          <p:sp>
            <p:nvSpPr>
              <p:cNvPr id="37" name="Oval 36"/>
              <p:cNvSpPr/>
              <p:nvPr/>
            </p:nvSpPr>
            <p:spPr>
              <a:xfrm>
                <a:off x="5753100" y="3605212"/>
                <a:ext cx="142876" cy="142876"/>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38" name="Block Arc 37"/>
              <p:cNvSpPr/>
              <p:nvPr/>
            </p:nvSpPr>
            <p:spPr>
              <a:xfrm rot="7614623">
                <a:off x="5654811" y="3449764"/>
                <a:ext cx="413240" cy="413240"/>
              </a:xfrm>
              <a:prstGeom prst="blockArc">
                <a:avLst>
                  <a:gd name="adj1" fmla="val 10800000"/>
                  <a:gd name="adj2" fmla="val 13864194"/>
                  <a:gd name="adj3" fmla="val 31437"/>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solidFill>
                    <a:schemeClr val="tx1"/>
                  </a:solidFill>
                </a:endParaRPr>
              </a:p>
            </p:txBody>
          </p:sp>
          <p:sp>
            <p:nvSpPr>
              <p:cNvPr id="39" name="Block Arc 38"/>
              <p:cNvSpPr/>
              <p:nvPr/>
            </p:nvSpPr>
            <p:spPr>
              <a:xfrm rot="14707802">
                <a:off x="5619604" y="3512191"/>
                <a:ext cx="413240" cy="413240"/>
              </a:xfrm>
              <a:prstGeom prst="blockArc">
                <a:avLst>
                  <a:gd name="adj1" fmla="val 10800000"/>
                  <a:gd name="adj2" fmla="val 13864194"/>
                  <a:gd name="adj3" fmla="val 31437"/>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solidFill>
                    <a:schemeClr val="tx1"/>
                  </a:solidFill>
                </a:endParaRPr>
              </a:p>
            </p:txBody>
          </p:sp>
        </p:grpSp>
      </p:grpSp>
      <p:sp>
        <p:nvSpPr>
          <p:cNvPr id="2" name="Slide Number Placeholder 1"/>
          <p:cNvSpPr>
            <a:spLocks noGrp="1"/>
          </p:cNvSpPr>
          <p:nvPr>
            <p:ph type="sldNum" sz="quarter" idx="12"/>
          </p:nvPr>
        </p:nvSpPr>
        <p:spPr/>
        <p:txBody>
          <a:bodyPr/>
          <a:lstStyle/>
          <a:p>
            <a:fld id="{40E1CAA2-E777-DE48-8E99-2A88D64F5E44}" type="slidenum">
              <a:rPr lang="en-US" smtClean="0"/>
              <a:pPr/>
              <a:t>26</a:t>
            </a:fld>
            <a:endParaRPr lang="en-US"/>
          </a:p>
        </p:txBody>
      </p:sp>
    </p:spTree>
    <p:extLst>
      <p:ext uri="{BB962C8B-B14F-4D97-AF65-F5344CB8AC3E}">
        <p14:creationId xmlns:p14="http://schemas.microsoft.com/office/powerpoint/2010/main" val="326256026"/>
      </p:ext>
    </p:extLst>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cstate="print"/>
          <a:srcRect l="6689" t="35432" r="65758" b="38283"/>
          <a:stretch>
            <a:fillRect/>
          </a:stretch>
        </p:blipFill>
        <p:spPr bwMode="auto">
          <a:xfrm>
            <a:off x="6516688" y="1916113"/>
            <a:ext cx="1809750" cy="1584325"/>
          </a:xfrm>
          <a:prstGeom prst="rect">
            <a:avLst/>
          </a:prstGeom>
          <a:noFill/>
          <a:ln w="9525">
            <a:noFill/>
            <a:miter lim="800000"/>
            <a:headEnd/>
            <a:tailEnd/>
          </a:ln>
        </p:spPr>
      </p:pic>
      <p:pic>
        <p:nvPicPr>
          <p:cNvPr id="13315" name="Picture 2"/>
          <p:cNvPicPr>
            <a:picLocks noChangeAspect="1" noChangeArrowheads="1"/>
          </p:cNvPicPr>
          <p:nvPr/>
        </p:nvPicPr>
        <p:blipFill>
          <a:blip r:embed="rId3" cstate="print"/>
          <a:srcRect l="61996" t="33774" r="7005" b="38065"/>
          <a:stretch>
            <a:fillRect/>
          </a:stretch>
        </p:blipFill>
        <p:spPr bwMode="auto">
          <a:xfrm>
            <a:off x="4356100" y="1916113"/>
            <a:ext cx="1944688" cy="1619250"/>
          </a:xfrm>
          <a:prstGeom prst="rect">
            <a:avLst/>
          </a:prstGeom>
          <a:noFill/>
          <a:ln w="9525">
            <a:noFill/>
            <a:miter lim="800000"/>
            <a:headEnd/>
            <a:tailEnd/>
          </a:ln>
        </p:spPr>
      </p:pic>
      <p:graphicFrame>
        <p:nvGraphicFramePr>
          <p:cNvPr id="8" name="Tabelle 7"/>
          <p:cNvGraphicFramePr>
            <a:graphicFrameLocks noGrp="1"/>
          </p:cNvGraphicFramePr>
          <p:nvPr/>
        </p:nvGraphicFramePr>
        <p:xfrm>
          <a:off x="4356100" y="3716338"/>
          <a:ext cx="3888556" cy="2160240"/>
        </p:xfrm>
        <a:graphic>
          <a:graphicData uri="http://schemas.openxmlformats.org/drawingml/2006/table">
            <a:tbl>
              <a:tblPr/>
              <a:tblGrid>
                <a:gridCol w="1578549"/>
                <a:gridCol w="1335710"/>
                <a:gridCol w="974297"/>
              </a:tblGrid>
              <a:tr h="679916">
                <a:tc>
                  <a:txBody>
                    <a:bodyPr/>
                    <a:lstStyle/>
                    <a:p>
                      <a:pPr algn="ctr">
                        <a:spcAft>
                          <a:spcPts val="0"/>
                        </a:spcAft>
                      </a:pPr>
                      <a:r>
                        <a:rPr lang="pl-PL" sz="2000" b="1" dirty="0">
                          <a:solidFill>
                            <a:srgbClr val="000000"/>
                          </a:solidFill>
                          <a:latin typeface="Arial"/>
                          <a:ea typeface="Times New Roman"/>
                          <a:cs typeface="Times New Roman"/>
                        </a:rPr>
                        <a:t>Temp [ºC]</a:t>
                      </a:r>
                      <a:endParaRPr lang="de-DE" sz="2000" dirty="0">
                        <a:solidFill>
                          <a:srgbClr val="000000"/>
                        </a:solidFill>
                        <a:latin typeface="Times New Roman"/>
                        <a:ea typeface="Times New Roman"/>
                        <a:cs typeface="Times New Roman"/>
                      </a:endParaRPr>
                    </a:p>
                  </a:txBody>
                  <a:tcPr marL="68580" marR="68580"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pl-PL" sz="2000" b="1" dirty="0">
                          <a:solidFill>
                            <a:srgbClr val="000000"/>
                          </a:solidFill>
                          <a:latin typeface="Symbol"/>
                          <a:ea typeface="Times New Roman"/>
                          <a:cs typeface="Times New Roman"/>
                        </a:rPr>
                        <a:t>t</a:t>
                      </a:r>
                      <a:r>
                        <a:rPr lang="pl-PL" sz="2000" b="1" baseline="-25000" dirty="0">
                          <a:solidFill>
                            <a:srgbClr val="000000"/>
                          </a:solidFill>
                          <a:latin typeface="Arial"/>
                          <a:ea typeface="Times New Roman"/>
                          <a:cs typeface="Times New Roman"/>
                        </a:rPr>
                        <a:t>1 </a:t>
                      </a:r>
                      <a:r>
                        <a:rPr lang="pl-PL" sz="2000" b="1" dirty="0">
                          <a:solidFill>
                            <a:srgbClr val="000000"/>
                          </a:solidFill>
                          <a:latin typeface="Arial"/>
                          <a:ea typeface="Times New Roman"/>
                          <a:cs typeface="Times New Roman"/>
                        </a:rPr>
                        <a:t>[ns]</a:t>
                      </a:r>
                      <a:endParaRPr lang="de-DE" sz="2000" dirty="0">
                        <a:solidFill>
                          <a:srgbClr val="000000"/>
                        </a:solidFill>
                        <a:latin typeface="Times New Roman"/>
                        <a:ea typeface="Times New Roman"/>
                        <a:cs typeface="Times New Roman"/>
                      </a:endParaRPr>
                    </a:p>
                  </a:txBody>
                  <a:tcPr marL="68580" marR="68580"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pl-PL" sz="2000" b="1">
                          <a:solidFill>
                            <a:srgbClr val="000000"/>
                          </a:solidFill>
                          <a:latin typeface="Symbol"/>
                          <a:ea typeface="Times New Roman"/>
                          <a:cs typeface="Times New Roman"/>
                        </a:rPr>
                        <a:t>t</a:t>
                      </a:r>
                      <a:r>
                        <a:rPr lang="pl-PL" sz="2000" b="1" baseline="-25000">
                          <a:solidFill>
                            <a:srgbClr val="000000"/>
                          </a:solidFill>
                          <a:latin typeface="Arial"/>
                          <a:ea typeface="Times New Roman"/>
                          <a:cs typeface="Times New Roman"/>
                        </a:rPr>
                        <a:t>-1</a:t>
                      </a:r>
                      <a:r>
                        <a:rPr lang="pl-PL" sz="2000" b="1">
                          <a:solidFill>
                            <a:srgbClr val="000000"/>
                          </a:solidFill>
                          <a:latin typeface="Arial"/>
                          <a:ea typeface="Times New Roman"/>
                          <a:cs typeface="Times New Roman"/>
                        </a:rPr>
                        <a:t> [ns]</a:t>
                      </a:r>
                      <a:endParaRPr lang="de-DE" sz="2000">
                        <a:solidFill>
                          <a:srgbClr val="000000"/>
                        </a:solidFill>
                        <a:latin typeface="Times New Roman"/>
                        <a:ea typeface="Times New Roman"/>
                        <a:cs typeface="Times New Roman"/>
                      </a:endParaRPr>
                    </a:p>
                  </a:txBody>
                  <a:tcPr marL="68580" marR="68580"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081">
                <a:tc>
                  <a:txBody>
                    <a:bodyPr/>
                    <a:lstStyle/>
                    <a:p>
                      <a:pPr algn="ctr">
                        <a:spcAft>
                          <a:spcPts val="0"/>
                        </a:spcAft>
                      </a:pPr>
                      <a:r>
                        <a:rPr lang="pl-PL" sz="2000" dirty="0">
                          <a:solidFill>
                            <a:srgbClr val="000000"/>
                          </a:solidFill>
                          <a:latin typeface="Arial"/>
                          <a:ea typeface="Times New Roman"/>
                          <a:cs typeface="Times New Roman"/>
                        </a:rPr>
                        <a:t>1</a:t>
                      </a:r>
                      <a:endParaRPr lang="de-DE" sz="2000" dirty="0">
                        <a:solidFill>
                          <a:srgbClr val="000000"/>
                        </a:solidFill>
                        <a:latin typeface="Times New Roman"/>
                        <a:ea typeface="Times New Roman"/>
                        <a:cs typeface="Times New Roman"/>
                      </a:endParaRPr>
                    </a:p>
                  </a:txBody>
                  <a:tcPr marL="68580" marR="68580"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pl-PL" sz="2000" dirty="0" smtClean="0">
                          <a:solidFill>
                            <a:srgbClr val="000000"/>
                          </a:solidFill>
                          <a:latin typeface="Times New Roman"/>
                          <a:ea typeface="Times New Roman"/>
                          <a:cs typeface="Times New Roman"/>
                        </a:rPr>
                        <a:t>5</a:t>
                      </a:r>
                      <a:r>
                        <a:rPr lang="de-DE" sz="2000" dirty="0" smtClean="0">
                          <a:solidFill>
                            <a:srgbClr val="000000"/>
                          </a:solidFill>
                          <a:latin typeface="Times New Roman"/>
                          <a:ea typeface="Times New Roman"/>
                          <a:cs typeface="Times New Roman"/>
                        </a:rPr>
                        <a:t>2</a:t>
                      </a:r>
                      <a:endParaRPr lang="de-DE" sz="2000" dirty="0">
                        <a:solidFill>
                          <a:srgbClr val="000000"/>
                        </a:solidFill>
                        <a:latin typeface="Times New Roman"/>
                        <a:ea typeface="Times New Roman"/>
                        <a:cs typeface="Times New Roman"/>
                      </a:endParaRPr>
                    </a:p>
                  </a:txBody>
                  <a:tcPr marL="68580" marR="68580"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de-DE" sz="2000" dirty="0" smtClean="0">
                          <a:solidFill>
                            <a:srgbClr val="000000"/>
                          </a:solidFill>
                          <a:latin typeface="Times New Roman"/>
                          <a:ea typeface="Times New Roman"/>
                          <a:cs typeface="Times New Roman"/>
                        </a:rPr>
                        <a:t>4</a:t>
                      </a:r>
                      <a:r>
                        <a:rPr lang="pl-PL" sz="2000" dirty="0" smtClean="0">
                          <a:solidFill>
                            <a:srgbClr val="000000"/>
                          </a:solidFill>
                          <a:latin typeface="Times New Roman"/>
                          <a:ea typeface="Times New Roman"/>
                          <a:cs typeface="Times New Roman"/>
                        </a:rPr>
                        <a:t>8</a:t>
                      </a:r>
                      <a:endParaRPr lang="de-DE" sz="2000" dirty="0">
                        <a:solidFill>
                          <a:srgbClr val="000000"/>
                        </a:solidFill>
                        <a:latin typeface="Times New Roman"/>
                        <a:ea typeface="Times New Roman"/>
                        <a:cs typeface="Times New Roman"/>
                      </a:endParaRPr>
                    </a:p>
                  </a:txBody>
                  <a:tcPr marL="68580" marR="68580"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081">
                <a:tc>
                  <a:txBody>
                    <a:bodyPr/>
                    <a:lstStyle/>
                    <a:p>
                      <a:pPr algn="ctr">
                        <a:spcAft>
                          <a:spcPts val="0"/>
                        </a:spcAft>
                      </a:pPr>
                      <a:r>
                        <a:rPr lang="pl-PL" sz="2000">
                          <a:solidFill>
                            <a:srgbClr val="000000"/>
                          </a:solidFill>
                          <a:latin typeface="Arial"/>
                          <a:ea typeface="Times New Roman"/>
                          <a:cs typeface="Times New Roman"/>
                        </a:rPr>
                        <a:t>20</a:t>
                      </a:r>
                      <a:endParaRPr lang="de-DE" sz="2000">
                        <a:solidFill>
                          <a:srgbClr val="000000"/>
                        </a:solidFill>
                        <a:latin typeface="Times New Roman"/>
                        <a:ea typeface="Times New Roman"/>
                        <a:cs typeface="Times New Roman"/>
                      </a:endParaRPr>
                    </a:p>
                  </a:txBody>
                  <a:tcPr marL="68580" marR="68580"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de-DE" sz="2000" dirty="0" smtClean="0">
                          <a:solidFill>
                            <a:srgbClr val="000000"/>
                          </a:solidFill>
                          <a:latin typeface="Times New Roman"/>
                          <a:ea typeface="Times New Roman"/>
                          <a:cs typeface="Times New Roman"/>
                        </a:rPr>
                        <a:t>42</a:t>
                      </a:r>
                      <a:endParaRPr lang="de-DE" sz="2000" dirty="0">
                        <a:solidFill>
                          <a:srgbClr val="000000"/>
                        </a:solidFill>
                        <a:latin typeface="Times New Roman"/>
                        <a:ea typeface="Times New Roman"/>
                        <a:cs typeface="Times New Roman"/>
                      </a:endParaRPr>
                    </a:p>
                  </a:txBody>
                  <a:tcPr marL="68580" marR="68580"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pl-PL" sz="2000" dirty="0" smtClean="0">
                          <a:solidFill>
                            <a:srgbClr val="000000"/>
                          </a:solidFill>
                          <a:latin typeface="Times New Roman"/>
                          <a:ea typeface="Times New Roman"/>
                          <a:cs typeface="Times New Roman"/>
                        </a:rPr>
                        <a:t>3</a:t>
                      </a:r>
                      <a:r>
                        <a:rPr lang="de-DE" sz="2000" dirty="0" smtClean="0">
                          <a:solidFill>
                            <a:srgbClr val="000000"/>
                          </a:solidFill>
                          <a:latin typeface="Times New Roman"/>
                          <a:ea typeface="Times New Roman"/>
                          <a:cs typeface="Times New Roman"/>
                        </a:rPr>
                        <a:t>6</a:t>
                      </a:r>
                      <a:endParaRPr lang="de-DE" sz="2000" dirty="0">
                        <a:solidFill>
                          <a:srgbClr val="000000"/>
                        </a:solidFill>
                        <a:latin typeface="Times New Roman"/>
                        <a:ea typeface="Times New Roman"/>
                        <a:cs typeface="Times New Roman"/>
                      </a:endParaRPr>
                    </a:p>
                  </a:txBody>
                  <a:tcPr marL="68580" marR="68580"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081">
                <a:tc>
                  <a:txBody>
                    <a:bodyPr/>
                    <a:lstStyle/>
                    <a:p>
                      <a:pPr algn="ctr">
                        <a:spcAft>
                          <a:spcPts val="0"/>
                        </a:spcAft>
                      </a:pPr>
                      <a:r>
                        <a:rPr lang="pl-PL" sz="2000">
                          <a:solidFill>
                            <a:srgbClr val="000000"/>
                          </a:solidFill>
                          <a:latin typeface="Arial"/>
                          <a:ea typeface="Times New Roman"/>
                          <a:cs typeface="Times New Roman"/>
                        </a:rPr>
                        <a:t>35</a:t>
                      </a:r>
                      <a:endParaRPr lang="de-DE" sz="2000">
                        <a:solidFill>
                          <a:srgbClr val="000000"/>
                        </a:solidFill>
                        <a:latin typeface="Times New Roman"/>
                        <a:ea typeface="Times New Roman"/>
                        <a:cs typeface="Times New Roman"/>
                      </a:endParaRPr>
                    </a:p>
                  </a:txBody>
                  <a:tcPr marL="68580" marR="68580"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pl-PL" sz="2000" dirty="0">
                          <a:solidFill>
                            <a:srgbClr val="000000"/>
                          </a:solidFill>
                          <a:latin typeface="Times New Roman"/>
                          <a:ea typeface="Times New Roman"/>
                          <a:cs typeface="Times New Roman"/>
                        </a:rPr>
                        <a:t>28</a:t>
                      </a:r>
                      <a:endParaRPr lang="de-DE" sz="2000" dirty="0">
                        <a:solidFill>
                          <a:srgbClr val="000000"/>
                        </a:solidFill>
                        <a:latin typeface="Times New Roman"/>
                        <a:ea typeface="Times New Roman"/>
                        <a:cs typeface="Times New Roman"/>
                      </a:endParaRPr>
                    </a:p>
                  </a:txBody>
                  <a:tcPr marL="68580" marR="68580"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pl-PL" sz="2000" dirty="0" smtClean="0">
                          <a:solidFill>
                            <a:srgbClr val="000000"/>
                          </a:solidFill>
                          <a:latin typeface="Times New Roman"/>
                          <a:ea typeface="Times New Roman"/>
                          <a:cs typeface="Times New Roman"/>
                        </a:rPr>
                        <a:t>2</a:t>
                      </a:r>
                      <a:r>
                        <a:rPr lang="de-DE" sz="2000" dirty="0" smtClean="0">
                          <a:solidFill>
                            <a:srgbClr val="000000"/>
                          </a:solidFill>
                          <a:latin typeface="Times New Roman"/>
                          <a:ea typeface="Times New Roman"/>
                          <a:cs typeface="Times New Roman"/>
                        </a:rPr>
                        <a:t>0</a:t>
                      </a:r>
                      <a:endParaRPr lang="de-DE" sz="2000" dirty="0">
                        <a:solidFill>
                          <a:srgbClr val="000000"/>
                        </a:solidFill>
                        <a:latin typeface="Times New Roman"/>
                        <a:ea typeface="Times New Roman"/>
                        <a:cs typeface="Times New Roman"/>
                      </a:endParaRPr>
                    </a:p>
                  </a:txBody>
                  <a:tcPr marL="68580" marR="68580"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081">
                <a:tc>
                  <a:txBody>
                    <a:bodyPr/>
                    <a:lstStyle/>
                    <a:p>
                      <a:pPr algn="ctr">
                        <a:spcAft>
                          <a:spcPts val="0"/>
                        </a:spcAft>
                      </a:pPr>
                      <a:r>
                        <a:rPr lang="pl-PL" sz="2000" dirty="0">
                          <a:solidFill>
                            <a:srgbClr val="000000"/>
                          </a:solidFill>
                          <a:latin typeface="Arial"/>
                          <a:ea typeface="Times New Roman"/>
                          <a:cs typeface="Times New Roman"/>
                        </a:rPr>
                        <a:t>50</a:t>
                      </a:r>
                      <a:endParaRPr lang="de-DE" sz="2000" dirty="0">
                        <a:solidFill>
                          <a:srgbClr val="000000"/>
                        </a:solidFill>
                        <a:latin typeface="Times New Roman"/>
                        <a:ea typeface="Times New Roman"/>
                        <a:cs typeface="Times New Roman"/>
                      </a:endParaRPr>
                    </a:p>
                  </a:txBody>
                  <a:tcPr marL="68580" marR="68580"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de-DE" sz="2000" dirty="0" smtClean="0">
                          <a:solidFill>
                            <a:srgbClr val="000000"/>
                          </a:solidFill>
                          <a:latin typeface="Times New Roman"/>
                          <a:ea typeface="Times New Roman"/>
                          <a:cs typeface="Times New Roman"/>
                        </a:rPr>
                        <a:t>19</a:t>
                      </a:r>
                      <a:endParaRPr lang="de-DE" sz="2000" dirty="0">
                        <a:solidFill>
                          <a:srgbClr val="000000"/>
                        </a:solidFill>
                        <a:latin typeface="Times New Roman"/>
                        <a:ea typeface="Times New Roman"/>
                        <a:cs typeface="Times New Roman"/>
                      </a:endParaRPr>
                    </a:p>
                  </a:txBody>
                  <a:tcPr marL="68580" marR="68580"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de-DE" sz="2000" dirty="0" smtClean="0">
                          <a:solidFill>
                            <a:srgbClr val="000000"/>
                          </a:solidFill>
                          <a:latin typeface="Times New Roman"/>
                          <a:ea typeface="Times New Roman"/>
                          <a:cs typeface="Times New Roman"/>
                        </a:rPr>
                        <a:t>12</a:t>
                      </a:r>
                      <a:endParaRPr lang="de-DE" sz="2000" dirty="0">
                        <a:solidFill>
                          <a:srgbClr val="000000"/>
                        </a:solidFill>
                        <a:latin typeface="Times New Roman"/>
                        <a:ea typeface="Times New Roman"/>
                        <a:cs typeface="Times New Roman"/>
                      </a:endParaRPr>
                    </a:p>
                  </a:txBody>
                  <a:tcPr marL="68580" marR="68580" marT="17780" marB="1778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13342" name="Picture 5"/>
          <p:cNvPicPr>
            <a:picLocks noChangeAspect="1" noChangeArrowheads="1"/>
          </p:cNvPicPr>
          <p:nvPr/>
        </p:nvPicPr>
        <p:blipFill>
          <a:blip r:embed="rId4" cstate="print"/>
          <a:srcRect t="6152" b="7401"/>
          <a:stretch>
            <a:fillRect/>
          </a:stretch>
        </p:blipFill>
        <p:spPr bwMode="auto">
          <a:xfrm>
            <a:off x="133692" y="1394835"/>
            <a:ext cx="3646488" cy="5040313"/>
          </a:xfrm>
          <a:prstGeom prst="rect">
            <a:avLst/>
          </a:prstGeom>
          <a:solidFill>
            <a:srgbClr val="FFFFFF"/>
          </a:solidFill>
          <a:ln w="9525">
            <a:noFill/>
            <a:miter lim="800000"/>
            <a:headEnd/>
            <a:tailEnd/>
          </a:ln>
        </p:spPr>
      </p:pic>
      <p:sp>
        <p:nvSpPr>
          <p:cNvPr id="13343" name="Text Box 5"/>
          <p:cNvSpPr txBox="1">
            <a:spLocks noChangeArrowheads="1"/>
          </p:cNvSpPr>
          <p:nvPr/>
        </p:nvSpPr>
        <p:spPr bwMode="auto">
          <a:xfrm>
            <a:off x="1187450" y="260350"/>
            <a:ext cx="7094538" cy="646331"/>
          </a:xfrm>
          <a:prstGeom prst="rect">
            <a:avLst/>
          </a:prstGeom>
          <a:solidFill>
            <a:schemeClr val="bg1"/>
          </a:solidFill>
          <a:ln w="9525">
            <a:noFill/>
            <a:miter lim="800000"/>
            <a:headEnd/>
            <a:tailEnd/>
          </a:ln>
        </p:spPr>
        <p:txBody>
          <a:bodyPr>
            <a:spAutoFit/>
          </a:bodyPr>
          <a:lstStyle/>
          <a:p>
            <a:pPr algn="ctr"/>
            <a:endParaRPr lang="da-DK" sz="3600" b="1" dirty="0">
              <a:solidFill>
                <a:srgbClr val="000000"/>
              </a:solidFill>
              <a:latin typeface="Times New Roman" pitchFamily="18" charset="0"/>
            </a:endParaRPr>
          </a:p>
        </p:txBody>
      </p:sp>
      <p:sp>
        <p:nvSpPr>
          <p:cNvPr id="13344" name="Text Box 4"/>
          <p:cNvSpPr txBox="1">
            <a:spLocks noChangeArrowheads="1"/>
          </p:cNvSpPr>
          <p:nvPr/>
        </p:nvSpPr>
        <p:spPr bwMode="auto">
          <a:xfrm>
            <a:off x="4356100" y="6098788"/>
            <a:ext cx="3831609" cy="276999"/>
          </a:xfrm>
          <a:prstGeom prst="rect">
            <a:avLst/>
          </a:prstGeom>
          <a:noFill/>
          <a:ln w="9525">
            <a:noFill/>
            <a:miter lim="800000"/>
            <a:headEnd/>
            <a:tailEnd/>
          </a:ln>
        </p:spPr>
        <p:txBody>
          <a:bodyPr wrap="none">
            <a:spAutoFit/>
          </a:bodyPr>
          <a:lstStyle/>
          <a:p>
            <a:r>
              <a:rPr lang="da-DK" sz="1200" b="1" i="1" dirty="0">
                <a:solidFill>
                  <a:srgbClr val="000000"/>
                </a:solidFill>
                <a:latin typeface="Arial" pitchFamily="34" charset="0"/>
              </a:rPr>
              <a:t>Stachura et al. Manuscript </a:t>
            </a:r>
            <a:r>
              <a:rPr lang="da-DK" sz="1200" b="1" i="1" dirty="0" smtClean="0">
                <a:solidFill>
                  <a:srgbClr val="000000"/>
                </a:solidFill>
                <a:latin typeface="Arial" pitchFamily="34" charset="0"/>
              </a:rPr>
              <a:t>Science in </a:t>
            </a:r>
            <a:r>
              <a:rPr lang="da-DK" sz="1200" b="1" i="1" dirty="0">
                <a:solidFill>
                  <a:srgbClr val="000000"/>
                </a:solidFill>
                <a:latin typeface="Arial" pitchFamily="34" charset="0"/>
              </a:rPr>
              <a:t>preparation</a:t>
            </a:r>
          </a:p>
        </p:txBody>
      </p:sp>
      <p:sp>
        <p:nvSpPr>
          <p:cNvPr id="13345" name="Text Box 5"/>
          <p:cNvSpPr txBox="1">
            <a:spLocks noChangeArrowheads="1"/>
          </p:cNvSpPr>
          <p:nvPr/>
        </p:nvSpPr>
        <p:spPr bwMode="auto">
          <a:xfrm>
            <a:off x="2905467" y="1250373"/>
            <a:ext cx="1079500" cy="4956175"/>
          </a:xfrm>
          <a:prstGeom prst="rect">
            <a:avLst/>
          </a:prstGeom>
          <a:solidFill>
            <a:schemeClr val="bg1"/>
          </a:solidFill>
          <a:ln w="9525">
            <a:noFill/>
            <a:miter lim="800000"/>
            <a:headEnd/>
            <a:tailEnd/>
          </a:ln>
        </p:spPr>
        <p:txBody>
          <a:bodyPr>
            <a:spAutoFit/>
          </a:bodyPr>
          <a:lstStyle/>
          <a:p>
            <a:pPr algn="ctr"/>
            <a:endParaRPr lang="da-DK" sz="2000" b="1">
              <a:solidFill>
                <a:srgbClr val="000000"/>
              </a:solidFill>
              <a:latin typeface="Times New Roman" pitchFamily="18" charset="0"/>
            </a:endParaRPr>
          </a:p>
          <a:p>
            <a:pPr algn="ctr"/>
            <a:r>
              <a:rPr lang="da-DK" sz="2000" b="1">
                <a:solidFill>
                  <a:srgbClr val="000000"/>
                </a:solidFill>
                <a:latin typeface="Times New Roman" pitchFamily="18" charset="0"/>
              </a:rPr>
              <a:t>50 </a:t>
            </a:r>
            <a:r>
              <a:rPr lang="pl-PL" sz="2000" b="1">
                <a:solidFill>
                  <a:srgbClr val="000000"/>
                </a:solidFill>
                <a:latin typeface="Arial" pitchFamily="34" charset="0"/>
                <a:cs typeface="Times New Roman" pitchFamily="18" charset="0"/>
              </a:rPr>
              <a:t>ºC</a:t>
            </a:r>
            <a:endParaRPr lang="da-DK" sz="2000" b="1">
              <a:solidFill>
                <a:srgbClr val="000000"/>
              </a:solidFill>
              <a:latin typeface="Times New Roman" pitchFamily="18" charset="0"/>
            </a:endParaRPr>
          </a:p>
          <a:p>
            <a:pPr algn="ctr"/>
            <a:endParaRPr lang="da-DK" sz="2600" b="1">
              <a:solidFill>
                <a:srgbClr val="000000"/>
              </a:solidFill>
              <a:latin typeface="Times New Roman" pitchFamily="18" charset="0"/>
            </a:endParaRPr>
          </a:p>
          <a:p>
            <a:pPr algn="ctr"/>
            <a:r>
              <a:rPr lang="da-DK" sz="2000" b="1">
                <a:solidFill>
                  <a:srgbClr val="000000"/>
                </a:solidFill>
                <a:latin typeface="Times New Roman" pitchFamily="18" charset="0"/>
              </a:rPr>
              <a:t>35 </a:t>
            </a:r>
            <a:r>
              <a:rPr lang="pl-PL" sz="2000" b="1">
                <a:solidFill>
                  <a:srgbClr val="000000"/>
                </a:solidFill>
                <a:latin typeface="Arial" pitchFamily="34" charset="0"/>
                <a:cs typeface="Times New Roman" pitchFamily="18" charset="0"/>
              </a:rPr>
              <a:t>ºC</a:t>
            </a:r>
            <a:endParaRPr lang="da-DK" sz="2000" b="1">
              <a:solidFill>
                <a:srgbClr val="000000"/>
              </a:solidFill>
              <a:latin typeface="Times New Roman" pitchFamily="18" charset="0"/>
            </a:endParaRPr>
          </a:p>
          <a:p>
            <a:pPr algn="ctr"/>
            <a:endParaRPr lang="da-DK" sz="2600" b="1">
              <a:solidFill>
                <a:srgbClr val="000000"/>
              </a:solidFill>
              <a:latin typeface="Times New Roman" pitchFamily="18" charset="0"/>
            </a:endParaRPr>
          </a:p>
          <a:p>
            <a:pPr algn="ctr"/>
            <a:r>
              <a:rPr lang="da-DK" sz="2000" b="1">
                <a:solidFill>
                  <a:srgbClr val="000000"/>
                </a:solidFill>
                <a:latin typeface="Times New Roman" pitchFamily="18" charset="0"/>
              </a:rPr>
              <a:t>20 </a:t>
            </a:r>
            <a:r>
              <a:rPr lang="pl-PL" sz="2000" b="1">
                <a:solidFill>
                  <a:srgbClr val="000000"/>
                </a:solidFill>
                <a:latin typeface="Arial" pitchFamily="34" charset="0"/>
                <a:cs typeface="Times New Roman" pitchFamily="18" charset="0"/>
              </a:rPr>
              <a:t>ºC</a:t>
            </a:r>
            <a:endParaRPr lang="da-DK" sz="2000" b="1">
              <a:solidFill>
                <a:srgbClr val="000000"/>
              </a:solidFill>
              <a:latin typeface="Times New Roman" pitchFamily="18" charset="0"/>
            </a:endParaRPr>
          </a:p>
          <a:p>
            <a:pPr algn="ctr"/>
            <a:endParaRPr lang="da-DK" sz="2600" b="1">
              <a:solidFill>
                <a:srgbClr val="000000"/>
              </a:solidFill>
              <a:latin typeface="Times New Roman" pitchFamily="18" charset="0"/>
            </a:endParaRPr>
          </a:p>
          <a:p>
            <a:pPr algn="ctr"/>
            <a:r>
              <a:rPr lang="da-DK" sz="2000" b="1">
                <a:solidFill>
                  <a:srgbClr val="000000"/>
                </a:solidFill>
                <a:latin typeface="Times New Roman" pitchFamily="18" charset="0"/>
              </a:rPr>
              <a:t>1 </a:t>
            </a:r>
            <a:r>
              <a:rPr lang="pl-PL" sz="2000" b="1">
                <a:solidFill>
                  <a:srgbClr val="000000"/>
                </a:solidFill>
                <a:latin typeface="Arial" pitchFamily="34" charset="0"/>
                <a:cs typeface="Times New Roman" pitchFamily="18" charset="0"/>
              </a:rPr>
              <a:t>ºC</a:t>
            </a:r>
            <a:endParaRPr lang="da-DK" sz="2000" b="1">
              <a:solidFill>
                <a:srgbClr val="000000"/>
              </a:solidFill>
              <a:latin typeface="Times New Roman" pitchFamily="18" charset="0"/>
            </a:endParaRPr>
          </a:p>
          <a:p>
            <a:pPr algn="ctr"/>
            <a:endParaRPr lang="da-DK" sz="2600" b="1">
              <a:solidFill>
                <a:srgbClr val="000000"/>
              </a:solidFill>
              <a:latin typeface="Times New Roman" pitchFamily="18" charset="0"/>
            </a:endParaRPr>
          </a:p>
          <a:p>
            <a:pPr algn="ctr"/>
            <a:r>
              <a:rPr lang="da-DK" sz="2000" b="1">
                <a:solidFill>
                  <a:srgbClr val="000000"/>
                </a:solidFill>
                <a:latin typeface="Times New Roman" pitchFamily="18" charset="0"/>
              </a:rPr>
              <a:t>1 </a:t>
            </a:r>
            <a:r>
              <a:rPr lang="pl-PL" sz="2000" b="1">
                <a:solidFill>
                  <a:srgbClr val="000000"/>
                </a:solidFill>
                <a:latin typeface="Arial" pitchFamily="34" charset="0"/>
                <a:cs typeface="Times New Roman" pitchFamily="18" charset="0"/>
              </a:rPr>
              <a:t>ºC</a:t>
            </a:r>
            <a:endParaRPr lang="da-DK" sz="2000" b="1">
              <a:solidFill>
                <a:srgbClr val="000000"/>
              </a:solidFill>
              <a:latin typeface="Times New Roman" pitchFamily="18" charset="0"/>
            </a:endParaRPr>
          </a:p>
          <a:p>
            <a:pPr algn="ctr"/>
            <a:endParaRPr lang="da-DK" sz="2600" b="1">
              <a:solidFill>
                <a:srgbClr val="000000"/>
              </a:solidFill>
              <a:latin typeface="Times New Roman" pitchFamily="18" charset="0"/>
            </a:endParaRPr>
          </a:p>
          <a:p>
            <a:pPr algn="ctr"/>
            <a:r>
              <a:rPr lang="da-DK" sz="2000" b="1">
                <a:solidFill>
                  <a:srgbClr val="000000"/>
                </a:solidFill>
                <a:latin typeface="Times New Roman" pitchFamily="18" charset="0"/>
              </a:rPr>
              <a:t>-20 </a:t>
            </a:r>
            <a:r>
              <a:rPr lang="pl-PL" sz="2000" b="1">
                <a:solidFill>
                  <a:srgbClr val="000000"/>
                </a:solidFill>
                <a:latin typeface="Arial" pitchFamily="34" charset="0"/>
                <a:cs typeface="Times New Roman" pitchFamily="18" charset="0"/>
              </a:rPr>
              <a:t>ºC</a:t>
            </a:r>
            <a:endParaRPr lang="da-DK" sz="2000" b="1">
              <a:solidFill>
                <a:srgbClr val="000000"/>
              </a:solidFill>
              <a:latin typeface="Times New Roman" pitchFamily="18" charset="0"/>
            </a:endParaRPr>
          </a:p>
          <a:p>
            <a:pPr algn="ctr"/>
            <a:endParaRPr lang="da-DK" sz="2600" b="1">
              <a:solidFill>
                <a:srgbClr val="000000"/>
              </a:solidFill>
              <a:latin typeface="Times New Roman" pitchFamily="18" charset="0"/>
            </a:endParaRPr>
          </a:p>
          <a:p>
            <a:pPr algn="ctr"/>
            <a:r>
              <a:rPr lang="da-DK" sz="2000" b="1">
                <a:solidFill>
                  <a:srgbClr val="000000"/>
                </a:solidFill>
                <a:latin typeface="Times New Roman" pitchFamily="18" charset="0"/>
              </a:rPr>
              <a:t>-196 </a:t>
            </a:r>
            <a:r>
              <a:rPr lang="pl-PL" sz="2000" b="1">
                <a:solidFill>
                  <a:srgbClr val="000000"/>
                </a:solidFill>
                <a:latin typeface="Arial" pitchFamily="34" charset="0"/>
                <a:cs typeface="Times New Roman" pitchFamily="18" charset="0"/>
              </a:rPr>
              <a:t>ºC</a:t>
            </a:r>
            <a:endParaRPr lang="da-DK" sz="2000" b="1">
              <a:solidFill>
                <a:srgbClr val="000000"/>
              </a:solidFill>
              <a:latin typeface="Times New Roman" pitchFamily="18" charset="0"/>
            </a:endParaRPr>
          </a:p>
        </p:txBody>
      </p:sp>
      <p:sp>
        <p:nvSpPr>
          <p:cNvPr id="13346" name="Text Box 7"/>
          <p:cNvSpPr txBox="1">
            <a:spLocks noChangeArrowheads="1"/>
          </p:cNvSpPr>
          <p:nvPr/>
        </p:nvSpPr>
        <p:spPr bwMode="auto">
          <a:xfrm>
            <a:off x="1176680" y="1250373"/>
            <a:ext cx="1414462" cy="369887"/>
          </a:xfrm>
          <a:prstGeom prst="rect">
            <a:avLst/>
          </a:prstGeom>
          <a:solidFill>
            <a:schemeClr val="bg1"/>
          </a:solidFill>
          <a:ln w="9525">
            <a:noFill/>
            <a:miter lim="800000"/>
            <a:headEnd/>
            <a:tailEnd/>
          </a:ln>
        </p:spPr>
        <p:txBody>
          <a:bodyPr wrap="none">
            <a:spAutoFit/>
          </a:bodyPr>
          <a:lstStyle/>
          <a:p>
            <a:r>
              <a:rPr lang="da-DK" sz="1800" b="1" baseline="30000">
                <a:solidFill>
                  <a:srgbClr val="000000"/>
                </a:solidFill>
                <a:latin typeface="Arial" pitchFamily="34" charset="0"/>
              </a:rPr>
              <a:t>111m</a:t>
            </a:r>
            <a:r>
              <a:rPr lang="da-DK" sz="1800" b="1">
                <a:solidFill>
                  <a:srgbClr val="000000"/>
                </a:solidFill>
                <a:latin typeface="Arial" pitchFamily="34" charset="0"/>
              </a:rPr>
              <a:t>Cd-PAC</a:t>
            </a:r>
          </a:p>
        </p:txBody>
      </p:sp>
      <p:sp>
        <p:nvSpPr>
          <p:cNvPr id="2" name="Slide Number Placeholder 1"/>
          <p:cNvSpPr>
            <a:spLocks noGrp="1"/>
          </p:cNvSpPr>
          <p:nvPr>
            <p:ph type="sldNum" sz="quarter" idx="12"/>
          </p:nvPr>
        </p:nvSpPr>
        <p:spPr/>
        <p:txBody>
          <a:bodyPr/>
          <a:lstStyle/>
          <a:p>
            <a:fld id="{40E1CAA2-E777-DE48-8E99-2A88D64F5E44}" type="slidenum">
              <a:rPr lang="en-US" smtClean="0"/>
              <a:pPr/>
              <a:t>27</a:t>
            </a:fld>
            <a:endParaRPr lang="en-US"/>
          </a:p>
        </p:txBody>
      </p:sp>
      <p:sp>
        <p:nvSpPr>
          <p:cNvPr id="11" name="TextBox 10"/>
          <p:cNvSpPr txBox="1"/>
          <p:nvPr/>
        </p:nvSpPr>
        <p:spPr>
          <a:xfrm>
            <a:off x="1432551" y="6351368"/>
            <a:ext cx="1397269" cy="276999"/>
          </a:xfrm>
          <a:prstGeom prst="rect">
            <a:avLst/>
          </a:prstGeom>
          <a:solidFill>
            <a:schemeClr val="bg1"/>
          </a:solidFill>
        </p:spPr>
        <p:txBody>
          <a:bodyPr wrap="none" lIns="0" tIns="0" rIns="0" bIns="0" rtlCol="0">
            <a:noAutofit/>
          </a:bodyPr>
          <a:lstStyle/>
          <a:p>
            <a:r>
              <a:rPr lang="en-US" dirty="0" smtClean="0">
                <a:latin typeface="Symbol" charset="2"/>
                <a:cs typeface="Symbol" charset="2"/>
              </a:rPr>
              <a:t>w</a:t>
            </a:r>
            <a:r>
              <a:rPr lang="en-US" dirty="0" smtClean="0">
                <a:latin typeface="Arial"/>
                <a:cs typeface="Arial"/>
              </a:rPr>
              <a:t>(Grad/s)</a:t>
            </a:r>
            <a:endParaRPr lang="en-US" dirty="0">
              <a:latin typeface="Arial"/>
              <a:cs typeface="Arial"/>
            </a:endParaRPr>
          </a:p>
        </p:txBody>
      </p:sp>
      <p:sp>
        <p:nvSpPr>
          <p:cNvPr id="12" name="TextBox 11"/>
          <p:cNvSpPr txBox="1"/>
          <p:nvPr/>
        </p:nvSpPr>
        <p:spPr>
          <a:xfrm>
            <a:off x="188130" y="1131764"/>
            <a:ext cx="648089" cy="276999"/>
          </a:xfrm>
          <a:prstGeom prst="rect">
            <a:avLst/>
          </a:prstGeom>
          <a:solidFill>
            <a:schemeClr val="bg1"/>
          </a:solidFill>
        </p:spPr>
        <p:txBody>
          <a:bodyPr wrap="none" lIns="0" tIns="0" rIns="0" bIns="0" rtlCol="0">
            <a:noAutofit/>
          </a:bodyPr>
          <a:lstStyle/>
          <a:p>
            <a:r>
              <a:rPr lang="en-US" dirty="0" smtClean="0">
                <a:latin typeface="Arial"/>
                <a:cs typeface="Arial"/>
              </a:rPr>
              <a:t>P</a:t>
            </a:r>
            <a:r>
              <a:rPr lang="en-US" dirty="0" smtClean="0">
                <a:latin typeface="Symbol" charset="2"/>
                <a:cs typeface="Symbol" charset="2"/>
              </a:rPr>
              <a:t>(w)</a:t>
            </a:r>
            <a:endParaRPr lang="en-US" dirty="0">
              <a:latin typeface="Symbol" charset="2"/>
              <a:cs typeface="Symbol" charset="2"/>
            </a:endParaRPr>
          </a:p>
        </p:txBody>
      </p:sp>
      <p:sp>
        <p:nvSpPr>
          <p:cNvPr id="13" name="Rectangle 3"/>
          <p:cNvSpPr>
            <a:spLocks noChangeArrowheads="1"/>
          </p:cNvSpPr>
          <p:nvPr/>
        </p:nvSpPr>
        <p:spPr bwMode="auto">
          <a:xfrm>
            <a:off x="6552" y="0"/>
            <a:ext cx="9144000" cy="877163"/>
          </a:xfrm>
          <a:prstGeom prst="rect">
            <a:avLst/>
          </a:prstGeom>
          <a:solidFill>
            <a:srgbClr val="FFCC66"/>
          </a:solidFill>
          <a:ln>
            <a:noFill/>
          </a:ln>
          <a:effectLst/>
          <a:extLst/>
        </p:spPr>
        <p:txBody>
          <a:bodyPr tIns="91440">
            <a:spAutoFit/>
          </a:bodyPr>
          <a:lstStyle/>
          <a:p>
            <a:pPr algn="ctr"/>
            <a:r>
              <a:rPr lang="en-US" sz="2400" b="1" baseline="30000" dirty="0" smtClean="0">
                <a:latin typeface="Verdana"/>
                <a:ea typeface="Symbol" charset="2"/>
                <a:cs typeface="Verdana"/>
              </a:rPr>
              <a:t>111m</a:t>
            </a:r>
            <a:r>
              <a:rPr lang="en-US" sz="2400" b="1" dirty="0" smtClean="0">
                <a:latin typeface="Verdana"/>
                <a:ea typeface="Symbol" charset="2"/>
                <a:cs typeface="Verdana"/>
              </a:rPr>
              <a:t>Cd PAC (48M) </a:t>
            </a:r>
            <a:r>
              <a:rPr lang="en-US" sz="2400" b="1" dirty="0" smtClean="0">
                <a:solidFill>
                  <a:srgbClr val="0000FF"/>
                </a:solidFill>
                <a:latin typeface="Verdana"/>
                <a:ea typeface="Symbol" charset="2"/>
                <a:cs typeface="Verdana"/>
              </a:rPr>
              <a:t>- De </a:t>
            </a:r>
            <a:r>
              <a:rPr lang="da-DK" sz="2400" b="1" dirty="0" err="1" smtClean="0">
                <a:solidFill>
                  <a:srgbClr val="0000FF"/>
                </a:solidFill>
                <a:latin typeface="Verdana"/>
                <a:ea typeface="Symbol" charset="2"/>
                <a:cs typeface="Verdana"/>
              </a:rPr>
              <a:t>novo</a:t>
            </a:r>
            <a:r>
              <a:rPr lang="da-DK" sz="2400" b="1" dirty="0" smtClean="0">
                <a:solidFill>
                  <a:srgbClr val="0000FF"/>
                </a:solidFill>
                <a:latin typeface="Verdana"/>
                <a:ea typeface="Symbol" charset="2"/>
                <a:cs typeface="Verdana"/>
              </a:rPr>
              <a:t> </a:t>
            </a:r>
            <a:r>
              <a:rPr lang="da-DK" sz="2400" b="1" dirty="0" err="1">
                <a:solidFill>
                  <a:srgbClr val="0000FF"/>
                </a:solidFill>
                <a:latin typeface="Verdana"/>
                <a:ea typeface="Symbol" charset="2"/>
                <a:cs typeface="Verdana"/>
              </a:rPr>
              <a:t>designed</a:t>
            </a:r>
            <a:r>
              <a:rPr lang="da-DK" sz="2400" b="1" dirty="0">
                <a:solidFill>
                  <a:srgbClr val="0000FF"/>
                </a:solidFill>
                <a:latin typeface="Verdana"/>
                <a:ea typeface="Symbol" charset="2"/>
                <a:cs typeface="Verdana"/>
              </a:rPr>
              <a:t> heavy metal</a:t>
            </a:r>
          </a:p>
          <a:p>
            <a:pPr algn="ctr"/>
            <a:r>
              <a:rPr lang="da-DK" sz="2400" b="1" dirty="0">
                <a:solidFill>
                  <a:srgbClr val="0000FF"/>
                </a:solidFill>
                <a:latin typeface="Verdana"/>
                <a:ea typeface="Symbol" charset="2"/>
                <a:cs typeface="Verdana"/>
              </a:rPr>
              <a:t>Ion binding proteins: ns </a:t>
            </a:r>
            <a:r>
              <a:rPr lang="da-DK" sz="2400" b="1" dirty="0" err="1" smtClean="0">
                <a:solidFill>
                  <a:srgbClr val="0000FF"/>
                </a:solidFill>
                <a:latin typeface="Verdana"/>
                <a:ea typeface="Symbol" charset="2"/>
                <a:cs typeface="Verdana"/>
              </a:rPr>
              <a:t>dynamics</a:t>
            </a:r>
            <a:endParaRPr lang="da-DK" sz="2400" b="1" dirty="0">
              <a:solidFill>
                <a:srgbClr val="0000FF"/>
              </a:solidFill>
              <a:latin typeface="Verdana"/>
              <a:ea typeface="Symbol" charset="2"/>
              <a:cs typeface="Verdana"/>
            </a:endParaRPr>
          </a:p>
        </p:txBody>
      </p:sp>
      <p:pic>
        <p:nvPicPr>
          <p:cNvPr id="14" name="Picture 13"/>
          <p:cNvPicPr>
            <a:picLocks noChangeAspect="1"/>
          </p:cNvPicPr>
          <p:nvPr/>
        </p:nvPicPr>
        <p:blipFill>
          <a:blip r:embed="rId5"/>
          <a:stretch>
            <a:fillRect/>
          </a:stretch>
        </p:blipFill>
        <p:spPr>
          <a:xfrm>
            <a:off x="8147426" y="532463"/>
            <a:ext cx="909000" cy="288000"/>
          </a:xfrm>
          <a:prstGeom prst="rect">
            <a:avLst/>
          </a:prstGeom>
        </p:spPr>
      </p:pic>
    </p:spTree>
    <p:extLst>
      <p:ext uri="{BB962C8B-B14F-4D97-AF65-F5344CB8AC3E}">
        <p14:creationId xmlns:p14="http://schemas.microsoft.com/office/powerpoint/2010/main" val="423279299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5087966" y="5140930"/>
            <a:ext cx="69850" cy="69850"/>
          </a:xfrm>
          <a:prstGeom prst="rect">
            <a:avLst/>
          </a:prstGeom>
          <a:solidFill>
            <a:srgbClr val="FFFFFF"/>
          </a:soli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83" y="877163"/>
            <a:ext cx="3731733" cy="5980837"/>
          </a:xfrm>
          <a:prstGeom prst="rect">
            <a:avLst/>
          </a:prstGeom>
          <a:noFill/>
          <a:ln w="18360">
            <a:solidFill>
              <a:srgbClr val="000000"/>
            </a:solidFill>
            <a:round/>
            <a:headEnd/>
            <a:tailEnd/>
          </a:ln>
          <a:effectLst/>
          <a:extLst>
            <a:ext uri="{909E8E84-426E-40dd-AFC4-6F175D3DCCD1}">
              <a14:hiddenFill xmlns="" xmlns:a14="http://schemas.microsoft.com/office/drawing/2010/main">
                <a:blipFill dpi="0" rotWithShape="0">
                  <a:blip/>
                  <a:srcRect/>
                  <a:stretch>
                    <a:fillRect/>
                  </a:stretch>
                </a:blip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pic>
      <p:pic>
        <p:nvPicPr>
          <p:cNvPr id="296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6693" y="1254730"/>
            <a:ext cx="4430712" cy="3886200"/>
          </a:xfrm>
          <a:prstGeom prst="rect">
            <a:avLst/>
          </a:prstGeom>
          <a:noFill/>
          <a:ln w="9360">
            <a:solidFill>
              <a:srgbClr val="000000"/>
            </a:solidFill>
            <a:miter lim="800000"/>
            <a:headEnd/>
            <a:tailEnd/>
          </a:ln>
          <a:effectLst/>
          <a:extLst>
            <a:ext uri="{909E8E84-426E-40dd-AFC4-6F175D3DCCD1}">
              <a14:hiddenFill xmlns="" xmlns:a14="http://schemas.microsoft.com/office/drawing/2010/main">
                <a:blipFill dpi="0" rotWithShape="0">
                  <a:blip/>
                  <a:srcRect/>
                  <a:stretch>
                    <a:fillRect/>
                  </a:stretch>
                </a:blip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pic>
      <p:sp>
        <p:nvSpPr>
          <p:cNvPr id="29701" name="Text Box 5"/>
          <p:cNvSpPr txBox="1">
            <a:spLocks noChangeArrowheads="1"/>
          </p:cNvSpPr>
          <p:nvPr/>
        </p:nvSpPr>
        <p:spPr bwMode="auto">
          <a:xfrm>
            <a:off x="5845916" y="1562705"/>
            <a:ext cx="2743200" cy="3333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5pPr>
            <a:lvl6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6pPr>
            <a:lvl7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7pPr>
            <a:lvl8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8pPr>
            <a:lvl9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9pPr>
          </a:lstStyle>
          <a:p>
            <a:r>
              <a:rPr lang="en-US" sz="1600" b="1" dirty="0">
                <a:solidFill>
                  <a:srgbClr val="000000"/>
                </a:solidFill>
                <a:latin typeface="Times New Roman" pitchFamily="16" charset="0"/>
              </a:rPr>
              <a:t>Whole barley plant</a:t>
            </a:r>
          </a:p>
        </p:txBody>
      </p:sp>
      <p:sp>
        <p:nvSpPr>
          <p:cNvPr id="29702" name="Text Box 6"/>
          <p:cNvSpPr txBox="1">
            <a:spLocks noChangeArrowheads="1"/>
          </p:cNvSpPr>
          <p:nvPr/>
        </p:nvSpPr>
        <p:spPr bwMode="auto">
          <a:xfrm>
            <a:off x="5774478" y="3326417"/>
            <a:ext cx="2743200" cy="3333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5pPr>
            <a:lvl6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6pPr>
            <a:lvl7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7pPr>
            <a:lvl8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8pPr>
            <a:lvl9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9pPr>
          </a:lstStyle>
          <a:p>
            <a:r>
              <a:rPr lang="en-US" sz="1600" b="1" dirty="0" err="1" smtClean="0">
                <a:solidFill>
                  <a:srgbClr val="000000"/>
                </a:solidFill>
                <a:latin typeface="Times New Roman" pitchFamily="16" charset="0"/>
              </a:rPr>
              <a:t>Homogenised</a:t>
            </a:r>
            <a:r>
              <a:rPr lang="en-US" sz="1600" b="1" dirty="0" smtClean="0">
                <a:solidFill>
                  <a:srgbClr val="000000"/>
                </a:solidFill>
                <a:latin typeface="Times New Roman" pitchFamily="16" charset="0"/>
              </a:rPr>
              <a:t> barley </a:t>
            </a:r>
            <a:r>
              <a:rPr lang="en-US" sz="1600" b="1" dirty="0">
                <a:solidFill>
                  <a:srgbClr val="000000"/>
                </a:solidFill>
                <a:latin typeface="Times New Roman" pitchFamily="16" charset="0"/>
              </a:rPr>
              <a:t>leaves</a:t>
            </a:r>
          </a:p>
        </p:txBody>
      </p:sp>
      <p:sp>
        <p:nvSpPr>
          <p:cNvPr id="29703" name="Text Box 7"/>
          <p:cNvSpPr txBox="1">
            <a:spLocks noChangeArrowheads="1"/>
          </p:cNvSpPr>
          <p:nvPr/>
        </p:nvSpPr>
        <p:spPr bwMode="auto">
          <a:xfrm>
            <a:off x="4642326" y="919645"/>
            <a:ext cx="3440112" cy="4556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5pPr>
            <a:lvl6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6pPr>
            <a:lvl7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7pPr>
            <a:lvl8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8pPr>
            <a:lvl9pPr defTabSz="457200" fontAlgn="base">
              <a:spcBef>
                <a:spcPct val="0"/>
              </a:spcBef>
              <a:spcAft>
                <a:spcPct val="0"/>
              </a:spcAft>
              <a:buClr>
                <a:srgbClr val="6E6E6E"/>
              </a:buClr>
              <a:buSzPct val="100000"/>
              <a:buFont typeface="Verdana" pitchFamily="32"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6E6E6E"/>
                </a:solidFill>
                <a:latin typeface="Verdana" pitchFamily="32" charset="0"/>
                <a:ea typeface="DejaVu Sans" charset="0"/>
                <a:cs typeface="DejaVu Sans" charset="0"/>
              </a:defRPr>
            </a:lvl9pPr>
          </a:lstStyle>
          <a:p>
            <a:r>
              <a:rPr lang="da-DK" sz="1200" dirty="0">
                <a:solidFill>
                  <a:srgbClr val="000000"/>
                </a:solidFill>
                <a:latin typeface="Times New Roman" pitchFamily="16" charset="0"/>
              </a:rPr>
              <a:t>Adolph et al. </a:t>
            </a:r>
            <a:r>
              <a:rPr lang="da-DK" sz="1200" i="1" dirty="0">
                <a:solidFill>
                  <a:srgbClr val="000000"/>
                </a:solidFill>
                <a:latin typeface="Times New Roman" pitchFamily="16" charset="0"/>
              </a:rPr>
              <a:t>Chem. Eur. J</a:t>
            </a:r>
            <a:r>
              <a:rPr lang="da-DK" sz="1200" dirty="0">
                <a:solidFill>
                  <a:srgbClr val="000000"/>
                </a:solidFill>
                <a:latin typeface="Times New Roman" pitchFamily="16" charset="0"/>
              </a:rPr>
              <a:t>., </a:t>
            </a:r>
            <a:r>
              <a:rPr lang="da-DK" sz="1200" b="1" dirty="0">
                <a:solidFill>
                  <a:srgbClr val="000000"/>
                </a:solidFill>
                <a:latin typeface="Times New Roman" pitchFamily="16" charset="0"/>
              </a:rPr>
              <a:t>2009</a:t>
            </a:r>
            <a:r>
              <a:rPr lang="da-DK" sz="1200" dirty="0">
                <a:solidFill>
                  <a:srgbClr val="000000"/>
                </a:solidFill>
                <a:latin typeface="Times New Roman" pitchFamily="16" charset="0"/>
              </a:rPr>
              <a:t>, 15, 7350 – 7358</a:t>
            </a:r>
          </a:p>
          <a:p>
            <a:pPr>
              <a:buClr>
                <a:srgbClr val="000000"/>
              </a:buClr>
              <a:buSzPct val="45000"/>
              <a:buFont typeface="Wingdings" charset="2"/>
              <a:buNone/>
            </a:pPr>
            <a:endParaRPr lang="en-GB" sz="1200" dirty="0">
              <a:solidFill>
                <a:srgbClr val="000000"/>
              </a:solidFill>
              <a:latin typeface="Times New Roman" pitchFamily="16" charset="0"/>
              <a:ea typeface="+mn-ea" charset="0"/>
              <a:cs typeface="+mn-ea" charset="0"/>
            </a:endParaRPr>
          </a:p>
        </p:txBody>
      </p:sp>
      <p:sp>
        <p:nvSpPr>
          <p:cNvPr id="2" name="TextBox 1"/>
          <p:cNvSpPr txBox="1"/>
          <p:nvPr/>
        </p:nvSpPr>
        <p:spPr>
          <a:xfrm>
            <a:off x="4545541" y="5236641"/>
            <a:ext cx="3699747" cy="1477328"/>
          </a:xfrm>
          <a:prstGeom prst="rect">
            <a:avLst/>
          </a:prstGeom>
          <a:solidFill>
            <a:srgbClr val="FFFF00"/>
          </a:solidFill>
        </p:spPr>
        <p:txBody>
          <a:bodyPr wrap="square" rtlCol="0">
            <a:spAutoFit/>
          </a:bodyPr>
          <a:lstStyle/>
          <a:p>
            <a:pPr marL="342900" indent="-342900">
              <a:buFont typeface="Arial" pitchFamily="34" charset="0"/>
              <a:buChar char="•"/>
            </a:pPr>
            <a:r>
              <a:rPr lang="en-US" sz="1800" dirty="0" smtClean="0">
                <a:solidFill>
                  <a:schemeClr val="tx1"/>
                </a:solidFill>
                <a:latin typeface="Times New Roman" pitchFamily="18" charset="0"/>
                <a:cs typeface="Times New Roman" pitchFamily="18" charset="0"/>
              </a:rPr>
              <a:t>5-7 days-old plants</a:t>
            </a:r>
          </a:p>
          <a:p>
            <a:pPr marL="342900" indent="-342900">
              <a:buFont typeface="Arial" pitchFamily="34" charset="0"/>
              <a:buChar char="•"/>
            </a:pPr>
            <a:r>
              <a:rPr lang="en-US" sz="1800" dirty="0" smtClean="0">
                <a:solidFill>
                  <a:schemeClr val="tx1"/>
                </a:solidFill>
                <a:latin typeface="Times New Roman" pitchFamily="18" charset="0"/>
                <a:cs typeface="Times New Roman" pitchFamily="18" charset="0"/>
              </a:rPr>
              <a:t>Plant inserted into test tube. </a:t>
            </a:r>
          </a:p>
          <a:p>
            <a:pPr marL="342900" indent="-342900">
              <a:buFont typeface="Arial" pitchFamily="34" charset="0"/>
              <a:buChar char="•"/>
            </a:pPr>
            <a:r>
              <a:rPr lang="en-US" sz="1800" dirty="0" smtClean="0">
                <a:solidFill>
                  <a:schemeClr val="tx1"/>
                </a:solidFill>
                <a:latin typeface="Times New Roman" pitchFamily="18" charset="0"/>
                <a:cs typeface="Times New Roman" pitchFamily="18" charset="0"/>
              </a:rPr>
              <a:t>Fast uptake of Hg(II) (&lt;1h)</a:t>
            </a:r>
          </a:p>
          <a:p>
            <a:pPr marL="342900" indent="-342900">
              <a:buFont typeface="Arial" pitchFamily="34" charset="0"/>
              <a:buChar char="•"/>
            </a:pPr>
            <a:r>
              <a:rPr lang="en-US" sz="1800" dirty="0" smtClean="0">
                <a:solidFill>
                  <a:schemeClr val="tx1"/>
                </a:solidFill>
                <a:latin typeface="Times New Roman" pitchFamily="18" charset="0"/>
                <a:cs typeface="Times New Roman" pitchFamily="18" charset="0"/>
              </a:rPr>
              <a:t>Bound to large molecules, similarities to HgS</a:t>
            </a:r>
            <a:r>
              <a:rPr lang="en-US" sz="1800" baseline="-25000" dirty="0" smtClean="0">
                <a:solidFill>
                  <a:schemeClr val="tx1"/>
                </a:solidFill>
                <a:latin typeface="Times New Roman" pitchFamily="18" charset="0"/>
                <a:cs typeface="Times New Roman" pitchFamily="18" charset="0"/>
              </a:rPr>
              <a:t>2</a:t>
            </a:r>
            <a:r>
              <a:rPr lang="en-US" sz="1800" dirty="0" smtClean="0">
                <a:solidFill>
                  <a:schemeClr val="tx1"/>
                </a:solidFill>
                <a:latin typeface="Times New Roman" pitchFamily="18" charset="0"/>
                <a:cs typeface="Times New Roman" pitchFamily="18" charset="0"/>
              </a:rPr>
              <a:t> compounds</a:t>
            </a:r>
            <a:endParaRPr lang="en-GB" sz="1800" dirty="0">
              <a:solidFill>
                <a:schemeClr val="tx1"/>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40E1CAA2-E777-DE48-8E99-2A88D64F5E44}" type="slidenum">
              <a:rPr lang="en-US" smtClean="0"/>
              <a:pPr/>
              <a:t>28</a:t>
            </a:fld>
            <a:endParaRPr lang="en-US"/>
          </a:p>
        </p:txBody>
      </p:sp>
      <p:sp>
        <p:nvSpPr>
          <p:cNvPr id="11" name="TextBox 10"/>
          <p:cNvSpPr txBox="1"/>
          <p:nvPr/>
        </p:nvSpPr>
        <p:spPr>
          <a:xfrm>
            <a:off x="5866680" y="4830641"/>
            <a:ext cx="1397269" cy="276999"/>
          </a:xfrm>
          <a:prstGeom prst="rect">
            <a:avLst/>
          </a:prstGeom>
          <a:solidFill>
            <a:schemeClr val="bg1"/>
          </a:solidFill>
        </p:spPr>
        <p:txBody>
          <a:bodyPr wrap="none" lIns="0" tIns="0" rIns="0" bIns="0" rtlCol="0">
            <a:noAutofit/>
          </a:bodyPr>
          <a:lstStyle/>
          <a:p>
            <a:r>
              <a:rPr lang="en-US" dirty="0" smtClean="0">
                <a:latin typeface="Symbol" charset="2"/>
                <a:cs typeface="Symbol" charset="2"/>
              </a:rPr>
              <a:t>w</a:t>
            </a:r>
            <a:r>
              <a:rPr lang="en-US" dirty="0" smtClean="0">
                <a:latin typeface="Arial"/>
                <a:cs typeface="Arial"/>
              </a:rPr>
              <a:t>(Grad/s)</a:t>
            </a:r>
            <a:endParaRPr lang="en-US" dirty="0">
              <a:latin typeface="Arial"/>
              <a:cs typeface="Arial"/>
            </a:endParaRPr>
          </a:p>
        </p:txBody>
      </p:sp>
      <p:sp>
        <p:nvSpPr>
          <p:cNvPr id="12" name="TextBox 11"/>
          <p:cNvSpPr txBox="1"/>
          <p:nvPr/>
        </p:nvSpPr>
        <p:spPr>
          <a:xfrm>
            <a:off x="4185545" y="1619081"/>
            <a:ext cx="449124" cy="276999"/>
          </a:xfrm>
          <a:prstGeom prst="rect">
            <a:avLst/>
          </a:prstGeom>
          <a:solidFill>
            <a:schemeClr val="bg1"/>
          </a:solidFill>
        </p:spPr>
        <p:txBody>
          <a:bodyPr wrap="none" lIns="0" tIns="0" rIns="0" bIns="0" rtlCol="0">
            <a:noAutofit/>
          </a:bodyPr>
          <a:lstStyle/>
          <a:p>
            <a:r>
              <a:rPr lang="en-US" dirty="0" smtClean="0">
                <a:latin typeface="Arial"/>
                <a:cs typeface="Arial"/>
              </a:rPr>
              <a:t>P</a:t>
            </a:r>
            <a:r>
              <a:rPr lang="en-US" dirty="0" smtClean="0">
                <a:latin typeface="Symbol" charset="2"/>
                <a:cs typeface="Symbol" charset="2"/>
              </a:rPr>
              <a:t>(w)</a:t>
            </a:r>
            <a:endParaRPr lang="en-US" dirty="0">
              <a:latin typeface="Symbol" charset="2"/>
              <a:cs typeface="Symbol" charset="2"/>
            </a:endParaRPr>
          </a:p>
        </p:txBody>
      </p:sp>
      <p:sp>
        <p:nvSpPr>
          <p:cNvPr id="13" name="Rectangle 3"/>
          <p:cNvSpPr>
            <a:spLocks noChangeArrowheads="1"/>
          </p:cNvSpPr>
          <p:nvPr/>
        </p:nvSpPr>
        <p:spPr bwMode="auto">
          <a:xfrm>
            <a:off x="-15730" y="0"/>
            <a:ext cx="9144000" cy="877163"/>
          </a:xfrm>
          <a:prstGeom prst="rect">
            <a:avLst/>
          </a:prstGeom>
          <a:solidFill>
            <a:srgbClr val="FFCC66"/>
          </a:solidFill>
          <a:ln>
            <a:noFill/>
          </a:ln>
          <a:effectLst/>
          <a:extLst/>
        </p:spPr>
        <p:txBody>
          <a:bodyPr tIns="91440">
            <a:spAutoFit/>
          </a:bodyPr>
          <a:lstStyle/>
          <a:p>
            <a:pPr algn="ctr">
              <a:buClr>
                <a:srgbClr val="000000"/>
              </a:buClr>
              <a:buSzPct val="45000"/>
              <a:buFont typeface="Wingdings"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2400" b="1" dirty="0" smtClean="0">
                <a:solidFill>
                  <a:srgbClr val="0000FF"/>
                </a:solidFill>
                <a:latin typeface="Verdana"/>
                <a:ea typeface="Symbol" charset="2"/>
                <a:cs typeface="Verdana"/>
              </a:rPr>
              <a:t>In </a:t>
            </a:r>
            <a:r>
              <a:rPr lang="en-GB" sz="2400" b="1" dirty="0">
                <a:solidFill>
                  <a:srgbClr val="0000FF"/>
                </a:solidFill>
                <a:latin typeface="Verdana"/>
                <a:ea typeface="Symbol" charset="2"/>
                <a:cs typeface="Verdana"/>
              </a:rPr>
              <a:t>vivo </a:t>
            </a:r>
            <a:r>
              <a:rPr lang="en-GB" sz="2400" b="1" dirty="0" smtClean="0">
                <a:solidFill>
                  <a:srgbClr val="0000FF"/>
                </a:solidFill>
                <a:latin typeface="Verdana"/>
                <a:ea typeface="Symbol" charset="2"/>
                <a:cs typeface="Verdana"/>
              </a:rPr>
              <a:t>experiments Hg</a:t>
            </a:r>
            <a:r>
              <a:rPr lang="en-GB" sz="2400" b="1" dirty="0">
                <a:solidFill>
                  <a:srgbClr val="0000FF"/>
                </a:solidFill>
                <a:latin typeface="Verdana"/>
                <a:ea typeface="Symbol" charset="2"/>
                <a:cs typeface="Verdana"/>
              </a:rPr>
              <a:t>(II) binding to </a:t>
            </a:r>
            <a:r>
              <a:rPr lang="en-GB" sz="2400" b="1" dirty="0" smtClean="0">
                <a:solidFill>
                  <a:srgbClr val="0000FF"/>
                </a:solidFill>
                <a:latin typeface="Verdana"/>
                <a:ea typeface="Symbol" charset="2"/>
                <a:cs typeface="Verdana"/>
              </a:rPr>
              <a:t>barley</a:t>
            </a:r>
          </a:p>
          <a:p>
            <a:pPr algn="ctr">
              <a:buClr>
                <a:srgbClr val="000000"/>
              </a:buClr>
              <a:buSzPct val="45000"/>
              <a:buFont typeface="Wingdings" charset="2"/>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2400" b="1" baseline="30000" dirty="0" smtClean="0">
                <a:latin typeface="Verdana"/>
                <a:ea typeface="Symbol" charset="2"/>
                <a:cs typeface="Verdana"/>
              </a:rPr>
              <a:t>199m</a:t>
            </a:r>
            <a:r>
              <a:rPr lang="en-US" sz="2400" b="1" dirty="0" smtClean="0">
                <a:latin typeface="Verdana"/>
                <a:ea typeface="Symbol" charset="2"/>
                <a:cs typeface="Verdana"/>
              </a:rPr>
              <a:t>Hg </a:t>
            </a:r>
            <a:r>
              <a:rPr lang="en-US" sz="2400" b="1" dirty="0">
                <a:latin typeface="Verdana"/>
                <a:ea typeface="Symbol" charset="2"/>
                <a:cs typeface="Verdana"/>
              </a:rPr>
              <a:t>PAC (</a:t>
            </a:r>
            <a:r>
              <a:rPr lang="en-US" sz="2400" b="1" dirty="0" smtClean="0">
                <a:latin typeface="Verdana"/>
                <a:ea typeface="Symbol" charset="2"/>
                <a:cs typeface="Verdana"/>
              </a:rPr>
              <a:t>42M)</a:t>
            </a:r>
            <a:endParaRPr lang="en-GB" sz="2400" b="1" dirty="0">
              <a:solidFill>
                <a:srgbClr val="0000FF"/>
              </a:solidFill>
              <a:latin typeface="Verdana"/>
              <a:ea typeface="Symbol" charset="2"/>
              <a:cs typeface="Verdana"/>
            </a:endParaRPr>
          </a:p>
        </p:txBody>
      </p:sp>
      <p:pic>
        <p:nvPicPr>
          <p:cNvPr id="14" name="Picture 13"/>
          <p:cNvPicPr>
            <a:picLocks noChangeAspect="1"/>
          </p:cNvPicPr>
          <p:nvPr/>
        </p:nvPicPr>
        <p:blipFill>
          <a:blip r:embed="rId5"/>
          <a:stretch>
            <a:fillRect/>
          </a:stretch>
        </p:blipFill>
        <p:spPr>
          <a:xfrm>
            <a:off x="8177899" y="556361"/>
            <a:ext cx="905157" cy="286782"/>
          </a:xfrm>
          <a:prstGeom prst="rect">
            <a:avLst/>
          </a:prstGeom>
        </p:spPr>
      </p:pic>
    </p:spTree>
    <p:extLst>
      <p:ext uri="{BB962C8B-B14F-4D97-AF65-F5344CB8AC3E}">
        <p14:creationId xmlns:p14="http://schemas.microsoft.com/office/powerpoint/2010/main" val="188903669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44920"/>
            <a:ext cx="9144000" cy="6011430"/>
          </a:xfrm>
        </p:spPr>
        <p:txBody>
          <a:bodyPr>
            <a:noAutofit/>
          </a:bodyPr>
          <a:lstStyle/>
          <a:p>
            <a:pPr marL="0" indent="0" algn="ctr">
              <a:buNone/>
            </a:pPr>
            <a:r>
              <a:rPr lang="en-US" sz="4000" b="1" dirty="0" smtClean="0"/>
              <a:t>RECENT DEVELOPMENTS</a:t>
            </a:r>
          </a:p>
          <a:p>
            <a:pPr marL="0" indent="0" algn="ctr">
              <a:buNone/>
            </a:pPr>
            <a:endParaRPr lang="en-US" dirty="0" smtClean="0"/>
          </a:p>
          <a:p>
            <a:pPr marL="0" indent="0" algn="ctr">
              <a:buNone/>
            </a:pPr>
            <a:endParaRPr lang="en-US" dirty="0"/>
          </a:p>
          <a:p>
            <a:pPr marL="0" indent="0" algn="ctr">
              <a:buNone/>
            </a:pPr>
            <a:r>
              <a:rPr lang="en-US" sz="4800" b="1" dirty="0" smtClean="0">
                <a:solidFill>
                  <a:srgbClr val="0000FF"/>
                </a:solidFill>
              </a:rPr>
              <a:t>Life Science applications</a:t>
            </a:r>
          </a:p>
          <a:p>
            <a:pPr marL="0" indent="0" algn="ctr">
              <a:buNone/>
            </a:pPr>
            <a:endParaRPr lang="en-US" sz="4400" b="1" dirty="0" smtClean="0">
              <a:solidFill>
                <a:srgbClr val="0000FF"/>
              </a:solidFill>
            </a:endParaRPr>
          </a:p>
          <a:p>
            <a:pPr marL="0" indent="0" algn="ctr">
              <a:buNone/>
            </a:pPr>
            <a:endParaRPr lang="en-US" sz="4400" b="1" dirty="0" smtClean="0">
              <a:solidFill>
                <a:srgbClr val="0000FF"/>
              </a:solidFill>
            </a:endParaRPr>
          </a:p>
          <a:p>
            <a:pPr marL="0" indent="0" algn="ctr">
              <a:buNone/>
            </a:pPr>
            <a:endParaRPr lang="en-US" sz="4400" b="1" dirty="0" smtClean="0">
              <a:solidFill>
                <a:srgbClr val="0000FF"/>
              </a:solidFill>
            </a:endParaRPr>
          </a:p>
          <a:p>
            <a:pPr marL="0" indent="0" algn="ctr">
              <a:buNone/>
            </a:pPr>
            <a:endParaRPr lang="en-US" sz="4400" b="1" dirty="0" smtClean="0">
              <a:solidFill>
                <a:srgbClr val="0000FF"/>
              </a:solidFill>
            </a:endParaRPr>
          </a:p>
          <a:p>
            <a:pPr marL="0" indent="0" algn="just">
              <a:buNone/>
            </a:pPr>
            <a:r>
              <a:rPr lang="en-US" sz="2400" i="1" dirty="0" smtClean="0"/>
              <a:t>		          a </a:t>
            </a:r>
            <a:r>
              <a:rPr lang="en-US" sz="2400" i="1" dirty="0"/>
              <a:t>commitment for the future based on facts ! </a:t>
            </a:r>
            <a:endParaRPr lang="en-US" sz="2400" i="1" dirty="0" smtClean="0"/>
          </a:p>
          <a:p>
            <a:pPr marL="0" indent="0" algn="ctr">
              <a:buNone/>
            </a:pPr>
            <a:endParaRPr lang="en-US" sz="4400" b="1" dirty="0" smtClean="0">
              <a:solidFill>
                <a:srgbClr val="0000FF"/>
              </a:solidFill>
            </a:endParaRPr>
          </a:p>
          <a:p>
            <a:endParaRPr lang="en-US" dirty="0" smtClean="0"/>
          </a:p>
          <a:p>
            <a:endParaRPr lang="en-US" dirty="0"/>
          </a:p>
        </p:txBody>
      </p:sp>
      <p:pic>
        <p:nvPicPr>
          <p:cNvPr id="6" name="Picture 2"/>
          <p:cNvPicPr>
            <a:picLocks noChangeAspect="1" noChangeArrowheads="1"/>
          </p:cNvPicPr>
          <p:nvPr/>
        </p:nvPicPr>
        <p:blipFill>
          <a:blip r:embed="rId2" cstate="print"/>
          <a:srcRect/>
          <a:stretch>
            <a:fillRect/>
          </a:stretch>
        </p:blipFill>
        <p:spPr bwMode="auto">
          <a:xfrm>
            <a:off x="1603776" y="5116973"/>
            <a:ext cx="5692191" cy="1239377"/>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fld id="{40E1CAA2-E777-DE48-8E99-2A88D64F5E44}" type="slidenum">
              <a:rPr lang="en-US" smtClean="0"/>
              <a:pPr/>
              <a:t>29</a:t>
            </a:fld>
            <a:endParaRPr lang="en-US" dirty="0"/>
          </a:p>
        </p:txBody>
      </p:sp>
    </p:spTree>
    <p:extLst>
      <p:ext uri="{BB962C8B-B14F-4D97-AF65-F5344CB8AC3E}">
        <p14:creationId xmlns:p14="http://schemas.microsoft.com/office/powerpoint/2010/main" val="14105140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342900"/>
            <a:ext cx="9144000" cy="6164494"/>
          </a:xfrm>
          <a:prstGeom prst="rect">
            <a:avLst/>
          </a:prstGeom>
        </p:spPr>
      </p:pic>
      <p:sp>
        <p:nvSpPr>
          <p:cNvPr id="5" name="Rectangle 4"/>
          <p:cNvSpPr/>
          <p:nvPr/>
        </p:nvSpPr>
        <p:spPr>
          <a:xfrm>
            <a:off x="519043" y="342900"/>
            <a:ext cx="2650435" cy="251736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 name="Group 2"/>
          <p:cNvGrpSpPr/>
          <p:nvPr/>
        </p:nvGrpSpPr>
        <p:grpSpPr>
          <a:xfrm>
            <a:off x="155975" y="797602"/>
            <a:ext cx="6305821" cy="2956760"/>
            <a:chOff x="155975" y="797602"/>
            <a:chExt cx="6305821" cy="2956760"/>
          </a:xfrm>
        </p:grpSpPr>
        <p:sp>
          <p:nvSpPr>
            <p:cNvPr id="6" name="Text Box 3"/>
            <p:cNvSpPr txBox="1">
              <a:spLocks noChangeArrowheads="1"/>
            </p:cNvSpPr>
            <p:nvPr/>
          </p:nvSpPr>
          <p:spPr bwMode="auto">
            <a:xfrm>
              <a:off x="155975" y="797602"/>
              <a:ext cx="6305821" cy="8309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nchor="ctr" anchorCtr="0">
              <a:spAutoFit/>
            </a:bodyPr>
            <a:lstStyle>
              <a:lvl1pPr marL="447675" indent="-447675" algn="l" eaLnBrk="0" hangingPunct="0">
                <a:defRPr sz="2400">
                  <a:solidFill>
                    <a:schemeClr val="tx1"/>
                  </a:solidFill>
                  <a:latin typeface="Times" charset="0"/>
                  <a:ea typeface="ＭＳ Ｐゴシック" charset="0"/>
                </a:defRPr>
              </a:lvl1pPr>
              <a:lvl2pPr marL="627063" algn="l" eaLnBrk="0" hangingPunct="0">
                <a:defRPr sz="2400">
                  <a:solidFill>
                    <a:schemeClr val="tx1"/>
                  </a:solidFill>
                  <a:latin typeface="Times" charset="0"/>
                  <a:ea typeface="ＭＳ Ｐゴシック" charset="0"/>
                </a:defRPr>
              </a:lvl2pPr>
              <a:lvl3pPr algn="l" eaLnBrk="0" hangingPunct="0">
                <a:defRPr sz="2400">
                  <a:solidFill>
                    <a:schemeClr val="tx1"/>
                  </a:solidFill>
                  <a:latin typeface="Times" charset="0"/>
                  <a:ea typeface="ＭＳ Ｐゴシック" charset="0"/>
                </a:defRPr>
              </a:lvl3pPr>
              <a:lvl4pPr algn="l" eaLnBrk="0" hangingPunct="0">
                <a:defRPr sz="2400">
                  <a:solidFill>
                    <a:schemeClr val="tx1"/>
                  </a:solidFill>
                  <a:latin typeface="Times" charset="0"/>
                  <a:ea typeface="ＭＳ Ｐゴシック" charset="0"/>
                </a:defRPr>
              </a:lvl4pPr>
              <a:lvl5pPr algn="l" eaLnBrk="0" hangingPunct="0">
                <a:defRPr sz="2400">
                  <a:solidFill>
                    <a:schemeClr val="tx1"/>
                  </a:solidFill>
                  <a:latin typeface="Times" charset="0"/>
                  <a:ea typeface="ＭＳ Ｐゴシック" charset="0"/>
                </a:defRPr>
              </a:lvl5pPr>
              <a:lvl6pPr eaLnBrk="0" fontAlgn="base" hangingPunct="0">
                <a:spcBef>
                  <a:spcPct val="0"/>
                </a:spcBef>
                <a:spcAft>
                  <a:spcPct val="0"/>
                </a:spcAft>
                <a:defRPr sz="2400">
                  <a:solidFill>
                    <a:schemeClr val="tx1"/>
                  </a:solidFill>
                  <a:latin typeface="Times" charset="0"/>
                  <a:ea typeface="ＭＳ Ｐゴシック" charset="0"/>
                </a:defRPr>
              </a:lvl6pPr>
              <a:lvl7pPr eaLnBrk="0" fontAlgn="base" hangingPunct="0">
                <a:spcBef>
                  <a:spcPct val="0"/>
                </a:spcBef>
                <a:spcAft>
                  <a:spcPct val="0"/>
                </a:spcAft>
                <a:defRPr sz="2400">
                  <a:solidFill>
                    <a:schemeClr val="tx1"/>
                  </a:solidFill>
                  <a:latin typeface="Times" charset="0"/>
                  <a:ea typeface="ＭＳ Ｐゴシック" charset="0"/>
                </a:defRPr>
              </a:lvl7pPr>
              <a:lvl8pPr eaLnBrk="0" fontAlgn="base" hangingPunct="0">
                <a:spcBef>
                  <a:spcPct val="0"/>
                </a:spcBef>
                <a:spcAft>
                  <a:spcPct val="0"/>
                </a:spcAft>
                <a:defRPr sz="2400">
                  <a:solidFill>
                    <a:schemeClr val="tx1"/>
                  </a:solidFill>
                  <a:latin typeface="Times" charset="0"/>
                  <a:ea typeface="ＭＳ Ｐゴシック" charset="0"/>
                </a:defRPr>
              </a:lvl8pPr>
              <a:lvl9pPr eaLnBrk="0" fontAlgn="base" hangingPunct="0">
                <a:spcBef>
                  <a:spcPct val="0"/>
                </a:spcBef>
                <a:spcAft>
                  <a:spcPct val="0"/>
                </a:spcAft>
                <a:defRPr sz="2400">
                  <a:solidFill>
                    <a:schemeClr val="tx1"/>
                  </a:solidFill>
                  <a:latin typeface="Times" charset="0"/>
                  <a:ea typeface="ＭＳ Ｐゴシック" charset="0"/>
                </a:defRPr>
              </a:lvl9pPr>
            </a:lstStyle>
            <a:p>
              <a:pPr marL="0" indent="0" eaLnBrk="1" hangingPunct="1">
                <a:buFont typeface="Wingdings" charset="0"/>
                <a:buNone/>
              </a:pPr>
              <a:r>
                <a:rPr lang="en-US" sz="1800" b="1" dirty="0" smtClean="0">
                  <a:solidFill>
                    <a:srgbClr val="008000"/>
                  </a:solidFill>
                  <a:latin typeface="+mn-lt"/>
                </a:rPr>
                <a:t>ADVANTAGES </a:t>
              </a:r>
              <a:r>
                <a:rPr lang="en-US" sz="1800" b="1" dirty="0" smtClean="0">
                  <a:solidFill>
                    <a:srgbClr val="008000"/>
                  </a:solidFill>
                  <a:latin typeface="+mn-lt"/>
                  <a:sym typeface="Wingdings"/>
                </a:rPr>
                <a:t> </a:t>
              </a:r>
              <a:r>
                <a:rPr lang="en-US" sz="1800" b="1" dirty="0" smtClean="0">
                  <a:solidFill>
                    <a:srgbClr val="008000"/>
                  </a:solidFill>
                  <a:latin typeface="+mn-lt"/>
                </a:rPr>
                <a:t>SENSITIVITY / TRACEABILITY:</a:t>
              </a:r>
            </a:p>
            <a:p>
              <a:pPr marL="0" indent="0" eaLnBrk="1" hangingPunct="1">
                <a:buFont typeface="Wingdings" charset="0"/>
                <a:buNone/>
              </a:pPr>
              <a:r>
                <a:rPr lang="en-US" sz="1800" dirty="0" smtClean="0">
                  <a:latin typeface="+mn-lt"/>
                </a:rPr>
                <a:t>Very </a:t>
              </a:r>
              <a:r>
                <a:rPr lang="en-US" sz="1800" dirty="0">
                  <a:latin typeface="+mn-lt"/>
                </a:rPr>
                <a:t>low concentrations of radioactive impurity atoms </a:t>
              </a:r>
              <a:r>
                <a:rPr lang="en-US" sz="1800" dirty="0" smtClean="0">
                  <a:latin typeface="+mn-lt"/>
                </a:rPr>
                <a:t>in </a:t>
              </a:r>
              <a:r>
                <a:rPr lang="en-US" sz="1800" b="1" dirty="0" smtClean="0">
                  <a:latin typeface="+mn-lt"/>
                </a:rPr>
                <a:t>materials, surfaces </a:t>
              </a:r>
              <a:r>
                <a:rPr lang="en-US" sz="1800" b="1" dirty="0">
                  <a:latin typeface="+mn-lt"/>
                </a:rPr>
                <a:t>or </a:t>
              </a:r>
              <a:r>
                <a:rPr lang="en-US" sz="1800" b="1" dirty="0" smtClean="0">
                  <a:latin typeface="+mn-lt"/>
                </a:rPr>
                <a:t>interfaces </a:t>
              </a:r>
              <a:r>
                <a:rPr lang="en-US" sz="1800" b="1" dirty="0">
                  <a:latin typeface="+mn-lt"/>
                </a:rPr>
                <a:t>can be </a:t>
              </a:r>
              <a:r>
                <a:rPr lang="en-US" sz="1800" b="1" dirty="0" smtClean="0">
                  <a:latin typeface="+mn-lt"/>
                </a:rPr>
                <a:t>detected</a:t>
              </a:r>
              <a:r>
                <a:rPr lang="en-US" sz="1800" b="1" dirty="0">
                  <a:latin typeface="+mn-lt"/>
                </a:rPr>
                <a:t> </a:t>
              </a:r>
              <a:r>
                <a:rPr lang="en-US" sz="1800" b="1" dirty="0" smtClean="0">
                  <a:latin typeface="+mn-lt"/>
                </a:rPr>
                <a:t>or followed, e.g</a:t>
              </a:r>
              <a:r>
                <a:rPr lang="en-US" sz="1800" b="1" dirty="0">
                  <a:latin typeface="+mn-lt"/>
                </a:rPr>
                <a:t>.</a:t>
              </a:r>
              <a:r>
                <a:rPr lang="en-US" sz="1800" b="1" dirty="0" smtClean="0">
                  <a:latin typeface="+mn-lt"/>
                </a:rPr>
                <a:t>, in a body.</a:t>
              </a:r>
            </a:p>
          </p:txBody>
        </p:sp>
        <p:sp>
          <p:nvSpPr>
            <p:cNvPr id="7" name="Text Box 3"/>
            <p:cNvSpPr txBox="1">
              <a:spLocks noChangeArrowheads="1"/>
            </p:cNvSpPr>
            <p:nvPr/>
          </p:nvSpPr>
          <p:spPr bwMode="auto">
            <a:xfrm>
              <a:off x="155975" y="1815370"/>
              <a:ext cx="4192891" cy="19389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nchor="ctr" anchorCtr="0">
              <a:spAutoFit/>
            </a:bodyPr>
            <a:lstStyle>
              <a:lvl1pPr marL="447675" indent="-447675" algn="l" eaLnBrk="0" hangingPunct="0">
                <a:defRPr sz="2400">
                  <a:solidFill>
                    <a:schemeClr val="tx1"/>
                  </a:solidFill>
                  <a:latin typeface="Times" charset="0"/>
                  <a:ea typeface="ＭＳ Ｐゴシック" charset="0"/>
                </a:defRPr>
              </a:lvl1pPr>
              <a:lvl2pPr marL="627063" algn="l" eaLnBrk="0" hangingPunct="0">
                <a:defRPr sz="2400">
                  <a:solidFill>
                    <a:schemeClr val="tx1"/>
                  </a:solidFill>
                  <a:latin typeface="Times" charset="0"/>
                  <a:ea typeface="ＭＳ Ｐゴシック" charset="0"/>
                </a:defRPr>
              </a:lvl2pPr>
              <a:lvl3pPr algn="l" eaLnBrk="0" hangingPunct="0">
                <a:defRPr sz="2400">
                  <a:solidFill>
                    <a:schemeClr val="tx1"/>
                  </a:solidFill>
                  <a:latin typeface="Times" charset="0"/>
                  <a:ea typeface="ＭＳ Ｐゴシック" charset="0"/>
                </a:defRPr>
              </a:lvl3pPr>
              <a:lvl4pPr algn="l" eaLnBrk="0" hangingPunct="0">
                <a:defRPr sz="2400">
                  <a:solidFill>
                    <a:schemeClr val="tx1"/>
                  </a:solidFill>
                  <a:latin typeface="Times" charset="0"/>
                  <a:ea typeface="ＭＳ Ｐゴシック" charset="0"/>
                </a:defRPr>
              </a:lvl4pPr>
              <a:lvl5pPr algn="l" eaLnBrk="0" hangingPunct="0">
                <a:defRPr sz="2400">
                  <a:solidFill>
                    <a:schemeClr val="tx1"/>
                  </a:solidFill>
                  <a:latin typeface="Times" charset="0"/>
                  <a:ea typeface="ＭＳ Ｐゴシック" charset="0"/>
                </a:defRPr>
              </a:lvl5pPr>
              <a:lvl6pPr eaLnBrk="0" fontAlgn="base" hangingPunct="0">
                <a:spcBef>
                  <a:spcPct val="0"/>
                </a:spcBef>
                <a:spcAft>
                  <a:spcPct val="0"/>
                </a:spcAft>
                <a:defRPr sz="2400">
                  <a:solidFill>
                    <a:schemeClr val="tx1"/>
                  </a:solidFill>
                  <a:latin typeface="Times" charset="0"/>
                  <a:ea typeface="ＭＳ Ｐゴシック" charset="0"/>
                </a:defRPr>
              </a:lvl6pPr>
              <a:lvl7pPr eaLnBrk="0" fontAlgn="base" hangingPunct="0">
                <a:spcBef>
                  <a:spcPct val="0"/>
                </a:spcBef>
                <a:spcAft>
                  <a:spcPct val="0"/>
                </a:spcAft>
                <a:defRPr sz="2400">
                  <a:solidFill>
                    <a:schemeClr val="tx1"/>
                  </a:solidFill>
                  <a:latin typeface="Times" charset="0"/>
                  <a:ea typeface="ＭＳ Ｐゴシック" charset="0"/>
                </a:defRPr>
              </a:lvl7pPr>
              <a:lvl8pPr eaLnBrk="0" fontAlgn="base" hangingPunct="0">
                <a:spcBef>
                  <a:spcPct val="0"/>
                </a:spcBef>
                <a:spcAft>
                  <a:spcPct val="0"/>
                </a:spcAft>
                <a:defRPr sz="2400">
                  <a:solidFill>
                    <a:schemeClr val="tx1"/>
                  </a:solidFill>
                  <a:latin typeface="Times" charset="0"/>
                  <a:ea typeface="ＭＳ Ｐゴシック" charset="0"/>
                </a:defRPr>
              </a:lvl8pPr>
              <a:lvl9pPr eaLnBrk="0" fontAlgn="base" hangingPunct="0">
                <a:spcBef>
                  <a:spcPct val="0"/>
                </a:spcBef>
                <a:spcAft>
                  <a:spcPct val="0"/>
                </a:spcAft>
                <a:defRPr sz="2400">
                  <a:solidFill>
                    <a:schemeClr val="tx1"/>
                  </a:solidFill>
                  <a:latin typeface="Times" charset="0"/>
                  <a:ea typeface="ＭＳ Ｐゴシック" charset="0"/>
                </a:defRPr>
              </a:lvl9pPr>
            </a:lstStyle>
            <a:p>
              <a:pPr marL="0" indent="0" eaLnBrk="1" hangingPunct="1">
                <a:buFont typeface="Wingdings" charset="0"/>
                <a:buNone/>
              </a:pPr>
              <a:r>
                <a:rPr lang="en-US" sz="1800" b="1" dirty="0" smtClean="0">
                  <a:solidFill>
                    <a:srgbClr val="008000"/>
                  </a:solidFill>
                  <a:latin typeface="+mn-lt"/>
                </a:rPr>
                <a:t>ADVANTAGES </a:t>
              </a:r>
              <a:r>
                <a:rPr lang="en-US" sz="1800" b="1" dirty="0" smtClean="0">
                  <a:solidFill>
                    <a:srgbClr val="008000"/>
                  </a:solidFill>
                  <a:latin typeface="+mn-lt"/>
                  <a:sym typeface="Wingdings"/>
                </a:rPr>
                <a:t> ELEMENT </a:t>
              </a:r>
              <a:r>
                <a:rPr lang="en-US" sz="1800" b="1" dirty="0" smtClean="0">
                  <a:solidFill>
                    <a:srgbClr val="008000"/>
                  </a:solidFill>
                  <a:latin typeface="+mn-lt"/>
                </a:rPr>
                <a:t>SELECTIVITY:</a:t>
              </a:r>
            </a:p>
            <a:p>
              <a:pPr marL="0" indent="0" eaLnBrk="1" hangingPunct="1">
                <a:buFont typeface="Wingdings" charset="0"/>
                <a:buNone/>
              </a:pPr>
              <a:r>
                <a:rPr lang="en-US" sz="1800" b="1" dirty="0" smtClean="0">
                  <a:latin typeface="+mn-lt"/>
                </a:rPr>
                <a:t>Element </a:t>
              </a:r>
              <a:r>
                <a:rPr lang="en-US" sz="1800" b="1" dirty="0">
                  <a:latin typeface="+mn-lt"/>
                </a:rPr>
                <a:t>transmutation </a:t>
              </a:r>
              <a:r>
                <a:rPr lang="en-US" sz="1800" dirty="0">
                  <a:latin typeface="+mn-lt"/>
                </a:rPr>
                <a:t>due </a:t>
              </a:r>
              <a:r>
                <a:rPr lang="en-US" sz="1800" dirty="0" smtClean="0">
                  <a:latin typeface="+mn-lt"/>
                </a:rPr>
                <a:t>to radioactive</a:t>
              </a:r>
            </a:p>
            <a:p>
              <a:pPr marL="0" indent="0" eaLnBrk="1" hangingPunct="1">
                <a:buFont typeface="Wingdings" charset="0"/>
                <a:buNone/>
              </a:pPr>
              <a:r>
                <a:rPr lang="en-US" sz="1800" dirty="0">
                  <a:latin typeface="+mn-lt"/>
                </a:rPr>
                <a:t>d</a:t>
              </a:r>
              <a:r>
                <a:rPr lang="en-US" sz="1800" dirty="0" smtClean="0">
                  <a:latin typeface="+mn-lt"/>
                </a:rPr>
                <a:t>ecay add </a:t>
              </a:r>
              <a:r>
                <a:rPr lang="en-US" sz="1800" dirty="0">
                  <a:latin typeface="+mn-lt"/>
                </a:rPr>
                <a:t>chemical selectivity to “classical</a:t>
              </a:r>
              <a:r>
                <a:rPr lang="en-US" sz="1800" dirty="0" smtClean="0">
                  <a:latin typeface="+mn-lt"/>
                </a:rPr>
                <a:t>”</a:t>
              </a:r>
            </a:p>
            <a:p>
              <a:pPr marL="0" indent="0" eaLnBrk="1" hangingPunct="1">
                <a:buFont typeface="Wingdings" charset="0"/>
                <a:buNone/>
              </a:pPr>
              <a:r>
                <a:rPr lang="en-US" sz="1800" dirty="0" smtClean="0">
                  <a:latin typeface="+mn-lt"/>
                </a:rPr>
                <a:t>spectroscopy techniques, e.g.,</a:t>
              </a:r>
            </a:p>
            <a:p>
              <a:pPr marL="0" indent="0" eaLnBrk="1" hangingPunct="1">
                <a:buFont typeface="Wingdings" charset="0"/>
                <a:buNone/>
              </a:pPr>
              <a:r>
                <a:rPr lang="en-US" sz="1800" dirty="0" smtClean="0">
                  <a:latin typeface="+mn-lt"/>
                </a:rPr>
                <a:t>photoluminescence, resistivity,</a:t>
              </a:r>
            </a:p>
            <a:p>
              <a:pPr marL="0" indent="0" eaLnBrk="1" hangingPunct="1">
                <a:buFont typeface="Wingdings" charset="0"/>
                <a:buNone/>
              </a:pPr>
              <a:r>
                <a:rPr lang="en-US" sz="1800" dirty="0" smtClean="0">
                  <a:latin typeface="+mn-lt"/>
                </a:rPr>
                <a:t>deep </a:t>
              </a:r>
              <a:r>
                <a:rPr lang="en-US" sz="1800" dirty="0">
                  <a:latin typeface="+mn-lt"/>
                </a:rPr>
                <a:t>level </a:t>
              </a:r>
              <a:r>
                <a:rPr lang="en-US" sz="1800" dirty="0" smtClean="0">
                  <a:latin typeface="+mn-lt"/>
                </a:rPr>
                <a:t>transient</a:t>
              </a:r>
            </a:p>
            <a:p>
              <a:pPr marL="0" indent="0" eaLnBrk="1" hangingPunct="1">
                <a:buFont typeface="Wingdings" charset="0"/>
                <a:buNone/>
              </a:pPr>
              <a:r>
                <a:rPr lang="en-US" sz="1800" dirty="0" smtClean="0">
                  <a:latin typeface="+mn-lt"/>
                </a:rPr>
                <a:t>spectroscopy...</a:t>
              </a:r>
            </a:p>
          </p:txBody>
        </p:sp>
      </p:grpSp>
      <p:sp>
        <p:nvSpPr>
          <p:cNvPr id="8" name="Text Box 3"/>
          <p:cNvSpPr txBox="1">
            <a:spLocks noChangeArrowheads="1"/>
          </p:cNvSpPr>
          <p:nvPr/>
        </p:nvSpPr>
        <p:spPr bwMode="auto">
          <a:xfrm>
            <a:off x="1396134" y="6083516"/>
            <a:ext cx="7472325" cy="553998"/>
          </a:xfrm>
          <a:prstGeom prst="rect">
            <a:avLst/>
          </a:prstGeom>
          <a:solidFill>
            <a:srgbClr val="FFFF00"/>
          </a:solidFill>
          <a:ln>
            <a:noFill/>
          </a:ln>
          <a:effectLst/>
          <a:extLst/>
        </p:spPr>
        <p:txBody>
          <a:bodyPr wrap="square" lIns="0" tIns="0" rIns="0" bIns="0" anchor="ctr" anchorCtr="0">
            <a:spAutoFit/>
          </a:bodyPr>
          <a:lstStyle>
            <a:lvl1pPr marL="447675" indent="-447675" algn="l" eaLnBrk="0" hangingPunct="0">
              <a:defRPr sz="2400">
                <a:solidFill>
                  <a:schemeClr val="tx1"/>
                </a:solidFill>
                <a:latin typeface="Times" charset="0"/>
                <a:ea typeface="ＭＳ Ｐゴシック" charset="0"/>
              </a:defRPr>
            </a:lvl1pPr>
            <a:lvl2pPr marL="627063" algn="l" eaLnBrk="0" hangingPunct="0">
              <a:defRPr sz="2400">
                <a:solidFill>
                  <a:schemeClr val="tx1"/>
                </a:solidFill>
                <a:latin typeface="Times" charset="0"/>
                <a:ea typeface="ＭＳ Ｐゴシック" charset="0"/>
              </a:defRPr>
            </a:lvl2pPr>
            <a:lvl3pPr algn="l" eaLnBrk="0" hangingPunct="0">
              <a:defRPr sz="2400">
                <a:solidFill>
                  <a:schemeClr val="tx1"/>
                </a:solidFill>
                <a:latin typeface="Times" charset="0"/>
                <a:ea typeface="ＭＳ Ｐゴシック" charset="0"/>
              </a:defRPr>
            </a:lvl3pPr>
            <a:lvl4pPr algn="l" eaLnBrk="0" hangingPunct="0">
              <a:defRPr sz="2400">
                <a:solidFill>
                  <a:schemeClr val="tx1"/>
                </a:solidFill>
                <a:latin typeface="Times" charset="0"/>
                <a:ea typeface="ＭＳ Ｐゴシック" charset="0"/>
              </a:defRPr>
            </a:lvl4pPr>
            <a:lvl5pPr algn="l" eaLnBrk="0" hangingPunct="0">
              <a:defRPr sz="2400">
                <a:solidFill>
                  <a:schemeClr val="tx1"/>
                </a:solidFill>
                <a:latin typeface="Times" charset="0"/>
                <a:ea typeface="ＭＳ Ｐゴシック" charset="0"/>
              </a:defRPr>
            </a:lvl5pPr>
            <a:lvl6pPr eaLnBrk="0" fontAlgn="base" hangingPunct="0">
              <a:spcBef>
                <a:spcPct val="0"/>
              </a:spcBef>
              <a:spcAft>
                <a:spcPct val="0"/>
              </a:spcAft>
              <a:defRPr sz="2400">
                <a:solidFill>
                  <a:schemeClr val="tx1"/>
                </a:solidFill>
                <a:latin typeface="Times" charset="0"/>
                <a:ea typeface="ＭＳ Ｐゴシック" charset="0"/>
              </a:defRPr>
            </a:lvl6pPr>
            <a:lvl7pPr eaLnBrk="0" fontAlgn="base" hangingPunct="0">
              <a:spcBef>
                <a:spcPct val="0"/>
              </a:spcBef>
              <a:spcAft>
                <a:spcPct val="0"/>
              </a:spcAft>
              <a:defRPr sz="2400">
                <a:solidFill>
                  <a:schemeClr val="tx1"/>
                </a:solidFill>
                <a:latin typeface="Times" charset="0"/>
                <a:ea typeface="ＭＳ Ｐゴシック" charset="0"/>
              </a:defRPr>
            </a:lvl7pPr>
            <a:lvl8pPr eaLnBrk="0" fontAlgn="base" hangingPunct="0">
              <a:spcBef>
                <a:spcPct val="0"/>
              </a:spcBef>
              <a:spcAft>
                <a:spcPct val="0"/>
              </a:spcAft>
              <a:defRPr sz="2400">
                <a:solidFill>
                  <a:schemeClr val="tx1"/>
                </a:solidFill>
                <a:latin typeface="Times" charset="0"/>
                <a:ea typeface="ＭＳ Ｐゴシック" charset="0"/>
              </a:defRPr>
            </a:lvl8pPr>
            <a:lvl9pPr eaLnBrk="0" fontAlgn="base" hangingPunct="0">
              <a:spcBef>
                <a:spcPct val="0"/>
              </a:spcBef>
              <a:spcAft>
                <a:spcPct val="0"/>
              </a:spcAft>
              <a:defRPr sz="2400">
                <a:solidFill>
                  <a:schemeClr val="tx1"/>
                </a:solidFill>
                <a:latin typeface="Times" charset="0"/>
                <a:ea typeface="ＭＳ Ｐゴシック" charset="0"/>
              </a:defRPr>
            </a:lvl9pPr>
          </a:lstStyle>
          <a:p>
            <a:pPr marL="0" indent="0" algn="r" eaLnBrk="1" hangingPunct="1">
              <a:buFont typeface="Wingdings" charset="0"/>
              <a:buNone/>
            </a:pPr>
            <a:r>
              <a:rPr lang="en-US" sz="1800" b="1" dirty="0">
                <a:solidFill>
                  <a:srgbClr val="FF0000"/>
                </a:solidFill>
              </a:rPr>
              <a:t>pick the right </a:t>
            </a:r>
            <a:r>
              <a:rPr lang="en-US" sz="1800" b="1" dirty="0" smtClean="0">
                <a:solidFill>
                  <a:srgbClr val="FF0000"/>
                </a:solidFill>
              </a:rPr>
              <a:t>isotope to have </a:t>
            </a:r>
            <a:r>
              <a:rPr lang="en-US" sz="1800" b="1" dirty="0" smtClean="0">
                <a:solidFill>
                  <a:srgbClr val="FF0000"/>
                </a:solidFill>
                <a:latin typeface="+mn-lt"/>
              </a:rPr>
              <a:t>TUNEABLE RANGE OF ENERGY DEPOSITION :</a:t>
            </a:r>
          </a:p>
          <a:p>
            <a:pPr marL="0" indent="0" algn="r" eaLnBrk="1" hangingPunct="1">
              <a:buFont typeface="Wingdings" charset="0"/>
              <a:buNone/>
            </a:pPr>
            <a:r>
              <a:rPr lang="en-US" sz="1800" b="1" dirty="0" smtClean="0">
                <a:latin typeface="+mn-lt"/>
              </a:rPr>
              <a:t>Different isotopes and decay particles can adapt to </a:t>
            </a:r>
            <a:r>
              <a:rPr lang="en-US" sz="1800" b="1" dirty="0" smtClean="0">
                <a:solidFill>
                  <a:srgbClr val="0000FF"/>
                </a:solidFill>
                <a:latin typeface="+mn-lt"/>
              </a:rPr>
              <a:t>tumor</a:t>
            </a:r>
            <a:r>
              <a:rPr lang="en-US" sz="1800" b="1" dirty="0" smtClean="0">
                <a:latin typeface="+mn-lt"/>
              </a:rPr>
              <a:t> or </a:t>
            </a:r>
            <a:r>
              <a:rPr lang="en-US" sz="1800" b="1" dirty="0" smtClean="0">
                <a:solidFill>
                  <a:srgbClr val="0000FF"/>
                </a:solidFill>
                <a:latin typeface="+mn-lt"/>
              </a:rPr>
              <a:t>tumor cell </a:t>
            </a:r>
            <a:r>
              <a:rPr lang="en-US" sz="1800" b="1" dirty="0" smtClean="0">
                <a:latin typeface="+mn-lt"/>
              </a:rPr>
              <a:t>killing.</a:t>
            </a:r>
          </a:p>
        </p:txBody>
      </p:sp>
      <p:sp>
        <p:nvSpPr>
          <p:cNvPr id="9" name="Text Box 3"/>
          <p:cNvSpPr txBox="1">
            <a:spLocks noChangeArrowheads="1"/>
          </p:cNvSpPr>
          <p:nvPr/>
        </p:nvSpPr>
        <p:spPr bwMode="auto">
          <a:xfrm>
            <a:off x="2889508" y="4618769"/>
            <a:ext cx="5974522" cy="13849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nchor="ctr" anchorCtr="0">
            <a:spAutoFit/>
          </a:bodyPr>
          <a:lstStyle>
            <a:lvl1pPr marL="447675" indent="-447675" algn="l" eaLnBrk="0" hangingPunct="0">
              <a:defRPr sz="2400">
                <a:solidFill>
                  <a:schemeClr val="tx1"/>
                </a:solidFill>
                <a:latin typeface="Times" charset="0"/>
                <a:ea typeface="ＭＳ Ｐゴシック" charset="0"/>
              </a:defRPr>
            </a:lvl1pPr>
            <a:lvl2pPr marL="627063" algn="l" eaLnBrk="0" hangingPunct="0">
              <a:defRPr sz="2400">
                <a:solidFill>
                  <a:schemeClr val="tx1"/>
                </a:solidFill>
                <a:latin typeface="Times" charset="0"/>
                <a:ea typeface="ＭＳ Ｐゴシック" charset="0"/>
              </a:defRPr>
            </a:lvl2pPr>
            <a:lvl3pPr algn="l" eaLnBrk="0" hangingPunct="0">
              <a:defRPr sz="2400">
                <a:solidFill>
                  <a:schemeClr val="tx1"/>
                </a:solidFill>
                <a:latin typeface="Times" charset="0"/>
                <a:ea typeface="ＭＳ Ｐゴシック" charset="0"/>
              </a:defRPr>
            </a:lvl3pPr>
            <a:lvl4pPr algn="l" eaLnBrk="0" hangingPunct="0">
              <a:defRPr sz="2400">
                <a:solidFill>
                  <a:schemeClr val="tx1"/>
                </a:solidFill>
                <a:latin typeface="Times" charset="0"/>
                <a:ea typeface="ＭＳ Ｐゴシック" charset="0"/>
              </a:defRPr>
            </a:lvl4pPr>
            <a:lvl5pPr algn="l" eaLnBrk="0" hangingPunct="0">
              <a:defRPr sz="2400">
                <a:solidFill>
                  <a:schemeClr val="tx1"/>
                </a:solidFill>
                <a:latin typeface="Times" charset="0"/>
                <a:ea typeface="ＭＳ Ｐゴシック" charset="0"/>
              </a:defRPr>
            </a:lvl5pPr>
            <a:lvl6pPr eaLnBrk="0" fontAlgn="base" hangingPunct="0">
              <a:spcBef>
                <a:spcPct val="0"/>
              </a:spcBef>
              <a:spcAft>
                <a:spcPct val="0"/>
              </a:spcAft>
              <a:defRPr sz="2400">
                <a:solidFill>
                  <a:schemeClr val="tx1"/>
                </a:solidFill>
                <a:latin typeface="Times" charset="0"/>
                <a:ea typeface="ＭＳ Ｐゴシック" charset="0"/>
              </a:defRPr>
            </a:lvl6pPr>
            <a:lvl7pPr eaLnBrk="0" fontAlgn="base" hangingPunct="0">
              <a:spcBef>
                <a:spcPct val="0"/>
              </a:spcBef>
              <a:spcAft>
                <a:spcPct val="0"/>
              </a:spcAft>
              <a:defRPr sz="2400">
                <a:solidFill>
                  <a:schemeClr val="tx1"/>
                </a:solidFill>
                <a:latin typeface="Times" charset="0"/>
                <a:ea typeface="ＭＳ Ｐゴシック" charset="0"/>
              </a:defRPr>
            </a:lvl7pPr>
            <a:lvl8pPr eaLnBrk="0" fontAlgn="base" hangingPunct="0">
              <a:spcBef>
                <a:spcPct val="0"/>
              </a:spcBef>
              <a:spcAft>
                <a:spcPct val="0"/>
              </a:spcAft>
              <a:defRPr sz="2400">
                <a:solidFill>
                  <a:schemeClr val="tx1"/>
                </a:solidFill>
                <a:latin typeface="Times" charset="0"/>
                <a:ea typeface="ＭＳ Ｐゴシック" charset="0"/>
              </a:defRPr>
            </a:lvl8pPr>
            <a:lvl9pPr eaLnBrk="0" fontAlgn="base" hangingPunct="0">
              <a:spcBef>
                <a:spcPct val="0"/>
              </a:spcBef>
              <a:spcAft>
                <a:spcPct val="0"/>
              </a:spcAft>
              <a:defRPr sz="2400">
                <a:solidFill>
                  <a:schemeClr val="tx1"/>
                </a:solidFill>
                <a:latin typeface="Times" charset="0"/>
                <a:ea typeface="ＭＳ Ｐゴシック" charset="0"/>
              </a:defRPr>
            </a:lvl9pPr>
          </a:lstStyle>
          <a:p>
            <a:pPr marL="0" indent="0" algn="r" eaLnBrk="1" hangingPunct="1">
              <a:buFont typeface="Wingdings" charset="0"/>
              <a:buNone/>
            </a:pPr>
            <a:r>
              <a:rPr lang="en-US" sz="1800" b="1" dirty="0">
                <a:solidFill>
                  <a:srgbClr val="008000"/>
                </a:solidFill>
                <a:latin typeface="+mn-lt"/>
              </a:rPr>
              <a:t>ADVANTAGES </a:t>
            </a:r>
            <a:r>
              <a:rPr lang="en-US" sz="1800" b="1" dirty="0">
                <a:solidFill>
                  <a:srgbClr val="008000"/>
                </a:solidFill>
                <a:latin typeface="+mn-lt"/>
                <a:sym typeface="Wingdings"/>
              </a:rPr>
              <a:t> </a:t>
            </a:r>
            <a:r>
              <a:rPr lang="en-US" sz="1800" b="1" dirty="0" smtClean="0">
                <a:solidFill>
                  <a:srgbClr val="008000"/>
                </a:solidFill>
                <a:latin typeface="+mn-lt"/>
              </a:rPr>
              <a:t>NANOSCOPIC SCALE INFORMATION:</a:t>
            </a:r>
          </a:p>
          <a:p>
            <a:pPr marL="0" indent="0" algn="r" eaLnBrk="1" hangingPunct="1">
              <a:buFont typeface="Wingdings" charset="0"/>
              <a:buNone/>
            </a:pPr>
            <a:r>
              <a:rPr lang="en-US" sz="1800" b="1" dirty="0" smtClean="0">
                <a:latin typeface="+mn-lt"/>
              </a:rPr>
              <a:t>Hyperfine interactions </a:t>
            </a:r>
            <a:r>
              <a:rPr lang="en-US" sz="1800" b="1" dirty="0">
                <a:latin typeface="+mn-lt"/>
              </a:rPr>
              <a:t>(ME, </a:t>
            </a:r>
            <a:r>
              <a:rPr lang="en-US" sz="1800" b="1" dirty="0" smtClean="0">
                <a:latin typeface="+mn-lt"/>
              </a:rPr>
              <a:t>PAC, </a:t>
            </a:r>
            <a:r>
              <a:rPr lang="en-US" sz="1800" b="1" dirty="0" smtClean="0">
                <a:latin typeface="Symbol" charset="2"/>
                <a:cs typeface="Symbol" charset="2"/>
              </a:rPr>
              <a:t>b</a:t>
            </a:r>
            <a:r>
              <a:rPr lang="en-US" sz="1800" b="1" dirty="0" smtClean="0">
                <a:latin typeface="+mn-lt"/>
              </a:rPr>
              <a:t>-NMR)</a:t>
            </a:r>
          </a:p>
          <a:p>
            <a:pPr marL="0" indent="0" algn="r" eaLnBrk="1" hangingPunct="1">
              <a:buFont typeface="Wingdings" charset="0"/>
              <a:buNone/>
            </a:pPr>
            <a:r>
              <a:rPr lang="en-US" sz="1800" dirty="0"/>
              <a:t>local information on magnetic and electric neighborhood </a:t>
            </a:r>
            <a:endParaRPr lang="en-US" sz="1800" dirty="0" smtClean="0">
              <a:latin typeface="+mn-lt"/>
            </a:endParaRPr>
          </a:p>
          <a:p>
            <a:pPr marL="0" indent="0" algn="r" eaLnBrk="1" hangingPunct="1">
              <a:buFont typeface="Wingdings" charset="0"/>
              <a:buNone/>
            </a:pPr>
            <a:r>
              <a:rPr lang="en-US" sz="1800" b="1" dirty="0" smtClean="0">
                <a:latin typeface="+mn-lt"/>
              </a:rPr>
              <a:t>e-, </a:t>
            </a:r>
            <a:r>
              <a:rPr lang="en-US" sz="1800" b="1" dirty="0">
                <a:latin typeface="Symbol" charset="2"/>
                <a:cs typeface="Symbol" charset="2"/>
              </a:rPr>
              <a:t>b</a:t>
            </a:r>
            <a:r>
              <a:rPr lang="en-US" sz="1800" b="1" dirty="0" smtClean="0">
                <a:latin typeface="+mn-lt"/>
              </a:rPr>
              <a:t>-,</a:t>
            </a:r>
            <a:r>
              <a:rPr lang="en-US" sz="1800" b="1" dirty="0" smtClean="0">
                <a:latin typeface="Symbol" charset="2"/>
                <a:cs typeface="Symbol" charset="2"/>
              </a:rPr>
              <a:t>b</a:t>
            </a:r>
            <a:r>
              <a:rPr lang="en-US" sz="1800" b="1" dirty="0" smtClean="0">
                <a:latin typeface="+mn-lt"/>
              </a:rPr>
              <a:t>+, </a:t>
            </a:r>
            <a:r>
              <a:rPr lang="en-US" sz="1800" b="1" dirty="0" smtClean="0">
                <a:latin typeface="Symbol" charset="2"/>
                <a:cs typeface="Symbol" charset="2"/>
              </a:rPr>
              <a:t>a</a:t>
            </a:r>
            <a:r>
              <a:rPr lang="en-US" sz="1800" b="1" dirty="0" smtClean="0">
                <a:latin typeface="+mn-lt"/>
              </a:rPr>
              <a:t> Emission Channeling</a:t>
            </a:r>
            <a:endParaRPr lang="en-US" sz="1800" dirty="0">
              <a:latin typeface="+mn-lt"/>
            </a:endParaRPr>
          </a:p>
          <a:p>
            <a:pPr marL="0" indent="0" algn="r" eaLnBrk="1" hangingPunct="1">
              <a:buFont typeface="Wingdings" charset="0"/>
              <a:buNone/>
            </a:pPr>
            <a:r>
              <a:rPr lang="en-US" sz="1800" dirty="0" smtClean="0">
                <a:latin typeface="+mn-lt"/>
              </a:rPr>
              <a:t>direct and precise lattice site location.</a:t>
            </a:r>
          </a:p>
        </p:txBody>
      </p:sp>
      <p:sp>
        <p:nvSpPr>
          <p:cNvPr id="2" name="Slide Number Placeholder 1"/>
          <p:cNvSpPr>
            <a:spLocks noGrp="1"/>
          </p:cNvSpPr>
          <p:nvPr>
            <p:ph type="sldNum" sz="quarter" idx="12"/>
          </p:nvPr>
        </p:nvSpPr>
        <p:spPr/>
        <p:txBody>
          <a:bodyPr/>
          <a:lstStyle/>
          <a:p>
            <a:fld id="{40E1CAA2-E777-DE48-8E99-2A88D64F5E44}" type="slidenum">
              <a:rPr lang="en-US" smtClean="0"/>
              <a:pPr/>
              <a:t>3</a:t>
            </a:fld>
            <a:endParaRPr lang="en-US" dirty="0"/>
          </a:p>
        </p:txBody>
      </p:sp>
      <p:sp>
        <p:nvSpPr>
          <p:cNvPr id="12" name="Text Box 3"/>
          <p:cNvSpPr txBox="1">
            <a:spLocks noChangeArrowheads="1"/>
          </p:cNvSpPr>
          <p:nvPr/>
        </p:nvSpPr>
        <p:spPr bwMode="auto">
          <a:xfrm>
            <a:off x="5504328" y="3521535"/>
            <a:ext cx="3364131" cy="11079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lIns="0" tIns="0" rIns="0" bIns="0" anchor="ctr" anchorCtr="0">
            <a:spAutoFit/>
          </a:bodyPr>
          <a:lstStyle>
            <a:lvl1pPr marL="447675" indent="-447675" algn="l" eaLnBrk="0" hangingPunct="0">
              <a:defRPr sz="2400">
                <a:solidFill>
                  <a:schemeClr val="tx1"/>
                </a:solidFill>
                <a:latin typeface="Times" charset="0"/>
                <a:ea typeface="ＭＳ Ｐゴシック" charset="0"/>
              </a:defRPr>
            </a:lvl1pPr>
            <a:lvl2pPr marL="627063" algn="l" eaLnBrk="0" hangingPunct="0">
              <a:defRPr sz="2400">
                <a:solidFill>
                  <a:schemeClr val="tx1"/>
                </a:solidFill>
                <a:latin typeface="Times" charset="0"/>
                <a:ea typeface="ＭＳ Ｐゴシック" charset="0"/>
              </a:defRPr>
            </a:lvl2pPr>
            <a:lvl3pPr algn="l" eaLnBrk="0" hangingPunct="0">
              <a:defRPr sz="2400">
                <a:solidFill>
                  <a:schemeClr val="tx1"/>
                </a:solidFill>
                <a:latin typeface="Times" charset="0"/>
                <a:ea typeface="ＭＳ Ｐゴシック" charset="0"/>
              </a:defRPr>
            </a:lvl3pPr>
            <a:lvl4pPr algn="l" eaLnBrk="0" hangingPunct="0">
              <a:defRPr sz="2400">
                <a:solidFill>
                  <a:schemeClr val="tx1"/>
                </a:solidFill>
                <a:latin typeface="Times" charset="0"/>
                <a:ea typeface="ＭＳ Ｐゴシック" charset="0"/>
              </a:defRPr>
            </a:lvl4pPr>
            <a:lvl5pPr algn="l" eaLnBrk="0" hangingPunct="0">
              <a:defRPr sz="2400">
                <a:solidFill>
                  <a:schemeClr val="tx1"/>
                </a:solidFill>
                <a:latin typeface="Times" charset="0"/>
                <a:ea typeface="ＭＳ Ｐゴシック" charset="0"/>
              </a:defRPr>
            </a:lvl5pPr>
            <a:lvl6pPr eaLnBrk="0" fontAlgn="base" hangingPunct="0">
              <a:spcBef>
                <a:spcPct val="0"/>
              </a:spcBef>
              <a:spcAft>
                <a:spcPct val="0"/>
              </a:spcAft>
              <a:defRPr sz="2400">
                <a:solidFill>
                  <a:schemeClr val="tx1"/>
                </a:solidFill>
                <a:latin typeface="Times" charset="0"/>
                <a:ea typeface="ＭＳ Ｐゴシック" charset="0"/>
              </a:defRPr>
            </a:lvl6pPr>
            <a:lvl7pPr eaLnBrk="0" fontAlgn="base" hangingPunct="0">
              <a:spcBef>
                <a:spcPct val="0"/>
              </a:spcBef>
              <a:spcAft>
                <a:spcPct val="0"/>
              </a:spcAft>
              <a:defRPr sz="2400">
                <a:solidFill>
                  <a:schemeClr val="tx1"/>
                </a:solidFill>
                <a:latin typeface="Times" charset="0"/>
                <a:ea typeface="ＭＳ Ｐゴシック" charset="0"/>
              </a:defRPr>
            </a:lvl7pPr>
            <a:lvl8pPr eaLnBrk="0" fontAlgn="base" hangingPunct="0">
              <a:spcBef>
                <a:spcPct val="0"/>
              </a:spcBef>
              <a:spcAft>
                <a:spcPct val="0"/>
              </a:spcAft>
              <a:defRPr sz="2400">
                <a:solidFill>
                  <a:schemeClr val="tx1"/>
                </a:solidFill>
                <a:latin typeface="Times" charset="0"/>
                <a:ea typeface="ＭＳ Ｐゴシック" charset="0"/>
              </a:defRPr>
            </a:lvl8pPr>
            <a:lvl9pPr eaLnBrk="0" fontAlgn="base" hangingPunct="0">
              <a:spcBef>
                <a:spcPct val="0"/>
              </a:spcBef>
              <a:spcAft>
                <a:spcPct val="0"/>
              </a:spcAft>
              <a:defRPr sz="2400">
                <a:solidFill>
                  <a:schemeClr val="tx1"/>
                </a:solidFill>
                <a:latin typeface="Times" charset="0"/>
                <a:ea typeface="ＭＳ Ｐゴシック" charset="0"/>
              </a:defRPr>
            </a:lvl9pPr>
          </a:lstStyle>
          <a:p>
            <a:pPr marL="0" indent="0" algn="r" eaLnBrk="1" hangingPunct="1">
              <a:buFont typeface="Wingdings" charset="0"/>
              <a:buNone/>
            </a:pPr>
            <a:r>
              <a:rPr lang="en-US" sz="1800" b="1" dirty="0" smtClean="0">
                <a:solidFill>
                  <a:srgbClr val="192987"/>
                </a:solidFill>
                <a:latin typeface="+mn-lt"/>
              </a:rPr>
              <a:t>PRODUCTION / AVAILABILITY</a:t>
            </a:r>
          </a:p>
          <a:p>
            <a:pPr marL="0" indent="0" algn="r" eaLnBrk="1" hangingPunct="1"/>
            <a:r>
              <a:rPr lang="en-US" sz="1800" b="1" dirty="0" smtClean="0">
                <a:latin typeface="+mn-lt"/>
              </a:rPr>
              <a:t>Variety, Intensity and Purity</a:t>
            </a:r>
            <a:endParaRPr lang="en-US" sz="1800" b="1" dirty="0"/>
          </a:p>
          <a:p>
            <a:pPr marL="0" indent="0" algn="r" eaLnBrk="1" hangingPunct="1"/>
            <a:r>
              <a:rPr lang="en-US" sz="1800" b="1" dirty="0" smtClean="0"/>
              <a:t>of elements </a:t>
            </a:r>
            <a:r>
              <a:rPr lang="en-US" sz="1800" b="1" dirty="0"/>
              <a:t>and </a:t>
            </a:r>
            <a:r>
              <a:rPr lang="en-US" sz="1800" b="1" dirty="0" smtClean="0"/>
              <a:t>isotopes</a:t>
            </a:r>
            <a:endParaRPr lang="en-US" sz="1800" b="1" dirty="0"/>
          </a:p>
          <a:p>
            <a:pPr marL="0" indent="0" algn="r" eaLnBrk="1" hangingPunct="1">
              <a:buFont typeface="Wingdings" charset="0"/>
              <a:buNone/>
            </a:pPr>
            <a:endParaRPr lang="en-US" sz="1800" b="1" dirty="0" smtClean="0">
              <a:latin typeface="+mn-lt"/>
            </a:endParaRPr>
          </a:p>
        </p:txBody>
      </p:sp>
      <p:sp>
        <p:nvSpPr>
          <p:cNvPr id="17" name="Rectangle 16"/>
          <p:cNvSpPr/>
          <p:nvPr/>
        </p:nvSpPr>
        <p:spPr>
          <a:xfrm>
            <a:off x="1314452" y="1281685"/>
            <a:ext cx="6793503" cy="4143442"/>
          </a:xfrm>
          <a:prstGeom prst="rect">
            <a:avLst/>
          </a:prstGeom>
          <a:solidFill>
            <a:srgbClr val="FFFF00"/>
          </a:solidFill>
          <a:ln>
            <a:noFill/>
          </a:ln>
          <a:effectLst>
            <a:outerShdw blurRad="40000" dist="23000" dir="5400000" sx="106000" sy="106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lIns="0" rIns="0" rtlCol="0" anchor="ctr" anchorCtr="1"/>
          <a:lstStyle/>
          <a:p>
            <a:pPr algn="ctr"/>
            <a:endParaRPr lang="en-US" b="1" dirty="0">
              <a:solidFill>
                <a:srgbClr val="FF0000"/>
              </a:solidFill>
            </a:endParaRPr>
          </a:p>
          <a:p>
            <a:pPr algn="ctr"/>
            <a:r>
              <a:rPr lang="en-US" sz="3600" b="1" dirty="0">
                <a:solidFill>
                  <a:srgbClr val="FF0000"/>
                </a:solidFill>
              </a:rPr>
              <a:t>SUSTAINABILITY !!!!!</a:t>
            </a:r>
            <a:r>
              <a:rPr lang="en-US" sz="3600" b="1" dirty="0" smtClean="0">
                <a:solidFill>
                  <a:srgbClr val="FF0000"/>
                </a:solidFill>
              </a:rPr>
              <a:t>!</a:t>
            </a:r>
            <a:endParaRPr lang="en-US" sz="3600" i="1" dirty="0" smtClean="0">
              <a:solidFill>
                <a:srgbClr val="FF0000"/>
              </a:solidFill>
            </a:endParaRPr>
          </a:p>
          <a:p>
            <a:pPr algn="ctr"/>
            <a:r>
              <a:rPr lang="en-US" sz="2000" i="1" dirty="0" smtClean="0">
                <a:solidFill>
                  <a:srgbClr val="FF0000"/>
                </a:solidFill>
              </a:rPr>
              <a:t>...Yes but under </a:t>
            </a:r>
            <a:r>
              <a:rPr lang="en-US" sz="2000" i="1" dirty="0">
                <a:solidFill>
                  <a:srgbClr val="FF0000"/>
                </a:solidFill>
              </a:rPr>
              <a:t>conditions ..</a:t>
            </a:r>
            <a:r>
              <a:rPr lang="en-US" sz="2800" i="1" dirty="0">
                <a:solidFill>
                  <a:srgbClr val="FF0000"/>
                </a:solidFill>
              </a:rPr>
              <a:t>.</a:t>
            </a:r>
          </a:p>
          <a:p>
            <a:pPr algn="ctr"/>
            <a:endParaRPr lang="en-US" b="1" dirty="0">
              <a:solidFill>
                <a:srgbClr val="FF0000"/>
              </a:solidFill>
              <a:sym typeface="Wingdings"/>
            </a:endParaRPr>
          </a:p>
          <a:p>
            <a:pPr algn="ctr"/>
            <a:r>
              <a:rPr lang="en-US" sz="2800" b="1" dirty="0">
                <a:solidFill>
                  <a:srgbClr val="008000"/>
                </a:solidFill>
                <a:sym typeface="Wingdings"/>
              </a:rPr>
              <a:t>Originality &amp; Uniqueness of Science output</a:t>
            </a:r>
          </a:p>
          <a:p>
            <a:pPr algn="ctr"/>
            <a:endParaRPr lang="en-US" b="1" dirty="0">
              <a:solidFill>
                <a:schemeClr val="tx1"/>
              </a:solidFill>
              <a:sym typeface="Wingdings"/>
            </a:endParaRPr>
          </a:p>
          <a:p>
            <a:pPr algn="ctr"/>
            <a:r>
              <a:rPr lang="en-US" sz="2800" b="1" dirty="0" smtClean="0">
                <a:solidFill>
                  <a:srgbClr val="0000FF"/>
                </a:solidFill>
              </a:rPr>
              <a:t>Large </a:t>
            </a:r>
            <a:r>
              <a:rPr lang="en-US" sz="2800" b="1" dirty="0">
                <a:solidFill>
                  <a:srgbClr val="0000FF"/>
                </a:solidFill>
              </a:rPr>
              <a:t>panoply of Elements and isotopes</a:t>
            </a:r>
          </a:p>
          <a:p>
            <a:pPr algn="ctr"/>
            <a:r>
              <a:rPr lang="en-US" sz="2800" i="1" dirty="0">
                <a:solidFill>
                  <a:srgbClr val="0000FF"/>
                </a:solidFill>
              </a:rPr>
              <a:t>Variety, Intensity and </a:t>
            </a:r>
            <a:r>
              <a:rPr lang="en-US" sz="2800" i="1" dirty="0" smtClean="0">
                <a:solidFill>
                  <a:srgbClr val="0000FF"/>
                </a:solidFill>
              </a:rPr>
              <a:t>Purity</a:t>
            </a:r>
          </a:p>
          <a:p>
            <a:pPr algn="ctr"/>
            <a:endParaRPr lang="en-US" sz="2400" b="1" i="1" dirty="0">
              <a:solidFill>
                <a:srgbClr val="0000FF"/>
              </a:solidFill>
              <a:sym typeface="Wingdings"/>
            </a:endParaRPr>
          </a:p>
          <a:p>
            <a:pPr algn="ctr"/>
            <a:r>
              <a:rPr lang="en-US" sz="2800" b="1" dirty="0" smtClean="0">
                <a:solidFill>
                  <a:schemeClr val="tx1"/>
                </a:solidFill>
                <a:sym typeface="Wingdings"/>
              </a:rPr>
              <a:t>! CONCENTRATION OF EFFORTS !</a:t>
            </a:r>
          </a:p>
          <a:p>
            <a:pPr algn="ctr"/>
            <a:endParaRPr lang="en-US" sz="2400" i="1" dirty="0">
              <a:solidFill>
                <a:srgbClr val="0000FF"/>
              </a:solidFill>
              <a:sym typeface="Wingdings"/>
            </a:endParaRPr>
          </a:p>
          <a:p>
            <a:pPr algn="ctr"/>
            <a:endParaRPr lang="en-US" b="1" dirty="0">
              <a:solidFill>
                <a:srgbClr val="FF0000"/>
              </a:solidFill>
            </a:endParaRPr>
          </a:p>
        </p:txBody>
      </p:sp>
      <p:sp>
        <p:nvSpPr>
          <p:cNvPr id="14" name="Title 1"/>
          <p:cNvSpPr txBox="1">
            <a:spLocks/>
          </p:cNvSpPr>
          <p:nvPr/>
        </p:nvSpPr>
        <p:spPr>
          <a:xfrm>
            <a:off x="-3070" y="0"/>
            <a:ext cx="9144000" cy="643986"/>
          </a:xfrm>
          <a:prstGeom prst="rect">
            <a:avLst/>
          </a:prstGeom>
          <a:gradFill flip="none" rotWithShape="1">
            <a:gsLst>
              <a:gs pos="0">
                <a:srgbClr val="2C519F"/>
              </a:gs>
              <a:gs pos="100000">
                <a:srgbClr val="68A04A"/>
              </a:gs>
            </a:gsLst>
            <a:lin ang="0" scaled="1"/>
            <a:tileRect/>
          </a:gra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b="1" dirty="0">
                <a:solidFill>
                  <a:srgbClr val="FFFF00"/>
                </a:solidFill>
              </a:rPr>
              <a:t>KEY Features for Sustainability of RIB Applications</a:t>
            </a:r>
          </a:p>
        </p:txBody>
      </p:sp>
    </p:spTree>
    <p:extLst>
      <p:ext uri="{BB962C8B-B14F-4D97-AF65-F5344CB8AC3E}">
        <p14:creationId xmlns:p14="http://schemas.microsoft.com/office/powerpoint/2010/main" val="168263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7" grpId="0" animBg="1"/>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r>
              <a:rPr lang="en-GB" sz="2700">
                <a:latin typeface="Arial" charset="0"/>
              </a:rPr>
              <a:t>The chart of nuclides – nuclear medicine perspective</a:t>
            </a:r>
            <a:endParaRPr lang="en-US" sz="2700">
              <a:latin typeface="Arial" charset="0"/>
            </a:endParaRPr>
          </a:p>
        </p:txBody>
      </p:sp>
      <p:pic>
        <p:nvPicPr>
          <p:cNvPr id="65539" name="Picture 3" descr="toi2000"/>
          <p:cNvPicPr>
            <a:picLocks noChangeAspect="1" noChangeArrowheads="1"/>
          </p:cNvPicPr>
          <p:nvPr/>
        </p:nvPicPr>
        <p:blipFill>
          <a:blip r:embed="rId3" cstate="email">
            <a:duotone>
              <a:schemeClr val="accent3">
                <a:shade val="45000"/>
                <a:satMod val="135000"/>
              </a:schemeClr>
              <a:prstClr val="white"/>
            </a:duotone>
            <a:lum/>
          </a:blip>
          <a:srcRect/>
          <a:stretch>
            <a:fillRect/>
          </a:stretch>
        </p:blipFill>
        <p:spPr bwMode="auto">
          <a:xfrm>
            <a:off x="12700" y="784249"/>
            <a:ext cx="9067800" cy="6073775"/>
          </a:xfrm>
          <a:prstGeom prst="rect">
            <a:avLst/>
          </a:prstGeom>
          <a:noFill/>
          <a:ln w="9525">
            <a:noFill/>
            <a:miter lim="800000"/>
            <a:headEnd/>
            <a:tailEnd/>
          </a:ln>
        </p:spPr>
      </p:pic>
      <p:sp>
        <p:nvSpPr>
          <p:cNvPr id="2052" name="TextBox 8"/>
          <p:cNvSpPr txBox="1">
            <a:spLocks noChangeArrowheads="1"/>
          </p:cNvSpPr>
          <p:nvPr/>
        </p:nvSpPr>
        <p:spPr bwMode="auto">
          <a:xfrm>
            <a:off x="71438" y="5643563"/>
            <a:ext cx="1928812" cy="101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r>
              <a:rPr lang="en-US" sz="6000" b="1" baseline="30000">
                <a:solidFill>
                  <a:srgbClr val="FF0000"/>
                </a:solidFill>
              </a:rPr>
              <a:t>18</a:t>
            </a:r>
            <a:r>
              <a:rPr lang="en-US" sz="6000" b="1">
                <a:solidFill>
                  <a:srgbClr val="FF0000"/>
                </a:solidFill>
              </a:rPr>
              <a:t>F</a:t>
            </a:r>
          </a:p>
        </p:txBody>
      </p:sp>
      <p:sp>
        <p:nvSpPr>
          <p:cNvPr id="2053" name="TextBox 9"/>
          <p:cNvSpPr txBox="1">
            <a:spLocks noChangeArrowheads="1"/>
          </p:cNvSpPr>
          <p:nvPr/>
        </p:nvSpPr>
        <p:spPr bwMode="auto">
          <a:xfrm>
            <a:off x="0" y="6211888"/>
            <a:ext cx="1143000" cy="6461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r>
              <a:rPr lang="en-US" sz="3600" b="1" baseline="30000">
                <a:solidFill>
                  <a:srgbClr val="FF0000"/>
                </a:solidFill>
              </a:rPr>
              <a:t>11</a:t>
            </a:r>
            <a:r>
              <a:rPr lang="en-US" sz="3600" b="1">
                <a:solidFill>
                  <a:srgbClr val="FF0000"/>
                </a:solidFill>
              </a:rPr>
              <a:t>C</a:t>
            </a:r>
          </a:p>
        </p:txBody>
      </p:sp>
      <p:sp>
        <p:nvSpPr>
          <p:cNvPr id="2054" name="TextBox 10"/>
          <p:cNvSpPr txBox="1">
            <a:spLocks noChangeArrowheads="1"/>
          </p:cNvSpPr>
          <p:nvPr/>
        </p:nvSpPr>
        <p:spPr bwMode="auto">
          <a:xfrm>
            <a:off x="1428750" y="4752975"/>
            <a:ext cx="114300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r>
              <a:rPr lang="en-US" sz="2400" b="1" baseline="30000">
                <a:solidFill>
                  <a:srgbClr val="FF0000"/>
                </a:solidFill>
              </a:rPr>
              <a:t>68</a:t>
            </a:r>
            <a:r>
              <a:rPr lang="en-US" sz="2400" b="1">
                <a:solidFill>
                  <a:srgbClr val="FF0000"/>
                </a:solidFill>
              </a:rPr>
              <a:t>Ga</a:t>
            </a:r>
          </a:p>
        </p:txBody>
      </p:sp>
      <p:sp>
        <p:nvSpPr>
          <p:cNvPr id="2055" name="TextBox 11"/>
          <p:cNvSpPr txBox="1">
            <a:spLocks noChangeArrowheads="1"/>
          </p:cNvSpPr>
          <p:nvPr/>
        </p:nvSpPr>
        <p:spPr bwMode="auto">
          <a:xfrm>
            <a:off x="1785938" y="4000500"/>
            <a:ext cx="3619500" cy="1570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r>
              <a:rPr lang="en-US" sz="9600" b="1" baseline="30000"/>
              <a:t>99m</a:t>
            </a:r>
            <a:r>
              <a:rPr lang="en-US" sz="9600" b="1"/>
              <a:t>Tc</a:t>
            </a:r>
          </a:p>
        </p:txBody>
      </p:sp>
      <p:sp>
        <p:nvSpPr>
          <p:cNvPr id="2056" name="TextBox 12"/>
          <p:cNvSpPr txBox="1">
            <a:spLocks noChangeArrowheads="1"/>
          </p:cNvSpPr>
          <p:nvPr/>
        </p:nvSpPr>
        <p:spPr bwMode="auto">
          <a:xfrm>
            <a:off x="5429250" y="2487613"/>
            <a:ext cx="1195388" cy="584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r>
              <a:rPr lang="en-US" sz="3200" b="1" baseline="30000"/>
              <a:t>201</a:t>
            </a:r>
            <a:r>
              <a:rPr lang="en-US" sz="3200" b="1"/>
              <a:t>Tl</a:t>
            </a:r>
          </a:p>
        </p:txBody>
      </p:sp>
      <p:sp>
        <p:nvSpPr>
          <p:cNvPr id="2057" name="TextBox 13"/>
          <p:cNvSpPr txBox="1">
            <a:spLocks noChangeArrowheads="1"/>
          </p:cNvSpPr>
          <p:nvPr/>
        </p:nvSpPr>
        <p:spPr bwMode="auto">
          <a:xfrm>
            <a:off x="2733675" y="3976688"/>
            <a:ext cx="1195388"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r>
              <a:rPr lang="en-US" sz="2800" b="1" baseline="30000"/>
              <a:t>111</a:t>
            </a:r>
            <a:r>
              <a:rPr lang="en-US" sz="2800" b="1"/>
              <a:t>In</a:t>
            </a:r>
          </a:p>
        </p:txBody>
      </p:sp>
      <p:sp>
        <p:nvSpPr>
          <p:cNvPr id="2058" name="TextBox 14"/>
          <p:cNvSpPr txBox="1">
            <a:spLocks noChangeArrowheads="1"/>
          </p:cNvSpPr>
          <p:nvPr/>
        </p:nvSpPr>
        <p:spPr bwMode="auto">
          <a:xfrm>
            <a:off x="1447800" y="5029200"/>
            <a:ext cx="1195388"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r>
              <a:rPr lang="en-US" b="1" baseline="30000"/>
              <a:t>67</a:t>
            </a:r>
            <a:r>
              <a:rPr lang="en-US" b="1"/>
              <a:t>Ga</a:t>
            </a:r>
          </a:p>
        </p:txBody>
      </p:sp>
      <p:sp>
        <p:nvSpPr>
          <p:cNvPr id="2059" name="TextBox 15"/>
          <p:cNvSpPr txBox="1">
            <a:spLocks noChangeArrowheads="1"/>
          </p:cNvSpPr>
          <p:nvPr/>
        </p:nvSpPr>
        <p:spPr bwMode="auto">
          <a:xfrm>
            <a:off x="3571875" y="3429000"/>
            <a:ext cx="1195388"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r>
              <a:rPr lang="en-US" b="1" baseline="30000"/>
              <a:t>133</a:t>
            </a:r>
            <a:r>
              <a:rPr lang="en-US" b="1"/>
              <a:t>Xe</a:t>
            </a:r>
          </a:p>
        </p:txBody>
      </p:sp>
      <p:sp>
        <p:nvSpPr>
          <p:cNvPr id="2060" name="TextBox 16"/>
          <p:cNvSpPr txBox="1">
            <a:spLocks noChangeArrowheads="1"/>
          </p:cNvSpPr>
          <p:nvPr/>
        </p:nvSpPr>
        <p:spPr bwMode="auto">
          <a:xfrm>
            <a:off x="3571875" y="3571875"/>
            <a:ext cx="1543050" cy="101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r>
              <a:rPr lang="en-US" sz="6000" b="1" baseline="30000">
                <a:solidFill>
                  <a:srgbClr val="0000CC"/>
                </a:solidFill>
              </a:rPr>
              <a:t>131</a:t>
            </a:r>
            <a:r>
              <a:rPr lang="en-US" sz="6000" b="1">
                <a:solidFill>
                  <a:srgbClr val="0000CC"/>
                </a:solidFill>
              </a:rPr>
              <a:t>I</a:t>
            </a:r>
          </a:p>
        </p:txBody>
      </p:sp>
      <p:sp>
        <p:nvSpPr>
          <p:cNvPr id="2061" name="TextBox 17"/>
          <p:cNvSpPr txBox="1">
            <a:spLocks noChangeArrowheads="1"/>
          </p:cNvSpPr>
          <p:nvPr/>
        </p:nvSpPr>
        <p:spPr bwMode="auto">
          <a:xfrm>
            <a:off x="2409825" y="4743450"/>
            <a:ext cx="1033463" cy="708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r>
              <a:rPr lang="en-US" sz="4000" b="1" baseline="30000">
                <a:solidFill>
                  <a:srgbClr val="0000CC"/>
                </a:solidFill>
              </a:rPr>
              <a:t>90</a:t>
            </a:r>
            <a:r>
              <a:rPr lang="en-US" sz="4000" b="1">
                <a:solidFill>
                  <a:srgbClr val="0000CC"/>
                </a:solidFill>
              </a:rPr>
              <a:t>Y</a:t>
            </a:r>
          </a:p>
        </p:txBody>
      </p:sp>
      <p:sp>
        <p:nvSpPr>
          <p:cNvPr id="2062" name="TextBox 18"/>
          <p:cNvSpPr txBox="1">
            <a:spLocks noChangeArrowheads="1"/>
          </p:cNvSpPr>
          <p:nvPr/>
        </p:nvSpPr>
        <p:spPr bwMode="auto">
          <a:xfrm>
            <a:off x="2190750" y="5029200"/>
            <a:ext cx="809625"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r>
              <a:rPr lang="en-US" b="1" baseline="30000">
                <a:solidFill>
                  <a:srgbClr val="0000CC"/>
                </a:solidFill>
              </a:rPr>
              <a:t>89</a:t>
            </a:r>
            <a:r>
              <a:rPr lang="en-US" b="1">
                <a:solidFill>
                  <a:srgbClr val="0000CC"/>
                </a:solidFill>
              </a:rPr>
              <a:t>Sr</a:t>
            </a:r>
          </a:p>
        </p:txBody>
      </p:sp>
      <p:sp>
        <p:nvSpPr>
          <p:cNvPr id="2063" name="TextBox 19"/>
          <p:cNvSpPr txBox="1">
            <a:spLocks noChangeArrowheads="1"/>
          </p:cNvSpPr>
          <p:nvPr/>
        </p:nvSpPr>
        <p:spPr bwMode="auto">
          <a:xfrm>
            <a:off x="4414838" y="3252788"/>
            <a:ext cx="1014412"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r>
              <a:rPr lang="en-US" b="1" baseline="30000">
                <a:solidFill>
                  <a:srgbClr val="0000CC"/>
                </a:solidFill>
              </a:rPr>
              <a:t>153</a:t>
            </a:r>
            <a:r>
              <a:rPr lang="en-US" b="1">
                <a:solidFill>
                  <a:srgbClr val="0000CC"/>
                </a:solidFill>
              </a:rPr>
              <a:t>Sm</a:t>
            </a:r>
          </a:p>
        </p:txBody>
      </p:sp>
      <p:sp>
        <p:nvSpPr>
          <p:cNvPr id="2064" name="TextBox 20"/>
          <p:cNvSpPr txBox="1">
            <a:spLocks noChangeArrowheads="1"/>
          </p:cNvSpPr>
          <p:nvPr/>
        </p:nvSpPr>
        <p:spPr bwMode="auto">
          <a:xfrm>
            <a:off x="2876550" y="3590925"/>
            <a:ext cx="1195388" cy="708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r>
              <a:rPr lang="en-US" sz="4000" b="1" baseline="30000"/>
              <a:t>123</a:t>
            </a:r>
            <a:r>
              <a:rPr lang="en-US" sz="4000" b="1"/>
              <a:t>I</a:t>
            </a:r>
          </a:p>
        </p:txBody>
      </p:sp>
      <p:sp>
        <p:nvSpPr>
          <p:cNvPr id="2065" name="TextBox 21"/>
          <p:cNvSpPr txBox="1">
            <a:spLocks noChangeArrowheads="1"/>
          </p:cNvSpPr>
          <p:nvPr/>
        </p:nvSpPr>
        <p:spPr bwMode="auto">
          <a:xfrm>
            <a:off x="5129213" y="2786063"/>
            <a:ext cx="1157287"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r>
              <a:rPr lang="en-US" b="1" baseline="30000">
                <a:solidFill>
                  <a:srgbClr val="0000CC"/>
                </a:solidFill>
              </a:rPr>
              <a:t>186,188</a:t>
            </a:r>
            <a:r>
              <a:rPr lang="en-US" b="1">
                <a:solidFill>
                  <a:srgbClr val="0000CC"/>
                </a:solidFill>
              </a:rPr>
              <a:t>Re</a:t>
            </a:r>
          </a:p>
        </p:txBody>
      </p:sp>
      <p:sp>
        <p:nvSpPr>
          <p:cNvPr id="2066" name="TextBox 22"/>
          <p:cNvSpPr txBox="1">
            <a:spLocks noChangeArrowheads="1"/>
          </p:cNvSpPr>
          <p:nvPr/>
        </p:nvSpPr>
        <p:spPr bwMode="auto">
          <a:xfrm>
            <a:off x="4795838" y="2987675"/>
            <a:ext cx="1490662" cy="522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r>
              <a:rPr lang="en-US" sz="2800" b="1" baseline="30000">
                <a:solidFill>
                  <a:srgbClr val="0000CC"/>
                </a:solidFill>
              </a:rPr>
              <a:t>177</a:t>
            </a:r>
            <a:r>
              <a:rPr lang="en-US" sz="2800" b="1">
                <a:solidFill>
                  <a:srgbClr val="0000CC"/>
                </a:solidFill>
              </a:rPr>
              <a:t>Lu</a:t>
            </a:r>
          </a:p>
        </p:txBody>
      </p:sp>
      <p:sp>
        <p:nvSpPr>
          <p:cNvPr id="2067" name="TextBox 23"/>
          <p:cNvSpPr txBox="1">
            <a:spLocks noChangeArrowheads="1"/>
          </p:cNvSpPr>
          <p:nvPr/>
        </p:nvSpPr>
        <p:spPr bwMode="auto">
          <a:xfrm>
            <a:off x="227013" y="1143000"/>
            <a:ext cx="1928812" cy="1570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algn="ctr"/>
            <a:r>
              <a:rPr lang="en-US" sz="3200" b="1" dirty="0"/>
              <a:t>SPECT</a:t>
            </a:r>
          </a:p>
          <a:p>
            <a:pPr algn="ctr"/>
            <a:r>
              <a:rPr lang="en-US" sz="3200" b="1" dirty="0">
                <a:solidFill>
                  <a:srgbClr val="FF0000"/>
                </a:solidFill>
              </a:rPr>
              <a:t>PET</a:t>
            </a:r>
          </a:p>
          <a:p>
            <a:pPr algn="ctr"/>
            <a:r>
              <a:rPr lang="en-US" sz="3200" b="1" dirty="0">
                <a:solidFill>
                  <a:srgbClr val="0000CC"/>
                </a:solidFill>
              </a:rPr>
              <a:t>Therapy</a:t>
            </a:r>
          </a:p>
        </p:txBody>
      </p:sp>
      <p:sp>
        <p:nvSpPr>
          <p:cNvPr id="2068" name="TextBox 19"/>
          <p:cNvSpPr txBox="1">
            <a:spLocks noChangeArrowheads="1"/>
          </p:cNvSpPr>
          <p:nvPr/>
        </p:nvSpPr>
        <p:spPr bwMode="auto">
          <a:xfrm>
            <a:off x="5715000" y="6253163"/>
            <a:ext cx="2928938" cy="461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r>
              <a:rPr lang="ja-JP" altLang="en-US" sz="2400" b="1">
                <a:solidFill>
                  <a:srgbClr val="339933"/>
                </a:solidFill>
              </a:rPr>
              <a:t>“</a:t>
            </a:r>
            <a:r>
              <a:rPr lang="en-US" sz="2400" b="1">
                <a:solidFill>
                  <a:srgbClr val="339933"/>
                </a:solidFill>
              </a:rPr>
              <a:t>exotic</a:t>
            </a:r>
            <a:r>
              <a:rPr lang="ja-JP" altLang="en-US" sz="2400" b="1">
                <a:solidFill>
                  <a:srgbClr val="339933"/>
                </a:solidFill>
              </a:rPr>
              <a:t>”</a:t>
            </a:r>
            <a:r>
              <a:rPr lang="en-US" sz="2400" b="1">
                <a:solidFill>
                  <a:srgbClr val="339933"/>
                </a:solidFill>
              </a:rPr>
              <a:t> isotopes</a:t>
            </a:r>
          </a:p>
        </p:txBody>
      </p:sp>
      <p:sp>
        <p:nvSpPr>
          <p:cNvPr id="21" name="Title 1"/>
          <p:cNvSpPr txBox="1">
            <a:spLocks/>
          </p:cNvSpPr>
          <p:nvPr/>
        </p:nvSpPr>
        <p:spPr>
          <a:xfrm>
            <a:off x="0" y="-26988"/>
            <a:ext cx="9180513" cy="811237"/>
          </a:xfrm>
          <a:prstGeom prst="rect">
            <a:avLst/>
          </a:prstGeom>
          <a:solidFill>
            <a:schemeClr val="tx2">
              <a:lumMod val="60000"/>
              <a:lumOff val="40000"/>
            </a:schemeClr>
          </a:solidFill>
        </p:spPr>
        <p:txBody>
          <a:bodyPr vert="horz" lIns="91440" tIns="45720" rIns="91440" bIns="45720" rtlCol="0" anchor="ctr">
            <a:normAutofit fontScale="825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smtClean="0">
                <a:solidFill>
                  <a:schemeClr val="bg1"/>
                </a:solidFill>
                <a:latin typeface="Arial" charset="0"/>
              </a:rPr>
              <a:t>Radionuclides for diagnosis and therapy</a:t>
            </a:r>
            <a:endParaRPr lang="en-US" b="1" dirty="0">
              <a:solidFill>
                <a:schemeClr val="bg1"/>
              </a:solidFill>
              <a:latin typeface="Arial" charset="0"/>
            </a:endParaRPr>
          </a:p>
        </p:txBody>
      </p:sp>
      <p:pic>
        <p:nvPicPr>
          <p:cNvPr id="23" name="Picture 22"/>
          <p:cNvPicPr>
            <a:picLocks noChangeAspect="1"/>
          </p:cNvPicPr>
          <p:nvPr/>
        </p:nvPicPr>
        <p:blipFill>
          <a:blip r:embed="rId4"/>
          <a:stretch>
            <a:fillRect/>
          </a:stretch>
        </p:blipFill>
        <p:spPr>
          <a:xfrm>
            <a:off x="690750" y="2843675"/>
            <a:ext cx="904500" cy="288000"/>
          </a:xfrm>
          <a:prstGeom prst="rect">
            <a:avLst/>
          </a:prstGeom>
        </p:spPr>
      </p:pic>
    </p:spTree>
    <p:extLst>
      <p:ext uri="{BB962C8B-B14F-4D97-AF65-F5344CB8AC3E}">
        <p14:creationId xmlns:p14="http://schemas.microsoft.com/office/powerpoint/2010/main" val="38339521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0" y="0"/>
            <a:ext cx="9144000" cy="692150"/>
          </a:xfrm>
        </p:spPr>
        <p:txBody>
          <a:bodyPr>
            <a:normAutofit fontScale="90000"/>
          </a:bodyPr>
          <a:lstStyle/>
          <a:p>
            <a:r>
              <a:rPr lang="en-GB">
                <a:latin typeface="Arial" charset="0"/>
              </a:rPr>
              <a:t>Immunology approach</a:t>
            </a:r>
            <a:endParaRPr lang="en-US">
              <a:latin typeface="Arial" charset="0"/>
            </a:endParaRPr>
          </a:p>
        </p:txBody>
      </p:sp>
      <p:sp>
        <p:nvSpPr>
          <p:cNvPr id="25603" name="TextBox 4"/>
          <p:cNvSpPr txBox="1">
            <a:spLocks noChangeArrowheads="1"/>
          </p:cNvSpPr>
          <p:nvPr/>
        </p:nvSpPr>
        <p:spPr bwMode="auto">
          <a:xfrm>
            <a:off x="3857625" y="6215063"/>
            <a:ext cx="4357688"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Arial" charset="0"/>
                <a:ea typeface="ＭＳ Ｐゴシック" charset="0"/>
              </a:defRPr>
            </a:lvl1pPr>
            <a:lvl2pPr>
              <a:defRPr sz="2400" b="1">
                <a:solidFill>
                  <a:schemeClr val="accent2"/>
                </a:solidFill>
                <a:latin typeface="Arial" charset="0"/>
                <a:ea typeface="ＭＳ Ｐゴシック" charset="0"/>
              </a:defRPr>
            </a:lvl2pPr>
            <a:lvl3pPr>
              <a:defRPr sz="2000">
                <a:solidFill>
                  <a:schemeClr val="tx1"/>
                </a:solidFill>
                <a:latin typeface="Arial" charset="0"/>
                <a:ea typeface="ＭＳ Ｐゴシック" charset="0"/>
              </a:defRPr>
            </a:lvl3pPr>
            <a:lvl4pPr>
              <a:defRPr sz="2000" i="1">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a:defRPr sz="2000">
                <a:solidFill>
                  <a:schemeClr val="tx1"/>
                </a:solidFill>
                <a:latin typeface="Arial" charset="0"/>
                <a:ea typeface="ＭＳ Ｐゴシック" charset="0"/>
              </a:defRPr>
            </a:lvl6pPr>
            <a:lvl7pPr>
              <a:defRPr sz="2000">
                <a:solidFill>
                  <a:schemeClr val="tx1"/>
                </a:solidFill>
                <a:latin typeface="Arial" charset="0"/>
                <a:ea typeface="ＭＳ Ｐゴシック" charset="0"/>
              </a:defRPr>
            </a:lvl7pPr>
            <a:lvl8pPr>
              <a:defRPr sz="2000">
                <a:solidFill>
                  <a:schemeClr val="tx1"/>
                </a:solidFill>
                <a:latin typeface="Arial" charset="0"/>
                <a:ea typeface="ＭＳ Ｐゴシック" charset="0"/>
              </a:defRPr>
            </a:lvl8pPr>
            <a:lvl9pPr>
              <a:defRPr sz="2000">
                <a:solidFill>
                  <a:schemeClr val="tx1"/>
                </a:solidFill>
                <a:latin typeface="Arial" charset="0"/>
                <a:ea typeface="ＭＳ Ｐゴシック" charset="0"/>
              </a:defRPr>
            </a:lvl9pPr>
          </a:lstStyle>
          <a:p>
            <a:r>
              <a:rPr lang="en-GB" sz="2000" b="0" i="1">
                <a:solidFill>
                  <a:schemeClr val="bg1"/>
                </a:solidFill>
                <a:latin typeface="Helvetica" charset="0"/>
              </a:rPr>
              <a:t>Roelf Valkema, EANM-2008.</a:t>
            </a:r>
            <a:endParaRPr lang="en-US" sz="2000" b="0" i="1">
              <a:solidFill>
                <a:schemeClr val="bg1"/>
              </a:solidFill>
              <a:latin typeface="Helvetica" charset="0"/>
            </a:endParaRPr>
          </a:p>
        </p:txBody>
      </p:sp>
      <p:sp>
        <p:nvSpPr>
          <p:cNvPr id="25604" name="AutoShape 7"/>
          <p:cNvSpPr>
            <a:spLocks noChangeArrowheads="1"/>
          </p:cNvSpPr>
          <p:nvPr/>
        </p:nvSpPr>
        <p:spPr bwMode="auto">
          <a:xfrm flipH="1">
            <a:off x="1482725" y="1633538"/>
            <a:ext cx="1089025" cy="1141412"/>
          </a:xfrm>
          <a:prstGeom prst="chevron">
            <a:avLst>
              <a:gd name="adj" fmla="val 40444"/>
            </a:avLst>
          </a:prstGeom>
          <a:gradFill rotWithShape="1">
            <a:gsLst>
              <a:gs pos="0">
                <a:srgbClr val="00CC00"/>
              </a:gs>
              <a:gs pos="50000">
                <a:srgbClr val="66FF33"/>
              </a:gs>
              <a:gs pos="100000">
                <a:srgbClr val="00CC00"/>
              </a:gs>
            </a:gsLst>
            <a:lin ang="540000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25605" name="AutoShape 8"/>
          <p:cNvSpPr>
            <a:spLocks noChangeArrowheads="1"/>
          </p:cNvSpPr>
          <p:nvPr/>
        </p:nvSpPr>
        <p:spPr bwMode="auto">
          <a:xfrm rot="-5400000">
            <a:off x="778670" y="1434306"/>
            <a:ext cx="1141412" cy="1539875"/>
          </a:xfrm>
          <a:prstGeom prst="can">
            <a:avLst>
              <a:gd name="adj" fmla="val 26944"/>
            </a:avLst>
          </a:prstGeom>
          <a:gradFill rotWithShape="1">
            <a:gsLst>
              <a:gs pos="0">
                <a:srgbClr val="00CC00"/>
              </a:gs>
              <a:gs pos="50000">
                <a:srgbClr val="66FF33"/>
              </a:gs>
              <a:gs pos="100000">
                <a:srgbClr val="00CC00"/>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a:p>
        </p:txBody>
      </p:sp>
      <p:sp>
        <p:nvSpPr>
          <p:cNvPr id="25606" name="AutoShape 9"/>
          <p:cNvSpPr>
            <a:spLocks noChangeArrowheads="1"/>
          </p:cNvSpPr>
          <p:nvPr/>
        </p:nvSpPr>
        <p:spPr bwMode="auto">
          <a:xfrm flipH="1">
            <a:off x="2754313" y="1633538"/>
            <a:ext cx="1085850" cy="1141412"/>
          </a:xfrm>
          <a:prstGeom prst="chevron">
            <a:avLst>
              <a:gd name="adj" fmla="val 40444"/>
            </a:avLst>
          </a:prstGeom>
          <a:gradFill rotWithShape="1">
            <a:gsLst>
              <a:gs pos="0">
                <a:srgbClr val="FF0000"/>
              </a:gs>
              <a:gs pos="50000">
                <a:srgbClr val="FF4747"/>
              </a:gs>
              <a:gs pos="100000">
                <a:srgbClr val="FF0000"/>
              </a:gs>
            </a:gsLst>
            <a:lin ang="540000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25607" name="AutoShape 10"/>
          <p:cNvSpPr>
            <a:spLocks noChangeArrowheads="1"/>
          </p:cNvSpPr>
          <p:nvPr/>
        </p:nvSpPr>
        <p:spPr bwMode="auto">
          <a:xfrm>
            <a:off x="3386138" y="1633538"/>
            <a:ext cx="904875" cy="1141412"/>
          </a:xfrm>
          <a:prstGeom prst="flowChartMagneticDrum">
            <a:avLst/>
          </a:prstGeom>
          <a:gradFill rotWithShape="1">
            <a:gsLst>
              <a:gs pos="0">
                <a:srgbClr val="FF0000"/>
              </a:gs>
              <a:gs pos="50000">
                <a:srgbClr val="FF4747"/>
              </a:gs>
              <a:gs pos="100000">
                <a:srgbClr val="FF0000"/>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a:p>
        </p:txBody>
      </p:sp>
      <p:sp>
        <p:nvSpPr>
          <p:cNvPr id="25608" name="Text Box 13"/>
          <p:cNvSpPr txBox="1">
            <a:spLocks noChangeArrowheads="1"/>
          </p:cNvSpPr>
          <p:nvPr/>
        </p:nvSpPr>
        <p:spPr bwMode="auto">
          <a:xfrm>
            <a:off x="928688" y="1854200"/>
            <a:ext cx="2347912" cy="782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lIns="90000" tIns="118800" rIns="90000" bIns="46800">
            <a:spAutoFit/>
          </a:bodyPr>
          <a:lstStyle>
            <a:lvl1pPr>
              <a:defRPr sz="2400" b="1">
                <a:solidFill>
                  <a:schemeClr val="tx1"/>
                </a:solidFill>
                <a:latin typeface="Arial" charset="0"/>
                <a:ea typeface="ＭＳ Ｐゴシック" charset="0"/>
              </a:defRPr>
            </a:lvl1pPr>
            <a:lvl2pPr>
              <a:defRPr sz="2400" b="1">
                <a:solidFill>
                  <a:schemeClr val="accent2"/>
                </a:solidFill>
                <a:latin typeface="Arial" charset="0"/>
                <a:ea typeface="ＭＳ Ｐゴシック" charset="0"/>
              </a:defRPr>
            </a:lvl2pPr>
            <a:lvl3pPr>
              <a:defRPr sz="2000">
                <a:solidFill>
                  <a:schemeClr val="tx1"/>
                </a:solidFill>
                <a:latin typeface="Arial" charset="0"/>
                <a:ea typeface="ＭＳ Ｐゴシック" charset="0"/>
              </a:defRPr>
            </a:lvl3pPr>
            <a:lvl4pPr>
              <a:defRPr sz="2000" i="1">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a:defRPr sz="2000">
                <a:solidFill>
                  <a:schemeClr val="tx1"/>
                </a:solidFill>
                <a:latin typeface="Arial" charset="0"/>
                <a:ea typeface="ＭＳ Ｐゴシック" charset="0"/>
              </a:defRPr>
            </a:lvl6pPr>
            <a:lvl7pPr>
              <a:defRPr sz="2000">
                <a:solidFill>
                  <a:schemeClr val="tx1"/>
                </a:solidFill>
                <a:latin typeface="Arial" charset="0"/>
                <a:ea typeface="ＭＳ Ｐゴシック" charset="0"/>
              </a:defRPr>
            </a:lvl7pPr>
            <a:lvl8pPr>
              <a:defRPr sz="2000">
                <a:solidFill>
                  <a:schemeClr val="tx1"/>
                </a:solidFill>
                <a:latin typeface="Arial" charset="0"/>
                <a:ea typeface="ＭＳ Ｐゴシック" charset="0"/>
              </a:defRPr>
            </a:lvl8pPr>
            <a:lvl9pPr>
              <a:defRPr sz="2000">
                <a:solidFill>
                  <a:schemeClr val="tx1"/>
                </a:solidFill>
                <a:latin typeface="Arial" charset="0"/>
                <a:ea typeface="ＭＳ Ｐゴシック" charset="0"/>
              </a:defRPr>
            </a:lvl9pPr>
          </a:lstStyle>
          <a:p>
            <a:r>
              <a:rPr lang="en-US" sz="2000">
                <a:latin typeface="Helvetica" charset="0"/>
                <a:cs typeface="Arial" charset="0"/>
              </a:rPr>
              <a:t>Target</a:t>
            </a:r>
          </a:p>
          <a:p>
            <a:r>
              <a:rPr lang="en-US" sz="2000">
                <a:latin typeface="Helvetica" charset="0"/>
                <a:cs typeface="Arial" charset="0"/>
              </a:rPr>
              <a:t>(antigen)</a:t>
            </a:r>
            <a:endParaRPr lang="en-GB" sz="2000">
              <a:latin typeface="Helvetica" charset="0"/>
              <a:cs typeface="Arial" charset="0"/>
            </a:endParaRPr>
          </a:p>
        </p:txBody>
      </p:sp>
      <p:sp>
        <p:nvSpPr>
          <p:cNvPr id="25609" name="Text Box 16"/>
          <p:cNvSpPr txBox="1">
            <a:spLocks noChangeArrowheads="1"/>
          </p:cNvSpPr>
          <p:nvPr/>
        </p:nvSpPr>
        <p:spPr bwMode="auto">
          <a:xfrm>
            <a:off x="2987675" y="2020888"/>
            <a:ext cx="1368425"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solidFill>
                  <a:srgbClr val="000000"/>
                </a:solidFill>
                <a:miter lim="800000"/>
                <a:headEnd/>
                <a:tailEnd/>
              </a14:hiddenLine>
            </a:ext>
          </a:extLst>
        </p:spPr>
        <p:txBody>
          <a:bodyPr>
            <a:spAutoFit/>
          </a:bodyPr>
          <a:lstStyle>
            <a:lvl1pPr>
              <a:defRPr sz="2400" b="1">
                <a:solidFill>
                  <a:schemeClr val="tx1"/>
                </a:solidFill>
                <a:latin typeface="Arial" charset="0"/>
                <a:ea typeface="ＭＳ Ｐゴシック" charset="0"/>
              </a:defRPr>
            </a:lvl1pPr>
            <a:lvl2pPr>
              <a:defRPr sz="2400" b="1">
                <a:solidFill>
                  <a:schemeClr val="accent2"/>
                </a:solidFill>
                <a:latin typeface="Arial" charset="0"/>
                <a:ea typeface="ＭＳ Ｐゴシック" charset="0"/>
              </a:defRPr>
            </a:lvl2pPr>
            <a:lvl3pPr>
              <a:defRPr sz="2000">
                <a:solidFill>
                  <a:schemeClr val="tx1"/>
                </a:solidFill>
                <a:latin typeface="Arial" charset="0"/>
                <a:ea typeface="ＭＳ Ｐゴシック" charset="0"/>
              </a:defRPr>
            </a:lvl3pPr>
            <a:lvl4pPr>
              <a:defRPr sz="2000" i="1">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a:defRPr sz="2000">
                <a:solidFill>
                  <a:schemeClr val="tx1"/>
                </a:solidFill>
                <a:latin typeface="Arial" charset="0"/>
                <a:ea typeface="ＭＳ Ｐゴシック" charset="0"/>
              </a:defRPr>
            </a:lvl6pPr>
            <a:lvl7pPr>
              <a:defRPr sz="2000">
                <a:solidFill>
                  <a:schemeClr val="tx1"/>
                </a:solidFill>
                <a:latin typeface="Arial" charset="0"/>
                <a:ea typeface="ＭＳ Ｐゴシック" charset="0"/>
              </a:defRPr>
            </a:lvl7pPr>
            <a:lvl8pPr>
              <a:defRPr sz="2000">
                <a:solidFill>
                  <a:schemeClr val="tx1"/>
                </a:solidFill>
                <a:latin typeface="Arial" charset="0"/>
                <a:ea typeface="ＭＳ Ｐゴシック" charset="0"/>
              </a:defRPr>
            </a:lvl8pPr>
            <a:lvl9pPr>
              <a:defRPr sz="2000">
                <a:solidFill>
                  <a:schemeClr val="tx1"/>
                </a:solidFill>
                <a:latin typeface="Arial" charset="0"/>
                <a:ea typeface="ＭＳ Ｐゴシック" charset="0"/>
              </a:defRPr>
            </a:lvl9pPr>
          </a:lstStyle>
          <a:p>
            <a:pPr>
              <a:spcBef>
                <a:spcPct val="50000"/>
              </a:spcBef>
            </a:pPr>
            <a:r>
              <a:rPr lang="en-US" sz="2000">
                <a:latin typeface="Helvetica" charset="0"/>
                <a:cs typeface="Arial" charset="0"/>
              </a:rPr>
              <a:t>Antibody</a:t>
            </a:r>
            <a:endParaRPr lang="de-DE" sz="2000">
              <a:latin typeface="Helvetica" charset="0"/>
              <a:cs typeface="Arial" charset="0"/>
            </a:endParaRPr>
          </a:p>
        </p:txBody>
      </p:sp>
    </p:spTree>
    <p:extLst>
      <p:ext uri="{BB962C8B-B14F-4D97-AF65-F5344CB8AC3E}">
        <p14:creationId xmlns:p14="http://schemas.microsoft.com/office/powerpoint/2010/main" val="19146466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0" y="0"/>
            <a:ext cx="9144000" cy="1196975"/>
          </a:xfrm>
        </p:spPr>
        <p:txBody>
          <a:bodyPr>
            <a:normAutofit fontScale="90000"/>
          </a:bodyPr>
          <a:lstStyle/>
          <a:p>
            <a:r>
              <a:rPr lang="en-GB">
                <a:latin typeface="Arial" charset="0"/>
              </a:rPr>
              <a:t>Multidisciplinary collaboration</a:t>
            </a:r>
            <a:br>
              <a:rPr lang="en-GB">
                <a:latin typeface="Arial" charset="0"/>
              </a:rPr>
            </a:br>
            <a:r>
              <a:rPr lang="en-GB">
                <a:latin typeface="Arial" charset="0"/>
              </a:rPr>
              <a:t>to fight cancer</a:t>
            </a:r>
            <a:endParaRPr lang="en-US">
              <a:latin typeface="Arial" charset="0"/>
            </a:endParaRPr>
          </a:p>
        </p:txBody>
      </p:sp>
      <p:sp>
        <p:nvSpPr>
          <p:cNvPr id="27651" name="TextBox 4"/>
          <p:cNvSpPr txBox="1">
            <a:spLocks noChangeArrowheads="1"/>
          </p:cNvSpPr>
          <p:nvPr/>
        </p:nvSpPr>
        <p:spPr bwMode="auto">
          <a:xfrm>
            <a:off x="3857625" y="6215063"/>
            <a:ext cx="4357688"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Arial" charset="0"/>
                <a:ea typeface="ＭＳ Ｐゴシック" charset="0"/>
              </a:defRPr>
            </a:lvl1pPr>
            <a:lvl2pPr>
              <a:defRPr sz="2400" b="1">
                <a:solidFill>
                  <a:schemeClr val="accent2"/>
                </a:solidFill>
                <a:latin typeface="Arial" charset="0"/>
                <a:ea typeface="ＭＳ Ｐゴシック" charset="0"/>
              </a:defRPr>
            </a:lvl2pPr>
            <a:lvl3pPr>
              <a:defRPr sz="2000">
                <a:solidFill>
                  <a:schemeClr val="tx1"/>
                </a:solidFill>
                <a:latin typeface="Arial" charset="0"/>
                <a:ea typeface="ＭＳ Ｐゴシック" charset="0"/>
              </a:defRPr>
            </a:lvl3pPr>
            <a:lvl4pPr>
              <a:defRPr sz="2000" i="1">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a:defRPr sz="2000">
                <a:solidFill>
                  <a:schemeClr val="tx1"/>
                </a:solidFill>
                <a:latin typeface="Arial" charset="0"/>
                <a:ea typeface="ＭＳ Ｐゴシック" charset="0"/>
              </a:defRPr>
            </a:lvl6pPr>
            <a:lvl7pPr>
              <a:defRPr sz="2000">
                <a:solidFill>
                  <a:schemeClr val="tx1"/>
                </a:solidFill>
                <a:latin typeface="Arial" charset="0"/>
                <a:ea typeface="ＭＳ Ｐゴシック" charset="0"/>
              </a:defRPr>
            </a:lvl7pPr>
            <a:lvl8pPr>
              <a:defRPr sz="2000">
                <a:solidFill>
                  <a:schemeClr val="tx1"/>
                </a:solidFill>
                <a:latin typeface="Arial" charset="0"/>
                <a:ea typeface="ＭＳ Ｐゴシック" charset="0"/>
              </a:defRPr>
            </a:lvl8pPr>
            <a:lvl9pPr>
              <a:defRPr sz="2000">
                <a:solidFill>
                  <a:schemeClr val="tx1"/>
                </a:solidFill>
                <a:latin typeface="Arial" charset="0"/>
                <a:ea typeface="ＭＳ Ｐゴシック" charset="0"/>
              </a:defRPr>
            </a:lvl9pPr>
          </a:lstStyle>
          <a:p>
            <a:r>
              <a:rPr lang="en-GB" sz="2000" b="0" i="1">
                <a:solidFill>
                  <a:schemeClr val="bg1"/>
                </a:solidFill>
                <a:latin typeface="Helvetica" charset="0"/>
              </a:rPr>
              <a:t>Roelf Valkema, EANM-2008.</a:t>
            </a:r>
            <a:endParaRPr lang="en-US" sz="2000" b="0" i="1">
              <a:solidFill>
                <a:schemeClr val="bg1"/>
              </a:solidFill>
              <a:latin typeface="Helvetica" charset="0"/>
            </a:endParaRPr>
          </a:p>
        </p:txBody>
      </p:sp>
      <p:sp>
        <p:nvSpPr>
          <p:cNvPr id="27652" name="TextBox 4"/>
          <p:cNvSpPr txBox="1">
            <a:spLocks noChangeArrowheads="1"/>
          </p:cNvSpPr>
          <p:nvPr/>
        </p:nvSpPr>
        <p:spPr bwMode="auto">
          <a:xfrm>
            <a:off x="1066800" y="3213100"/>
            <a:ext cx="2857500" cy="830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Arial" charset="0"/>
                <a:ea typeface="ＭＳ Ｐゴシック" charset="0"/>
              </a:defRPr>
            </a:lvl1pPr>
            <a:lvl2pPr>
              <a:defRPr sz="2400" b="1">
                <a:solidFill>
                  <a:schemeClr val="accent2"/>
                </a:solidFill>
                <a:latin typeface="Arial" charset="0"/>
                <a:ea typeface="ＭＳ Ｐゴシック" charset="0"/>
              </a:defRPr>
            </a:lvl2pPr>
            <a:lvl3pPr>
              <a:defRPr sz="2000">
                <a:solidFill>
                  <a:schemeClr val="tx1"/>
                </a:solidFill>
                <a:latin typeface="Arial" charset="0"/>
                <a:ea typeface="ＭＳ Ｐゴシック" charset="0"/>
              </a:defRPr>
            </a:lvl3pPr>
            <a:lvl4pPr>
              <a:defRPr sz="2000" i="1">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a:defRPr sz="2000">
                <a:solidFill>
                  <a:schemeClr val="tx1"/>
                </a:solidFill>
                <a:latin typeface="Arial" charset="0"/>
                <a:ea typeface="ＭＳ Ｐゴシック" charset="0"/>
              </a:defRPr>
            </a:lvl6pPr>
            <a:lvl7pPr>
              <a:defRPr sz="2000">
                <a:solidFill>
                  <a:schemeClr val="tx1"/>
                </a:solidFill>
                <a:latin typeface="Arial" charset="0"/>
                <a:ea typeface="ＭＳ Ｐゴシック" charset="0"/>
              </a:defRPr>
            </a:lvl7pPr>
            <a:lvl8pPr>
              <a:defRPr sz="2000">
                <a:solidFill>
                  <a:schemeClr val="tx1"/>
                </a:solidFill>
                <a:latin typeface="Arial" charset="0"/>
                <a:ea typeface="ＭＳ Ｐゴシック" charset="0"/>
              </a:defRPr>
            </a:lvl8pPr>
            <a:lvl9pPr>
              <a:defRPr sz="2000">
                <a:solidFill>
                  <a:schemeClr val="tx1"/>
                </a:solidFill>
                <a:latin typeface="Arial" charset="0"/>
                <a:ea typeface="ＭＳ Ｐゴシック" charset="0"/>
              </a:defRPr>
            </a:lvl9pPr>
          </a:lstStyle>
          <a:p>
            <a:r>
              <a:rPr lang="en-GB">
                <a:latin typeface="Helvetica" charset="0"/>
              </a:rPr>
              <a:t>Immunology</a:t>
            </a:r>
          </a:p>
          <a:p>
            <a:r>
              <a:rPr lang="en-GB">
                <a:latin typeface="Helvetica" charset="0"/>
              </a:rPr>
              <a:t>Structural biology</a:t>
            </a:r>
            <a:endParaRPr lang="en-US">
              <a:latin typeface="Helvetica" charset="0"/>
            </a:endParaRPr>
          </a:p>
        </p:txBody>
      </p:sp>
      <p:sp>
        <p:nvSpPr>
          <p:cNvPr id="27653" name="TextBox 5"/>
          <p:cNvSpPr txBox="1">
            <a:spLocks noChangeArrowheads="1"/>
          </p:cNvSpPr>
          <p:nvPr/>
        </p:nvSpPr>
        <p:spPr bwMode="auto">
          <a:xfrm>
            <a:off x="3995738" y="3213100"/>
            <a:ext cx="2428875" cy="830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Arial" charset="0"/>
                <a:ea typeface="ＭＳ Ｐゴシック" charset="0"/>
              </a:defRPr>
            </a:lvl1pPr>
            <a:lvl2pPr>
              <a:defRPr sz="2400" b="1">
                <a:solidFill>
                  <a:schemeClr val="accent2"/>
                </a:solidFill>
                <a:latin typeface="Arial" charset="0"/>
                <a:ea typeface="ＭＳ Ｐゴシック" charset="0"/>
              </a:defRPr>
            </a:lvl2pPr>
            <a:lvl3pPr>
              <a:defRPr sz="2000">
                <a:solidFill>
                  <a:schemeClr val="tx1"/>
                </a:solidFill>
                <a:latin typeface="Arial" charset="0"/>
                <a:ea typeface="ＭＳ Ｐゴシック" charset="0"/>
              </a:defRPr>
            </a:lvl3pPr>
            <a:lvl4pPr>
              <a:defRPr sz="2000" i="1">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a:defRPr sz="2000">
                <a:solidFill>
                  <a:schemeClr val="tx1"/>
                </a:solidFill>
                <a:latin typeface="Arial" charset="0"/>
                <a:ea typeface="ＭＳ Ｐゴシック" charset="0"/>
              </a:defRPr>
            </a:lvl6pPr>
            <a:lvl7pPr>
              <a:defRPr sz="2000">
                <a:solidFill>
                  <a:schemeClr val="tx1"/>
                </a:solidFill>
                <a:latin typeface="Arial" charset="0"/>
                <a:ea typeface="ＭＳ Ｐゴシック" charset="0"/>
              </a:defRPr>
            </a:lvl7pPr>
            <a:lvl8pPr>
              <a:defRPr sz="2000">
                <a:solidFill>
                  <a:schemeClr val="tx1"/>
                </a:solidFill>
                <a:latin typeface="Arial" charset="0"/>
                <a:ea typeface="ＭＳ Ｐゴシック" charset="0"/>
              </a:defRPr>
            </a:lvl8pPr>
            <a:lvl9pPr>
              <a:defRPr sz="2000">
                <a:solidFill>
                  <a:schemeClr val="tx1"/>
                </a:solidFill>
                <a:latin typeface="Arial" charset="0"/>
                <a:ea typeface="ＭＳ Ｐゴシック" charset="0"/>
              </a:defRPr>
            </a:lvl9pPr>
          </a:lstStyle>
          <a:p>
            <a:r>
              <a:rPr lang="en-GB">
                <a:latin typeface="Helvetica" charset="0"/>
              </a:rPr>
              <a:t>Coordination chemistry</a:t>
            </a:r>
            <a:endParaRPr lang="en-US">
              <a:latin typeface="Helvetica" charset="0"/>
            </a:endParaRPr>
          </a:p>
        </p:txBody>
      </p:sp>
      <p:sp>
        <p:nvSpPr>
          <p:cNvPr id="27654" name="TextBox 6"/>
          <p:cNvSpPr txBox="1">
            <a:spLocks noChangeArrowheads="1"/>
          </p:cNvSpPr>
          <p:nvPr/>
        </p:nvSpPr>
        <p:spPr bwMode="auto">
          <a:xfrm>
            <a:off x="6356350" y="3213100"/>
            <a:ext cx="2714625" cy="1200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Arial" charset="0"/>
                <a:ea typeface="ＭＳ Ｐゴシック" charset="0"/>
              </a:defRPr>
            </a:lvl1pPr>
            <a:lvl2pPr>
              <a:defRPr sz="2400" b="1">
                <a:solidFill>
                  <a:schemeClr val="accent2"/>
                </a:solidFill>
                <a:latin typeface="Arial" charset="0"/>
                <a:ea typeface="ＭＳ Ｐゴシック" charset="0"/>
              </a:defRPr>
            </a:lvl2pPr>
            <a:lvl3pPr>
              <a:defRPr sz="2000">
                <a:solidFill>
                  <a:schemeClr val="tx1"/>
                </a:solidFill>
                <a:latin typeface="Arial" charset="0"/>
                <a:ea typeface="ＭＳ Ｐゴシック" charset="0"/>
              </a:defRPr>
            </a:lvl3pPr>
            <a:lvl4pPr>
              <a:defRPr sz="2000" i="1">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a:defRPr sz="2000">
                <a:solidFill>
                  <a:schemeClr val="tx1"/>
                </a:solidFill>
                <a:latin typeface="Arial" charset="0"/>
                <a:ea typeface="ＭＳ Ｐゴシック" charset="0"/>
              </a:defRPr>
            </a:lvl6pPr>
            <a:lvl7pPr>
              <a:defRPr sz="2000">
                <a:solidFill>
                  <a:schemeClr val="tx1"/>
                </a:solidFill>
                <a:latin typeface="Arial" charset="0"/>
                <a:ea typeface="ＭＳ Ｐゴシック" charset="0"/>
              </a:defRPr>
            </a:lvl7pPr>
            <a:lvl8pPr>
              <a:defRPr sz="2000">
                <a:solidFill>
                  <a:schemeClr val="tx1"/>
                </a:solidFill>
                <a:latin typeface="Arial" charset="0"/>
                <a:ea typeface="ＭＳ Ｐゴシック" charset="0"/>
              </a:defRPr>
            </a:lvl8pPr>
            <a:lvl9pPr>
              <a:defRPr sz="2000">
                <a:solidFill>
                  <a:schemeClr val="tx1"/>
                </a:solidFill>
                <a:latin typeface="Arial" charset="0"/>
                <a:ea typeface="ＭＳ Ｐゴシック" charset="0"/>
              </a:defRPr>
            </a:lvl9pPr>
          </a:lstStyle>
          <a:p>
            <a:r>
              <a:rPr lang="en-GB">
                <a:latin typeface="Helvetica" charset="0"/>
              </a:rPr>
              <a:t>Nuclear physics   and radiochemistry</a:t>
            </a:r>
            <a:endParaRPr lang="en-US">
              <a:latin typeface="Helvetica" charset="0"/>
            </a:endParaRPr>
          </a:p>
        </p:txBody>
      </p:sp>
      <p:sp>
        <p:nvSpPr>
          <p:cNvPr id="27655" name="AutoShape 2"/>
          <p:cNvSpPr>
            <a:spLocks noChangeArrowheads="1"/>
          </p:cNvSpPr>
          <p:nvPr/>
        </p:nvSpPr>
        <p:spPr bwMode="auto">
          <a:xfrm rot="-5400000">
            <a:off x="6363494" y="1699419"/>
            <a:ext cx="304800" cy="1062038"/>
          </a:xfrm>
          <a:prstGeom prst="can">
            <a:avLst>
              <a:gd name="adj" fmla="val 87109"/>
            </a:avLst>
          </a:prstGeom>
          <a:solidFill>
            <a:srgbClr val="FFFF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a:p>
        </p:txBody>
      </p:sp>
      <p:sp>
        <p:nvSpPr>
          <p:cNvPr id="27656" name="AutoShape 3"/>
          <p:cNvSpPr>
            <a:spLocks noChangeArrowheads="1"/>
          </p:cNvSpPr>
          <p:nvPr/>
        </p:nvSpPr>
        <p:spPr bwMode="auto">
          <a:xfrm rot="-5400000">
            <a:off x="5888832" y="1699419"/>
            <a:ext cx="304800" cy="1087437"/>
          </a:xfrm>
          <a:prstGeom prst="can">
            <a:avLst>
              <a:gd name="adj" fmla="val 89193"/>
            </a:avLst>
          </a:prstGeom>
          <a:gradFill rotWithShape="1">
            <a:gsLst>
              <a:gs pos="0">
                <a:srgbClr val="66CCFF"/>
              </a:gs>
              <a:gs pos="50000">
                <a:srgbClr val="CCFFFF"/>
              </a:gs>
              <a:gs pos="100000">
                <a:srgbClr val="66CCFF"/>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a:p>
        </p:txBody>
      </p:sp>
      <p:sp>
        <p:nvSpPr>
          <p:cNvPr id="27657" name="AutoShape 4"/>
          <p:cNvSpPr>
            <a:spLocks noChangeArrowheads="1"/>
          </p:cNvSpPr>
          <p:nvPr/>
        </p:nvSpPr>
        <p:spPr bwMode="auto">
          <a:xfrm rot="-5400000">
            <a:off x="5319713" y="1708150"/>
            <a:ext cx="665162" cy="1087438"/>
          </a:xfrm>
          <a:prstGeom prst="can">
            <a:avLst>
              <a:gd name="adj" fmla="val 27043"/>
            </a:avLst>
          </a:prstGeom>
          <a:gradFill rotWithShape="1">
            <a:gsLst>
              <a:gs pos="0">
                <a:srgbClr val="66CCFF"/>
              </a:gs>
              <a:gs pos="50000">
                <a:srgbClr val="CCFFFF"/>
              </a:gs>
              <a:gs pos="100000">
                <a:srgbClr val="66CCFF"/>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a:p>
        </p:txBody>
      </p:sp>
      <p:sp>
        <p:nvSpPr>
          <p:cNvPr id="18" name="AutoShape 5"/>
          <p:cNvSpPr>
            <a:spLocks noChangeArrowheads="1"/>
          </p:cNvSpPr>
          <p:nvPr/>
        </p:nvSpPr>
        <p:spPr bwMode="auto">
          <a:xfrm rot="16200000">
            <a:off x="4603750" y="1709738"/>
            <a:ext cx="284163" cy="1087437"/>
          </a:xfrm>
          <a:prstGeom prst="can">
            <a:avLst>
              <a:gd name="adj" fmla="val 95670"/>
            </a:avLst>
          </a:prstGeom>
          <a:gradFill rotWithShape="1">
            <a:gsLst>
              <a:gs pos="0">
                <a:srgbClr val="66CCFF"/>
              </a:gs>
              <a:gs pos="50000">
                <a:schemeClr val="accent1"/>
              </a:gs>
              <a:gs pos="100000">
                <a:srgbClr val="66CCFF"/>
              </a:gs>
            </a:gsLst>
            <a:lin ang="5400000" scaled="1"/>
          </a:gradFill>
          <a:ln w="9525">
            <a:noFill/>
            <a:round/>
            <a:headEnd/>
            <a:tailEnd/>
          </a:ln>
          <a:effectLst/>
        </p:spPr>
        <p:txBody>
          <a:bodyPr wrap="none" anchor="ctr"/>
          <a:lstStyle/>
          <a:p>
            <a:pPr>
              <a:defRPr/>
            </a:pPr>
            <a:endParaRPr lang="en-US">
              <a:latin typeface="Helvetica" panose="020B0604020202020204" pitchFamily="34" charset="0"/>
              <a:ea typeface="+mn-ea"/>
            </a:endParaRPr>
          </a:p>
        </p:txBody>
      </p:sp>
      <p:sp>
        <p:nvSpPr>
          <p:cNvPr id="27659" name="AutoShape 6"/>
          <p:cNvSpPr>
            <a:spLocks noChangeArrowheads="1"/>
          </p:cNvSpPr>
          <p:nvPr/>
        </p:nvSpPr>
        <p:spPr bwMode="auto">
          <a:xfrm rot="-5400000">
            <a:off x="4149725" y="1709738"/>
            <a:ext cx="284163" cy="1087437"/>
          </a:xfrm>
          <a:prstGeom prst="can">
            <a:avLst>
              <a:gd name="adj" fmla="val 95670"/>
            </a:avLst>
          </a:prstGeom>
          <a:gradFill rotWithShape="1">
            <a:gsLst>
              <a:gs pos="0">
                <a:srgbClr val="FF0000"/>
              </a:gs>
              <a:gs pos="50000">
                <a:srgbClr val="FF4747"/>
              </a:gs>
              <a:gs pos="100000">
                <a:srgbClr val="FF0000"/>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a:p>
        </p:txBody>
      </p:sp>
      <p:sp>
        <p:nvSpPr>
          <p:cNvPr id="27660" name="AutoShape 7"/>
          <p:cNvSpPr>
            <a:spLocks noChangeArrowheads="1"/>
          </p:cNvSpPr>
          <p:nvPr/>
        </p:nvSpPr>
        <p:spPr bwMode="auto">
          <a:xfrm flipH="1">
            <a:off x="1482725" y="1633538"/>
            <a:ext cx="1089025" cy="1141412"/>
          </a:xfrm>
          <a:prstGeom prst="chevron">
            <a:avLst>
              <a:gd name="adj" fmla="val 40444"/>
            </a:avLst>
          </a:prstGeom>
          <a:gradFill rotWithShape="1">
            <a:gsLst>
              <a:gs pos="0">
                <a:srgbClr val="00CC00"/>
              </a:gs>
              <a:gs pos="50000">
                <a:srgbClr val="66FF33"/>
              </a:gs>
              <a:gs pos="100000">
                <a:srgbClr val="00CC00"/>
              </a:gs>
            </a:gsLst>
            <a:lin ang="540000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27661" name="AutoShape 8"/>
          <p:cNvSpPr>
            <a:spLocks noChangeArrowheads="1"/>
          </p:cNvSpPr>
          <p:nvPr/>
        </p:nvSpPr>
        <p:spPr bwMode="auto">
          <a:xfrm rot="-5400000">
            <a:off x="778670" y="1434306"/>
            <a:ext cx="1141412" cy="1539875"/>
          </a:xfrm>
          <a:prstGeom prst="can">
            <a:avLst>
              <a:gd name="adj" fmla="val 26944"/>
            </a:avLst>
          </a:prstGeom>
          <a:gradFill rotWithShape="1">
            <a:gsLst>
              <a:gs pos="0">
                <a:srgbClr val="00CC00"/>
              </a:gs>
              <a:gs pos="50000">
                <a:srgbClr val="66FF33"/>
              </a:gs>
              <a:gs pos="100000">
                <a:srgbClr val="00CC00"/>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a:p>
        </p:txBody>
      </p:sp>
      <p:sp>
        <p:nvSpPr>
          <p:cNvPr id="27662" name="AutoShape 9"/>
          <p:cNvSpPr>
            <a:spLocks noChangeArrowheads="1"/>
          </p:cNvSpPr>
          <p:nvPr/>
        </p:nvSpPr>
        <p:spPr bwMode="auto">
          <a:xfrm flipH="1">
            <a:off x="2754313" y="1633538"/>
            <a:ext cx="1085850" cy="1141412"/>
          </a:xfrm>
          <a:prstGeom prst="chevron">
            <a:avLst>
              <a:gd name="adj" fmla="val 40444"/>
            </a:avLst>
          </a:prstGeom>
          <a:gradFill rotWithShape="1">
            <a:gsLst>
              <a:gs pos="0">
                <a:srgbClr val="FF0000"/>
              </a:gs>
              <a:gs pos="50000">
                <a:srgbClr val="FF4747"/>
              </a:gs>
              <a:gs pos="100000">
                <a:srgbClr val="FF0000"/>
              </a:gs>
            </a:gsLst>
            <a:lin ang="540000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
        <p:nvSpPr>
          <p:cNvPr id="27663" name="AutoShape 10"/>
          <p:cNvSpPr>
            <a:spLocks noChangeArrowheads="1"/>
          </p:cNvSpPr>
          <p:nvPr/>
        </p:nvSpPr>
        <p:spPr bwMode="auto">
          <a:xfrm>
            <a:off x="3386138" y="1633538"/>
            <a:ext cx="904875" cy="1141412"/>
          </a:xfrm>
          <a:prstGeom prst="flowChartMagneticDrum">
            <a:avLst/>
          </a:prstGeom>
          <a:gradFill rotWithShape="1">
            <a:gsLst>
              <a:gs pos="0">
                <a:srgbClr val="FF0000"/>
              </a:gs>
              <a:gs pos="50000">
                <a:srgbClr val="FF4747"/>
              </a:gs>
              <a:gs pos="100000">
                <a:srgbClr val="FF0000"/>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a:p>
        </p:txBody>
      </p:sp>
      <p:sp>
        <p:nvSpPr>
          <p:cNvPr id="24" name="AutoShape 11"/>
          <p:cNvSpPr>
            <a:spLocks noChangeArrowheads="1"/>
          </p:cNvSpPr>
          <p:nvPr/>
        </p:nvSpPr>
        <p:spPr bwMode="auto">
          <a:xfrm>
            <a:off x="6867525" y="1379538"/>
            <a:ext cx="1449388" cy="1519237"/>
          </a:xfrm>
          <a:custGeom>
            <a:avLst/>
            <a:gdLst>
              <a:gd name="T0" fmla="*/ 2147483646 w 21600"/>
              <a:gd name="T1" fmla="*/ 0 h 21600"/>
              <a:gd name="T2" fmla="*/ 2147483646 w 21600"/>
              <a:gd name="T3" fmla="*/ 2147483646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56" y="10800"/>
                </a:moveTo>
                <a:cubicBezTo>
                  <a:pt x="2056" y="15629"/>
                  <a:pt x="5971" y="19544"/>
                  <a:pt x="10800" y="19544"/>
                </a:cubicBezTo>
                <a:cubicBezTo>
                  <a:pt x="15629" y="19544"/>
                  <a:pt x="19544" y="15629"/>
                  <a:pt x="19544" y="10800"/>
                </a:cubicBezTo>
                <a:cubicBezTo>
                  <a:pt x="19544" y="5971"/>
                  <a:pt x="15629" y="2056"/>
                  <a:pt x="10800" y="2056"/>
                </a:cubicBezTo>
                <a:cubicBezTo>
                  <a:pt x="5971" y="2056"/>
                  <a:pt x="2056" y="5971"/>
                  <a:pt x="2056" y="10800"/>
                </a:cubicBezTo>
                <a:close/>
              </a:path>
            </a:pathLst>
          </a:custGeom>
          <a:solidFill>
            <a:srgbClr val="FFFF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a:p>
        </p:txBody>
      </p:sp>
      <p:sp>
        <p:nvSpPr>
          <p:cNvPr id="25" name="AutoShape 12"/>
          <p:cNvSpPr>
            <a:spLocks noChangeArrowheads="1"/>
          </p:cNvSpPr>
          <p:nvPr/>
        </p:nvSpPr>
        <p:spPr bwMode="auto">
          <a:xfrm>
            <a:off x="6867525" y="1857375"/>
            <a:ext cx="1449388" cy="661988"/>
          </a:xfrm>
          <a:custGeom>
            <a:avLst/>
            <a:gdLst>
              <a:gd name="T0" fmla="*/ 2147483646 w 21600"/>
              <a:gd name="T1" fmla="*/ 0 h 21600"/>
              <a:gd name="T2" fmla="*/ 2147483646 w 21600"/>
              <a:gd name="T3" fmla="*/ 2147483646 h 21600"/>
              <a:gd name="T4" fmla="*/ 0 w 21600"/>
              <a:gd name="T5" fmla="*/ 2147483646 h 21600"/>
              <a:gd name="T6" fmla="*/ 2147483646 w 21600"/>
              <a:gd name="T7" fmla="*/ 2147483646 h 21600"/>
              <a:gd name="T8" fmla="*/ 2147483646 w 21600"/>
              <a:gd name="T9" fmla="*/ 2147483646 h 21600"/>
              <a:gd name="T10" fmla="*/ 2147483646 w 21600"/>
              <a:gd name="T11" fmla="*/ 2147483646 h 21600"/>
              <a:gd name="T12" fmla="*/ 2147483646 w 21600"/>
              <a:gd name="T13" fmla="*/ 2147483646 h 21600"/>
              <a:gd name="T14" fmla="*/ 2147483646 w 21600"/>
              <a:gd name="T15" fmla="*/ 2147483646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56" y="10800"/>
                </a:moveTo>
                <a:cubicBezTo>
                  <a:pt x="2056" y="15629"/>
                  <a:pt x="5971" y="19544"/>
                  <a:pt x="10800" y="19544"/>
                </a:cubicBezTo>
                <a:cubicBezTo>
                  <a:pt x="15629" y="19544"/>
                  <a:pt x="19544" y="15629"/>
                  <a:pt x="19544" y="10800"/>
                </a:cubicBezTo>
                <a:cubicBezTo>
                  <a:pt x="19544" y="5971"/>
                  <a:pt x="15629" y="2056"/>
                  <a:pt x="10800" y="2056"/>
                </a:cubicBezTo>
                <a:cubicBezTo>
                  <a:pt x="5971" y="2056"/>
                  <a:pt x="2056" y="5971"/>
                  <a:pt x="2056" y="10800"/>
                </a:cubicBezTo>
                <a:close/>
              </a:path>
            </a:pathLst>
          </a:custGeom>
          <a:solidFill>
            <a:srgbClr val="FFFF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a:p>
        </p:txBody>
      </p:sp>
      <p:sp>
        <p:nvSpPr>
          <p:cNvPr id="26" name="Text Box 13"/>
          <p:cNvSpPr txBox="1">
            <a:spLocks noChangeArrowheads="1"/>
          </p:cNvSpPr>
          <p:nvPr/>
        </p:nvSpPr>
        <p:spPr bwMode="auto">
          <a:xfrm>
            <a:off x="928688" y="1736725"/>
            <a:ext cx="2347912" cy="1520825"/>
          </a:xfrm>
          <a:prstGeom prst="rect">
            <a:avLst/>
          </a:prstGeom>
          <a:noFill/>
          <a:ln w="12700">
            <a:noFill/>
            <a:miter lim="800000"/>
            <a:headEnd/>
            <a:tailEnd/>
          </a:ln>
        </p:spPr>
        <p:txBody>
          <a:bodyPr lIns="90000" tIns="118800" rIns="90000" bIns="46800">
            <a:spAutoFit/>
          </a:bodyPr>
          <a:lstStyle/>
          <a:p>
            <a:pPr>
              <a:defRPr/>
            </a:pPr>
            <a:r>
              <a:rPr lang="en-US" b="1" dirty="0">
                <a:latin typeface="Helvetica" panose="020B0604020202020204" pitchFamily="34" charset="0"/>
                <a:ea typeface="+mn-ea"/>
                <a:cs typeface="Arial" charset="0"/>
              </a:rPr>
              <a:t>Target</a:t>
            </a:r>
            <a:endParaRPr lang="en-GB" b="1" dirty="0">
              <a:latin typeface="Helvetica" panose="020B0604020202020204" pitchFamily="34" charset="0"/>
              <a:ea typeface="+mn-ea"/>
              <a:cs typeface="Arial" charset="0"/>
            </a:endParaRPr>
          </a:p>
          <a:p>
            <a:pPr>
              <a:defRPr/>
            </a:pPr>
            <a:endParaRPr lang="en-GB" b="1" dirty="0">
              <a:latin typeface="Helvetica" panose="020B0604020202020204" pitchFamily="34" charset="0"/>
              <a:ea typeface="+mn-ea"/>
              <a:cs typeface="Arial" charset="0"/>
            </a:endParaRPr>
          </a:p>
          <a:p>
            <a:pPr>
              <a:defRPr/>
            </a:pPr>
            <a:endParaRPr lang="en-GB" b="1" dirty="0">
              <a:solidFill>
                <a:schemeClr val="folHlink"/>
              </a:solidFill>
              <a:latin typeface="Helvetica" panose="020B0604020202020204" pitchFamily="34" charset="0"/>
              <a:ea typeface="+mn-ea"/>
              <a:cs typeface="Arial" charset="0"/>
            </a:endParaRPr>
          </a:p>
          <a:p>
            <a:pPr>
              <a:lnSpc>
                <a:spcPct val="140000"/>
              </a:lnSpc>
              <a:defRPr/>
            </a:pPr>
            <a:r>
              <a:rPr lang="en-US" b="1" dirty="0">
                <a:solidFill>
                  <a:schemeClr val="accent6"/>
                </a:solidFill>
                <a:latin typeface="Helvetica" panose="020B0604020202020204" pitchFamily="34" charset="0"/>
                <a:ea typeface="+mn-ea"/>
                <a:cs typeface="Arial" charset="0"/>
              </a:rPr>
              <a:t>Receptor</a:t>
            </a:r>
            <a:endParaRPr lang="en-GB" b="1" dirty="0">
              <a:solidFill>
                <a:schemeClr val="accent6"/>
              </a:solidFill>
              <a:latin typeface="Helvetica" panose="020B0604020202020204" pitchFamily="34" charset="0"/>
              <a:ea typeface="+mn-ea"/>
              <a:cs typeface="Arial" charset="0"/>
            </a:endParaRPr>
          </a:p>
        </p:txBody>
      </p:sp>
      <p:sp>
        <p:nvSpPr>
          <p:cNvPr id="27" name="Text Box 15"/>
          <p:cNvSpPr txBox="1">
            <a:spLocks noChangeArrowheads="1"/>
          </p:cNvSpPr>
          <p:nvPr/>
        </p:nvSpPr>
        <p:spPr bwMode="auto">
          <a:xfrm>
            <a:off x="6856413" y="1865313"/>
            <a:ext cx="1792287" cy="1398587"/>
          </a:xfrm>
          <a:prstGeom prst="rect">
            <a:avLst/>
          </a:prstGeom>
          <a:noFill/>
          <a:ln w="12700">
            <a:noFill/>
            <a:miter lim="800000"/>
            <a:headEnd/>
            <a:tailEnd/>
          </a:ln>
        </p:spPr>
        <p:txBody>
          <a:bodyPr wrap="none" lIns="90000" tIns="118800" rIns="90000" bIns="46800">
            <a:spAutoFit/>
          </a:bodyPr>
          <a:lstStyle/>
          <a:p>
            <a:pPr>
              <a:defRPr/>
            </a:pPr>
            <a:endParaRPr lang="en-GB" b="1" dirty="0">
              <a:latin typeface="Helvetica" panose="020B0604020202020204" pitchFamily="34" charset="0"/>
              <a:ea typeface="+mn-ea"/>
              <a:cs typeface="Arial" charset="0"/>
            </a:endParaRPr>
          </a:p>
          <a:p>
            <a:pPr>
              <a:defRPr/>
            </a:pPr>
            <a:endParaRPr lang="en-GB" b="1" dirty="0">
              <a:solidFill>
                <a:srgbClr val="FFFFFF"/>
              </a:solidFill>
              <a:latin typeface="Helvetica" panose="020B0604020202020204" pitchFamily="34" charset="0"/>
              <a:ea typeface="+mn-ea"/>
              <a:cs typeface="Arial" charset="0"/>
            </a:endParaRPr>
          </a:p>
          <a:p>
            <a:pPr>
              <a:defRPr/>
            </a:pPr>
            <a:endParaRPr lang="en-GB" b="1" dirty="0">
              <a:solidFill>
                <a:srgbClr val="FFFFFF"/>
              </a:solidFill>
              <a:latin typeface="Helvetica" panose="020B0604020202020204" pitchFamily="34" charset="0"/>
              <a:ea typeface="+mn-ea"/>
              <a:cs typeface="Arial" charset="0"/>
            </a:endParaRPr>
          </a:p>
          <a:p>
            <a:pPr>
              <a:defRPr/>
            </a:pPr>
            <a:r>
              <a:rPr lang="en-GB" b="1" dirty="0">
                <a:solidFill>
                  <a:schemeClr val="accent6"/>
                </a:solidFill>
                <a:latin typeface="Helvetica" panose="020B0604020202020204" pitchFamily="34" charset="0"/>
                <a:ea typeface="+mn-ea"/>
                <a:cs typeface="Arial" charset="0"/>
              </a:rPr>
              <a:t>Radionuclide</a:t>
            </a:r>
          </a:p>
        </p:txBody>
      </p:sp>
      <p:sp>
        <p:nvSpPr>
          <p:cNvPr id="27668" name="Text Box 16"/>
          <p:cNvSpPr txBox="1">
            <a:spLocks noChangeArrowheads="1"/>
          </p:cNvSpPr>
          <p:nvPr/>
        </p:nvSpPr>
        <p:spPr bwMode="auto">
          <a:xfrm>
            <a:off x="5224463" y="2055813"/>
            <a:ext cx="1219200"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solidFill>
                  <a:srgbClr val="000000"/>
                </a:solidFill>
                <a:miter lim="800000"/>
                <a:headEnd/>
                <a:tailEnd/>
              </a14:hiddenLine>
            </a:ext>
          </a:extLst>
        </p:spPr>
        <p:txBody>
          <a:bodyPr>
            <a:spAutoFit/>
          </a:bodyPr>
          <a:lstStyle>
            <a:lvl1pPr>
              <a:defRPr sz="2400" b="1">
                <a:solidFill>
                  <a:schemeClr val="tx1"/>
                </a:solidFill>
                <a:latin typeface="Arial" charset="0"/>
                <a:ea typeface="ＭＳ Ｐゴシック" charset="0"/>
              </a:defRPr>
            </a:lvl1pPr>
            <a:lvl2pPr>
              <a:defRPr sz="2400" b="1">
                <a:solidFill>
                  <a:schemeClr val="accent2"/>
                </a:solidFill>
                <a:latin typeface="Arial" charset="0"/>
                <a:ea typeface="ＭＳ Ｐゴシック" charset="0"/>
              </a:defRPr>
            </a:lvl2pPr>
            <a:lvl3pPr>
              <a:defRPr sz="2000">
                <a:solidFill>
                  <a:schemeClr val="tx1"/>
                </a:solidFill>
                <a:latin typeface="Arial" charset="0"/>
                <a:ea typeface="ＭＳ Ｐゴシック" charset="0"/>
              </a:defRPr>
            </a:lvl3pPr>
            <a:lvl4pPr>
              <a:defRPr sz="2000" i="1">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a:defRPr sz="2000">
                <a:solidFill>
                  <a:schemeClr val="tx1"/>
                </a:solidFill>
                <a:latin typeface="Arial" charset="0"/>
                <a:ea typeface="ＭＳ Ｐゴシック" charset="0"/>
              </a:defRPr>
            </a:lvl6pPr>
            <a:lvl7pPr>
              <a:defRPr sz="2000">
                <a:solidFill>
                  <a:schemeClr val="tx1"/>
                </a:solidFill>
                <a:latin typeface="Arial" charset="0"/>
                <a:ea typeface="ＭＳ Ｐゴシック" charset="0"/>
              </a:defRPr>
            </a:lvl7pPr>
            <a:lvl8pPr>
              <a:defRPr sz="2000">
                <a:solidFill>
                  <a:schemeClr val="tx1"/>
                </a:solidFill>
                <a:latin typeface="Arial" charset="0"/>
                <a:ea typeface="ＭＳ Ｐゴシック" charset="0"/>
              </a:defRPr>
            </a:lvl8pPr>
            <a:lvl9pPr>
              <a:defRPr sz="2000">
                <a:solidFill>
                  <a:schemeClr val="tx1"/>
                </a:solidFill>
                <a:latin typeface="Arial" charset="0"/>
                <a:ea typeface="ＭＳ Ｐゴシック" charset="0"/>
              </a:defRPr>
            </a:lvl9pPr>
          </a:lstStyle>
          <a:p>
            <a:pPr>
              <a:spcBef>
                <a:spcPct val="50000"/>
              </a:spcBef>
            </a:pPr>
            <a:r>
              <a:rPr lang="en-US" sz="2000">
                <a:latin typeface="Helvetica" charset="0"/>
                <a:cs typeface="Arial" charset="0"/>
              </a:rPr>
              <a:t>Linker</a:t>
            </a:r>
            <a:endParaRPr lang="de-DE" sz="2000">
              <a:latin typeface="Helvetica" charset="0"/>
              <a:cs typeface="Arial" charset="0"/>
            </a:endParaRPr>
          </a:p>
        </p:txBody>
      </p:sp>
      <p:pic>
        <p:nvPicPr>
          <p:cNvPr id="27669" name="Picture 19" descr="CoolCLIPS_wb027047.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37425" y="1993900"/>
            <a:ext cx="447675" cy="4476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7670" name="Text Box 16"/>
          <p:cNvSpPr txBox="1">
            <a:spLocks noChangeArrowheads="1"/>
          </p:cNvSpPr>
          <p:nvPr/>
        </p:nvSpPr>
        <p:spPr bwMode="auto">
          <a:xfrm>
            <a:off x="2987675" y="1717675"/>
            <a:ext cx="1368425" cy="101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8575">
                <a:solidFill>
                  <a:srgbClr val="000000"/>
                </a:solidFill>
                <a:miter lim="800000"/>
                <a:headEnd/>
                <a:tailEnd/>
              </a14:hiddenLine>
            </a:ext>
          </a:extLst>
        </p:spPr>
        <p:txBody>
          <a:bodyPr>
            <a:spAutoFit/>
          </a:bodyPr>
          <a:lstStyle>
            <a:lvl1pPr>
              <a:defRPr sz="2400" b="1">
                <a:solidFill>
                  <a:schemeClr val="tx1"/>
                </a:solidFill>
                <a:latin typeface="Arial" charset="0"/>
                <a:ea typeface="ＭＳ Ｐゴシック" charset="0"/>
              </a:defRPr>
            </a:lvl1pPr>
            <a:lvl2pPr>
              <a:defRPr sz="2400" b="1">
                <a:solidFill>
                  <a:schemeClr val="accent2"/>
                </a:solidFill>
                <a:latin typeface="Arial" charset="0"/>
                <a:ea typeface="ＭＳ Ｐゴシック" charset="0"/>
              </a:defRPr>
            </a:lvl2pPr>
            <a:lvl3pPr>
              <a:defRPr sz="2000">
                <a:solidFill>
                  <a:schemeClr val="tx1"/>
                </a:solidFill>
                <a:latin typeface="Arial" charset="0"/>
                <a:ea typeface="ＭＳ Ｐゴシック" charset="0"/>
              </a:defRPr>
            </a:lvl3pPr>
            <a:lvl4pPr>
              <a:defRPr sz="2000" i="1">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a:defRPr sz="2000">
                <a:solidFill>
                  <a:schemeClr val="tx1"/>
                </a:solidFill>
                <a:latin typeface="Arial" charset="0"/>
                <a:ea typeface="ＭＳ Ｐゴシック" charset="0"/>
              </a:defRPr>
            </a:lvl6pPr>
            <a:lvl7pPr>
              <a:defRPr sz="2000">
                <a:solidFill>
                  <a:schemeClr val="tx1"/>
                </a:solidFill>
                <a:latin typeface="Arial" charset="0"/>
                <a:ea typeface="ＭＳ Ｐゴシック" charset="0"/>
              </a:defRPr>
            </a:lvl7pPr>
            <a:lvl8pPr>
              <a:defRPr sz="2000">
                <a:solidFill>
                  <a:schemeClr val="tx1"/>
                </a:solidFill>
                <a:latin typeface="Arial" charset="0"/>
                <a:ea typeface="ＭＳ Ｐゴシック" charset="0"/>
              </a:defRPr>
            </a:lvl8pPr>
            <a:lvl9pPr>
              <a:defRPr sz="2000">
                <a:solidFill>
                  <a:schemeClr val="tx1"/>
                </a:solidFill>
                <a:latin typeface="Arial" charset="0"/>
                <a:ea typeface="ＭＳ Ｐゴシック" charset="0"/>
              </a:defRPr>
            </a:lvl9pPr>
          </a:lstStyle>
          <a:p>
            <a:pPr>
              <a:spcBef>
                <a:spcPct val="50000"/>
              </a:spcBef>
            </a:pPr>
            <a:r>
              <a:rPr lang="en-US" sz="2000">
                <a:latin typeface="Helvetica" charset="0"/>
                <a:cs typeface="Arial" charset="0"/>
              </a:rPr>
              <a:t>Peptide, antibody, etc.</a:t>
            </a:r>
            <a:endParaRPr lang="de-DE" sz="2000">
              <a:latin typeface="Helvetica" charset="0"/>
              <a:cs typeface="Arial" charset="0"/>
            </a:endParaRPr>
          </a:p>
        </p:txBody>
      </p:sp>
    </p:spTree>
    <p:extLst>
      <p:ext uri="{BB962C8B-B14F-4D97-AF65-F5344CB8AC3E}">
        <p14:creationId xmlns:p14="http://schemas.microsoft.com/office/powerpoint/2010/main" val="36482083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xit" presetSubtype="0" repeatCount="indefinite" fill="hold" grpId="0" nodeType="afterEffect">
                                  <p:stCondLst>
                                    <p:cond delay="0"/>
                                  </p:stCondLst>
                                  <p:childTnLst>
                                    <p:animEffect transition="out" filter="fade">
                                      <p:cBhvr>
                                        <p:cTn id="6" dur="500"/>
                                        <p:tgtEl>
                                          <p:spTgt spid="25"/>
                                        </p:tgtEl>
                                      </p:cBhvr>
                                    </p:animEffect>
                                    <p:set>
                                      <p:cBhvr>
                                        <p:cTn id="7" dur="1" fill="hold">
                                          <p:stCondLst>
                                            <p:cond delay="499"/>
                                          </p:stCondLst>
                                        </p:cTn>
                                        <p:tgtEl>
                                          <p:spTgt spid="25"/>
                                        </p:tgtEl>
                                        <p:attrNameLst>
                                          <p:attrName>style.visibility</p:attrName>
                                        </p:attrNameLst>
                                      </p:cBhvr>
                                      <p:to>
                                        <p:strVal val="hidden"/>
                                      </p:to>
                                    </p:set>
                                  </p:childTnLst>
                                </p:cTn>
                              </p:par>
                              <p:par>
                                <p:cTn id="8" presetID="10" presetClass="exit" presetSubtype="0" repeatCount="indefinite" grpId="0" nodeType="withEffect">
                                  <p:stCondLst>
                                    <p:cond delay="0"/>
                                  </p:stCondLst>
                                  <p:childTnLst>
                                    <p:animEffect transition="out" filter="fade">
                                      <p:cBhvr>
                                        <p:cTn id="9" dur="500"/>
                                        <p:tgtEl>
                                          <p:spTgt spid="24"/>
                                        </p:tgtEl>
                                      </p:cBhvr>
                                    </p:animEffect>
                                    <p:set>
                                      <p:cBhvr>
                                        <p:cTn id="10" dur="1" fill="hold">
                                          <p:stCondLst>
                                            <p:cond delay="499"/>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Title 1"/>
          <p:cNvSpPr>
            <a:spLocks noGrp="1"/>
          </p:cNvSpPr>
          <p:nvPr>
            <p:ph type="title"/>
          </p:nvPr>
        </p:nvSpPr>
        <p:spPr>
          <a:xfrm>
            <a:off x="0" y="-26988"/>
            <a:ext cx="9180513" cy="647701"/>
          </a:xfrm>
          <a:solidFill>
            <a:schemeClr val="tx2">
              <a:lumMod val="60000"/>
              <a:lumOff val="40000"/>
            </a:schemeClr>
          </a:solidFill>
        </p:spPr>
        <p:txBody>
          <a:bodyPr>
            <a:normAutofit fontScale="90000"/>
          </a:bodyPr>
          <a:lstStyle/>
          <a:p>
            <a:pPr eaLnBrk="1" hangingPunct="1"/>
            <a:r>
              <a:rPr lang="en-US" b="1" dirty="0">
                <a:solidFill>
                  <a:schemeClr val="bg1"/>
                </a:solidFill>
                <a:latin typeface="Arial" charset="0"/>
              </a:rPr>
              <a:t>Radionuclides for therapy</a:t>
            </a:r>
          </a:p>
        </p:txBody>
      </p:sp>
      <p:graphicFrame>
        <p:nvGraphicFramePr>
          <p:cNvPr id="4" name="Table 3"/>
          <p:cNvGraphicFramePr>
            <a:graphicFrameLocks noGrp="1"/>
          </p:cNvGraphicFramePr>
          <p:nvPr>
            <p:extLst>
              <p:ext uri="{D42A27DB-BD31-4B8C-83A1-F6EECF244321}">
                <p14:modId xmlns:p14="http://schemas.microsoft.com/office/powerpoint/2010/main" val="1930754454"/>
              </p:ext>
            </p:extLst>
          </p:nvPr>
        </p:nvGraphicFramePr>
        <p:xfrm>
          <a:off x="19050" y="765175"/>
          <a:ext cx="6711950" cy="4751389"/>
        </p:xfrm>
        <a:graphic>
          <a:graphicData uri="http://schemas.openxmlformats.org/drawingml/2006/table">
            <a:tbl>
              <a:tblPr/>
              <a:tblGrid>
                <a:gridCol w="1214438"/>
                <a:gridCol w="1106487"/>
                <a:gridCol w="1511300"/>
                <a:gridCol w="1400175"/>
                <a:gridCol w="1479550"/>
              </a:tblGrid>
              <a:tr h="9064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rgbClr val="FFFFFF"/>
                          </a:solidFill>
                          <a:effectLst/>
                          <a:latin typeface="Arial" charset="0"/>
                          <a:ea typeface="ＭＳ Ｐゴシック" charset="0"/>
                        </a:rPr>
                        <a:t>Radio-nuclide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B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rgbClr val="FFFFFF"/>
                          </a:solidFill>
                          <a:effectLst/>
                          <a:latin typeface="Arial" charset="0"/>
                          <a:ea typeface="ＭＳ Ｐゴシック" charset="0"/>
                        </a:rPr>
                        <a:t>Half-life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B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a:ln>
                            <a:noFill/>
                          </a:ln>
                          <a:solidFill>
                            <a:srgbClr val="FFFFFF"/>
                          </a:solidFill>
                          <a:effectLst/>
                          <a:latin typeface="Arial" charset="0"/>
                          <a:ea typeface="ＭＳ Ｐゴシック" charset="0"/>
                        </a:rPr>
                        <a:t>E mean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2200" b="1" i="0" u="none" strike="noStrike" cap="none" normalizeH="0" baseline="0" dirty="0">
                          <a:ln>
                            <a:noFill/>
                          </a:ln>
                          <a:solidFill>
                            <a:srgbClr val="FFFFFF"/>
                          </a:solidFill>
                          <a:effectLst/>
                          <a:latin typeface="Arial" charset="0"/>
                          <a:ea typeface="ＭＳ Ｐゴシック" charset="0"/>
                        </a:rPr>
                        <a:t>(</a:t>
                      </a:r>
                      <a:r>
                        <a:rPr kumimoji="0" lang="en-GB" sz="2200" b="1" i="0" u="none" strike="noStrike" cap="none" normalizeH="0" baseline="0" dirty="0" err="1">
                          <a:ln>
                            <a:noFill/>
                          </a:ln>
                          <a:solidFill>
                            <a:srgbClr val="FFFFFF"/>
                          </a:solidFill>
                          <a:effectLst/>
                          <a:latin typeface="Arial" charset="0"/>
                          <a:ea typeface="ＭＳ Ｐゴシック" charset="0"/>
                        </a:rPr>
                        <a:t>keV</a:t>
                      </a:r>
                      <a:r>
                        <a:rPr kumimoji="0" lang="en-GB" sz="2200" b="1" i="0" u="none" strike="noStrike" cap="none" normalizeH="0" baseline="0" dirty="0">
                          <a:ln>
                            <a:noFill/>
                          </a:ln>
                          <a:solidFill>
                            <a:srgbClr val="FFFFFF"/>
                          </a:solidFill>
                          <a:effectLst/>
                          <a:latin typeface="Arial" charset="0"/>
                          <a:ea typeface="ＭＳ Ｐゴシック" charset="0"/>
                        </a:rPr>
                        <a:t>)</a:t>
                      </a:r>
                      <a:endParaRPr kumimoji="0" lang="en-US" sz="2200" b="1" i="0" u="none" strike="noStrike" cap="none" normalizeH="0" baseline="0" dirty="0">
                        <a:ln>
                          <a:noFill/>
                        </a:ln>
                        <a:solidFill>
                          <a:srgbClr val="FFFFFF"/>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B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rgbClr val="FFFFFF"/>
                          </a:solidFill>
                          <a:effectLst/>
                          <a:latin typeface="Arial" charset="0"/>
                          <a:ea typeface="ＭＳ Ｐゴシック" charset="0"/>
                        </a:rPr>
                        <a:t>E</a:t>
                      </a:r>
                      <a:r>
                        <a:rPr kumimoji="0" lang="el-GR" sz="2200" b="1" i="0" u="none" strike="noStrike" cap="none" normalizeH="0" baseline="0">
                          <a:ln>
                            <a:noFill/>
                          </a:ln>
                          <a:solidFill>
                            <a:srgbClr val="FFFFFF"/>
                          </a:solidFill>
                          <a:effectLst/>
                          <a:latin typeface="Arial" charset="0"/>
                          <a:ea typeface="ＭＳ Ｐゴシック" charset="0"/>
                        </a:rPr>
                        <a:t>γ</a:t>
                      </a:r>
                      <a:r>
                        <a:rPr kumimoji="0" lang="en-GB" sz="2200" b="1" i="0" u="none" strike="noStrike" cap="none" normalizeH="0" baseline="0">
                          <a:ln>
                            <a:noFill/>
                          </a:ln>
                          <a:solidFill>
                            <a:srgbClr val="FFFFFF"/>
                          </a:solidFill>
                          <a:effectLst/>
                          <a:latin typeface="Arial" charset="0"/>
                          <a:ea typeface="ＭＳ Ｐゴシック" charset="0"/>
                        </a:rPr>
                        <a:t> (B.R.)</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2200" b="1" i="0" u="none" strike="noStrike" cap="none" normalizeH="0" baseline="0">
                          <a:ln>
                            <a:noFill/>
                          </a:ln>
                          <a:solidFill>
                            <a:srgbClr val="FFFFFF"/>
                          </a:solidFill>
                          <a:effectLst/>
                          <a:latin typeface="Arial" charset="0"/>
                          <a:ea typeface="ＭＳ Ｐゴシック" charset="0"/>
                        </a:rPr>
                        <a:t>(keV)</a:t>
                      </a:r>
                      <a:endParaRPr kumimoji="0" lang="en-US" sz="2200" b="1" i="0" u="none" strike="noStrike" cap="none" normalizeH="0" baseline="0">
                        <a:ln>
                          <a:noFill/>
                        </a:ln>
                        <a:solidFill>
                          <a:srgbClr val="FFFFFF"/>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B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a:ln>
                            <a:noFill/>
                          </a:ln>
                          <a:solidFill>
                            <a:srgbClr val="FFFFFF"/>
                          </a:solidFill>
                          <a:effectLst/>
                          <a:latin typeface="Arial" charset="0"/>
                          <a:ea typeface="ＭＳ Ｐゴシック" charset="0"/>
                        </a:rPr>
                        <a:t>Range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B9"/>
                    </a:solidFill>
                  </a:tcPr>
                </a:tc>
              </a:tr>
              <a:tr h="4619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a:ln>
                            <a:noFill/>
                          </a:ln>
                          <a:solidFill>
                            <a:srgbClr val="339933"/>
                          </a:solidFill>
                          <a:effectLst/>
                          <a:latin typeface="Arial" charset="0"/>
                          <a:ea typeface="ＭＳ Ｐゴシック" charset="0"/>
                        </a:rPr>
                        <a:t>Y-90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64 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934  </a:t>
                      </a:r>
                      <a:r>
                        <a:rPr kumimoji="0" lang="el-GR" sz="2000" b="0" i="0" u="none" strike="noStrike" cap="none" normalizeH="0" baseline="0">
                          <a:ln>
                            <a:noFill/>
                          </a:ln>
                          <a:solidFill>
                            <a:schemeClr val="tx1"/>
                          </a:solidFill>
                          <a:effectLst/>
                          <a:latin typeface="Arial" charset="0"/>
                          <a:ea typeface="ＭＳ Ｐゴシック" charset="0"/>
                        </a:rPr>
                        <a:t>β</a:t>
                      </a: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a:ln>
                            <a:noFill/>
                          </a:ln>
                          <a:solidFill>
                            <a:srgbClr val="339933"/>
                          </a:solidFill>
                          <a:effectLst/>
                          <a:latin typeface="Arial" charset="0"/>
                          <a:ea typeface="ＭＳ Ｐゴシック" charset="0"/>
                        </a:rPr>
                        <a:t>12 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r>
              <a:tr h="4873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a:ln>
                            <a:noFill/>
                          </a:ln>
                          <a:solidFill>
                            <a:srgbClr val="339933"/>
                          </a:solidFill>
                          <a:effectLst/>
                          <a:latin typeface="Arial" charset="0"/>
                          <a:ea typeface="ＭＳ Ｐゴシック" charset="0"/>
                        </a:rPr>
                        <a:t>I-131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 days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182  </a:t>
                      </a:r>
                      <a:r>
                        <a:rPr kumimoji="0" lang="el-GR" sz="2000" b="0" i="0" u="none" strike="noStrike" cap="none" normalizeH="0" baseline="0">
                          <a:ln>
                            <a:noFill/>
                          </a:ln>
                          <a:solidFill>
                            <a:schemeClr val="tx1"/>
                          </a:solidFill>
                          <a:effectLst/>
                          <a:latin typeface="Arial" charset="0"/>
                          <a:ea typeface="ＭＳ Ｐゴシック" charset="0"/>
                        </a:rPr>
                        <a:t>β</a:t>
                      </a: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364 (82%)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a:ln>
                            <a:noFill/>
                          </a:ln>
                          <a:solidFill>
                            <a:srgbClr val="339933"/>
                          </a:solidFill>
                          <a:effectLst/>
                          <a:latin typeface="Arial" charset="0"/>
                          <a:ea typeface="ＭＳ Ｐゴシック" charset="0"/>
                        </a:rPr>
                        <a:t>3 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r>
              <a:tr h="6635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a:ln>
                            <a:noFill/>
                          </a:ln>
                          <a:solidFill>
                            <a:srgbClr val="0000FF"/>
                          </a:solidFill>
                          <a:effectLst/>
                          <a:latin typeface="Arial" charset="0"/>
                          <a:ea typeface="ＭＳ Ｐゴシック" charset="0"/>
                        </a:rPr>
                        <a:t>Lu-177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7 days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134 </a:t>
                      </a:r>
                      <a:r>
                        <a:rPr kumimoji="0" lang="el-GR" sz="2000" b="0" i="0" u="none" strike="noStrike" cap="none" normalizeH="0" baseline="0">
                          <a:ln>
                            <a:noFill/>
                          </a:ln>
                          <a:solidFill>
                            <a:schemeClr val="tx1"/>
                          </a:solidFill>
                          <a:effectLst/>
                          <a:latin typeface="Arial" charset="0"/>
                          <a:ea typeface="ＭＳ Ｐゴシック" charset="0"/>
                        </a:rPr>
                        <a:t>β</a:t>
                      </a: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208 (10%) 113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a:ln>
                            <a:noFill/>
                          </a:ln>
                          <a:solidFill>
                            <a:srgbClr val="0000FF"/>
                          </a:solidFill>
                          <a:effectLst/>
                          <a:latin typeface="Arial" charset="0"/>
                          <a:ea typeface="ＭＳ Ｐゴシック" charset="0"/>
                        </a:rPr>
                        <a:t>2 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r>
              <a:tr h="6826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a:ln>
                            <a:noFill/>
                          </a:ln>
                          <a:solidFill>
                            <a:srgbClr val="FF0000"/>
                          </a:solidFill>
                          <a:effectLst/>
                          <a:latin typeface="Arial" charset="0"/>
                          <a:ea typeface="ＭＳ Ｐゴシック" charset="0"/>
                        </a:rPr>
                        <a:t>Tb-161</a:t>
                      </a:r>
                      <a:endParaRPr kumimoji="0" lang="en-US" sz="2400" b="1" i="0" u="none" strike="noStrike" cap="none" normalizeH="0" baseline="0">
                        <a:ln>
                          <a:noFill/>
                        </a:ln>
                        <a:solidFill>
                          <a:srgbClr val="FF0000"/>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a:ln>
                            <a:noFill/>
                          </a:ln>
                          <a:solidFill>
                            <a:schemeClr val="tx1"/>
                          </a:solidFill>
                          <a:effectLst/>
                          <a:latin typeface="Arial" charset="0"/>
                          <a:ea typeface="ＭＳ Ｐゴシック" charset="0"/>
                        </a:rPr>
                        <a:t>7 days</a:t>
                      </a: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a:ln>
                            <a:noFill/>
                          </a:ln>
                          <a:solidFill>
                            <a:schemeClr val="tx1"/>
                          </a:solidFill>
                          <a:effectLst/>
                          <a:latin typeface="Arial" charset="0"/>
                          <a:ea typeface="ＭＳ Ｐゴシック" charset="0"/>
                        </a:rPr>
                        <a:t>154 </a:t>
                      </a:r>
                      <a:r>
                        <a:rPr kumimoji="0" lang="el-GR" sz="2000" b="0" i="0" u="none" strike="noStrike" cap="none" normalizeH="0" baseline="0">
                          <a:ln>
                            <a:noFill/>
                          </a:ln>
                          <a:solidFill>
                            <a:schemeClr val="tx1"/>
                          </a:solidFill>
                          <a:effectLst/>
                          <a:latin typeface="Arial" charset="0"/>
                          <a:ea typeface="ＭＳ Ｐゴシック" charset="0"/>
                        </a:rPr>
                        <a:t>β</a:t>
                      </a:r>
                      <a:endParaRPr kumimoji="0" lang="en-GB" sz="2000" b="0" i="0" u="none" strike="noStrike" cap="none" normalizeH="0" baseline="0">
                        <a:ln>
                          <a:noFill/>
                        </a:ln>
                        <a:solidFill>
                          <a:schemeClr val="tx1"/>
                        </a:solidFill>
                        <a:effectLst/>
                        <a:latin typeface="Arial" charset="0"/>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a:ln>
                            <a:noFill/>
                          </a:ln>
                          <a:solidFill>
                            <a:schemeClr val="tx1"/>
                          </a:solidFill>
                          <a:effectLst/>
                          <a:latin typeface="Arial" charset="0"/>
                          <a:ea typeface="ＭＳ Ｐゴシック" charset="0"/>
                        </a:rPr>
                        <a:t>5, 17, 40 e</a:t>
                      </a:r>
                      <a:r>
                        <a:rPr kumimoji="0" lang="en-GB" sz="2000" b="0" i="0" u="none" strike="noStrike" cap="none" normalizeH="0" baseline="30000">
                          <a:ln>
                            <a:noFill/>
                          </a:ln>
                          <a:solidFill>
                            <a:schemeClr val="tx1"/>
                          </a:solidFill>
                          <a:effectLst/>
                          <a:latin typeface="Arial" charset="0"/>
                          <a:ea typeface="ＭＳ Ｐゴシック" charset="0"/>
                        </a:rPr>
                        <a:t>-</a:t>
                      </a:r>
                      <a:endParaRPr kumimoji="0" lang="en-US" sz="2000" b="0" i="0" u="none" strike="noStrike" cap="none" normalizeH="0" baseline="30000">
                        <a:ln>
                          <a:noFill/>
                        </a:ln>
                        <a:solidFill>
                          <a:schemeClr val="tx1"/>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a:ln>
                            <a:noFill/>
                          </a:ln>
                          <a:solidFill>
                            <a:schemeClr val="tx1"/>
                          </a:solidFill>
                          <a:effectLst/>
                          <a:latin typeface="Arial" charset="0"/>
                          <a:ea typeface="ＭＳ Ｐゴシック" charset="0"/>
                        </a:rPr>
                        <a:t>75 (10%)</a:t>
                      </a: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a:ln>
                            <a:noFill/>
                          </a:ln>
                          <a:solidFill>
                            <a:srgbClr val="FF0000"/>
                          </a:solidFill>
                          <a:effectLst/>
                          <a:latin typeface="Arial" charset="0"/>
                          <a:ea typeface="ＭＳ Ｐゴシック" charset="0"/>
                        </a:rPr>
                        <a:t>2 mm</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a:ln>
                            <a:noFill/>
                          </a:ln>
                          <a:solidFill>
                            <a:srgbClr val="FF0000"/>
                          </a:solidFill>
                          <a:effectLst/>
                          <a:latin typeface="Arial" charset="0"/>
                          <a:ea typeface="ＭＳ Ｐゴシック" charset="0"/>
                        </a:rPr>
                        <a:t>1-30 </a:t>
                      </a:r>
                      <a:r>
                        <a:rPr kumimoji="0" lang="el-GR" sz="2400" b="1" i="0" u="none" strike="noStrike" cap="none" normalizeH="0" baseline="0">
                          <a:ln>
                            <a:noFill/>
                          </a:ln>
                          <a:solidFill>
                            <a:srgbClr val="FF0000"/>
                          </a:solidFill>
                          <a:effectLst/>
                          <a:latin typeface="Arial" charset="0"/>
                          <a:ea typeface="ＭＳ Ｐゴシック" charset="0"/>
                        </a:rPr>
                        <a:t>μ</a:t>
                      </a:r>
                      <a:r>
                        <a:rPr kumimoji="0" lang="en-GB" sz="2400" b="1" i="0" u="none" strike="noStrike" cap="none" normalizeH="0" baseline="0">
                          <a:ln>
                            <a:noFill/>
                          </a:ln>
                          <a:solidFill>
                            <a:srgbClr val="FF0000"/>
                          </a:solidFill>
                          <a:effectLst/>
                          <a:latin typeface="Arial" charset="0"/>
                          <a:ea typeface="ＭＳ Ｐゴシック" charset="0"/>
                        </a:rPr>
                        <a:t>m</a:t>
                      </a:r>
                      <a:endParaRPr kumimoji="0" lang="en-US" sz="2400" b="1" i="0" u="none" strike="noStrike" cap="none" normalizeH="0" baseline="0">
                        <a:ln>
                          <a:noFill/>
                        </a:ln>
                        <a:solidFill>
                          <a:srgbClr val="FF0000"/>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r>
              <a:tr h="4365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a:ln>
                            <a:noFill/>
                          </a:ln>
                          <a:solidFill>
                            <a:srgbClr val="FF0000"/>
                          </a:solidFill>
                          <a:effectLst/>
                          <a:latin typeface="Arial" charset="0"/>
                          <a:ea typeface="ＭＳ Ｐゴシック" charset="0"/>
                        </a:rPr>
                        <a:t>Tb-149</a:t>
                      </a:r>
                      <a:endParaRPr kumimoji="0" lang="en-US" sz="2400" b="1" i="0" u="none" strike="noStrike" cap="none" normalizeH="0" baseline="0">
                        <a:ln>
                          <a:noFill/>
                        </a:ln>
                        <a:solidFill>
                          <a:srgbClr val="FF0000"/>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a:ln>
                            <a:noFill/>
                          </a:ln>
                          <a:solidFill>
                            <a:schemeClr val="tx1"/>
                          </a:solidFill>
                          <a:effectLst/>
                          <a:latin typeface="Arial" charset="0"/>
                          <a:ea typeface="ＭＳ Ｐゴシック" charset="0"/>
                        </a:rPr>
                        <a:t>4.1 h</a:t>
                      </a: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a:ln>
                            <a:noFill/>
                          </a:ln>
                          <a:solidFill>
                            <a:schemeClr val="tx1"/>
                          </a:solidFill>
                          <a:effectLst/>
                          <a:latin typeface="Arial" charset="0"/>
                          <a:ea typeface="ＭＳ Ｐゴシック" charset="0"/>
                        </a:rPr>
                        <a:t>3967  </a:t>
                      </a:r>
                      <a:r>
                        <a:rPr kumimoji="0" lang="el-GR" sz="2000" b="0" i="0" u="none" strike="noStrike" cap="none" normalizeH="0" baseline="0">
                          <a:ln>
                            <a:noFill/>
                          </a:ln>
                          <a:solidFill>
                            <a:schemeClr val="tx1"/>
                          </a:solidFill>
                          <a:effectLst/>
                          <a:latin typeface="Arial" charset="0"/>
                          <a:ea typeface="ＭＳ Ｐゴシック" charset="0"/>
                        </a:rPr>
                        <a:t>α</a:t>
                      </a: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a:ln>
                            <a:noFill/>
                          </a:ln>
                          <a:solidFill>
                            <a:schemeClr val="tx1"/>
                          </a:solidFill>
                          <a:effectLst/>
                          <a:latin typeface="Arial" charset="0"/>
                          <a:ea typeface="ＭＳ Ｐゴシック" charset="0"/>
                        </a:rPr>
                        <a:t>165,..</a:t>
                      </a: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a:ln>
                            <a:noFill/>
                          </a:ln>
                          <a:solidFill>
                            <a:srgbClr val="FF0000"/>
                          </a:solidFill>
                          <a:effectLst/>
                          <a:latin typeface="Arial" charset="0"/>
                          <a:ea typeface="ＭＳ Ｐゴシック" charset="0"/>
                        </a:rPr>
                        <a:t>25 </a:t>
                      </a:r>
                      <a:r>
                        <a:rPr kumimoji="0" lang="el-GR" sz="2400" b="1" i="0" u="none" strike="noStrike" cap="none" normalizeH="0" baseline="0">
                          <a:ln>
                            <a:noFill/>
                          </a:ln>
                          <a:solidFill>
                            <a:srgbClr val="FF0000"/>
                          </a:solidFill>
                          <a:effectLst/>
                          <a:latin typeface="Arial" charset="0"/>
                          <a:ea typeface="ＭＳ Ｐゴシック" charset="0"/>
                        </a:rPr>
                        <a:t>μ</a:t>
                      </a:r>
                      <a:r>
                        <a:rPr kumimoji="0" lang="en-GB" sz="2400" b="1" i="0" u="none" strike="noStrike" cap="none" normalizeH="0" baseline="0">
                          <a:ln>
                            <a:noFill/>
                          </a:ln>
                          <a:solidFill>
                            <a:srgbClr val="FF0000"/>
                          </a:solidFill>
                          <a:effectLst/>
                          <a:latin typeface="Arial" charset="0"/>
                          <a:ea typeface="ＭＳ Ｐゴシック" charset="0"/>
                        </a:rPr>
                        <a:t>m</a:t>
                      </a:r>
                      <a:endParaRPr kumimoji="0" lang="en-US" sz="2400" b="1" i="0" u="none" strike="noStrike" cap="none" normalizeH="0" baseline="0">
                        <a:ln>
                          <a:noFill/>
                        </a:ln>
                        <a:solidFill>
                          <a:srgbClr val="FF0000"/>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r>
              <a:tr h="3857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a:ln>
                            <a:noFill/>
                          </a:ln>
                          <a:solidFill>
                            <a:srgbClr val="FF0000"/>
                          </a:solidFill>
                          <a:effectLst/>
                          <a:latin typeface="Arial" charset="0"/>
                          <a:ea typeface="ＭＳ Ｐゴシック" charset="0"/>
                        </a:rPr>
                        <a:t>Ge-71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11 days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 </a:t>
                      </a:r>
                      <a:r>
                        <a:rPr kumimoji="0" lang="en-GB" sz="2000" b="0" i="0" u="none" strike="noStrike" cap="none" normalizeH="0" baseline="0">
                          <a:ln>
                            <a:noFill/>
                          </a:ln>
                          <a:solidFill>
                            <a:schemeClr val="tx1"/>
                          </a:solidFill>
                          <a:effectLst/>
                          <a:latin typeface="Arial" charset="0"/>
                          <a:ea typeface="ＭＳ Ｐゴシック" charset="0"/>
                        </a:rPr>
                        <a:t> e</a:t>
                      </a:r>
                      <a:r>
                        <a:rPr kumimoji="0" lang="en-GB" sz="2000" b="0" i="0" u="none" strike="noStrike" cap="none" normalizeH="0" baseline="30000">
                          <a:ln>
                            <a:noFill/>
                          </a:ln>
                          <a:solidFill>
                            <a:schemeClr val="tx1"/>
                          </a:solidFill>
                          <a:effectLst/>
                          <a:latin typeface="Arial" charset="0"/>
                          <a:ea typeface="ＭＳ Ｐゴシック" charset="0"/>
                        </a:rPr>
                        <a:t>-</a:t>
                      </a:r>
                      <a:endParaRPr kumimoji="0" lang="en-US" sz="2000" b="0" i="0" u="none" strike="noStrike" cap="none" normalizeH="0" baseline="30000">
                        <a:ln>
                          <a:noFill/>
                        </a:ln>
                        <a:solidFill>
                          <a:schemeClr val="tx1"/>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a:ln>
                            <a:noFill/>
                          </a:ln>
                          <a:solidFill>
                            <a:srgbClr val="FF0000"/>
                          </a:solidFill>
                          <a:effectLst/>
                          <a:latin typeface="Arial" charset="0"/>
                          <a:ea typeface="ＭＳ Ｐゴシック" charset="0"/>
                        </a:rPr>
                        <a:t>1.7 </a:t>
                      </a:r>
                      <a:r>
                        <a:rPr kumimoji="0" lang="el-GR" sz="2400" b="1" i="0" u="none" strike="noStrike" cap="none" normalizeH="0" baseline="0">
                          <a:ln>
                            <a:noFill/>
                          </a:ln>
                          <a:solidFill>
                            <a:srgbClr val="FF0000"/>
                          </a:solidFill>
                          <a:effectLst/>
                          <a:latin typeface="Arial" charset="0"/>
                          <a:ea typeface="ＭＳ Ｐゴシック" charset="0"/>
                        </a:rPr>
                        <a:t>μ</a:t>
                      </a:r>
                      <a:r>
                        <a:rPr kumimoji="0" lang="en-GB" sz="2400" b="1" i="0" u="none" strike="noStrike" cap="none" normalizeH="0" baseline="0">
                          <a:ln>
                            <a:noFill/>
                          </a:ln>
                          <a:solidFill>
                            <a:srgbClr val="FF0000"/>
                          </a:solidFill>
                          <a:effectLst/>
                          <a:latin typeface="Arial" charset="0"/>
                          <a:ea typeface="ＭＳ Ｐゴシック" charset="0"/>
                        </a:rPr>
                        <a:t>m</a:t>
                      </a:r>
                      <a:endParaRPr kumimoji="0" lang="en-US" sz="2400" b="1" i="0" u="none" strike="noStrike" cap="none" normalizeH="0" baseline="0">
                        <a:ln>
                          <a:noFill/>
                        </a:ln>
                        <a:solidFill>
                          <a:srgbClr val="FF0000"/>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r>
              <a:tr h="3857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a:ln>
                            <a:noFill/>
                          </a:ln>
                          <a:solidFill>
                            <a:srgbClr val="FF0000"/>
                          </a:solidFill>
                          <a:effectLst/>
                          <a:latin typeface="Arial" charset="0"/>
                          <a:ea typeface="ＭＳ Ｐゴシック" charset="0"/>
                        </a:rPr>
                        <a:t>Er-165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10.3 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5.3 </a:t>
                      </a:r>
                      <a:r>
                        <a:rPr kumimoji="0" lang="en-GB" sz="2000" b="0" i="0" u="none" strike="noStrike" cap="none" normalizeH="0" baseline="0">
                          <a:ln>
                            <a:noFill/>
                          </a:ln>
                          <a:solidFill>
                            <a:schemeClr val="tx1"/>
                          </a:solidFill>
                          <a:effectLst/>
                          <a:latin typeface="Arial" charset="0"/>
                          <a:ea typeface="ＭＳ Ｐゴシック" charset="0"/>
                        </a:rPr>
                        <a:t> e</a:t>
                      </a:r>
                      <a:r>
                        <a:rPr kumimoji="0" lang="en-GB" sz="2000" b="0" i="0" u="none" strike="noStrike" cap="none" normalizeH="0" baseline="30000">
                          <a:ln>
                            <a:noFill/>
                          </a:ln>
                          <a:solidFill>
                            <a:schemeClr val="tx1"/>
                          </a:solidFill>
                          <a:effectLst/>
                          <a:latin typeface="Arial" charset="0"/>
                          <a:ea typeface="ＭＳ Ｐゴシック" charset="0"/>
                        </a:rPr>
                        <a:t>-</a:t>
                      </a:r>
                      <a:endParaRPr kumimoji="0" lang="en-US" sz="2000" b="0" i="0" u="none" strike="noStrike" cap="none" normalizeH="0" baseline="30000">
                        <a:ln>
                          <a:noFill/>
                        </a:ln>
                        <a:solidFill>
                          <a:schemeClr val="tx1"/>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dirty="0">
                          <a:ln>
                            <a:noFill/>
                          </a:ln>
                          <a:solidFill>
                            <a:srgbClr val="FF0000"/>
                          </a:solidFill>
                          <a:effectLst/>
                          <a:latin typeface="Arial" charset="0"/>
                          <a:ea typeface="ＭＳ Ｐゴシック" charset="0"/>
                        </a:rPr>
                        <a:t>0.6 </a:t>
                      </a:r>
                      <a:r>
                        <a:rPr kumimoji="0" lang="el-GR" sz="2400" b="1" i="0" u="none" strike="noStrike" cap="none" normalizeH="0" baseline="0" dirty="0">
                          <a:ln>
                            <a:noFill/>
                          </a:ln>
                          <a:solidFill>
                            <a:srgbClr val="FF0000"/>
                          </a:solidFill>
                          <a:effectLst/>
                          <a:latin typeface="Arial" charset="0"/>
                          <a:ea typeface="ＭＳ Ｐゴシック" charset="0"/>
                        </a:rPr>
                        <a:t>μ</a:t>
                      </a:r>
                      <a:r>
                        <a:rPr kumimoji="0" lang="en-GB" sz="2400" b="1" i="0" u="none" strike="noStrike" cap="none" normalizeH="0" baseline="0" dirty="0">
                          <a:ln>
                            <a:noFill/>
                          </a:ln>
                          <a:solidFill>
                            <a:srgbClr val="FF0000"/>
                          </a:solidFill>
                          <a:effectLst/>
                          <a:latin typeface="Arial" charset="0"/>
                          <a:ea typeface="ＭＳ Ｐゴシック" charset="0"/>
                        </a:rPr>
                        <a:t>m</a:t>
                      </a:r>
                      <a:endParaRPr kumimoji="0" lang="en-US" sz="2400" b="1" i="0" u="none" strike="noStrike" cap="none" normalizeH="0" baseline="0" dirty="0">
                        <a:ln>
                          <a:noFill/>
                        </a:ln>
                        <a:solidFill>
                          <a:srgbClr val="FF0000"/>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r>
            </a:tbl>
          </a:graphicData>
        </a:graphic>
      </p:graphicFrame>
      <p:sp>
        <p:nvSpPr>
          <p:cNvPr id="3132" name="TextBox 6"/>
          <p:cNvSpPr txBox="1">
            <a:spLocks noChangeArrowheads="1"/>
          </p:cNvSpPr>
          <p:nvPr/>
        </p:nvSpPr>
        <p:spPr bwMode="auto">
          <a:xfrm>
            <a:off x="6034088" y="3357563"/>
            <a:ext cx="2714625" cy="830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algn="ctr"/>
            <a:r>
              <a:rPr lang="en-GB" sz="2400" b="1">
                <a:solidFill>
                  <a:srgbClr val="0000FF"/>
                </a:solidFill>
              </a:rPr>
              <a:t>localized</a:t>
            </a:r>
          </a:p>
          <a:p>
            <a:pPr algn="ctr"/>
            <a:r>
              <a:rPr lang="en-GB" sz="2400" b="1">
                <a:solidFill>
                  <a:srgbClr val="0000FF"/>
                </a:solidFill>
              </a:rPr>
              <a:t>radiation</a:t>
            </a:r>
            <a:endParaRPr lang="en-US" sz="2400" b="1">
              <a:solidFill>
                <a:srgbClr val="0000FF"/>
              </a:solidFill>
            </a:endParaRPr>
          </a:p>
        </p:txBody>
      </p:sp>
      <p:sp>
        <p:nvSpPr>
          <p:cNvPr id="3133" name="TextBox 10"/>
          <p:cNvSpPr txBox="1">
            <a:spLocks noChangeArrowheads="1"/>
          </p:cNvSpPr>
          <p:nvPr/>
        </p:nvSpPr>
        <p:spPr bwMode="auto">
          <a:xfrm>
            <a:off x="7433346" y="1722809"/>
            <a:ext cx="1782092"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algn="ctr"/>
            <a:r>
              <a:rPr lang="en-US" b="1" dirty="0" smtClean="0">
                <a:solidFill>
                  <a:srgbClr val="339933"/>
                </a:solidFill>
              </a:rPr>
              <a:t>Established</a:t>
            </a:r>
          </a:p>
          <a:p>
            <a:pPr algn="ctr"/>
            <a:r>
              <a:rPr lang="en-US" b="1" dirty="0" smtClean="0">
                <a:solidFill>
                  <a:srgbClr val="339933"/>
                </a:solidFill>
              </a:rPr>
              <a:t>isotopes</a:t>
            </a:r>
            <a:endParaRPr lang="en-US" b="1" dirty="0">
              <a:solidFill>
                <a:srgbClr val="339933"/>
              </a:solidFill>
            </a:endParaRPr>
          </a:p>
        </p:txBody>
      </p:sp>
      <p:sp>
        <p:nvSpPr>
          <p:cNvPr id="3134" name="TextBox 11"/>
          <p:cNvSpPr txBox="1">
            <a:spLocks noChangeArrowheads="1"/>
          </p:cNvSpPr>
          <p:nvPr/>
        </p:nvSpPr>
        <p:spPr bwMode="auto">
          <a:xfrm>
            <a:off x="7650982" y="2594685"/>
            <a:ext cx="1439862" cy="708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algn="ctr"/>
            <a:r>
              <a:rPr lang="en-US" b="1" dirty="0">
                <a:solidFill>
                  <a:srgbClr val="0000FF"/>
                </a:solidFill>
              </a:rPr>
              <a:t>Emerging isotopes</a:t>
            </a:r>
          </a:p>
        </p:txBody>
      </p:sp>
      <p:sp>
        <p:nvSpPr>
          <p:cNvPr id="3135" name="Rectangle 12"/>
          <p:cNvSpPr>
            <a:spLocks noChangeArrowheads="1"/>
          </p:cNvSpPr>
          <p:nvPr/>
        </p:nvSpPr>
        <p:spPr bwMode="auto">
          <a:xfrm>
            <a:off x="0" y="3284538"/>
            <a:ext cx="6732588" cy="2520950"/>
          </a:xfrm>
          <a:prstGeom prst="rect">
            <a:avLst/>
          </a:pr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2" name="Right Arrow 1"/>
          <p:cNvSpPr/>
          <p:nvPr/>
        </p:nvSpPr>
        <p:spPr>
          <a:xfrm rot="5400000">
            <a:off x="6497822" y="2213749"/>
            <a:ext cx="1634754" cy="652873"/>
          </a:xfrm>
          <a:prstGeom prst="rightArrow">
            <a:avLst/>
          </a:prstGeom>
          <a:gradFill flip="none" rotWithShape="1">
            <a:gsLst>
              <a:gs pos="0">
                <a:srgbClr val="008000"/>
              </a:gs>
              <a:gs pos="100000">
                <a:srgbClr val="0000FF"/>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aseline="30000" dirty="0" smtClean="0"/>
          </a:p>
        </p:txBody>
      </p:sp>
    </p:spTree>
    <p:extLst>
      <p:ext uri="{BB962C8B-B14F-4D97-AF65-F5344CB8AC3E}">
        <p14:creationId xmlns:p14="http://schemas.microsoft.com/office/powerpoint/2010/main" val="10301485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10" descr="V4-blu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747713"/>
            <a:ext cx="9144000" cy="8105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099" name="Title 1"/>
          <p:cNvSpPr>
            <a:spLocks noGrp="1"/>
          </p:cNvSpPr>
          <p:nvPr>
            <p:ph type="title"/>
          </p:nvPr>
        </p:nvSpPr>
        <p:spPr>
          <a:xfrm>
            <a:off x="0" y="-57150"/>
            <a:ext cx="9144000" cy="762000"/>
          </a:xfrm>
        </p:spPr>
        <p:txBody>
          <a:bodyPr>
            <a:normAutofit fontScale="90000"/>
          </a:bodyPr>
          <a:lstStyle/>
          <a:p>
            <a:r>
              <a:rPr lang="en-US">
                <a:solidFill>
                  <a:schemeClr val="bg1"/>
                </a:solidFill>
                <a:latin typeface="Arial" charset="0"/>
              </a:rPr>
              <a:t>Production of non-carrier-added </a:t>
            </a:r>
            <a:r>
              <a:rPr lang="en-US" baseline="30000">
                <a:solidFill>
                  <a:schemeClr val="bg1"/>
                </a:solidFill>
                <a:latin typeface="Arial" charset="0"/>
              </a:rPr>
              <a:t>177</a:t>
            </a:r>
            <a:r>
              <a:rPr lang="en-US">
                <a:solidFill>
                  <a:schemeClr val="bg1"/>
                </a:solidFill>
                <a:latin typeface="Arial" charset="0"/>
              </a:rPr>
              <a:t>Lu</a:t>
            </a:r>
          </a:p>
        </p:txBody>
      </p:sp>
      <p:sp>
        <p:nvSpPr>
          <p:cNvPr id="4100" name="TextBox 13"/>
          <p:cNvSpPr txBox="1">
            <a:spLocks noChangeArrowheads="1"/>
          </p:cNvSpPr>
          <p:nvPr/>
        </p:nvSpPr>
        <p:spPr bwMode="auto">
          <a:xfrm>
            <a:off x="487826" y="4327901"/>
            <a:ext cx="8532813" cy="830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algn="ctr"/>
            <a:r>
              <a:rPr lang="en-US" sz="2400" b="1" dirty="0">
                <a:solidFill>
                  <a:schemeClr val="bg1"/>
                </a:solidFill>
              </a:rPr>
              <a:t>Irradiation in high flux reactor (e.g. ILL Grenoble), </a:t>
            </a:r>
          </a:p>
          <a:p>
            <a:pPr algn="ctr"/>
            <a:r>
              <a:rPr lang="en-US" sz="2400" b="1" dirty="0">
                <a:solidFill>
                  <a:schemeClr val="bg1"/>
                </a:solidFill>
              </a:rPr>
              <a:t>then chemical separation of </a:t>
            </a:r>
            <a:r>
              <a:rPr lang="en-US" sz="2400" b="1" baseline="30000" dirty="0">
                <a:solidFill>
                  <a:schemeClr val="bg1"/>
                </a:solidFill>
              </a:rPr>
              <a:t>177</a:t>
            </a:r>
            <a:r>
              <a:rPr lang="en-US" sz="2400" b="1" dirty="0">
                <a:solidFill>
                  <a:schemeClr val="bg1"/>
                </a:solidFill>
              </a:rPr>
              <a:t>Lu from stable </a:t>
            </a:r>
            <a:r>
              <a:rPr lang="en-US" sz="2400" b="1" dirty="0" err="1">
                <a:solidFill>
                  <a:schemeClr val="bg1"/>
                </a:solidFill>
              </a:rPr>
              <a:t>Yb</a:t>
            </a:r>
            <a:r>
              <a:rPr lang="en-US" sz="2400" b="1" dirty="0">
                <a:solidFill>
                  <a:schemeClr val="bg1"/>
                </a:solidFill>
              </a:rPr>
              <a:t>.</a:t>
            </a:r>
          </a:p>
        </p:txBody>
      </p:sp>
      <p:grpSp>
        <p:nvGrpSpPr>
          <p:cNvPr id="4101" name="Group 13"/>
          <p:cNvGrpSpPr>
            <a:grpSpLocks noChangeAspect="1"/>
          </p:cNvGrpSpPr>
          <p:nvPr/>
        </p:nvGrpSpPr>
        <p:grpSpPr bwMode="auto">
          <a:xfrm>
            <a:off x="107950" y="907831"/>
            <a:ext cx="4879975" cy="3025775"/>
            <a:chOff x="2807809" y="1988868"/>
            <a:chExt cx="5609116" cy="3477718"/>
          </a:xfrm>
        </p:grpSpPr>
        <p:pic>
          <p:nvPicPr>
            <p:cNvPr id="4108" name="Picture 4" descr="Lu1-chart"/>
            <p:cNvPicPr>
              <a:picLocks noChangeAspect="1" noChangeArrowheads="1"/>
            </p:cNvPicPr>
            <p:nvPr/>
          </p:nvPicPr>
          <p:blipFill>
            <a:blip r:embed="rId4">
              <a:extLst>
                <a:ext uri="{28A0092B-C50C-407E-A947-70E740481C1C}">
                  <a14:useLocalDpi xmlns:a14="http://schemas.microsoft.com/office/drawing/2010/main" val="0"/>
                </a:ext>
              </a:extLst>
            </a:blip>
            <a:srcRect l="28967" t="48248"/>
            <a:stretch>
              <a:fillRect/>
            </a:stretch>
          </p:blipFill>
          <p:spPr bwMode="auto">
            <a:xfrm>
              <a:off x="2833240" y="1988868"/>
              <a:ext cx="5560475" cy="11591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109" name="Picture 5" descr="Lu2-chart"/>
            <p:cNvPicPr>
              <a:picLocks noChangeAspect="1" noChangeArrowheads="1"/>
            </p:cNvPicPr>
            <p:nvPr/>
          </p:nvPicPr>
          <p:blipFill>
            <a:blip r:embed="rId5">
              <a:extLst>
                <a:ext uri="{28A0092B-C50C-407E-A947-70E740481C1C}">
                  <a14:useLocalDpi xmlns:a14="http://schemas.microsoft.com/office/drawing/2010/main" val="0"/>
                </a:ext>
              </a:extLst>
            </a:blip>
            <a:srcRect l="28792" b="31761"/>
            <a:stretch>
              <a:fillRect/>
            </a:stretch>
          </p:blipFill>
          <p:spPr bwMode="auto">
            <a:xfrm>
              <a:off x="2807809" y="3145870"/>
              <a:ext cx="5609116" cy="23207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4102" name="Rectangle 8"/>
          <p:cNvSpPr>
            <a:spLocks noChangeArrowheads="1"/>
          </p:cNvSpPr>
          <p:nvPr/>
        </p:nvSpPr>
        <p:spPr bwMode="auto">
          <a:xfrm>
            <a:off x="2124075" y="2923956"/>
            <a:ext cx="971550" cy="971550"/>
          </a:xfrm>
          <a:prstGeom prst="rect">
            <a:avLst/>
          </a:prstGeom>
          <a:noFill/>
          <a:ln w="76200">
            <a:solidFill>
              <a:srgbClr val="0000FF"/>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cxnSp>
        <p:nvCxnSpPr>
          <p:cNvPr id="4103" name="Straight Arrow Connector 6"/>
          <p:cNvCxnSpPr>
            <a:cxnSpLocks noChangeShapeType="1"/>
          </p:cNvCxnSpPr>
          <p:nvPr/>
        </p:nvCxnSpPr>
        <p:spPr bwMode="auto">
          <a:xfrm>
            <a:off x="2916238" y="3355756"/>
            <a:ext cx="792162" cy="0"/>
          </a:xfrm>
          <a:prstGeom prst="straightConnector1">
            <a:avLst/>
          </a:prstGeom>
          <a:noFill/>
          <a:ln w="76200">
            <a:solidFill>
              <a:srgbClr val="FF0000"/>
            </a:solidFill>
            <a:round/>
            <a:headEnd/>
            <a:tailEnd type="arrow" w="med" len="med"/>
          </a:ln>
          <a:extLst>
            <a:ext uri="{909E8E84-426E-40dd-AFC4-6F175D3DCCD1}">
              <a14:hiddenFill xmlns="" xmlns:a14="http://schemas.microsoft.com/office/drawing/2010/main">
                <a:noFill/>
              </a14:hiddenFill>
            </a:ext>
          </a:extLst>
        </p:spPr>
      </p:cxnSp>
      <p:sp>
        <p:nvSpPr>
          <p:cNvPr id="4104" name="Rectangle 18"/>
          <p:cNvSpPr>
            <a:spLocks noChangeArrowheads="1"/>
          </p:cNvSpPr>
          <p:nvPr/>
        </p:nvSpPr>
        <p:spPr bwMode="auto">
          <a:xfrm>
            <a:off x="2592388" y="1915893"/>
            <a:ext cx="539750" cy="971550"/>
          </a:xfrm>
          <a:prstGeom prst="rect">
            <a:avLst/>
          </a:prstGeom>
          <a:noFill/>
          <a:ln w="76200">
            <a:solidFill>
              <a:srgbClr val="008000"/>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cxnSp>
        <p:nvCxnSpPr>
          <p:cNvPr id="4105" name="Straight Arrow Connector 19"/>
          <p:cNvCxnSpPr>
            <a:cxnSpLocks noChangeShapeType="1"/>
          </p:cNvCxnSpPr>
          <p:nvPr/>
        </p:nvCxnSpPr>
        <p:spPr bwMode="auto">
          <a:xfrm flipH="1" flipV="1">
            <a:off x="2987675" y="2708056"/>
            <a:ext cx="647700" cy="647700"/>
          </a:xfrm>
          <a:prstGeom prst="straightConnector1">
            <a:avLst/>
          </a:prstGeom>
          <a:noFill/>
          <a:ln w="76200">
            <a:solidFill>
              <a:srgbClr val="FF0000"/>
            </a:solidFill>
            <a:round/>
            <a:headEnd/>
            <a:tailEnd type="arrow" w="med" len="med"/>
          </a:ln>
          <a:extLst>
            <a:ext uri="{909E8E84-426E-40dd-AFC4-6F175D3DCCD1}">
              <a14:hiddenFill xmlns="" xmlns:a14="http://schemas.microsoft.com/office/drawing/2010/main">
                <a:noFill/>
              </a14:hiddenFill>
            </a:ext>
          </a:extLst>
        </p:spPr>
      </p:cxnSp>
      <p:pic>
        <p:nvPicPr>
          <p:cNvPr id="4106" name="Picture 4" descr="http://www.itm.ag/images/stories/itg_logo_kl50h.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64163" y="1915893"/>
            <a:ext cx="3387725" cy="10080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4107" name="Straight Arrow Connector 6"/>
          <p:cNvCxnSpPr>
            <a:cxnSpLocks noChangeShapeType="1"/>
          </p:cNvCxnSpPr>
          <p:nvPr/>
        </p:nvCxnSpPr>
        <p:spPr bwMode="auto">
          <a:xfrm>
            <a:off x="3132138" y="2420718"/>
            <a:ext cx="2376487" cy="0"/>
          </a:xfrm>
          <a:prstGeom prst="straightConnector1">
            <a:avLst/>
          </a:prstGeom>
          <a:noFill/>
          <a:ln w="76200">
            <a:solidFill>
              <a:srgbClr val="339933"/>
            </a:solidFill>
            <a:round/>
            <a:headEnd/>
            <a:tailEnd type="arrow" w="med" len="med"/>
          </a:ln>
          <a:extLst>
            <a:ext uri="{909E8E84-426E-40dd-AFC4-6F175D3DCCD1}">
              <a14:hiddenFill xmlns="" xmlns:a14="http://schemas.microsoft.com/office/drawing/2010/main">
                <a:noFill/>
              </a14:hiddenFill>
            </a:ext>
          </a:extLst>
        </p:spPr>
      </p:cxnSp>
    </p:spTree>
    <p:extLst>
      <p:ext uri="{BB962C8B-B14F-4D97-AF65-F5344CB8AC3E}">
        <p14:creationId xmlns:p14="http://schemas.microsoft.com/office/powerpoint/2010/main" val="285294768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endParaRPr lang="en-US">
              <a:latin typeface="Arial" charset="0"/>
            </a:endParaRPr>
          </a:p>
        </p:txBody>
      </p:sp>
      <p:pic>
        <p:nvPicPr>
          <p:cNvPr id="31747" name="Content Placeholder 3" descr="Folie68.pn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0" y="0"/>
            <a:ext cx="9144000" cy="6858000"/>
          </a:xfrm>
        </p:spPr>
      </p:pic>
      <p:sp>
        <p:nvSpPr>
          <p:cNvPr id="31748" name="TextBox 4"/>
          <p:cNvSpPr txBox="1">
            <a:spLocks noChangeArrowheads="1"/>
          </p:cNvSpPr>
          <p:nvPr/>
        </p:nvSpPr>
        <p:spPr bwMode="auto">
          <a:xfrm>
            <a:off x="5795963" y="6273800"/>
            <a:ext cx="4357687"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b="1">
                <a:solidFill>
                  <a:schemeClr val="tx1"/>
                </a:solidFill>
                <a:latin typeface="Arial" charset="0"/>
                <a:ea typeface="ＭＳ Ｐゴシック" charset="0"/>
              </a:defRPr>
            </a:lvl1pPr>
            <a:lvl2pPr>
              <a:defRPr sz="2400" b="1">
                <a:solidFill>
                  <a:schemeClr val="accent2"/>
                </a:solidFill>
                <a:latin typeface="Arial" charset="0"/>
                <a:ea typeface="ＭＳ Ｐゴシック" charset="0"/>
              </a:defRPr>
            </a:lvl2pPr>
            <a:lvl3pPr>
              <a:defRPr sz="2000">
                <a:solidFill>
                  <a:schemeClr val="tx1"/>
                </a:solidFill>
                <a:latin typeface="Arial" charset="0"/>
                <a:ea typeface="ＭＳ Ｐゴシック" charset="0"/>
              </a:defRPr>
            </a:lvl3pPr>
            <a:lvl4pPr>
              <a:defRPr sz="2000" i="1">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a:defRPr sz="2000">
                <a:solidFill>
                  <a:schemeClr val="tx1"/>
                </a:solidFill>
                <a:latin typeface="Arial" charset="0"/>
                <a:ea typeface="ＭＳ Ｐゴシック" charset="0"/>
              </a:defRPr>
            </a:lvl6pPr>
            <a:lvl7pPr>
              <a:defRPr sz="2000">
                <a:solidFill>
                  <a:schemeClr val="tx1"/>
                </a:solidFill>
                <a:latin typeface="Arial" charset="0"/>
                <a:ea typeface="ＭＳ Ｐゴシック" charset="0"/>
              </a:defRPr>
            </a:lvl7pPr>
            <a:lvl8pPr>
              <a:defRPr sz="2000">
                <a:solidFill>
                  <a:schemeClr val="tx1"/>
                </a:solidFill>
                <a:latin typeface="Arial" charset="0"/>
                <a:ea typeface="ＭＳ Ｐゴシック" charset="0"/>
              </a:defRPr>
            </a:lvl8pPr>
            <a:lvl9pPr>
              <a:defRPr sz="2000">
                <a:solidFill>
                  <a:schemeClr val="tx1"/>
                </a:solidFill>
                <a:latin typeface="Arial" charset="0"/>
                <a:ea typeface="ＭＳ Ｐゴシック" charset="0"/>
              </a:defRPr>
            </a:lvl9pPr>
          </a:lstStyle>
          <a:p>
            <a:r>
              <a:rPr lang="en-GB" sz="2000" b="0" i="1">
                <a:solidFill>
                  <a:schemeClr val="bg1"/>
                </a:solidFill>
                <a:latin typeface="Helvetica" charset="0"/>
              </a:rPr>
              <a:t>Roelf Valkema, EANM-2008.</a:t>
            </a:r>
            <a:endParaRPr lang="en-US" sz="2000" b="0" i="1">
              <a:solidFill>
                <a:schemeClr val="bg1"/>
              </a:solidFill>
              <a:latin typeface="Helvetica" charset="0"/>
            </a:endParaRPr>
          </a:p>
        </p:txBody>
      </p:sp>
    </p:spTree>
    <p:extLst>
      <p:ext uri="{BB962C8B-B14F-4D97-AF65-F5344CB8AC3E}">
        <p14:creationId xmlns:p14="http://schemas.microsoft.com/office/powerpoint/2010/main" val="22112457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028284371"/>
              </p:ext>
            </p:extLst>
          </p:nvPr>
        </p:nvGraphicFramePr>
        <p:xfrm>
          <a:off x="19050" y="765175"/>
          <a:ext cx="6711950" cy="4751389"/>
        </p:xfrm>
        <a:graphic>
          <a:graphicData uri="http://schemas.openxmlformats.org/drawingml/2006/table">
            <a:tbl>
              <a:tblPr/>
              <a:tblGrid>
                <a:gridCol w="1214438"/>
                <a:gridCol w="1106487"/>
                <a:gridCol w="1511300"/>
                <a:gridCol w="1400175"/>
                <a:gridCol w="1479550"/>
              </a:tblGrid>
              <a:tr h="9064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a:ln>
                            <a:noFill/>
                          </a:ln>
                          <a:solidFill>
                            <a:srgbClr val="FFFFFF"/>
                          </a:solidFill>
                          <a:effectLst/>
                          <a:latin typeface="Arial" charset="0"/>
                          <a:ea typeface="ＭＳ Ｐゴシック" charset="0"/>
                        </a:rPr>
                        <a:t>Radio-nuclide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B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rgbClr val="FFFFFF"/>
                          </a:solidFill>
                          <a:effectLst/>
                          <a:latin typeface="Arial" charset="0"/>
                          <a:ea typeface="ＭＳ Ｐゴシック" charset="0"/>
                        </a:rPr>
                        <a:t>Half-life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B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dirty="0">
                          <a:ln>
                            <a:noFill/>
                          </a:ln>
                          <a:solidFill>
                            <a:srgbClr val="FFFFFF"/>
                          </a:solidFill>
                          <a:effectLst/>
                          <a:latin typeface="Arial" charset="0"/>
                          <a:ea typeface="ＭＳ Ｐゴシック" charset="0"/>
                        </a:rPr>
                        <a:t>E mean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2200" b="1" i="0" u="none" strike="noStrike" cap="none" normalizeH="0" baseline="0" dirty="0">
                          <a:ln>
                            <a:noFill/>
                          </a:ln>
                          <a:solidFill>
                            <a:srgbClr val="FFFFFF"/>
                          </a:solidFill>
                          <a:effectLst/>
                          <a:latin typeface="Arial" charset="0"/>
                          <a:ea typeface="ＭＳ Ｐゴシック" charset="0"/>
                        </a:rPr>
                        <a:t>(</a:t>
                      </a:r>
                      <a:r>
                        <a:rPr kumimoji="0" lang="en-GB" sz="2200" b="1" i="0" u="none" strike="noStrike" cap="none" normalizeH="0" baseline="0" dirty="0" err="1">
                          <a:ln>
                            <a:noFill/>
                          </a:ln>
                          <a:solidFill>
                            <a:srgbClr val="FFFFFF"/>
                          </a:solidFill>
                          <a:effectLst/>
                          <a:latin typeface="Arial" charset="0"/>
                          <a:ea typeface="ＭＳ Ｐゴシック" charset="0"/>
                        </a:rPr>
                        <a:t>keV</a:t>
                      </a:r>
                      <a:r>
                        <a:rPr kumimoji="0" lang="en-GB" sz="2200" b="1" i="0" u="none" strike="noStrike" cap="none" normalizeH="0" baseline="0" dirty="0">
                          <a:ln>
                            <a:noFill/>
                          </a:ln>
                          <a:solidFill>
                            <a:srgbClr val="FFFFFF"/>
                          </a:solidFill>
                          <a:effectLst/>
                          <a:latin typeface="Arial" charset="0"/>
                          <a:ea typeface="ＭＳ Ｐゴシック" charset="0"/>
                        </a:rPr>
                        <a:t>)</a:t>
                      </a:r>
                      <a:endParaRPr kumimoji="0" lang="en-US" sz="2200" b="1" i="0" u="none" strike="noStrike" cap="none" normalizeH="0" baseline="0" dirty="0">
                        <a:ln>
                          <a:noFill/>
                        </a:ln>
                        <a:solidFill>
                          <a:srgbClr val="FFFFFF"/>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B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rgbClr val="FFFFFF"/>
                          </a:solidFill>
                          <a:effectLst/>
                          <a:latin typeface="Arial" charset="0"/>
                          <a:ea typeface="ＭＳ Ｐゴシック" charset="0"/>
                        </a:rPr>
                        <a:t>E</a:t>
                      </a:r>
                      <a:r>
                        <a:rPr kumimoji="0" lang="el-GR" sz="2200" b="1" i="0" u="none" strike="noStrike" cap="none" normalizeH="0" baseline="0">
                          <a:ln>
                            <a:noFill/>
                          </a:ln>
                          <a:solidFill>
                            <a:srgbClr val="FFFFFF"/>
                          </a:solidFill>
                          <a:effectLst/>
                          <a:latin typeface="Arial" charset="0"/>
                          <a:ea typeface="ＭＳ Ｐゴシック" charset="0"/>
                        </a:rPr>
                        <a:t>γ</a:t>
                      </a:r>
                      <a:r>
                        <a:rPr kumimoji="0" lang="en-GB" sz="2200" b="1" i="0" u="none" strike="noStrike" cap="none" normalizeH="0" baseline="0">
                          <a:ln>
                            <a:noFill/>
                          </a:ln>
                          <a:solidFill>
                            <a:srgbClr val="FFFFFF"/>
                          </a:solidFill>
                          <a:effectLst/>
                          <a:latin typeface="Arial" charset="0"/>
                          <a:ea typeface="ＭＳ Ｐゴシック" charset="0"/>
                        </a:rPr>
                        <a:t> (B.R.)</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2200" b="1" i="0" u="none" strike="noStrike" cap="none" normalizeH="0" baseline="0">
                          <a:ln>
                            <a:noFill/>
                          </a:ln>
                          <a:solidFill>
                            <a:srgbClr val="FFFFFF"/>
                          </a:solidFill>
                          <a:effectLst/>
                          <a:latin typeface="Arial" charset="0"/>
                          <a:ea typeface="ＭＳ Ｐゴシック" charset="0"/>
                        </a:rPr>
                        <a:t>(keV)</a:t>
                      </a:r>
                      <a:endParaRPr kumimoji="0" lang="en-US" sz="2200" b="1" i="0" u="none" strike="noStrike" cap="none" normalizeH="0" baseline="0">
                        <a:ln>
                          <a:noFill/>
                        </a:ln>
                        <a:solidFill>
                          <a:srgbClr val="FFFFFF"/>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B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200" b="1" i="0" u="none" strike="noStrike" cap="none" normalizeH="0" baseline="0">
                          <a:ln>
                            <a:noFill/>
                          </a:ln>
                          <a:solidFill>
                            <a:srgbClr val="FFFFFF"/>
                          </a:solidFill>
                          <a:effectLst/>
                          <a:latin typeface="Arial" charset="0"/>
                          <a:ea typeface="ＭＳ Ｐゴシック" charset="0"/>
                        </a:rPr>
                        <a:t>Range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2D2DB9"/>
                    </a:solidFill>
                  </a:tcPr>
                </a:tc>
              </a:tr>
              <a:tr h="4619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a:ln>
                            <a:noFill/>
                          </a:ln>
                          <a:solidFill>
                            <a:srgbClr val="339933"/>
                          </a:solidFill>
                          <a:effectLst/>
                          <a:latin typeface="Arial" charset="0"/>
                          <a:ea typeface="ＭＳ Ｐゴシック" charset="0"/>
                        </a:rPr>
                        <a:t>Y-90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64 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934  </a:t>
                      </a:r>
                      <a:r>
                        <a:rPr kumimoji="0" lang="el-GR" sz="2000" b="0" i="0" u="none" strike="noStrike" cap="none" normalizeH="0" baseline="0">
                          <a:ln>
                            <a:noFill/>
                          </a:ln>
                          <a:solidFill>
                            <a:schemeClr val="tx1"/>
                          </a:solidFill>
                          <a:effectLst/>
                          <a:latin typeface="Arial" charset="0"/>
                          <a:ea typeface="ＭＳ Ｐゴシック" charset="0"/>
                        </a:rPr>
                        <a:t>β</a:t>
                      </a: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a:ln>
                            <a:noFill/>
                          </a:ln>
                          <a:solidFill>
                            <a:srgbClr val="339933"/>
                          </a:solidFill>
                          <a:effectLst/>
                          <a:latin typeface="Arial" charset="0"/>
                          <a:ea typeface="ＭＳ Ｐゴシック" charset="0"/>
                        </a:rPr>
                        <a:t>12 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r>
              <a:tr h="4873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a:ln>
                            <a:noFill/>
                          </a:ln>
                          <a:solidFill>
                            <a:srgbClr val="339933"/>
                          </a:solidFill>
                          <a:effectLst/>
                          <a:latin typeface="Arial" charset="0"/>
                          <a:ea typeface="ＭＳ Ｐゴシック" charset="0"/>
                        </a:rPr>
                        <a:t>I-131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 days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182  </a:t>
                      </a:r>
                      <a:r>
                        <a:rPr kumimoji="0" lang="el-GR" sz="2000" b="0" i="0" u="none" strike="noStrike" cap="none" normalizeH="0" baseline="0" dirty="0">
                          <a:ln>
                            <a:noFill/>
                          </a:ln>
                          <a:solidFill>
                            <a:schemeClr val="tx1"/>
                          </a:solidFill>
                          <a:effectLst/>
                          <a:latin typeface="Arial" charset="0"/>
                          <a:ea typeface="ＭＳ Ｐゴシック" charset="0"/>
                        </a:rPr>
                        <a:t>β</a:t>
                      </a:r>
                      <a:endParaRPr kumimoji="0" lang="en-US" sz="2000" b="0" i="0" u="none" strike="noStrike" cap="none" normalizeH="0" baseline="0" dirty="0">
                        <a:ln>
                          <a:noFill/>
                        </a:ln>
                        <a:solidFill>
                          <a:schemeClr val="tx1"/>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364 (82%)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a:ln>
                            <a:noFill/>
                          </a:ln>
                          <a:solidFill>
                            <a:srgbClr val="339933"/>
                          </a:solidFill>
                          <a:effectLst/>
                          <a:latin typeface="Arial" charset="0"/>
                          <a:ea typeface="ＭＳ Ｐゴシック" charset="0"/>
                        </a:rPr>
                        <a:t>3 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r>
              <a:tr h="6635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a:ln>
                            <a:noFill/>
                          </a:ln>
                          <a:solidFill>
                            <a:srgbClr val="0000FF"/>
                          </a:solidFill>
                          <a:effectLst/>
                          <a:latin typeface="Arial" charset="0"/>
                          <a:ea typeface="ＭＳ Ｐゴシック" charset="0"/>
                        </a:rPr>
                        <a:t>Lu-177</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7 days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134 </a:t>
                      </a:r>
                      <a:r>
                        <a:rPr kumimoji="0" lang="el-GR" sz="2000" b="0" i="0" u="none" strike="noStrike" cap="none" normalizeH="0" baseline="0">
                          <a:ln>
                            <a:noFill/>
                          </a:ln>
                          <a:solidFill>
                            <a:schemeClr val="tx1"/>
                          </a:solidFill>
                          <a:effectLst/>
                          <a:latin typeface="Arial" charset="0"/>
                          <a:ea typeface="ＭＳ Ｐゴシック" charset="0"/>
                        </a:rPr>
                        <a:t>β</a:t>
                      </a: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a:ln>
                            <a:noFill/>
                          </a:ln>
                          <a:solidFill>
                            <a:schemeClr val="tx1"/>
                          </a:solidFill>
                          <a:effectLst/>
                          <a:latin typeface="Arial" charset="0"/>
                          <a:ea typeface="ＭＳ Ｐゴシック" charset="0"/>
                        </a:rPr>
                        <a:t>208 (10%) 113 (6%)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0000FF"/>
                          </a:solidFill>
                          <a:effectLst/>
                          <a:latin typeface="Arial" charset="0"/>
                          <a:ea typeface="ＭＳ Ｐゴシック" charset="0"/>
                        </a:rPr>
                        <a:t>2 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r>
              <a:tr h="6826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dirty="0">
                          <a:ln>
                            <a:noFill/>
                          </a:ln>
                          <a:solidFill>
                            <a:srgbClr val="FF0000"/>
                          </a:solidFill>
                          <a:effectLst>
                            <a:glow rad="101600">
                              <a:srgbClr val="0000FF">
                                <a:alpha val="75000"/>
                              </a:srgbClr>
                            </a:glow>
                          </a:effectLst>
                          <a:latin typeface="Arial" charset="0"/>
                          <a:ea typeface="ＭＳ Ｐゴシック" charset="0"/>
                        </a:rPr>
                        <a:t>Tb-161</a:t>
                      </a:r>
                      <a:endParaRPr kumimoji="0" lang="en-US" sz="2400" b="1" i="0" u="none" strike="noStrike" cap="none" normalizeH="0" baseline="0" dirty="0">
                        <a:ln>
                          <a:noFill/>
                        </a:ln>
                        <a:solidFill>
                          <a:srgbClr val="FF0000"/>
                        </a:solidFill>
                        <a:effectLst>
                          <a:glow rad="101600">
                            <a:srgbClr val="0000FF">
                              <a:alpha val="75000"/>
                            </a:srgbClr>
                          </a:glow>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a:ln>
                            <a:noFill/>
                          </a:ln>
                          <a:solidFill>
                            <a:schemeClr val="tx1"/>
                          </a:solidFill>
                          <a:effectLst/>
                          <a:latin typeface="Arial" charset="0"/>
                          <a:ea typeface="ＭＳ Ｐゴシック" charset="0"/>
                        </a:rPr>
                        <a:t>7 days</a:t>
                      </a:r>
                      <a:endParaRPr kumimoji="0" lang="en-US" sz="2000" b="0" i="0" u="none" strike="noStrike" cap="none" normalizeH="0" baseline="0" dirty="0">
                        <a:ln>
                          <a:noFill/>
                        </a:ln>
                        <a:solidFill>
                          <a:schemeClr val="tx1"/>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a:ln>
                            <a:noFill/>
                          </a:ln>
                          <a:solidFill>
                            <a:schemeClr val="tx1"/>
                          </a:solidFill>
                          <a:effectLst/>
                          <a:latin typeface="Arial" charset="0"/>
                          <a:ea typeface="ＭＳ Ｐゴシック" charset="0"/>
                        </a:rPr>
                        <a:t>154 </a:t>
                      </a:r>
                      <a:r>
                        <a:rPr kumimoji="0" lang="el-GR" sz="2000" b="0" i="0" u="none" strike="noStrike" cap="none" normalizeH="0" baseline="0">
                          <a:ln>
                            <a:noFill/>
                          </a:ln>
                          <a:solidFill>
                            <a:schemeClr val="tx1"/>
                          </a:solidFill>
                          <a:effectLst/>
                          <a:latin typeface="Arial" charset="0"/>
                          <a:ea typeface="ＭＳ Ｐゴシック" charset="0"/>
                        </a:rPr>
                        <a:t>β</a:t>
                      </a:r>
                      <a:endParaRPr kumimoji="0" lang="en-GB" sz="2000" b="0" i="0" u="none" strike="noStrike" cap="none" normalizeH="0" baseline="0">
                        <a:ln>
                          <a:noFill/>
                        </a:ln>
                        <a:solidFill>
                          <a:schemeClr val="tx1"/>
                        </a:solidFill>
                        <a:effectLst/>
                        <a:latin typeface="Arial" charset="0"/>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a:ln>
                            <a:noFill/>
                          </a:ln>
                          <a:solidFill>
                            <a:schemeClr val="tx1"/>
                          </a:solidFill>
                          <a:effectLst/>
                          <a:latin typeface="Arial" charset="0"/>
                          <a:ea typeface="ＭＳ Ｐゴシック" charset="0"/>
                        </a:rPr>
                        <a:t>5, 17, 40 e</a:t>
                      </a:r>
                      <a:r>
                        <a:rPr kumimoji="0" lang="en-GB" sz="2000" b="0" i="0" u="none" strike="noStrike" cap="none" normalizeH="0" baseline="30000">
                          <a:ln>
                            <a:noFill/>
                          </a:ln>
                          <a:solidFill>
                            <a:schemeClr val="tx1"/>
                          </a:solidFill>
                          <a:effectLst/>
                          <a:latin typeface="Arial" charset="0"/>
                          <a:ea typeface="ＭＳ Ｐゴシック" charset="0"/>
                        </a:rPr>
                        <a:t>-</a:t>
                      </a:r>
                      <a:endParaRPr kumimoji="0" lang="en-US" sz="2000" b="0" i="0" u="none" strike="noStrike" cap="none" normalizeH="0" baseline="30000">
                        <a:ln>
                          <a:noFill/>
                        </a:ln>
                        <a:solidFill>
                          <a:schemeClr val="tx1"/>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a:ln>
                            <a:noFill/>
                          </a:ln>
                          <a:solidFill>
                            <a:schemeClr val="tx1"/>
                          </a:solidFill>
                          <a:effectLst/>
                          <a:latin typeface="Arial" charset="0"/>
                          <a:ea typeface="ＭＳ Ｐゴシック" charset="0"/>
                        </a:rPr>
                        <a:t>75 (10%)</a:t>
                      </a:r>
                      <a:endParaRPr kumimoji="0" lang="en-US" sz="2000" b="0" i="0" u="none" strike="noStrike" cap="none" normalizeH="0" baseline="0" dirty="0">
                        <a:ln>
                          <a:noFill/>
                        </a:ln>
                        <a:solidFill>
                          <a:schemeClr val="tx1"/>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dirty="0">
                          <a:ln>
                            <a:noFill/>
                          </a:ln>
                          <a:solidFill>
                            <a:srgbClr val="FF0000"/>
                          </a:solidFill>
                          <a:effectLst>
                            <a:glow rad="101600">
                              <a:srgbClr val="0000FF">
                                <a:alpha val="75000"/>
                              </a:srgbClr>
                            </a:glow>
                          </a:effectLst>
                          <a:latin typeface="Arial" charset="0"/>
                          <a:ea typeface="ＭＳ Ｐゴシック" charset="0"/>
                        </a:rPr>
                        <a:t>2 mm</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dirty="0">
                          <a:ln>
                            <a:noFill/>
                          </a:ln>
                          <a:solidFill>
                            <a:srgbClr val="FF0000"/>
                          </a:solidFill>
                          <a:effectLst>
                            <a:glow rad="101600">
                              <a:srgbClr val="0000FF">
                                <a:alpha val="75000"/>
                              </a:srgbClr>
                            </a:glow>
                          </a:effectLst>
                          <a:latin typeface="Arial" charset="0"/>
                          <a:ea typeface="ＭＳ Ｐゴシック" charset="0"/>
                        </a:rPr>
                        <a:t>1-30 </a:t>
                      </a:r>
                      <a:r>
                        <a:rPr kumimoji="0" lang="el-GR" sz="2400" b="1" i="0" u="none" strike="noStrike" cap="none" normalizeH="0" baseline="0" dirty="0">
                          <a:ln>
                            <a:noFill/>
                          </a:ln>
                          <a:solidFill>
                            <a:srgbClr val="FF0000"/>
                          </a:solidFill>
                          <a:effectLst>
                            <a:glow rad="101600">
                              <a:srgbClr val="0000FF">
                                <a:alpha val="75000"/>
                              </a:srgbClr>
                            </a:glow>
                          </a:effectLst>
                          <a:latin typeface="Arial" charset="0"/>
                          <a:ea typeface="ＭＳ Ｐゴシック" charset="0"/>
                        </a:rPr>
                        <a:t>μ</a:t>
                      </a:r>
                      <a:r>
                        <a:rPr kumimoji="0" lang="en-GB" sz="2400" b="1" i="0" u="none" strike="noStrike" cap="none" normalizeH="0" baseline="0" dirty="0">
                          <a:ln>
                            <a:noFill/>
                          </a:ln>
                          <a:solidFill>
                            <a:srgbClr val="FF0000"/>
                          </a:solidFill>
                          <a:effectLst>
                            <a:glow rad="101600">
                              <a:srgbClr val="0000FF">
                                <a:alpha val="75000"/>
                              </a:srgbClr>
                            </a:glow>
                          </a:effectLst>
                          <a:latin typeface="Arial" charset="0"/>
                          <a:ea typeface="ＭＳ Ｐゴシック" charset="0"/>
                        </a:rPr>
                        <a:t>m</a:t>
                      </a:r>
                      <a:endParaRPr kumimoji="0" lang="en-US" sz="2400" b="1" i="0" u="none" strike="noStrike" cap="none" normalizeH="0" baseline="0" dirty="0">
                        <a:ln>
                          <a:noFill/>
                        </a:ln>
                        <a:solidFill>
                          <a:srgbClr val="FF0000"/>
                        </a:solidFill>
                        <a:effectLst>
                          <a:glow rad="101600">
                            <a:srgbClr val="0000FF">
                              <a:alpha val="75000"/>
                            </a:srgbClr>
                          </a:glow>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r>
              <a:tr h="4365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dirty="0">
                          <a:ln>
                            <a:noFill/>
                          </a:ln>
                          <a:solidFill>
                            <a:srgbClr val="FF0000"/>
                          </a:solidFill>
                          <a:effectLst>
                            <a:glow rad="101600">
                              <a:srgbClr val="0000FF">
                                <a:alpha val="75000"/>
                              </a:srgbClr>
                            </a:glow>
                          </a:effectLst>
                          <a:latin typeface="Arial" charset="0"/>
                          <a:ea typeface="ＭＳ Ｐゴシック" charset="0"/>
                        </a:rPr>
                        <a:t>Tb-149</a:t>
                      </a:r>
                      <a:endParaRPr kumimoji="0" lang="en-US" sz="2400" b="1" i="0" u="none" strike="noStrike" cap="none" normalizeH="0" baseline="0" dirty="0">
                        <a:ln>
                          <a:noFill/>
                        </a:ln>
                        <a:solidFill>
                          <a:srgbClr val="FF0000"/>
                        </a:solidFill>
                        <a:effectLst>
                          <a:glow rad="101600">
                            <a:srgbClr val="0000FF">
                              <a:alpha val="75000"/>
                            </a:srgbClr>
                          </a:glow>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a:ln>
                            <a:noFill/>
                          </a:ln>
                          <a:solidFill>
                            <a:schemeClr val="tx1"/>
                          </a:solidFill>
                          <a:effectLst/>
                          <a:latin typeface="Arial" charset="0"/>
                          <a:ea typeface="ＭＳ Ｐゴシック" charset="0"/>
                        </a:rPr>
                        <a:t>4.1 h</a:t>
                      </a: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dirty="0">
                          <a:ln>
                            <a:noFill/>
                          </a:ln>
                          <a:solidFill>
                            <a:schemeClr val="tx1"/>
                          </a:solidFill>
                          <a:effectLst/>
                          <a:latin typeface="Arial" charset="0"/>
                          <a:ea typeface="ＭＳ Ｐゴシック" charset="0"/>
                        </a:rPr>
                        <a:t>3967  </a:t>
                      </a:r>
                      <a:r>
                        <a:rPr kumimoji="0" lang="el-GR" sz="2000" b="0" i="0" u="none" strike="noStrike" cap="none" normalizeH="0" baseline="0" dirty="0">
                          <a:ln>
                            <a:noFill/>
                          </a:ln>
                          <a:solidFill>
                            <a:schemeClr val="tx1"/>
                          </a:solidFill>
                          <a:effectLst/>
                          <a:latin typeface="Arial" charset="0"/>
                          <a:ea typeface="ＭＳ Ｐゴシック" charset="0"/>
                        </a:rPr>
                        <a:t>α</a:t>
                      </a:r>
                      <a:endParaRPr kumimoji="0" lang="en-US" sz="2000" b="0" i="0" u="none" strike="noStrike" cap="none" normalizeH="0" baseline="0" dirty="0">
                        <a:ln>
                          <a:noFill/>
                        </a:ln>
                        <a:solidFill>
                          <a:schemeClr val="tx1"/>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a:ln>
                            <a:noFill/>
                          </a:ln>
                          <a:solidFill>
                            <a:schemeClr val="tx1"/>
                          </a:solidFill>
                          <a:effectLst/>
                          <a:latin typeface="Arial" charset="0"/>
                          <a:ea typeface="ＭＳ Ｐゴシック" charset="0"/>
                        </a:rPr>
                        <a:t>165,..</a:t>
                      </a:r>
                      <a:endParaRPr kumimoji="0" lang="en-US" sz="2000" b="0" i="0" u="none" strike="noStrike" cap="none" normalizeH="0" baseline="0">
                        <a:ln>
                          <a:noFill/>
                        </a:ln>
                        <a:solidFill>
                          <a:schemeClr val="tx1"/>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dirty="0">
                          <a:ln>
                            <a:noFill/>
                          </a:ln>
                          <a:solidFill>
                            <a:srgbClr val="FF0000"/>
                          </a:solidFill>
                          <a:effectLst>
                            <a:glow rad="101600">
                              <a:srgbClr val="0000FF">
                                <a:alpha val="75000"/>
                              </a:srgbClr>
                            </a:glow>
                          </a:effectLst>
                          <a:latin typeface="Arial" charset="0"/>
                          <a:ea typeface="ＭＳ Ｐゴシック" charset="0"/>
                        </a:rPr>
                        <a:t>25 </a:t>
                      </a:r>
                      <a:r>
                        <a:rPr kumimoji="0" lang="el-GR" sz="2400" b="1" i="0" u="none" strike="noStrike" kern="1200" cap="none" normalizeH="0" baseline="0" dirty="0">
                          <a:ln>
                            <a:noFill/>
                          </a:ln>
                          <a:solidFill>
                            <a:srgbClr val="FF0000"/>
                          </a:solidFill>
                          <a:effectLst>
                            <a:glow rad="101600">
                              <a:srgbClr val="0000FF">
                                <a:alpha val="75000"/>
                              </a:srgbClr>
                            </a:glow>
                          </a:effectLst>
                          <a:latin typeface="Arial" charset="0"/>
                          <a:ea typeface="ＭＳ Ｐゴシック" charset="0"/>
                          <a:cs typeface="+mn-cs"/>
                        </a:rPr>
                        <a:t>μ</a:t>
                      </a:r>
                      <a:r>
                        <a:rPr kumimoji="0" lang="en-GB" sz="2400" b="1" i="0" u="none" strike="noStrike" kern="1200" cap="none" normalizeH="0" baseline="0" dirty="0">
                          <a:ln>
                            <a:noFill/>
                          </a:ln>
                          <a:solidFill>
                            <a:srgbClr val="FF0000"/>
                          </a:solidFill>
                          <a:effectLst>
                            <a:glow rad="101600">
                              <a:srgbClr val="0000FF">
                                <a:alpha val="75000"/>
                              </a:srgbClr>
                            </a:glow>
                          </a:effectLst>
                          <a:latin typeface="Arial" charset="0"/>
                          <a:ea typeface="ＭＳ Ｐゴシック" charset="0"/>
                          <a:cs typeface="+mn-cs"/>
                        </a:rPr>
                        <a:t>m</a:t>
                      </a:r>
                      <a:endParaRPr kumimoji="0" lang="en-US" sz="2400" b="1" i="0" u="none" strike="noStrike" kern="1200" cap="none" normalizeH="0" baseline="0" dirty="0">
                        <a:ln>
                          <a:noFill/>
                        </a:ln>
                        <a:solidFill>
                          <a:srgbClr val="FF0000"/>
                        </a:solidFill>
                        <a:effectLst>
                          <a:glow rad="101600">
                            <a:srgbClr val="0000FF">
                              <a:alpha val="75000"/>
                            </a:srgbClr>
                          </a:glow>
                        </a:effectLst>
                        <a:latin typeface="Arial" charset="0"/>
                        <a:ea typeface="ＭＳ Ｐゴシック" charset="0"/>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r>
              <a:tr h="3857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FF0000"/>
                          </a:solidFill>
                          <a:effectLst>
                            <a:glow rad="101600">
                              <a:srgbClr val="0000FF">
                                <a:alpha val="75000"/>
                              </a:srgbClr>
                            </a:glow>
                          </a:effectLst>
                          <a:latin typeface="Arial" charset="0"/>
                          <a:ea typeface="ＭＳ Ｐゴシック" charset="0"/>
                        </a:rPr>
                        <a:t>Ge-71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11 days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8 </a:t>
                      </a:r>
                      <a:r>
                        <a:rPr kumimoji="0" lang="en-GB" sz="2000" b="0" i="0" u="none" strike="noStrike" cap="none" normalizeH="0" baseline="0">
                          <a:ln>
                            <a:noFill/>
                          </a:ln>
                          <a:solidFill>
                            <a:schemeClr val="tx1"/>
                          </a:solidFill>
                          <a:effectLst/>
                          <a:latin typeface="Arial" charset="0"/>
                          <a:ea typeface="ＭＳ Ｐゴシック" charset="0"/>
                        </a:rPr>
                        <a:t> e</a:t>
                      </a:r>
                      <a:r>
                        <a:rPr kumimoji="0" lang="en-GB" sz="2000" b="0" i="0" u="none" strike="noStrike" cap="none" normalizeH="0" baseline="30000">
                          <a:ln>
                            <a:noFill/>
                          </a:ln>
                          <a:solidFill>
                            <a:schemeClr val="tx1"/>
                          </a:solidFill>
                          <a:effectLst/>
                          <a:latin typeface="Arial" charset="0"/>
                          <a:ea typeface="ＭＳ Ｐゴシック" charset="0"/>
                        </a:rPr>
                        <a:t>-</a:t>
                      </a:r>
                      <a:endParaRPr kumimoji="0" lang="en-US" sz="2000" b="0" i="0" u="none" strike="noStrike" cap="none" normalizeH="0" baseline="30000">
                        <a:ln>
                          <a:noFill/>
                        </a:ln>
                        <a:solidFill>
                          <a:schemeClr val="tx1"/>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dirty="0">
                          <a:ln>
                            <a:noFill/>
                          </a:ln>
                          <a:solidFill>
                            <a:srgbClr val="FF0000"/>
                          </a:solidFill>
                          <a:effectLst>
                            <a:glow rad="101600">
                              <a:srgbClr val="0000FF">
                                <a:alpha val="75000"/>
                              </a:srgbClr>
                            </a:glow>
                          </a:effectLst>
                          <a:latin typeface="Arial" charset="0"/>
                          <a:ea typeface="ＭＳ Ｐゴシック" charset="0"/>
                        </a:rPr>
                        <a:t>1.7 </a:t>
                      </a:r>
                      <a:r>
                        <a:rPr kumimoji="0" lang="el-GR" sz="2400" b="1" i="0" u="none" strike="noStrike" cap="none" normalizeH="0" baseline="0" dirty="0">
                          <a:ln>
                            <a:noFill/>
                          </a:ln>
                          <a:solidFill>
                            <a:srgbClr val="FF0000"/>
                          </a:solidFill>
                          <a:effectLst>
                            <a:glow rad="101600">
                              <a:srgbClr val="0000FF">
                                <a:alpha val="75000"/>
                              </a:srgbClr>
                            </a:glow>
                          </a:effectLst>
                          <a:latin typeface="Arial" charset="0"/>
                          <a:ea typeface="ＭＳ Ｐゴシック" charset="0"/>
                        </a:rPr>
                        <a:t>μ</a:t>
                      </a:r>
                      <a:r>
                        <a:rPr kumimoji="0" lang="en-GB" sz="2400" b="1" i="0" u="none" strike="noStrike" cap="none" normalizeH="0" baseline="0" dirty="0">
                          <a:ln>
                            <a:noFill/>
                          </a:ln>
                          <a:solidFill>
                            <a:srgbClr val="FF0000"/>
                          </a:solidFill>
                          <a:effectLst>
                            <a:glow rad="101600">
                              <a:srgbClr val="0000FF">
                                <a:alpha val="75000"/>
                              </a:srgbClr>
                            </a:glow>
                          </a:effectLst>
                          <a:latin typeface="Arial" charset="0"/>
                          <a:ea typeface="ＭＳ Ｐゴシック" charset="0"/>
                        </a:rPr>
                        <a:t>m</a:t>
                      </a:r>
                      <a:endParaRPr kumimoji="0" lang="en-US" sz="2400" b="1" i="0" u="none" strike="noStrike" cap="none" normalizeH="0" baseline="0" dirty="0">
                        <a:ln>
                          <a:noFill/>
                        </a:ln>
                        <a:solidFill>
                          <a:srgbClr val="FF0000"/>
                        </a:solidFill>
                        <a:effectLst>
                          <a:glow rad="101600">
                            <a:srgbClr val="0000FF">
                              <a:alpha val="75000"/>
                            </a:srgbClr>
                          </a:glow>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3"/>
                    </a:solidFill>
                  </a:tcPr>
                </a:tc>
              </a:tr>
              <a:tr h="3857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FF0000"/>
                          </a:solidFill>
                          <a:effectLst>
                            <a:glow rad="101600">
                              <a:srgbClr val="0000FF">
                                <a:alpha val="75000"/>
                              </a:srgbClr>
                            </a:glow>
                          </a:effectLst>
                          <a:latin typeface="Arial" charset="0"/>
                          <a:ea typeface="ＭＳ Ｐゴシック" charset="0"/>
                        </a:rPr>
                        <a:t>Er-165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10.3 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5.3 </a:t>
                      </a:r>
                      <a:r>
                        <a:rPr kumimoji="0" lang="en-GB" sz="2000" b="0" i="0" u="none" strike="noStrike" cap="none" normalizeH="0" baseline="0">
                          <a:ln>
                            <a:noFill/>
                          </a:ln>
                          <a:solidFill>
                            <a:schemeClr val="tx1"/>
                          </a:solidFill>
                          <a:effectLst/>
                          <a:latin typeface="Arial" charset="0"/>
                          <a:ea typeface="ＭＳ Ｐゴシック" charset="0"/>
                        </a:rPr>
                        <a:t> e</a:t>
                      </a:r>
                      <a:r>
                        <a:rPr kumimoji="0" lang="en-GB" sz="2000" b="0" i="0" u="none" strike="noStrike" cap="none" normalizeH="0" baseline="30000">
                          <a:ln>
                            <a:noFill/>
                          </a:ln>
                          <a:solidFill>
                            <a:schemeClr val="tx1"/>
                          </a:solidFill>
                          <a:effectLst/>
                          <a:latin typeface="Arial" charset="0"/>
                          <a:ea typeface="ＭＳ Ｐゴシック" charset="0"/>
                        </a:rPr>
                        <a:t>-</a:t>
                      </a:r>
                      <a:endParaRPr kumimoji="0" lang="en-US" sz="2000" b="0" i="0" u="none" strike="noStrike" cap="none" normalizeH="0" baseline="30000">
                        <a:ln>
                          <a:noFill/>
                        </a:ln>
                        <a:solidFill>
                          <a:schemeClr val="tx1"/>
                        </a:solidFill>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a:ln>
                            <a:noFill/>
                          </a:ln>
                          <a:solidFill>
                            <a:schemeClr val="tx1"/>
                          </a:solidFill>
                          <a:effectLst/>
                          <a:latin typeface="Arial" charset="0"/>
                          <a:ea typeface="ＭＳ Ｐゴシック" charset="0"/>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dirty="0">
                          <a:ln>
                            <a:noFill/>
                          </a:ln>
                          <a:solidFill>
                            <a:srgbClr val="FF0000"/>
                          </a:solidFill>
                          <a:effectLst>
                            <a:glow rad="101600">
                              <a:srgbClr val="0000FF">
                                <a:alpha val="75000"/>
                              </a:srgbClr>
                            </a:glow>
                          </a:effectLst>
                          <a:latin typeface="Arial" charset="0"/>
                          <a:ea typeface="ＭＳ Ｐゴシック" charset="0"/>
                        </a:rPr>
                        <a:t>0.6 </a:t>
                      </a:r>
                      <a:r>
                        <a:rPr kumimoji="0" lang="el-GR" sz="2400" b="1" i="0" u="none" strike="noStrike" cap="none" normalizeH="0" baseline="0" dirty="0">
                          <a:ln>
                            <a:noFill/>
                          </a:ln>
                          <a:solidFill>
                            <a:srgbClr val="FF0000"/>
                          </a:solidFill>
                          <a:effectLst>
                            <a:glow rad="101600">
                              <a:srgbClr val="0000FF">
                                <a:alpha val="75000"/>
                              </a:srgbClr>
                            </a:glow>
                          </a:effectLst>
                          <a:latin typeface="Arial" charset="0"/>
                          <a:ea typeface="ＭＳ Ｐゴシック" charset="0"/>
                        </a:rPr>
                        <a:t>μ</a:t>
                      </a:r>
                      <a:r>
                        <a:rPr kumimoji="0" lang="en-GB" sz="2400" b="1" i="0" u="none" strike="noStrike" cap="none" normalizeH="0" baseline="0" dirty="0">
                          <a:ln>
                            <a:noFill/>
                          </a:ln>
                          <a:solidFill>
                            <a:srgbClr val="FF0000"/>
                          </a:solidFill>
                          <a:effectLst>
                            <a:glow rad="101600">
                              <a:srgbClr val="0000FF">
                                <a:alpha val="75000"/>
                              </a:srgbClr>
                            </a:glow>
                          </a:effectLst>
                          <a:latin typeface="Arial" charset="0"/>
                          <a:ea typeface="ＭＳ Ｐゴシック" charset="0"/>
                        </a:rPr>
                        <a:t>m</a:t>
                      </a:r>
                      <a:endParaRPr kumimoji="0" lang="en-US" sz="2400" b="1" i="0" u="none" strike="noStrike" cap="none" normalizeH="0" baseline="0" dirty="0">
                        <a:ln>
                          <a:noFill/>
                        </a:ln>
                        <a:solidFill>
                          <a:srgbClr val="FF0000"/>
                        </a:solidFill>
                        <a:effectLst>
                          <a:glow rad="101600">
                            <a:srgbClr val="0000FF">
                              <a:alpha val="75000"/>
                            </a:srgbClr>
                          </a:glow>
                        </a:effectLst>
                        <a:latin typeface="Arial" charset="0"/>
                        <a:ea typeface="ＭＳ Ｐゴシック"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6"/>
                    </a:solidFill>
                  </a:tcPr>
                </a:tc>
              </a:tr>
            </a:tbl>
          </a:graphicData>
        </a:graphic>
      </p:graphicFrame>
      <p:sp>
        <p:nvSpPr>
          <p:cNvPr id="5180" name="TextBox 6"/>
          <p:cNvSpPr txBox="1">
            <a:spLocks noChangeArrowheads="1"/>
          </p:cNvSpPr>
          <p:nvPr/>
        </p:nvSpPr>
        <p:spPr bwMode="auto">
          <a:xfrm>
            <a:off x="6034088" y="5054602"/>
            <a:ext cx="2714625" cy="461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algn="ctr"/>
            <a:r>
              <a:rPr lang="en-GB" sz="2400" b="1" dirty="0">
                <a:solidFill>
                  <a:srgbClr val="FF0000"/>
                </a:solidFill>
              </a:rPr>
              <a:t>localized</a:t>
            </a:r>
            <a:endParaRPr lang="en-US" sz="2400" b="1" dirty="0">
              <a:solidFill>
                <a:srgbClr val="FF0000"/>
              </a:solidFill>
            </a:endParaRPr>
          </a:p>
        </p:txBody>
      </p:sp>
      <p:cxnSp>
        <p:nvCxnSpPr>
          <p:cNvPr id="5181" name="Straight Arrow Connector 7"/>
          <p:cNvCxnSpPr>
            <a:cxnSpLocks noChangeShapeType="1"/>
          </p:cNvCxnSpPr>
          <p:nvPr/>
        </p:nvCxnSpPr>
        <p:spPr bwMode="auto">
          <a:xfrm flipV="1">
            <a:off x="7666040" y="1725613"/>
            <a:ext cx="1585" cy="3328989"/>
          </a:xfrm>
          <a:prstGeom prst="straightConnector1">
            <a:avLst/>
          </a:prstGeom>
          <a:noFill/>
          <a:ln w="76200">
            <a:solidFill>
              <a:srgbClr val="FF0000"/>
            </a:solidFill>
            <a:round/>
            <a:headEnd/>
            <a:tailEnd type="arrow" w="med" len="med"/>
          </a:ln>
          <a:extLst>
            <a:ext uri="{909E8E84-426E-40dd-AFC4-6F175D3DCCD1}">
              <a14:hiddenFill xmlns="" xmlns:a14="http://schemas.microsoft.com/office/drawing/2010/main">
                <a:noFill/>
              </a14:hiddenFill>
            </a:ext>
          </a:extLst>
        </p:spPr>
      </p:cxnSp>
      <p:sp>
        <p:nvSpPr>
          <p:cNvPr id="5182" name="TextBox 8"/>
          <p:cNvSpPr txBox="1">
            <a:spLocks noChangeArrowheads="1"/>
          </p:cNvSpPr>
          <p:nvPr/>
        </p:nvSpPr>
        <p:spPr bwMode="auto">
          <a:xfrm>
            <a:off x="6034088" y="1268413"/>
            <a:ext cx="2714625" cy="461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algn="ctr"/>
            <a:r>
              <a:rPr lang="en-GB" sz="2400" b="1" dirty="0">
                <a:solidFill>
                  <a:srgbClr val="FF0000"/>
                </a:solidFill>
              </a:rPr>
              <a:t> cross-fire</a:t>
            </a:r>
            <a:endParaRPr lang="en-US" sz="2400" b="1" dirty="0">
              <a:solidFill>
                <a:srgbClr val="FF0000"/>
              </a:solidFill>
            </a:endParaRPr>
          </a:p>
        </p:txBody>
      </p:sp>
      <p:sp>
        <p:nvSpPr>
          <p:cNvPr id="5183" name="TextBox 8"/>
          <p:cNvSpPr txBox="1">
            <a:spLocks noChangeArrowheads="1"/>
          </p:cNvSpPr>
          <p:nvPr/>
        </p:nvSpPr>
        <p:spPr bwMode="auto">
          <a:xfrm>
            <a:off x="-36513" y="5705113"/>
            <a:ext cx="9144001" cy="769441"/>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algn="ctr"/>
            <a:r>
              <a:rPr lang="en-US" b="1" dirty="0">
                <a:effectLst>
                  <a:glow rad="101600">
                    <a:srgbClr val="FFFF00">
                      <a:alpha val="75000"/>
                    </a:srgbClr>
                  </a:glow>
                </a:effectLst>
              </a:rPr>
              <a:t>Modern, better targeted vectors require shorter-range radiation </a:t>
            </a:r>
            <a:endParaRPr lang="en-US" b="1" dirty="0" smtClean="0">
              <a:effectLst>
                <a:glow rad="101600">
                  <a:srgbClr val="FFFF00">
                    <a:alpha val="75000"/>
                  </a:srgbClr>
                </a:glow>
              </a:effectLst>
            </a:endParaRPr>
          </a:p>
          <a:p>
            <a:pPr algn="ctr"/>
            <a:r>
              <a:rPr lang="en-US" sz="2400" b="1" dirty="0" smtClean="0">
                <a:effectLst>
                  <a:glow rad="101600">
                    <a:srgbClr val="FFFF00">
                      <a:alpha val="75000"/>
                    </a:srgbClr>
                  </a:glow>
                </a:effectLst>
                <a:sym typeface="Symbol" charset="0"/>
              </a:rPr>
              <a:t> </a:t>
            </a:r>
            <a:r>
              <a:rPr lang="en-US" sz="2400" b="1" dirty="0">
                <a:effectLst>
                  <a:glow rad="101600">
                    <a:srgbClr val="FFFF00">
                      <a:alpha val="75000"/>
                    </a:srgbClr>
                  </a:glow>
                </a:effectLst>
                <a:sym typeface="Symbol" charset="0"/>
              </a:rPr>
              <a:t>need for </a:t>
            </a:r>
            <a:r>
              <a:rPr lang="en-US" sz="2400" b="1" dirty="0">
                <a:solidFill>
                  <a:srgbClr val="FF0000"/>
                </a:solidFill>
                <a:effectLst>
                  <a:glow rad="101600">
                    <a:srgbClr val="FFFF00">
                      <a:alpha val="75000"/>
                    </a:srgbClr>
                  </a:glow>
                </a:effectLst>
                <a:sym typeface="Symbol" charset="0"/>
              </a:rPr>
              <a:t>adequate (R&amp;D) radioisotope supply</a:t>
            </a:r>
            <a:r>
              <a:rPr lang="en-US" sz="2400" b="1" dirty="0">
                <a:effectLst>
                  <a:glow rad="101600">
                    <a:srgbClr val="FFFF00">
                      <a:alpha val="75000"/>
                    </a:srgbClr>
                  </a:glow>
                </a:effectLst>
                <a:sym typeface="Symbol" charset="0"/>
              </a:rPr>
              <a:t>.</a:t>
            </a:r>
            <a:endParaRPr lang="en-US" sz="2400" b="1" dirty="0">
              <a:effectLst>
                <a:glow rad="101600">
                  <a:srgbClr val="FFFF00">
                    <a:alpha val="75000"/>
                  </a:srgbClr>
                </a:glow>
              </a:effectLst>
            </a:endParaRPr>
          </a:p>
        </p:txBody>
      </p:sp>
      <p:sp>
        <p:nvSpPr>
          <p:cNvPr id="5184" name="TextBox 10"/>
          <p:cNvSpPr txBox="1">
            <a:spLocks noChangeArrowheads="1"/>
          </p:cNvSpPr>
          <p:nvPr/>
        </p:nvSpPr>
        <p:spPr bwMode="auto">
          <a:xfrm>
            <a:off x="7704138" y="1572885"/>
            <a:ext cx="1403350" cy="101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algn="ctr"/>
            <a:r>
              <a:rPr lang="en-US" b="1" dirty="0" err="1">
                <a:solidFill>
                  <a:srgbClr val="339933"/>
                </a:solidFill>
              </a:rPr>
              <a:t>Estab</a:t>
            </a:r>
            <a:r>
              <a:rPr lang="en-US" b="1" dirty="0">
                <a:solidFill>
                  <a:srgbClr val="339933"/>
                </a:solidFill>
              </a:rPr>
              <a:t>-</a:t>
            </a:r>
          </a:p>
          <a:p>
            <a:pPr algn="ctr"/>
            <a:r>
              <a:rPr lang="en-US" b="1" dirty="0" err="1">
                <a:solidFill>
                  <a:srgbClr val="339933"/>
                </a:solidFill>
              </a:rPr>
              <a:t>lished</a:t>
            </a:r>
            <a:r>
              <a:rPr lang="en-US" b="1" dirty="0">
                <a:solidFill>
                  <a:srgbClr val="339933"/>
                </a:solidFill>
              </a:rPr>
              <a:t> isotopes</a:t>
            </a:r>
          </a:p>
        </p:txBody>
      </p:sp>
      <p:sp>
        <p:nvSpPr>
          <p:cNvPr id="5185" name="TextBox 11"/>
          <p:cNvSpPr txBox="1">
            <a:spLocks noChangeArrowheads="1"/>
          </p:cNvSpPr>
          <p:nvPr/>
        </p:nvSpPr>
        <p:spPr bwMode="auto">
          <a:xfrm>
            <a:off x="7722420" y="2588885"/>
            <a:ext cx="1439862" cy="708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algn="ctr"/>
            <a:r>
              <a:rPr lang="en-US" b="1" dirty="0">
                <a:solidFill>
                  <a:srgbClr val="0000FF"/>
                </a:solidFill>
              </a:rPr>
              <a:t>Emerging isotopes</a:t>
            </a:r>
          </a:p>
        </p:txBody>
      </p:sp>
      <p:sp>
        <p:nvSpPr>
          <p:cNvPr id="5186" name="TextBox 12"/>
          <p:cNvSpPr txBox="1">
            <a:spLocks noChangeArrowheads="1"/>
          </p:cNvSpPr>
          <p:nvPr/>
        </p:nvSpPr>
        <p:spPr bwMode="auto">
          <a:xfrm>
            <a:off x="7740650" y="3756622"/>
            <a:ext cx="1403350" cy="1322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algn="ctr"/>
            <a:r>
              <a:rPr lang="en-US" b="1" dirty="0">
                <a:solidFill>
                  <a:srgbClr val="FF0000"/>
                </a:solidFill>
              </a:rPr>
              <a:t>R&amp;D isotopes:</a:t>
            </a:r>
          </a:p>
          <a:p>
            <a:pPr algn="ctr"/>
            <a:r>
              <a:rPr lang="en-US" b="1" dirty="0">
                <a:solidFill>
                  <a:srgbClr val="FF0000"/>
                </a:solidFill>
              </a:rPr>
              <a:t>supply-limited!</a:t>
            </a:r>
          </a:p>
        </p:txBody>
      </p:sp>
      <p:sp>
        <p:nvSpPr>
          <p:cNvPr id="13" name="Title 1"/>
          <p:cNvSpPr>
            <a:spLocks noGrp="1"/>
          </p:cNvSpPr>
          <p:nvPr>
            <p:ph type="title"/>
          </p:nvPr>
        </p:nvSpPr>
        <p:spPr>
          <a:xfrm>
            <a:off x="0" y="-26988"/>
            <a:ext cx="9180513" cy="647701"/>
          </a:xfrm>
          <a:solidFill>
            <a:schemeClr val="tx2">
              <a:lumMod val="60000"/>
              <a:lumOff val="40000"/>
            </a:schemeClr>
          </a:solidFill>
        </p:spPr>
        <p:txBody>
          <a:bodyPr>
            <a:normAutofit fontScale="90000"/>
          </a:bodyPr>
          <a:lstStyle/>
          <a:p>
            <a:pPr eaLnBrk="1" hangingPunct="1"/>
            <a:r>
              <a:rPr lang="en-US" b="1" dirty="0">
                <a:solidFill>
                  <a:schemeClr val="bg1"/>
                </a:solidFill>
                <a:latin typeface="Arial" charset="0"/>
              </a:rPr>
              <a:t>Radionuclides for therapy</a:t>
            </a:r>
          </a:p>
        </p:txBody>
      </p:sp>
      <p:sp>
        <p:nvSpPr>
          <p:cNvPr id="12" name="Right Arrow 11"/>
          <p:cNvSpPr/>
          <p:nvPr/>
        </p:nvSpPr>
        <p:spPr>
          <a:xfrm rot="5400000">
            <a:off x="5882804" y="2720472"/>
            <a:ext cx="2648200" cy="652873"/>
          </a:xfrm>
          <a:prstGeom prst="rightArrow">
            <a:avLst/>
          </a:prstGeom>
          <a:gradFill flip="none" rotWithShape="1">
            <a:gsLst>
              <a:gs pos="0">
                <a:srgbClr val="008000"/>
              </a:gs>
              <a:gs pos="100000">
                <a:srgbClr val="FF0000"/>
              </a:gs>
              <a:gs pos="50000">
                <a:srgbClr val="0000FF"/>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aseline="30000" dirty="0" smtClean="0"/>
          </a:p>
        </p:txBody>
      </p:sp>
    </p:spTree>
    <p:extLst>
      <p:ext uri="{BB962C8B-B14F-4D97-AF65-F5344CB8AC3E}">
        <p14:creationId xmlns:p14="http://schemas.microsoft.com/office/powerpoint/2010/main" val="203832176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Title 1"/>
          <p:cNvSpPr>
            <a:spLocks noGrp="1"/>
          </p:cNvSpPr>
          <p:nvPr>
            <p:ph type="title"/>
          </p:nvPr>
        </p:nvSpPr>
        <p:spPr>
          <a:xfrm>
            <a:off x="0" y="0"/>
            <a:ext cx="9144000" cy="1028700"/>
          </a:xfrm>
          <a:solidFill>
            <a:srgbClr val="558ED5"/>
          </a:solidFill>
        </p:spPr>
        <p:txBody>
          <a:bodyPr>
            <a:normAutofit/>
          </a:bodyPr>
          <a:lstStyle/>
          <a:p>
            <a:r>
              <a:rPr lang="en-US" sz="3200" b="1" dirty="0">
                <a:solidFill>
                  <a:schemeClr val="bg1"/>
                </a:solidFill>
                <a:latin typeface="Arial" charset="0"/>
              </a:rPr>
              <a:t>Radioisotopes for targeted alpha therapy</a:t>
            </a:r>
          </a:p>
        </p:txBody>
      </p:sp>
      <p:graphicFrame>
        <p:nvGraphicFramePr>
          <p:cNvPr id="4" name="Table 3"/>
          <p:cNvGraphicFramePr>
            <a:graphicFrameLocks noGrp="1"/>
          </p:cNvGraphicFramePr>
          <p:nvPr>
            <p:extLst>
              <p:ext uri="{D42A27DB-BD31-4B8C-83A1-F6EECF244321}">
                <p14:modId xmlns:p14="http://schemas.microsoft.com/office/powerpoint/2010/main" val="1565820183"/>
              </p:ext>
            </p:extLst>
          </p:nvPr>
        </p:nvGraphicFramePr>
        <p:xfrm>
          <a:off x="30650" y="1050786"/>
          <a:ext cx="9080223" cy="5738430"/>
        </p:xfrm>
        <a:graphic>
          <a:graphicData uri="http://schemas.openxmlformats.org/drawingml/2006/table">
            <a:tbl>
              <a:tblPr firstRow="1" bandRow="1">
                <a:tableStyleId>{93296810-A885-4BE3-A3E7-6D5BEEA58F35}</a:tableStyleId>
              </a:tblPr>
              <a:tblGrid>
                <a:gridCol w="1730043"/>
                <a:gridCol w="1156973"/>
                <a:gridCol w="2790346"/>
                <a:gridCol w="3402861"/>
              </a:tblGrid>
              <a:tr h="903332">
                <a:tc>
                  <a:txBody>
                    <a:bodyPr/>
                    <a:lstStyle/>
                    <a:p>
                      <a:pPr algn="ctr"/>
                      <a:r>
                        <a:rPr lang="en-US" sz="2400" dirty="0" smtClean="0"/>
                        <a:t>Radio-nuclide</a:t>
                      </a:r>
                      <a:endParaRPr lang="en-US" sz="2400" dirty="0"/>
                    </a:p>
                  </a:txBody>
                  <a:tcPr marL="45721" marR="45721" anchor="ctr" anchorCtr="1">
                    <a:solidFill>
                      <a:schemeClr val="tx1"/>
                    </a:solidFill>
                  </a:tcPr>
                </a:tc>
                <a:tc>
                  <a:txBody>
                    <a:bodyPr/>
                    <a:lstStyle/>
                    <a:p>
                      <a:pPr algn="ctr"/>
                      <a:r>
                        <a:rPr lang="en-US" sz="2400" dirty="0" smtClean="0"/>
                        <a:t>Half-life (h)</a:t>
                      </a:r>
                      <a:endParaRPr lang="en-US" sz="2400" dirty="0"/>
                    </a:p>
                  </a:txBody>
                  <a:tcPr marL="45721" marR="45721" anchor="ctr" anchorCtr="1">
                    <a:solidFill>
                      <a:schemeClr val="accent6">
                        <a:lumMod val="75000"/>
                      </a:schemeClr>
                    </a:solidFill>
                  </a:tcPr>
                </a:tc>
                <a:tc>
                  <a:txBody>
                    <a:bodyPr/>
                    <a:lstStyle/>
                    <a:p>
                      <a:pPr algn="ctr"/>
                      <a:r>
                        <a:rPr lang="en-US" sz="2400" dirty="0" smtClean="0"/>
                        <a:t>Advantage</a:t>
                      </a:r>
                      <a:endParaRPr lang="en-US" sz="2400" dirty="0"/>
                    </a:p>
                  </a:txBody>
                  <a:tcPr marL="45721" marR="45721" anchor="ctr" anchorCtr="1">
                    <a:solidFill>
                      <a:srgbClr val="008000"/>
                    </a:solidFill>
                  </a:tcPr>
                </a:tc>
                <a:tc>
                  <a:txBody>
                    <a:bodyPr/>
                    <a:lstStyle/>
                    <a:p>
                      <a:pPr algn="ctr"/>
                      <a:r>
                        <a:rPr lang="en-US" sz="2400" dirty="0" smtClean="0">
                          <a:solidFill>
                            <a:schemeClr val="bg1"/>
                          </a:solidFill>
                        </a:rPr>
                        <a:t>Problem</a:t>
                      </a:r>
                      <a:endParaRPr lang="en-US" sz="2400" dirty="0">
                        <a:solidFill>
                          <a:schemeClr val="bg1"/>
                        </a:solidFill>
                      </a:endParaRPr>
                    </a:p>
                  </a:txBody>
                  <a:tcPr marL="45721" marR="45721" anchor="ctr" anchorCtr="1">
                    <a:solidFill>
                      <a:srgbClr val="FF0000"/>
                    </a:solidFill>
                  </a:tcPr>
                </a:tc>
              </a:tr>
              <a:tr h="501850">
                <a:tc>
                  <a:txBody>
                    <a:bodyPr/>
                    <a:lstStyle/>
                    <a:p>
                      <a:pPr algn="ctr"/>
                      <a:r>
                        <a:rPr lang="en-US" sz="2400" b="1" dirty="0" smtClean="0">
                          <a:solidFill>
                            <a:schemeClr val="tx1"/>
                          </a:solidFill>
                        </a:rPr>
                        <a:t>Tb-149</a:t>
                      </a:r>
                      <a:endParaRPr lang="en-US" sz="2400" b="1" dirty="0">
                        <a:solidFill>
                          <a:schemeClr val="tx1"/>
                        </a:solidFill>
                      </a:endParaRPr>
                    </a:p>
                  </a:txBody>
                  <a:tcPr marL="91441" marR="91441" anchor="ctr" anchorCtr="1"/>
                </a:tc>
                <a:tc>
                  <a:txBody>
                    <a:bodyPr/>
                    <a:lstStyle/>
                    <a:p>
                      <a:pPr algn="ctr"/>
                      <a:r>
                        <a:rPr lang="en-US" sz="2400" b="0" dirty="0" smtClean="0">
                          <a:solidFill>
                            <a:schemeClr val="tx1"/>
                          </a:solidFill>
                        </a:rPr>
                        <a:t>4.12</a:t>
                      </a:r>
                      <a:endParaRPr lang="en-US" sz="2400" b="0" dirty="0">
                        <a:solidFill>
                          <a:schemeClr val="tx1"/>
                        </a:solidFill>
                      </a:endParaRPr>
                    </a:p>
                  </a:txBody>
                  <a:tcPr marL="91441" marR="91441" anchor="ctr" anchorCtr="1"/>
                </a:tc>
                <a:tc>
                  <a:txBody>
                    <a:bodyPr/>
                    <a:lstStyle/>
                    <a:p>
                      <a:pPr algn="ctr"/>
                      <a:r>
                        <a:rPr lang="en-US" sz="2200" b="0" dirty="0" smtClean="0">
                          <a:solidFill>
                            <a:schemeClr val="tx1"/>
                          </a:solidFill>
                        </a:rPr>
                        <a:t>Known (bio)chemistry</a:t>
                      </a:r>
                      <a:endParaRPr lang="en-US" sz="2200" b="0" dirty="0">
                        <a:solidFill>
                          <a:schemeClr val="tx1"/>
                        </a:solidFill>
                      </a:endParaRPr>
                    </a:p>
                  </a:txBody>
                  <a:tcPr marL="91441" marR="91441" anchor="ctr" anchorCtr="1"/>
                </a:tc>
                <a:tc>
                  <a:txBody>
                    <a:bodyPr/>
                    <a:lstStyle/>
                    <a:p>
                      <a:pPr algn="ctr"/>
                      <a:r>
                        <a:rPr lang="en-US" sz="2200" b="0" dirty="0" smtClean="0">
                          <a:solidFill>
                            <a:schemeClr val="tx1"/>
                          </a:solidFill>
                        </a:rPr>
                        <a:t>Availability</a:t>
                      </a:r>
                      <a:endParaRPr lang="en-US" sz="2200" b="0" dirty="0">
                        <a:solidFill>
                          <a:schemeClr val="tx1"/>
                        </a:solidFill>
                      </a:endParaRPr>
                    </a:p>
                  </a:txBody>
                  <a:tcPr marL="91441" marR="91441" anchor="ctr" anchorCtr="1"/>
                </a:tc>
              </a:tr>
              <a:tr h="502987">
                <a:tc>
                  <a:txBody>
                    <a:bodyPr/>
                    <a:lstStyle/>
                    <a:p>
                      <a:pPr algn="ctr"/>
                      <a:r>
                        <a:rPr lang="en-US" sz="2400" b="1" dirty="0" err="1" smtClean="0">
                          <a:solidFill>
                            <a:srgbClr val="0000FF"/>
                          </a:solidFill>
                        </a:rPr>
                        <a:t>Pb</a:t>
                      </a:r>
                      <a:r>
                        <a:rPr lang="en-US" sz="2400" b="1" dirty="0" smtClean="0">
                          <a:solidFill>
                            <a:srgbClr val="0000FF"/>
                          </a:solidFill>
                        </a:rPr>
                        <a:t>-212</a:t>
                      </a:r>
                      <a:endParaRPr lang="en-US" sz="2400" b="1" dirty="0">
                        <a:solidFill>
                          <a:srgbClr val="0000FF"/>
                        </a:solidFill>
                      </a:endParaRPr>
                    </a:p>
                  </a:txBody>
                  <a:tcPr marL="91441" marR="91441" anchor="ctr" anchorCtr="1"/>
                </a:tc>
                <a:tc>
                  <a:txBody>
                    <a:bodyPr/>
                    <a:lstStyle/>
                    <a:p>
                      <a:pPr algn="ctr"/>
                      <a:r>
                        <a:rPr lang="en-US" sz="2400" b="0" dirty="0" smtClean="0">
                          <a:solidFill>
                            <a:srgbClr val="0000FF"/>
                          </a:solidFill>
                        </a:rPr>
                        <a:t>10.6</a:t>
                      </a:r>
                      <a:endParaRPr lang="en-US" sz="2400" b="0" dirty="0">
                        <a:solidFill>
                          <a:srgbClr val="0000FF"/>
                        </a:solidFill>
                      </a:endParaRPr>
                    </a:p>
                  </a:txBody>
                  <a:tcPr marL="91441" marR="91441" anchor="ctr" anchorCtr="1"/>
                </a:tc>
                <a:tc>
                  <a:txBody>
                    <a:bodyPr/>
                    <a:lstStyle/>
                    <a:p>
                      <a:pPr algn="ctr"/>
                      <a:r>
                        <a:rPr lang="en-US" sz="2200" b="0" dirty="0" smtClean="0">
                          <a:solidFill>
                            <a:srgbClr val="0000FF"/>
                          </a:solidFill>
                        </a:rPr>
                        <a:t>Availability        </a:t>
                      </a:r>
                      <a:r>
                        <a:rPr lang="en-US" sz="2200" b="0" baseline="0" dirty="0" smtClean="0">
                          <a:solidFill>
                            <a:srgbClr val="0000FF"/>
                          </a:solidFill>
                        </a:rPr>
                        <a:t> </a:t>
                      </a:r>
                      <a:r>
                        <a:rPr lang="en-US" sz="1800" b="0" dirty="0" smtClean="0">
                          <a:solidFill>
                            <a:srgbClr val="0000FF"/>
                          </a:solidFill>
                        </a:rPr>
                        <a:t>(recycled from U-fuel </a:t>
                      </a:r>
                      <a:r>
                        <a:rPr lang="en-US" sz="1800" b="0" baseline="30000" dirty="0" smtClean="0">
                          <a:solidFill>
                            <a:srgbClr val="0000FF"/>
                          </a:solidFill>
                        </a:rPr>
                        <a:t>228</a:t>
                      </a:r>
                      <a:r>
                        <a:rPr lang="en-US" sz="1800" b="0" baseline="0" dirty="0" smtClean="0">
                          <a:solidFill>
                            <a:srgbClr val="0000FF"/>
                          </a:solidFill>
                        </a:rPr>
                        <a:t>Th</a:t>
                      </a:r>
                      <a:r>
                        <a:rPr lang="en-US" sz="1800" b="0" dirty="0" smtClean="0">
                          <a:solidFill>
                            <a:srgbClr val="0000FF"/>
                          </a:solidFill>
                        </a:rPr>
                        <a:t>)</a:t>
                      </a:r>
                      <a:endParaRPr lang="en-US" sz="1800" b="0" dirty="0">
                        <a:solidFill>
                          <a:srgbClr val="0000FF"/>
                        </a:solidFill>
                      </a:endParaRPr>
                    </a:p>
                  </a:txBody>
                  <a:tcPr marL="91441" marR="91441"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200" b="0" dirty="0" smtClean="0">
                          <a:solidFill>
                            <a:srgbClr val="0000FF"/>
                          </a:solidFill>
                        </a:rPr>
                        <a:t>Release of</a:t>
                      </a:r>
                      <a:r>
                        <a:rPr lang="en-US" sz="2200" b="0" baseline="0" dirty="0" smtClean="0">
                          <a:solidFill>
                            <a:srgbClr val="0000FF"/>
                          </a:solidFill>
                        </a:rPr>
                        <a:t> daughter?</a:t>
                      </a:r>
                      <a:endParaRPr lang="en-US" sz="2200" b="0" dirty="0" smtClean="0">
                        <a:solidFill>
                          <a:srgbClr val="0000FF"/>
                        </a:solidFill>
                      </a:endParaRPr>
                    </a:p>
                  </a:txBody>
                  <a:tcPr marL="91441" marR="91441" anchor="ctr" anchorCtr="1"/>
                </a:tc>
              </a:tr>
              <a:tr h="762005">
                <a:tc>
                  <a:txBody>
                    <a:bodyPr/>
                    <a:lstStyle/>
                    <a:p>
                      <a:pPr algn="ctr"/>
                      <a:r>
                        <a:rPr lang="en-US" sz="2400" b="1" dirty="0" smtClean="0">
                          <a:solidFill>
                            <a:schemeClr val="tx1"/>
                          </a:solidFill>
                        </a:rPr>
                        <a:t>Bi-212</a:t>
                      </a:r>
                      <a:endParaRPr lang="en-US" sz="2400" b="1" dirty="0">
                        <a:solidFill>
                          <a:schemeClr val="tx1"/>
                        </a:solidFill>
                      </a:endParaRPr>
                    </a:p>
                  </a:txBody>
                  <a:tcPr marL="91441" marR="91441" anchor="ctr" anchorCtr="1"/>
                </a:tc>
                <a:tc>
                  <a:txBody>
                    <a:bodyPr/>
                    <a:lstStyle/>
                    <a:p>
                      <a:pPr algn="ctr"/>
                      <a:r>
                        <a:rPr lang="en-US" sz="2400" b="0" dirty="0" smtClean="0">
                          <a:solidFill>
                            <a:schemeClr val="tx1"/>
                          </a:solidFill>
                        </a:rPr>
                        <a:t>1.01</a:t>
                      </a:r>
                      <a:endParaRPr lang="en-US" sz="2400" b="0" dirty="0">
                        <a:solidFill>
                          <a:schemeClr val="tx1"/>
                        </a:solidFill>
                      </a:endParaRPr>
                    </a:p>
                  </a:txBody>
                  <a:tcPr marL="91441" marR="91441"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200" b="0" dirty="0" smtClean="0">
                          <a:solidFill>
                            <a:schemeClr val="tx1"/>
                          </a:solidFill>
                        </a:rPr>
                        <a:t>Known (bio)chemistry</a:t>
                      </a:r>
                    </a:p>
                    <a:p>
                      <a:pPr marL="0" marR="0" indent="0" algn="ctr" defTabSz="914400" rtl="0" eaLnBrk="1" fontAlgn="auto" latinLnBrk="0" hangingPunct="1">
                        <a:lnSpc>
                          <a:spcPct val="100000"/>
                        </a:lnSpc>
                        <a:spcBef>
                          <a:spcPts val="0"/>
                        </a:spcBef>
                        <a:spcAft>
                          <a:spcPts val="0"/>
                        </a:spcAft>
                        <a:buClrTx/>
                        <a:buSzTx/>
                        <a:buFontTx/>
                        <a:buNone/>
                        <a:tabLst/>
                        <a:defRPr/>
                      </a:pPr>
                      <a:r>
                        <a:rPr lang="en-US" sz="2200" b="0" dirty="0" smtClean="0">
                          <a:solidFill>
                            <a:schemeClr val="tx1"/>
                          </a:solidFill>
                        </a:rPr>
                        <a:t>Availability</a:t>
                      </a:r>
                    </a:p>
                  </a:txBody>
                  <a:tcPr marL="91441" marR="91441"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200" b="0" dirty="0" smtClean="0">
                          <a:solidFill>
                            <a:schemeClr val="tx1"/>
                          </a:solidFill>
                        </a:rPr>
                        <a:t>Short</a:t>
                      </a:r>
                      <a:r>
                        <a:rPr lang="en-US" sz="2200" b="0" baseline="0" dirty="0" smtClean="0">
                          <a:solidFill>
                            <a:schemeClr val="tx1"/>
                          </a:solidFill>
                        </a:rPr>
                        <a:t> half-life</a:t>
                      </a:r>
                      <a:endParaRPr lang="en-US" sz="2200" b="0" dirty="0" smtClean="0">
                        <a:solidFill>
                          <a:schemeClr val="tx1"/>
                        </a:solidFill>
                      </a:endParaRPr>
                    </a:p>
                  </a:txBody>
                  <a:tcPr marL="91441" marR="91441" anchor="ctr" anchorCtr="1"/>
                </a:tc>
              </a:tr>
              <a:tr h="762005">
                <a:tc>
                  <a:txBody>
                    <a:bodyPr/>
                    <a:lstStyle/>
                    <a:p>
                      <a:pPr algn="ctr"/>
                      <a:r>
                        <a:rPr lang="en-US" sz="2400" b="1" dirty="0" smtClean="0">
                          <a:solidFill>
                            <a:schemeClr val="tx1"/>
                          </a:solidFill>
                        </a:rPr>
                        <a:t>Bi-213</a:t>
                      </a:r>
                      <a:endParaRPr lang="en-US" sz="2400" b="1" dirty="0">
                        <a:solidFill>
                          <a:schemeClr val="tx1"/>
                        </a:solidFill>
                      </a:endParaRPr>
                    </a:p>
                  </a:txBody>
                  <a:tcPr marL="91441" marR="91441" anchor="ctr" anchorCtr="1"/>
                </a:tc>
                <a:tc>
                  <a:txBody>
                    <a:bodyPr/>
                    <a:lstStyle/>
                    <a:p>
                      <a:pPr algn="ctr"/>
                      <a:r>
                        <a:rPr lang="en-US" sz="2400" b="0" dirty="0" smtClean="0">
                          <a:solidFill>
                            <a:schemeClr val="tx1"/>
                          </a:solidFill>
                        </a:rPr>
                        <a:t>0.76</a:t>
                      </a:r>
                      <a:endParaRPr lang="en-US" sz="2400" b="0" dirty="0">
                        <a:solidFill>
                          <a:schemeClr val="tx1"/>
                        </a:solidFill>
                      </a:endParaRPr>
                    </a:p>
                  </a:txBody>
                  <a:tcPr marL="91441" marR="91441"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200" b="0" dirty="0" smtClean="0">
                          <a:solidFill>
                            <a:schemeClr val="tx1"/>
                          </a:solidFill>
                        </a:rPr>
                        <a:t>Known (bio)chemistry</a:t>
                      </a:r>
                    </a:p>
                  </a:txBody>
                  <a:tcPr marL="91441" marR="91441"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200" b="0" dirty="0" smtClean="0">
                          <a:solidFill>
                            <a:schemeClr val="tx1"/>
                          </a:solidFill>
                        </a:rPr>
                        <a:t>Short</a:t>
                      </a:r>
                      <a:r>
                        <a:rPr lang="en-US" sz="2200" b="0" baseline="0" dirty="0" smtClean="0">
                          <a:solidFill>
                            <a:schemeClr val="tx1"/>
                          </a:solidFill>
                        </a:rPr>
                        <a:t> half-life</a:t>
                      </a:r>
                      <a:endParaRPr lang="en-US" sz="2200" b="0" dirty="0" smtClean="0">
                        <a:solidFill>
                          <a:schemeClr val="tx1"/>
                        </a:solidFill>
                      </a:endParaRPr>
                    </a:p>
                    <a:p>
                      <a:pPr algn="ctr"/>
                      <a:r>
                        <a:rPr lang="en-US" sz="2200" b="0" dirty="0" smtClean="0">
                          <a:solidFill>
                            <a:schemeClr val="tx1"/>
                          </a:solidFill>
                        </a:rPr>
                        <a:t>Availability</a:t>
                      </a:r>
                      <a:endParaRPr lang="en-US" sz="2200" b="0" dirty="0">
                        <a:solidFill>
                          <a:schemeClr val="tx1"/>
                        </a:solidFill>
                      </a:endParaRPr>
                    </a:p>
                  </a:txBody>
                  <a:tcPr marL="91441" marR="91441" anchor="ctr" anchorCtr="1"/>
                </a:tc>
              </a:tr>
              <a:tr h="584188">
                <a:tc>
                  <a:txBody>
                    <a:bodyPr/>
                    <a:lstStyle/>
                    <a:p>
                      <a:pPr algn="ctr"/>
                      <a:r>
                        <a:rPr lang="en-US" sz="2400" b="1" dirty="0" smtClean="0">
                          <a:solidFill>
                            <a:schemeClr val="tx1"/>
                          </a:solidFill>
                        </a:rPr>
                        <a:t>At-211</a:t>
                      </a:r>
                      <a:endParaRPr lang="en-US" sz="2400" b="1" dirty="0">
                        <a:solidFill>
                          <a:schemeClr val="tx1"/>
                        </a:solidFill>
                      </a:endParaRPr>
                    </a:p>
                  </a:txBody>
                  <a:tcPr marL="91441" marR="91441" anchor="ctr" anchorCtr="1"/>
                </a:tc>
                <a:tc>
                  <a:txBody>
                    <a:bodyPr/>
                    <a:lstStyle/>
                    <a:p>
                      <a:pPr algn="ctr"/>
                      <a:r>
                        <a:rPr lang="en-US" sz="2400" b="0" dirty="0" smtClean="0">
                          <a:solidFill>
                            <a:schemeClr val="tx1"/>
                          </a:solidFill>
                        </a:rPr>
                        <a:t>7.22</a:t>
                      </a:r>
                    </a:p>
                  </a:txBody>
                  <a:tcPr marL="91441" marR="91441" anchor="ctr" anchorCtr="1"/>
                </a:tc>
                <a:tc>
                  <a:txBody>
                    <a:bodyPr/>
                    <a:lstStyle/>
                    <a:p>
                      <a:pPr algn="ctr"/>
                      <a:r>
                        <a:rPr lang="en-GB" sz="2200" b="0" dirty="0" smtClean="0">
                          <a:solidFill>
                            <a:schemeClr val="tx1"/>
                          </a:solidFill>
                        </a:rPr>
                        <a:t>Half-life</a:t>
                      </a:r>
                    </a:p>
                  </a:txBody>
                  <a:tcPr marL="91441" marR="91441" anchor="ctr" anchorCtr="1"/>
                </a:tc>
                <a:tc>
                  <a:txBody>
                    <a:bodyPr/>
                    <a:lstStyle/>
                    <a:p>
                      <a:pPr algn="ctr"/>
                      <a:r>
                        <a:rPr lang="en-US" sz="2200" b="0" dirty="0" smtClean="0">
                          <a:solidFill>
                            <a:schemeClr val="tx1"/>
                          </a:solidFill>
                        </a:rPr>
                        <a:t>Challenging (bio)chemistry</a:t>
                      </a:r>
                      <a:endParaRPr lang="en-US" sz="2200" b="0" dirty="0">
                        <a:solidFill>
                          <a:schemeClr val="tx1"/>
                        </a:solidFill>
                      </a:endParaRPr>
                    </a:p>
                  </a:txBody>
                  <a:tcPr marL="91441" marR="91441" anchor="ctr" anchorCtr="1"/>
                </a:tc>
              </a:tr>
              <a:tr h="762005">
                <a:tc>
                  <a:txBody>
                    <a:bodyPr/>
                    <a:lstStyle/>
                    <a:p>
                      <a:pPr algn="ctr"/>
                      <a:r>
                        <a:rPr lang="en-US" sz="2400" b="1" dirty="0" smtClean="0">
                          <a:solidFill>
                            <a:srgbClr val="0000FF"/>
                          </a:solidFill>
                        </a:rPr>
                        <a:t>Ra-223</a:t>
                      </a:r>
                      <a:endParaRPr lang="en-US" sz="2400" b="1" dirty="0">
                        <a:solidFill>
                          <a:srgbClr val="0000FF"/>
                        </a:solidFill>
                      </a:endParaRPr>
                    </a:p>
                  </a:txBody>
                  <a:tcPr marL="91441" marR="91441" anchor="ctr" anchorCtr="1"/>
                </a:tc>
                <a:tc>
                  <a:txBody>
                    <a:bodyPr/>
                    <a:lstStyle/>
                    <a:p>
                      <a:pPr marL="0" algn="ctr" defTabSz="914400" rtl="0" eaLnBrk="1" latinLnBrk="0" hangingPunct="1"/>
                      <a:r>
                        <a:rPr lang="en-US" sz="2400" b="0" kern="1200" dirty="0" smtClean="0">
                          <a:solidFill>
                            <a:srgbClr val="0000FF"/>
                          </a:solidFill>
                          <a:latin typeface="+mn-lt"/>
                          <a:ea typeface="+mn-ea"/>
                          <a:cs typeface="+mn-cs"/>
                        </a:rPr>
                        <a:t>274</a:t>
                      </a:r>
                      <a:endParaRPr lang="en-US" sz="2400" b="0" kern="1200" dirty="0">
                        <a:solidFill>
                          <a:srgbClr val="0000FF"/>
                        </a:solidFill>
                        <a:latin typeface="+mn-lt"/>
                        <a:ea typeface="+mn-ea"/>
                        <a:cs typeface="+mn-cs"/>
                      </a:endParaRPr>
                    </a:p>
                  </a:txBody>
                  <a:tcPr marL="91441" marR="91441"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200" b="0" dirty="0" smtClean="0">
                          <a:solidFill>
                            <a:srgbClr val="0000FF"/>
                          </a:solidFill>
                        </a:rPr>
                        <a:t>Half-life</a:t>
                      </a:r>
                    </a:p>
                    <a:p>
                      <a:pPr marL="0" marR="0" indent="0" algn="ctr" defTabSz="914400" rtl="0" eaLnBrk="1" fontAlgn="auto" latinLnBrk="0" hangingPunct="1">
                        <a:lnSpc>
                          <a:spcPct val="100000"/>
                        </a:lnSpc>
                        <a:spcBef>
                          <a:spcPts val="0"/>
                        </a:spcBef>
                        <a:spcAft>
                          <a:spcPts val="0"/>
                        </a:spcAft>
                        <a:buClrTx/>
                        <a:buSzTx/>
                        <a:buFontTx/>
                        <a:buNone/>
                        <a:tabLst/>
                        <a:defRPr/>
                      </a:pPr>
                      <a:r>
                        <a:rPr lang="en-US" sz="2200" b="0" dirty="0" smtClean="0">
                          <a:solidFill>
                            <a:srgbClr val="0000FF"/>
                          </a:solidFill>
                        </a:rPr>
                        <a:t>Availability</a:t>
                      </a:r>
                    </a:p>
                  </a:txBody>
                  <a:tcPr marL="91441" marR="91441" anchor="ctr" anchorCtr="1"/>
                </a:tc>
                <a:tc>
                  <a:txBody>
                    <a:bodyPr/>
                    <a:lstStyle/>
                    <a:p>
                      <a:pPr algn="ctr"/>
                      <a:r>
                        <a:rPr lang="en-GB" sz="2200" b="0" dirty="0" smtClean="0">
                          <a:solidFill>
                            <a:srgbClr val="0000FF"/>
                          </a:solidFill>
                        </a:rPr>
                        <a:t>Only</a:t>
                      </a:r>
                      <a:r>
                        <a:rPr lang="en-GB" sz="2200" b="0" baseline="0" dirty="0" smtClean="0">
                          <a:solidFill>
                            <a:srgbClr val="0000FF"/>
                          </a:solidFill>
                        </a:rPr>
                        <a:t> for bone metastases</a:t>
                      </a:r>
                    </a:p>
                    <a:p>
                      <a:pPr algn="ctr"/>
                      <a:r>
                        <a:rPr lang="en-GB" sz="2200" b="0" baseline="0" dirty="0" smtClean="0">
                          <a:solidFill>
                            <a:srgbClr val="0000FF"/>
                          </a:solidFill>
                        </a:rPr>
                        <a:t>(similar chemistry to </a:t>
                      </a:r>
                      <a:r>
                        <a:rPr lang="en-GB" sz="2200" b="0" baseline="0" dirty="0" err="1" smtClean="0">
                          <a:solidFill>
                            <a:srgbClr val="0000FF"/>
                          </a:solidFill>
                        </a:rPr>
                        <a:t>Ca</a:t>
                      </a:r>
                      <a:r>
                        <a:rPr lang="en-GB" sz="2200" b="0" baseline="0" dirty="0" smtClean="0">
                          <a:solidFill>
                            <a:srgbClr val="0000FF"/>
                          </a:solidFill>
                        </a:rPr>
                        <a:t>)</a:t>
                      </a:r>
                      <a:endParaRPr lang="en-GB" sz="2200" b="0" dirty="0" smtClean="0">
                        <a:solidFill>
                          <a:srgbClr val="0000FF"/>
                        </a:solidFill>
                      </a:endParaRPr>
                    </a:p>
                  </a:txBody>
                  <a:tcPr marL="91441" marR="91441" anchor="ctr" anchorCtr="1"/>
                </a:tc>
              </a:tr>
              <a:tr h="762005">
                <a:tc>
                  <a:txBody>
                    <a:bodyPr/>
                    <a:lstStyle/>
                    <a:p>
                      <a:pPr algn="ctr"/>
                      <a:r>
                        <a:rPr lang="en-US" sz="2400" b="1" dirty="0" smtClean="0">
                          <a:solidFill>
                            <a:schemeClr val="tx1"/>
                          </a:solidFill>
                        </a:rPr>
                        <a:t>Ac-225</a:t>
                      </a:r>
                      <a:endParaRPr lang="en-US" sz="2400" b="1" dirty="0">
                        <a:solidFill>
                          <a:schemeClr val="tx1"/>
                        </a:solidFill>
                      </a:endParaRPr>
                    </a:p>
                  </a:txBody>
                  <a:tcPr marL="91441" marR="91441" anchor="ctr" anchorCtr="1"/>
                </a:tc>
                <a:tc>
                  <a:txBody>
                    <a:bodyPr/>
                    <a:lstStyle/>
                    <a:p>
                      <a:pPr algn="ctr"/>
                      <a:r>
                        <a:rPr lang="en-US" sz="2400" b="0" dirty="0" smtClean="0">
                          <a:solidFill>
                            <a:schemeClr val="tx1"/>
                          </a:solidFill>
                        </a:rPr>
                        <a:t>240</a:t>
                      </a:r>
                      <a:endParaRPr lang="en-US" sz="2400" b="0" dirty="0">
                        <a:solidFill>
                          <a:schemeClr val="tx1"/>
                        </a:solidFill>
                      </a:endParaRPr>
                    </a:p>
                  </a:txBody>
                  <a:tcPr marL="91441" marR="91441" anchor="ctr" anchorCtr="1"/>
                </a:tc>
                <a:tc>
                  <a:txBody>
                    <a:bodyPr/>
                    <a:lstStyle/>
                    <a:p>
                      <a:pPr marL="0" algn="ctr" defTabSz="914400" rtl="0" eaLnBrk="1" latinLnBrk="0" hangingPunct="1"/>
                      <a:r>
                        <a:rPr lang="en-US" sz="2200" b="0" kern="1200" dirty="0" smtClean="0">
                          <a:solidFill>
                            <a:schemeClr val="tx1"/>
                          </a:solidFill>
                          <a:latin typeface="+mn-lt"/>
                          <a:ea typeface="+mn-ea"/>
                          <a:cs typeface="+mn-cs"/>
                        </a:rPr>
                        <a:t>Half-life</a:t>
                      </a:r>
                    </a:p>
                    <a:p>
                      <a:pPr marL="0" algn="ctr" defTabSz="914400" rtl="0" eaLnBrk="1" latinLnBrk="0" hangingPunct="1"/>
                      <a:r>
                        <a:rPr lang="en-US" sz="2200" b="0" kern="1200" dirty="0" smtClean="0">
                          <a:solidFill>
                            <a:schemeClr val="tx1"/>
                          </a:solidFill>
                          <a:latin typeface="+mn-lt"/>
                          <a:ea typeface="+mn-ea"/>
                          <a:cs typeface="+mn-cs"/>
                        </a:rPr>
                        <a:t>Known</a:t>
                      </a:r>
                      <a:r>
                        <a:rPr lang="en-US" sz="2200" b="0" kern="1200" baseline="0" dirty="0" smtClean="0">
                          <a:solidFill>
                            <a:schemeClr val="tx1"/>
                          </a:solidFill>
                          <a:latin typeface="+mn-lt"/>
                          <a:ea typeface="+mn-ea"/>
                          <a:cs typeface="+mn-cs"/>
                        </a:rPr>
                        <a:t> (bio)chemistry</a:t>
                      </a:r>
                      <a:endParaRPr lang="en-US" sz="2200" b="0" kern="1200" dirty="0">
                        <a:solidFill>
                          <a:schemeClr val="tx1"/>
                        </a:solidFill>
                        <a:latin typeface="+mn-lt"/>
                        <a:ea typeface="+mn-ea"/>
                        <a:cs typeface="+mn-cs"/>
                      </a:endParaRPr>
                    </a:p>
                  </a:txBody>
                  <a:tcPr marL="91441" marR="91441" anchor="ctr" anchorCtr="1"/>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2200" b="0" dirty="0" smtClean="0">
                          <a:solidFill>
                            <a:schemeClr val="tx1"/>
                          </a:solidFill>
                          <a:sym typeface="Symbol"/>
                        </a:rPr>
                        <a:t>Release of daughters? Availability</a:t>
                      </a:r>
                    </a:p>
                  </a:txBody>
                  <a:tcPr marL="91441" marR="91441" anchor="ctr" anchorCtr="1"/>
                </a:tc>
              </a:tr>
            </a:tbl>
          </a:graphicData>
        </a:graphic>
      </p:graphicFrame>
    </p:spTree>
    <p:extLst>
      <p:ext uri="{BB962C8B-B14F-4D97-AF65-F5344CB8AC3E}">
        <p14:creationId xmlns:p14="http://schemas.microsoft.com/office/powerpoint/2010/main" val="13961166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194"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 y="4752975"/>
            <a:ext cx="9036050" cy="2105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195" name="Rectangle 5"/>
          <p:cNvSpPr>
            <a:spLocks noChangeArrowheads="1"/>
          </p:cNvSpPr>
          <p:nvPr/>
        </p:nvSpPr>
        <p:spPr bwMode="auto">
          <a:xfrm>
            <a:off x="50800" y="5435600"/>
            <a:ext cx="720725" cy="719138"/>
          </a:xfrm>
          <a:prstGeom prst="rect">
            <a:avLst/>
          </a:prstGeom>
          <a:noFill/>
          <a:ln w="76200">
            <a:solidFill>
              <a:srgbClr val="0000FF"/>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8196" name="Rectangle 5"/>
          <p:cNvSpPr>
            <a:spLocks noChangeArrowheads="1"/>
          </p:cNvSpPr>
          <p:nvPr/>
        </p:nvSpPr>
        <p:spPr bwMode="auto">
          <a:xfrm>
            <a:off x="2138363" y="5435600"/>
            <a:ext cx="720725" cy="719138"/>
          </a:xfrm>
          <a:prstGeom prst="rect">
            <a:avLst/>
          </a:prstGeom>
          <a:noFill/>
          <a:ln w="76200">
            <a:solidFill>
              <a:srgbClr val="0000FF"/>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8197" name="Rectangle 5"/>
          <p:cNvSpPr>
            <a:spLocks noChangeArrowheads="1"/>
          </p:cNvSpPr>
          <p:nvPr/>
        </p:nvSpPr>
        <p:spPr bwMode="auto">
          <a:xfrm>
            <a:off x="4206875" y="5435600"/>
            <a:ext cx="719138" cy="719138"/>
          </a:xfrm>
          <a:prstGeom prst="rect">
            <a:avLst/>
          </a:prstGeom>
          <a:noFill/>
          <a:ln w="76200">
            <a:solidFill>
              <a:srgbClr val="0000FF"/>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8198" name="Rectangle 5"/>
          <p:cNvSpPr>
            <a:spLocks noChangeArrowheads="1"/>
          </p:cNvSpPr>
          <p:nvPr/>
        </p:nvSpPr>
        <p:spPr bwMode="auto">
          <a:xfrm>
            <a:off x="8374063" y="5435600"/>
            <a:ext cx="720725" cy="719138"/>
          </a:xfrm>
          <a:prstGeom prst="rect">
            <a:avLst/>
          </a:prstGeom>
          <a:noFill/>
          <a:ln w="76200">
            <a:solidFill>
              <a:srgbClr val="0000FF"/>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pic>
        <p:nvPicPr>
          <p:cNvPr id="8199" name="Picture 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7921" y="765427"/>
            <a:ext cx="5249863" cy="3743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Title 1"/>
          <p:cNvSpPr txBox="1">
            <a:spLocks/>
          </p:cNvSpPr>
          <p:nvPr/>
        </p:nvSpPr>
        <p:spPr>
          <a:xfrm>
            <a:off x="-36513" y="0"/>
            <a:ext cx="9180513" cy="647701"/>
          </a:xfrm>
          <a:prstGeom prst="rect">
            <a:avLst/>
          </a:prstGeom>
          <a:solidFill>
            <a:schemeClr val="tx2">
              <a:lumMod val="60000"/>
              <a:lumOff val="40000"/>
            </a:schemeClr>
          </a:solidFill>
        </p:spPr>
        <p:txBody>
          <a:bodyPr vert="horz" lIns="91440" tIns="45720" rIns="91440" bIns="45720" rtlCol="0" anchor="ctr">
            <a:normAutofit fontScale="7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a:solidFill>
                  <a:srgbClr val="FFFFFF"/>
                </a:solidFill>
                <a:latin typeface="Arial" charset="0"/>
              </a:rPr>
              <a:t>Terbium: a unique element for nuclear medicine</a:t>
            </a:r>
            <a:endParaRPr lang="en-US" b="1" dirty="0">
              <a:solidFill>
                <a:srgbClr val="FFFFFF"/>
              </a:solidFill>
              <a:latin typeface="Arial" charset="0"/>
            </a:endParaRPr>
          </a:p>
        </p:txBody>
      </p:sp>
    </p:spTree>
    <p:extLst>
      <p:ext uri="{BB962C8B-B14F-4D97-AF65-F5344CB8AC3E}">
        <p14:creationId xmlns:p14="http://schemas.microsoft.com/office/powerpoint/2010/main" val="141825522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8483" y="2773660"/>
            <a:ext cx="2636837" cy="2095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43" y="3588147"/>
            <a:ext cx="6003925" cy="32972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34066" y="5737225"/>
            <a:ext cx="2863850" cy="11207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Rectangle 2"/>
          <p:cNvSpPr txBox="1">
            <a:spLocks noChangeArrowheads="1"/>
          </p:cNvSpPr>
          <p:nvPr/>
        </p:nvSpPr>
        <p:spPr>
          <a:xfrm>
            <a:off x="1331640" y="152113"/>
            <a:ext cx="8064896" cy="1358280"/>
          </a:xfrm>
          <a:prstGeom prst="rect">
            <a:avLst/>
          </a:prstGeom>
        </p:spPr>
        <p:txBody>
          <a:bodyPr/>
          <a:lstStyle>
            <a:lvl1pPr algn="l" defTabSz="914400" rtl="0" eaLnBrk="1" latinLnBrk="0" hangingPunct="1">
              <a:spcBef>
                <a:spcPct val="0"/>
              </a:spcBef>
              <a:buNone/>
              <a:defRPr sz="3800" kern="1200">
                <a:solidFill>
                  <a:schemeClr val="tx1">
                    <a:lumMod val="90000"/>
                    <a:lumOff val="10000"/>
                  </a:schemeClr>
                </a:solidFill>
                <a:latin typeface="+mj-lt"/>
                <a:ea typeface="+mj-ea"/>
                <a:cs typeface="+mj-cs"/>
              </a:defRPr>
            </a:lvl1pPr>
          </a:lstStyle>
          <a:p>
            <a:r>
              <a:rPr lang="en-US" sz="3600" b="1" dirty="0" smtClean="0"/>
              <a:t>CERN-MEDICIS:</a:t>
            </a:r>
            <a:br>
              <a:rPr lang="en-US" sz="3600" b="1" dirty="0" smtClean="0"/>
            </a:br>
            <a:r>
              <a:rPr lang="en-US" sz="3600" b="1" dirty="0" smtClean="0">
                <a:solidFill>
                  <a:schemeClr val="accent2"/>
                </a:solidFill>
              </a:rPr>
              <a:t>Med</a:t>
            </a:r>
            <a:r>
              <a:rPr lang="en-US" sz="3600" b="1" dirty="0" smtClean="0"/>
              <a:t>ical </a:t>
            </a:r>
            <a:r>
              <a:rPr lang="en-US" sz="3200" b="1" dirty="0" smtClean="0">
                <a:solidFill>
                  <a:schemeClr val="accent2"/>
                </a:solidFill>
              </a:rPr>
              <a:t>i</a:t>
            </a:r>
            <a:r>
              <a:rPr lang="en-US" sz="3200" b="1" dirty="0" smtClean="0"/>
              <a:t>sotopes</a:t>
            </a:r>
            <a:r>
              <a:rPr lang="en-US" sz="3600" b="1" dirty="0" smtClean="0"/>
              <a:t> </a:t>
            </a:r>
            <a:r>
              <a:rPr lang="en-US" sz="3600" b="1" dirty="0" smtClean="0">
                <a:solidFill>
                  <a:schemeClr val="accent2"/>
                </a:solidFill>
              </a:rPr>
              <a:t>c</a:t>
            </a:r>
            <a:r>
              <a:rPr lang="en-US" sz="3600" b="1" dirty="0" smtClean="0"/>
              <a:t>ollected from </a:t>
            </a:r>
            <a:r>
              <a:rPr lang="en-US" sz="3600" b="1" dirty="0" smtClean="0">
                <a:solidFill>
                  <a:schemeClr val="accent2"/>
                </a:solidFill>
              </a:rPr>
              <a:t>IS</a:t>
            </a:r>
            <a:r>
              <a:rPr lang="en-US" sz="3600" b="1" dirty="0" smtClean="0"/>
              <a:t>OLDE</a:t>
            </a:r>
            <a:endParaRPr lang="en-US" sz="2400" b="1" i="1" dirty="0" smtClean="0"/>
          </a:p>
        </p:txBody>
      </p:sp>
      <p:pic>
        <p:nvPicPr>
          <p:cNvPr id="3" name="Picture 2"/>
          <p:cNvPicPr>
            <a:picLocks noChangeAspect="1"/>
          </p:cNvPicPr>
          <p:nvPr/>
        </p:nvPicPr>
        <p:blipFill>
          <a:blip r:embed="rId5"/>
          <a:stretch>
            <a:fillRect/>
          </a:stretch>
        </p:blipFill>
        <p:spPr>
          <a:xfrm>
            <a:off x="-1980" y="0"/>
            <a:ext cx="1535993" cy="1510393"/>
          </a:xfrm>
          <a:prstGeom prst="rect">
            <a:avLst/>
          </a:prstGeom>
        </p:spPr>
      </p:pic>
      <p:sp>
        <p:nvSpPr>
          <p:cNvPr id="4" name="Rectangle 3"/>
          <p:cNvSpPr txBox="1">
            <a:spLocks noChangeArrowheads="1"/>
          </p:cNvSpPr>
          <p:nvPr/>
        </p:nvSpPr>
        <p:spPr>
          <a:xfrm>
            <a:off x="107504" y="1484784"/>
            <a:ext cx="8992000" cy="1656184"/>
          </a:xfrm>
          <a:prstGeom prst="rect">
            <a:avLst/>
          </a:prstGeom>
        </p:spPr>
        <p:txBody>
          <a:bodyPr/>
          <a:lstStyle>
            <a:lvl1pPr marL="342900" indent="-342900" algn="l" defTabSz="914400" rtl="0" eaLnBrk="1" latinLnBrk="0" hangingPunct="1">
              <a:spcBef>
                <a:spcPts val="2000"/>
              </a:spcBef>
              <a:buClr>
                <a:schemeClr val="accent1"/>
              </a:buClr>
              <a:buSzPct val="90000"/>
              <a:buFont typeface="Wingdings 2" pitchFamily="18" charset="2"/>
              <a:buChar char=""/>
              <a:defRPr sz="2200" kern="1200">
                <a:solidFill>
                  <a:schemeClr val="tx1">
                    <a:lumMod val="90000"/>
                    <a:lumOff val="10000"/>
                  </a:schemeClr>
                </a:solidFill>
                <a:latin typeface="+mn-lt"/>
                <a:ea typeface="+mn-ea"/>
                <a:cs typeface="+mn-cs"/>
              </a:defRPr>
            </a:lvl1pPr>
            <a:lvl2pPr marL="685800" indent="-336550" algn="l" defTabSz="914400" rtl="0" eaLnBrk="1" latinLnBrk="0" hangingPunct="1">
              <a:spcBef>
                <a:spcPts val="600"/>
              </a:spcBef>
              <a:buClr>
                <a:schemeClr val="accent1"/>
              </a:buClr>
              <a:buSzPct val="90000"/>
              <a:buFont typeface="Wingdings 2" pitchFamily="18" charset="2"/>
              <a:buChar char=""/>
              <a:defRPr sz="2000" kern="1200">
                <a:solidFill>
                  <a:schemeClr val="tx1">
                    <a:lumMod val="90000"/>
                    <a:lumOff val="10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3pPr>
            <a:lvl4pPr marL="1371600" indent="-3365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2" pitchFamily="18" charset="2"/>
              <a:buChar char=""/>
              <a:defRPr sz="1800" kern="1200">
                <a:solidFill>
                  <a:schemeClr val="tx1">
                    <a:lumMod val="90000"/>
                    <a:lumOff val="1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80000"/>
              </a:lnSpc>
              <a:buNone/>
            </a:pPr>
            <a:r>
              <a:rPr lang="en-US" sz="2000" dirty="0" smtClean="0"/>
              <a:t>R. Catherall, </a:t>
            </a:r>
            <a:r>
              <a:rPr lang="en-US" sz="2000" dirty="0"/>
              <a:t>M. </a:t>
            </a:r>
            <a:r>
              <a:rPr lang="en-US" sz="2000" dirty="0" smtClean="0"/>
              <a:t>Dias, T. Giles, Z. Lawson, S. Marzari, </a:t>
            </a:r>
            <a:r>
              <a:rPr lang="en-US" sz="2000" b="1" u="sng" dirty="0" smtClean="0"/>
              <a:t>T. Stora</a:t>
            </a:r>
            <a:r>
              <a:rPr lang="en-US" sz="2000" dirty="0" smtClean="0"/>
              <a:t> (</a:t>
            </a:r>
            <a:r>
              <a:rPr lang="en-US" sz="2000" b="1" dirty="0" smtClean="0"/>
              <a:t>CERN</a:t>
            </a:r>
            <a:r>
              <a:rPr lang="en-US" sz="2000" dirty="0" smtClean="0"/>
              <a:t>)</a:t>
            </a:r>
          </a:p>
          <a:p>
            <a:pPr marL="0" indent="0">
              <a:lnSpc>
                <a:spcPct val="80000"/>
              </a:lnSpc>
              <a:buNone/>
            </a:pPr>
            <a:r>
              <a:rPr lang="fr-FR" sz="2000" dirty="0" smtClean="0"/>
              <a:t>Dr. Forni (</a:t>
            </a:r>
            <a:r>
              <a:rPr lang="fr-FR" sz="2000" b="1" dirty="0" smtClean="0"/>
              <a:t>Clin. Carouge</a:t>
            </a:r>
            <a:r>
              <a:rPr lang="fr-FR" sz="2000" dirty="0" smtClean="0"/>
              <a:t>),</a:t>
            </a:r>
            <a:r>
              <a:rPr lang="en-US" sz="2000" dirty="0" smtClean="0"/>
              <a:t>L</a:t>
            </a:r>
            <a:r>
              <a:rPr lang="en-US" sz="2000" dirty="0"/>
              <a:t>. </a:t>
            </a:r>
            <a:r>
              <a:rPr lang="en-US" sz="2000" dirty="0" smtClean="0"/>
              <a:t>Vouga, </a:t>
            </a:r>
            <a:r>
              <a:rPr lang="fr-FR" sz="2000" dirty="0" smtClean="0"/>
              <a:t>Prof. P. Morel, Prof. L. </a:t>
            </a:r>
            <a:r>
              <a:rPr lang="fr-FR" sz="2000" dirty="0" err="1" smtClean="0"/>
              <a:t>Buehler</a:t>
            </a:r>
            <a:r>
              <a:rPr lang="fr-FR" sz="2000" dirty="0" smtClean="0"/>
              <a:t>, </a:t>
            </a:r>
            <a:r>
              <a:rPr lang="en-US" sz="2000" dirty="0" smtClean="0"/>
              <a:t>Prof. Y. Seimbille, Prof. O. </a:t>
            </a:r>
            <a:r>
              <a:rPr lang="en-US" sz="2000" dirty="0" err="1" smtClean="0"/>
              <a:t>Ratib</a:t>
            </a:r>
            <a:r>
              <a:rPr lang="en-US" sz="2000" dirty="0" smtClean="0"/>
              <a:t> (</a:t>
            </a:r>
            <a:r>
              <a:rPr lang="en-US" sz="2000" b="1" dirty="0" smtClean="0"/>
              <a:t>HUG</a:t>
            </a:r>
            <a:r>
              <a:rPr lang="en-US" sz="2000" dirty="0" smtClean="0"/>
              <a:t>, Geneva)</a:t>
            </a:r>
            <a:r>
              <a:rPr lang="fr-FR" sz="2000" dirty="0" smtClean="0"/>
              <a:t>, Prof. D. Hanahan (</a:t>
            </a:r>
            <a:r>
              <a:rPr lang="fr-FR" sz="2000" b="1" dirty="0" smtClean="0"/>
              <a:t>ISREC-EPFL</a:t>
            </a:r>
            <a:r>
              <a:rPr lang="fr-FR" sz="2000" dirty="0" smtClean="0"/>
              <a:t>, Lausanne), Prof. J. Prior, Dr. F. Buchegger (</a:t>
            </a:r>
            <a:r>
              <a:rPr lang="fr-FR" sz="2000" b="1" dirty="0" smtClean="0"/>
              <a:t>CHUV</a:t>
            </a:r>
            <a:r>
              <a:rPr lang="fr-FR" sz="2000" dirty="0" smtClean="0"/>
              <a:t>, Lausanne), Prof M. Huyse, Prof. P. van Duppen (</a:t>
            </a:r>
            <a:r>
              <a:rPr lang="fr-FR" sz="2000" b="1" dirty="0" err="1" smtClean="0"/>
              <a:t>Univ</a:t>
            </a:r>
            <a:r>
              <a:rPr lang="fr-FR" sz="2000" b="1" dirty="0" smtClean="0"/>
              <a:t>. Leuven</a:t>
            </a:r>
            <a:r>
              <a:rPr lang="fr-FR" sz="2000" dirty="0" smtClean="0"/>
              <a:t>), Prof. S. Lahiri (</a:t>
            </a:r>
            <a:r>
              <a:rPr lang="fr-FR" sz="2000" b="1" dirty="0" smtClean="0"/>
              <a:t>SINP</a:t>
            </a:r>
            <a:r>
              <a:rPr lang="fr-FR" sz="2000" dirty="0" smtClean="0"/>
              <a:t>, </a:t>
            </a:r>
            <a:r>
              <a:rPr lang="fr-FR" sz="2000" dirty="0" err="1" smtClean="0"/>
              <a:t>Kolkata</a:t>
            </a:r>
            <a:r>
              <a:rPr lang="fr-FR" sz="2000" dirty="0" smtClean="0"/>
              <a:t>)</a:t>
            </a:r>
          </a:p>
        </p:txBody>
      </p:sp>
      <p:pic>
        <p:nvPicPr>
          <p:cNvPr id="8" name="Picture 2"/>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ackgroundRemoval t="52086" b="93047" l="57341" r="80240"/>
                    </a14:imgEffect>
                  </a14:imgLayer>
                </a14:imgProps>
              </a:ext>
            </a:extLst>
          </a:blip>
          <a:srcRect/>
          <a:stretch/>
        </p:blipFill>
        <p:spPr bwMode="auto">
          <a:xfrm>
            <a:off x="1534013" y="5545394"/>
            <a:ext cx="250228" cy="403327"/>
          </a:xfrm>
          <a:prstGeom prst="rect">
            <a:avLst/>
          </a:prstGeom>
          <a:noFill/>
          <a:ln w="9525">
            <a:noFill/>
            <a:miter lim="800000"/>
            <a:headEnd/>
            <a:tailEnd/>
          </a:ln>
        </p:spPr>
      </p:pic>
      <p:sp>
        <p:nvSpPr>
          <p:cNvPr id="9" name="TextBox 8"/>
          <p:cNvSpPr txBox="1"/>
          <p:nvPr/>
        </p:nvSpPr>
        <p:spPr>
          <a:xfrm>
            <a:off x="32266" y="3071109"/>
            <a:ext cx="1088281" cy="584776"/>
          </a:xfrm>
          <a:prstGeom prst="rect">
            <a:avLst/>
          </a:prstGeom>
          <a:noFill/>
        </p:spPr>
        <p:txBody>
          <a:bodyPr wrap="square" rtlCol="0">
            <a:spAutoFit/>
          </a:bodyPr>
          <a:lstStyle/>
          <a:p>
            <a:pPr algn="ctr"/>
            <a:r>
              <a:rPr lang="fr-FR" sz="1600" b="1" dirty="0" smtClean="0"/>
              <a:t>CERN</a:t>
            </a:r>
          </a:p>
          <a:p>
            <a:pPr algn="ctr"/>
            <a:r>
              <a:rPr lang="fr-FR" sz="1600" b="1" dirty="0" smtClean="0"/>
              <a:t>KT </a:t>
            </a:r>
            <a:r>
              <a:rPr lang="fr-FR" sz="1600" b="1" dirty="0" err="1" smtClean="0"/>
              <a:t>Fund</a:t>
            </a:r>
            <a:endParaRPr lang="en-US" sz="1600" b="1" dirty="0"/>
          </a:p>
        </p:txBody>
      </p:sp>
      <p:sp>
        <p:nvSpPr>
          <p:cNvPr id="10" name="TextBox 9"/>
          <p:cNvSpPr txBox="1"/>
          <p:nvPr/>
        </p:nvSpPr>
        <p:spPr>
          <a:xfrm>
            <a:off x="2024988" y="3967691"/>
            <a:ext cx="1402858" cy="584776"/>
          </a:xfrm>
          <a:prstGeom prst="rect">
            <a:avLst/>
          </a:prstGeom>
          <a:noFill/>
        </p:spPr>
        <p:txBody>
          <a:bodyPr wrap="square" rtlCol="0">
            <a:spAutoFit/>
          </a:bodyPr>
          <a:lstStyle/>
          <a:p>
            <a:pPr algn="ctr"/>
            <a:r>
              <a:rPr lang="fr-FR" sz="1600" b="1" dirty="0" smtClean="0"/>
              <a:t>In-</a:t>
            </a:r>
            <a:r>
              <a:rPr lang="fr-FR" sz="1600" b="1" dirty="0" err="1" smtClean="0"/>
              <a:t>kind</a:t>
            </a:r>
            <a:r>
              <a:rPr lang="fr-FR" sz="1600" b="1" dirty="0" smtClean="0"/>
              <a:t> </a:t>
            </a:r>
            <a:r>
              <a:rPr lang="fr-FR" sz="1600" b="1" dirty="0" err="1" smtClean="0"/>
              <a:t>KULeuven</a:t>
            </a:r>
            <a:endParaRPr lang="en-US" sz="1600" b="1" dirty="0"/>
          </a:p>
        </p:txBody>
      </p:sp>
      <p:sp>
        <p:nvSpPr>
          <p:cNvPr id="11" name="TextBox 10"/>
          <p:cNvSpPr txBox="1"/>
          <p:nvPr/>
        </p:nvSpPr>
        <p:spPr>
          <a:xfrm>
            <a:off x="3663705" y="3967691"/>
            <a:ext cx="1014938" cy="523220"/>
          </a:xfrm>
          <a:prstGeom prst="rect">
            <a:avLst/>
          </a:prstGeom>
          <a:noFill/>
        </p:spPr>
        <p:txBody>
          <a:bodyPr wrap="square" rtlCol="0">
            <a:spAutoFit/>
          </a:bodyPr>
          <a:lstStyle/>
          <a:p>
            <a:pPr algn="ctr"/>
            <a:r>
              <a:rPr lang="fr-FR" sz="2800" b="1" dirty="0" smtClean="0"/>
              <a:t>CERN</a:t>
            </a:r>
            <a:endParaRPr lang="en-US" sz="2800" b="1" dirty="0"/>
          </a:p>
        </p:txBody>
      </p:sp>
      <p:sp>
        <p:nvSpPr>
          <p:cNvPr id="12" name="TextBox 11"/>
          <p:cNvSpPr txBox="1"/>
          <p:nvPr/>
        </p:nvSpPr>
        <p:spPr>
          <a:xfrm>
            <a:off x="1062822" y="4070910"/>
            <a:ext cx="1066071" cy="492443"/>
          </a:xfrm>
          <a:prstGeom prst="rect">
            <a:avLst/>
          </a:prstGeom>
          <a:noFill/>
        </p:spPr>
        <p:txBody>
          <a:bodyPr wrap="square" lIns="0" tIns="0" rIns="0" bIns="0" rtlCol="0">
            <a:spAutoFit/>
          </a:bodyPr>
          <a:lstStyle/>
          <a:p>
            <a:pPr algn="ctr"/>
            <a:r>
              <a:rPr lang="fr-FR" sz="1600" b="1" dirty="0" smtClean="0"/>
              <a:t>HUG</a:t>
            </a:r>
          </a:p>
          <a:p>
            <a:pPr algn="ctr"/>
            <a:r>
              <a:rPr lang="fr-FR" sz="1600" b="1" dirty="0" err="1"/>
              <a:t>F</a:t>
            </a:r>
            <a:r>
              <a:rPr lang="fr-FR" sz="1600" b="1" dirty="0" err="1" smtClean="0"/>
              <a:t>oundation</a:t>
            </a:r>
            <a:endParaRPr lang="en-US" sz="1600" b="1" dirty="0"/>
          </a:p>
        </p:txBody>
      </p:sp>
      <p:sp>
        <p:nvSpPr>
          <p:cNvPr id="13" name="TextBox 12"/>
          <p:cNvSpPr txBox="1"/>
          <p:nvPr/>
        </p:nvSpPr>
        <p:spPr>
          <a:xfrm>
            <a:off x="4736368" y="3447588"/>
            <a:ext cx="1503295" cy="1200329"/>
          </a:xfrm>
          <a:prstGeom prst="rect">
            <a:avLst/>
          </a:prstGeom>
          <a:noFill/>
        </p:spPr>
        <p:txBody>
          <a:bodyPr wrap="square" rtlCol="0">
            <a:spAutoFit/>
          </a:bodyPr>
          <a:lstStyle/>
          <a:p>
            <a:pPr algn="ctr"/>
            <a:r>
              <a:rPr lang="fr-FR" dirty="0" smtClean="0"/>
              <a:t>+ </a:t>
            </a:r>
            <a:r>
              <a:rPr lang="fr-FR" dirty="0" err="1" smtClean="0"/>
              <a:t>Foundations</a:t>
            </a:r>
            <a:r>
              <a:rPr lang="fr-FR" dirty="0" smtClean="0"/>
              <a:t>, FNS,</a:t>
            </a:r>
          </a:p>
          <a:p>
            <a:pPr algn="ctr"/>
            <a:r>
              <a:rPr lang="en-GB" dirty="0" smtClean="0"/>
              <a:t>In prep.</a:t>
            </a:r>
            <a:endParaRPr lang="en-US" dirty="0"/>
          </a:p>
        </p:txBody>
      </p:sp>
      <p:pic>
        <p:nvPicPr>
          <p:cNvPr id="14" name="Picture 2"/>
          <p:cNvPicPr>
            <a:picLocks noChangeAspect="1" noChangeArrowheads="1"/>
          </p:cNvPicPr>
          <p:nvPr/>
        </p:nvPicPr>
        <p:blipFill>
          <a:blip r:embed="rId8" cstate="print"/>
          <a:srcRect l="33637" t="60364" r="20105" b="18636"/>
          <a:stretch>
            <a:fillRect/>
          </a:stretch>
        </p:blipFill>
        <p:spPr bwMode="auto">
          <a:xfrm>
            <a:off x="7772400" y="0"/>
            <a:ext cx="1371600" cy="466998"/>
          </a:xfrm>
          <a:prstGeom prst="rect">
            <a:avLst/>
          </a:prstGeom>
          <a:noFill/>
          <a:ln w="9525">
            <a:noFill/>
            <a:miter lim="800000"/>
            <a:headEnd/>
            <a:tailEnd/>
          </a:ln>
        </p:spPr>
      </p:pic>
      <p:sp>
        <p:nvSpPr>
          <p:cNvPr id="16" name="Rectangle 15"/>
          <p:cNvSpPr/>
          <p:nvPr/>
        </p:nvSpPr>
        <p:spPr>
          <a:xfrm>
            <a:off x="8110051" y="4821471"/>
            <a:ext cx="857927" cy="923330"/>
          </a:xfrm>
          <a:prstGeom prst="rect">
            <a:avLst/>
          </a:prstGeom>
        </p:spPr>
        <p:txBody>
          <a:bodyPr wrap="none">
            <a:spAutoFit/>
          </a:bodyPr>
          <a:lstStyle/>
          <a:p>
            <a:pPr algn="ctr"/>
            <a:r>
              <a:rPr lang="en-GB" dirty="0" smtClean="0">
                <a:solidFill>
                  <a:prstClr val="black"/>
                </a:solidFill>
              </a:rPr>
              <a:t>152Tb</a:t>
            </a:r>
          </a:p>
          <a:p>
            <a:pPr algn="ctr"/>
            <a:r>
              <a:rPr lang="en-GB" dirty="0" smtClean="0">
                <a:solidFill>
                  <a:prstClr val="black"/>
                </a:solidFill>
              </a:rPr>
              <a:t>From</a:t>
            </a:r>
          </a:p>
          <a:p>
            <a:pPr algn="ctr"/>
            <a:r>
              <a:rPr lang="en-GB" dirty="0" smtClean="0">
                <a:solidFill>
                  <a:prstClr val="black"/>
                </a:solidFill>
              </a:rPr>
              <a:t>ISOLDE</a:t>
            </a:r>
            <a:endParaRPr lang="fr-FR" dirty="0"/>
          </a:p>
        </p:txBody>
      </p:sp>
      <p:sp>
        <p:nvSpPr>
          <p:cNvPr id="17" name="Rectangle 16"/>
          <p:cNvSpPr/>
          <p:nvPr/>
        </p:nvSpPr>
        <p:spPr>
          <a:xfrm>
            <a:off x="6153633" y="5137694"/>
            <a:ext cx="976462" cy="923330"/>
          </a:xfrm>
          <a:prstGeom prst="rect">
            <a:avLst/>
          </a:prstGeom>
        </p:spPr>
        <p:txBody>
          <a:bodyPr wrap="none">
            <a:spAutoFit/>
          </a:bodyPr>
          <a:lstStyle/>
          <a:p>
            <a:pPr algn="ctr"/>
            <a:r>
              <a:rPr lang="en-US" dirty="0" smtClean="0"/>
              <a:t>Prostate</a:t>
            </a:r>
          </a:p>
          <a:p>
            <a:pPr algn="ctr"/>
            <a:r>
              <a:rPr lang="en-US" dirty="0" smtClean="0"/>
              <a:t>Cancer</a:t>
            </a:r>
          </a:p>
          <a:p>
            <a:pPr algn="ctr"/>
            <a:r>
              <a:rPr lang="en-US" dirty="0" smtClean="0"/>
              <a:t>cells</a:t>
            </a:r>
            <a:endParaRPr lang="fr-FR" dirty="0"/>
          </a:p>
        </p:txBody>
      </p:sp>
      <p:sp>
        <p:nvSpPr>
          <p:cNvPr id="19" name="Parallelogram 18"/>
          <p:cNvSpPr/>
          <p:nvPr/>
        </p:nvSpPr>
        <p:spPr>
          <a:xfrm rot="2576074">
            <a:off x="7334830" y="3419948"/>
            <a:ext cx="282085" cy="180841"/>
          </a:xfrm>
          <a:prstGeom prst="parallelogram">
            <a:avLst>
              <a:gd name="adj" fmla="val 60971"/>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CH"/>
          </a:p>
        </p:txBody>
      </p:sp>
      <p:sp>
        <p:nvSpPr>
          <p:cNvPr id="20" name="TextBox 19"/>
          <p:cNvSpPr txBox="1"/>
          <p:nvPr/>
        </p:nvSpPr>
        <p:spPr>
          <a:xfrm>
            <a:off x="236484" y="6433142"/>
            <a:ext cx="2868870" cy="369332"/>
          </a:xfrm>
          <a:prstGeom prst="rect">
            <a:avLst/>
          </a:prstGeom>
          <a:noFill/>
        </p:spPr>
        <p:txBody>
          <a:bodyPr wrap="square" rtlCol="0">
            <a:spAutoFit/>
          </a:bodyPr>
          <a:lstStyle/>
          <a:p>
            <a:r>
              <a:rPr lang="en-US" dirty="0" smtClean="0"/>
              <a:t>Expected to start end 2015</a:t>
            </a:r>
          </a:p>
        </p:txBody>
      </p:sp>
    </p:spTree>
    <p:extLst>
      <p:ext uri="{BB962C8B-B14F-4D97-AF65-F5344CB8AC3E}">
        <p14:creationId xmlns:p14="http://schemas.microsoft.com/office/powerpoint/2010/main" val="31427197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ight Arrow 1"/>
          <p:cNvSpPr/>
          <p:nvPr/>
        </p:nvSpPr>
        <p:spPr>
          <a:xfrm>
            <a:off x="5507468" y="1798334"/>
            <a:ext cx="1964762" cy="2160000"/>
          </a:xfrm>
          <a:prstGeom prst="rightArrow">
            <a:avLst>
              <a:gd name="adj1" fmla="val 50000"/>
              <a:gd name="adj2" fmla="val 18586"/>
            </a:avLst>
          </a:prstGeom>
          <a:gradFill>
            <a:gsLst>
              <a:gs pos="100000">
                <a:srgbClr val="FF0000"/>
              </a:gs>
              <a:gs pos="36000">
                <a:srgbClr val="FFFF00"/>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722" name="AutoShape 3"/>
          <p:cNvSpPr>
            <a:spLocks noChangeArrowheads="1"/>
          </p:cNvSpPr>
          <p:nvPr/>
        </p:nvSpPr>
        <p:spPr bwMode="auto">
          <a:xfrm>
            <a:off x="62607" y="2339808"/>
            <a:ext cx="3137793" cy="840513"/>
          </a:xfrm>
          <a:prstGeom prst="rightArrow">
            <a:avLst>
              <a:gd name="adj1" fmla="val 57083"/>
              <a:gd name="adj2" fmla="val 79165"/>
            </a:avLst>
          </a:prstGeom>
          <a:gradFill rotWithShape="1">
            <a:gsLst>
              <a:gs pos="0">
                <a:srgbClr val="FFFFFF"/>
              </a:gs>
              <a:gs pos="100000">
                <a:srgbClr val="FF0000"/>
              </a:gs>
            </a:gsLst>
            <a:lin ang="0" scaled="1"/>
          </a:gradFill>
          <a:ln>
            <a:noFill/>
          </a:ln>
          <a:effectLst>
            <a:outerShdw blurRad="50800" dist="38100" dir="2700000" algn="tl" rotWithShape="0">
              <a:srgbClr val="000000">
                <a:alpha val="43000"/>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wrap="square" tIns="0" bIns="0" anchor="ctr" anchorCtr="1">
            <a:normAutofit/>
          </a:bodyPr>
          <a:lstStyle/>
          <a:p>
            <a:pPr algn="r" eaLnBrk="0" hangingPunct="0"/>
            <a:r>
              <a:rPr lang="en-US" sz="2400" b="1" i="1" dirty="0">
                <a:solidFill>
                  <a:srgbClr val="FFFF66"/>
                </a:solidFill>
                <a:effectLst/>
                <a:latin typeface="Calibri"/>
                <a:cs typeface="Calibri"/>
              </a:rPr>
              <a:t>driver-beam</a:t>
            </a:r>
          </a:p>
        </p:txBody>
      </p:sp>
      <p:sp>
        <p:nvSpPr>
          <p:cNvPr id="413700" name="Rectangle 4"/>
          <p:cNvSpPr>
            <a:spLocks noChangeArrowheads="1"/>
          </p:cNvSpPr>
          <p:nvPr/>
        </p:nvSpPr>
        <p:spPr bwMode="auto">
          <a:xfrm>
            <a:off x="3352800" y="1696397"/>
            <a:ext cx="180000" cy="2160000"/>
          </a:xfrm>
          <a:prstGeom prst="rect">
            <a:avLst/>
          </a:prstGeom>
          <a:solidFill>
            <a:schemeClr val="accent2"/>
          </a:solidFill>
          <a:ln w="9525">
            <a:noFill/>
            <a:miter lim="800000"/>
            <a:headEnd/>
            <a:tailEnd/>
          </a:ln>
          <a:effectLst/>
        </p:spPr>
        <p:txBody>
          <a:bodyPr wrap="none" anchor="ctr"/>
          <a:lstStyle/>
          <a:p>
            <a:pPr>
              <a:defRPr/>
            </a:pPr>
            <a:endParaRPr lang="en-US">
              <a:latin typeface="Verdana" pitchFamily="-105" charset="0"/>
              <a:ea typeface="+mn-ea"/>
              <a:cs typeface="+mn-cs"/>
            </a:endParaRPr>
          </a:p>
        </p:txBody>
      </p:sp>
      <p:sp>
        <p:nvSpPr>
          <p:cNvPr id="413701" name="Text Box 5"/>
          <p:cNvSpPr txBox="1">
            <a:spLocks noChangeArrowheads="1"/>
          </p:cNvSpPr>
          <p:nvPr/>
        </p:nvSpPr>
        <p:spPr bwMode="auto">
          <a:xfrm>
            <a:off x="2597150" y="3978845"/>
            <a:ext cx="1752600" cy="466725"/>
          </a:xfrm>
          <a:prstGeom prst="rect">
            <a:avLst/>
          </a:prstGeom>
          <a:solidFill>
            <a:srgbClr val="C0504D"/>
          </a:solidFill>
          <a:ln w="9525">
            <a:noFill/>
            <a:miter lim="800000"/>
            <a:headEnd/>
            <a:tailEnd/>
          </a:ln>
        </p:spPr>
        <p:txBody>
          <a:bodyPr>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2400">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2400">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2400">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2400">
                <a:solidFill>
                  <a:schemeClr val="tx1"/>
                </a:solidFill>
                <a:latin typeface="Verdana" charset="0"/>
                <a:ea typeface="ＭＳ Ｐゴシック" charset="0"/>
              </a:defRPr>
            </a:lvl9pPr>
          </a:lstStyle>
          <a:p>
            <a:pPr algn="l">
              <a:spcBef>
                <a:spcPct val="50000"/>
              </a:spcBef>
            </a:pPr>
            <a:r>
              <a:rPr lang="en-US" b="1" i="1" dirty="0">
                <a:solidFill>
                  <a:srgbClr val="FFFFFF"/>
                </a:solidFill>
                <a:effectLst/>
                <a:latin typeface="Calibri"/>
                <a:cs typeface="Calibri"/>
              </a:rPr>
              <a:t>Thin target</a:t>
            </a:r>
          </a:p>
        </p:txBody>
      </p:sp>
      <p:sp>
        <p:nvSpPr>
          <p:cNvPr id="413702" name="Rectangle 6"/>
          <p:cNvSpPr>
            <a:spLocks noChangeArrowheads="1"/>
          </p:cNvSpPr>
          <p:nvPr/>
        </p:nvSpPr>
        <p:spPr bwMode="auto">
          <a:xfrm>
            <a:off x="4043952" y="1660787"/>
            <a:ext cx="2880000" cy="2232000"/>
          </a:xfrm>
          <a:prstGeom prst="rect">
            <a:avLst/>
          </a:prstGeom>
          <a:solidFill>
            <a:srgbClr val="B2B2B2"/>
          </a:solidFill>
          <a:ln>
            <a:noFill/>
          </a:ln>
          <a:effectLst>
            <a:outerShdw blurRad="50800" dist="38100" dir="2700000" algn="tl" rotWithShape="0">
              <a:srgbClr val="000000">
                <a:alpha val="43000"/>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pPr eaLnBrk="0" hangingPunct="0"/>
            <a:endParaRPr lang="en-US" b="1" dirty="0">
              <a:effectLst/>
              <a:latin typeface="Times New Roman" charset="0"/>
            </a:endParaRPr>
          </a:p>
        </p:txBody>
      </p:sp>
      <p:sp useBgFill="1">
        <p:nvSpPr>
          <p:cNvPr id="413703" name="Text Box 7"/>
          <p:cNvSpPr txBox="1">
            <a:spLocks noChangeArrowheads="1"/>
          </p:cNvSpPr>
          <p:nvPr/>
        </p:nvSpPr>
        <p:spPr bwMode="auto">
          <a:xfrm>
            <a:off x="762000" y="1696397"/>
            <a:ext cx="1600200" cy="396875"/>
          </a:xfrm>
          <a:prstGeom prst="rect">
            <a:avLst/>
          </a:prstGeom>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2400">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2400">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2400">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2400">
                <a:solidFill>
                  <a:schemeClr val="tx1"/>
                </a:solidFill>
                <a:latin typeface="Verdana" charset="0"/>
                <a:ea typeface="ＭＳ Ｐゴシック" charset="0"/>
              </a:defRPr>
            </a:lvl9pPr>
          </a:lstStyle>
          <a:p>
            <a:pPr algn="l">
              <a:spcBef>
                <a:spcPct val="50000"/>
              </a:spcBef>
            </a:pPr>
            <a:r>
              <a:rPr lang="en-US" sz="2000" b="1">
                <a:solidFill>
                  <a:srgbClr val="FF6600"/>
                </a:solidFill>
                <a:effectLst/>
              </a:rPr>
              <a:t>In-Flight:</a:t>
            </a:r>
          </a:p>
        </p:txBody>
      </p:sp>
      <p:sp useBgFill="1">
        <p:nvSpPr>
          <p:cNvPr id="413704" name="Text Box 8"/>
          <p:cNvSpPr txBox="1">
            <a:spLocks noChangeArrowheads="1"/>
          </p:cNvSpPr>
          <p:nvPr/>
        </p:nvSpPr>
        <p:spPr bwMode="auto">
          <a:xfrm>
            <a:off x="232544" y="1535405"/>
            <a:ext cx="2923136" cy="784830"/>
          </a:xfrm>
          <a:prstGeom prst="rect">
            <a:avLst/>
          </a:prstGeom>
          <a:ln>
            <a:noFill/>
          </a:ln>
          <a:extLst/>
        </p:spPr>
        <p:txBody>
          <a:bodyPr wrap="square">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2400">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2400">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2400">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2400">
                <a:solidFill>
                  <a:schemeClr val="tx1"/>
                </a:solidFill>
                <a:latin typeface="Verdana" charset="0"/>
                <a:ea typeface="ＭＳ Ｐゴシック" charset="0"/>
              </a:defRPr>
            </a:lvl9pPr>
          </a:lstStyle>
          <a:p>
            <a:pPr algn="ctr">
              <a:spcBef>
                <a:spcPct val="50000"/>
              </a:spcBef>
            </a:pPr>
            <a:r>
              <a:rPr lang="en-US" sz="1800" b="1" dirty="0" smtClean="0">
                <a:solidFill>
                  <a:srgbClr val="008000"/>
                </a:solidFill>
                <a:effectLst/>
              </a:rPr>
              <a:t>Isotope Separator</a:t>
            </a:r>
          </a:p>
          <a:p>
            <a:pPr algn="ctr">
              <a:spcBef>
                <a:spcPct val="50000"/>
              </a:spcBef>
            </a:pPr>
            <a:r>
              <a:rPr lang="en-US" sz="1800" b="1" dirty="0" err="1" smtClean="0">
                <a:solidFill>
                  <a:srgbClr val="008000"/>
                </a:solidFill>
                <a:effectLst/>
              </a:rPr>
              <a:t>ON-Line</a:t>
            </a:r>
            <a:endParaRPr lang="en-US" sz="1800" b="1" dirty="0">
              <a:solidFill>
                <a:srgbClr val="008000"/>
              </a:solidFill>
              <a:effectLst/>
            </a:endParaRPr>
          </a:p>
        </p:txBody>
      </p:sp>
      <p:sp>
        <p:nvSpPr>
          <p:cNvPr id="413705" name="Text Box 9"/>
          <p:cNvSpPr txBox="1">
            <a:spLocks noChangeArrowheads="1"/>
          </p:cNvSpPr>
          <p:nvPr/>
        </p:nvSpPr>
        <p:spPr bwMode="auto">
          <a:xfrm>
            <a:off x="3162376" y="3978845"/>
            <a:ext cx="3124200" cy="461665"/>
          </a:xfrm>
          <a:prstGeom prst="rect">
            <a:avLst/>
          </a:prstGeom>
          <a:solidFill>
            <a:schemeClr val="bg1">
              <a:lumMod val="50000"/>
            </a:schemeClr>
          </a:solidFill>
          <a:ln w="9525">
            <a:noFill/>
            <a:miter lim="800000"/>
            <a:headEnd/>
            <a:tailEnd/>
          </a:ln>
        </p:spPr>
        <p:txBody>
          <a:bodyPr>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2400">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2400">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2400">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2400">
                <a:solidFill>
                  <a:schemeClr val="tx1"/>
                </a:solidFill>
                <a:latin typeface="Verdana" charset="0"/>
                <a:ea typeface="ＭＳ Ｐゴシック" charset="0"/>
              </a:defRPr>
            </a:lvl9pPr>
          </a:lstStyle>
          <a:p>
            <a:pPr algn="ctr">
              <a:spcBef>
                <a:spcPct val="50000"/>
              </a:spcBef>
            </a:pPr>
            <a:r>
              <a:rPr lang="en-US" b="1" dirty="0">
                <a:solidFill>
                  <a:srgbClr val="FFFFFF"/>
                </a:solidFill>
                <a:effectLst/>
                <a:latin typeface="Calibri"/>
                <a:cs typeface="Calibri"/>
              </a:rPr>
              <a:t>Thick </a:t>
            </a:r>
            <a:r>
              <a:rPr lang="en-US" b="1" dirty="0" smtClean="0">
                <a:solidFill>
                  <a:srgbClr val="FFFF66"/>
                </a:solidFill>
                <a:effectLst>
                  <a:glow rad="101600">
                    <a:srgbClr val="FF0000">
                      <a:alpha val="75000"/>
                    </a:srgbClr>
                  </a:glow>
                </a:effectLst>
                <a:latin typeface="Calibri"/>
                <a:cs typeface="Calibri"/>
              </a:rPr>
              <a:t>HOT</a:t>
            </a:r>
            <a:r>
              <a:rPr lang="en-US" b="1" dirty="0" smtClean="0">
                <a:solidFill>
                  <a:srgbClr val="FFFFFF"/>
                </a:solidFill>
                <a:effectLst/>
                <a:latin typeface="Calibri"/>
                <a:cs typeface="Calibri"/>
              </a:rPr>
              <a:t> ISOL </a:t>
            </a:r>
            <a:r>
              <a:rPr lang="en-US" b="1" dirty="0">
                <a:solidFill>
                  <a:srgbClr val="FFFFFF"/>
                </a:solidFill>
                <a:effectLst/>
                <a:latin typeface="Calibri"/>
                <a:cs typeface="Calibri"/>
              </a:rPr>
              <a:t>target</a:t>
            </a:r>
          </a:p>
        </p:txBody>
      </p:sp>
      <p:sp>
        <p:nvSpPr>
          <p:cNvPr id="413706" name="Rectangle 10"/>
          <p:cNvSpPr>
            <a:spLocks noChangeArrowheads="1"/>
          </p:cNvSpPr>
          <p:nvPr/>
        </p:nvSpPr>
        <p:spPr bwMode="auto">
          <a:xfrm>
            <a:off x="7543446" y="1696397"/>
            <a:ext cx="1080000" cy="2160000"/>
          </a:xfrm>
          <a:prstGeom prst="rect">
            <a:avLst/>
          </a:prstGeom>
          <a:solidFill>
            <a:srgbClr val="6699FF"/>
          </a:solidFill>
          <a:ln w="9525">
            <a:noFill/>
            <a:miter lim="800000"/>
            <a:headEnd/>
            <a:tailEnd/>
          </a:ln>
          <a:effectLst>
            <a:outerShdw blurRad="50800" dist="38100" dir="2700000" algn="tl" rotWithShape="0">
              <a:srgbClr val="000000">
                <a:alpha val="43000"/>
              </a:srgbClr>
            </a:outerShdw>
          </a:effectLst>
        </p:spPr>
        <p:txBody>
          <a:bodyPr wrap="none" anchor="ctr"/>
          <a:lstStyle/>
          <a:p>
            <a:pPr algn="ctr" eaLnBrk="0" hangingPunct="0"/>
            <a:r>
              <a:rPr lang="en-US" b="1" dirty="0" smtClean="0">
                <a:solidFill>
                  <a:schemeClr val="bg1"/>
                </a:solidFill>
                <a:effectLst/>
                <a:latin typeface="Calibri"/>
                <a:cs typeface="Calibri"/>
              </a:rPr>
              <a:t>Extraction</a:t>
            </a:r>
          </a:p>
          <a:p>
            <a:pPr algn="ctr" eaLnBrk="0" hangingPunct="0"/>
            <a:r>
              <a:rPr lang="en-US" b="1" dirty="0" smtClean="0">
                <a:solidFill>
                  <a:schemeClr val="bg1"/>
                </a:solidFill>
                <a:latin typeface="Calibri"/>
                <a:cs typeface="Calibri"/>
              </a:rPr>
              <a:t>system</a:t>
            </a:r>
            <a:endParaRPr lang="en-US" b="1" dirty="0">
              <a:solidFill>
                <a:schemeClr val="bg1"/>
              </a:solidFill>
              <a:effectLst/>
              <a:latin typeface="Calibri"/>
              <a:cs typeface="Calibri"/>
            </a:endParaRPr>
          </a:p>
        </p:txBody>
      </p:sp>
      <p:sp>
        <p:nvSpPr>
          <p:cNvPr id="413707" name="Text Box 11"/>
          <p:cNvSpPr txBox="1">
            <a:spLocks noChangeArrowheads="1"/>
          </p:cNvSpPr>
          <p:nvPr/>
        </p:nvSpPr>
        <p:spPr bwMode="auto">
          <a:xfrm>
            <a:off x="4738347" y="2339808"/>
            <a:ext cx="1676400"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2400">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2400">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2400">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2400">
                <a:solidFill>
                  <a:schemeClr val="tx1"/>
                </a:solidFill>
                <a:latin typeface="Verdana" charset="0"/>
                <a:ea typeface="ＭＳ Ｐゴシック" charset="0"/>
              </a:defRPr>
            </a:lvl9pPr>
          </a:lstStyle>
          <a:p>
            <a:pPr algn="ctr">
              <a:spcBef>
                <a:spcPct val="50000"/>
              </a:spcBef>
            </a:pPr>
            <a:r>
              <a:rPr lang="en-US" b="1" i="1" dirty="0" smtClean="0">
                <a:effectLst/>
                <a:latin typeface="Calibri"/>
                <a:cs typeface="Calibri"/>
              </a:rPr>
              <a:t>GAS CATCHER</a:t>
            </a:r>
            <a:endParaRPr lang="en-US" b="1" i="1" dirty="0">
              <a:effectLst/>
              <a:latin typeface="Calibri"/>
              <a:cs typeface="Calibri"/>
            </a:endParaRPr>
          </a:p>
        </p:txBody>
      </p:sp>
      <p:sp useBgFill="1">
        <p:nvSpPr>
          <p:cNvPr id="413708" name="Text Box 12"/>
          <p:cNvSpPr txBox="1">
            <a:spLocks noChangeArrowheads="1"/>
          </p:cNvSpPr>
          <p:nvPr/>
        </p:nvSpPr>
        <p:spPr bwMode="auto">
          <a:xfrm>
            <a:off x="1371600" y="76200"/>
            <a:ext cx="6248400" cy="923330"/>
          </a:xfrm>
          <a:prstGeom prst="rect">
            <a:avLst/>
          </a:prstGeom>
          <a:ln w="19050">
            <a:noFill/>
            <a:miter lim="800000"/>
            <a:headEnd/>
            <a:tailEnd/>
          </a:ln>
          <a:effectLst/>
        </p:spPr>
        <p:txBody>
          <a:bodyPr>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2400">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2400">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2400">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2400">
                <a:solidFill>
                  <a:schemeClr val="tx1"/>
                </a:solidFill>
                <a:latin typeface="Verdana" charset="0"/>
                <a:ea typeface="ＭＳ Ｐゴシック" charset="0"/>
              </a:defRPr>
            </a:lvl9pPr>
          </a:lstStyle>
          <a:p>
            <a:pPr algn="ctr" eaLnBrk="1" hangingPunct="1">
              <a:spcBef>
                <a:spcPct val="50000"/>
              </a:spcBef>
              <a:defRPr/>
            </a:pPr>
            <a:r>
              <a:rPr lang="en-US" sz="5400" b="1" dirty="0" smtClean="0">
                <a:solidFill>
                  <a:srgbClr val="FF6600"/>
                </a:solidFill>
                <a:effectLst>
                  <a:outerShdw blurRad="38100" dist="38100" dir="2700000" algn="tl">
                    <a:srgbClr val="DDDDDD"/>
                  </a:outerShdw>
                </a:effectLst>
                <a:latin typeface="Calibri"/>
                <a:cs typeface="Calibri"/>
              </a:rPr>
              <a:t>IN-FLIGHT (</a:t>
            </a:r>
            <a:r>
              <a:rPr lang="en-US" sz="5400" dirty="0" smtClean="0">
                <a:solidFill>
                  <a:srgbClr val="0000FF"/>
                </a:solidFill>
                <a:effectLst>
                  <a:outerShdw blurRad="38100" dist="38100" dir="2700000" algn="tl">
                    <a:srgbClr val="DDDDDD"/>
                  </a:outerShdw>
                </a:effectLst>
                <a:latin typeface="Calibri"/>
                <a:cs typeface="Calibri"/>
              </a:rPr>
              <a:t>FAIR</a:t>
            </a:r>
            <a:r>
              <a:rPr lang="en-US" sz="5400" b="1" dirty="0" smtClean="0">
                <a:solidFill>
                  <a:srgbClr val="FF6600"/>
                </a:solidFill>
                <a:effectLst>
                  <a:outerShdw blurRad="38100" dist="38100" dir="2700000" algn="tl">
                    <a:srgbClr val="DDDDDD"/>
                  </a:outerShdw>
                </a:effectLst>
                <a:latin typeface="Calibri"/>
                <a:cs typeface="Calibri"/>
              </a:rPr>
              <a:t>)</a:t>
            </a:r>
          </a:p>
        </p:txBody>
      </p:sp>
      <p:sp useBgFill="1">
        <p:nvSpPr>
          <p:cNvPr id="413709" name="Text Box 13"/>
          <p:cNvSpPr txBox="1">
            <a:spLocks noChangeArrowheads="1"/>
          </p:cNvSpPr>
          <p:nvPr/>
        </p:nvSpPr>
        <p:spPr bwMode="auto">
          <a:xfrm>
            <a:off x="277264" y="26832"/>
            <a:ext cx="8229600" cy="923330"/>
          </a:xfrm>
          <a:prstGeom prst="rect">
            <a:avLst/>
          </a:prstGeom>
          <a:ln w="19050">
            <a:noFill/>
            <a:miter lim="800000"/>
            <a:headEnd/>
            <a:tailEnd/>
          </a:ln>
          <a:effectLst/>
        </p:spPr>
        <p:txBody>
          <a:bodyPr>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2400">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2400">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2400">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2400">
                <a:solidFill>
                  <a:schemeClr val="tx1"/>
                </a:solidFill>
                <a:latin typeface="Verdana" charset="0"/>
                <a:ea typeface="ＭＳ Ｐゴシック" charset="0"/>
              </a:defRPr>
            </a:lvl9pPr>
          </a:lstStyle>
          <a:p>
            <a:pPr algn="ctr" eaLnBrk="1" hangingPunct="1">
              <a:spcBef>
                <a:spcPct val="50000"/>
              </a:spcBef>
              <a:defRPr/>
            </a:pPr>
            <a:r>
              <a:rPr lang="en-US" sz="5400" b="1" dirty="0" smtClean="0">
                <a:solidFill>
                  <a:srgbClr val="008000"/>
                </a:solidFill>
                <a:effectLst>
                  <a:outerShdw blurRad="38100" dist="38100" dir="2700000" algn="tl">
                    <a:srgbClr val="DDDDDD"/>
                  </a:outerShdw>
                </a:effectLst>
                <a:latin typeface="Calibri"/>
                <a:cs typeface="Calibri"/>
              </a:rPr>
              <a:t>ISOL (</a:t>
            </a:r>
            <a:r>
              <a:rPr lang="en-US" sz="5400" dirty="0" smtClean="0">
                <a:solidFill>
                  <a:srgbClr val="0000FF"/>
                </a:solidFill>
                <a:effectLst>
                  <a:outerShdw blurRad="38100" dist="38100" dir="2700000" algn="tl">
                    <a:srgbClr val="DDDDDD"/>
                  </a:outerShdw>
                </a:effectLst>
                <a:latin typeface="Calibri"/>
                <a:cs typeface="Calibri"/>
              </a:rPr>
              <a:t>ISOLDE EURISOL</a:t>
            </a:r>
            <a:r>
              <a:rPr lang="en-US" sz="5400" b="1" dirty="0" smtClean="0">
                <a:solidFill>
                  <a:srgbClr val="008000"/>
                </a:solidFill>
                <a:effectLst>
                  <a:outerShdw blurRad="38100" dist="38100" dir="2700000" algn="tl">
                    <a:srgbClr val="DDDDDD"/>
                  </a:outerShdw>
                </a:effectLst>
                <a:latin typeface="Calibri"/>
                <a:cs typeface="Calibri"/>
              </a:rPr>
              <a:t>)</a:t>
            </a:r>
          </a:p>
        </p:txBody>
      </p:sp>
      <p:sp>
        <p:nvSpPr>
          <p:cNvPr id="5" name="TextBox 4"/>
          <p:cNvSpPr txBox="1"/>
          <p:nvPr/>
        </p:nvSpPr>
        <p:spPr>
          <a:xfrm>
            <a:off x="132609" y="4960363"/>
            <a:ext cx="8867637" cy="1754327"/>
          </a:xfrm>
          <a:prstGeom prst="rect">
            <a:avLst/>
          </a:prstGeom>
          <a:solidFill>
            <a:schemeClr val="bg1">
              <a:lumMod val="75000"/>
            </a:schemeClr>
          </a:solidFill>
          <a:effectLst>
            <a:outerShdw blurRad="50800" dist="38100" dir="2700000" algn="tl" rotWithShape="0">
              <a:srgbClr val="000000">
                <a:alpha val="43000"/>
              </a:srgbClr>
            </a:outerShdw>
          </a:effectLst>
        </p:spPr>
        <p:txBody>
          <a:bodyPr wrap="square" rtlCol="0">
            <a:spAutoFit/>
          </a:bodyPr>
          <a:lstStyle/>
          <a:p>
            <a:pPr algn="just"/>
            <a:r>
              <a:rPr lang="en-US" altLang="ja-JP" b="1" dirty="0">
                <a:solidFill>
                  <a:srgbClr val="0F7003"/>
                </a:solidFill>
                <a:ea typeface="ＭＳ Ｐゴシック" charset="0"/>
                <a:cs typeface="Calibri"/>
              </a:rPr>
              <a:t>Isotope Separator ON-LINE – ISOL</a:t>
            </a:r>
            <a:r>
              <a:rPr lang="en-US" altLang="ja-JP" b="1" dirty="0" smtClean="0">
                <a:ea typeface="ＭＳ Ｐゴシック" charset="0"/>
                <a:cs typeface="Calibri"/>
              </a:rPr>
              <a:t>:</a:t>
            </a:r>
            <a:endParaRPr lang="en-US" altLang="ja-JP" b="1" dirty="0">
              <a:ea typeface="ＭＳ Ｐゴシック" charset="0"/>
              <a:cs typeface="Calibri"/>
            </a:endParaRPr>
          </a:p>
          <a:p>
            <a:pPr algn="just"/>
            <a:r>
              <a:rPr lang="en-US" altLang="ja-JP" dirty="0">
                <a:ea typeface="ＭＳ Ｐゴシック" charset="0"/>
                <a:cs typeface="Calibri"/>
              </a:rPr>
              <a:t>Such an instrument is essentially a </a:t>
            </a:r>
            <a:r>
              <a:rPr lang="en-US" altLang="ja-JP" dirty="0">
                <a:solidFill>
                  <a:srgbClr val="FF0000"/>
                </a:solidFill>
                <a:ea typeface="ＭＳ Ｐゴシック" charset="0"/>
                <a:cs typeface="Calibri"/>
              </a:rPr>
              <a:t>target</a:t>
            </a:r>
            <a:r>
              <a:rPr lang="en-US" altLang="ja-JP" dirty="0">
                <a:ea typeface="ＭＳ Ｐゴシック" charset="0"/>
                <a:cs typeface="Calibri"/>
              </a:rPr>
              <a:t>, </a:t>
            </a:r>
            <a:r>
              <a:rPr lang="en-US" altLang="ja-JP" dirty="0">
                <a:solidFill>
                  <a:srgbClr val="FF0000"/>
                </a:solidFill>
                <a:ea typeface="ＭＳ Ｐゴシック" charset="0"/>
                <a:cs typeface="Calibri"/>
              </a:rPr>
              <a:t>ion source</a:t>
            </a:r>
            <a:r>
              <a:rPr lang="en-US" altLang="ja-JP" dirty="0">
                <a:ea typeface="ＭＳ Ｐゴシック" charset="0"/>
                <a:cs typeface="Calibri"/>
              </a:rPr>
              <a:t> and an </a:t>
            </a:r>
            <a:r>
              <a:rPr lang="en-US" altLang="ja-JP" dirty="0">
                <a:solidFill>
                  <a:srgbClr val="FF0000"/>
                </a:solidFill>
                <a:ea typeface="ＭＳ Ｐゴシック" charset="0"/>
                <a:cs typeface="Calibri"/>
              </a:rPr>
              <a:t>electromagnetic mass analyzer</a:t>
            </a:r>
            <a:r>
              <a:rPr lang="en-US" altLang="ja-JP" dirty="0">
                <a:ea typeface="ＭＳ Ｐゴシック" charset="0"/>
                <a:cs typeface="Calibri"/>
              </a:rPr>
              <a:t> coupled in series. The apparatus is aid to be on-line when the material analyzed is directly the target of a </a:t>
            </a:r>
            <a:r>
              <a:rPr lang="en-US" altLang="ja-JP" dirty="0">
                <a:solidFill>
                  <a:srgbClr val="FF0000"/>
                </a:solidFill>
                <a:ea typeface="ＭＳ Ｐゴシック" charset="0"/>
                <a:cs typeface="Calibri"/>
              </a:rPr>
              <a:t>nuclear bombardment</a:t>
            </a:r>
            <a:r>
              <a:rPr lang="en-US" altLang="ja-JP" dirty="0">
                <a:ea typeface="ＭＳ Ｐゴシック" charset="0"/>
                <a:cs typeface="Calibri"/>
              </a:rPr>
              <a:t>, where reaction products of interest formed during the irradiation are slowed down and </a:t>
            </a:r>
            <a:r>
              <a:rPr lang="en-US" altLang="ja-JP" dirty="0">
                <a:solidFill>
                  <a:srgbClr val="FF0000"/>
                </a:solidFill>
                <a:ea typeface="ＭＳ Ｐゴシック" charset="0"/>
                <a:cs typeface="Calibri"/>
              </a:rPr>
              <a:t>stopped</a:t>
            </a:r>
            <a:r>
              <a:rPr lang="en-US" altLang="ja-JP" dirty="0">
                <a:ea typeface="ＭＳ Ｐゴシック" charset="0"/>
                <a:cs typeface="Calibri"/>
              </a:rPr>
              <a:t> in the system. </a:t>
            </a:r>
          </a:p>
          <a:p>
            <a:pPr algn="just"/>
            <a:r>
              <a:rPr lang="en-US" i="1" dirty="0">
                <a:ea typeface="ＭＳ Ｐゴシック" charset="0"/>
                <a:cs typeface="Calibri"/>
              </a:rPr>
              <a:t>H. </a:t>
            </a:r>
            <a:r>
              <a:rPr lang="en-US" i="1" dirty="0" err="1">
                <a:ea typeface="ＭＳ Ｐゴシック" charset="0"/>
                <a:cs typeface="Calibri"/>
              </a:rPr>
              <a:t>Ravn</a:t>
            </a:r>
            <a:r>
              <a:rPr lang="en-US" i="1" dirty="0">
                <a:ea typeface="ＭＳ Ｐゴシック" charset="0"/>
                <a:cs typeface="Calibri"/>
              </a:rPr>
              <a:t> and </a:t>
            </a:r>
            <a:r>
              <a:rPr lang="en-US" i="1" dirty="0" err="1">
                <a:ea typeface="ＭＳ Ｐゴシック" charset="0"/>
                <a:cs typeface="Calibri"/>
              </a:rPr>
              <a:t>B.Allardyce</a:t>
            </a:r>
            <a:r>
              <a:rPr lang="en-US" i="1" dirty="0">
                <a:ea typeface="ＭＳ Ｐゴシック" charset="0"/>
                <a:cs typeface="Calibri"/>
              </a:rPr>
              <a:t>, 1989, Treatise on heavy ion </a:t>
            </a:r>
            <a:r>
              <a:rPr lang="en-US" i="1" dirty="0" smtClean="0">
                <a:ea typeface="ＭＳ Ｐゴシック" charset="0"/>
                <a:cs typeface="Calibri"/>
              </a:rPr>
              <a:t>science</a:t>
            </a:r>
            <a:endParaRPr lang="en-US" dirty="0"/>
          </a:p>
        </p:txBody>
      </p:sp>
      <p:sp>
        <p:nvSpPr>
          <p:cNvPr id="15" name="Text Box 11"/>
          <p:cNvSpPr txBox="1">
            <a:spLocks noChangeArrowheads="1"/>
          </p:cNvSpPr>
          <p:nvPr/>
        </p:nvSpPr>
        <p:spPr bwMode="auto">
          <a:xfrm>
            <a:off x="3831068" y="2557900"/>
            <a:ext cx="167640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Verdana" charset="0"/>
                <a:ea typeface="ＭＳ Ｐゴシック" charset="0"/>
                <a:cs typeface="ＭＳ Ｐゴシック" charset="0"/>
              </a:defRPr>
            </a:lvl1pPr>
            <a:lvl2pPr marL="742950" indent="-285750" eaLnBrk="0" hangingPunct="0">
              <a:defRPr sz="2400">
                <a:solidFill>
                  <a:schemeClr val="tx1"/>
                </a:solidFill>
                <a:latin typeface="Verdana" charset="0"/>
                <a:ea typeface="ＭＳ Ｐゴシック" charset="0"/>
              </a:defRPr>
            </a:lvl2pPr>
            <a:lvl3pPr marL="1143000" indent="-228600" eaLnBrk="0" hangingPunct="0">
              <a:defRPr sz="2400">
                <a:solidFill>
                  <a:schemeClr val="tx1"/>
                </a:solidFill>
                <a:latin typeface="Verdana" charset="0"/>
                <a:ea typeface="ＭＳ Ｐゴシック" charset="0"/>
              </a:defRPr>
            </a:lvl3pPr>
            <a:lvl4pPr marL="1600200" indent="-228600" eaLnBrk="0" hangingPunct="0">
              <a:defRPr sz="2400">
                <a:solidFill>
                  <a:schemeClr val="tx1"/>
                </a:solidFill>
                <a:latin typeface="Verdana" charset="0"/>
                <a:ea typeface="ＭＳ Ｐゴシック" charset="0"/>
              </a:defRPr>
            </a:lvl4pPr>
            <a:lvl5pPr marL="2057400" indent="-228600" eaLnBrk="0" hangingPunct="0">
              <a:defRPr sz="2400">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2400">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2400">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2400">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2400">
                <a:solidFill>
                  <a:schemeClr val="tx1"/>
                </a:solidFill>
                <a:latin typeface="Verdana" charset="0"/>
                <a:ea typeface="ＭＳ Ｐゴシック" charset="0"/>
              </a:defRPr>
            </a:lvl9pPr>
          </a:lstStyle>
          <a:p>
            <a:pPr algn="ctr">
              <a:spcBef>
                <a:spcPct val="50000"/>
              </a:spcBef>
            </a:pPr>
            <a:r>
              <a:rPr lang="en-US" b="1" i="1" dirty="0" smtClean="0">
                <a:solidFill>
                  <a:srgbClr val="FFFFFF"/>
                </a:solidFill>
                <a:effectLst/>
                <a:latin typeface="Calibri"/>
                <a:cs typeface="Calibri"/>
              </a:rPr>
              <a:t>Solid, liquid</a:t>
            </a:r>
            <a:endParaRPr lang="en-US" b="1" i="1" dirty="0">
              <a:solidFill>
                <a:srgbClr val="FFFFFF"/>
              </a:solidFill>
              <a:effectLst/>
              <a:latin typeface="Calibri"/>
              <a:cs typeface="Calibri"/>
            </a:endParaRPr>
          </a:p>
        </p:txBody>
      </p:sp>
    </p:spTree>
    <p:extLst>
      <p:ext uri="{BB962C8B-B14F-4D97-AF65-F5344CB8AC3E}">
        <p14:creationId xmlns:p14="http://schemas.microsoft.com/office/powerpoint/2010/main" val="2536762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3" presetClass="exit" presetSubtype="10" fill="hold" grpId="0" nodeType="clickEffect">
                                  <p:stCondLst>
                                    <p:cond delay="0"/>
                                  </p:stCondLst>
                                  <p:childTnLst>
                                    <p:animEffect transition="out" filter="blinds(horizontal)">
                                      <p:cBhvr>
                                        <p:cTn id="6" dur="500"/>
                                        <p:tgtEl>
                                          <p:spTgt spid="413707"/>
                                        </p:tgtEl>
                                      </p:cBhvr>
                                    </p:animEffect>
                                    <p:set>
                                      <p:cBhvr>
                                        <p:cTn id="7" dur="1" fill="hold">
                                          <p:stCondLst>
                                            <p:cond delay="499"/>
                                          </p:stCondLst>
                                        </p:cTn>
                                        <p:tgtEl>
                                          <p:spTgt spid="413707"/>
                                        </p:tgtEl>
                                        <p:attrNameLst>
                                          <p:attrName>style.visibility</p:attrName>
                                        </p:attrNameLst>
                                      </p:cBhvr>
                                      <p:to>
                                        <p:strVal val="hidden"/>
                                      </p:to>
                                    </p:set>
                                  </p:childTnLst>
                                </p:cTn>
                              </p:par>
                            </p:childTnLst>
                          </p:cTn>
                        </p:par>
                        <p:par>
                          <p:cTn id="8" fill="hold" nodeType="afterGroup">
                            <p:stCondLst>
                              <p:cond delay="500"/>
                            </p:stCondLst>
                            <p:childTnLst>
                              <p:par>
                                <p:cTn id="9" presetID="35" presetClass="path" presetSubtype="0" accel="50000" decel="50000" fill="hold" grpId="1" nodeType="afterEffect">
                                  <p:stCondLst>
                                    <p:cond delay="0"/>
                                  </p:stCondLst>
                                  <p:childTnLst>
                                    <p:animMotion origin="layout" path="M 4.74032E-6 -2.72559E-6 L -0.08095 -2.72559E-6 " pathEditMode="relative" rAng="0" ptsTypes="AA">
                                      <p:cBhvr>
                                        <p:cTn id="10" dur="2000" fill="hold"/>
                                        <p:tgtEl>
                                          <p:spTgt spid="413702"/>
                                        </p:tgtEl>
                                        <p:attrNameLst>
                                          <p:attrName>ppt_x</p:attrName>
                                          <p:attrName>ppt_y</p:attrName>
                                        </p:attrNameLst>
                                      </p:cBhvr>
                                      <p:rCtr x="-4047" y="0"/>
                                    </p:animMotion>
                                  </p:childTnLst>
                                </p:cTn>
                              </p:par>
                            </p:childTnLst>
                          </p:cTn>
                        </p:par>
                        <p:par>
                          <p:cTn id="11" fill="hold" nodeType="afterGroup">
                            <p:stCondLst>
                              <p:cond delay="2500"/>
                            </p:stCondLst>
                            <p:childTnLst>
                              <p:par>
                                <p:cTn id="12" presetID="10" presetClass="exit" presetSubtype="0" fill="hold" grpId="0" nodeType="afterEffect">
                                  <p:stCondLst>
                                    <p:cond delay="0"/>
                                  </p:stCondLst>
                                  <p:childTnLst>
                                    <p:animEffect transition="out" filter="fade">
                                      <p:cBhvr>
                                        <p:cTn id="13" dur="500"/>
                                        <p:tgtEl>
                                          <p:spTgt spid="413701"/>
                                        </p:tgtEl>
                                      </p:cBhvr>
                                    </p:animEffect>
                                    <p:set>
                                      <p:cBhvr>
                                        <p:cTn id="14" dur="1" fill="hold">
                                          <p:stCondLst>
                                            <p:cond delay="499"/>
                                          </p:stCondLst>
                                        </p:cTn>
                                        <p:tgtEl>
                                          <p:spTgt spid="413701"/>
                                        </p:tgtEl>
                                        <p:attrNameLst>
                                          <p:attrName>style.visibility</p:attrName>
                                        </p:attrNameLst>
                                      </p:cBhvr>
                                      <p:to>
                                        <p:strVal val="hidden"/>
                                      </p:to>
                                    </p:set>
                                  </p:childTnLst>
                                </p:cTn>
                              </p:par>
                            </p:childTnLst>
                          </p:cTn>
                        </p:par>
                        <p:par>
                          <p:cTn id="15" fill="hold" nodeType="afterGroup">
                            <p:stCondLst>
                              <p:cond delay="3000"/>
                            </p:stCondLst>
                            <p:childTnLst>
                              <p:par>
                                <p:cTn id="16" presetID="24" presetClass="emph" presetSubtype="0" fill="hold" grpId="2" nodeType="afterEffect">
                                  <p:stCondLst>
                                    <p:cond delay="0"/>
                                  </p:stCondLst>
                                  <p:childTnLst>
                                    <p:animClr clrSpc="hsl" dir="cw">
                                      <p:cBhvr override="childStyle">
                                        <p:cTn id="17" dur="500" fill="hold"/>
                                        <p:tgtEl>
                                          <p:spTgt spid="413702"/>
                                        </p:tgtEl>
                                        <p:attrNameLst>
                                          <p:attrName>style.color</p:attrName>
                                        </p:attrNameLst>
                                      </p:cBhvr>
                                      <p:by>
                                        <p:hsl h="0" s="-12549" l="-25098"/>
                                      </p:by>
                                    </p:animClr>
                                    <p:animClr clrSpc="hsl" dir="cw">
                                      <p:cBhvr>
                                        <p:cTn id="18" dur="500" fill="hold"/>
                                        <p:tgtEl>
                                          <p:spTgt spid="413702"/>
                                        </p:tgtEl>
                                        <p:attrNameLst>
                                          <p:attrName>fillcolor</p:attrName>
                                        </p:attrNameLst>
                                      </p:cBhvr>
                                      <p:by>
                                        <p:hsl h="0" s="-12549" l="-25098"/>
                                      </p:by>
                                    </p:animClr>
                                    <p:animClr clrSpc="hsl" dir="cw">
                                      <p:cBhvr>
                                        <p:cTn id="19" dur="500" fill="hold"/>
                                        <p:tgtEl>
                                          <p:spTgt spid="413702"/>
                                        </p:tgtEl>
                                        <p:attrNameLst>
                                          <p:attrName>stroke.color</p:attrName>
                                        </p:attrNameLst>
                                      </p:cBhvr>
                                      <p:by>
                                        <p:hsl h="0" s="-12549" l="-25098"/>
                                      </p:by>
                                    </p:animClr>
                                    <p:set>
                                      <p:cBhvr>
                                        <p:cTn id="20" dur="500" fill="hold"/>
                                        <p:tgtEl>
                                          <p:spTgt spid="413702"/>
                                        </p:tgtEl>
                                        <p:attrNameLst>
                                          <p:attrName>fill.type</p:attrName>
                                        </p:attrNameLst>
                                      </p:cBhvr>
                                      <p:to>
                                        <p:strVal val="solid"/>
                                      </p:to>
                                    </p:set>
                                  </p:childTnLst>
                                </p:cTn>
                              </p:par>
                            </p:childTnLst>
                          </p:cTn>
                        </p:par>
                        <p:par>
                          <p:cTn id="21" fill="hold" nodeType="afterGroup">
                            <p:stCondLst>
                              <p:cond delay="3500"/>
                            </p:stCondLst>
                            <p:childTnLst>
                              <p:par>
                                <p:cTn id="22" presetID="1" presetClass="entr" presetSubtype="0" fill="hold" grpId="0" nodeType="afterEffect">
                                  <p:stCondLst>
                                    <p:cond delay="0"/>
                                  </p:stCondLst>
                                  <p:childTnLst>
                                    <p:set>
                                      <p:cBhvr>
                                        <p:cTn id="23" dur="1" fill="hold">
                                          <p:stCondLst>
                                            <p:cond delay="0"/>
                                          </p:stCondLst>
                                        </p:cTn>
                                        <p:tgtEl>
                                          <p:spTgt spid="413704"/>
                                        </p:tgtEl>
                                        <p:attrNameLst>
                                          <p:attrName>style.visibility</p:attrName>
                                        </p:attrNameLst>
                                      </p:cBhvr>
                                      <p:to>
                                        <p:strVal val="visible"/>
                                      </p:to>
                                    </p:set>
                                  </p:childTnLst>
                                </p:cTn>
                              </p:par>
                            </p:childTnLst>
                          </p:cTn>
                        </p:par>
                        <p:par>
                          <p:cTn id="24" fill="hold" nodeType="afterGroup">
                            <p:stCondLst>
                              <p:cond delay="3500"/>
                            </p:stCondLst>
                            <p:childTnLst>
                              <p:par>
                                <p:cTn id="25" presetID="1" presetClass="entr" presetSubtype="0" fill="hold" grpId="0" nodeType="afterEffect">
                                  <p:stCondLst>
                                    <p:cond delay="0"/>
                                  </p:stCondLst>
                                  <p:childTnLst>
                                    <p:set>
                                      <p:cBhvr>
                                        <p:cTn id="26" dur="1" fill="hold">
                                          <p:stCondLst>
                                            <p:cond delay="0"/>
                                          </p:stCondLst>
                                        </p:cTn>
                                        <p:tgtEl>
                                          <p:spTgt spid="413705"/>
                                        </p:tgtEl>
                                        <p:attrNameLst>
                                          <p:attrName>style.visibility</p:attrName>
                                        </p:attrNameLst>
                                      </p:cBhvr>
                                      <p:to>
                                        <p:strVal val="visible"/>
                                      </p:to>
                                    </p:set>
                                  </p:childTnLst>
                                </p:cTn>
                              </p:par>
                              <p:par>
                                <p:cTn id="27" presetID="10" presetClass="exit" presetSubtype="0" fill="hold" grpId="0" nodeType="withEffect">
                                  <p:stCondLst>
                                    <p:cond delay="0"/>
                                  </p:stCondLst>
                                  <p:childTnLst>
                                    <p:animEffect transition="out" filter="fade">
                                      <p:cBhvr>
                                        <p:cTn id="28" dur="500"/>
                                        <p:tgtEl>
                                          <p:spTgt spid="413708"/>
                                        </p:tgtEl>
                                      </p:cBhvr>
                                    </p:animEffect>
                                    <p:set>
                                      <p:cBhvr>
                                        <p:cTn id="29" dur="1" fill="hold">
                                          <p:stCondLst>
                                            <p:cond delay="499"/>
                                          </p:stCondLst>
                                        </p:cTn>
                                        <p:tgtEl>
                                          <p:spTgt spid="413708"/>
                                        </p:tgtEl>
                                        <p:attrNameLst>
                                          <p:attrName>style.visibility</p:attrName>
                                        </p:attrNameLst>
                                      </p:cBhvr>
                                      <p:to>
                                        <p:strVal val="hidden"/>
                                      </p:to>
                                    </p:set>
                                  </p:childTnLst>
                                </p:cTn>
                              </p:par>
                              <p:par>
                                <p:cTn id="30" presetID="10" presetClass="entr" presetSubtype="0" fill="hold" grpId="0" nodeType="withEffect">
                                  <p:stCondLst>
                                    <p:cond delay="0"/>
                                  </p:stCondLst>
                                  <p:childTnLst>
                                    <p:set>
                                      <p:cBhvr>
                                        <p:cTn id="31" dur="1" fill="hold">
                                          <p:stCondLst>
                                            <p:cond delay="0"/>
                                          </p:stCondLst>
                                        </p:cTn>
                                        <p:tgtEl>
                                          <p:spTgt spid="413709"/>
                                        </p:tgtEl>
                                        <p:attrNameLst>
                                          <p:attrName>style.visibility</p:attrName>
                                        </p:attrNameLst>
                                      </p:cBhvr>
                                      <p:to>
                                        <p:strVal val="visible"/>
                                      </p:to>
                                    </p:set>
                                    <p:animEffect transition="in" filter="fade">
                                      <p:cBhvr>
                                        <p:cTn id="32" dur="500"/>
                                        <p:tgtEl>
                                          <p:spTgt spid="41370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par>
                                <p:cTn id="36" presetID="10" presetClass="entr" presetSubtype="0" fill="hold" grpId="1"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3701" grpId="0" animBg="1"/>
      <p:bldP spid="413702" grpId="1" animBg="1"/>
      <p:bldP spid="413702" grpId="2" animBg="1"/>
      <p:bldP spid="413704" grpId="0" animBg="1"/>
      <p:bldP spid="413705" grpId="0" animBg="1"/>
      <p:bldP spid="413707" grpId="0"/>
      <p:bldP spid="413708" grpId="0" animBg="1"/>
      <p:bldP spid="413709" grpId="0" animBg="1"/>
      <p:bldP spid="5" grpId="0" animBg="1"/>
      <p:bldP spid="15" grpId="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753" y="7067"/>
            <a:ext cx="8769326" cy="522877"/>
          </a:xfrm>
        </p:spPr>
        <p:txBody>
          <a:bodyPr>
            <a:noAutofit/>
          </a:bodyPr>
          <a:lstStyle/>
          <a:p>
            <a:r>
              <a:rPr lang="en-US" sz="3600" dirty="0" smtClean="0">
                <a:solidFill>
                  <a:schemeClr val="accent1"/>
                </a:solidFill>
              </a:rPr>
              <a:t>Irradiation station commissioned with beam</a:t>
            </a:r>
            <a:endParaRPr lang="en-US" sz="3600" dirty="0">
              <a:solidFill>
                <a:schemeClr val="accent1"/>
              </a:solidFill>
            </a:endParaRPr>
          </a:p>
        </p:txBody>
      </p:sp>
      <p:sp>
        <p:nvSpPr>
          <p:cNvPr id="3" name="Content Placeholder 2"/>
          <p:cNvSpPr>
            <a:spLocks noGrp="1"/>
          </p:cNvSpPr>
          <p:nvPr>
            <p:ph sz="quarter" idx="13"/>
          </p:nvPr>
        </p:nvSpPr>
        <p:spPr>
          <a:xfrm>
            <a:off x="457200" y="1525825"/>
            <a:ext cx="8226425" cy="4898028"/>
          </a:xfrm>
        </p:spPr>
        <p:txBody>
          <a:bodyPr/>
          <a:lstStyle/>
          <a:p>
            <a:endParaRPr lang="en-US" dirty="0"/>
          </a:p>
        </p:txBody>
      </p:sp>
      <p:pic>
        <p:nvPicPr>
          <p:cNvPr id="4"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 y="1661445"/>
            <a:ext cx="4731549" cy="443495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Rectangle 4"/>
          <p:cNvSpPr/>
          <p:nvPr/>
        </p:nvSpPr>
        <p:spPr>
          <a:xfrm>
            <a:off x="2886784" y="3512916"/>
            <a:ext cx="1683890" cy="171919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Rectangle 5"/>
          <p:cNvSpPr/>
          <p:nvPr/>
        </p:nvSpPr>
        <p:spPr>
          <a:xfrm>
            <a:off x="0" y="2468277"/>
            <a:ext cx="1262023" cy="92951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Freeform 6"/>
          <p:cNvSpPr/>
          <p:nvPr/>
        </p:nvSpPr>
        <p:spPr>
          <a:xfrm>
            <a:off x="2396933" y="2243335"/>
            <a:ext cx="1729204" cy="1639874"/>
          </a:xfrm>
          <a:custGeom>
            <a:avLst/>
            <a:gdLst>
              <a:gd name="connsiteX0" fmla="*/ 1609646 w 1700331"/>
              <a:gd name="connsiteY0" fmla="*/ 0 h 1639874"/>
              <a:gd name="connsiteX1" fmla="*/ 0 w 1700331"/>
              <a:gd name="connsiteY1" fmla="*/ 1564304 h 1639874"/>
              <a:gd name="connsiteX2" fmla="*/ 52899 w 1700331"/>
              <a:gd name="connsiteY2" fmla="*/ 1639874 h 1639874"/>
              <a:gd name="connsiteX3" fmla="*/ 1700331 w 1700331"/>
              <a:gd name="connsiteY3" fmla="*/ 37785 h 1639874"/>
              <a:gd name="connsiteX4" fmla="*/ 1609646 w 1700331"/>
              <a:gd name="connsiteY4" fmla="*/ 0 h 16398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0331" h="1639874">
                <a:moveTo>
                  <a:pt x="1609646" y="0"/>
                </a:moveTo>
                <a:lnTo>
                  <a:pt x="0" y="1564304"/>
                </a:lnTo>
                <a:lnTo>
                  <a:pt x="52899" y="1639874"/>
                </a:lnTo>
                <a:lnTo>
                  <a:pt x="1700331" y="37785"/>
                </a:lnTo>
                <a:lnTo>
                  <a:pt x="1609646" y="0"/>
                </a:lnTo>
                <a:close/>
              </a:path>
            </a:pathLst>
          </a:custGeom>
          <a:solidFill>
            <a:srgbClr val="FFC000">
              <a:alpha val="4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Picture 7"/>
          <p:cNvPicPr>
            <a:picLocks noChangeAspect="1"/>
          </p:cNvPicPr>
          <p:nvPr/>
        </p:nvPicPr>
        <p:blipFill>
          <a:blip r:embed="rId4" cstate="email">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tretch>
            <a:fillRect/>
          </a:stretch>
        </p:blipFill>
        <p:spPr>
          <a:xfrm>
            <a:off x="4986439" y="4147624"/>
            <a:ext cx="3806396" cy="2091563"/>
          </a:xfrm>
          <a:prstGeom prst="rect">
            <a:avLst/>
          </a:prstGeom>
        </p:spPr>
      </p:pic>
      <p:pic>
        <p:nvPicPr>
          <p:cNvPr id="9" name="Picture 8"/>
          <p:cNvPicPr>
            <a:picLocks noChangeAspect="1"/>
          </p:cNvPicPr>
          <p:nvPr/>
        </p:nvPicPr>
        <p:blipFill>
          <a:blip r:embed="rId6" cstate="email">
            <a:extLst>
              <a:ext uri="{BEBA8EAE-BF5A-486C-A8C5-ECC9F3942E4B}">
                <a14:imgProps xmlns:a14="http://schemas.microsoft.com/office/drawing/2010/main">
                  <a14:imgLayer r:embed="rId7">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5004496" y="1661445"/>
            <a:ext cx="3945583" cy="2217479"/>
          </a:xfrm>
          <a:prstGeom prst="rect">
            <a:avLst/>
          </a:prstGeom>
        </p:spPr>
      </p:pic>
      <p:cxnSp>
        <p:nvCxnSpPr>
          <p:cNvPr id="10" name="Straight Arrow Connector 9"/>
          <p:cNvCxnSpPr/>
          <p:nvPr/>
        </p:nvCxnSpPr>
        <p:spPr>
          <a:xfrm flipV="1">
            <a:off x="4829143" y="2709201"/>
            <a:ext cx="3572934" cy="270933"/>
          </a:xfrm>
          <a:prstGeom prst="straightConnector1">
            <a:avLst/>
          </a:prstGeom>
          <a:ln>
            <a:solidFill>
              <a:srgbClr val="FF0000"/>
            </a:solidFill>
            <a:prstDash val="dash"/>
            <a:tailEnd type="triangle"/>
          </a:ln>
        </p:spPr>
        <p:style>
          <a:lnRef idx="2">
            <a:schemeClr val="accent1"/>
          </a:lnRef>
          <a:fillRef idx="0">
            <a:schemeClr val="accent1"/>
          </a:fillRef>
          <a:effectRef idx="1">
            <a:schemeClr val="accent1"/>
          </a:effectRef>
          <a:fontRef idx="minor">
            <a:schemeClr val="tx1"/>
          </a:fontRef>
        </p:style>
      </p:cxnSp>
      <p:sp>
        <p:nvSpPr>
          <p:cNvPr id="11" name="TextBox 14"/>
          <p:cNvSpPr txBox="1"/>
          <p:nvPr/>
        </p:nvSpPr>
        <p:spPr>
          <a:xfrm rot="21321623">
            <a:off x="6405689" y="2504594"/>
            <a:ext cx="1300356"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smtClean="0">
                <a:solidFill>
                  <a:srgbClr val="FF0000"/>
                </a:solidFill>
              </a:rPr>
              <a:t>Proton Beam</a:t>
            </a:r>
            <a:endParaRPr lang="en-US" sz="1400" b="1" dirty="0">
              <a:solidFill>
                <a:srgbClr val="FF0000"/>
              </a:solidFill>
            </a:endParaRPr>
          </a:p>
        </p:txBody>
      </p:sp>
      <p:cxnSp>
        <p:nvCxnSpPr>
          <p:cNvPr id="12" name="Straight Arrow Connector 11"/>
          <p:cNvCxnSpPr/>
          <p:nvPr/>
        </p:nvCxnSpPr>
        <p:spPr>
          <a:xfrm>
            <a:off x="2675187" y="3618992"/>
            <a:ext cx="3940423" cy="183607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4262162" y="2281120"/>
            <a:ext cx="2425805" cy="15692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5622426" y="2986729"/>
            <a:ext cx="1107996" cy="369332"/>
          </a:xfrm>
          <a:prstGeom prst="rect">
            <a:avLst/>
          </a:prstGeom>
          <a:noFill/>
        </p:spPr>
        <p:txBody>
          <a:bodyPr wrap="none" rtlCol="0">
            <a:spAutoFit/>
          </a:bodyPr>
          <a:lstStyle/>
          <a:p>
            <a:r>
              <a:rPr lang="fr-CH" b="1" dirty="0" smtClean="0">
                <a:solidFill>
                  <a:srgbClr val="FF0000"/>
                </a:solidFill>
                <a:effectLst>
                  <a:outerShdw blurRad="38100" dist="38100" dir="2700000" algn="tl">
                    <a:srgbClr val="000000">
                      <a:alpha val="43137"/>
                    </a:srgbClr>
                  </a:outerShdw>
                </a:effectLst>
              </a:rPr>
              <a:t>50 60 kV</a:t>
            </a:r>
            <a:endParaRPr lang="en-GB" b="1" dirty="0">
              <a:solidFill>
                <a:srgbClr val="FF0000"/>
              </a:solidFill>
              <a:effectLst>
                <a:outerShdw blurRad="38100" dist="38100" dir="2700000" algn="tl">
                  <a:srgbClr val="000000">
                    <a:alpha val="43137"/>
                  </a:srgbClr>
                </a:outerShdw>
              </a:effectLst>
            </a:endParaRPr>
          </a:p>
        </p:txBody>
      </p:sp>
      <p:sp>
        <p:nvSpPr>
          <p:cNvPr id="15" name="TextBox 14"/>
          <p:cNvSpPr txBox="1"/>
          <p:nvPr/>
        </p:nvSpPr>
        <p:spPr>
          <a:xfrm>
            <a:off x="6889637" y="2878606"/>
            <a:ext cx="1967205" cy="369332"/>
          </a:xfrm>
          <a:prstGeom prst="rect">
            <a:avLst/>
          </a:prstGeom>
          <a:noFill/>
        </p:spPr>
        <p:txBody>
          <a:bodyPr wrap="none" rtlCol="0">
            <a:spAutoFit/>
          </a:bodyPr>
          <a:lstStyle/>
          <a:p>
            <a:r>
              <a:rPr lang="en-US" b="1" dirty="0" smtClean="0">
                <a:solidFill>
                  <a:srgbClr val="FFC000"/>
                </a:solidFill>
                <a:effectLst>
                  <a:outerShdw blurRad="38100" dist="38100" dir="2700000" algn="tl">
                    <a:srgbClr val="000000">
                      <a:alpha val="43137"/>
                    </a:srgbClr>
                  </a:outerShdw>
                </a:effectLst>
              </a:rPr>
              <a:t>Cover grounded</a:t>
            </a:r>
            <a:endParaRPr lang="en-US" b="1" dirty="0">
              <a:solidFill>
                <a:srgbClr val="FFC000"/>
              </a:solidFill>
              <a:effectLst>
                <a:outerShdw blurRad="38100" dist="38100" dir="2700000" algn="tl">
                  <a:srgbClr val="000000">
                    <a:alpha val="43137"/>
                  </a:srgbClr>
                </a:outerShdw>
              </a:effectLst>
            </a:endParaRPr>
          </a:p>
        </p:txBody>
      </p:sp>
      <p:sp>
        <p:nvSpPr>
          <p:cNvPr id="16" name="TextBox 15"/>
          <p:cNvSpPr txBox="1"/>
          <p:nvPr/>
        </p:nvSpPr>
        <p:spPr>
          <a:xfrm>
            <a:off x="5004496" y="4080126"/>
            <a:ext cx="2111475" cy="584775"/>
          </a:xfrm>
          <a:prstGeom prst="rect">
            <a:avLst/>
          </a:prstGeom>
          <a:solidFill>
            <a:schemeClr val="bg1"/>
          </a:solidFill>
        </p:spPr>
        <p:txBody>
          <a:bodyPr wrap="none" rtlCol="0">
            <a:spAutoFit/>
          </a:bodyPr>
          <a:lstStyle/>
          <a:p>
            <a:r>
              <a:rPr lang="en-US" sz="1600" i="1" dirty="0" smtClean="0"/>
              <a:t>Tests with protons:</a:t>
            </a:r>
          </a:p>
          <a:p>
            <a:r>
              <a:rPr lang="en-US" sz="1600" b="1" dirty="0" smtClean="0"/>
              <a:t>Done successfully !</a:t>
            </a:r>
          </a:p>
        </p:txBody>
      </p:sp>
      <p:sp>
        <p:nvSpPr>
          <p:cNvPr id="17" name="TextBox 16"/>
          <p:cNvSpPr txBox="1"/>
          <p:nvPr/>
        </p:nvSpPr>
        <p:spPr>
          <a:xfrm>
            <a:off x="1120151" y="6111202"/>
            <a:ext cx="2682826" cy="369332"/>
          </a:xfrm>
          <a:prstGeom prst="rect">
            <a:avLst/>
          </a:prstGeom>
          <a:noFill/>
        </p:spPr>
        <p:txBody>
          <a:bodyPr wrap="square" rtlCol="0">
            <a:spAutoFit/>
          </a:bodyPr>
          <a:lstStyle/>
          <a:p>
            <a:r>
              <a:rPr lang="en-US" dirty="0" err="1" smtClean="0">
                <a:solidFill>
                  <a:srgbClr val="0070C0"/>
                </a:solidFill>
              </a:rPr>
              <a:t>Thierry.Stora@cern.ch</a:t>
            </a:r>
            <a:endParaRPr lang="en-US" dirty="0">
              <a:solidFill>
                <a:srgbClr val="0070C0"/>
              </a:solidFill>
            </a:endParaRPr>
          </a:p>
        </p:txBody>
      </p:sp>
      <p:pic>
        <p:nvPicPr>
          <p:cNvPr id="18" name="Picture 17"/>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55233" y="1661445"/>
            <a:ext cx="3148946" cy="1793038"/>
          </a:xfrm>
          <a:prstGeom prst="rect">
            <a:avLst/>
          </a:prstGeom>
          <a:ln>
            <a:noFill/>
          </a:ln>
        </p:spPr>
      </p:pic>
      <p:cxnSp>
        <p:nvCxnSpPr>
          <p:cNvPr id="19" name="Straight Arrow Connector 18"/>
          <p:cNvCxnSpPr/>
          <p:nvPr/>
        </p:nvCxnSpPr>
        <p:spPr>
          <a:xfrm flipH="1">
            <a:off x="2241930" y="2243335"/>
            <a:ext cx="1544140" cy="19471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Explosion 1 19"/>
          <p:cNvSpPr/>
          <p:nvPr/>
        </p:nvSpPr>
        <p:spPr>
          <a:xfrm>
            <a:off x="3891868" y="2127041"/>
            <a:ext cx="285890" cy="318843"/>
          </a:xfrm>
          <a:prstGeom prst="irregularSeal1">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2" name="Picture 10" descr="H:\DCIM\Camera\2013-11-01 11.44.10.jpg"/>
          <p:cNvPicPr>
            <a:picLocks noChangeAspect="1" noChangeArrowheads="1"/>
          </p:cNvPicPr>
          <p:nvPr/>
        </p:nvPicPr>
        <p:blipFill rotWithShape="1">
          <a:blip r:embed="rId9" cstate="email">
            <a:extLst>
              <a:ext uri="{28A0092B-C50C-407E-A947-70E740481C1C}">
                <a14:useLocalDpi xmlns:a14="http://schemas.microsoft.com/office/drawing/2010/main" val="0"/>
              </a:ext>
            </a:extLst>
          </a:blip>
          <a:srcRect l="31965" r="17908" b="19441"/>
          <a:stretch/>
        </p:blipFill>
        <p:spPr bwMode="auto">
          <a:xfrm>
            <a:off x="536942" y="5824936"/>
            <a:ext cx="554923" cy="668852"/>
          </a:xfrm>
          <a:prstGeom prst="rect">
            <a:avLst/>
          </a:prstGeom>
          <a:noFill/>
          <a:extLst>
            <a:ext uri="{909E8E84-426E-40dd-AFC4-6F175D3DCCD1}">
              <a14:hiddenFill xmlns="" xmlns:a14="http://schemas.microsoft.com/office/drawing/2010/main">
                <a:solidFill>
                  <a:srgbClr val="FFFFFF"/>
                </a:solidFill>
              </a14:hiddenFill>
            </a:ext>
          </a:extLst>
        </p:spPr>
      </p:pic>
      <p:sp>
        <p:nvSpPr>
          <p:cNvPr id="26" name="TextBox 25"/>
          <p:cNvSpPr txBox="1"/>
          <p:nvPr/>
        </p:nvSpPr>
        <p:spPr>
          <a:xfrm>
            <a:off x="8536041" y="6566353"/>
            <a:ext cx="184666" cy="369332"/>
          </a:xfrm>
          <a:prstGeom prst="rect">
            <a:avLst/>
          </a:prstGeom>
          <a:noFill/>
        </p:spPr>
        <p:txBody>
          <a:bodyPr wrap="none" rtlCol="0">
            <a:spAutoFit/>
          </a:bodyPr>
          <a:lstStyle/>
          <a:p>
            <a:endParaRPr lang="en-US" dirty="0"/>
          </a:p>
        </p:txBody>
      </p:sp>
      <p:sp>
        <p:nvSpPr>
          <p:cNvPr id="27" name="Rectangle 26"/>
          <p:cNvSpPr/>
          <p:nvPr/>
        </p:nvSpPr>
        <p:spPr>
          <a:xfrm>
            <a:off x="1348833" y="6453388"/>
            <a:ext cx="5749762" cy="30985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aseline="30000" dirty="0" smtClean="0"/>
          </a:p>
        </p:txBody>
      </p:sp>
      <p:pic>
        <p:nvPicPr>
          <p:cNvPr id="28" name="Picture 27"/>
          <p:cNvPicPr>
            <a:picLocks noChangeAspect="1" noChangeArrowheads="1"/>
          </p:cNvPicPr>
          <p:nvPr/>
        </p:nvPicPr>
        <p:blipFill>
          <a:blip r:embed="rId10" cstate="print"/>
          <a:srcRect l="33637" t="60364" r="20105" b="18636"/>
          <a:stretch>
            <a:fillRect/>
          </a:stretch>
        </p:blipFill>
        <p:spPr bwMode="auto">
          <a:xfrm>
            <a:off x="5267942" y="490564"/>
            <a:ext cx="2924959" cy="995881"/>
          </a:xfrm>
          <a:prstGeom prst="rect">
            <a:avLst/>
          </a:prstGeom>
          <a:noFill/>
          <a:ln w="9525">
            <a:noFill/>
            <a:miter lim="800000"/>
            <a:headEnd/>
            <a:tailEnd/>
          </a:ln>
        </p:spPr>
      </p:pic>
      <p:pic>
        <p:nvPicPr>
          <p:cNvPr id="29" name="Picture 2"/>
          <p:cNvPicPr>
            <a:picLocks noChangeAspect="1" noChangeArrowheads="1"/>
          </p:cNvPicPr>
          <p:nvPr/>
        </p:nvPicPr>
        <p:blipFill>
          <a:blip r:embed="rId11" cstate="print">
            <a:clrChange>
              <a:clrFrom>
                <a:srgbClr val="FFFFFF"/>
              </a:clrFrom>
              <a:clrTo>
                <a:srgbClr val="FFFFFF">
                  <a:alpha val="0"/>
                </a:srgbClr>
              </a:clrTo>
            </a:clrChange>
          </a:blip>
          <a:srcRect/>
          <a:stretch>
            <a:fillRect/>
          </a:stretch>
        </p:blipFill>
        <p:spPr bwMode="auto">
          <a:xfrm>
            <a:off x="288223" y="820519"/>
            <a:ext cx="2480103" cy="540000"/>
          </a:xfrm>
          <a:prstGeom prst="rect">
            <a:avLst/>
          </a:prstGeom>
          <a:noFill/>
          <a:ln w="9525">
            <a:noFill/>
            <a:miter lim="800000"/>
            <a:headEnd/>
            <a:tailEnd/>
          </a:ln>
        </p:spPr>
      </p:pic>
      <p:pic>
        <p:nvPicPr>
          <p:cNvPr id="30" name="Picture 29"/>
          <p:cNvPicPr>
            <a:picLocks noChangeAspect="1"/>
          </p:cNvPicPr>
          <p:nvPr/>
        </p:nvPicPr>
        <p:blipFill>
          <a:blip r:embed="rId12">
            <a:clrChange>
              <a:clrFrom>
                <a:srgbClr val="FFFFFF"/>
              </a:clrFrom>
              <a:clrTo>
                <a:srgbClr val="FFFFFF">
                  <a:alpha val="0"/>
                </a:srgbClr>
              </a:clrTo>
            </a:clrChange>
          </a:blip>
          <a:stretch>
            <a:fillRect/>
          </a:stretch>
        </p:blipFill>
        <p:spPr>
          <a:xfrm>
            <a:off x="3758193" y="640519"/>
            <a:ext cx="735888" cy="720000"/>
          </a:xfrm>
          <a:prstGeom prst="rect">
            <a:avLst/>
          </a:prstGeom>
        </p:spPr>
      </p:pic>
    </p:spTree>
    <p:extLst>
      <p:ext uri="{BB962C8B-B14F-4D97-AF65-F5344CB8AC3E}">
        <p14:creationId xmlns:p14="http://schemas.microsoft.com/office/powerpoint/2010/main" val="222665696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9091" name="TextBox 2"/>
          <p:cNvSpPr txBox="1">
            <a:spLocks noChangeArrowheads="1"/>
          </p:cNvSpPr>
          <p:nvPr/>
        </p:nvSpPr>
        <p:spPr bwMode="auto">
          <a:xfrm>
            <a:off x="0" y="1465544"/>
            <a:ext cx="9144000" cy="4755147"/>
          </a:xfrm>
          <a:prstGeom prst="rect">
            <a:avLst/>
          </a:prstGeom>
          <a:noFill/>
          <a:ln w="9525">
            <a:noFill/>
            <a:miter lim="800000"/>
            <a:headEnd/>
            <a:tailEnd/>
          </a:ln>
        </p:spPr>
        <p:txBody>
          <a:bodyPr wrap="square">
            <a:spAutoFit/>
          </a:bodyPr>
          <a:lstStyle>
            <a:lvl1pPr marL="457200" indent="-457200">
              <a:defRPr sz="2000">
                <a:solidFill>
                  <a:schemeClr val="tx1"/>
                </a:solidFill>
                <a:latin typeface="Helvetica" charset="0"/>
                <a:ea typeface="ＭＳ Ｐゴシック" charset="0"/>
              </a:defRPr>
            </a:lvl1pPr>
            <a:lvl2pPr marL="742950" indent="-285750">
              <a:defRPr sz="2000">
                <a:solidFill>
                  <a:schemeClr val="tx1"/>
                </a:solidFill>
                <a:latin typeface="Helvetica" charset="0"/>
                <a:ea typeface="ＭＳ Ｐゴシック" charset="0"/>
              </a:defRPr>
            </a:lvl2pPr>
            <a:lvl3pPr marL="1143000" indent="-228600">
              <a:defRPr sz="2000">
                <a:solidFill>
                  <a:schemeClr val="tx1"/>
                </a:solidFill>
                <a:latin typeface="Helvetica" charset="0"/>
                <a:ea typeface="ＭＳ Ｐゴシック" charset="0"/>
              </a:defRPr>
            </a:lvl3pPr>
            <a:lvl4pPr marL="1600200" indent="-228600">
              <a:defRPr sz="2000">
                <a:solidFill>
                  <a:schemeClr val="tx1"/>
                </a:solidFill>
                <a:latin typeface="Helvetica" charset="0"/>
                <a:ea typeface="ＭＳ Ｐゴシック" charset="0"/>
              </a:defRPr>
            </a:lvl4pPr>
            <a:lvl5pPr marL="2057400" indent="-228600">
              <a:defRPr sz="2000">
                <a:solidFill>
                  <a:schemeClr val="tx1"/>
                </a:solidFill>
                <a:latin typeface="Helvetica" charset="0"/>
                <a:ea typeface="ＭＳ Ｐゴシック" charset="0"/>
              </a:defRPr>
            </a:lvl5pPr>
            <a:lvl6pPr marL="2514600" indent="-228600" eaLnBrk="0" fontAlgn="base" hangingPunct="0">
              <a:spcBef>
                <a:spcPct val="0"/>
              </a:spcBef>
              <a:spcAft>
                <a:spcPct val="0"/>
              </a:spcAft>
              <a:defRPr sz="2000">
                <a:solidFill>
                  <a:schemeClr val="tx1"/>
                </a:solidFill>
                <a:latin typeface="Helvetica" charset="0"/>
                <a:ea typeface="ＭＳ Ｐゴシック" charset="0"/>
              </a:defRPr>
            </a:lvl6pPr>
            <a:lvl7pPr marL="2971800" indent="-228600" eaLnBrk="0" fontAlgn="base" hangingPunct="0">
              <a:spcBef>
                <a:spcPct val="0"/>
              </a:spcBef>
              <a:spcAft>
                <a:spcPct val="0"/>
              </a:spcAft>
              <a:defRPr sz="2000">
                <a:solidFill>
                  <a:schemeClr val="tx1"/>
                </a:solidFill>
                <a:latin typeface="Helvetica" charset="0"/>
                <a:ea typeface="ＭＳ Ｐゴシック" charset="0"/>
              </a:defRPr>
            </a:lvl7pPr>
            <a:lvl8pPr marL="3429000" indent="-228600" eaLnBrk="0" fontAlgn="base" hangingPunct="0">
              <a:spcBef>
                <a:spcPct val="0"/>
              </a:spcBef>
              <a:spcAft>
                <a:spcPct val="0"/>
              </a:spcAft>
              <a:defRPr sz="2000">
                <a:solidFill>
                  <a:schemeClr val="tx1"/>
                </a:solidFill>
                <a:latin typeface="Helvetica" charset="0"/>
                <a:ea typeface="ＭＳ Ｐゴシック" charset="0"/>
              </a:defRPr>
            </a:lvl8pPr>
            <a:lvl9pPr marL="3886200" indent="-228600" eaLnBrk="0" fontAlgn="base" hangingPunct="0">
              <a:spcBef>
                <a:spcPct val="0"/>
              </a:spcBef>
              <a:spcAft>
                <a:spcPct val="0"/>
              </a:spcAft>
              <a:defRPr sz="2000">
                <a:solidFill>
                  <a:schemeClr val="tx1"/>
                </a:solidFill>
                <a:latin typeface="Helvetica" charset="0"/>
                <a:ea typeface="ＭＳ Ｐゴシック" charset="0"/>
              </a:defRPr>
            </a:lvl9pPr>
          </a:lstStyle>
          <a:p>
            <a:pPr>
              <a:spcBef>
                <a:spcPts val="600"/>
              </a:spcBef>
              <a:buFont typeface="Arial" charset="0"/>
              <a:buAutoNum type="arabicPeriod"/>
            </a:pPr>
            <a:r>
              <a:rPr lang="en-US" sz="2400" dirty="0">
                <a:solidFill>
                  <a:srgbClr val="0000FF"/>
                </a:solidFill>
                <a:latin typeface="Arial" charset="0"/>
              </a:rPr>
              <a:t>Samples of R&amp;D isotopes </a:t>
            </a:r>
            <a:r>
              <a:rPr lang="en-US" sz="2400" dirty="0" smtClean="0">
                <a:solidFill>
                  <a:srgbClr val="0000FF"/>
                </a:solidFill>
                <a:latin typeface="Arial" charset="0"/>
              </a:rPr>
              <a:t>which </a:t>
            </a:r>
            <a:r>
              <a:rPr lang="en-US" sz="2400" dirty="0">
                <a:solidFill>
                  <a:srgbClr val="0000FF"/>
                </a:solidFill>
                <a:latin typeface="Arial" charset="0"/>
              </a:rPr>
              <a:t>are not </a:t>
            </a:r>
            <a:r>
              <a:rPr lang="en-US" sz="2400" dirty="0" smtClean="0">
                <a:solidFill>
                  <a:srgbClr val="0000FF"/>
                </a:solidFill>
                <a:latin typeface="Arial" charset="0"/>
              </a:rPr>
              <a:t>commercially available </a:t>
            </a:r>
            <a:r>
              <a:rPr lang="en-US" sz="2400" dirty="0">
                <a:solidFill>
                  <a:srgbClr val="0000FF"/>
                </a:solidFill>
                <a:latin typeface="Arial" charset="0"/>
              </a:rPr>
              <a:t>or easily producible </a:t>
            </a:r>
            <a:r>
              <a:rPr lang="en-US" sz="2400" dirty="0" smtClean="0">
                <a:solidFill>
                  <a:srgbClr val="0000FF"/>
                </a:solidFill>
                <a:latin typeface="Arial" charset="0"/>
              </a:rPr>
              <a:t>by </a:t>
            </a:r>
            <a:r>
              <a:rPr lang="en-US" sz="2400" dirty="0">
                <a:solidFill>
                  <a:srgbClr val="0000FF"/>
                </a:solidFill>
                <a:latin typeface="Arial" charset="0"/>
              </a:rPr>
              <a:t>other means.</a:t>
            </a:r>
          </a:p>
          <a:p>
            <a:pPr>
              <a:spcBef>
                <a:spcPts val="600"/>
              </a:spcBef>
              <a:buFont typeface="Arial" charset="0"/>
              <a:buAutoNum type="arabicPeriod"/>
            </a:pPr>
            <a:r>
              <a:rPr lang="en-US" sz="2400" dirty="0">
                <a:solidFill>
                  <a:srgbClr val="0000FF"/>
                </a:solidFill>
                <a:latin typeface="Arial" charset="0"/>
              </a:rPr>
              <a:t>Isotopes with ultimate specific activity for R&amp;D, </a:t>
            </a:r>
            <a:r>
              <a:rPr lang="en-US" sz="2400" dirty="0" smtClean="0">
                <a:solidFill>
                  <a:srgbClr val="0000FF"/>
                </a:solidFill>
                <a:latin typeface="Arial" charset="0"/>
              </a:rPr>
              <a:t>e.g</a:t>
            </a:r>
            <a:r>
              <a:rPr lang="en-US" sz="2400" dirty="0">
                <a:solidFill>
                  <a:srgbClr val="0000FF"/>
                </a:solidFill>
                <a:latin typeface="Arial" charset="0"/>
              </a:rPr>
              <a:t>. studies of efficacy versus specific activity.</a:t>
            </a:r>
          </a:p>
          <a:p>
            <a:pPr>
              <a:spcBef>
                <a:spcPts val="600"/>
              </a:spcBef>
              <a:buFont typeface="Arial" charset="0"/>
              <a:buAutoNum type="arabicPeriod"/>
            </a:pPr>
            <a:r>
              <a:rPr lang="en-US" sz="2400" dirty="0">
                <a:solidFill>
                  <a:srgbClr val="0000FF"/>
                </a:solidFill>
                <a:latin typeface="Arial" charset="0"/>
              </a:rPr>
              <a:t>Isotopes that are best produced by spallation (</a:t>
            </a:r>
            <a:r>
              <a:rPr lang="en-US" sz="2400" baseline="30000" dirty="0">
                <a:solidFill>
                  <a:srgbClr val="0000FF"/>
                </a:solidFill>
                <a:latin typeface="Arial" charset="0"/>
              </a:rPr>
              <a:t>149</a:t>
            </a:r>
            <a:r>
              <a:rPr lang="en-US" sz="2400" dirty="0">
                <a:solidFill>
                  <a:srgbClr val="0000FF"/>
                </a:solidFill>
                <a:latin typeface="Arial" charset="0"/>
              </a:rPr>
              <a:t>Tb,…).</a:t>
            </a:r>
          </a:p>
          <a:p>
            <a:endParaRPr lang="en-US" sz="2400" b="1" dirty="0">
              <a:solidFill>
                <a:srgbClr val="0000FF"/>
              </a:solidFill>
              <a:latin typeface="Arial" charset="0"/>
            </a:endParaRPr>
          </a:p>
          <a:p>
            <a:pPr>
              <a:spcBef>
                <a:spcPts val="600"/>
              </a:spcBef>
            </a:pPr>
            <a:r>
              <a:rPr lang="en-US" sz="2400" b="1" dirty="0" smtClean="0">
                <a:latin typeface="Arial" charset="0"/>
              </a:rPr>
              <a:t>	Existing </a:t>
            </a:r>
            <a:r>
              <a:rPr lang="en-US" sz="2400" b="1" dirty="0">
                <a:latin typeface="Arial" charset="0"/>
              </a:rPr>
              <a:t>ISOL beams are sufficiently intense for preclinical studies, in certain cases even for clinical studies.</a:t>
            </a:r>
          </a:p>
          <a:p>
            <a:endParaRPr lang="en-US" sz="2400" b="1" dirty="0">
              <a:latin typeface="Arial" charset="0"/>
            </a:endParaRPr>
          </a:p>
          <a:p>
            <a:r>
              <a:rPr lang="en-US" sz="2400" b="1" dirty="0">
                <a:latin typeface="Arial" charset="0"/>
              </a:rPr>
              <a:t>	</a:t>
            </a:r>
            <a:r>
              <a:rPr lang="en-US" sz="2400" b="1" dirty="0" smtClean="0">
                <a:latin typeface="Arial" charset="0"/>
              </a:rPr>
              <a:t>How </a:t>
            </a:r>
            <a:r>
              <a:rPr lang="en-US" sz="2400" b="1" dirty="0">
                <a:latin typeface="Arial" charset="0"/>
              </a:rPr>
              <a:t>to organize R&amp;D with RIBs in nuclear medicine?</a:t>
            </a:r>
          </a:p>
          <a:p>
            <a:r>
              <a:rPr lang="en-US" sz="2400" b="1" dirty="0">
                <a:latin typeface="Arial" charset="0"/>
              </a:rPr>
              <a:t>	</a:t>
            </a:r>
            <a:r>
              <a:rPr lang="en-US" sz="2400" b="1" dirty="0">
                <a:solidFill>
                  <a:srgbClr val="0000FF"/>
                </a:solidFill>
                <a:effectLst>
                  <a:glow rad="101600">
                    <a:srgbClr val="FFFF00">
                      <a:alpha val="75000"/>
                    </a:srgbClr>
                  </a:glow>
                </a:effectLst>
                <a:latin typeface="Arial" charset="0"/>
              </a:rPr>
              <a:t>Physicists are used to </a:t>
            </a:r>
            <a:r>
              <a:rPr lang="ja-JP" altLang="en-US" sz="2400" b="1" dirty="0">
                <a:solidFill>
                  <a:srgbClr val="0000FF"/>
                </a:solidFill>
                <a:effectLst>
                  <a:glow rad="101600">
                    <a:srgbClr val="FFFF00">
                      <a:alpha val="75000"/>
                    </a:srgbClr>
                  </a:glow>
                </a:effectLst>
                <a:latin typeface="Arial" charset="0"/>
              </a:rPr>
              <a:t>“</a:t>
            </a:r>
            <a:r>
              <a:rPr lang="en-US" sz="2400" b="1" dirty="0">
                <a:solidFill>
                  <a:srgbClr val="0000FF"/>
                </a:solidFill>
                <a:effectLst>
                  <a:glow rad="101600">
                    <a:srgbClr val="FFFF00">
                      <a:alpha val="75000"/>
                    </a:srgbClr>
                  </a:glow>
                </a:effectLst>
                <a:latin typeface="Arial" charset="0"/>
              </a:rPr>
              <a:t>travel to the isotopes</a:t>
            </a:r>
            <a:r>
              <a:rPr lang="ja-JP" altLang="en-US" sz="2400" b="1" dirty="0">
                <a:solidFill>
                  <a:srgbClr val="0000FF"/>
                </a:solidFill>
                <a:effectLst>
                  <a:glow rad="101600">
                    <a:srgbClr val="FFFF00">
                      <a:alpha val="75000"/>
                    </a:srgbClr>
                  </a:glow>
                </a:effectLst>
                <a:latin typeface="Arial" charset="0"/>
              </a:rPr>
              <a:t>”</a:t>
            </a:r>
            <a:r>
              <a:rPr lang="en-US" sz="2400" b="1" dirty="0">
                <a:solidFill>
                  <a:srgbClr val="0000FF"/>
                </a:solidFill>
                <a:effectLst>
                  <a:glow rad="101600">
                    <a:srgbClr val="FFFF00">
                      <a:alpha val="75000"/>
                    </a:srgbClr>
                  </a:glow>
                </a:effectLst>
                <a:latin typeface="Arial" charset="0"/>
              </a:rPr>
              <a:t>,</a:t>
            </a:r>
          </a:p>
          <a:p>
            <a:r>
              <a:rPr lang="en-US" sz="2400" b="1" dirty="0">
                <a:solidFill>
                  <a:srgbClr val="0000FF"/>
                </a:solidFill>
                <a:effectLst>
                  <a:glow rad="101600">
                    <a:srgbClr val="FFFF00">
                      <a:alpha val="75000"/>
                    </a:srgbClr>
                  </a:glow>
                </a:effectLst>
                <a:latin typeface="Arial" charset="0"/>
              </a:rPr>
              <a:t>	but isotopes must </a:t>
            </a:r>
            <a:r>
              <a:rPr lang="ja-JP" altLang="en-US" sz="2400" b="1" dirty="0">
                <a:solidFill>
                  <a:srgbClr val="0000FF"/>
                </a:solidFill>
                <a:effectLst>
                  <a:glow rad="101600">
                    <a:srgbClr val="FFFF00">
                      <a:alpha val="75000"/>
                    </a:srgbClr>
                  </a:glow>
                </a:effectLst>
                <a:latin typeface="Arial" charset="0"/>
              </a:rPr>
              <a:t>“</a:t>
            </a:r>
            <a:r>
              <a:rPr lang="en-US" sz="2400" b="1" dirty="0">
                <a:solidFill>
                  <a:srgbClr val="0000FF"/>
                </a:solidFill>
                <a:effectLst>
                  <a:glow rad="101600">
                    <a:srgbClr val="FFFF00">
                      <a:alpha val="75000"/>
                    </a:srgbClr>
                  </a:glow>
                </a:effectLst>
                <a:latin typeface="Arial" charset="0"/>
              </a:rPr>
              <a:t>travel to physicians and patients</a:t>
            </a:r>
            <a:r>
              <a:rPr lang="ja-JP" altLang="en-US" sz="2400" b="1" dirty="0">
                <a:solidFill>
                  <a:srgbClr val="0000FF"/>
                </a:solidFill>
                <a:effectLst>
                  <a:glow rad="101600">
                    <a:srgbClr val="FFFF00">
                      <a:alpha val="75000"/>
                    </a:srgbClr>
                  </a:glow>
                </a:effectLst>
                <a:latin typeface="Arial" charset="0"/>
              </a:rPr>
              <a:t>”</a:t>
            </a:r>
            <a:r>
              <a:rPr lang="en-US" sz="2400" b="1" dirty="0">
                <a:solidFill>
                  <a:srgbClr val="0000FF"/>
                </a:solidFill>
                <a:effectLst>
                  <a:glow rad="101600">
                    <a:srgbClr val="FFFF00">
                      <a:alpha val="75000"/>
                    </a:srgbClr>
                  </a:glow>
                </a:effectLst>
                <a:latin typeface="Arial" charset="0"/>
              </a:rPr>
              <a:t>.</a:t>
            </a:r>
          </a:p>
        </p:txBody>
      </p:sp>
      <p:sp>
        <p:nvSpPr>
          <p:cNvPr id="5" name="Title 1"/>
          <p:cNvSpPr txBox="1">
            <a:spLocks/>
          </p:cNvSpPr>
          <p:nvPr/>
        </p:nvSpPr>
        <p:spPr>
          <a:xfrm>
            <a:off x="-14427" y="1"/>
            <a:ext cx="9180513" cy="927652"/>
          </a:xfrm>
          <a:prstGeom prst="rect">
            <a:avLst/>
          </a:prstGeom>
          <a:solidFill>
            <a:schemeClr val="tx2">
              <a:lumMod val="60000"/>
              <a:lumOff val="40000"/>
            </a:schemeClr>
          </a:solidFill>
        </p:spPr>
        <p:txBody>
          <a:bodyPr vert="horz" lIns="91440" tIns="45720" rIns="91440" bIns="45720" rtlCol="0" anchor="ctr">
            <a:normAutofit fontScale="7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solidFill>
                  <a:srgbClr val="FFFFFF"/>
                </a:solidFill>
                <a:latin typeface="Arial" charset="0"/>
              </a:rPr>
              <a:t>The </a:t>
            </a:r>
            <a:r>
              <a:rPr lang="en-US" dirty="0">
                <a:solidFill>
                  <a:srgbClr val="FFFFFF"/>
                </a:solidFill>
                <a:latin typeface="Arial" charset="0"/>
              </a:rPr>
              <a:t>(potential) role of ISOL in nuclear medicine</a:t>
            </a:r>
          </a:p>
        </p:txBody>
      </p:sp>
    </p:spTree>
    <p:extLst>
      <p:ext uri="{BB962C8B-B14F-4D97-AF65-F5344CB8AC3E}">
        <p14:creationId xmlns:p14="http://schemas.microsoft.com/office/powerpoint/2010/main" val="238838414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Content Placeholder 2"/>
          <p:cNvSpPr txBox="1">
            <a:spLocks/>
          </p:cNvSpPr>
          <p:nvPr/>
        </p:nvSpPr>
        <p:spPr>
          <a:xfrm>
            <a:off x="0" y="1"/>
            <a:ext cx="9144000" cy="6858000"/>
          </a:xfrm>
          <a:prstGeom prst="rect">
            <a:avLst/>
          </a:prstGeom>
          <a:solidFill>
            <a:srgbClr val="042C7F"/>
          </a:solidFill>
        </p:spPr>
        <p:txBody>
          <a:bodyPr vert="horz" lIns="180000" tIns="180000" rIns="180000" bIns="180000" rtlCol="0">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lnSpc>
                <a:spcPct val="120000"/>
              </a:lnSpc>
              <a:spcBef>
                <a:spcPts val="0"/>
              </a:spcBef>
              <a:buFont typeface="Arial"/>
              <a:buNone/>
            </a:pPr>
            <a:endParaRPr lang="en-US" sz="1400" dirty="0" smtClean="0">
              <a:solidFill>
                <a:schemeClr val="bg1"/>
              </a:solidFill>
              <a:sym typeface="Wingdings"/>
            </a:endParaRPr>
          </a:p>
          <a:p>
            <a:pPr marL="0" indent="0" algn="ctr">
              <a:lnSpc>
                <a:spcPct val="120000"/>
              </a:lnSpc>
              <a:spcBef>
                <a:spcPts val="0"/>
              </a:spcBef>
              <a:buFont typeface="Arial"/>
              <a:buNone/>
            </a:pPr>
            <a:r>
              <a:rPr lang="en-US" sz="5600" dirty="0" smtClean="0">
                <a:solidFill>
                  <a:srgbClr val="FFFF00"/>
                </a:solidFill>
                <a:sym typeface="Wingdings"/>
              </a:rPr>
              <a:t>CONCLUSIONS</a:t>
            </a:r>
          </a:p>
          <a:p>
            <a:pPr marL="0" indent="0" algn="just">
              <a:lnSpc>
                <a:spcPct val="120000"/>
              </a:lnSpc>
              <a:spcBef>
                <a:spcPts val="0"/>
              </a:spcBef>
              <a:buFont typeface="Arial"/>
              <a:buNone/>
            </a:pPr>
            <a:endParaRPr lang="en-US" sz="1200" dirty="0" smtClean="0">
              <a:solidFill>
                <a:srgbClr val="FF0000"/>
              </a:solidFill>
              <a:sym typeface="Wingdings"/>
            </a:endParaRPr>
          </a:p>
          <a:p>
            <a:pPr marL="0" indent="0" algn="ctr">
              <a:lnSpc>
                <a:spcPct val="120000"/>
              </a:lnSpc>
              <a:spcBef>
                <a:spcPts val="0"/>
              </a:spcBef>
              <a:buFont typeface="Arial"/>
              <a:buNone/>
            </a:pPr>
            <a:r>
              <a:rPr lang="en-US" dirty="0" smtClean="0">
                <a:solidFill>
                  <a:schemeClr val="bg1"/>
                </a:solidFill>
                <a:sym typeface="Wingdings"/>
              </a:rPr>
              <a:t>“SSP” </a:t>
            </a:r>
            <a:r>
              <a:rPr lang="en-US" dirty="0" smtClean="0">
                <a:solidFill>
                  <a:schemeClr val="bg1"/>
                </a:solidFill>
                <a:sym typeface="Wingdings"/>
              </a:rPr>
              <a:t>of EXOCTIC radioactive isotopes</a:t>
            </a:r>
          </a:p>
          <a:p>
            <a:pPr marL="0" indent="0" algn="just">
              <a:lnSpc>
                <a:spcPct val="120000"/>
              </a:lnSpc>
              <a:spcBef>
                <a:spcPts val="0"/>
              </a:spcBef>
              <a:buFont typeface="Wingdings" pitchFamily="2" charset="2"/>
              <a:buChar char="v"/>
            </a:pPr>
            <a:r>
              <a:rPr lang="en-US" dirty="0" smtClean="0">
                <a:solidFill>
                  <a:schemeClr val="bg1"/>
                </a:solidFill>
                <a:sym typeface="Wingdings"/>
              </a:rPr>
              <a:t> </a:t>
            </a:r>
            <a:r>
              <a:rPr lang="en-US" dirty="0" smtClean="0">
                <a:solidFill>
                  <a:srgbClr val="FFFF00"/>
                </a:solidFill>
                <a:sym typeface="Wingdings"/>
              </a:rPr>
              <a:t>Specific areas are identified</a:t>
            </a:r>
            <a:r>
              <a:rPr lang="en-US" dirty="0" smtClean="0">
                <a:solidFill>
                  <a:schemeClr val="bg1"/>
                </a:solidFill>
                <a:sym typeface="Wingdings"/>
              </a:rPr>
              <a:t>:</a:t>
            </a:r>
          </a:p>
          <a:p>
            <a:pPr marL="0" indent="0" algn="just">
              <a:lnSpc>
                <a:spcPct val="120000"/>
              </a:lnSpc>
              <a:spcBef>
                <a:spcPts val="0"/>
              </a:spcBef>
              <a:buNone/>
            </a:pPr>
            <a:r>
              <a:rPr lang="en-US" dirty="0" smtClean="0">
                <a:solidFill>
                  <a:schemeClr val="bg1"/>
                </a:solidFill>
              </a:rPr>
              <a:t>	Life Sciences		Materials		</a:t>
            </a:r>
            <a:r>
              <a:rPr lang="en-US" dirty="0" smtClean="0">
                <a:solidFill>
                  <a:schemeClr val="bg1"/>
                </a:solidFill>
              </a:rPr>
              <a:t>Nuclear</a:t>
            </a:r>
            <a:r>
              <a:rPr lang="en-US" dirty="0" smtClean="0">
                <a:solidFill>
                  <a:schemeClr val="bg1"/>
                </a:solidFill>
              </a:rPr>
              <a:t>	    Chemistry...</a:t>
            </a:r>
          </a:p>
          <a:p>
            <a:pPr marL="0" indent="0" algn="just">
              <a:lnSpc>
                <a:spcPct val="120000"/>
              </a:lnSpc>
              <a:spcBef>
                <a:spcPts val="0"/>
              </a:spcBef>
              <a:buNone/>
            </a:pPr>
            <a:endParaRPr lang="en-US" dirty="0" smtClean="0">
              <a:solidFill>
                <a:schemeClr val="bg1"/>
              </a:solidFill>
            </a:endParaRPr>
          </a:p>
          <a:p>
            <a:pPr marL="0" indent="0" algn="just">
              <a:lnSpc>
                <a:spcPct val="120000"/>
              </a:lnSpc>
              <a:spcBef>
                <a:spcPts val="0"/>
              </a:spcBef>
              <a:buFont typeface="Wingdings" charset="2"/>
              <a:buChar char="v"/>
            </a:pPr>
            <a:r>
              <a:rPr lang="en-US" sz="4000" dirty="0">
                <a:solidFill>
                  <a:schemeClr val="bg1"/>
                </a:solidFill>
                <a:sym typeface="Wingdings"/>
              </a:rPr>
              <a:t> </a:t>
            </a:r>
            <a:r>
              <a:rPr lang="en-US" dirty="0">
                <a:solidFill>
                  <a:srgbClr val="FFFF00"/>
                </a:solidFill>
                <a:sym typeface="Wingdings"/>
              </a:rPr>
              <a:t>The </a:t>
            </a:r>
            <a:r>
              <a:rPr lang="en-US" dirty="0" smtClean="0">
                <a:solidFill>
                  <a:srgbClr val="FFFF00"/>
                </a:solidFill>
                <a:sym typeface="Wingdings"/>
              </a:rPr>
              <a:t>methods follow the needs with progressing quality...</a:t>
            </a:r>
            <a:endParaRPr lang="en-US" dirty="0">
              <a:solidFill>
                <a:srgbClr val="FFFF00"/>
              </a:solidFill>
            </a:endParaRPr>
          </a:p>
          <a:p>
            <a:pPr marL="0" indent="0" algn="just">
              <a:lnSpc>
                <a:spcPct val="120000"/>
              </a:lnSpc>
              <a:spcBef>
                <a:spcPts val="0"/>
              </a:spcBef>
              <a:buNone/>
            </a:pPr>
            <a:endParaRPr lang="en-US" dirty="0" smtClean="0">
              <a:solidFill>
                <a:schemeClr val="bg1"/>
              </a:solidFill>
              <a:sym typeface="Wingdings"/>
            </a:endParaRPr>
          </a:p>
          <a:p>
            <a:pPr marL="0" indent="0" algn="just">
              <a:lnSpc>
                <a:spcPct val="120000"/>
              </a:lnSpc>
              <a:spcBef>
                <a:spcPts val="0"/>
              </a:spcBef>
              <a:buFont typeface="Wingdings" pitchFamily="2" charset="2"/>
              <a:buChar char="v"/>
            </a:pPr>
            <a:r>
              <a:rPr lang="en-US" dirty="0" smtClean="0">
                <a:solidFill>
                  <a:schemeClr val="bg1"/>
                </a:solidFill>
                <a:sym typeface="Wingdings"/>
              </a:rPr>
              <a:t> </a:t>
            </a:r>
            <a:r>
              <a:rPr lang="en-US" u="sng" dirty="0" smtClean="0">
                <a:solidFill>
                  <a:srgbClr val="FFFF00"/>
                </a:solidFill>
                <a:sym typeface="Wingdings"/>
              </a:rPr>
              <a:t>Viability</a:t>
            </a:r>
            <a:r>
              <a:rPr lang="en-US" dirty="0" smtClean="0">
                <a:solidFill>
                  <a:srgbClr val="FFFF00"/>
                </a:solidFill>
                <a:sym typeface="Wingdings"/>
              </a:rPr>
              <a:t> and </a:t>
            </a:r>
            <a:r>
              <a:rPr lang="en-US" u="sng" dirty="0" smtClean="0">
                <a:solidFill>
                  <a:srgbClr val="FFFF00"/>
                </a:solidFill>
                <a:sym typeface="Wingdings"/>
              </a:rPr>
              <a:t>Visibility</a:t>
            </a:r>
            <a:r>
              <a:rPr lang="en-US" dirty="0" smtClean="0">
                <a:solidFill>
                  <a:srgbClr val="FFFF00"/>
                </a:solidFill>
                <a:sym typeface="Wingdings"/>
              </a:rPr>
              <a:t> of “Applications”</a:t>
            </a:r>
          </a:p>
          <a:p>
            <a:pPr marL="0" indent="0" algn="just">
              <a:lnSpc>
                <a:spcPct val="120000"/>
              </a:lnSpc>
              <a:spcBef>
                <a:spcPts val="0"/>
              </a:spcBef>
              <a:buNone/>
            </a:pPr>
            <a:r>
              <a:rPr lang="en-US" dirty="0">
                <a:solidFill>
                  <a:srgbClr val="FFFF00"/>
                </a:solidFill>
                <a:sym typeface="Wingdings"/>
              </a:rPr>
              <a:t>	</a:t>
            </a:r>
            <a:r>
              <a:rPr lang="en-US" dirty="0" smtClean="0">
                <a:solidFill>
                  <a:schemeClr val="bg1"/>
                </a:solidFill>
                <a:sym typeface="Wingdings"/>
              </a:rPr>
              <a:t>depend at the long term from diversifying and optimizing</a:t>
            </a:r>
          </a:p>
          <a:p>
            <a:pPr marL="0" indent="0" algn="just">
              <a:lnSpc>
                <a:spcPct val="120000"/>
              </a:lnSpc>
              <a:spcBef>
                <a:spcPts val="0"/>
              </a:spcBef>
              <a:buNone/>
            </a:pPr>
            <a:r>
              <a:rPr lang="en-US" dirty="0">
                <a:solidFill>
                  <a:schemeClr val="bg1"/>
                </a:solidFill>
                <a:sym typeface="Wingdings"/>
              </a:rPr>
              <a:t>	</a:t>
            </a:r>
            <a:r>
              <a:rPr lang="en-US" dirty="0" smtClean="0">
                <a:solidFill>
                  <a:schemeClr val="bg1"/>
                </a:solidFill>
                <a:sym typeface="Wingdings"/>
              </a:rPr>
              <a:t>RIB infrastructures with:</a:t>
            </a:r>
          </a:p>
          <a:p>
            <a:pPr marL="0" indent="0" algn="just">
              <a:lnSpc>
                <a:spcPct val="120000"/>
              </a:lnSpc>
              <a:spcBef>
                <a:spcPts val="0"/>
              </a:spcBef>
              <a:buFont typeface="Arial"/>
              <a:buNone/>
            </a:pPr>
            <a:r>
              <a:rPr lang="en-US" dirty="0" smtClean="0">
                <a:solidFill>
                  <a:schemeClr val="bg1"/>
                </a:solidFill>
                <a:sym typeface="Wingdings"/>
              </a:rPr>
              <a:t>	Dedicated </a:t>
            </a:r>
            <a:r>
              <a:rPr lang="en-US" dirty="0" smtClean="0">
                <a:solidFill>
                  <a:srgbClr val="FFFF00"/>
                </a:solidFill>
                <a:sym typeface="Wingdings"/>
              </a:rPr>
              <a:t>BEAM TIME </a:t>
            </a:r>
            <a:r>
              <a:rPr lang="en-US" dirty="0" smtClean="0">
                <a:solidFill>
                  <a:schemeClr val="bg1"/>
                </a:solidFill>
                <a:sym typeface="Wingdings"/>
              </a:rPr>
              <a:t>and </a:t>
            </a:r>
            <a:r>
              <a:rPr lang="en-US" dirty="0" smtClean="0">
                <a:solidFill>
                  <a:srgbClr val="FFFF00"/>
                </a:solidFill>
                <a:sym typeface="Wingdings"/>
              </a:rPr>
              <a:t>BEAM LINES</a:t>
            </a:r>
          </a:p>
          <a:p>
            <a:pPr marL="0" indent="0" algn="just">
              <a:lnSpc>
                <a:spcPct val="120000"/>
              </a:lnSpc>
              <a:spcBef>
                <a:spcPts val="0"/>
              </a:spcBef>
              <a:buFont typeface="Arial"/>
              <a:buNone/>
            </a:pPr>
            <a:r>
              <a:rPr lang="en-US" dirty="0" smtClean="0">
                <a:solidFill>
                  <a:schemeClr val="bg1"/>
                </a:solidFill>
                <a:sym typeface="Wingdings"/>
              </a:rPr>
              <a:t>	Dedicated </a:t>
            </a:r>
            <a:r>
              <a:rPr lang="en-US" dirty="0" smtClean="0">
                <a:solidFill>
                  <a:srgbClr val="FFFF00"/>
                </a:solidFill>
                <a:sym typeface="Wingdings"/>
              </a:rPr>
              <a:t>LABORATORY SPACE</a:t>
            </a:r>
          </a:p>
          <a:p>
            <a:pPr marL="0" indent="0" algn="just">
              <a:lnSpc>
                <a:spcPct val="120000"/>
              </a:lnSpc>
              <a:spcBef>
                <a:spcPts val="0"/>
              </a:spcBef>
              <a:buFont typeface="Arial"/>
              <a:buNone/>
            </a:pPr>
            <a:r>
              <a:rPr lang="en-US" dirty="0">
                <a:solidFill>
                  <a:srgbClr val="FFFF00"/>
                </a:solidFill>
                <a:sym typeface="Wingdings"/>
              </a:rPr>
              <a:t>	</a:t>
            </a:r>
            <a:endParaRPr lang="en-US" dirty="0">
              <a:solidFill>
                <a:schemeClr val="bg1"/>
              </a:solidFill>
              <a:sym typeface="Wingdings"/>
            </a:endParaRPr>
          </a:p>
          <a:p>
            <a:pPr marL="0" indent="0" algn="ctr">
              <a:lnSpc>
                <a:spcPct val="120000"/>
              </a:lnSpc>
              <a:spcBef>
                <a:spcPts val="0"/>
              </a:spcBef>
              <a:buFont typeface="Arial"/>
              <a:buNone/>
            </a:pPr>
            <a:r>
              <a:rPr lang="en-US" b="1" dirty="0" smtClean="0">
                <a:solidFill>
                  <a:srgbClr val="FF0000"/>
                </a:solidFill>
                <a:effectLst>
                  <a:glow rad="101600">
                    <a:schemeClr val="bg1">
                      <a:alpha val="75000"/>
                    </a:schemeClr>
                  </a:glow>
                </a:effectLst>
                <a:sym typeface="Wingdings"/>
              </a:rPr>
              <a:t>...the future of “Applications” depend very much on the concept 	of the next generation of RIB facilities ....</a:t>
            </a:r>
          </a:p>
        </p:txBody>
      </p:sp>
    </p:spTree>
    <p:extLst>
      <p:ext uri="{BB962C8B-B14F-4D97-AF65-F5344CB8AC3E}">
        <p14:creationId xmlns:p14="http://schemas.microsoft.com/office/powerpoint/2010/main" val="114825992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0" y="-8832"/>
            <a:ext cx="9144000" cy="854340"/>
          </a:xfrm>
          <a:solidFill>
            <a:srgbClr val="FFFF00"/>
          </a:solidFill>
        </p:spPr>
        <p:txBody>
          <a:bodyPr>
            <a:normAutofit/>
          </a:bodyPr>
          <a:lstStyle/>
          <a:p>
            <a:r>
              <a:rPr lang="en-US" b="1" dirty="0" smtClean="0">
                <a:solidFill>
                  <a:srgbClr val="0000FF"/>
                </a:solidFill>
              </a:rPr>
              <a:t>Acknowledgments</a:t>
            </a:r>
            <a:endParaRPr lang="en-US" b="1" dirty="0">
              <a:solidFill>
                <a:srgbClr val="0000FF"/>
              </a:solidFill>
            </a:endParaRPr>
          </a:p>
        </p:txBody>
      </p:sp>
      <p:sp>
        <p:nvSpPr>
          <p:cNvPr id="3" name="Content Placeholder 2"/>
          <p:cNvSpPr>
            <a:spLocks noGrp="1"/>
          </p:cNvSpPr>
          <p:nvPr>
            <p:ph idx="1"/>
          </p:nvPr>
        </p:nvSpPr>
        <p:spPr>
          <a:xfrm>
            <a:off x="197082" y="4656331"/>
            <a:ext cx="8842733" cy="2179650"/>
          </a:xfrm>
        </p:spPr>
        <p:txBody>
          <a:bodyPr lIns="0" tIns="0" rIns="0" bIns="0" numCol="3" anchor="ctr" anchorCtr="1">
            <a:noAutofit/>
          </a:bodyPr>
          <a:lstStyle/>
          <a:p>
            <a:r>
              <a:rPr lang="en-US" sz="1800" dirty="0" smtClean="0"/>
              <a:t>R. </a:t>
            </a:r>
            <a:r>
              <a:rPr lang="en-US" sz="1800" dirty="0" err="1" smtClean="0"/>
              <a:t>Vianden</a:t>
            </a:r>
            <a:endParaRPr lang="en-US" sz="1800" dirty="0" smtClean="0"/>
          </a:p>
          <a:p>
            <a:r>
              <a:rPr lang="en-US" sz="1800" dirty="0" smtClean="0"/>
              <a:t>D. C. </a:t>
            </a:r>
            <a:r>
              <a:rPr lang="en-US" sz="1800" dirty="0" err="1" smtClean="0"/>
              <a:t>Lupascu</a:t>
            </a:r>
            <a:endParaRPr lang="en-US" sz="1800" dirty="0" smtClean="0"/>
          </a:p>
          <a:p>
            <a:r>
              <a:rPr lang="en-US" sz="1800" dirty="0"/>
              <a:t>M. </a:t>
            </a:r>
            <a:r>
              <a:rPr lang="en-US" sz="1800" dirty="0" err="1" smtClean="0"/>
              <a:t>Deicher</a:t>
            </a:r>
            <a:endParaRPr lang="en-US" sz="1800" dirty="0"/>
          </a:p>
          <a:p>
            <a:r>
              <a:rPr lang="en-US" sz="1800" dirty="0"/>
              <a:t>A. </a:t>
            </a:r>
            <a:r>
              <a:rPr lang="en-US" sz="1800" dirty="0" err="1" smtClean="0"/>
              <a:t>Fenta</a:t>
            </a:r>
            <a:endParaRPr lang="en-US" sz="1800" dirty="0" smtClean="0"/>
          </a:p>
          <a:p>
            <a:r>
              <a:rPr lang="en-US" sz="1800" dirty="0" smtClean="0"/>
              <a:t>H</a:t>
            </a:r>
            <a:r>
              <a:rPr lang="en-US" sz="1800" dirty="0"/>
              <a:t>. </a:t>
            </a:r>
            <a:r>
              <a:rPr lang="en-US" sz="1800" dirty="0" err="1" smtClean="0"/>
              <a:t>Gunnlaugsson</a:t>
            </a:r>
            <a:endParaRPr lang="en-US" sz="1800" dirty="0" smtClean="0"/>
          </a:p>
          <a:p>
            <a:r>
              <a:rPr lang="en-US" sz="1800" dirty="0" smtClean="0"/>
              <a:t>T. E. </a:t>
            </a:r>
            <a:r>
              <a:rPr lang="en-US" sz="1800" dirty="0" err="1" smtClean="0"/>
              <a:t>Molholt</a:t>
            </a:r>
            <a:endParaRPr lang="en-US" sz="1800" dirty="0" smtClean="0"/>
          </a:p>
          <a:p>
            <a:r>
              <a:rPr lang="en-US" sz="1800" dirty="0"/>
              <a:t>K. </a:t>
            </a:r>
            <a:r>
              <a:rPr lang="en-US" sz="1800" dirty="0" smtClean="0"/>
              <a:t>Johnston</a:t>
            </a:r>
          </a:p>
          <a:p>
            <a:r>
              <a:rPr lang="en-US" sz="1800" dirty="0"/>
              <a:t>L. B. S. </a:t>
            </a:r>
            <a:r>
              <a:rPr lang="en-US" sz="1800" dirty="0" err="1"/>
              <a:t>Hemmingsen</a:t>
            </a:r>
            <a:endParaRPr lang="en-US" sz="1800" dirty="0"/>
          </a:p>
          <a:p>
            <a:r>
              <a:rPr lang="en-US" sz="1800" dirty="0" smtClean="0"/>
              <a:t>U. </a:t>
            </a:r>
            <a:r>
              <a:rPr lang="en-US" sz="1800" dirty="0" err="1" smtClean="0"/>
              <a:t>Köster</a:t>
            </a:r>
            <a:endParaRPr lang="en-US" sz="1800" dirty="0" smtClean="0"/>
          </a:p>
          <a:p>
            <a:r>
              <a:rPr lang="en-US" sz="1800" dirty="0"/>
              <a:t>M. </a:t>
            </a:r>
            <a:r>
              <a:rPr lang="en-US" sz="1800" dirty="0" err="1" smtClean="0"/>
              <a:t>Kowaslka</a:t>
            </a:r>
            <a:endParaRPr lang="en-US" sz="1800" dirty="0" smtClean="0"/>
          </a:p>
          <a:p>
            <a:r>
              <a:rPr lang="en-US" sz="1800" dirty="0"/>
              <a:t>A. L. </a:t>
            </a:r>
            <a:r>
              <a:rPr lang="en-US" sz="1800" dirty="0" smtClean="0"/>
              <a:t>Lopes</a:t>
            </a:r>
          </a:p>
          <a:p>
            <a:r>
              <a:rPr lang="en-US" sz="1800" dirty="0" smtClean="0"/>
              <a:t>J.G.M. </a:t>
            </a:r>
            <a:r>
              <a:rPr lang="en-US" sz="1800" dirty="0" err="1" smtClean="0"/>
              <a:t>Correia</a:t>
            </a:r>
            <a:endParaRPr lang="en-US" sz="1800" dirty="0" smtClean="0"/>
          </a:p>
          <a:p>
            <a:r>
              <a:rPr lang="en-US" sz="1800" dirty="0"/>
              <a:t>M. </a:t>
            </a:r>
            <a:r>
              <a:rPr lang="en-US" sz="1800" dirty="0" err="1" smtClean="0"/>
              <a:t>Stachura</a:t>
            </a:r>
            <a:endParaRPr lang="en-US" sz="1800" dirty="0" smtClean="0"/>
          </a:p>
          <a:p>
            <a:r>
              <a:rPr lang="en-US" sz="1800" dirty="0" smtClean="0"/>
              <a:t>T. </a:t>
            </a:r>
            <a:r>
              <a:rPr lang="en-US" sz="1800" dirty="0" err="1" smtClean="0"/>
              <a:t>Stora</a:t>
            </a:r>
            <a:endParaRPr lang="en-US" sz="1800" dirty="0" smtClean="0"/>
          </a:p>
          <a:p>
            <a:r>
              <a:rPr lang="en-US" sz="1800" dirty="0" smtClean="0"/>
              <a:t>U</a:t>
            </a:r>
            <a:r>
              <a:rPr lang="en-US" sz="1800" dirty="0"/>
              <a:t>. </a:t>
            </a:r>
            <a:r>
              <a:rPr lang="en-US" sz="1800" dirty="0" smtClean="0"/>
              <a:t>Wahl</a:t>
            </a:r>
          </a:p>
          <a:p>
            <a:r>
              <a:rPr lang="en-US" sz="1800" i="1" dirty="0"/>
              <a:t>a</a:t>
            </a:r>
            <a:r>
              <a:rPr lang="en-US" sz="1800" i="1" dirty="0" smtClean="0"/>
              <a:t>nd The ISOLDE collaboration</a:t>
            </a:r>
          </a:p>
        </p:txBody>
      </p:sp>
      <p:sp>
        <p:nvSpPr>
          <p:cNvPr id="4" name="Slide Number Placeholder 3"/>
          <p:cNvSpPr>
            <a:spLocks noGrp="1"/>
          </p:cNvSpPr>
          <p:nvPr>
            <p:ph type="sldNum" sz="quarter" idx="12"/>
          </p:nvPr>
        </p:nvSpPr>
        <p:spPr/>
        <p:txBody>
          <a:bodyPr/>
          <a:lstStyle/>
          <a:p>
            <a:fld id="{40E1CAA2-E777-DE48-8E99-2A88D64F5E44}" type="slidenum">
              <a:rPr lang="en-US" smtClean="0"/>
              <a:pPr/>
              <a:t>43</a:t>
            </a:fld>
            <a:endParaRPr lang="en-US"/>
          </a:p>
        </p:txBody>
      </p:sp>
      <p:sp>
        <p:nvSpPr>
          <p:cNvPr id="5" name="Rectangle 4"/>
          <p:cNvSpPr/>
          <p:nvPr/>
        </p:nvSpPr>
        <p:spPr>
          <a:xfrm>
            <a:off x="211166" y="1478442"/>
            <a:ext cx="6119720" cy="461665"/>
          </a:xfrm>
          <a:prstGeom prst="rect">
            <a:avLst/>
          </a:prstGeom>
        </p:spPr>
        <p:txBody>
          <a:bodyPr wrap="square">
            <a:spAutoFit/>
          </a:bodyPr>
          <a:lstStyle/>
          <a:p>
            <a:pPr algn="ctr"/>
            <a:r>
              <a:rPr lang="en-US" sz="2400" b="1" dirty="0" smtClean="0">
                <a:solidFill>
                  <a:srgbClr val="0000FF"/>
                </a:solidFill>
              </a:rPr>
              <a:t>To the                                                organizers !</a:t>
            </a:r>
            <a:endParaRPr lang="en-US" sz="2400" b="1" dirty="0">
              <a:solidFill>
                <a:srgbClr val="0000FF"/>
              </a:solidFill>
            </a:endParaRPr>
          </a:p>
        </p:txBody>
      </p:sp>
      <p:sp>
        <p:nvSpPr>
          <p:cNvPr id="7" name="Rectangle 6"/>
          <p:cNvSpPr/>
          <p:nvPr/>
        </p:nvSpPr>
        <p:spPr>
          <a:xfrm>
            <a:off x="211166" y="3838558"/>
            <a:ext cx="7010400" cy="461665"/>
          </a:xfrm>
          <a:prstGeom prst="rect">
            <a:avLst/>
          </a:prstGeom>
        </p:spPr>
        <p:txBody>
          <a:bodyPr wrap="square">
            <a:spAutoFit/>
          </a:bodyPr>
          <a:lstStyle/>
          <a:p>
            <a:r>
              <a:rPr lang="en-US" sz="2400" b="1" dirty="0" smtClean="0">
                <a:solidFill>
                  <a:srgbClr val="0000FF"/>
                </a:solidFill>
              </a:rPr>
              <a:t>... </a:t>
            </a:r>
            <a:r>
              <a:rPr lang="en-US" sz="2400" b="1" dirty="0">
                <a:solidFill>
                  <a:srgbClr val="0000FF"/>
                </a:solidFill>
              </a:rPr>
              <a:t>t</a:t>
            </a:r>
            <a:r>
              <a:rPr lang="en-US" sz="2400" b="1" dirty="0" smtClean="0">
                <a:solidFill>
                  <a:srgbClr val="0000FF"/>
                </a:solidFill>
              </a:rPr>
              <a:t>o colleagues and collaborators!</a:t>
            </a:r>
            <a:endParaRPr lang="en-US" sz="2400" b="1" dirty="0">
              <a:solidFill>
                <a:srgbClr val="0000FF"/>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3283" y="844638"/>
            <a:ext cx="2769667" cy="1620255"/>
          </a:xfrm>
          <a:prstGeom prst="rect">
            <a:avLst/>
          </a:prstGeom>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2767" y="855201"/>
            <a:ext cx="2415916" cy="23959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66737" y="3151651"/>
            <a:ext cx="2351946" cy="786441"/>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64705" y="3955345"/>
            <a:ext cx="2390376" cy="789772"/>
          </a:xfrm>
          <a:prstGeom prst="rect">
            <a:avLst/>
          </a:prstGeom>
        </p:spPr>
      </p:pic>
    </p:spTree>
    <p:extLst>
      <p:ext uri="{BB962C8B-B14F-4D97-AF65-F5344CB8AC3E}">
        <p14:creationId xmlns:p14="http://schemas.microsoft.com/office/powerpoint/2010/main" val="20020210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Picture 1028" descr="Allworld67"/>
          <p:cNvPicPr>
            <a:picLocks noChangeAspect="1" noChangeArrowheads="1"/>
          </p:cNvPicPr>
          <p:nvPr/>
        </p:nvPicPr>
        <p:blipFill>
          <a:blip r:embed="rId3" cstate="print"/>
          <a:srcRect l="5772" t="9680" r="52501" b="3633"/>
          <a:stretch>
            <a:fillRect/>
          </a:stretch>
        </p:blipFill>
        <p:spPr bwMode="auto">
          <a:xfrm>
            <a:off x="762000" y="1143000"/>
            <a:ext cx="7086600" cy="5643034"/>
          </a:xfrm>
          <a:prstGeom prst="rect">
            <a:avLst/>
          </a:prstGeom>
          <a:noFill/>
        </p:spPr>
      </p:pic>
      <p:sp>
        <p:nvSpPr>
          <p:cNvPr id="8" name="Slide Number Placeholder 7"/>
          <p:cNvSpPr>
            <a:spLocks noGrp="1"/>
          </p:cNvSpPr>
          <p:nvPr>
            <p:ph type="sldNum" sz="quarter" idx="12"/>
          </p:nvPr>
        </p:nvSpPr>
        <p:spPr/>
        <p:txBody>
          <a:bodyPr/>
          <a:lstStyle/>
          <a:p>
            <a:fld id="{734A310C-410D-4131-861F-CBD9A1D71266}" type="slidenum">
              <a:rPr lang="en-US" smtClean="0"/>
              <a:pPr/>
              <a:t>5</a:t>
            </a:fld>
            <a:endParaRPr lang="en-US"/>
          </a:p>
        </p:txBody>
      </p:sp>
      <p:sp>
        <p:nvSpPr>
          <p:cNvPr id="9" name="Rectangle 1026"/>
          <p:cNvSpPr txBox="1">
            <a:spLocks noChangeArrowheads="1"/>
          </p:cNvSpPr>
          <p:nvPr/>
        </p:nvSpPr>
        <p:spPr>
          <a:xfrm>
            <a:off x="990600" y="190014"/>
            <a:ext cx="6781800" cy="1150084"/>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b="1" dirty="0" smtClean="0">
                <a:solidFill>
                  <a:srgbClr val="FF0000"/>
                </a:solidFill>
                <a:latin typeface="Arial" pitchFamily="34" charset="0"/>
                <a:cs typeface="Arial" pitchFamily="34" charset="0"/>
              </a:rPr>
              <a:t>Isotope Separator On-Line</a:t>
            </a:r>
          </a:p>
          <a:p>
            <a:r>
              <a:rPr lang="en-US" sz="3200" b="1" dirty="0" smtClean="0">
                <a:solidFill>
                  <a:srgbClr val="FF0000"/>
                </a:solidFill>
                <a:latin typeface="Arial" pitchFamily="34" charset="0"/>
                <a:cs typeface="Arial" pitchFamily="34" charset="0"/>
              </a:rPr>
              <a:t>ISOL - facilities 1967</a:t>
            </a:r>
            <a:endParaRPr lang="en-US" sz="3200" b="1" dirty="0">
              <a:solidFill>
                <a:srgbClr val="FF0000"/>
              </a:solidFill>
              <a:latin typeface="Arial" pitchFamily="34" charset="0"/>
              <a:cs typeface="Arial" pitchFamily="34" charset="0"/>
            </a:endParaRPr>
          </a:p>
        </p:txBody>
      </p:sp>
      <p:grpSp>
        <p:nvGrpSpPr>
          <p:cNvPr id="2" name="Group 1"/>
          <p:cNvGrpSpPr/>
          <p:nvPr/>
        </p:nvGrpSpPr>
        <p:grpSpPr>
          <a:xfrm>
            <a:off x="5537723" y="2838971"/>
            <a:ext cx="3149076" cy="3834733"/>
            <a:chOff x="5331261" y="3491901"/>
            <a:chExt cx="3149076" cy="3834733"/>
          </a:xfrm>
          <a:effectLst>
            <a:outerShdw blurRad="50800" dist="38100" dir="2700000" algn="tl" rotWithShape="0">
              <a:srgbClr val="000000">
                <a:alpha val="43000"/>
              </a:srgbClr>
            </a:outerShdw>
          </a:effectLst>
        </p:grpSpPr>
        <p:pic>
          <p:nvPicPr>
            <p:cNvPr id="5" name="Picture 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331261" y="6640977"/>
              <a:ext cx="3149075" cy="685657"/>
            </a:xfrm>
            <a:prstGeom prst="rect">
              <a:avLst/>
            </a:prstGeom>
            <a:noFill/>
            <a:ln w="9525">
              <a:noFill/>
              <a:miter lim="800000"/>
              <a:headEnd/>
              <a:tailEnd/>
            </a:ln>
          </p:spPr>
        </p:pic>
        <p:pic>
          <p:nvPicPr>
            <p:cNvPr id="10" name="Picture 4" descr="6710160"/>
            <p:cNvPicPr>
              <a:picLocks noChangeAspect="1" noChangeArrowheads="1"/>
            </p:cNvPicPr>
            <p:nvPr/>
          </p:nvPicPr>
          <p:blipFill>
            <a:blip r:embed="rId5" cstate="print"/>
            <a:srcRect/>
            <a:stretch>
              <a:fillRect/>
            </a:stretch>
          </p:blipFill>
          <p:spPr bwMode="auto">
            <a:xfrm>
              <a:off x="5331261" y="3491901"/>
              <a:ext cx="3149076" cy="3149076"/>
            </a:xfrm>
            <a:prstGeom prst="rect">
              <a:avLst/>
            </a:prstGeom>
            <a:noFill/>
          </p:spPr>
        </p:pic>
      </p:grpSp>
    </p:spTree>
    <p:extLst>
      <p:ext uri="{BB962C8B-B14F-4D97-AF65-F5344CB8AC3E}">
        <p14:creationId xmlns:p14="http://schemas.microsoft.com/office/powerpoint/2010/main" val="8951345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Slide Number Placeholder 12"/>
          <p:cNvSpPr>
            <a:spLocks noGrp="1"/>
          </p:cNvSpPr>
          <p:nvPr>
            <p:ph type="sldNum" sz="quarter" idx="12"/>
          </p:nvPr>
        </p:nvSpPr>
        <p:spPr/>
        <p:txBody>
          <a:bodyPr/>
          <a:lstStyle/>
          <a:p>
            <a:fld id="{734A310C-410D-4131-861F-CBD9A1D71266}" type="slidenum">
              <a:rPr lang="en-US" smtClean="0"/>
              <a:pPr/>
              <a:t>6</a:t>
            </a:fld>
            <a:endParaRPr lang="en-US"/>
          </a:p>
        </p:txBody>
      </p:sp>
      <p:sp>
        <p:nvSpPr>
          <p:cNvPr id="15" name="Slide Number Placeholder 3"/>
          <p:cNvSpPr txBox="1">
            <a:spLocks/>
          </p:cNvSpPr>
          <p:nvPr/>
        </p:nvSpPr>
        <p:spPr>
          <a:xfrm>
            <a:off x="3612420" y="6160219"/>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CE4B40A-67BA-4787-801A-16EE65008C21}" type="slidenum">
              <a:rPr lang="en-US" smtClean="0"/>
              <a:pPr/>
              <a:t>6</a:t>
            </a:fld>
            <a:endParaRPr lang="en-US"/>
          </a:p>
        </p:txBody>
      </p:sp>
      <p:sp>
        <p:nvSpPr>
          <p:cNvPr id="17" name="Content Placeholder 2"/>
          <p:cNvSpPr txBox="1">
            <a:spLocks/>
          </p:cNvSpPr>
          <p:nvPr/>
        </p:nvSpPr>
        <p:spPr>
          <a:xfrm>
            <a:off x="107504" y="836712"/>
            <a:ext cx="3483024" cy="1008112"/>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Tx/>
              <a:buBlip>
                <a:blip r:embed="rId3"/>
              </a:buBlip>
              <a:tabLst/>
              <a:defRPr/>
            </a:pPr>
            <a:r>
              <a:rPr kumimoji="0" lang="en-US" sz="1800" b="0" i="0" u="none" strike="noStrike" kern="1200" cap="none" spc="0" normalizeH="0" baseline="0" noProof="0" dirty="0" smtClean="0">
                <a:ln>
                  <a:noFill/>
                </a:ln>
                <a:solidFill>
                  <a:schemeClr val="tx1"/>
                </a:solidFill>
                <a:effectLst/>
                <a:uLnTx/>
                <a:uFillTx/>
                <a:latin typeface="+mn-lt"/>
                <a:ea typeface="+mn-ea"/>
                <a:cs typeface="+mn-cs"/>
              </a:rPr>
              <a:t>Existing and</a:t>
            </a:r>
            <a:r>
              <a:rPr kumimoji="0" lang="en-US" sz="1800" b="0" i="0" u="none" strike="noStrike" kern="1200" cap="none" spc="0" normalizeH="0" noProof="0" dirty="0" smtClean="0">
                <a:ln>
                  <a:noFill/>
                </a:ln>
                <a:solidFill>
                  <a:schemeClr val="tx1"/>
                </a:solidFill>
                <a:effectLst/>
                <a:uLnTx/>
                <a:uFillTx/>
                <a:latin typeface="+mn-lt"/>
                <a:ea typeface="+mn-ea"/>
                <a:cs typeface="+mn-cs"/>
              </a:rPr>
              <a:t> in preparation</a:t>
            </a:r>
            <a:endParaRPr kumimoji="0" lang="en-US" sz="1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8" name="Text Placeholder 4"/>
          <p:cNvSpPr txBox="1">
            <a:spLocks/>
          </p:cNvSpPr>
          <p:nvPr/>
        </p:nvSpPr>
        <p:spPr>
          <a:xfrm>
            <a:off x="35496" y="6453336"/>
            <a:ext cx="2519362" cy="360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100" dirty="0" smtClean="0"/>
              <a:t>After B. </a:t>
            </a:r>
            <a:r>
              <a:rPr lang="en-US" sz="1100" dirty="0" err="1" smtClean="0"/>
              <a:t>Sherill</a:t>
            </a:r>
            <a:endParaRPr lang="en-US" sz="1100" dirty="0"/>
          </a:p>
        </p:txBody>
      </p:sp>
      <p:grpSp>
        <p:nvGrpSpPr>
          <p:cNvPr id="2" name="Group 1"/>
          <p:cNvGrpSpPr/>
          <p:nvPr/>
        </p:nvGrpSpPr>
        <p:grpSpPr>
          <a:xfrm>
            <a:off x="679845" y="1253783"/>
            <a:ext cx="7466940" cy="5112568"/>
            <a:chOff x="679845" y="1253783"/>
            <a:chExt cx="7466940" cy="5112568"/>
          </a:xfrm>
        </p:grpSpPr>
        <p:pic>
          <p:nvPicPr>
            <p:cNvPr id="16" name="Picture 2"/>
            <p:cNvPicPr>
              <a:picLocks noChangeAspect="1" noChangeArrowheads="1"/>
            </p:cNvPicPr>
            <p:nvPr/>
          </p:nvPicPr>
          <p:blipFill>
            <a:blip r:embed="rId4" cstate="print"/>
            <a:srcRect/>
            <a:stretch>
              <a:fillRect/>
            </a:stretch>
          </p:blipFill>
          <p:spPr bwMode="auto">
            <a:xfrm>
              <a:off x="679845" y="1253783"/>
              <a:ext cx="7466940" cy="5112568"/>
            </a:xfrm>
            <a:prstGeom prst="rect">
              <a:avLst/>
            </a:prstGeom>
            <a:noFill/>
            <a:ln w="9525">
              <a:noFill/>
              <a:miter lim="800000"/>
              <a:headEnd/>
              <a:tailEnd/>
            </a:ln>
          </p:spPr>
        </p:pic>
        <p:sp>
          <p:nvSpPr>
            <p:cNvPr id="20" name="TextBox 19"/>
            <p:cNvSpPr txBox="1"/>
            <p:nvPr/>
          </p:nvSpPr>
          <p:spPr>
            <a:xfrm>
              <a:off x="2682446" y="4953063"/>
              <a:ext cx="3271413" cy="861774"/>
            </a:xfrm>
            <a:prstGeom prst="rect">
              <a:avLst/>
            </a:prstGeom>
            <a:solidFill>
              <a:srgbClr val="7DCFF6"/>
            </a:solidFill>
          </p:spPr>
          <p:txBody>
            <a:bodyPr wrap="square" tIns="0" bIns="0" rtlCol="0">
              <a:spAutoFit/>
            </a:bodyPr>
            <a:lstStyle/>
            <a:p>
              <a:pPr algn="ctr"/>
              <a:r>
                <a:rPr lang="en-GB" sz="2800" b="1" dirty="0" smtClean="0"/>
                <a:t>ISOL </a:t>
              </a:r>
              <a:r>
                <a:rPr lang="en-GB" sz="2800" dirty="0" smtClean="0"/>
                <a:t>type</a:t>
              </a:r>
            </a:p>
            <a:p>
              <a:pPr algn="ctr"/>
              <a:r>
                <a:rPr lang="en-GB" sz="2800" b="1" dirty="0" smtClean="0">
                  <a:solidFill>
                    <a:srgbClr val="FF3399"/>
                  </a:solidFill>
                </a:rPr>
                <a:t>In-Flight</a:t>
              </a:r>
              <a:r>
                <a:rPr lang="en-GB" sz="2800" dirty="0" smtClean="0">
                  <a:solidFill>
                    <a:srgbClr val="FF3399"/>
                  </a:solidFill>
                </a:rPr>
                <a:t> type</a:t>
              </a:r>
              <a:endParaRPr lang="en-GB" sz="2800" dirty="0">
                <a:solidFill>
                  <a:srgbClr val="FF3399"/>
                </a:solidFill>
              </a:endParaRPr>
            </a:p>
          </p:txBody>
        </p:sp>
      </p:grpSp>
      <p:sp>
        <p:nvSpPr>
          <p:cNvPr id="11" name="TextBox 10"/>
          <p:cNvSpPr txBox="1"/>
          <p:nvPr/>
        </p:nvSpPr>
        <p:spPr>
          <a:xfrm>
            <a:off x="979245" y="6321365"/>
            <a:ext cx="6848833" cy="400110"/>
          </a:xfrm>
          <a:prstGeom prst="rect">
            <a:avLst/>
          </a:prstGeom>
          <a:noFill/>
        </p:spPr>
        <p:txBody>
          <a:bodyPr wrap="square" rtlCol="0">
            <a:spAutoFit/>
          </a:bodyPr>
          <a:lstStyle/>
          <a:p>
            <a:pPr algn="ctr"/>
            <a:r>
              <a:rPr lang="en-US" sz="2000" b="1" dirty="0" smtClean="0">
                <a:solidFill>
                  <a:srgbClr val="FF0000"/>
                </a:solidFill>
                <a:latin typeface="Arial" pitchFamily="34" charset="0"/>
                <a:cs typeface="Arial" pitchFamily="34" charset="0"/>
              </a:rPr>
              <a:t>ISOLDE: CERN’s longest running facility </a:t>
            </a:r>
            <a:endParaRPr lang="en-GB" sz="2000" b="1" dirty="0">
              <a:solidFill>
                <a:srgbClr val="FF0000"/>
              </a:solidFill>
              <a:latin typeface="Arial" pitchFamily="34" charset="0"/>
              <a:cs typeface="Arial" pitchFamily="34" charset="0"/>
            </a:endParaRPr>
          </a:p>
        </p:txBody>
      </p:sp>
      <p:sp>
        <p:nvSpPr>
          <p:cNvPr id="12" name="Rectangle 1026"/>
          <p:cNvSpPr txBox="1">
            <a:spLocks noChangeArrowheads="1"/>
          </p:cNvSpPr>
          <p:nvPr/>
        </p:nvSpPr>
        <p:spPr>
          <a:xfrm>
            <a:off x="0" y="52294"/>
            <a:ext cx="9144000" cy="844424"/>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b="1" dirty="0" smtClean="0">
                <a:solidFill>
                  <a:srgbClr val="FF0000"/>
                </a:solidFill>
                <a:latin typeface="Arial" pitchFamily="34" charset="0"/>
                <a:cs typeface="Arial" pitchFamily="34" charset="0"/>
              </a:rPr>
              <a:t>Radioactive Ion Beam – facilities Worldwide</a:t>
            </a:r>
          </a:p>
          <a:p>
            <a:r>
              <a:rPr lang="en-US" sz="3200" b="1" dirty="0" smtClean="0">
                <a:solidFill>
                  <a:srgbClr val="FF0000"/>
                </a:solidFill>
                <a:latin typeface="Arial" pitchFamily="34" charset="0"/>
                <a:cs typeface="Arial" pitchFamily="34" charset="0"/>
              </a:rPr>
              <a:t>2013</a:t>
            </a:r>
            <a:endParaRPr lang="en-US" sz="3200" b="1" dirty="0">
              <a:solidFill>
                <a:srgbClr val="FF0000"/>
              </a:solidFill>
              <a:latin typeface="Arial" pitchFamily="34" charset="0"/>
              <a:cs typeface="Arial" pitchFamily="34" charset="0"/>
            </a:endParaRPr>
          </a:p>
        </p:txBody>
      </p:sp>
      <p:sp>
        <p:nvSpPr>
          <p:cNvPr id="21" name="Rectangle 10"/>
          <p:cNvSpPr>
            <a:spLocks noChangeArrowheads="1"/>
          </p:cNvSpPr>
          <p:nvPr/>
        </p:nvSpPr>
        <p:spPr bwMode="auto">
          <a:xfrm>
            <a:off x="2011050" y="3970563"/>
            <a:ext cx="1079035" cy="590349"/>
          </a:xfrm>
          <a:prstGeom prst="rect">
            <a:avLst/>
          </a:prstGeom>
          <a:solidFill>
            <a:srgbClr val="FF0000"/>
          </a:solidFill>
          <a:ln>
            <a:noFill/>
          </a:ln>
          <a:extLst>
            <a:ext uri="{91240B29-F687-4f45-9708-019B960494DF}">
              <a14:hiddenLine xmlns="" xmlns:a14="http://schemas.microsoft.com/office/drawing/2010/main" w="19050">
                <a:solidFill>
                  <a:srgbClr val="000000"/>
                </a:solidFill>
                <a:round/>
                <a:headEnd/>
                <a:tailEnd/>
              </a14:hiddenLine>
            </a:ext>
          </a:extLst>
        </p:spPr>
        <p:txBody>
          <a:bodyPr wrap="square" lIns="36000" tIns="18000" rIns="36000" bIns="18000" anchor="ctr" anchorCtr="1">
            <a:spAutoFit/>
          </a:bodyPr>
          <a:lstStyle/>
          <a:p>
            <a:pPr algn="ctr"/>
            <a:r>
              <a:rPr lang="en-US" sz="1200" b="1" dirty="0" smtClean="0">
                <a:solidFill>
                  <a:srgbClr val="FFFF00"/>
                </a:solidFill>
                <a:effectLst/>
                <a:latin typeface="Calibri"/>
                <a:cs typeface="Calibri"/>
              </a:rPr>
              <a:t>CERN / ISOLDE</a:t>
            </a:r>
            <a:endParaRPr lang="en-US" sz="1200" b="1" dirty="0">
              <a:solidFill>
                <a:srgbClr val="FFFF00"/>
              </a:solidFill>
              <a:effectLst/>
              <a:latin typeface="Calibri"/>
              <a:cs typeface="Calibri"/>
            </a:endParaRPr>
          </a:p>
          <a:p>
            <a:pPr algn="ctr"/>
            <a:r>
              <a:rPr lang="en-US" sz="1200" b="1" dirty="0">
                <a:solidFill>
                  <a:srgbClr val="FFFF00"/>
                </a:solidFill>
                <a:effectLst/>
                <a:latin typeface="Calibri"/>
                <a:cs typeface="Calibri"/>
              </a:rPr>
              <a:t>REX-ISOLDE</a:t>
            </a:r>
          </a:p>
          <a:p>
            <a:pPr algn="ctr"/>
            <a:r>
              <a:rPr lang="en-US" sz="1200" b="1" dirty="0">
                <a:solidFill>
                  <a:srgbClr val="FFFF00"/>
                </a:solidFill>
                <a:effectLst/>
                <a:latin typeface="Calibri"/>
                <a:cs typeface="Calibri"/>
              </a:rPr>
              <a:t>HIE-ISOLDE</a:t>
            </a:r>
          </a:p>
        </p:txBody>
      </p:sp>
    </p:spTree>
    <p:extLst>
      <p:ext uri="{BB962C8B-B14F-4D97-AF65-F5344CB8AC3E}">
        <p14:creationId xmlns:p14="http://schemas.microsoft.com/office/powerpoint/2010/main" val="16893192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Group 488"/>
          <p:cNvGrpSpPr>
            <a:grpSpLocks/>
          </p:cNvGrpSpPr>
          <p:nvPr/>
        </p:nvGrpSpPr>
        <p:grpSpPr bwMode="auto">
          <a:xfrm>
            <a:off x="774700" y="524668"/>
            <a:ext cx="4197350" cy="2366963"/>
            <a:chOff x="284" y="708"/>
            <a:chExt cx="2644" cy="1491"/>
          </a:xfrm>
        </p:grpSpPr>
        <p:grpSp>
          <p:nvGrpSpPr>
            <p:cNvPr id="5" name="Group 486"/>
            <p:cNvGrpSpPr>
              <a:grpSpLocks/>
            </p:cNvGrpSpPr>
            <p:nvPr/>
          </p:nvGrpSpPr>
          <p:grpSpPr bwMode="auto">
            <a:xfrm>
              <a:off x="320" y="748"/>
              <a:ext cx="2608" cy="1451"/>
              <a:chOff x="320" y="748"/>
              <a:chExt cx="2608" cy="1451"/>
            </a:xfrm>
          </p:grpSpPr>
          <p:sp>
            <p:nvSpPr>
              <p:cNvPr id="7" name="AutoShape 9"/>
              <p:cNvSpPr>
                <a:spLocks noChangeArrowheads="1"/>
              </p:cNvSpPr>
              <p:nvPr/>
            </p:nvSpPr>
            <p:spPr bwMode="auto">
              <a:xfrm>
                <a:off x="320" y="748"/>
                <a:ext cx="2608" cy="1451"/>
              </a:xfrm>
              <a:prstGeom prst="rightArrowCallout">
                <a:avLst>
                  <a:gd name="adj1" fmla="val 20556"/>
                  <a:gd name="adj2" fmla="val 33333"/>
                  <a:gd name="adj3" fmla="val 17225"/>
                  <a:gd name="adj4" fmla="val 85870"/>
                </a:avLst>
              </a:prstGeom>
              <a:solidFill>
                <a:srgbClr val="DBDBE6">
                  <a:alpha val="69000"/>
                </a:srgbClr>
              </a:solidFill>
              <a:ln w="9525">
                <a:solidFill>
                  <a:schemeClr val="accent1"/>
                </a:solidFill>
                <a:miter lim="800000"/>
                <a:headEnd/>
                <a:tailEnd/>
              </a:ln>
              <a:effectLst/>
            </p:spPr>
            <p:txBody>
              <a:bodyPr wrap="none" anchor="ctr"/>
              <a:lstStyle/>
              <a:p>
                <a:endParaRPr lang="en-GB"/>
              </a:p>
            </p:txBody>
          </p:sp>
          <p:pic>
            <p:nvPicPr>
              <p:cNvPr id="8" name="Picture 6"/>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36" y="960"/>
                <a:ext cx="2256" cy="1189"/>
              </a:xfrm>
              <a:prstGeom prst="rect">
                <a:avLst/>
              </a:prstGeom>
              <a:noFill/>
              <a:ln w="9525">
                <a:noFill/>
                <a:miter lim="800000"/>
                <a:headEnd/>
                <a:tailEnd/>
              </a:ln>
              <a:effectLst/>
            </p:spPr>
          </p:pic>
        </p:grpSp>
        <p:sp>
          <p:nvSpPr>
            <p:cNvPr id="6" name="Rectangle 7"/>
            <p:cNvSpPr>
              <a:spLocks noChangeArrowheads="1"/>
            </p:cNvSpPr>
            <p:nvPr/>
          </p:nvSpPr>
          <p:spPr bwMode="auto">
            <a:xfrm>
              <a:off x="284" y="708"/>
              <a:ext cx="839" cy="252"/>
            </a:xfrm>
            <a:prstGeom prst="rect">
              <a:avLst/>
            </a:prstGeom>
            <a:solidFill>
              <a:srgbClr val="FF0000"/>
            </a:solidFill>
            <a:ln w="9525">
              <a:noFill/>
              <a:miter lim="800000"/>
              <a:headEnd/>
              <a:tailEnd/>
            </a:ln>
            <a:effectLst>
              <a:glow rad="101600">
                <a:srgbClr val="FF0000">
                  <a:alpha val="20000"/>
                </a:srgbClr>
              </a:glow>
              <a:outerShdw blurRad="50800" dist="38100" dir="2700000" algn="tl" rotWithShape="0">
                <a:srgbClr val="000000">
                  <a:alpha val="43000"/>
                </a:srgbClr>
              </a:outerShdw>
            </a:effectLst>
          </p:spPr>
          <p:txBody>
            <a:bodyPr wrap="none">
              <a:spAutoFit/>
            </a:bodyPr>
            <a:lstStyle/>
            <a:p>
              <a:r>
                <a:rPr lang="en-US" sz="2000" b="0" dirty="0">
                  <a:solidFill>
                    <a:srgbClr val="FFFF66"/>
                  </a:solidFill>
                  <a:effectLst>
                    <a:outerShdw blurRad="38100" dist="38100" dir="2700000" algn="tl">
                      <a:srgbClr val="C0C0C0"/>
                    </a:outerShdw>
                  </a:effectLst>
                </a:rPr>
                <a:t>Production</a:t>
              </a:r>
            </a:p>
          </p:txBody>
        </p:sp>
      </p:grpSp>
      <p:sp>
        <p:nvSpPr>
          <p:cNvPr id="9" name="Rectangle 20"/>
          <p:cNvSpPr>
            <a:spLocks noChangeArrowheads="1"/>
          </p:cNvSpPr>
          <p:nvPr/>
        </p:nvSpPr>
        <p:spPr bwMode="auto">
          <a:xfrm>
            <a:off x="508001" y="5867206"/>
            <a:ext cx="7975600" cy="584776"/>
          </a:xfrm>
          <a:prstGeom prst="rect">
            <a:avLst/>
          </a:prstGeom>
          <a:solidFill>
            <a:srgbClr val="0000FF"/>
          </a:solidFill>
          <a:ln w="9525">
            <a:noFill/>
            <a:miter lim="800000"/>
            <a:headEnd/>
            <a:tailEnd/>
          </a:ln>
          <a:effectLst>
            <a:outerShdw blurRad="50800" dist="38100" dir="2700000" algn="tl" rotWithShape="0">
              <a:srgbClr val="000000">
                <a:alpha val="43000"/>
              </a:srgbClr>
            </a:outerShdw>
          </a:effectLst>
        </p:spPr>
        <p:txBody>
          <a:bodyPr wrap="square">
            <a:spAutoFit/>
          </a:bodyPr>
          <a:lstStyle/>
          <a:p>
            <a:pPr algn="ctr"/>
            <a:r>
              <a:rPr lang="en-US" sz="3200" b="1" dirty="0">
                <a:solidFill>
                  <a:schemeClr val="bg1"/>
                </a:solidFill>
                <a:effectLst/>
              </a:rPr>
              <a:t>Fast, Efficient, Universal and Selective</a:t>
            </a:r>
            <a:r>
              <a:rPr lang="en-US" sz="3200" b="1" dirty="0" smtClean="0">
                <a:solidFill>
                  <a:schemeClr val="bg1"/>
                </a:solidFill>
                <a:effectLst/>
              </a:rPr>
              <a:t>!</a:t>
            </a:r>
          </a:p>
        </p:txBody>
      </p:sp>
      <p:grpSp>
        <p:nvGrpSpPr>
          <p:cNvPr id="10" name="Group 493"/>
          <p:cNvGrpSpPr>
            <a:grpSpLocks/>
          </p:cNvGrpSpPr>
          <p:nvPr/>
        </p:nvGrpSpPr>
        <p:grpSpPr bwMode="auto">
          <a:xfrm>
            <a:off x="4562475" y="739775"/>
            <a:ext cx="3895725" cy="2416175"/>
            <a:chOff x="2874" y="686"/>
            <a:chExt cx="2454" cy="1522"/>
          </a:xfrm>
        </p:grpSpPr>
        <p:sp>
          <p:nvSpPr>
            <p:cNvPr id="11" name="Rectangle 23"/>
            <p:cNvSpPr>
              <a:spLocks noChangeArrowheads="1"/>
            </p:cNvSpPr>
            <p:nvPr/>
          </p:nvSpPr>
          <p:spPr bwMode="auto">
            <a:xfrm>
              <a:off x="2920" y="748"/>
              <a:ext cx="2408" cy="1460"/>
            </a:xfrm>
            <a:prstGeom prst="rect">
              <a:avLst/>
            </a:prstGeom>
            <a:solidFill>
              <a:srgbClr val="DBDBE6">
                <a:alpha val="81000"/>
              </a:srgbClr>
            </a:solidFill>
            <a:ln w="9525">
              <a:solidFill>
                <a:schemeClr val="accent1"/>
              </a:solidFill>
              <a:miter lim="800000"/>
              <a:headEnd/>
              <a:tailEnd/>
            </a:ln>
            <a:effectLst/>
          </p:spPr>
          <p:txBody>
            <a:bodyPr wrap="none" anchor="ctr"/>
            <a:lstStyle/>
            <a:p>
              <a:endParaRPr lang="en-GB"/>
            </a:p>
          </p:txBody>
        </p:sp>
        <p:sp>
          <p:nvSpPr>
            <p:cNvPr id="12" name="Rectangle 11"/>
            <p:cNvSpPr>
              <a:spLocks noChangeArrowheads="1"/>
            </p:cNvSpPr>
            <p:nvPr/>
          </p:nvSpPr>
          <p:spPr bwMode="auto">
            <a:xfrm>
              <a:off x="2874" y="686"/>
              <a:ext cx="1493" cy="252"/>
            </a:xfrm>
            <a:prstGeom prst="rect">
              <a:avLst/>
            </a:prstGeom>
            <a:solidFill>
              <a:srgbClr val="FF0000"/>
            </a:solidFill>
            <a:ln w="9525">
              <a:noFill/>
              <a:miter lim="800000"/>
              <a:headEnd/>
              <a:tailEnd/>
            </a:ln>
            <a:effectLst>
              <a:glow rad="101600">
                <a:srgbClr val="FF0000">
                  <a:alpha val="20000"/>
                </a:srgbClr>
              </a:glow>
              <a:outerShdw blurRad="50800" dist="38100" dir="2700000" algn="tl" rotWithShape="0">
                <a:srgbClr val="000000">
                  <a:alpha val="43000"/>
                </a:srgbClr>
              </a:outerShdw>
            </a:effectLst>
          </p:spPr>
          <p:txBody>
            <a:bodyPr wrap="none">
              <a:spAutoFit/>
            </a:bodyPr>
            <a:lstStyle/>
            <a:p>
              <a:r>
                <a:rPr lang="en-US" sz="2000" dirty="0">
                  <a:solidFill>
                    <a:srgbClr val="FFFF66"/>
                  </a:solidFill>
                  <a:effectLst>
                    <a:outerShdw blurRad="38100" dist="38100" dir="2700000" algn="tl">
                      <a:srgbClr val="C0C0C0"/>
                    </a:outerShdw>
                  </a:effectLst>
                </a:rPr>
                <a:t>Extraction/Ionization</a:t>
              </a:r>
            </a:p>
          </p:txBody>
        </p:sp>
      </p:grpSp>
      <p:grpSp>
        <p:nvGrpSpPr>
          <p:cNvPr id="13" name="Group 491"/>
          <p:cNvGrpSpPr>
            <a:grpSpLocks/>
          </p:cNvGrpSpPr>
          <p:nvPr/>
        </p:nvGrpSpPr>
        <p:grpSpPr bwMode="auto">
          <a:xfrm>
            <a:off x="4800600" y="1250950"/>
            <a:ext cx="3352800" cy="1600200"/>
            <a:chOff x="2968" y="1008"/>
            <a:chExt cx="2112" cy="1008"/>
          </a:xfrm>
        </p:grpSpPr>
        <p:pic>
          <p:nvPicPr>
            <p:cNvPr id="14" name="Picture 26"/>
            <p:cNvPicPr>
              <a:picLocks noChangeAspect="1" noChangeArrowheads="1"/>
            </p:cNvPicPr>
            <p:nvPr/>
          </p:nvPicPr>
          <p:blipFill>
            <a:blip r:embed="rId3">
              <a:clrChange>
                <a:clrFrom>
                  <a:srgbClr val="FFFFFE"/>
                </a:clrFrom>
                <a:clrTo>
                  <a:srgbClr val="FFFFFE">
                    <a:alpha val="0"/>
                  </a:srgbClr>
                </a:clrTo>
              </a:clrChange>
            </a:blip>
            <a:srcRect/>
            <a:stretch>
              <a:fillRect/>
            </a:stretch>
          </p:blipFill>
          <p:spPr bwMode="auto">
            <a:xfrm>
              <a:off x="2968" y="1008"/>
              <a:ext cx="2112" cy="1008"/>
            </a:xfrm>
            <a:prstGeom prst="rect">
              <a:avLst/>
            </a:prstGeom>
            <a:noFill/>
            <a:ln w="9525">
              <a:noFill/>
              <a:miter lim="800000"/>
              <a:headEnd/>
              <a:tailEnd/>
            </a:ln>
            <a:effectLst/>
          </p:spPr>
        </p:pic>
        <p:sp>
          <p:nvSpPr>
            <p:cNvPr id="15" name="Rectangle 28"/>
            <p:cNvSpPr>
              <a:spLocks noChangeArrowheads="1"/>
            </p:cNvSpPr>
            <p:nvPr/>
          </p:nvSpPr>
          <p:spPr bwMode="auto">
            <a:xfrm>
              <a:off x="3648" y="1392"/>
              <a:ext cx="420" cy="154"/>
            </a:xfrm>
            <a:prstGeom prst="rect">
              <a:avLst/>
            </a:prstGeom>
            <a:noFill/>
            <a:ln w="9525">
              <a:noFill/>
              <a:miter lim="800000"/>
              <a:headEnd/>
              <a:tailEnd/>
            </a:ln>
            <a:effectLst/>
          </p:spPr>
          <p:txBody>
            <a:bodyPr wrap="none">
              <a:spAutoFit/>
            </a:bodyPr>
            <a:lstStyle/>
            <a:p>
              <a:r>
                <a:rPr lang="en-US" sz="1000" b="0">
                  <a:solidFill>
                    <a:srgbClr val="2AA630"/>
                  </a:solidFill>
                  <a:effectLst/>
                </a:rPr>
                <a:t>Effusion</a:t>
              </a:r>
            </a:p>
          </p:txBody>
        </p:sp>
        <p:sp>
          <p:nvSpPr>
            <p:cNvPr id="16" name="Rectangle 29"/>
            <p:cNvSpPr>
              <a:spLocks noChangeArrowheads="1"/>
            </p:cNvSpPr>
            <p:nvPr/>
          </p:nvSpPr>
          <p:spPr bwMode="auto">
            <a:xfrm>
              <a:off x="3620" y="1142"/>
              <a:ext cx="508" cy="154"/>
            </a:xfrm>
            <a:prstGeom prst="rect">
              <a:avLst/>
            </a:prstGeom>
            <a:noFill/>
            <a:ln w="9525">
              <a:noFill/>
              <a:miter lim="800000"/>
              <a:headEnd/>
              <a:tailEnd/>
            </a:ln>
            <a:effectLst/>
          </p:spPr>
          <p:txBody>
            <a:bodyPr wrap="none">
              <a:spAutoFit/>
            </a:bodyPr>
            <a:lstStyle/>
            <a:p>
              <a:r>
                <a:rPr lang="en-US" sz="1000" b="0">
                  <a:solidFill>
                    <a:srgbClr val="F31315"/>
                  </a:solidFill>
                  <a:effectLst/>
                </a:rPr>
                <a:t>Ionization</a:t>
              </a:r>
            </a:p>
          </p:txBody>
        </p:sp>
      </p:grpSp>
      <p:grpSp>
        <p:nvGrpSpPr>
          <p:cNvPr id="17" name="Group 492"/>
          <p:cNvGrpSpPr>
            <a:grpSpLocks/>
          </p:cNvGrpSpPr>
          <p:nvPr/>
        </p:nvGrpSpPr>
        <p:grpSpPr bwMode="auto">
          <a:xfrm>
            <a:off x="457200" y="1920875"/>
            <a:ext cx="8001000" cy="3521075"/>
            <a:chOff x="288" y="1430"/>
            <a:chExt cx="5040" cy="2218"/>
          </a:xfrm>
        </p:grpSpPr>
        <p:grpSp>
          <p:nvGrpSpPr>
            <p:cNvPr id="18" name="Group 490"/>
            <p:cNvGrpSpPr>
              <a:grpSpLocks/>
            </p:cNvGrpSpPr>
            <p:nvPr/>
          </p:nvGrpSpPr>
          <p:grpSpPr bwMode="auto">
            <a:xfrm>
              <a:off x="288" y="1430"/>
              <a:ext cx="5040" cy="2218"/>
              <a:chOff x="288" y="1430"/>
              <a:chExt cx="5040" cy="2218"/>
            </a:xfrm>
          </p:grpSpPr>
          <p:sp>
            <p:nvSpPr>
              <p:cNvPr id="20" name="AutoShape 14"/>
              <p:cNvSpPr>
                <a:spLocks noChangeArrowheads="1"/>
              </p:cNvSpPr>
              <p:nvPr/>
            </p:nvSpPr>
            <p:spPr bwMode="auto">
              <a:xfrm>
                <a:off x="320" y="2360"/>
                <a:ext cx="2616" cy="1288"/>
              </a:xfrm>
              <a:prstGeom prst="rightArrowCallout">
                <a:avLst>
                  <a:gd name="adj1" fmla="val 20556"/>
                  <a:gd name="adj2" fmla="val 33333"/>
                  <a:gd name="adj3" fmla="val 19464"/>
                  <a:gd name="adj4" fmla="val 85870"/>
                </a:avLst>
              </a:prstGeom>
              <a:solidFill>
                <a:srgbClr val="DBDBE6">
                  <a:alpha val="81000"/>
                </a:srgbClr>
              </a:solidFill>
              <a:ln w="6350">
                <a:solidFill>
                  <a:schemeClr val="accent1"/>
                </a:solidFill>
                <a:miter lim="800000"/>
                <a:headEnd/>
                <a:tailEnd/>
              </a:ln>
              <a:effectLst/>
            </p:spPr>
            <p:txBody>
              <a:bodyPr wrap="none" anchor="ctr"/>
              <a:lstStyle/>
              <a:p>
                <a:pPr algn="ctr"/>
                <a:r>
                  <a:rPr lang="en-US" b="0">
                    <a:effectLst>
                      <a:outerShdw blurRad="38100" dist="38100" dir="2700000" algn="tl">
                        <a:srgbClr val="FFFFFF"/>
                      </a:outerShdw>
                    </a:effectLst>
                  </a:rPr>
                  <a:t> </a:t>
                </a:r>
              </a:p>
            </p:txBody>
          </p:sp>
          <p:sp>
            <p:nvSpPr>
              <p:cNvPr id="21" name="Rectangle 13"/>
              <p:cNvSpPr>
                <a:spLocks noChangeArrowheads="1"/>
              </p:cNvSpPr>
              <p:nvPr/>
            </p:nvSpPr>
            <p:spPr bwMode="auto">
              <a:xfrm>
                <a:off x="288" y="2330"/>
                <a:ext cx="1357" cy="252"/>
              </a:xfrm>
              <a:prstGeom prst="rect">
                <a:avLst/>
              </a:prstGeom>
              <a:solidFill>
                <a:srgbClr val="FF0000"/>
              </a:solidFill>
              <a:ln w="9525">
                <a:noFill/>
                <a:miter lim="800000"/>
                <a:headEnd/>
                <a:tailEnd/>
              </a:ln>
              <a:effectLst>
                <a:glow rad="101600">
                  <a:srgbClr val="FF0000">
                    <a:alpha val="20000"/>
                  </a:srgbClr>
                </a:glow>
                <a:outerShdw blurRad="50800" dist="38100" dir="2700000" algn="tl" rotWithShape="0">
                  <a:srgbClr val="000000">
                    <a:alpha val="43000"/>
                  </a:srgbClr>
                </a:outerShdw>
              </a:effectLst>
            </p:spPr>
            <p:txBody>
              <a:bodyPr wrap="none">
                <a:spAutoFit/>
              </a:bodyPr>
              <a:lstStyle/>
              <a:p>
                <a:r>
                  <a:rPr lang="en-US" sz="2000" dirty="0">
                    <a:solidFill>
                      <a:srgbClr val="FFFF66"/>
                    </a:solidFill>
                    <a:effectLst>
                      <a:outerShdw blurRad="38100" dist="38100" dir="2700000" algn="tl">
                        <a:srgbClr val="C0C0C0"/>
                      </a:outerShdw>
                    </a:effectLst>
                  </a:rPr>
                  <a:t>Isotope Separation</a:t>
                </a:r>
              </a:p>
            </p:txBody>
          </p:sp>
          <p:cxnSp>
            <p:nvCxnSpPr>
              <p:cNvPr id="22" name="AutoShape 22"/>
              <p:cNvCxnSpPr>
                <a:cxnSpLocks noChangeShapeType="1"/>
                <a:stCxn id="11" idx="3"/>
                <a:endCxn id="20" idx="1"/>
              </p:cNvCxnSpPr>
              <p:nvPr/>
            </p:nvCxnSpPr>
            <p:spPr bwMode="auto">
              <a:xfrm flipH="1">
                <a:off x="320" y="1430"/>
                <a:ext cx="5008" cy="1574"/>
              </a:xfrm>
              <a:prstGeom prst="bentConnector5">
                <a:avLst>
                  <a:gd name="adj1" fmla="val -2875"/>
                  <a:gd name="adj2" fmla="val 52732"/>
                  <a:gd name="adj3" fmla="val 102875"/>
                </a:avLst>
              </a:prstGeom>
              <a:noFill/>
              <a:ln w="76200">
                <a:gradFill flip="none" rotWithShape="1">
                  <a:gsLst>
                    <a:gs pos="0">
                      <a:srgbClr val="FFFF00"/>
                    </a:gs>
                    <a:gs pos="100000">
                      <a:srgbClr val="FF0000"/>
                    </a:gs>
                  </a:gsLst>
                  <a:lin ang="0" scaled="1"/>
                  <a:tileRect/>
                </a:gradFill>
                <a:miter lim="800000"/>
                <a:headEnd/>
                <a:tailEnd type="triangle" w="med" len="sm"/>
              </a:ln>
              <a:effectLst/>
            </p:spPr>
          </p:cxnSp>
          <p:pic>
            <p:nvPicPr>
              <p:cNvPr id="23" name="Picture 31" descr="gps"/>
              <p:cNvPicPr>
                <a:picLocks noChangeAspect="1" noChangeArrowheads="1"/>
              </p:cNvPicPr>
              <p:nvPr/>
            </p:nvPicPr>
            <p:blipFill>
              <a:blip r:embed="rId4">
                <a:clrChange>
                  <a:clrFrom>
                    <a:srgbClr val="FFFFFE"/>
                  </a:clrFrom>
                  <a:clrTo>
                    <a:srgbClr val="FFFFFE">
                      <a:alpha val="0"/>
                    </a:srgbClr>
                  </a:clrTo>
                </a:clrChange>
              </a:blip>
              <a:srcRect t="10075"/>
              <a:stretch>
                <a:fillRect/>
              </a:stretch>
            </p:blipFill>
            <p:spPr bwMode="auto">
              <a:xfrm>
                <a:off x="336" y="2577"/>
                <a:ext cx="2064" cy="1071"/>
              </a:xfrm>
              <a:prstGeom prst="rect">
                <a:avLst/>
              </a:prstGeom>
              <a:noFill/>
            </p:spPr>
          </p:pic>
        </p:grpSp>
        <p:sp>
          <p:nvSpPr>
            <p:cNvPr id="19" name="Text Box 32"/>
            <p:cNvSpPr txBox="1">
              <a:spLocks noChangeArrowheads="1"/>
            </p:cNvSpPr>
            <p:nvPr/>
          </p:nvSpPr>
          <p:spPr bwMode="auto">
            <a:xfrm>
              <a:off x="1488" y="3151"/>
              <a:ext cx="506" cy="327"/>
            </a:xfrm>
            <a:prstGeom prst="rect">
              <a:avLst/>
            </a:prstGeom>
            <a:noFill/>
            <a:ln w="9525">
              <a:noFill/>
              <a:miter lim="800000"/>
              <a:headEnd/>
              <a:tailEnd/>
            </a:ln>
            <a:effectLst/>
          </p:spPr>
          <p:txBody>
            <a:bodyPr wrap="none">
              <a:spAutoFit/>
            </a:bodyPr>
            <a:lstStyle/>
            <a:p>
              <a:r>
                <a:rPr lang="en-US" sz="2800" b="0">
                  <a:effectLst>
                    <a:outerShdw blurRad="38100" dist="38100" dir="2700000" algn="tl">
                      <a:srgbClr val="C0C0C0"/>
                    </a:outerShdw>
                  </a:effectLst>
                </a:rPr>
                <a:t>Q/A</a:t>
              </a:r>
            </a:p>
          </p:txBody>
        </p:sp>
      </p:grpSp>
      <p:grpSp>
        <p:nvGrpSpPr>
          <p:cNvPr id="24" name="Group 494"/>
          <p:cNvGrpSpPr>
            <a:grpSpLocks/>
          </p:cNvGrpSpPr>
          <p:nvPr/>
        </p:nvGrpSpPr>
        <p:grpSpPr bwMode="auto">
          <a:xfrm>
            <a:off x="4587875" y="3387725"/>
            <a:ext cx="3895725" cy="2168525"/>
            <a:chOff x="2890" y="2354"/>
            <a:chExt cx="2454" cy="1366"/>
          </a:xfrm>
        </p:grpSpPr>
        <p:sp>
          <p:nvSpPr>
            <p:cNvPr id="25" name="Rectangle 18"/>
            <p:cNvSpPr>
              <a:spLocks noChangeArrowheads="1"/>
            </p:cNvSpPr>
            <p:nvPr/>
          </p:nvSpPr>
          <p:spPr bwMode="auto">
            <a:xfrm>
              <a:off x="2936" y="2424"/>
              <a:ext cx="2408" cy="1296"/>
            </a:xfrm>
            <a:prstGeom prst="rect">
              <a:avLst/>
            </a:prstGeom>
            <a:solidFill>
              <a:srgbClr val="DBDBE6">
                <a:alpha val="81000"/>
              </a:srgbClr>
            </a:solidFill>
            <a:ln w="9525">
              <a:solidFill>
                <a:schemeClr val="accent1"/>
              </a:solidFill>
              <a:miter lim="800000"/>
              <a:headEnd/>
              <a:tailEnd/>
            </a:ln>
            <a:effectLst/>
          </p:spPr>
          <p:txBody>
            <a:bodyPr wrap="none" anchor="ctr"/>
            <a:lstStyle/>
            <a:p>
              <a:endParaRPr lang="en-GB"/>
            </a:p>
          </p:txBody>
        </p:sp>
        <p:sp>
          <p:nvSpPr>
            <p:cNvPr id="26" name="Rectangle 19"/>
            <p:cNvSpPr>
              <a:spLocks noChangeArrowheads="1"/>
            </p:cNvSpPr>
            <p:nvPr/>
          </p:nvSpPr>
          <p:spPr bwMode="auto">
            <a:xfrm>
              <a:off x="2890" y="2354"/>
              <a:ext cx="1245" cy="446"/>
            </a:xfrm>
            <a:prstGeom prst="rect">
              <a:avLst/>
            </a:prstGeom>
            <a:solidFill>
              <a:srgbClr val="FF0000"/>
            </a:solidFill>
            <a:ln w="9525">
              <a:noFill/>
              <a:miter lim="800000"/>
              <a:headEnd/>
              <a:tailEnd/>
            </a:ln>
            <a:effectLst>
              <a:glow rad="101600">
                <a:srgbClr val="FF0000">
                  <a:alpha val="20000"/>
                </a:srgbClr>
              </a:glow>
              <a:outerShdw blurRad="50800" dist="38100" dir="2700000" algn="tl" rotWithShape="0">
                <a:srgbClr val="000000">
                  <a:alpha val="43000"/>
                </a:srgbClr>
              </a:outerShdw>
            </a:effectLst>
          </p:spPr>
          <p:txBody>
            <a:bodyPr wrap="none">
              <a:spAutoFit/>
            </a:bodyPr>
            <a:lstStyle/>
            <a:p>
              <a:pPr algn="ctr"/>
              <a:r>
                <a:rPr lang="en-US" sz="2000" dirty="0">
                  <a:solidFill>
                    <a:srgbClr val="FFFF66"/>
                  </a:solidFill>
                  <a:effectLst>
                    <a:outerShdw blurRad="38100" dist="38100" dir="2700000" algn="tl">
                      <a:srgbClr val="C0C0C0"/>
                    </a:outerShdw>
                  </a:effectLst>
                </a:rPr>
                <a:t>Post acceleration</a:t>
              </a:r>
            </a:p>
            <a:p>
              <a:pPr algn="ctr"/>
              <a:r>
                <a:rPr lang="en-US" sz="2000" dirty="0" smtClean="0">
                  <a:solidFill>
                    <a:srgbClr val="FFFF66"/>
                  </a:solidFill>
                  <a:effectLst>
                    <a:outerShdw blurRad="38100" dist="38100" dir="2700000" algn="tl">
                      <a:srgbClr val="C0C0C0"/>
                    </a:outerShdw>
                  </a:effectLst>
                </a:rPr>
                <a:t>or Experiment</a:t>
              </a:r>
              <a:endParaRPr lang="en-US" sz="2000" dirty="0">
                <a:solidFill>
                  <a:srgbClr val="FFFF66"/>
                </a:solidFill>
                <a:effectLst>
                  <a:outerShdw blurRad="38100" dist="38100" dir="2700000" algn="tl">
                    <a:srgbClr val="C0C0C0"/>
                  </a:outerShdw>
                </a:effectLst>
              </a:endParaRPr>
            </a:p>
          </p:txBody>
        </p:sp>
        <p:pic>
          <p:nvPicPr>
            <p:cNvPr id="27" name="Picture 38" descr="rexprin"/>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024" y="3288"/>
              <a:ext cx="1296" cy="359"/>
            </a:xfrm>
            <a:prstGeom prst="rect">
              <a:avLst/>
            </a:prstGeom>
            <a:noFill/>
          </p:spPr>
        </p:pic>
        <p:pic>
          <p:nvPicPr>
            <p:cNvPr id="28" name="Picture 39" descr="falle3"/>
            <p:cNvPicPr>
              <a:picLocks noChangeAspect="1" noChangeArrowheads="1"/>
            </p:cNvPicPr>
            <p:nvPr/>
          </p:nvPicPr>
          <p:blipFill>
            <a:blip r:embed="rId6"/>
            <a:srcRect/>
            <a:stretch>
              <a:fillRect/>
            </a:stretch>
          </p:blipFill>
          <p:spPr bwMode="auto">
            <a:xfrm>
              <a:off x="4769" y="2472"/>
              <a:ext cx="519" cy="509"/>
            </a:xfrm>
            <a:prstGeom prst="rect">
              <a:avLst/>
            </a:prstGeom>
            <a:noFill/>
          </p:spPr>
        </p:pic>
        <p:pic>
          <p:nvPicPr>
            <p:cNvPr id="29" name="Picture 40"/>
            <p:cNvPicPr>
              <a:picLocks noChangeAspect="1" noChangeArrowheads="1"/>
            </p:cNvPicPr>
            <p:nvPr/>
          </p:nvPicPr>
          <p:blipFill>
            <a:blip r:embed="rId7"/>
            <a:srcRect/>
            <a:stretch>
              <a:fillRect/>
            </a:stretch>
          </p:blipFill>
          <p:spPr bwMode="auto">
            <a:xfrm>
              <a:off x="3132" y="2869"/>
              <a:ext cx="1428" cy="323"/>
            </a:xfrm>
            <a:prstGeom prst="rect">
              <a:avLst/>
            </a:prstGeom>
            <a:noFill/>
            <a:ln w="9525">
              <a:noFill/>
              <a:miter lim="800000"/>
              <a:headEnd/>
              <a:tailEnd/>
            </a:ln>
            <a:effectLst/>
          </p:spPr>
        </p:pic>
        <p:sp>
          <p:nvSpPr>
            <p:cNvPr id="30" name="Rectangle 41"/>
            <p:cNvSpPr>
              <a:spLocks noChangeArrowheads="1"/>
            </p:cNvSpPr>
            <p:nvPr/>
          </p:nvSpPr>
          <p:spPr bwMode="auto">
            <a:xfrm>
              <a:off x="4752" y="2880"/>
              <a:ext cx="561" cy="192"/>
            </a:xfrm>
            <a:prstGeom prst="rect">
              <a:avLst/>
            </a:prstGeom>
            <a:noFill/>
            <a:ln w="9525">
              <a:noFill/>
              <a:miter lim="800000"/>
              <a:headEnd/>
              <a:tailEnd/>
            </a:ln>
            <a:effectLst/>
          </p:spPr>
          <p:txBody>
            <a:bodyPr wrap="none">
              <a:spAutoFit/>
            </a:bodyPr>
            <a:lstStyle/>
            <a:p>
              <a:r>
                <a:rPr lang="en-US" sz="1400" b="0">
                  <a:effectLst>
                    <a:outerShdw blurRad="38100" dist="38100" dir="2700000" algn="tl">
                      <a:srgbClr val="C0C0C0"/>
                    </a:outerShdw>
                  </a:effectLst>
                </a:rPr>
                <a:t>ISOLTRAP</a:t>
              </a:r>
            </a:p>
          </p:txBody>
        </p:sp>
        <p:pic>
          <p:nvPicPr>
            <p:cNvPr id="31" name="Picture 42" descr="exogam2"/>
            <p:cNvPicPr>
              <a:picLocks noChangeAspect="1" noChangeArrowheads="1"/>
            </p:cNvPicPr>
            <p:nvPr/>
          </p:nvPicPr>
          <p:blipFill>
            <a:blip r:embed="rId8" cstate="print"/>
            <a:srcRect/>
            <a:stretch>
              <a:fillRect/>
            </a:stretch>
          </p:blipFill>
          <p:spPr bwMode="auto">
            <a:xfrm>
              <a:off x="4464" y="3192"/>
              <a:ext cx="664" cy="507"/>
            </a:xfrm>
            <a:prstGeom prst="rect">
              <a:avLst/>
            </a:prstGeom>
            <a:noFill/>
          </p:spPr>
        </p:pic>
      </p:grpSp>
      <p:sp>
        <p:nvSpPr>
          <p:cNvPr id="32" name="Title 1"/>
          <p:cNvSpPr>
            <a:spLocks noGrp="1"/>
          </p:cNvSpPr>
          <p:nvPr>
            <p:ph type="title"/>
          </p:nvPr>
        </p:nvSpPr>
        <p:spPr>
          <a:xfrm>
            <a:off x="0" y="0"/>
            <a:ext cx="9144000" cy="434717"/>
          </a:xfrm>
          <a:solidFill>
            <a:srgbClr val="FFFF00"/>
          </a:solidFill>
        </p:spPr>
        <p:txBody>
          <a:bodyPr vert="horz" lIns="91440" tIns="45720" rIns="91440" bIns="45720" rtlCol="0">
            <a:normAutofit fontScale="90000"/>
          </a:bodyPr>
          <a:lstStyle/>
          <a:p>
            <a:pPr>
              <a:spcBef>
                <a:spcPct val="20000"/>
              </a:spcBef>
              <a:buFont typeface="Arial"/>
            </a:pPr>
            <a:r>
              <a:rPr lang="en-GB" sz="3200" b="1" dirty="0">
                <a:solidFill>
                  <a:srgbClr val="0000FF"/>
                </a:solidFill>
                <a:latin typeface="+mn-lt"/>
                <a:ea typeface="+mn-ea"/>
                <a:cs typeface="+mn-cs"/>
              </a:rPr>
              <a:t>The ISOL Process</a:t>
            </a:r>
          </a:p>
        </p:txBody>
      </p:sp>
    </p:spTree>
    <p:extLst>
      <p:ext uri="{BB962C8B-B14F-4D97-AF65-F5344CB8AC3E}">
        <p14:creationId xmlns:p14="http://schemas.microsoft.com/office/powerpoint/2010/main" val="1092163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2"/>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9" dur="500"/>
                                        <p:tgtEl>
                                          <p:spTgt spid="10"/>
                                        </p:tgtEl>
                                      </p:cBhvr>
                                    </p:animEffect>
                                  </p:childTnLst>
                                </p:cTn>
                              </p:par>
                            </p:childTnLst>
                          </p:cTn>
                        </p:par>
                        <p:par>
                          <p:cTn id="10" fill="hold">
                            <p:stCondLst>
                              <p:cond delay="500"/>
                            </p:stCondLst>
                            <p:childTnLst>
                              <p:par>
                                <p:cTn id="11" presetID="9"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dissolv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29" presetClass="entr" presetSubtype="0" fill="hold" nodeType="click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ppt_x</p:attrName>
                                        </p:attrNameLst>
                                      </p:cBhvr>
                                      <p:tavLst>
                                        <p:tav tm="0">
                                          <p:val>
                                            <p:strVal val="#ppt_x-.2"/>
                                          </p:val>
                                        </p:tav>
                                        <p:tav tm="100000">
                                          <p:val>
                                            <p:strVal val="#ppt_x"/>
                                          </p:val>
                                        </p:tav>
                                      </p:tavLst>
                                    </p:anim>
                                    <p:anim calcmode="lin" valueType="num">
                                      <p:cBhvr>
                                        <p:cTn id="19" dur="5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20" dur="500"/>
                                        <p:tgtEl>
                                          <p:spTgt spid="17"/>
                                        </p:tgtEl>
                                      </p:cBhvr>
                                    </p:animEffect>
                                  </p:childTnLst>
                                </p:cTn>
                              </p:par>
                            </p:childTnLst>
                          </p:cTn>
                        </p:par>
                      </p:childTnLst>
                    </p:cTn>
                  </p:par>
                  <p:par>
                    <p:cTn id="21" fill="hold">
                      <p:stCondLst>
                        <p:cond delay="indefinite"/>
                      </p:stCondLst>
                      <p:childTnLst>
                        <p:par>
                          <p:cTn id="22" fill="hold">
                            <p:stCondLst>
                              <p:cond delay="0"/>
                            </p:stCondLst>
                            <p:childTnLst>
                              <p:par>
                                <p:cTn id="23" presetID="29" presetClass="entr" presetSubtype="0" fill="hold" nodeType="click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ppt_x</p:attrName>
                                        </p:attrNameLst>
                                      </p:cBhvr>
                                      <p:tavLst>
                                        <p:tav tm="0">
                                          <p:val>
                                            <p:strVal val="#ppt_x-.2"/>
                                          </p:val>
                                        </p:tav>
                                        <p:tav tm="100000">
                                          <p:val>
                                            <p:strVal val="#ppt_x"/>
                                          </p:val>
                                        </p:tav>
                                      </p:tavLst>
                                    </p:anim>
                                    <p:anim calcmode="lin" valueType="num">
                                      <p:cBhvr>
                                        <p:cTn id="26" dur="500" fill="hold"/>
                                        <p:tgtEl>
                                          <p:spTgt spid="24"/>
                                        </p:tgtEl>
                                        <p:attrNameLst>
                                          <p:attrName>ppt_y</p:attrName>
                                        </p:attrNameLst>
                                      </p:cBhvr>
                                      <p:tavLst>
                                        <p:tav tm="0">
                                          <p:val>
                                            <p:strVal val="#ppt_y"/>
                                          </p:val>
                                        </p:tav>
                                        <p:tav tm="100000">
                                          <p:val>
                                            <p:strVal val="#ppt_y"/>
                                          </p:val>
                                        </p:tav>
                                      </p:tavLst>
                                    </p:anim>
                                    <p:animEffect transition="in" filter="wipe(right)" prLst="gradientSize: 0.1">
                                      <p:cBhvr>
                                        <p:cTn id="27" dur="500"/>
                                        <p:tgtEl>
                                          <p:spTgt spid="2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876300" y="927100"/>
            <a:ext cx="7391400" cy="5003800"/>
          </a:xfrm>
          <a:prstGeom prst="rect">
            <a:avLst/>
          </a:prstGeom>
        </p:spPr>
      </p:pic>
      <p:sp>
        <p:nvSpPr>
          <p:cNvPr id="6" name="TextBox 5"/>
          <p:cNvSpPr txBox="1"/>
          <p:nvPr/>
        </p:nvSpPr>
        <p:spPr>
          <a:xfrm>
            <a:off x="4332832" y="908720"/>
            <a:ext cx="766368" cy="369332"/>
          </a:xfrm>
          <a:prstGeom prst="rect">
            <a:avLst/>
          </a:prstGeom>
          <a:solidFill>
            <a:srgbClr val="FFFF00"/>
          </a:solidFill>
        </p:spPr>
        <p:txBody>
          <a:bodyPr vert="horz" lIns="91440" tIns="45720" rIns="91440" bIns="45720" rtlCol="0">
            <a:normAutofit/>
          </a:bodyPr>
          <a:lstStyle>
            <a:defPPr>
              <a:defRPr lang="en-US"/>
            </a:defPPr>
            <a:lvl1pPr indent="0" algn="ctr">
              <a:spcBef>
                <a:spcPct val="20000"/>
              </a:spcBef>
              <a:buFont typeface="Arial"/>
              <a:buNone/>
              <a:defRPr b="1">
                <a:solidFill>
                  <a:srgbClr val="0000FF"/>
                </a:solidFill>
              </a:defRPr>
            </a:lvl1pPr>
            <a:lvl2pPr marL="742950" indent="-285750">
              <a:spcBef>
                <a:spcPct val="20000"/>
              </a:spcBef>
              <a:buFont typeface="Arial"/>
              <a:buChar char="–"/>
              <a:defRPr sz="2800"/>
            </a:lvl2pPr>
            <a:lvl3pPr marL="800100" lvl="2" indent="0" algn="just">
              <a:spcBef>
                <a:spcPct val="20000"/>
              </a:spcBef>
              <a:buFont typeface="Arial"/>
              <a:buNone/>
              <a:defRPr sz="3200" b="1">
                <a:solidFill>
                  <a:srgbClr val="0000FF"/>
                </a:solidFill>
              </a:defRPr>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dirty="0"/>
              <a:t>target</a:t>
            </a:r>
          </a:p>
        </p:txBody>
      </p:sp>
      <p:sp>
        <p:nvSpPr>
          <p:cNvPr id="8" name="TextBox 7"/>
          <p:cNvSpPr txBox="1"/>
          <p:nvPr/>
        </p:nvSpPr>
        <p:spPr>
          <a:xfrm>
            <a:off x="6093755" y="1536467"/>
            <a:ext cx="2868205" cy="369332"/>
          </a:xfrm>
          <a:prstGeom prst="rect">
            <a:avLst/>
          </a:prstGeom>
          <a:solidFill>
            <a:srgbClr val="FFFF00"/>
          </a:solidFill>
        </p:spPr>
        <p:txBody>
          <a:bodyPr vert="horz" lIns="91440" tIns="45720" rIns="91440" bIns="45720" rtlCol="0">
            <a:normAutofit/>
          </a:bodyPr>
          <a:lstStyle>
            <a:defPPr>
              <a:defRPr lang="en-US"/>
            </a:defPPr>
            <a:lvl1pPr indent="0" algn="ctr">
              <a:spcBef>
                <a:spcPct val="20000"/>
              </a:spcBef>
              <a:buFont typeface="Arial"/>
              <a:buNone/>
              <a:defRPr b="1">
                <a:solidFill>
                  <a:srgbClr val="0000FF"/>
                </a:solidFill>
              </a:defRPr>
            </a:lvl1pPr>
            <a:lvl2pPr marL="742950" indent="-285750">
              <a:spcBef>
                <a:spcPct val="20000"/>
              </a:spcBef>
              <a:buFont typeface="Arial"/>
              <a:buChar char="–"/>
              <a:defRPr sz="2800"/>
            </a:lvl2pPr>
            <a:lvl3pPr marL="800100" lvl="2" indent="0" algn="just">
              <a:spcBef>
                <a:spcPct val="20000"/>
              </a:spcBef>
              <a:buFont typeface="Arial"/>
              <a:buNone/>
              <a:defRPr sz="3200" b="1">
                <a:solidFill>
                  <a:srgbClr val="0000FF"/>
                </a:solidFill>
              </a:defRPr>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dirty="0"/>
              <a:t>Target+ vacuum+ extraction</a:t>
            </a:r>
          </a:p>
        </p:txBody>
      </p:sp>
      <p:cxnSp>
        <p:nvCxnSpPr>
          <p:cNvPr id="10" name="Straight Arrow Connector 9"/>
          <p:cNvCxnSpPr>
            <a:stCxn id="6" idx="3"/>
          </p:cNvCxnSpPr>
          <p:nvPr/>
        </p:nvCxnSpPr>
        <p:spPr>
          <a:xfrm>
            <a:off x="5099200" y="1093386"/>
            <a:ext cx="1200992" cy="125549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4211960" y="1272209"/>
            <a:ext cx="288032" cy="44892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8172400" y="1278052"/>
            <a:ext cx="648072" cy="186291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032372" y="5805264"/>
            <a:ext cx="2467620" cy="369332"/>
          </a:xfrm>
          <a:prstGeom prst="rect">
            <a:avLst/>
          </a:prstGeom>
          <a:solidFill>
            <a:srgbClr val="FFFF00"/>
          </a:solidFill>
        </p:spPr>
        <p:txBody>
          <a:bodyPr vert="horz" lIns="91440" tIns="45720" rIns="91440" bIns="45720" rtlCol="0">
            <a:normAutofit/>
          </a:bodyPr>
          <a:lstStyle>
            <a:defPPr>
              <a:defRPr lang="en-US"/>
            </a:defPPr>
            <a:lvl1pPr indent="0" algn="ctr">
              <a:spcBef>
                <a:spcPct val="20000"/>
              </a:spcBef>
              <a:buFont typeface="Arial"/>
              <a:buNone/>
              <a:defRPr b="1">
                <a:solidFill>
                  <a:srgbClr val="0000FF"/>
                </a:solidFill>
              </a:defRPr>
            </a:lvl1pPr>
            <a:lvl2pPr marL="742950" indent="-285750">
              <a:spcBef>
                <a:spcPct val="20000"/>
              </a:spcBef>
              <a:buFont typeface="Arial"/>
              <a:buChar char="–"/>
              <a:defRPr sz="2800"/>
            </a:lvl2pPr>
            <a:lvl3pPr marL="800100" lvl="2" indent="0" algn="just">
              <a:spcBef>
                <a:spcPct val="20000"/>
              </a:spcBef>
              <a:buFont typeface="Arial"/>
              <a:buNone/>
              <a:defRPr sz="3200" b="1">
                <a:solidFill>
                  <a:srgbClr val="0000FF"/>
                </a:solidFill>
              </a:defRPr>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dirty="0"/>
              <a:t>robots</a:t>
            </a:r>
          </a:p>
        </p:txBody>
      </p:sp>
      <p:sp>
        <p:nvSpPr>
          <p:cNvPr id="16" name="TextBox 15"/>
          <p:cNvSpPr txBox="1"/>
          <p:nvPr/>
        </p:nvSpPr>
        <p:spPr>
          <a:xfrm>
            <a:off x="6281332" y="625145"/>
            <a:ext cx="2223686" cy="369332"/>
          </a:xfrm>
          <a:prstGeom prst="rect">
            <a:avLst/>
          </a:prstGeom>
          <a:solidFill>
            <a:srgbClr val="FFFF00"/>
          </a:solidFill>
        </p:spPr>
        <p:txBody>
          <a:bodyPr vert="horz" lIns="91440" tIns="45720" rIns="91440" bIns="45720" rtlCol="0">
            <a:normAutofit/>
          </a:bodyPr>
          <a:lstStyle>
            <a:defPPr>
              <a:defRPr lang="en-US"/>
            </a:defPPr>
            <a:lvl1pPr indent="0" algn="ctr">
              <a:spcBef>
                <a:spcPct val="20000"/>
              </a:spcBef>
              <a:buFont typeface="Arial"/>
              <a:buNone/>
              <a:defRPr b="1">
                <a:solidFill>
                  <a:srgbClr val="0000FF"/>
                </a:solidFill>
              </a:defRPr>
            </a:lvl1pPr>
            <a:lvl2pPr marL="742950" indent="-285750">
              <a:spcBef>
                <a:spcPct val="20000"/>
              </a:spcBef>
              <a:buFont typeface="Arial"/>
              <a:buChar char="–"/>
              <a:defRPr sz="2800"/>
            </a:lvl2pPr>
            <a:lvl3pPr marL="800100" lvl="2" indent="0" algn="just">
              <a:spcBef>
                <a:spcPct val="20000"/>
              </a:spcBef>
              <a:buFont typeface="Arial"/>
              <a:buNone/>
              <a:defRPr sz="3200" b="1">
                <a:solidFill>
                  <a:srgbClr val="0000FF"/>
                </a:solidFill>
              </a:defRPr>
            </a:lvl3pPr>
            <a:lvl4pPr marL="1600200" indent="-228600">
              <a:spcBef>
                <a:spcPct val="20000"/>
              </a:spcBef>
              <a:buFont typeface="Arial"/>
              <a:buChar char="–"/>
              <a:defRPr sz="2000"/>
            </a:lvl4pPr>
            <a:lvl5pPr marL="2057400" indent="-228600">
              <a:spcBef>
                <a:spcPct val="20000"/>
              </a:spcBef>
              <a:buFont typeface="Arial"/>
              <a:buChar char="»"/>
              <a:defRPr sz="20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US" dirty="0"/>
              <a:t>Ion energy: 20-60keV</a:t>
            </a:r>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372" y="4005064"/>
            <a:ext cx="2774999" cy="1800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0" name="Title 1"/>
          <p:cNvSpPr>
            <a:spLocks noGrp="1"/>
          </p:cNvSpPr>
          <p:nvPr>
            <p:ph type="title"/>
          </p:nvPr>
        </p:nvSpPr>
        <p:spPr>
          <a:xfrm>
            <a:off x="1814293" y="-101315"/>
            <a:ext cx="5606143" cy="923330"/>
          </a:xfrm>
        </p:spPr>
        <p:txBody>
          <a:bodyPr wrap="square" anchor="ctr" anchorCtr="1">
            <a:spAutoFit/>
          </a:bodyPr>
          <a:lstStyle/>
          <a:p>
            <a:r>
              <a:rPr lang="en-US" sz="5400" b="1" dirty="0" smtClean="0">
                <a:solidFill>
                  <a:srgbClr val="1A2A86"/>
                </a:solidFill>
              </a:rPr>
              <a:t>Target handling</a:t>
            </a:r>
            <a:r>
              <a:rPr lang="en-US" sz="5400" b="1" dirty="0" smtClean="0"/>
              <a:t> </a:t>
            </a:r>
            <a:endParaRPr lang="en-US" sz="5400" b="1" dirty="0"/>
          </a:p>
        </p:txBody>
      </p:sp>
      <p:cxnSp>
        <p:nvCxnSpPr>
          <p:cNvPr id="19" name="Straight Arrow Connector 18"/>
          <p:cNvCxnSpPr/>
          <p:nvPr/>
        </p:nvCxnSpPr>
        <p:spPr>
          <a:xfrm flipV="1">
            <a:off x="3946071" y="3755121"/>
            <a:ext cx="1517746" cy="100737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3851920" y="3565072"/>
            <a:ext cx="1236409" cy="119742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78863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emission spectr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038" y="850718"/>
            <a:ext cx="5080000" cy="5854700"/>
          </a:xfrm>
          <a:prstGeom prst="rect">
            <a:avLst/>
          </a:prstGeom>
        </p:spPr>
      </p:pic>
      <p:sp>
        <p:nvSpPr>
          <p:cNvPr id="6" name="Rectangle 2"/>
          <p:cNvSpPr>
            <a:spLocks noGrp="1" noChangeArrowheads="1"/>
          </p:cNvSpPr>
          <p:nvPr>
            <p:ph type="title"/>
          </p:nvPr>
        </p:nvSpPr>
        <p:spPr>
          <a:xfrm>
            <a:off x="5211038" y="2194047"/>
            <a:ext cx="3520659" cy="2974301"/>
          </a:xfrm>
          <a:solidFill>
            <a:srgbClr val="FFFF00"/>
          </a:solidFill>
          <a:ln>
            <a:solidFill>
              <a:schemeClr val="bg2">
                <a:lumMod val="90000"/>
              </a:schemeClr>
            </a:solidFill>
            <a:prstDash val="dash"/>
          </a:ln>
          <a:effectLst>
            <a:outerShdw blurRad="50800" dist="38100" dir="2700000" algn="tl" rotWithShape="0">
              <a:srgbClr val="000000">
                <a:alpha val="43000"/>
              </a:srgbClr>
            </a:outerShdw>
          </a:effectLst>
        </p:spPr>
        <p:txBody>
          <a:bodyPr anchor="ctr" anchorCtr="1">
            <a:noAutofit/>
          </a:bodyPr>
          <a:lstStyle/>
          <a:p>
            <a:pPr algn="ctr" defTabSz="457200"/>
            <a:r>
              <a:rPr lang="en-US" sz="3600" b="1" dirty="0">
                <a:solidFill>
                  <a:srgbClr val="0000FF"/>
                </a:solidFill>
                <a:latin typeface="+mn-lt"/>
                <a:ea typeface="+mn-ea"/>
                <a:cs typeface="+mn-cs"/>
              </a:rPr>
              <a:t>The atomic</a:t>
            </a:r>
            <a:br>
              <a:rPr lang="en-US" sz="3600" b="1" dirty="0">
                <a:solidFill>
                  <a:srgbClr val="0000FF"/>
                </a:solidFill>
                <a:latin typeface="+mn-lt"/>
                <a:ea typeface="+mn-ea"/>
                <a:cs typeface="+mn-cs"/>
              </a:rPr>
            </a:br>
            <a:r>
              <a:rPr lang="en-US" sz="3600" b="1" dirty="0">
                <a:solidFill>
                  <a:srgbClr val="0000FF"/>
                </a:solidFill>
                <a:latin typeface="+mn-lt"/>
                <a:ea typeface="+mn-ea"/>
                <a:cs typeface="+mn-cs"/>
              </a:rPr>
              <a:t>line spectra are</a:t>
            </a:r>
            <a:br>
              <a:rPr lang="en-US" sz="3600" b="1" dirty="0">
                <a:solidFill>
                  <a:srgbClr val="0000FF"/>
                </a:solidFill>
                <a:latin typeface="+mn-lt"/>
                <a:ea typeface="+mn-ea"/>
                <a:cs typeface="+mn-cs"/>
              </a:rPr>
            </a:br>
            <a:r>
              <a:rPr lang="en-US" sz="3600" b="1" dirty="0">
                <a:solidFill>
                  <a:srgbClr val="0000FF"/>
                </a:solidFill>
                <a:latin typeface="+mn-lt"/>
                <a:ea typeface="+mn-ea"/>
                <a:cs typeface="+mn-cs"/>
              </a:rPr>
              <a:t>the</a:t>
            </a:r>
            <a:br>
              <a:rPr lang="en-US" sz="3600" b="1" dirty="0">
                <a:solidFill>
                  <a:srgbClr val="0000FF"/>
                </a:solidFill>
                <a:latin typeface="+mn-lt"/>
                <a:ea typeface="+mn-ea"/>
                <a:cs typeface="+mn-cs"/>
              </a:rPr>
            </a:br>
            <a:r>
              <a:rPr lang="en-US" sz="3600" b="1" dirty="0">
                <a:solidFill>
                  <a:srgbClr val="0000FF"/>
                </a:solidFill>
                <a:latin typeface="+mn-lt"/>
                <a:ea typeface="+mn-ea"/>
                <a:cs typeface="+mn-cs"/>
              </a:rPr>
              <a:t> element’s fingerprint</a:t>
            </a:r>
          </a:p>
        </p:txBody>
      </p:sp>
      <p:pic>
        <p:nvPicPr>
          <p:cNvPr id="7" name="Picture 2"/>
          <p:cNvPicPr>
            <a:picLocks noChangeAspect="1" noChangeArrowheads="1"/>
          </p:cNvPicPr>
          <p:nvPr/>
        </p:nvPicPr>
        <p:blipFill>
          <a:blip r:embed="rId3" cstate="print"/>
          <a:srcRect/>
          <a:stretch>
            <a:fillRect/>
          </a:stretch>
        </p:blipFill>
        <p:spPr bwMode="auto">
          <a:xfrm>
            <a:off x="7339141" y="6381328"/>
            <a:ext cx="1697355" cy="369570"/>
          </a:xfrm>
          <a:prstGeom prst="rect">
            <a:avLst/>
          </a:prstGeom>
          <a:noFill/>
          <a:ln w="9525">
            <a:noFill/>
            <a:miter lim="800000"/>
            <a:headEnd/>
            <a:tailEnd/>
          </a:ln>
        </p:spPr>
      </p:pic>
      <p:sp>
        <p:nvSpPr>
          <p:cNvPr id="8" name="TextBox 7"/>
          <p:cNvSpPr txBox="1"/>
          <p:nvPr/>
        </p:nvSpPr>
        <p:spPr>
          <a:xfrm>
            <a:off x="3313043" y="136358"/>
            <a:ext cx="5510695" cy="714360"/>
          </a:xfrm>
          <a:prstGeom prst="rect">
            <a:avLst/>
          </a:prstGeom>
        </p:spPr>
        <p:txBody>
          <a:bodyPr vert="horz" wrap="square" lIns="91440" tIns="45720" rIns="91440" bIns="45720" rtlCol="0" anchor="ctr" anchorCtr="1">
            <a:normAutofit fontScale="40000" lnSpcReduction="20000"/>
          </a:bodyPr>
          <a:lstStyle>
            <a:defPPr>
              <a:defRPr lang="en-US"/>
            </a:defPPr>
            <a:lvl1pPr algn="ctr">
              <a:spcBef>
                <a:spcPct val="0"/>
              </a:spcBef>
              <a:buNone/>
              <a:defRPr sz="5400" b="1">
                <a:solidFill>
                  <a:srgbClr val="1A2A86"/>
                </a:solidFill>
                <a:latin typeface="+mj-lt"/>
                <a:ea typeface="+mj-ea"/>
                <a:cs typeface="+mj-cs"/>
              </a:defRPr>
            </a:lvl1pPr>
          </a:lstStyle>
          <a:p>
            <a:r>
              <a:rPr lang="en-GB" dirty="0"/>
              <a:t>RILIS (Resonant Ionisation Laser Ion Source)</a:t>
            </a:r>
          </a:p>
        </p:txBody>
      </p:sp>
      <p:pic>
        <p:nvPicPr>
          <p:cNvPr id="10"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8396" y="136358"/>
            <a:ext cx="3149075" cy="685657"/>
          </a:xfrm>
          <a:prstGeom prst="rect">
            <a:avLst/>
          </a:prstGeom>
          <a:noFill/>
          <a:ln w="9525">
            <a:noFill/>
            <a:miter lim="800000"/>
            <a:headEnd/>
            <a:tailEnd/>
          </a:ln>
        </p:spPr>
      </p:pic>
    </p:spTree>
    <p:extLst>
      <p:ext uri="{BB962C8B-B14F-4D97-AF65-F5344CB8AC3E}">
        <p14:creationId xmlns:p14="http://schemas.microsoft.com/office/powerpoint/2010/main" val="259771617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0.7|19.2|35.4|0.5|16|15.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FF"/>
        </a:solidFill>
        <a:ln>
          <a:noFill/>
        </a:ln>
      </a:spPr>
      <a:bodyPr rtlCol="0" anchor="ctr"/>
      <a:lstStyle>
        <a:defPPr algn="ctr">
          <a:defRPr baseline="30000" dirty="0" smtClean="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17574</TotalTime>
  <Words>3451</Words>
  <Application>Microsoft Office PowerPoint</Application>
  <PresentationFormat>On-screen Show (4:3)</PresentationFormat>
  <Paragraphs>742</Paragraphs>
  <Slides>43</Slides>
  <Notes>18</Notes>
  <HiddenSlides>0</HiddenSlides>
  <MMClips>0</MMClips>
  <ScaleCrop>false</ScaleCrop>
  <HeadingPairs>
    <vt:vector size="8" baseType="variant">
      <vt:variant>
        <vt:lpstr>Fonts Used</vt:lpstr>
      </vt:variant>
      <vt:variant>
        <vt:i4>16</vt:i4>
      </vt:variant>
      <vt:variant>
        <vt:lpstr>Theme</vt:lpstr>
      </vt:variant>
      <vt:variant>
        <vt:i4>1</vt:i4>
      </vt:variant>
      <vt:variant>
        <vt:lpstr>Embedded OLE Servers</vt:lpstr>
      </vt:variant>
      <vt:variant>
        <vt:i4>2</vt:i4>
      </vt:variant>
      <vt:variant>
        <vt:lpstr>Slide Titles</vt:lpstr>
      </vt:variant>
      <vt:variant>
        <vt:i4>43</vt:i4>
      </vt:variant>
    </vt:vector>
  </HeadingPairs>
  <TitlesOfParts>
    <vt:vector size="62" baseType="lpstr">
      <vt:lpstr>ＭＳ Ｐゴシック</vt:lpstr>
      <vt:lpstr>ＭＳ Ｐゴシック</vt:lpstr>
      <vt:lpstr>Arial</vt:lpstr>
      <vt:lpstr>Bradley Hand ITC TT-Bold</vt:lpstr>
      <vt:lpstr>Calibri</vt:lpstr>
      <vt:lpstr>Calisto MT</vt:lpstr>
      <vt:lpstr>Comic Sans MS</vt:lpstr>
      <vt:lpstr>DejaVu Sans</vt:lpstr>
      <vt:lpstr>Helvetica</vt:lpstr>
      <vt:lpstr>Symbol</vt:lpstr>
      <vt:lpstr>Times</vt:lpstr>
      <vt:lpstr>Times New Roman</vt:lpstr>
      <vt:lpstr>Ubuntu Light</vt:lpstr>
      <vt:lpstr>Verdana</vt:lpstr>
      <vt:lpstr>Wingdings</vt:lpstr>
      <vt:lpstr>Wingdings 2</vt:lpstr>
      <vt:lpstr>Office Theme</vt:lpstr>
      <vt:lpstr>Equation</vt:lpstr>
      <vt:lpstr>Graph</vt:lpstr>
      <vt:lpstr>Solid State Physics and Perturbed Angular Correlations at ISOLDE new tools, new ideas, new people     Juliana Schell Universität des Saarlandes -&gt; Universität Duisburg Essen &amp; ISOLDE-CERN </vt:lpstr>
      <vt:lpstr>PowerPoint Presentation</vt:lpstr>
      <vt:lpstr>PowerPoint Presentation</vt:lpstr>
      <vt:lpstr>PowerPoint Presentation</vt:lpstr>
      <vt:lpstr>PowerPoint Presentation</vt:lpstr>
      <vt:lpstr>PowerPoint Presentation</vt:lpstr>
      <vt:lpstr>The ISOL Process</vt:lpstr>
      <vt:lpstr>Target handling </vt:lpstr>
      <vt:lpstr>The atomic line spectra are the  element’s fingerprint</vt:lpstr>
      <vt:lpstr>PowerPoint Presentation</vt:lpstr>
      <vt:lpstr>RILIS in action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PAC results: no DMS at RT!!!!</vt:lpstr>
      <vt:lpstr>PowerPoint Presentation</vt:lpstr>
      <vt:lpstr>PowerPoint Presentation</vt:lpstr>
      <vt:lpstr>PowerPoint Presentation</vt:lpstr>
      <vt:lpstr>PowerPoint Presentation</vt:lpstr>
      <vt:lpstr>PowerPoint Presentation</vt:lpstr>
      <vt:lpstr>The chart of nuclides – nuclear medicine perspective</vt:lpstr>
      <vt:lpstr>Immunology approach</vt:lpstr>
      <vt:lpstr>Multidisciplinary collaboration to fight cancer</vt:lpstr>
      <vt:lpstr>Radionuclides for therapy</vt:lpstr>
      <vt:lpstr>Production of non-carrier-added 177Lu</vt:lpstr>
      <vt:lpstr>PowerPoint Presentation</vt:lpstr>
      <vt:lpstr>Radionuclides for therapy</vt:lpstr>
      <vt:lpstr>Radioisotopes for targeted alpha therapy</vt:lpstr>
      <vt:lpstr>PowerPoint Presentation</vt:lpstr>
      <vt:lpstr>PowerPoint Presentation</vt:lpstr>
      <vt:lpstr>Irradiation station commissioned with beam</vt:lpstr>
      <vt:lpstr>PowerPoint Presentation</vt:lpstr>
      <vt:lpstr>PowerPoint Presentation</vt:lpstr>
      <vt:lpstr>Acknowledgments</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Applications of radioactive ion beams at EURISOL new tools, new ideas, new people</dc:title>
  <dc:creator>Joao Guilherme Martins Correia</dc:creator>
  <cp:lastModifiedBy>Juliana Schell</cp:lastModifiedBy>
  <cp:revision>541</cp:revision>
  <dcterms:created xsi:type="dcterms:W3CDTF">2012-09-10T08:13:00Z</dcterms:created>
  <dcterms:modified xsi:type="dcterms:W3CDTF">2016-06-30T10:07:16Z</dcterms:modified>
</cp:coreProperties>
</file>