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4"/>
  </p:notesMasterIdLst>
  <p:handoutMasterIdLst>
    <p:handoutMasterId r:id="rId95"/>
  </p:handoutMasterIdLst>
  <p:sldIdLst>
    <p:sldId id="508" r:id="rId5"/>
    <p:sldId id="344" r:id="rId6"/>
    <p:sldId id="514" r:id="rId7"/>
    <p:sldId id="510" r:id="rId8"/>
    <p:sldId id="511" r:id="rId9"/>
    <p:sldId id="585" r:id="rId10"/>
    <p:sldId id="586" r:id="rId11"/>
    <p:sldId id="513" r:id="rId12"/>
    <p:sldId id="533" r:id="rId13"/>
    <p:sldId id="590" r:id="rId14"/>
    <p:sldId id="521" r:id="rId15"/>
    <p:sldId id="592" r:id="rId16"/>
    <p:sldId id="593" r:id="rId17"/>
    <p:sldId id="693" r:id="rId18"/>
    <p:sldId id="587" r:id="rId19"/>
    <p:sldId id="608" r:id="rId20"/>
    <p:sldId id="598" r:id="rId21"/>
    <p:sldId id="600" r:id="rId22"/>
    <p:sldId id="599" r:id="rId23"/>
    <p:sldId id="591" r:id="rId24"/>
    <p:sldId id="606" r:id="rId25"/>
    <p:sldId id="607" r:id="rId26"/>
    <p:sldId id="588" r:id="rId27"/>
    <p:sldId id="601" r:id="rId28"/>
    <p:sldId id="692" r:id="rId29"/>
    <p:sldId id="594" r:id="rId30"/>
    <p:sldId id="602" r:id="rId31"/>
    <p:sldId id="603" r:id="rId32"/>
    <p:sldId id="609" r:id="rId33"/>
    <p:sldId id="611" r:id="rId34"/>
    <p:sldId id="525" r:id="rId35"/>
    <p:sldId id="612" r:id="rId36"/>
    <p:sldId id="628" r:id="rId37"/>
    <p:sldId id="613" r:id="rId38"/>
    <p:sldId id="614" r:id="rId39"/>
    <p:sldId id="615" r:id="rId40"/>
    <p:sldId id="616" r:id="rId41"/>
    <p:sldId id="617" r:id="rId42"/>
    <p:sldId id="630" r:id="rId43"/>
    <p:sldId id="632" r:id="rId44"/>
    <p:sldId id="631" r:id="rId45"/>
    <p:sldId id="685" r:id="rId46"/>
    <p:sldId id="552" r:id="rId47"/>
    <p:sldId id="636" r:id="rId48"/>
    <p:sldId id="672" r:id="rId49"/>
    <p:sldId id="556" r:id="rId50"/>
    <p:sldId id="637" r:id="rId51"/>
    <p:sldId id="645" r:id="rId52"/>
    <p:sldId id="647" r:id="rId53"/>
    <p:sldId id="646" r:id="rId54"/>
    <p:sldId id="548" r:id="rId55"/>
    <p:sldId id="633" r:id="rId56"/>
    <p:sldId id="634" r:id="rId57"/>
    <p:sldId id="635" r:id="rId58"/>
    <p:sldId id="638" r:id="rId59"/>
    <p:sldId id="639" r:id="rId60"/>
    <p:sldId id="658" r:id="rId61"/>
    <p:sldId id="664" r:id="rId62"/>
    <p:sldId id="665" r:id="rId63"/>
    <p:sldId id="663" r:id="rId64"/>
    <p:sldId id="650" r:id="rId65"/>
    <p:sldId id="652" r:id="rId66"/>
    <p:sldId id="667" r:id="rId67"/>
    <p:sldId id="654" r:id="rId68"/>
    <p:sldId id="655" r:id="rId69"/>
    <p:sldId id="679" r:id="rId70"/>
    <p:sldId id="668" r:id="rId71"/>
    <p:sldId id="657" r:id="rId72"/>
    <p:sldId id="656" r:id="rId73"/>
    <p:sldId id="666" r:id="rId74"/>
    <p:sldId id="687" r:id="rId75"/>
    <p:sldId id="619" r:id="rId76"/>
    <p:sldId id="691" r:id="rId77"/>
    <p:sldId id="621" r:id="rId78"/>
    <p:sldId id="622" r:id="rId79"/>
    <p:sldId id="623" r:id="rId80"/>
    <p:sldId id="686" r:id="rId81"/>
    <p:sldId id="641" r:id="rId82"/>
    <p:sldId id="690" r:id="rId83"/>
    <p:sldId id="673" r:id="rId84"/>
    <p:sldId id="674" r:id="rId85"/>
    <p:sldId id="675" r:id="rId86"/>
    <p:sldId id="676" r:id="rId87"/>
    <p:sldId id="529" r:id="rId88"/>
    <p:sldId id="541" r:id="rId89"/>
    <p:sldId id="551" r:id="rId90"/>
    <p:sldId id="642" r:id="rId91"/>
    <p:sldId id="559" r:id="rId92"/>
    <p:sldId id="262" r:id="rId93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D0D8E8"/>
    <a:srgbClr val="E9EDF4"/>
    <a:srgbClr val="00CC99"/>
    <a:srgbClr val="00FF00"/>
    <a:srgbClr val="0000FF"/>
    <a:srgbClr val="0089B5"/>
    <a:srgbClr val="9CB0D5"/>
    <a:srgbClr val="404040"/>
    <a:srgbClr val="0058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45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-1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97" Type="http://schemas.openxmlformats.org/officeDocument/2006/relationships/viewProps" Target="view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slide" Target="slides/slide83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slide" Target="slides/slide86.xml"/><Relationship Id="rId95" Type="http://schemas.openxmlformats.org/officeDocument/2006/relationships/handoutMaster" Target="handoutMasters/handoutMaster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slide" Target="slides/slide89.xml"/><Relationship Id="rId98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slide" Target="slides/slide87.xml"/><Relationship Id="rId9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notesMaster" Target="notesMasters/notesMaster1.xml"/><Relationship Id="rId9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02EBC-89A3-463F-926F-A98BA797691A}" type="datetimeFigureOut">
              <a:rPr lang="fr-FR" smtClean="0"/>
              <a:pPr/>
              <a:t>01/12/2015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6C28E-5514-4D77-8606-9FA142E5523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886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pPr/>
              <a:t>01/12/2015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3747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4284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4037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1572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54263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7267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83758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23673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4380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2202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4386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4386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0580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38057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4368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4386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93367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367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88234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4840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048091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465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2964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84773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60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32046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>
                <a:solidFill>
                  <a:prstClr val="black"/>
                </a:solidFill>
              </a:rPr>
              <a:pPr/>
              <a:t>65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38638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190033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67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60617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72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95012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74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08610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78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41420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79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15368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87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3039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274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0644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267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4329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4386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228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40791" y="650187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5089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766689"/>
          </a:xfrm>
        </p:spPr>
        <p:txBody>
          <a:bodyPr/>
          <a:lstStyle>
            <a:lvl1pPr algn="ctr">
              <a:defRPr sz="2800" b="1">
                <a:solidFill>
                  <a:srgbClr val="0089B5"/>
                </a:solidFill>
                <a:latin typeface="+mn-lt"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484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53289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53929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pic>
        <p:nvPicPr>
          <p:cNvPr id="9" name="Picture 8" descr="2011-10-04_logoHiLumi561px.jpg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indico.cern.ch/category/4250/" TargetMode="External"/><Relationship Id="rId3" Type="http://schemas.openxmlformats.org/officeDocument/2006/relationships/hyperlink" Target="https://indico.cern.ch/event/387162/overview" TargetMode="External"/><Relationship Id="rId7" Type="http://schemas.openxmlformats.org/officeDocument/2006/relationships/hyperlink" Target="http://indico.cern.ch/category/4018/" TargetMode="External"/><Relationship Id="rId2" Type="http://schemas.openxmlformats.org/officeDocument/2006/relationships/hyperlink" Target="https://indico.fnal.gov/conferenceDisplay.py?ovw=True&amp;confId=9342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hilumilhc.web.cern.ch/science/deliverables" TargetMode="External"/><Relationship Id="rId5" Type="http://schemas.openxmlformats.org/officeDocument/2006/relationships/hyperlink" Target="https://indico.cern.ch/event/400665/overview" TargetMode="External"/><Relationship Id="rId4" Type="http://schemas.openxmlformats.org/officeDocument/2006/relationships/hyperlink" Target="https://indico.cern.ch/event/437662/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54.wmf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56.emf"/><Relationship Id="rId4" Type="http://schemas.openxmlformats.org/officeDocument/2006/relationships/image" Target="../media/image55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hyperlink" Target="http://www.iconarchive.com/show/flag-icons-by-gosquared/United-States-icon.html" TargetMode="External"/><Relationship Id="rId7" Type="http://schemas.openxmlformats.org/officeDocument/2006/relationships/hyperlink" Target="http://www.iconarchive.com/show/flag-icons-by-gosquared/Italy-icon.html" TargetMode="External"/><Relationship Id="rId12" Type="http://schemas.openxmlformats.org/officeDocument/2006/relationships/image" Target="../media/image63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9.png"/><Relationship Id="rId11" Type="http://schemas.openxmlformats.org/officeDocument/2006/relationships/image" Target="../media/image62.png"/><Relationship Id="rId5" Type="http://schemas.openxmlformats.org/officeDocument/2006/relationships/hyperlink" Target="http://www.iconarchive.com/show/flag-icons-by-gosquared/Japan-icon.html" TargetMode="External"/><Relationship Id="rId10" Type="http://schemas.openxmlformats.org/officeDocument/2006/relationships/image" Target="../media/image61.png"/><Relationship Id="rId4" Type="http://schemas.openxmlformats.org/officeDocument/2006/relationships/image" Target="../media/image58.png"/><Relationship Id="rId9" Type="http://schemas.openxmlformats.org/officeDocument/2006/relationships/hyperlink" Target="http://www.iconarchive.com/show/flag-icons-by-gosquared/Spain-icon.html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7.png"/><Relationship Id="rId4" Type="http://schemas.openxmlformats.org/officeDocument/2006/relationships/image" Target="../media/image6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0.emf"/><Relationship Id="rId4" Type="http://schemas.openxmlformats.org/officeDocument/2006/relationships/image" Target="../media/image69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83.png"/><Relationship Id="rId3" Type="http://schemas.openxmlformats.org/officeDocument/2006/relationships/image" Target="../media/image80.png"/><Relationship Id="rId7" Type="http://schemas.openxmlformats.org/officeDocument/2006/relationships/image" Target="../media/image81.png"/><Relationship Id="rId12" Type="http://schemas.openxmlformats.org/officeDocument/2006/relationships/image" Target="../media/image6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iconarchive.com/show/flag-icons-by-gosquared/France-icon.html" TargetMode="External"/><Relationship Id="rId11" Type="http://schemas.openxmlformats.org/officeDocument/2006/relationships/hyperlink" Target="http://www.iconarchive.com/show/flag-icons-by-gosquared/Italy-icon.html" TargetMode="External"/><Relationship Id="rId5" Type="http://schemas.openxmlformats.org/officeDocument/2006/relationships/image" Target="../media/image58.png"/><Relationship Id="rId10" Type="http://schemas.openxmlformats.org/officeDocument/2006/relationships/image" Target="../media/image82.png"/><Relationship Id="rId4" Type="http://schemas.openxmlformats.org/officeDocument/2006/relationships/hyperlink" Target="http://www.iconarchive.com/show/flag-icons-by-gosquared/United-States-icon.html" TargetMode="External"/><Relationship Id="rId9" Type="http://schemas.openxmlformats.org/officeDocument/2006/relationships/hyperlink" Target="http://www.iconarchive.com/show/flag-icons-by-gosquared/United-Kingdom-icon.html" TargetMode="External"/><Relationship Id="rId14" Type="http://schemas.openxmlformats.org/officeDocument/2006/relationships/image" Target="../media/image8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emf"/><Relationship Id="rId3" Type="http://schemas.openxmlformats.org/officeDocument/2006/relationships/image" Target="../media/image88.emf"/><Relationship Id="rId7" Type="http://schemas.openxmlformats.org/officeDocument/2006/relationships/image" Target="../media/image92.emf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1.emf"/><Relationship Id="rId5" Type="http://schemas.openxmlformats.org/officeDocument/2006/relationships/image" Target="../media/image90.emf"/><Relationship Id="rId4" Type="http://schemas.openxmlformats.org/officeDocument/2006/relationships/image" Target="../media/image89.emf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9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3.jpeg"/><Relationship Id="rId5" Type="http://schemas.openxmlformats.org/officeDocument/2006/relationships/image" Target="../media/image102.jpeg"/><Relationship Id="rId4" Type="http://schemas.openxmlformats.org/officeDocument/2006/relationships/image" Target="../media/image101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6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8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image" Target="../media/image1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7" Type="http://schemas.openxmlformats.org/officeDocument/2006/relationships/image" Target="../media/image118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4.png"/><Relationship Id="rId4" Type="http://schemas.openxmlformats.org/officeDocument/2006/relationships/image" Target="../media/image123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7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0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4.png"/><Relationship Id="rId4" Type="http://schemas.openxmlformats.org/officeDocument/2006/relationships/image" Target="../media/image133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9.png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1.jpeg"/><Relationship Id="rId1" Type="http://schemas.openxmlformats.org/officeDocument/2006/relationships/slideLayout" Target="../slideLayouts/slideLayout8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emf"/><Relationship Id="rId7" Type="http://schemas.openxmlformats.org/officeDocument/2006/relationships/image" Target="../media/image146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5.png"/><Relationship Id="rId5" Type="http://schemas.openxmlformats.org/officeDocument/2006/relationships/image" Target="../media/image144.png"/><Relationship Id="rId4" Type="http://schemas.openxmlformats.org/officeDocument/2006/relationships/image" Target="../media/image14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jpeg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4.jpeg"/><Relationship Id="rId3" Type="http://schemas.openxmlformats.org/officeDocument/2006/relationships/image" Target="../media/image149.png"/><Relationship Id="rId7" Type="http://schemas.openxmlformats.org/officeDocument/2006/relationships/image" Target="../media/image153.jpeg"/><Relationship Id="rId12" Type="http://schemas.openxmlformats.org/officeDocument/2006/relationships/image" Target="../media/image158.jpe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2.jpeg"/><Relationship Id="rId11" Type="http://schemas.openxmlformats.org/officeDocument/2006/relationships/image" Target="../media/image157.jpeg"/><Relationship Id="rId5" Type="http://schemas.openxmlformats.org/officeDocument/2006/relationships/image" Target="../media/image151.jpeg"/><Relationship Id="rId10" Type="http://schemas.openxmlformats.org/officeDocument/2006/relationships/image" Target="../media/image156.jpeg"/><Relationship Id="rId4" Type="http://schemas.openxmlformats.org/officeDocument/2006/relationships/image" Target="../media/image150.jpeg"/><Relationship Id="rId9" Type="http://schemas.openxmlformats.org/officeDocument/2006/relationships/image" Target="../media/image155.jpe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0.emf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5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708310" y="1323397"/>
            <a:ext cx="4307221" cy="2506731"/>
          </a:xfrm>
        </p:spPr>
        <p:txBody>
          <a:bodyPr>
            <a:normAutofit/>
          </a:bodyPr>
          <a:lstStyle/>
          <a:p>
            <a:pPr algn="ctr"/>
            <a:r>
              <a:rPr lang="en-GB" dirty="0" smtClean="0">
                <a:solidFill>
                  <a:srgbClr val="0089B5"/>
                </a:solidFill>
              </a:rPr>
              <a:t>HL-LHC:</a:t>
            </a:r>
            <a:br>
              <a:rPr lang="en-GB" dirty="0" smtClean="0">
                <a:solidFill>
                  <a:srgbClr val="0089B5"/>
                </a:solidFill>
              </a:rPr>
            </a:br>
            <a:r>
              <a:rPr lang="en-GB" dirty="0" smtClean="0">
                <a:solidFill>
                  <a:srgbClr val="0089B5"/>
                </a:solidFill>
              </a:rPr>
              <a:t>Where are we ?</a:t>
            </a:r>
            <a:br>
              <a:rPr lang="en-GB" dirty="0" smtClean="0">
                <a:solidFill>
                  <a:srgbClr val="0089B5"/>
                </a:solidFill>
              </a:rPr>
            </a:br>
            <a:r>
              <a:rPr lang="en-GB" dirty="0" smtClean="0">
                <a:solidFill>
                  <a:srgbClr val="0089B5"/>
                </a:solidFill>
              </a:rPr>
              <a:t>Where do we go ?</a:t>
            </a:r>
            <a:endParaRPr lang="en-GB" dirty="0">
              <a:solidFill>
                <a:srgbClr val="0089B5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V. Baglin on behalf of WP12</a:t>
            </a:r>
          </a:p>
          <a:p>
            <a:r>
              <a:rPr lang="en-GB" dirty="0" smtClean="0"/>
              <a:t>CERN-TE-VSC</a:t>
            </a:r>
          </a:p>
          <a:p>
            <a:r>
              <a:rPr lang="en-GB" dirty="0" smtClean="0"/>
              <a:t>4-12-2015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397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HiLuMi</a:t>
            </a:r>
            <a:r>
              <a:rPr lang="en-GB" dirty="0" smtClean="0"/>
              <a:t>: largest HEP accelerator in construction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63029" y="6494840"/>
            <a:ext cx="3323771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5" name="Slide Number Placeholder 1"/>
          <p:cNvSpPr txBox="1">
            <a:spLocks/>
          </p:cNvSpPr>
          <p:nvPr/>
        </p:nvSpPr>
        <p:spPr>
          <a:xfrm>
            <a:off x="8686800" y="6167851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A004B2-1541-5046-B6F2-22AF5658571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3" descr="layout_ir5_herve"/>
          <p:cNvPicPr>
            <a:picLocks noChangeAspect="1" noChangeArrowheads="1"/>
          </p:cNvPicPr>
          <p:nvPr/>
        </p:nvPicPr>
        <p:blipFill rotWithShape="1">
          <a:blip r:embed="rId2" cstate="print"/>
          <a:srcRect t="17392"/>
          <a:stretch/>
        </p:blipFill>
        <p:spPr bwMode="auto">
          <a:xfrm>
            <a:off x="0" y="1801591"/>
            <a:ext cx="9144000" cy="915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6048756" y="2940752"/>
            <a:ext cx="2969514" cy="215589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 smtClean="0"/>
              <a:t>Interaction </a:t>
            </a:r>
            <a:r>
              <a:rPr lang="fr-CH" sz="1400" b="1" dirty="0" err="1" smtClean="0"/>
              <a:t>Region</a:t>
            </a:r>
            <a:r>
              <a:rPr lang="fr-CH" sz="1400" b="1" dirty="0" smtClean="0"/>
              <a:t> (ITR)</a:t>
            </a:r>
            <a:endParaRPr lang="en-GB" sz="14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3703320" y="2928418"/>
            <a:ext cx="2231136" cy="227923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 err="1" smtClean="0"/>
              <a:t>Matching</a:t>
            </a:r>
            <a:r>
              <a:rPr lang="fr-CH" sz="1400" b="1" dirty="0" smtClean="0"/>
              <a:t> Section (MS)</a:t>
            </a:r>
            <a:endParaRPr lang="en-GB" sz="14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457200" y="2918823"/>
            <a:ext cx="3125724" cy="237518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b="1" dirty="0" smtClean="0"/>
              <a:t>Dispersion </a:t>
            </a:r>
            <a:r>
              <a:rPr lang="fr-CH" sz="1400" b="1" dirty="0" err="1" smtClean="0"/>
              <a:t>Suppressor</a:t>
            </a:r>
            <a:r>
              <a:rPr lang="fr-CH" sz="1400" b="1" dirty="0" smtClean="0"/>
              <a:t> (DS)</a:t>
            </a:r>
            <a:endParaRPr lang="en-GB" sz="1400" b="1" dirty="0"/>
          </a:p>
        </p:txBody>
      </p:sp>
      <p:sp>
        <p:nvSpPr>
          <p:cNvPr id="10" name="Oval 9"/>
          <p:cNvSpPr/>
          <p:nvPr/>
        </p:nvSpPr>
        <p:spPr>
          <a:xfrm>
            <a:off x="8606790" y="2261422"/>
            <a:ext cx="605790" cy="435133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CH" sz="1200" b="1" dirty="0" smtClean="0">
                <a:solidFill>
                  <a:schemeClr val="tx1"/>
                </a:solidFill>
              </a:rPr>
              <a:t>ATLAS</a:t>
            </a:r>
          </a:p>
          <a:p>
            <a:pPr algn="ctr"/>
            <a:r>
              <a:rPr lang="fr-CH" sz="1200" b="1" dirty="0" smtClean="0">
                <a:solidFill>
                  <a:schemeClr val="tx1"/>
                </a:solidFill>
              </a:rPr>
              <a:t>CMS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59843" y="5494067"/>
            <a:ext cx="269019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sz="2400" b="1" dirty="0" smtClean="0"/>
              <a:t>&gt; 1.2 km of LHC !!</a:t>
            </a:r>
            <a:endParaRPr lang="en-GB" sz="24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8864" y="906488"/>
            <a:ext cx="1114060" cy="985160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8769" y="670021"/>
            <a:ext cx="1338987" cy="1132522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712118"/>
            <a:ext cx="1829793" cy="1084224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6197347" y="3359762"/>
            <a:ext cx="2615184" cy="20313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/>
              <a:t>Complete change and new lay-out in IP1-IP5</a:t>
            </a:r>
          </a:p>
          <a:p>
            <a:pPr marL="342900" indent="-342900">
              <a:buAutoNum type="arabicPeriod"/>
            </a:pPr>
            <a:r>
              <a:rPr lang="fr-CH" b="1" dirty="0" smtClean="0"/>
              <a:t>TAS</a:t>
            </a:r>
          </a:p>
          <a:p>
            <a:pPr marL="342900" indent="-342900">
              <a:buAutoNum type="arabicPeriod"/>
            </a:pPr>
            <a:r>
              <a:rPr lang="fr-CH" b="1" dirty="0" smtClean="0"/>
              <a:t>Q1-Q2-Q3</a:t>
            </a:r>
          </a:p>
          <a:p>
            <a:pPr marL="342900" indent="-342900">
              <a:buAutoNum type="arabicPeriod"/>
            </a:pPr>
            <a:r>
              <a:rPr lang="fr-CH" b="1" dirty="0" smtClean="0"/>
              <a:t>D1</a:t>
            </a:r>
          </a:p>
          <a:p>
            <a:pPr marL="342900" indent="-342900">
              <a:buAutoNum type="arabicPeriod"/>
            </a:pPr>
            <a:r>
              <a:rPr lang="fr-CH" b="1" dirty="0" smtClean="0"/>
              <a:t>All correctors</a:t>
            </a:r>
          </a:p>
          <a:p>
            <a:pPr marL="342900" indent="-342900">
              <a:buAutoNum type="arabicPeriod"/>
            </a:pPr>
            <a:r>
              <a:rPr lang="fr-CH" b="1" dirty="0" smtClean="0"/>
              <a:t>Heavy </a:t>
            </a:r>
            <a:r>
              <a:rPr lang="fr-CH" b="1" dirty="0" err="1" smtClean="0"/>
              <a:t>shielding</a:t>
            </a:r>
            <a:r>
              <a:rPr lang="fr-CH" b="1" dirty="0" smtClean="0"/>
              <a:t> (W)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582924" y="3309468"/>
            <a:ext cx="2351532" cy="28623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/>
              <a:t>Complete change and new lay-out in IP1-IP5</a:t>
            </a:r>
          </a:p>
          <a:p>
            <a:pPr marL="342900" indent="-342900">
              <a:buAutoNum type="arabicPeriod"/>
            </a:pPr>
            <a:r>
              <a:rPr lang="fr-CH" b="1" dirty="0" smtClean="0"/>
              <a:t>TAN</a:t>
            </a:r>
          </a:p>
          <a:p>
            <a:pPr marL="342900" indent="-342900">
              <a:buAutoNum type="arabicPeriod"/>
            </a:pPr>
            <a:r>
              <a:rPr lang="fr-CH" b="1" dirty="0" smtClean="0"/>
              <a:t>D2</a:t>
            </a:r>
          </a:p>
          <a:p>
            <a:pPr marL="342900" indent="-342900">
              <a:buAutoNum type="arabicPeriod"/>
            </a:pPr>
            <a:r>
              <a:rPr lang="fr-CH" b="1" dirty="0" smtClean="0"/>
              <a:t>CC</a:t>
            </a:r>
          </a:p>
          <a:p>
            <a:pPr marL="342900" indent="-342900">
              <a:buAutoNum type="arabicPeriod"/>
            </a:pPr>
            <a:r>
              <a:rPr lang="fr-CH" b="1" dirty="0" smtClean="0"/>
              <a:t>Q4</a:t>
            </a:r>
          </a:p>
          <a:p>
            <a:pPr marL="342900" indent="-342900">
              <a:buAutoNum type="arabicPeriod"/>
            </a:pPr>
            <a:r>
              <a:rPr lang="fr-CH" b="1" dirty="0" smtClean="0"/>
              <a:t>All correctors</a:t>
            </a:r>
          </a:p>
          <a:p>
            <a:pPr marL="342900" indent="-342900">
              <a:buAutoNum type="arabicPeriod"/>
            </a:pPr>
            <a:r>
              <a:rPr lang="fr-CH" b="1" dirty="0" smtClean="0"/>
              <a:t>Q5 (Q6 @1.9 K?)</a:t>
            </a:r>
          </a:p>
          <a:p>
            <a:pPr marL="342900" indent="-342900">
              <a:buAutoNum type="arabicPeriod"/>
            </a:pPr>
            <a:r>
              <a:rPr lang="fr-CH" b="1" dirty="0" smtClean="0"/>
              <a:t>New MQ in P6</a:t>
            </a:r>
          </a:p>
          <a:p>
            <a:pPr marL="342900" indent="-342900">
              <a:buAutoNum type="arabicPeriod"/>
            </a:pPr>
            <a:r>
              <a:rPr lang="fr-CH" b="1" dirty="0" smtClean="0"/>
              <a:t>New </a:t>
            </a:r>
            <a:r>
              <a:rPr lang="fr-CH" b="1" dirty="0" err="1" smtClean="0"/>
              <a:t>collimators</a:t>
            </a:r>
            <a:endParaRPr lang="fr-CH" b="1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594391" y="3393057"/>
            <a:ext cx="2560289" cy="147732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/>
              <a:t>Modifications</a:t>
            </a:r>
          </a:p>
          <a:p>
            <a:pPr marL="342900" indent="-342900">
              <a:buAutoNum type="arabicPeriod"/>
            </a:pPr>
            <a:r>
              <a:rPr lang="fr-CH" b="1" dirty="0" smtClean="0"/>
              <a:t>In IP2: new DS collimation  in </a:t>
            </a:r>
            <a:r>
              <a:rPr lang="fr-CH" b="1" dirty="0" err="1" smtClean="0"/>
              <a:t>C.Cry</a:t>
            </a:r>
            <a:r>
              <a:rPr lang="fr-CH" b="1" dirty="0" smtClean="0"/>
              <a:t>.</a:t>
            </a:r>
          </a:p>
          <a:p>
            <a:pPr marL="342900" indent="-342900">
              <a:buAutoNum type="arabicPeriod"/>
            </a:pPr>
            <a:r>
              <a:rPr lang="fr-CH" b="1" dirty="0" smtClean="0"/>
              <a:t>In IP7 new DS collimation </a:t>
            </a:r>
            <a:r>
              <a:rPr lang="fr-CH" b="1" dirty="0" err="1" smtClean="0"/>
              <a:t>with</a:t>
            </a:r>
            <a:r>
              <a:rPr lang="fr-CH" b="1" dirty="0" smtClean="0"/>
              <a:t> 11 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94390" y="4993444"/>
            <a:ext cx="2560289" cy="12003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/>
              <a:t>+ </a:t>
            </a:r>
            <a:r>
              <a:rPr lang="fr-CH" b="1" dirty="0" err="1" smtClean="0"/>
              <a:t>Cryogenics</a:t>
            </a:r>
            <a:r>
              <a:rPr lang="fr-CH" b="1" dirty="0" smtClean="0"/>
              <a:t>, Protection, SC Links, Interface, Vacuum, Diagnostics, </a:t>
            </a:r>
            <a:r>
              <a:rPr lang="fr-CH" b="1" dirty="0" err="1" smtClean="0"/>
              <a:t>Inj</a:t>
            </a:r>
            <a:r>
              <a:rPr lang="fr-CH" b="1" dirty="0" smtClean="0"/>
              <a:t>/</a:t>
            </a:r>
            <a:r>
              <a:rPr lang="fr-CH" b="1" dirty="0" err="1" smtClean="0"/>
              <a:t>Extr</a:t>
            </a:r>
            <a:r>
              <a:rPr lang="fr-CH" b="1" dirty="0" smtClean="0"/>
              <a:t>, </a:t>
            </a:r>
            <a:r>
              <a:rPr lang="fr-CH" b="1" dirty="0" smtClean="0">
                <a:solidFill>
                  <a:srgbClr val="FFFF00"/>
                </a:solidFill>
              </a:rPr>
              <a:t>new </a:t>
            </a:r>
            <a:r>
              <a:rPr lang="fr-CH" b="1" dirty="0" err="1" smtClean="0">
                <a:solidFill>
                  <a:srgbClr val="FFFF00"/>
                </a:solidFill>
              </a:rPr>
              <a:t>infrastruct</a:t>
            </a:r>
            <a:r>
              <a:rPr lang="fr-CH" b="1" dirty="0" smtClean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533769" y="4201672"/>
            <a:ext cx="1156976" cy="316024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3614471" y="4437562"/>
            <a:ext cx="1144219" cy="303068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83114" y="4009148"/>
            <a:ext cx="1128490" cy="24514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/>
          <p:cNvGrpSpPr/>
          <p:nvPr/>
        </p:nvGrpSpPr>
        <p:grpSpPr>
          <a:xfrm>
            <a:off x="931485" y="895448"/>
            <a:ext cx="1292018" cy="996199"/>
            <a:chOff x="931485" y="1265557"/>
            <a:chExt cx="1292018" cy="996199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73916" y="1280276"/>
              <a:ext cx="1249587" cy="93719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931485" y="1265557"/>
              <a:ext cx="1282994" cy="996199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2066178" y="4521426"/>
            <a:ext cx="1074623" cy="33224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Footer Placeholder 8"/>
          <p:cNvSpPr txBox="1">
            <a:spLocks/>
          </p:cNvSpPr>
          <p:nvPr/>
        </p:nvSpPr>
        <p:spPr>
          <a:xfrm>
            <a:off x="6843161" y="6058195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L. Rossi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591826" y="5023111"/>
            <a:ext cx="1957088" cy="316024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230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6" grpId="0" animBg="1"/>
      <p:bldP spid="2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Organisation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13829" y="6494840"/>
            <a:ext cx="3272971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pic>
        <p:nvPicPr>
          <p:cNvPr id="7" name="Picture 6" descr="Screen Shot 2014-11-11 at 11.36.09 A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533" y="929712"/>
            <a:ext cx="7549376" cy="5037871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7006789" y="1447424"/>
            <a:ext cx="957532" cy="526211"/>
          </a:xfrm>
          <a:prstGeom prst="roundRect">
            <a:avLst/>
          </a:prstGeom>
          <a:noFill/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257007" y="495340"/>
            <a:ext cx="45320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https://espace.cern.ch/HiLumi/default.aspx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78815" y="6093825"/>
            <a:ext cx="7407985" cy="369332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3399"/>
                </a:solidFill>
              </a:rPr>
              <a:t>A single point of entry (VB and RK) for a TEAM work across VSC and partners </a:t>
            </a:r>
            <a:endParaRPr lang="en-GB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47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Project Governance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21880" y="6494840"/>
            <a:ext cx="3264920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6008625" y="2380961"/>
            <a:ext cx="0" cy="348435"/>
          </a:xfrm>
          <a:prstGeom prst="line">
            <a:avLst/>
          </a:prstGeom>
          <a:ln w="4445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847508" y="2225919"/>
            <a:ext cx="1041016" cy="0"/>
          </a:xfrm>
          <a:prstGeom prst="line">
            <a:avLst/>
          </a:prstGeom>
          <a:ln w="4445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099978" y="3076818"/>
            <a:ext cx="1010854" cy="0"/>
          </a:xfrm>
          <a:prstGeom prst="line">
            <a:avLst/>
          </a:prstGeom>
          <a:ln w="4445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620091" y="1390621"/>
            <a:ext cx="0" cy="609601"/>
          </a:xfrm>
          <a:prstGeom prst="line">
            <a:avLst/>
          </a:prstGeom>
          <a:ln w="4445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888524" y="2710635"/>
            <a:ext cx="2171306" cy="77470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accent1"/>
                </a:solidFill>
              </a:rPr>
              <a:t>HL-LHC Project Office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80570" y="2710635"/>
            <a:ext cx="1492635" cy="1071487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accent1"/>
                </a:solidFill>
              </a:rPr>
              <a:t>HL-LHC </a:t>
            </a:r>
          </a:p>
          <a:p>
            <a:pPr algn="ctr"/>
            <a:r>
              <a:rPr lang="en-US" dirty="0" smtClean="0">
                <a:solidFill>
                  <a:schemeClr val="accent1"/>
                </a:solidFill>
              </a:rPr>
              <a:t>Collaboration Board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832658" y="3800883"/>
            <a:ext cx="1409699" cy="780761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accent1"/>
                </a:solidFill>
              </a:rPr>
              <a:t>A&amp;TS DH</a:t>
            </a:r>
          </a:p>
          <a:p>
            <a:pPr algn="ctr"/>
            <a:r>
              <a:rPr lang="en-US" b="1" dirty="0" smtClean="0">
                <a:solidFill>
                  <a:srgbClr val="FF3399"/>
                </a:solidFill>
              </a:rPr>
              <a:t>GLs</a:t>
            </a:r>
            <a:endParaRPr lang="en-US" b="1" dirty="0">
              <a:solidFill>
                <a:srgbClr val="FF3399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136029" y="2710634"/>
            <a:ext cx="1418431" cy="749011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accent1"/>
                </a:solidFill>
              </a:rPr>
              <a:t>LIU</a:t>
            </a:r>
          </a:p>
          <a:p>
            <a:pPr algn="ctr"/>
            <a:r>
              <a:rPr lang="en-US" dirty="0" smtClean="0">
                <a:solidFill>
                  <a:schemeClr val="accent1"/>
                </a:solidFill>
              </a:rPr>
              <a:t>Project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818777" y="2742386"/>
            <a:ext cx="709615" cy="749011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accent1"/>
                </a:solidFill>
              </a:rPr>
              <a:t>IEFC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81468" y="1003301"/>
            <a:ext cx="1166040" cy="705567"/>
          </a:xfrm>
          <a:prstGeom prst="rect">
            <a:avLst/>
          </a:prstGeom>
          <a:solidFill>
            <a:schemeClr val="bg2"/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accent1"/>
                </a:solidFill>
              </a:rPr>
              <a:t>C-MAC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827803" y="2000222"/>
            <a:ext cx="3711575" cy="43817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b="1" dirty="0" smtClean="0">
                <a:solidFill>
                  <a:srgbClr val="FF3399"/>
                </a:solidFill>
              </a:rPr>
              <a:t>HL-LHC &amp; LIU Executive Committee</a:t>
            </a:r>
            <a:endParaRPr lang="en-US" b="1" dirty="0">
              <a:solidFill>
                <a:srgbClr val="FF3399"/>
              </a:solidFill>
            </a:endParaRPr>
          </a:p>
        </p:txBody>
      </p:sp>
      <p:cxnSp>
        <p:nvCxnSpPr>
          <p:cNvPr id="22" name="Elbow Connector 21"/>
          <p:cNvCxnSpPr/>
          <p:nvPr/>
        </p:nvCxnSpPr>
        <p:spPr>
          <a:xfrm>
            <a:off x="6856878" y="2124222"/>
            <a:ext cx="1180696" cy="586412"/>
          </a:xfrm>
          <a:prstGeom prst="bentConnector3">
            <a:avLst>
              <a:gd name="adj1" fmla="val 100555"/>
            </a:avLst>
          </a:prstGeom>
          <a:ln w="4445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421880" y="4581644"/>
            <a:ext cx="0" cy="351490"/>
          </a:xfrm>
          <a:prstGeom prst="line">
            <a:avLst/>
          </a:prstGeom>
          <a:ln w="4445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4511143" y="3745396"/>
            <a:ext cx="1835150" cy="836248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accent1"/>
                </a:solidFill>
              </a:rPr>
              <a:t>HL-LHC TCC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511143" y="4933134"/>
            <a:ext cx="1835150" cy="921565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accent1"/>
                </a:solidFill>
              </a:rPr>
              <a:t>HL-LHC </a:t>
            </a:r>
          </a:p>
          <a:p>
            <a:pPr algn="ctr"/>
            <a:r>
              <a:rPr lang="en-US" b="1" dirty="0" smtClean="0">
                <a:solidFill>
                  <a:srgbClr val="FF3399"/>
                </a:solidFill>
              </a:rPr>
              <a:t>Work Packages</a:t>
            </a:r>
            <a:endParaRPr lang="en-US" b="1" dirty="0">
              <a:solidFill>
                <a:srgbClr val="FF3399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4753013" y="3480381"/>
            <a:ext cx="0" cy="254000"/>
          </a:xfrm>
          <a:prstGeom prst="line">
            <a:avLst/>
          </a:prstGeom>
          <a:ln w="4445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799488" y="1497785"/>
            <a:ext cx="1041016" cy="0"/>
          </a:xfrm>
          <a:prstGeom prst="line">
            <a:avLst/>
          </a:prstGeom>
          <a:ln w="4445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908891" y="2380961"/>
            <a:ext cx="0" cy="348435"/>
          </a:xfrm>
          <a:prstGeom prst="line">
            <a:avLst/>
          </a:prstGeom>
          <a:ln w="4445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2853203" y="1003302"/>
            <a:ext cx="3711575" cy="87548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accent1"/>
                </a:solidFill>
              </a:rPr>
              <a:t>CERN Directorate and </a:t>
            </a:r>
          </a:p>
          <a:p>
            <a:pPr algn="ctr"/>
            <a:r>
              <a:rPr lang="en-US" dirty="0" smtClean="0">
                <a:solidFill>
                  <a:schemeClr val="accent1"/>
                </a:solidFill>
              </a:rPr>
              <a:t>Accelerator </a:t>
            </a:r>
            <a:r>
              <a:rPr lang="en-US" dirty="0">
                <a:solidFill>
                  <a:schemeClr val="accent1"/>
                </a:solidFill>
              </a:rPr>
              <a:t>&amp; Technology Sector </a:t>
            </a:r>
          </a:p>
          <a:p>
            <a:pPr algn="ctr"/>
            <a:r>
              <a:rPr lang="en-US" dirty="0" smtClean="0">
                <a:solidFill>
                  <a:schemeClr val="accent1"/>
                </a:solidFill>
              </a:rPr>
              <a:t>ATSMB </a:t>
            </a:r>
            <a:r>
              <a:rPr lang="en-US" dirty="0">
                <a:solidFill>
                  <a:schemeClr val="accent1"/>
                </a:solidFill>
              </a:rPr>
              <a:t>&amp; </a:t>
            </a:r>
            <a:r>
              <a:rPr lang="en-US" dirty="0" smtClean="0">
                <a:solidFill>
                  <a:schemeClr val="accent1"/>
                </a:solidFill>
              </a:rPr>
              <a:t>EATSMB</a:t>
            </a:r>
          </a:p>
        </p:txBody>
      </p:sp>
      <p:cxnSp>
        <p:nvCxnSpPr>
          <p:cNvPr id="30" name="Elbow Connector 29"/>
          <p:cNvCxnSpPr/>
          <p:nvPr/>
        </p:nvCxnSpPr>
        <p:spPr>
          <a:xfrm>
            <a:off x="6386978" y="2124222"/>
            <a:ext cx="838200" cy="586413"/>
          </a:xfrm>
          <a:prstGeom prst="bentConnector3">
            <a:avLst>
              <a:gd name="adj1" fmla="val 98485"/>
            </a:avLst>
          </a:prstGeom>
          <a:ln w="4445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2812722" y="1003301"/>
            <a:ext cx="3741738" cy="1468802"/>
          </a:xfrm>
          <a:prstGeom prst="rect">
            <a:avLst/>
          </a:prstGeom>
          <a:noFill/>
          <a:ln w="25400">
            <a:solidFill>
              <a:srgbClr val="3861A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6335771" y="4202885"/>
            <a:ext cx="697323" cy="1"/>
          </a:xfrm>
          <a:prstGeom prst="line">
            <a:avLst/>
          </a:prstGeom>
          <a:ln w="44450">
            <a:solidFill>
              <a:schemeClr val="bg2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7680793" y="2742386"/>
            <a:ext cx="782636" cy="77470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accent1"/>
                </a:solidFill>
              </a:rPr>
              <a:t>LMC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98863" y="1817374"/>
            <a:ext cx="1409582" cy="780761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accent1"/>
                </a:solidFill>
              </a:rPr>
              <a:t>Experiments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888524" y="3734381"/>
            <a:ext cx="1450974" cy="84726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chemeClr val="accent1"/>
                </a:solidFill>
              </a:rPr>
              <a:t>HL-LHC Coordination Group</a:t>
            </a:r>
          </a:p>
        </p:txBody>
      </p:sp>
      <p:cxnSp>
        <p:nvCxnSpPr>
          <p:cNvPr id="36" name="Straight Connector 35"/>
          <p:cNvCxnSpPr/>
          <p:nvPr/>
        </p:nvCxnSpPr>
        <p:spPr>
          <a:xfrm>
            <a:off x="3604095" y="3404902"/>
            <a:ext cx="0" cy="348435"/>
          </a:xfrm>
          <a:prstGeom prst="line">
            <a:avLst/>
          </a:prstGeom>
          <a:ln w="44450">
            <a:solidFill>
              <a:schemeClr val="bg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/>
          <p:nvPr/>
        </p:nvCxnSpPr>
        <p:spPr>
          <a:xfrm>
            <a:off x="2116912" y="2377095"/>
            <a:ext cx="780079" cy="1950258"/>
          </a:xfrm>
          <a:prstGeom prst="bentConnector3">
            <a:avLst>
              <a:gd name="adj1" fmla="val 50000"/>
            </a:avLst>
          </a:prstGeom>
          <a:ln w="44450">
            <a:solidFill>
              <a:schemeClr val="bg2">
                <a:lumMod val="90000"/>
              </a:schemeClr>
            </a:solidFill>
            <a:prstDash val="sysDash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Footer Placeholder 8"/>
          <p:cNvSpPr txBox="1">
            <a:spLocks/>
          </p:cNvSpPr>
          <p:nvPr/>
        </p:nvSpPr>
        <p:spPr>
          <a:xfrm>
            <a:off x="514933" y="5539991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O. Brüning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6471894" y="4581644"/>
            <a:ext cx="20429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rgbClr val="008000"/>
                </a:solidFill>
                <a:sym typeface="Wingdings" panose="05000000000000000000" pitchFamily="2" charset="2"/>
              </a:rPr>
              <a:t>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involvement </a:t>
            </a:r>
            <a:r>
              <a:rPr lang="en-US" dirty="0">
                <a:solidFill>
                  <a:srgbClr val="008000"/>
                </a:solidFill>
                <a:sym typeface="Wingdings"/>
              </a:rPr>
              <a:t>of relevant GL</a:t>
            </a:r>
            <a:r>
              <a:rPr lang="en-US" dirty="0">
                <a:solidFill>
                  <a:srgbClr val="3366FF"/>
                </a:solidFill>
                <a:sym typeface="Wingdings"/>
              </a:rPr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93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Project Office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91314" y="6494840"/>
            <a:ext cx="3295486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38" name="Footer Placeholder 8"/>
          <p:cNvSpPr txBox="1">
            <a:spLocks/>
          </p:cNvSpPr>
          <p:nvPr/>
        </p:nvSpPr>
        <p:spPr>
          <a:xfrm>
            <a:off x="7393855" y="5979727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O. Brüning</a:t>
            </a:r>
          </a:p>
        </p:txBody>
      </p:sp>
      <p:sp>
        <p:nvSpPr>
          <p:cNvPr id="39" name="Rectangle 38"/>
          <p:cNvSpPr/>
          <p:nvPr/>
        </p:nvSpPr>
        <p:spPr>
          <a:xfrm>
            <a:off x="249472" y="3569266"/>
            <a:ext cx="2417198" cy="2315818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/>
              <a:t>Technical Infrastructure Officer</a:t>
            </a:r>
          </a:p>
          <a:p>
            <a:pPr algn="ctr"/>
            <a:r>
              <a:rPr lang="en-US" sz="1400" b="1" dirty="0" smtClean="0"/>
              <a:t>L. Tavian</a:t>
            </a:r>
          </a:p>
          <a:p>
            <a:pPr algn="ctr"/>
            <a:endParaRPr lang="en-US" sz="1400" dirty="0" smtClean="0"/>
          </a:p>
          <a:p>
            <a:pPr algn="ctr"/>
            <a:r>
              <a:rPr lang="en-US" sz="1400" dirty="0" smtClean="0"/>
              <a:t>Civil  Engineering</a:t>
            </a:r>
          </a:p>
          <a:p>
            <a:pPr algn="ctr"/>
            <a:r>
              <a:rPr lang="en-US" sz="1400" dirty="0" smtClean="0"/>
              <a:t>Impact &amp; Environ. Studies </a:t>
            </a:r>
          </a:p>
          <a:p>
            <a:pPr algn="ctr"/>
            <a:r>
              <a:rPr lang="en-US" sz="1400" dirty="0" smtClean="0"/>
              <a:t>Electrical Distr. &amp; CV</a:t>
            </a:r>
          </a:p>
          <a:p>
            <a:pPr algn="ctr"/>
            <a:r>
              <a:rPr lang="en-US" sz="1400" dirty="0" smtClean="0"/>
              <a:t>Access &amp; Alarm</a:t>
            </a:r>
          </a:p>
          <a:p>
            <a:pPr algn="ctr"/>
            <a:r>
              <a:rPr lang="en-US" sz="1400" dirty="0" smtClean="0"/>
              <a:t>Logistics  &amp; link to  Test Infra.</a:t>
            </a:r>
          </a:p>
          <a:p>
            <a:pPr algn="ctr"/>
            <a:r>
              <a:rPr lang="en-US" sz="1400" dirty="0" smtClean="0"/>
              <a:t>Consolidation &amp; Operations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754132" y="3569264"/>
            <a:ext cx="2549719" cy="231582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/>
              <a:t>Configuration, Quality and  Resource Officer</a:t>
            </a:r>
          </a:p>
          <a:p>
            <a:pPr algn="ctr"/>
            <a:r>
              <a:rPr lang="en-US" sz="1400" b="1" dirty="0" smtClean="0"/>
              <a:t>I. Bejar Alonso</a:t>
            </a:r>
          </a:p>
          <a:p>
            <a:pPr marL="400050" indent="-400050" algn="ctr">
              <a:buAutoNum type="romanUcPeriod"/>
            </a:pPr>
            <a:endParaRPr lang="en-US" sz="1400" dirty="0" smtClean="0"/>
          </a:p>
          <a:p>
            <a:pPr algn="ctr"/>
            <a:r>
              <a:rPr lang="en-US" sz="1400" dirty="0" smtClean="0"/>
              <a:t>TDR Edition &amp; Tech. Baseline</a:t>
            </a:r>
          </a:p>
          <a:p>
            <a:pPr algn="ctr"/>
            <a:r>
              <a:rPr lang="en-US" sz="1400" dirty="0" smtClean="0"/>
              <a:t>(PBS, interfaces, Tech. Specs, Technical documentation &amp; ECR)</a:t>
            </a:r>
          </a:p>
          <a:p>
            <a:pPr algn="ctr"/>
            <a:r>
              <a:rPr lang="en-US" sz="1400" dirty="0" smtClean="0"/>
              <a:t>Quality and Risk management</a:t>
            </a:r>
          </a:p>
          <a:p>
            <a:pPr algn="ctr"/>
            <a:r>
              <a:rPr lang="en-US" sz="1400" dirty="0" smtClean="0"/>
              <a:t>Resource &amp; Purchase Plan</a:t>
            </a:r>
          </a:p>
        </p:txBody>
      </p:sp>
      <p:sp>
        <p:nvSpPr>
          <p:cNvPr id="41" name="Rectangle 40"/>
          <p:cNvSpPr/>
          <p:nvPr/>
        </p:nvSpPr>
        <p:spPr>
          <a:xfrm>
            <a:off x="2265128" y="885835"/>
            <a:ext cx="3945835" cy="1300702"/>
          </a:xfrm>
          <a:prstGeom prst="rect">
            <a:avLst/>
          </a:prstGeom>
          <a:solidFill>
            <a:srgbClr val="4C98B7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/>
              <a:t>Project Leader &amp; Deputy</a:t>
            </a:r>
          </a:p>
          <a:p>
            <a:pPr algn="ctr"/>
            <a:r>
              <a:rPr lang="en-US" sz="1600" b="1" dirty="0" smtClean="0"/>
              <a:t>L. Rossi &amp; O. </a:t>
            </a:r>
            <a:r>
              <a:rPr lang="en-US" sz="1600" b="1" dirty="0" err="1" smtClean="0"/>
              <a:t>Brüning</a:t>
            </a:r>
            <a:endParaRPr lang="en-US" sz="1600" b="1" dirty="0" smtClean="0"/>
          </a:p>
          <a:p>
            <a:pPr algn="ctr"/>
            <a:r>
              <a:rPr lang="en-US" sz="1400" dirty="0" smtClean="0"/>
              <a:t>Project Definition &amp; Strategy</a:t>
            </a:r>
          </a:p>
          <a:p>
            <a:pPr algn="ctr"/>
            <a:r>
              <a:rPr lang="en-US" sz="1400" dirty="0" smtClean="0"/>
              <a:t>Report to CERN Management and DHs</a:t>
            </a:r>
          </a:p>
          <a:p>
            <a:pPr algn="ctr"/>
            <a:r>
              <a:rPr lang="en-US" sz="1400" dirty="0" smtClean="0"/>
              <a:t>Report to Collaboration Board</a:t>
            </a:r>
          </a:p>
          <a:p>
            <a:pPr algn="ctr"/>
            <a:r>
              <a:rPr lang="en-US" sz="1400" dirty="0" smtClean="0"/>
              <a:t>Coordination technical WPs (2-14)  &amp; Collaborations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5391314" y="3569263"/>
            <a:ext cx="2229018" cy="231582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/>
              <a:t>Integration and Installation Officer</a:t>
            </a:r>
          </a:p>
          <a:p>
            <a:pPr algn="ctr"/>
            <a:r>
              <a:rPr lang="en-US" sz="1400" b="1" dirty="0" smtClean="0"/>
              <a:t>P. Fessia</a:t>
            </a:r>
          </a:p>
          <a:p>
            <a:pPr algn="ctr"/>
            <a:endParaRPr lang="en-US" sz="1400" dirty="0" smtClean="0"/>
          </a:p>
          <a:p>
            <a:pPr algn="ctr"/>
            <a:r>
              <a:rPr lang="en-US" sz="1400" dirty="0" smtClean="0"/>
              <a:t>Integration study and layout</a:t>
            </a:r>
          </a:p>
          <a:p>
            <a:pPr algn="ctr"/>
            <a:r>
              <a:rPr lang="en-US" sz="1400" dirty="0" smtClean="0"/>
              <a:t>Lead (de-) installation</a:t>
            </a:r>
          </a:p>
          <a:p>
            <a:pPr algn="ctr"/>
            <a:r>
              <a:rPr lang="en-US" sz="1400" dirty="0" smtClean="0"/>
              <a:t>Survey </a:t>
            </a:r>
          </a:p>
        </p:txBody>
      </p:sp>
      <p:sp>
        <p:nvSpPr>
          <p:cNvPr id="43" name="Rectangle 42"/>
          <p:cNvSpPr/>
          <p:nvPr/>
        </p:nvSpPr>
        <p:spPr>
          <a:xfrm>
            <a:off x="1195675" y="2454337"/>
            <a:ext cx="5430743" cy="97367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/>
              <a:t>Project Office Manager</a:t>
            </a:r>
          </a:p>
          <a:p>
            <a:pPr algn="ctr"/>
            <a:r>
              <a:rPr lang="en-US" sz="1600" b="1" dirty="0" smtClean="0"/>
              <a:t>L. Tavian</a:t>
            </a:r>
          </a:p>
          <a:p>
            <a:pPr algn="ctr"/>
            <a:r>
              <a:rPr lang="en-US" sz="1400" dirty="0" smtClean="0"/>
              <a:t>Coordination among officers, secretariat, interface with host states, General Planning Coordination, Safety follow up</a:t>
            </a:r>
            <a:endParaRPr lang="en-US" sz="1400" dirty="0"/>
          </a:p>
        </p:txBody>
      </p:sp>
      <p:sp>
        <p:nvSpPr>
          <p:cNvPr id="44" name="Rectangle 43"/>
          <p:cNvSpPr/>
          <p:nvPr/>
        </p:nvSpPr>
        <p:spPr>
          <a:xfrm>
            <a:off x="7075005" y="1759393"/>
            <a:ext cx="1819523" cy="6917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/>
              <a:t>Budget Officer </a:t>
            </a:r>
          </a:p>
          <a:p>
            <a:pPr algn="ctr"/>
            <a:r>
              <a:rPr lang="en-US" sz="1400" dirty="0" smtClean="0"/>
              <a:t>Budget &amp; its follow-up</a:t>
            </a:r>
          </a:p>
          <a:p>
            <a:pPr algn="ctr"/>
            <a:r>
              <a:rPr lang="en-US" sz="1400" dirty="0" smtClean="0"/>
              <a:t>Link to RC and to DAT</a:t>
            </a:r>
          </a:p>
        </p:txBody>
      </p:sp>
      <p:sp>
        <p:nvSpPr>
          <p:cNvPr id="45" name="Rectangle 44"/>
          <p:cNvSpPr/>
          <p:nvPr/>
        </p:nvSpPr>
        <p:spPr>
          <a:xfrm>
            <a:off x="7075004" y="1034308"/>
            <a:ext cx="1819523" cy="65750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 smtClean="0"/>
              <a:t>Safety officer </a:t>
            </a:r>
          </a:p>
        </p:txBody>
      </p:sp>
      <p:sp>
        <p:nvSpPr>
          <p:cNvPr id="46" name="Rectangle 45"/>
          <p:cNvSpPr/>
          <p:nvPr/>
        </p:nvSpPr>
        <p:spPr>
          <a:xfrm>
            <a:off x="7075005" y="2515261"/>
            <a:ext cx="1819523" cy="6917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/>
              <a:t>KT, Outreach and Communication</a:t>
            </a:r>
          </a:p>
        </p:txBody>
      </p:sp>
    </p:spTree>
    <p:extLst>
      <p:ext uri="{BB962C8B-B14F-4D97-AF65-F5344CB8AC3E}">
        <p14:creationId xmlns:p14="http://schemas.microsoft.com/office/powerpoint/2010/main" val="57383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Mandate of the HL-LHC Technical Coordination Committee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91314" y="6494840"/>
            <a:ext cx="3295486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38" name="Footer Placeholder 8"/>
          <p:cNvSpPr txBox="1">
            <a:spLocks/>
          </p:cNvSpPr>
          <p:nvPr/>
        </p:nvSpPr>
        <p:spPr>
          <a:xfrm>
            <a:off x="7393855" y="5979727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L. Rossi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1600" y="766688"/>
            <a:ext cx="8940799" cy="5206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HL-TCC is the main forum for </a:t>
            </a:r>
            <a:r>
              <a:rPr lang="en-GB" sz="1600" dirty="0">
                <a:solidFill>
                  <a:srgbClr val="FF33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defining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in collaboration with the work package (WP) leaders and the project management, the </a:t>
            </a:r>
            <a:r>
              <a:rPr lang="en-GB" sz="1600" dirty="0">
                <a:solidFill>
                  <a:srgbClr val="FF33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baseline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of the HL-LHC project and establishing and maintaining coherent sets of parameters and the associated hardware lay-out for the HL-LHC. These sets will be referred to as the HL-LHC Baseline and Options in the following. The HL-TCC will </a:t>
            </a:r>
            <a:r>
              <a:rPr lang="en-GB" sz="1600" dirty="0">
                <a:solidFill>
                  <a:srgbClr val="FF33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monitor and recommend changes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parameters or machine layout and the required resources and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workplan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based on the technical discussions at the HL-TCC meetings, interim reports from the WP leaders or any other relevant bodies of the project or of the CERN A&amp;T sector such as group leaders and department heads. When applicable, it will also </a:t>
            </a:r>
            <a:r>
              <a:rPr lang="en-GB" sz="1600" dirty="0">
                <a:solidFill>
                  <a:srgbClr val="FF33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request dedicated studies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solve or mitigate any possible kind of inconsistencies and interface issue between different systems or equipment and </a:t>
            </a:r>
            <a:r>
              <a:rPr lang="en-GB" sz="1600" dirty="0">
                <a:solidFill>
                  <a:srgbClr val="FF33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prepare the decision making process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The HL-TCC may give also </a:t>
            </a:r>
            <a:r>
              <a:rPr lang="en-GB" sz="1600" dirty="0">
                <a:solidFill>
                  <a:srgbClr val="FF33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recommendation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on hardware equipment, especially when the HL-LHC operation and functionality is involved, </a:t>
            </a:r>
            <a:r>
              <a:rPr lang="en-GB" sz="1600" dirty="0">
                <a:solidFill>
                  <a:srgbClr val="FF3399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without prevailing on the responsibility of the WP leaders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lvl="1">
              <a:lnSpc>
                <a:spcPct val="115000"/>
              </a:lnSpc>
              <a:spcAft>
                <a:spcPts val="1000"/>
              </a:spcAft>
            </a:pPr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HL-TCC reports to the HL-LHC Project Leader.</a:t>
            </a:r>
          </a:p>
          <a:p>
            <a:pPr marL="742950" lvl="1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è"/>
            </a:pPr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HL-LHC Deputy Project Leader is the HL-TCC chair ex-officio and is assisted by a deputy chair(s) and a scientific secretary(s</a:t>
            </a:r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</a:p>
          <a:p>
            <a:pPr marL="742950" lvl="1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è"/>
            </a:pPr>
            <a:endParaRPr lang="en-GB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*A Baseline is a set of attributes at a point in time. It serves as a basis for defining change. HL –LHC maintains Scope, Schedule and Cost Baselines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97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HL-LHC events in 2015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99314" y="6494840"/>
            <a:ext cx="3287486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46287" y="884122"/>
            <a:ext cx="8759827" cy="480131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Cost and Schedule Review, March 2015</a:t>
            </a:r>
            <a:endParaRPr lang="en-GB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Joint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HiLumi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-LARP meeting &amp; 24</a:t>
            </a:r>
            <a:r>
              <a:rPr lang="en-GB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LARP Collaboration Meeting, May 2015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https://indico.fnal.gov/conferenceDisplay.py?ovw=True&amp;confId=9342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Goes to Industry, June 2015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3"/>
              </a:rPr>
              <a:t>https://indico.cern.ch/event/387162/overview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Joint LIU / HL-LHC meeting, October 2015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u="sng" dirty="0" smtClean="0">
                <a:hlinkClick r:id="rId4"/>
              </a:rPr>
              <a:t>https://indico.cern.ch/event/437662/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</a:t>
            </a:r>
            <a:r>
              <a:rPr lang="en-GB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Joint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HiLumi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LHC-LARP Annual meeting,  October 2015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5"/>
              </a:rPr>
              <a:t>https://indico.cern.ch/event/400665/overview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TDR-v0, Del-D1.10: </a:t>
            </a:r>
            <a:r>
              <a:rPr lang="en-GB" dirty="0" smtClean="0">
                <a:hlinkClick r:id="rId6"/>
              </a:rPr>
              <a:t>http://hilumilhc.web.cern.ch/science/deliverables</a:t>
            </a:r>
            <a:endParaRPr lang="en-GB" dirty="0" smtClean="0"/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Regular meetings such as </a:t>
            </a:r>
            <a:r>
              <a:rPr lang="en-GB" dirty="0" smtClean="0">
                <a:hlinkClick r:id="rId7"/>
              </a:rPr>
              <a:t>Parameter &amp; Lay-out Committee</a:t>
            </a:r>
            <a:r>
              <a:rPr lang="en-GB" dirty="0" smtClean="0"/>
              <a:t>, </a:t>
            </a:r>
            <a:r>
              <a:rPr lang="en-GB" dirty="0" smtClean="0">
                <a:hlinkClick r:id="rId8"/>
              </a:rPr>
              <a:t>Technical Coordination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03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2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WP12: Vacuum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853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WP12 Scope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6494840"/>
            <a:ext cx="3302000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304800" y="1087118"/>
            <a:ext cx="8229600" cy="390579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CC99"/>
              </a:buClr>
            </a:pPr>
            <a:r>
              <a:rPr lang="en-GB" sz="2400" i="1" dirty="0" smtClean="0"/>
              <a:t>Deliver a vacuum system</a:t>
            </a:r>
            <a:r>
              <a:rPr lang="en-GB" sz="2400" i="1" dirty="0" smtClean="0">
                <a:solidFill>
                  <a:srgbClr val="FF3399"/>
                </a:solidFill>
              </a:rPr>
              <a:t> compatible </a:t>
            </a:r>
            <a:r>
              <a:rPr lang="en-GB" sz="2400" i="1" dirty="0" smtClean="0"/>
              <a:t>with HL-LHC beam parameters</a:t>
            </a:r>
          </a:p>
          <a:p>
            <a:pPr>
              <a:buClr>
                <a:srgbClr val="00CC99"/>
              </a:buClr>
            </a:pPr>
            <a:endParaRPr lang="en-GB" sz="2400" i="1" dirty="0" smtClean="0"/>
          </a:p>
          <a:p>
            <a:pPr>
              <a:buClr>
                <a:srgbClr val="00CC99"/>
              </a:buClr>
            </a:pPr>
            <a:r>
              <a:rPr lang="en-GB" sz="2400" i="1" dirty="0" smtClean="0"/>
              <a:t>Study, define, produce, install and commission the HL-LHC </a:t>
            </a:r>
            <a:r>
              <a:rPr lang="en-GB" sz="2400" i="1" dirty="0" smtClean="0">
                <a:solidFill>
                  <a:srgbClr val="FF3399"/>
                </a:solidFill>
              </a:rPr>
              <a:t>vacuum system</a:t>
            </a:r>
          </a:p>
          <a:p>
            <a:pPr>
              <a:buClr>
                <a:srgbClr val="00CC99"/>
              </a:buClr>
            </a:pPr>
            <a:endParaRPr lang="en-GB" sz="2400" i="1" dirty="0" smtClean="0"/>
          </a:p>
          <a:p>
            <a:pPr>
              <a:buClr>
                <a:srgbClr val="00CC99"/>
              </a:buClr>
            </a:pPr>
            <a:r>
              <a:rPr lang="en-GB" sz="2400" i="1" dirty="0" smtClean="0"/>
              <a:t>Including specific </a:t>
            </a:r>
            <a:r>
              <a:rPr lang="en-GB" sz="2400" i="1" dirty="0" smtClean="0">
                <a:solidFill>
                  <a:srgbClr val="FF3399"/>
                </a:solidFill>
              </a:rPr>
              <a:t>vacuum components </a:t>
            </a:r>
            <a:r>
              <a:rPr lang="en-GB" sz="2400" i="1" dirty="0" smtClean="0"/>
              <a:t>and </a:t>
            </a:r>
            <a:r>
              <a:rPr lang="en-GB" sz="2400" i="1" dirty="0" smtClean="0">
                <a:solidFill>
                  <a:srgbClr val="FF3399"/>
                </a:solidFill>
              </a:rPr>
              <a:t>machine components </a:t>
            </a:r>
            <a:r>
              <a:rPr lang="en-GB" sz="2400" i="1" dirty="0" smtClean="0"/>
              <a:t>(produced and installed by other WP)</a:t>
            </a:r>
            <a:endParaRPr lang="en-GB" i="1" dirty="0" smtClean="0"/>
          </a:p>
          <a:p>
            <a:pPr marL="171450" lvl="1" indent="0">
              <a:buFont typeface="Arial"/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9641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WP12 Detailed Scope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11" name="Content Placeholder 3"/>
          <p:cNvSpPr txBox="1">
            <a:spLocks/>
          </p:cNvSpPr>
          <p:nvPr/>
        </p:nvSpPr>
        <p:spPr>
          <a:xfrm>
            <a:off x="224971" y="666204"/>
            <a:ext cx="8229600" cy="534924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CC99"/>
              </a:buClr>
            </a:pPr>
            <a:r>
              <a:rPr lang="en-GB" sz="2600" i="1" dirty="0" smtClean="0"/>
              <a:t>New </a:t>
            </a:r>
            <a:r>
              <a:rPr lang="en-GB" sz="2600" i="1" dirty="0"/>
              <a:t>beams screens:</a:t>
            </a:r>
          </a:p>
          <a:p>
            <a:pPr lvl="2">
              <a:buClr>
                <a:srgbClr val="00CC99"/>
              </a:buClr>
            </a:pPr>
            <a:r>
              <a:rPr lang="en-GB" sz="2300" i="1" dirty="0"/>
              <a:t>Beam screens with </a:t>
            </a:r>
            <a:r>
              <a:rPr lang="en-GB" sz="2300" i="1" dirty="0">
                <a:solidFill>
                  <a:srgbClr val="FF3399"/>
                </a:solidFill>
              </a:rPr>
              <a:t>shielding</a:t>
            </a:r>
            <a:r>
              <a:rPr lang="en-GB" sz="2300" i="1" dirty="0"/>
              <a:t> (Inner Triplets)</a:t>
            </a:r>
          </a:p>
          <a:p>
            <a:pPr lvl="2">
              <a:buClr>
                <a:srgbClr val="00CC99"/>
              </a:buClr>
            </a:pPr>
            <a:r>
              <a:rPr lang="en-GB" sz="2300" i="1" dirty="0">
                <a:solidFill>
                  <a:srgbClr val="FF3399"/>
                </a:solidFill>
              </a:rPr>
              <a:t>Beam screens </a:t>
            </a:r>
            <a:r>
              <a:rPr lang="en-GB" sz="2300" i="1" dirty="0"/>
              <a:t>without shielding (other magnets)</a:t>
            </a:r>
          </a:p>
          <a:p>
            <a:pPr marL="342900" lvl="2" indent="0">
              <a:buClr>
                <a:srgbClr val="00CC99"/>
              </a:buClr>
              <a:buNone/>
            </a:pPr>
            <a:endParaRPr lang="en-GB" i="1" dirty="0"/>
          </a:p>
          <a:p>
            <a:pPr>
              <a:buClr>
                <a:srgbClr val="00CC99"/>
              </a:buClr>
            </a:pPr>
            <a:r>
              <a:rPr lang="en-GB" sz="2600" i="1" dirty="0"/>
              <a:t>Implementation of new vacuum layouts in Long Straight Sections, LSS:</a:t>
            </a:r>
          </a:p>
          <a:p>
            <a:pPr lvl="2">
              <a:buClr>
                <a:srgbClr val="00CC99"/>
              </a:buClr>
            </a:pPr>
            <a:r>
              <a:rPr lang="en-GB" sz="2300" i="1" dirty="0"/>
              <a:t> </a:t>
            </a:r>
            <a:r>
              <a:rPr lang="en-GB" sz="2300" i="1" dirty="0">
                <a:solidFill>
                  <a:srgbClr val="FF3399"/>
                </a:solidFill>
              </a:rPr>
              <a:t>1</a:t>
            </a:r>
            <a:r>
              <a:rPr lang="en-GB" sz="2300" i="1" dirty="0"/>
              <a:t> and  </a:t>
            </a:r>
            <a:r>
              <a:rPr lang="en-GB" sz="2300" i="1" dirty="0">
                <a:solidFill>
                  <a:srgbClr val="FF3399"/>
                </a:solidFill>
              </a:rPr>
              <a:t>5</a:t>
            </a:r>
          </a:p>
          <a:p>
            <a:pPr lvl="2">
              <a:buClr>
                <a:srgbClr val="00CC99"/>
              </a:buClr>
            </a:pPr>
            <a:r>
              <a:rPr lang="en-GB" sz="2300" i="1" dirty="0"/>
              <a:t>2, 3, 7 mainly for WP 5 (collimation)</a:t>
            </a:r>
          </a:p>
          <a:p>
            <a:pPr lvl="2">
              <a:buClr>
                <a:srgbClr val="00CC99"/>
              </a:buClr>
            </a:pPr>
            <a:r>
              <a:rPr lang="en-GB" sz="2300" i="1" dirty="0"/>
              <a:t>6, 8 mainly for WP 14 (beam </a:t>
            </a:r>
            <a:r>
              <a:rPr lang="en-GB" sz="2300" i="1" dirty="0" err="1"/>
              <a:t>tranfert</a:t>
            </a:r>
            <a:r>
              <a:rPr lang="en-GB" sz="2300" i="1" dirty="0"/>
              <a:t> &amp; kickers)</a:t>
            </a:r>
          </a:p>
          <a:p>
            <a:pPr lvl="2">
              <a:buClr>
                <a:srgbClr val="00CC99"/>
              </a:buClr>
            </a:pPr>
            <a:r>
              <a:rPr lang="en-GB" sz="2300" i="1" dirty="0"/>
              <a:t>4 mainly for WP4 (crab cavities and RF) and for WP13 (beam diagnostics)</a:t>
            </a:r>
          </a:p>
          <a:p>
            <a:pPr lvl="2">
              <a:buClr>
                <a:srgbClr val="00CC99"/>
              </a:buClr>
            </a:pPr>
            <a:r>
              <a:rPr lang="en-GB" sz="2300" i="1" dirty="0"/>
              <a:t>Insulation vacuum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i="1" dirty="0" smtClean="0"/>
          </a:p>
          <a:p>
            <a:pPr marL="171450" lvl="1" indent="0">
              <a:buFont typeface="Arial"/>
              <a:buNone/>
            </a:pP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191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 Architecture (EDMS 14005228)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99314" y="6494840"/>
            <a:ext cx="3287486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51490" y="645656"/>
            <a:ext cx="8229600" cy="1686418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" pitchFamily="34" charset="0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00CC99"/>
              </a:buClr>
            </a:pPr>
            <a:r>
              <a:rPr lang="en-GB" sz="2000" i="1" dirty="0"/>
              <a:t>New components to produce </a:t>
            </a:r>
            <a:r>
              <a:rPr lang="en-GB" sz="2000" i="1" dirty="0" smtClean="0"/>
              <a:t>: </a:t>
            </a:r>
          </a:p>
          <a:p>
            <a:pPr lvl="1" algn="just">
              <a:buClr>
                <a:srgbClr val="00CC99"/>
              </a:buClr>
            </a:pPr>
            <a:r>
              <a:rPr lang="en-GB" sz="2000" i="1" dirty="0" smtClean="0"/>
              <a:t>beam screen with and without shielding</a:t>
            </a:r>
          </a:p>
          <a:p>
            <a:pPr lvl="1" algn="just">
              <a:buClr>
                <a:srgbClr val="00CC99"/>
              </a:buClr>
            </a:pPr>
            <a:r>
              <a:rPr lang="en-GB" sz="2000" i="1" dirty="0" smtClean="0"/>
              <a:t>amorphous carbon coated beam screens</a:t>
            </a:r>
          </a:p>
          <a:p>
            <a:pPr lvl="1" algn="just">
              <a:buClr>
                <a:srgbClr val="00CC99"/>
              </a:buClr>
            </a:pPr>
            <a:r>
              <a:rPr lang="en-GB" sz="2000" i="1" dirty="0"/>
              <a:t>v</a:t>
            </a:r>
            <a:r>
              <a:rPr lang="en-GB" sz="2000" i="1" dirty="0" smtClean="0"/>
              <a:t>acuum layouts to implement</a:t>
            </a:r>
          </a:p>
          <a:p>
            <a:pPr algn="just">
              <a:buClr>
                <a:srgbClr val="00CC99"/>
              </a:buClr>
            </a:pP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85" y="2223602"/>
            <a:ext cx="9026843" cy="277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3"/>
          <p:cNvSpPr txBox="1">
            <a:spLocks/>
          </p:cNvSpPr>
          <p:nvPr/>
        </p:nvSpPr>
        <p:spPr>
          <a:xfrm>
            <a:off x="102627" y="4714647"/>
            <a:ext cx="8229600" cy="892987"/>
          </a:xfrm>
          <a:prstGeom prst="rect">
            <a:avLst/>
          </a:prstGeom>
        </p:spPr>
        <p:txBody>
          <a:bodyPr/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Clr>
                <a:srgbClr val="00CC99"/>
              </a:buClr>
            </a:pPr>
            <a:r>
              <a:rPr lang="en-GB" sz="2000" i="1" dirty="0" smtClean="0"/>
              <a:t>Where the empty green box represent a vacuum component (bellow, chamber, support </a:t>
            </a:r>
            <a:r>
              <a:rPr lang="en-GB" sz="2000" i="1" dirty="0" err="1" smtClean="0"/>
              <a:t>etc</a:t>
            </a:r>
            <a:r>
              <a:rPr lang="en-GB" sz="2000" i="1" dirty="0" smtClean="0"/>
              <a:t>) according to the LHC naming convention</a:t>
            </a:r>
          </a:p>
          <a:p>
            <a:pPr algn="just">
              <a:buClr>
                <a:srgbClr val="00CC99"/>
              </a:buClr>
            </a:pPr>
            <a:endParaRPr lang="en-GB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541" y="5435660"/>
            <a:ext cx="8409119" cy="892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313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1283"/>
            <a:ext cx="8229600" cy="9144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Outline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3072"/>
            <a:ext cx="8229600" cy="4715637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effectLst/>
              </a:rPr>
              <a:t>General Information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WP12: Vacuum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HL-LHC beam screens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Crab cavities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Collimation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Layout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LHCb</a:t>
            </a:r>
            <a:r>
              <a:rPr lang="en-US" dirty="0" smtClean="0"/>
              <a:t> </a:t>
            </a:r>
            <a:r>
              <a:rPr lang="en-US" dirty="0" smtClean="0"/>
              <a:t>request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Options   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LS2 &amp; LS3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Summary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98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 and Schedule Review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92057" y="6494840"/>
            <a:ext cx="3294743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46287" y="572067"/>
            <a:ext cx="8745313" cy="524759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Identification of resources needs with a feed back bottom-up and up-down process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FF3399"/>
                </a:solidFill>
              </a:rPr>
              <a:t>Thanks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to all sections for their precious inputs !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Covers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2015 till 2026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Includes studies, design, prototyping, procurement,</a:t>
            </a:r>
          </a:p>
          <a:p>
            <a:pPr>
              <a:buClr>
                <a:srgbClr val="00CC99"/>
              </a:buClr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assembly, testing and installation for: 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Shielded beam screens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Non-shielded beam screens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In-situ treatment of IT2 &amp; 8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Room temperature vacuum system in LSS1, 5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Room temp vacuum system in experimental areas 1 &amp; 5 (without Exp. Beam pipes)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Insulation vacuum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rgbClr val="00CC99"/>
              </a:buClr>
            </a:pPr>
            <a:endParaRPr lang="en-US" sz="11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inputs are all integrated in APT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Next C&amp;S review: November 2016</a:t>
            </a:r>
            <a:endParaRPr lang="en-GB" dirty="0">
              <a:solidFill>
                <a:srgbClr val="FF3399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4510" y="1040987"/>
            <a:ext cx="2642290" cy="1542332"/>
          </a:xfrm>
          <a:prstGeom prst="rect">
            <a:avLst/>
          </a:prstGeom>
          <a:scene3d>
            <a:camera prst="perspectiveContrastingRightFacing">
              <a:rot lat="0" lon="21594000" rev="0"/>
            </a:camera>
            <a:lightRig rig="threePt" dir="t"/>
          </a:scene3d>
        </p:spPr>
      </p:pic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452" y="3756160"/>
            <a:ext cx="5038112" cy="2114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176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Schedule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77543" y="6494840"/>
            <a:ext cx="3309257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46287" y="572067"/>
            <a:ext cx="8745313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Maintained by the project office</a:t>
            </a:r>
            <a:endParaRPr lang="en-GB" dirty="0">
              <a:solidFill>
                <a:srgbClr val="FF3399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512" y="984519"/>
            <a:ext cx="8130905" cy="5327698"/>
          </a:xfrm>
          <a:prstGeom prst="rect">
            <a:avLst/>
          </a:prstGeom>
        </p:spPr>
      </p:pic>
      <p:sp>
        <p:nvSpPr>
          <p:cNvPr id="10" name="Footer Placeholder 8"/>
          <p:cNvSpPr txBox="1">
            <a:spLocks/>
          </p:cNvSpPr>
          <p:nvPr/>
        </p:nvSpPr>
        <p:spPr>
          <a:xfrm>
            <a:off x="7106367" y="1167142"/>
            <a:ext cx="1580433" cy="284287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P. Álvarez López</a:t>
            </a:r>
          </a:p>
        </p:txBody>
      </p:sp>
    </p:spTree>
    <p:extLst>
      <p:ext uri="{BB962C8B-B14F-4D97-AF65-F5344CB8AC3E}">
        <p14:creationId xmlns:p14="http://schemas.microsoft.com/office/powerpoint/2010/main" val="316845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Simplified Schedule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84800" y="6494840"/>
            <a:ext cx="3302000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8057210"/>
              </p:ext>
            </p:extLst>
          </p:nvPr>
        </p:nvGraphicFramePr>
        <p:xfrm>
          <a:off x="246287" y="1047584"/>
          <a:ext cx="8805875" cy="5372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099"/>
                <a:gridCol w="2187810"/>
                <a:gridCol w="208280"/>
                <a:gridCol w="225178"/>
                <a:gridCol w="231613"/>
                <a:gridCol w="208280"/>
                <a:gridCol w="242013"/>
                <a:gridCol w="218744"/>
                <a:gridCol w="212311"/>
                <a:gridCol w="208280"/>
                <a:gridCol w="208280"/>
                <a:gridCol w="208280"/>
                <a:gridCol w="208280"/>
                <a:gridCol w="208280"/>
                <a:gridCol w="267314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What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Activity / deliverable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2015</a:t>
                      </a:r>
                      <a:endParaRPr lang="en-GB" sz="120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2016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2017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2018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2019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2020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2021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2022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2023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2024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2025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2026</a:t>
                      </a:r>
                      <a:endParaRPr lang="en-GB" sz="12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noProof="0" dirty="0" smtClean="0"/>
                        <a:t>Key</a:t>
                      </a:r>
                      <a:r>
                        <a:rPr lang="en-GB" sz="1200" baseline="0" noProof="0" dirty="0" smtClean="0"/>
                        <a:t> inputs</a:t>
                      </a:r>
                      <a:endParaRPr lang="en-GB" sz="12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350" noProof="0" dirty="0" smtClean="0"/>
                        <a:t>Beam screen with and without shielding</a:t>
                      </a:r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noProof="0" dirty="0" smtClean="0"/>
                        <a:t>Procurement:</a:t>
                      </a:r>
                    </a:p>
                    <a:p>
                      <a:pPr algn="r"/>
                      <a:r>
                        <a:rPr lang="en-GB" sz="1350" baseline="0" noProof="0" dirty="0" smtClean="0"/>
                        <a:t>beam screen, plug-in-modules </a:t>
                      </a:r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noProof="0" dirty="0" smtClean="0"/>
                        <a:t>Beam screen dimension finalised in 2016</a:t>
                      </a:r>
                      <a:endParaRPr lang="en-GB" sz="135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50" noProof="0" dirty="0" smtClean="0"/>
                        <a:t>Procurement:</a:t>
                      </a:r>
                    </a:p>
                    <a:p>
                      <a:pPr marL="0" marR="0" indent="0" algn="r" defTabSz="3429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50" noProof="0" dirty="0" smtClean="0"/>
                        <a:t>tungsten, </a:t>
                      </a:r>
                      <a:r>
                        <a:rPr lang="en-GB" sz="1350" baseline="0" noProof="0" dirty="0" smtClean="0"/>
                        <a:t>cold bore, </a:t>
                      </a:r>
                      <a:endParaRPr lang="en-GB" sz="1350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noProof="0" dirty="0" smtClean="0"/>
                        <a:t>Cold bore dimension finalised in 2016</a:t>
                      </a:r>
                      <a:endParaRPr lang="en-GB" sz="135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noProof="0" dirty="0" smtClean="0"/>
                        <a:t>Procurement:</a:t>
                      </a:r>
                    </a:p>
                    <a:p>
                      <a:pPr algn="r"/>
                      <a:r>
                        <a:rPr lang="en-GB" sz="1350" noProof="0" dirty="0" smtClean="0"/>
                        <a:t>interconnects, cold warm transition</a:t>
                      </a:r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noProof="0" dirty="0" smtClean="0"/>
                        <a:t>Drawings</a:t>
                      </a:r>
                      <a:r>
                        <a:rPr lang="en-GB" sz="1350" baseline="0" noProof="0" dirty="0" smtClean="0"/>
                        <a:t> available 2017</a:t>
                      </a:r>
                      <a:endParaRPr lang="en-GB" sz="135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noProof="0" dirty="0" smtClean="0"/>
                        <a:t>Assembly</a:t>
                      </a:r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350" noProof="0" dirty="0" smtClean="0"/>
                    </a:p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noProof="0" dirty="0" smtClean="0"/>
                        <a:t>Facility design and procurement from 2015</a:t>
                      </a:r>
                      <a:endParaRPr lang="en-GB" sz="135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350" noProof="0" dirty="0" smtClean="0"/>
                        <a:t>RT LSS1 and 5</a:t>
                      </a:r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noProof="0" dirty="0" smtClean="0"/>
                        <a:t>Design:</a:t>
                      </a:r>
                    </a:p>
                    <a:p>
                      <a:r>
                        <a:rPr lang="en-GB" sz="1350" noProof="0" dirty="0" smtClean="0"/>
                        <a:t>layout, integration, prototype</a:t>
                      </a:r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en-GB" sz="135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pattFill prst="pct30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pattFill prst="pct30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pattFill prst="pct30">
                      <a:fgClr>
                        <a:srgbClr val="FFC000"/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r>
                        <a:rPr lang="en-GB" sz="1350" noProof="0" dirty="0" smtClean="0"/>
                        <a:t>Layout defined at 50 % for</a:t>
                      </a:r>
                      <a:r>
                        <a:rPr lang="en-GB" sz="1350" baseline="0" noProof="0" dirty="0" smtClean="0"/>
                        <a:t> 2018, at 90 % for 2020 rest …</a:t>
                      </a:r>
                      <a:endParaRPr lang="en-GB" sz="135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noProof="0" dirty="0" smtClean="0"/>
                        <a:t>Procurement:</a:t>
                      </a:r>
                    </a:p>
                    <a:p>
                      <a:pPr algn="r"/>
                      <a:r>
                        <a:rPr lang="en-GB" sz="1350" noProof="0" dirty="0" smtClean="0"/>
                        <a:t>instrumentation, chambers, modules</a:t>
                      </a:r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noProof="0" dirty="0" smtClean="0"/>
                        <a:t>All equipment procured before installation started !</a:t>
                      </a:r>
                      <a:endParaRPr lang="en-GB" sz="135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350" noProof="0" dirty="0" smtClean="0"/>
                        <a:t>Component</a:t>
                      </a:r>
                      <a:r>
                        <a:rPr lang="en-GB" sz="1350" baseline="0" noProof="0" dirty="0" smtClean="0"/>
                        <a:t> t</a:t>
                      </a:r>
                      <a:r>
                        <a:rPr lang="en-GB" sz="1350" noProof="0" dirty="0" smtClean="0"/>
                        <a:t>est &amp; installation</a:t>
                      </a:r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35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350" noProof="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35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35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350" noProof="0" dirty="0" smtClean="0"/>
                        <a:t>~ 2.5 years installation</a:t>
                      </a:r>
                      <a:endParaRPr lang="en-GB" sz="1350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745125" y="618032"/>
            <a:ext cx="613144" cy="369332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LS3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632287"/>
            <a:ext cx="613144" cy="369332"/>
          </a:xfrm>
          <a:prstGeom prst="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LS2</a:t>
            </a:r>
            <a:endParaRPr lang="fr-FR" dirty="0"/>
          </a:p>
        </p:txBody>
      </p:sp>
      <p:sp>
        <p:nvSpPr>
          <p:cNvPr id="11" name="Rounded Rectangle 10"/>
          <p:cNvSpPr/>
          <p:nvPr/>
        </p:nvSpPr>
        <p:spPr>
          <a:xfrm>
            <a:off x="4649224" y="1069353"/>
            <a:ext cx="467062" cy="5350331"/>
          </a:xfrm>
          <a:prstGeom prst="round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ounded Rectangle 11"/>
          <p:cNvSpPr/>
          <p:nvPr/>
        </p:nvSpPr>
        <p:spPr>
          <a:xfrm>
            <a:off x="5730611" y="1069353"/>
            <a:ext cx="627658" cy="5350331"/>
          </a:xfrm>
          <a:prstGeom prst="round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48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Cost to Completion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63029" y="6494840"/>
            <a:ext cx="3323771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118" y="1618766"/>
            <a:ext cx="6295721" cy="41648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r="80913" b="21603"/>
          <a:stretch/>
        </p:blipFill>
        <p:spPr>
          <a:xfrm>
            <a:off x="7226787" y="2582969"/>
            <a:ext cx="1843110" cy="1082351"/>
          </a:xfrm>
          <a:prstGeom prst="rect">
            <a:avLst/>
          </a:prstGeom>
        </p:spPr>
      </p:pic>
      <p:sp>
        <p:nvSpPr>
          <p:cNvPr id="11" name="Footer Placeholder 8"/>
          <p:cNvSpPr txBox="1">
            <a:spLocks/>
          </p:cNvSpPr>
          <p:nvPr/>
        </p:nvSpPr>
        <p:spPr>
          <a:xfrm>
            <a:off x="7504980" y="1897059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B. Delille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40983" y="5261416"/>
            <a:ext cx="161471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No overheads, no contingency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39000" y="4151588"/>
            <a:ext cx="1785257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CERN personnel:</a:t>
            </a:r>
          </a:p>
          <a:p>
            <a:pPr algn="ctr"/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1600 FTE-y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6287" y="695436"/>
            <a:ext cx="8636456" cy="92333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Following the success of C&amp;S R: CERN management inserted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HL-LHC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CtC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 the  MTP2016-2020 with profile till 2026 (LTP): </a:t>
            </a:r>
          </a:p>
          <a:p>
            <a:pPr lvl="1" algn="just">
              <a:buClr>
                <a:srgbClr val="00CC99"/>
              </a:buClr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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MTP and strategy approved by Sept. 2015 Council.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61885" y="5848509"/>
            <a:ext cx="5261429" cy="646331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L. Rossi: “We have all the money we asked for, therefore we have no other possibility than succeed”</a:t>
            </a:r>
            <a:endParaRPr lang="en-GB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50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Cost : Distribution across WPs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70286" y="6494840"/>
            <a:ext cx="3316514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73716" y="582022"/>
            <a:ext cx="8636456" cy="64633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WP12 : 6%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 ~ 54 MCHF with hardware, IS, FSU, MPA and CERN staff included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Cost of Goods ~ 31 MCHF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165" y="1348711"/>
            <a:ext cx="6209875" cy="4333509"/>
          </a:xfrm>
          <a:prstGeom prst="rect">
            <a:avLst/>
          </a:prstGeom>
        </p:spPr>
      </p:pic>
      <p:sp>
        <p:nvSpPr>
          <p:cNvPr id="11" name="Footer Placeholder 8"/>
          <p:cNvSpPr txBox="1">
            <a:spLocks/>
          </p:cNvSpPr>
          <p:nvPr/>
        </p:nvSpPr>
        <p:spPr>
          <a:xfrm>
            <a:off x="308255" y="5102078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B. Delille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96630" y="2367321"/>
            <a:ext cx="119017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  <a:latin typeface="GreekC" panose="00000400000000000000" pitchFamily="2" charset="0"/>
                <a:cs typeface="GreekC" panose="00000400000000000000" pitchFamily="2" charset="0"/>
              </a:rPr>
              <a:t>S </a:t>
            </a:r>
            <a:r>
              <a:rPr lang="en-GB" dirty="0" smtClean="0">
                <a:solidFill>
                  <a:srgbClr val="FF3399"/>
                </a:solidFill>
                <a:cs typeface="GreekC" panose="00000400000000000000" pitchFamily="2" charset="0"/>
              </a:rPr>
              <a:t>= 75 %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492990" y="2040974"/>
            <a:ext cx="1535553" cy="1110606"/>
          </a:xfrm>
          <a:prstGeom prst="roundRect">
            <a:avLst/>
          </a:prstGeom>
          <a:noFill/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276116" y="3098326"/>
            <a:ext cx="7425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WP12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24942" y="2319278"/>
            <a:ext cx="8875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IR Magnets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968717" y="4139900"/>
            <a:ext cx="4689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Cryo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4048168" y="5149655"/>
            <a:ext cx="676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CC &amp; RF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2996785" y="5214096"/>
            <a:ext cx="4523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11 T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1490075" y="4755591"/>
            <a:ext cx="1086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Cold powering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1145942" y="3804471"/>
            <a:ext cx="8981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Collimation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927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Cost : </a:t>
            </a:r>
            <a:r>
              <a:rPr lang="en-GB" dirty="0" smtClean="0"/>
              <a:t>WP12 profiles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70286" y="6494840"/>
            <a:ext cx="3316514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93887" y="872500"/>
            <a:ext cx="8636456" cy="147732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2015-2023: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Mainly hardware with beam screens first then room temperature vacuum system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2024-2024: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Mainly manpower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93887" y="2371600"/>
            <a:ext cx="4499736" cy="2766453"/>
            <a:chOff x="93887" y="2001490"/>
            <a:chExt cx="4499736" cy="276645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3887" y="2001490"/>
              <a:ext cx="4499736" cy="2766453"/>
            </a:xfrm>
            <a:prstGeom prst="rect">
              <a:avLst/>
            </a:prstGeom>
          </p:spPr>
        </p:pic>
        <p:sp>
          <p:nvSpPr>
            <p:cNvPr id="14" name="Rounded Rectangle 13"/>
            <p:cNvSpPr/>
            <p:nvPr/>
          </p:nvSpPr>
          <p:spPr>
            <a:xfrm>
              <a:off x="1814718" y="2264229"/>
              <a:ext cx="645453" cy="2315028"/>
            </a:xfrm>
            <a:prstGeom prst="roundRect">
              <a:avLst/>
            </a:prstGeom>
            <a:noFill/>
            <a:ln w="28575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3520371" y="2264229"/>
              <a:ext cx="1073252" cy="2315030"/>
            </a:xfrm>
            <a:prstGeom prst="roundRect">
              <a:avLst/>
            </a:prstGeom>
            <a:noFill/>
            <a:ln w="28575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858045" y="2264229"/>
              <a:ext cx="55879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3399"/>
                  </a:solidFill>
                  <a:cs typeface="GreekC" panose="00000400000000000000" pitchFamily="2" charset="0"/>
                </a:rPr>
                <a:t>LS2</a:t>
              </a:r>
              <a:endParaRPr lang="en-GB" dirty="0">
                <a:solidFill>
                  <a:srgbClr val="FF3399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746251" y="2231963"/>
              <a:ext cx="55879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3399"/>
                  </a:solidFill>
                  <a:cs typeface="GreekC" panose="00000400000000000000" pitchFamily="2" charset="0"/>
                </a:rPr>
                <a:t>LS3</a:t>
              </a:r>
              <a:endParaRPr lang="en-GB" dirty="0">
                <a:solidFill>
                  <a:srgbClr val="FF3399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765676" y="2348365"/>
            <a:ext cx="4349296" cy="2944688"/>
            <a:chOff x="4794704" y="1949223"/>
            <a:chExt cx="4349296" cy="294468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94704" y="1949223"/>
              <a:ext cx="4349296" cy="2944688"/>
            </a:xfrm>
            <a:prstGeom prst="rect">
              <a:avLst/>
            </a:prstGeom>
          </p:spPr>
        </p:pic>
        <p:sp>
          <p:nvSpPr>
            <p:cNvPr id="16" name="Rounded Rectangle 15"/>
            <p:cNvSpPr/>
            <p:nvPr/>
          </p:nvSpPr>
          <p:spPr>
            <a:xfrm>
              <a:off x="6646625" y="2300514"/>
              <a:ext cx="645453" cy="2177142"/>
            </a:xfrm>
            <a:prstGeom prst="roundRect">
              <a:avLst/>
            </a:prstGeom>
            <a:noFill/>
            <a:ln w="28575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8177878" y="2307774"/>
              <a:ext cx="966121" cy="2177142"/>
            </a:xfrm>
            <a:prstGeom prst="roundRect">
              <a:avLst/>
            </a:prstGeom>
            <a:noFill/>
            <a:ln w="28575">
              <a:solidFill>
                <a:srgbClr val="FF006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696994" y="2300514"/>
              <a:ext cx="55879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3399"/>
                  </a:solidFill>
                  <a:cs typeface="GreekC" panose="00000400000000000000" pitchFamily="2" charset="0"/>
                </a:rPr>
                <a:t>LS2</a:t>
              </a:r>
              <a:endParaRPr lang="en-GB" dirty="0">
                <a:solidFill>
                  <a:srgbClr val="FF3399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407401" y="2264229"/>
              <a:ext cx="558798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3399"/>
                  </a:solidFill>
                  <a:cs typeface="GreekC" panose="00000400000000000000" pitchFamily="2" charset="0"/>
                </a:rPr>
                <a:t>LS3</a:t>
              </a:r>
              <a:endParaRPr lang="en-GB" dirty="0">
                <a:solidFill>
                  <a:srgbClr val="FF3399"/>
                </a:solidFill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661885" y="5848509"/>
            <a:ext cx="5863772" cy="369332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Need to commit large quantity of money from 2016 onwards</a:t>
            </a:r>
            <a:endParaRPr lang="en-GB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94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Budget Codes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34000" y="6494840"/>
            <a:ext cx="3352800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95487" y="582029"/>
            <a:ext cx="8090431" cy="203132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Follows the PBS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WP12 scope only (yellow band):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HL-LHC money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 money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other WP scope (green band)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rgbClr val="00CC99"/>
              </a:buClr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029" y="2013350"/>
            <a:ext cx="7059386" cy="1718403"/>
          </a:xfrm>
          <a:prstGeom prst="rect">
            <a:avLst/>
          </a:prstGeom>
        </p:spPr>
      </p:pic>
      <p:sp>
        <p:nvSpPr>
          <p:cNvPr id="7" name="TextBox 15"/>
          <p:cNvSpPr txBox="1"/>
          <p:nvPr/>
        </p:nvSpPr>
        <p:spPr>
          <a:xfrm>
            <a:off x="2696016" y="6125508"/>
            <a:ext cx="4146256" cy="369332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Please respect the appropriate use of BC !</a:t>
            </a:r>
          </a:p>
        </p:txBody>
      </p:sp>
      <p:sp>
        <p:nvSpPr>
          <p:cNvPr id="8" name="Rectangle 7"/>
          <p:cNvSpPr/>
          <p:nvPr/>
        </p:nvSpPr>
        <p:spPr>
          <a:xfrm>
            <a:off x="341086" y="3697524"/>
            <a:ext cx="8635999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Please use:</a:t>
            </a:r>
          </a:p>
          <a:p>
            <a:pPr>
              <a:spcAft>
                <a:spcPts val="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91701 VSC </a:t>
            </a:r>
            <a:r>
              <a:rPr lang="en-GB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Prj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HL-LHC WP12-Vacuum for LSS for HL-LHC activities related to the room temperature beam vacuum system.</a:t>
            </a:r>
          </a:p>
          <a:p>
            <a:pPr>
              <a:spcAft>
                <a:spcPts val="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91702 VSC </a:t>
            </a:r>
            <a:r>
              <a:rPr lang="en-GB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Prj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HL-LHC WP 12-Vacuum Layout Experiment for HL-LHC activities related to the LHC experiments (i.e. between Q1 and Q1), machine side.</a:t>
            </a:r>
          </a:p>
          <a:p>
            <a:pPr>
              <a:spcAft>
                <a:spcPts val="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91704 VSC </a:t>
            </a:r>
            <a:r>
              <a:rPr lang="en-GB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Prj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HL-LHC WP12-Vacuum Screens for HL-LHC activities related to the cryogenic beam vacuum system.</a:t>
            </a:r>
          </a:p>
          <a:p>
            <a:pPr>
              <a:spcAft>
                <a:spcPts val="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91710 VSC </a:t>
            </a:r>
            <a:r>
              <a:rPr lang="en-GB" sz="1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Prj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HL-LHC WP 12-Insulation Vacuum for HL-LHC activities related to the insulation vacuum system.</a:t>
            </a:r>
          </a:p>
          <a:p>
            <a:pPr>
              <a:spcAft>
                <a:spcPts val="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91711  HL-LHC WP 12-Vacuum (Personnel) for HL-LHC personnel (P and M4P).</a:t>
            </a:r>
          </a:p>
          <a:p>
            <a:pPr>
              <a:spcAft>
                <a:spcPts val="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case of doubts, please do not hesitate to contact me,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00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Documentation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84800" y="6494840"/>
            <a:ext cx="3302000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87" y="3171304"/>
            <a:ext cx="1430742" cy="200303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5487" y="582029"/>
            <a:ext cx="8788856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Quality Assurance Management Plan (EDMS 1513591)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technical design report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V0 (development stage)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will be issued in the coming months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WP12 as a Workspace in EDMS, please </a:t>
            </a:r>
            <a:r>
              <a:rPr lang="en-GB" dirty="0" smtClean="0">
                <a:solidFill>
                  <a:srgbClr val="FF3399"/>
                </a:solidFill>
              </a:rPr>
              <a:t>upload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relevant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documentations there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!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13315" y="2811186"/>
            <a:ext cx="7365284" cy="3332942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9114233"/>
              </p:ext>
            </p:extLst>
          </p:nvPr>
        </p:nvGraphicFramePr>
        <p:xfrm>
          <a:off x="3923122" y="1458930"/>
          <a:ext cx="2296249" cy="13522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84" name="PHOTO-PAINT" r:id="rId5" imgW="11839320" imgH="6972120" progId="CorelPHOTOPAINT.Image.15">
                  <p:embed/>
                </p:oleObj>
              </mc:Choice>
              <mc:Fallback>
                <p:oleObj name="PHOTO-PAINT" r:id="rId5" imgW="11839320" imgH="6972120" progId="CorelPHOTOPAINT.Image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23122" y="1458930"/>
                        <a:ext cx="2296249" cy="13522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Footer Placeholder 8"/>
          <p:cNvSpPr txBox="1">
            <a:spLocks/>
          </p:cNvSpPr>
          <p:nvPr/>
        </p:nvSpPr>
        <p:spPr>
          <a:xfrm>
            <a:off x="7374351" y="1946992"/>
            <a:ext cx="1443077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I. Bejar Alonso</a:t>
            </a:r>
          </a:p>
        </p:txBody>
      </p:sp>
    </p:spTree>
    <p:extLst>
      <p:ext uri="{BB962C8B-B14F-4D97-AF65-F5344CB8AC3E}">
        <p14:creationId xmlns:p14="http://schemas.microsoft.com/office/powerpoint/2010/main" val="269007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Safety and Quality Documentation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84800" y="6494840"/>
            <a:ext cx="3302000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95487" y="582029"/>
            <a:ext cx="8730799" cy="53553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EDMS 1549066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Assess hazards and later issue the Launch Safety Agreement (LSA)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Manufacturing and Inspection Plan (MIP): contains fabrication steps and quality controls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CC99"/>
              </a:buClr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Each point of the MIP will be classified by WP12 such as: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 (Notification Point)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 (Hold Point)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 (Review)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Manufacturing and Traveller Folder (MTF) will be created from MIP for each asset and fed during production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Footer Placeholder 8"/>
          <p:cNvSpPr txBox="1">
            <a:spLocks/>
          </p:cNvSpPr>
          <p:nvPr/>
        </p:nvSpPr>
        <p:spPr>
          <a:xfrm>
            <a:off x="7472323" y="2609676"/>
            <a:ext cx="1584591" cy="32221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H. Garcia Gavela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146641" y="5946746"/>
            <a:ext cx="5945073" cy="369332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Valid for components manufactured inside and outside CERN</a:t>
            </a:r>
            <a:endParaRPr lang="en-GB" b="1" dirty="0">
              <a:solidFill>
                <a:srgbClr val="FF3399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0360" y="2092195"/>
            <a:ext cx="4165568" cy="1791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3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Reminder: LHC Baseline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406571" y="6494840"/>
            <a:ext cx="3280229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2264" y="715591"/>
            <a:ext cx="8509393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Reduce to an acceptable level the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to the experiments: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Room temperature vacuum system:</a:t>
            </a:r>
          </a:p>
          <a:p>
            <a:pPr marL="1200150" lvl="2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Bakeable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system (collimators, MKI, TDI etc.)</a:t>
            </a:r>
            <a:endParaRPr lang="en-GB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200150" lvl="2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Vacuum activated </a:t>
            </a:r>
            <a:r>
              <a:rPr lang="en-GB" sz="1700" dirty="0" err="1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TiZrV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getter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coated system</a:t>
            </a:r>
            <a:endParaRPr lang="en-GB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Cryogenic temperature vacuum system:</a:t>
            </a:r>
          </a:p>
          <a:p>
            <a:pPr marL="1200150" lvl="2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Unbaked by design</a:t>
            </a:r>
          </a:p>
          <a:p>
            <a:pPr marL="1200150" lvl="2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Perforated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beam screens to provide pumping</a:t>
            </a:r>
          </a:p>
          <a:p>
            <a:pPr marL="1200150" lvl="2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Anti-</a:t>
            </a:r>
            <a:r>
              <a:rPr lang="en-GB" sz="17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multipacting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solenoids when needed</a:t>
            </a:r>
          </a:p>
          <a:p>
            <a:pPr algn="just">
              <a:buClr>
                <a:srgbClr val="00CC99"/>
              </a:buClr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Clr>
                <a:srgbClr val="00CC99"/>
              </a:buClr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Rely on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vacuum conditioning </a:t>
            </a: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6491519" y="794995"/>
            <a:ext cx="2050139" cy="221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706" tIns="40853" rIns="81706" bIns="40853">
            <a:spAutoFit/>
          </a:bodyPr>
          <a:lstStyle/>
          <a:p>
            <a:r>
              <a:rPr lang="en-GB" sz="900" dirty="0">
                <a:solidFill>
                  <a:srgbClr val="000000"/>
                </a:solidFill>
                <a:cs typeface="Times New Roman" pitchFamily="18" charset="0"/>
              </a:rPr>
              <a:t>A. Rossi, CERN LHC PR 783, 2004.</a:t>
            </a:r>
            <a:r>
              <a:rPr lang="en-GB" sz="900" dirty="0"/>
              <a:t> </a:t>
            </a:r>
            <a:endParaRPr lang="en-US" sz="9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736989"/>
              </p:ext>
            </p:extLst>
          </p:nvPr>
        </p:nvGraphicFramePr>
        <p:xfrm>
          <a:off x="6170437" y="1040849"/>
          <a:ext cx="2325053" cy="1219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8355"/>
                <a:gridCol w="963930"/>
                <a:gridCol w="552768"/>
              </a:tblGrid>
              <a:tr h="304976">
                <a:tc>
                  <a:txBody>
                    <a:bodyPr/>
                    <a:lstStyle/>
                    <a:p>
                      <a:pPr algn="ctr"/>
                      <a:endParaRPr lang="fr-FR" sz="12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H2_eq</a:t>
                      </a:r>
                      <a:r>
                        <a:rPr lang="fr-FR" sz="1200" baseline="0" dirty="0" smtClean="0"/>
                        <a:t> / m3</a:t>
                      </a:r>
                      <a:endParaRPr lang="fr-FR" sz="12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mbar</a:t>
                      </a:r>
                      <a:endParaRPr lang="fr-FR" sz="1200" dirty="0"/>
                    </a:p>
                  </a:txBody>
                  <a:tcPr>
                    <a:solidFill>
                      <a:srgbClr val="3366FF"/>
                    </a:solidFill>
                  </a:tcPr>
                </a:tc>
              </a:tr>
              <a:tr h="304976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&lt;LSS</a:t>
                      </a:r>
                      <a:r>
                        <a:rPr lang="fr-FR" sz="1200" baseline="-25000" dirty="0" smtClean="0"/>
                        <a:t>1 or 5</a:t>
                      </a:r>
                      <a:r>
                        <a:rPr lang="fr-FR" sz="1200" baseline="0" dirty="0" smtClean="0"/>
                        <a:t>&gt;</a:t>
                      </a:r>
                      <a:endParaRPr lang="fr-FR" sz="12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~ 5 10</a:t>
                      </a:r>
                      <a:r>
                        <a:rPr lang="fr-FR" sz="1200" baseline="30000" dirty="0" smtClean="0"/>
                        <a:t>12</a:t>
                      </a:r>
                      <a:endParaRPr lang="fr-FR" sz="12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10</a:t>
                      </a:r>
                      <a:r>
                        <a:rPr lang="fr-FR" sz="1200" baseline="30000" dirty="0" smtClean="0"/>
                        <a:t>-10</a:t>
                      </a:r>
                      <a:endParaRPr lang="fr-FR" sz="1200" baseline="30000" dirty="0"/>
                    </a:p>
                  </a:txBody>
                  <a:tcPr/>
                </a:tc>
              </a:tr>
              <a:tr h="304976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&lt;ATLAS&gt;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~ 10</a:t>
                      </a:r>
                      <a:r>
                        <a:rPr lang="fr-FR" sz="1200" baseline="30000" dirty="0" smtClean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10</a:t>
                      </a:r>
                      <a:r>
                        <a:rPr lang="fr-FR" sz="1200" baseline="30000" dirty="0" smtClean="0"/>
                        <a:t>-11</a:t>
                      </a:r>
                      <a:endParaRPr lang="fr-FR" sz="1200" baseline="30000" dirty="0"/>
                    </a:p>
                  </a:txBody>
                  <a:tcPr/>
                </a:tc>
              </a:tr>
              <a:tr h="304976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 smtClean="0"/>
                        <a:t>&lt;CMS&gt;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~ 5 10</a:t>
                      </a:r>
                      <a:r>
                        <a:rPr lang="fr-FR" sz="1200" baseline="30000" dirty="0" smtClean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 smtClean="0"/>
                        <a:t>10</a:t>
                      </a:r>
                      <a:r>
                        <a:rPr lang="fr-FR" sz="1200" baseline="30000" dirty="0" smtClean="0"/>
                        <a:t>-10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0" y="4059571"/>
            <a:ext cx="8509393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Reduce 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to an acceptable level the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heat load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on the cryogenic system:</a:t>
            </a:r>
            <a:endParaRPr lang="en-GB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Clr>
                <a:srgbClr val="00CC99"/>
              </a:buClr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Rely 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beam conditioning: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scrubbing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00CC99"/>
              </a:buClr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9073" y="2294113"/>
            <a:ext cx="2787779" cy="173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432" y="4721410"/>
            <a:ext cx="2284709" cy="1714282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827319" y="5441030"/>
            <a:ext cx="1618343" cy="12521"/>
          </a:xfrm>
          <a:prstGeom prst="line">
            <a:avLst/>
          </a:prstGeom>
          <a:ln>
            <a:solidFill>
              <a:srgbClr val="FF3399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9653" y="5188547"/>
            <a:ext cx="8279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>
                <a:solidFill>
                  <a:srgbClr val="FF3399"/>
                </a:solidFill>
                <a:latin typeface="GreekC" panose="00000400000000000000" pitchFamily="2" charset="0"/>
                <a:cs typeface="GreekC" panose="00000400000000000000" pitchFamily="2" charset="0"/>
              </a:rPr>
              <a:t>δ</a:t>
            </a:r>
            <a:r>
              <a:rPr lang="en-GB" sz="1400" baseline="-25000" dirty="0" smtClean="0">
                <a:solidFill>
                  <a:srgbClr val="FF3399"/>
                </a:solidFill>
                <a:cs typeface="GreekC" panose="00000400000000000000" pitchFamily="2" charset="0"/>
              </a:rPr>
              <a:t>max</a:t>
            </a:r>
            <a:r>
              <a:rPr lang="en-GB" sz="1400" dirty="0" smtClean="0">
                <a:solidFill>
                  <a:srgbClr val="FF3399"/>
                </a:solidFill>
              </a:rPr>
              <a:t>=1.2</a:t>
            </a:r>
            <a:endParaRPr lang="en-GB" sz="1400" dirty="0">
              <a:solidFill>
                <a:srgbClr val="FF3399"/>
              </a:solidFill>
            </a:endParaRP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882449" y="6340165"/>
            <a:ext cx="1804677" cy="26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701" tIns="40851" rIns="81701" bIns="40851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cs typeface="Times New Roman" pitchFamily="18" charset="0"/>
              </a:rPr>
              <a:t>N. </a:t>
            </a:r>
            <a:r>
              <a:rPr lang="en-GB" sz="1200" dirty="0" err="1" smtClean="0">
                <a:solidFill>
                  <a:srgbClr val="000000"/>
                </a:solidFill>
                <a:cs typeface="Times New Roman" pitchFamily="18" charset="0"/>
              </a:rPr>
              <a:t>Hilleret</a:t>
            </a:r>
            <a:r>
              <a:rPr lang="en-GB" sz="120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GB" sz="1200" i="1" dirty="0" smtClean="0">
                <a:solidFill>
                  <a:srgbClr val="000000"/>
                </a:solidFill>
                <a:cs typeface="Times New Roman" pitchFamily="18" charset="0"/>
              </a:rPr>
              <a:t>et al.. </a:t>
            </a:r>
            <a:r>
              <a:rPr lang="en-GB" sz="1200" dirty="0" smtClean="0">
                <a:solidFill>
                  <a:srgbClr val="000000"/>
                </a:solidFill>
                <a:cs typeface="Times New Roman" pitchFamily="18" charset="0"/>
              </a:rPr>
              <a:t>PAC 1999</a:t>
            </a:r>
            <a:endParaRPr lang="en-US" sz="1200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5754914" y="3498639"/>
            <a:ext cx="2612264" cy="12027"/>
          </a:xfrm>
          <a:prstGeom prst="line">
            <a:avLst/>
          </a:prstGeom>
          <a:ln>
            <a:solidFill>
              <a:srgbClr val="FF3399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882344" y="316249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3399"/>
                </a:solidFill>
              </a:rPr>
              <a:t>10</a:t>
            </a:r>
            <a:r>
              <a:rPr lang="en-GB" baseline="30000" dirty="0" smtClean="0">
                <a:solidFill>
                  <a:srgbClr val="FF3399"/>
                </a:solidFill>
              </a:rPr>
              <a:t>-10</a:t>
            </a:r>
            <a:r>
              <a:rPr lang="en-GB" dirty="0" smtClean="0">
                <a:solidFill>
                  <a:srgbClr val="FF3399"/>
                </a:solidFill>
              </a:rPr>
              <a:t> mbar</a:t>
            </a:r>
            <a:endParaRPr lang="en-GB" dirty="0">
              <a:solidFill>
                <a:srgbClr val="FF3399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720219" y="4673088"/>
            <a:ext cx="2448646" cy="1810925"/>
            <a:chOff x="6093012" y="4498152"/>
            <a:chExt cx="2448646" cy="1810925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93012" y="4498152"/>
              <a:ext cx="2402478" cy="1810925"/>
            </a:xfrm>
            <a:prstGeom prst="rect">
              <a:avLst/>
            </a:prstGeom>
          </p:spPr>
        </p:pic>
        <p:cxnSp>
          <p:nvCxnSpPr>
            <p:cNvPr id="27" name="Straight Connector 26"/>
            <p:cNvCxnSpPr/>
            <p:nvPr/>
          </p:nvCxnSpPr>
          <p:spPr>
            <a:xfrm>
              <a:off x="6364516" y="5689491"/>
              <a:ext cx="2177142" cy="333938"/>
            </a:xfrm>
            <a:prstGeom prst="line">
              <a:avLst/>
            </a:prstGeom>
            <a:ln>
              <a:solidFill>
                <a:srgbClr val="FF3399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Footer Placeholder 8"/>
          <p:cNvSpPr txBox="1">
            <a:spLocks/>
          </p:cNvSpPr>
          <p:nvPr/>
        </p:nvSpPr>
        <p:spPr>
          <a:xfrm>
            <a:off x="6995731" y="5550827"/>
            <a:ext cx="1163827" cy="464277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P. Collier</a:t>
            </a:r>
          </a:p>
          <a:p>
            <a:r>
              <a:rPr lang="it-IT" sz="12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26/10/15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3896" y="4367021"/>
            <a:ext cx="3150293" cy="847661"/>
          </a:xfrm>
          <a:prstGeom prst="rect">
            <a:avLst/>
          </a:prstGeom>
        </p:spPr>
      </p:pic>
      <p:sp>
        <p:nvSpPr>
          <p:cNvPr id="32" name="Right Arrow 31"/>
          <p:cNvSpPr/>
          <p:nvPr/>
        </p:nvSpPr>
        <p:spPr>
          <a:xfrm rot="10800000">
            <a:off x="8312904" y="4837424"/>
            <a:ext cx="457508" cy="124999"/>
          </a:xfrm>
          <a:prstGeom prst="rightArrow">
            <a:avLst/>
          </a:prstGeom>
          <a:gradFill>
            <a:gsLst>
              <a:gs pos="0">
                <a:srgbClr val="FF3399"/>
              </a:gs>
              <a:gs pos="100000">
                <a:srgbClr val="FF3399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37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1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General Information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333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HL-LHC </a:t>
            </a:r>
            <a:r>
              <a:rPr lang="en-US" dirty="0">
                <a:solidFill>
                  <a:srgbClr val="0089B5"/>
                </a:solidFill>
              </a:rPr>
              <a:t>B</a:t>
            </a:r>
            <a:r>
              <a:rPr lang="en-US" dirty="0" smtClean="0">
                <a:solidFill>
                  <a:srgbClr val="0089B5"/>
                </a:solidFill>
                <a:effectLst/>
              </a:rPr>
              <a:t>aseline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70286" y="6494840"/>
            <a:ext cx="3316514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2264" y="715591"/>
            <a:ext cx="911173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Applicable to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new and upgraded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components: LSS1 , LSS5 and part of LSS2, 4, 8</a:t>
            </a:r>
          </a:p>
          <a:p>
            <a:pPr lvl="2" algn="just">
              <a:buClr>
                <a:srgbClr val="00CC99"/>
              </a:buClr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arcs excluded !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Room temperature vacuum system:</a:t>
            </a:r>
          </a:p>
          <a:p>
            <a:pPr lvl="2" algn="just">
              <a:buClr>
                <a:srgbClr val="00CC99"/>
              </a:buClr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same as LHC base line</a:t>
            </a:r>
            <a:endParaRPr lang="en-GB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Cryogenic temperature vacuum system:</a:t>
            </a:r>
          </a:p>
          <a:p>
            <a:pPr marL="742950" lvl="1" indent="-285750" algn="just">
              <a:buClr>
                <a:srgbClr val="00CC99"/>
              </a:buClr>
              <a:buFont typeface="Wingdings" panose="05000000000000000000" pitchFamily="2" charset="2"/>
              <a:buChar char="è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a-C coated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beam screens when needed to </a:t>
            </a:r>
            <a:r>
              <a:rPr lang="en-GB" sz="1700" dirty="0" smtClean="0">
                <a:solidFill>
                  <a:srgbClr val="00CC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mitigate </a:t>
            </a:r>
            <a:r>
              <a:rPr lang="en-GB" sz="1700" dirty="0" err="1" smtClean="0">
                <a:solidFill>
                  <a:srgbClr val="00CC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multipacting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in order to reduce:</a:t>
            </a:r>
          </a:p>
          <a:p>
            <a:pPr lvl="2" algn="just">
              <a:buClr>
                <a:srgbClr val="00CC99"/>
              </a:buClr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1) Background to the experiments</a:t>
            </a:r>
            <a:endParaRPr lang="en-GB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buClr>
                <a:srgbClr val="00CC99"/>
              </a:buClr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2) Heat load on the beam screens </a:t>
            </a:r>
            <a:r>
              <a:rPr lang="en-GB" sz="1700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e.g.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IT in all LSSS !</a:t>
            </a:r>
          </a:p>
          <a:p>
            <a:pPr marL="742950" lvl="1" indent="-285750" algn="just">
              <a:buClr>
                <a:srgbClr val="00CC99"/>
              </a:buClr>
              <a:buFont typeface="Wingdings" panose="05000000000000000000" pitchFamily="2" charset="2"/>
              <a:buChar char="è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a-C performances must be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validated at cryogenic temperature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00CC99"/>
              </a:buClr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8218" y="3611335"/>
            <a:ext cx="2276962" cy="2528434"/>
          </a:xfrm>
          <a:prstGeom prst="rect">
            <a:avLst/>
          </a:prstGeom>
        </p:spPr>
      </p:pic>
      <p:sp>
        <p:nvSpPr>
          <p:cNvPr id="9" name="Footer Placeholder 8"/>
          <p:cNvSpPr txBox="1">
            <a:spLocks/>
          </p:cNvSpPr>
          <p:nvPr/>
        </p:nvSpPr>
        <p:spPr>
          <a:xfrm>
            <a:off x="6483611" y="6140714"/>
            <a:ext cx="1189352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M. Taborelli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367" y="3622081"/>
            <a:ext cx="3239634" cy="2518633"/>
          </a:xfrm>
          <a:prstGeom prst="rect">
            <a:avLst/>
          </a:prstGeom>
        </p:spPr>
      </p:pic>
      <p:sp>
        <p:nvSpPr>
          <p:cNvPr id="10" name="Text Box 15"/>
          <p:cNvSpPr txBox="1">
            <a:spLocks noChangeArrowheads="1"/>
          </p:cNvSpPr>
          <p:nvPr/>
        </p:nvSpPr>
        <p:spPr bwMode="auto">
          <a:xfrm rot="16200000">
            <a:off x="3837784" y="4765053"/>
            <a:ext cx="1237407" cy="22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701" tIns="40851" rIns="81701" bIns="40851">
            <a:spAutoFit/>
          </a:bodyPr>
          <a:lstStyle/>
          <a:p>
            <a:r>
              <a:rPr lang="en-GB" sz="900" dirty="0" smtClean="0">
                <a:solidFill>
                  <a:srgbClr val="000000"/>
                </a:solidFill>
                <a:cs typeface="Times New Roman" pitchFamily="18" charset="0"/>
              </a:rPr>
              <a:t>R. Kersevan</a:t>
            </a:r>
            <a:r>
              <a:rPr lang="en-GB" sz="900" i="1" dirty="0" smtClean="0">
                <a:solidFill>
                  <a:srgbClr val="000000"/>
                </a:solidFill>
                <a:cs typeface="Times New Roman" pitchFamily="18" charset="0"/>
              </a:rPr>
              <a:t>.</a:t>
            </a:r>
            <a:r>
              <a:rPr lang="en-GB" sz="90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GB" sz="900" dirty="0">
                <a:solidFill>
                  <a:srgbClr val="000000"/>
                </a:solidFill>
                <a:cs typeface="Times New Roman" pitchFamily="18" charset="0"/>
              </a:rPr>
              <a:t>I</a:t>
            </a:r>
            <a:r>
              <a:rPr lang="en-GB" sz="900" dirty="0" smtClean="0">
                <a:solidFill>
                  <a:srgbClr val="000000"/>
                </a:solidFill>
                <a:cs typeface="Times New Roman" pitchFamily="18" charset="0"/>
              </a:rPr>
              <a:t>PAC 2015</a:t>
            </a:r>
            <a:endParaRPr lang="en-US" sz="900" dirty="0"/>
          </a:p>
        </p:txBody>
      </p:sp>
      <p:sp>
        <p:nvSpPr>
          <p:cNvPr id="11" name="Footer Placeholder 8"/>
          <p:cNvSpPr txBox="1">
            <a:spLocks/>
          </p:cNvSpPr>
          <p:nvPr/>
        </p:nvSpPr>
        <p:spPr>
          <a:xfrm>
            <a:off x="2274961" y="6139769"/>
            <a:ext cx="1180561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R. Kersevan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1226150" y="4193862"/>
            <a:ext cx="2939142" cy="7257"/>
          </a:xfrm>
          <a:prstGeom prst="line">
            <a:avLst/>
          </a:prstGeom>
          <a:ln>
            <a:solidFill>
              <a:srgbClr val="FF3399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-30742" y="3911600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3399"/>
                </a:solidFill>
              </a:rPr>
              <a:t>10</a:t>
            </a:r>
            <a:r>
              <a:rPr lang="en-GB" baseline="30000" dirty="0" smtClean="0">
                <a:solidFill>
                  <a:srgbClr val="FF3399"/>
                </a:solidFill>
              </a:rPr>
              <a:t>-10</a:t>
            </a:r>
            <a:r>
              <a:rPr lang="en-GB" dirty="0" smtClean="0">
                <a:solidFill>
                  <a:srgbClr val="FF3399"/>
                </a:solidFill>
              </a:rPr>
              <a:t> mbar</a:t>
            </a:r>
            <a:endParaRPr lang="en-GB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79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3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HL-LHC Beam Screens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665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765"/>
            <a:ext cx="8229600" cy="9144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Electron Induced Heat Loads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20" name="Footer Placeholder 8"/>
          <p:cNvSpPr txBox="1">
            <a:spLocks/>
          </p:cNvSpPr>
          <p:nvPr/>
        </p:nvSpPr>
        <p:spPr>
          <a:xfrm>
            <a:off x="3706330" y="2910257"/>
            <a:ext cx="1180561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G. Iadarola</a:t>
            </a: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85" y="2893029"/>
            <a:ext cx="3320143" cy="2239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169" y="694661"/>
            <a:ext cx="2569029" cy="2096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6891" y="656676"/>
            <a:ext cx="2508137" cy="2274536"/>
          </a:xfrm>
          <a:prstGeom prst="rect">
            <a:avLst/>
          </a:prstGeom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3"/>
          <a:stretch/>
        </p:blipFill>
        <p:spPr bwMode="auto">
          <a:xfrm>
            <a:off x="4886891" y="2873737"/>
            <a:ext cx="2760852" cy="2265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775985" y="2097315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3399"/>
                </a:solidFill>
              </a:rPr>
              <a:t>D1 &amp; IT LSS1/5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50557" y="1179190"/>
            <a:ext cx="1563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3399"/>
                </a:solidFill>
              </a:rPr>
              <a:t>D1 &amp; IT LSS2/8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93339" y="4298901"/>
            <a:ext cx="1143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3399"/>
                </a:solidFill>
              </a:rPr>
              <a:t>Q4 LSS1/5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58939" y="4211820"/>
            <a:ext cx="1130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3399"/>
                </a:solidFill>
              </a:rPr>
              <a:t>D2 LSS1/5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57200" y="5125250"/>
            <a:ext cx="800364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a-C coating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to mitigate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multipacting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  0.9&lt; </a:t>
            </a:r>
            <a:r>
              <a:rPr lang="el-GR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reekC" panose="00000400000000000000" pitchFamily="2" charset="0"/>
                <a:cs typeface="GreekC" panose="00000400000000000000" pitchFamily="2" charset="0"/>
              </a:rPr>
              <a:t>δ</a:t>
            </a:r>
            <a:r>
              <a:rPr lang="en-GB" sz="16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GreekC" panose="00000400000000000000" pitchFamily="2" charset="0"/>
              </a:rPr>
              <a:t>max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&lt;1.1, thereby reducing heat load to acceptable values 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All components are new, except in LSS2 &amp; 8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In-situ a-C coating  </a:t>
            </a: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404239" y="6041550"/>
            <a:ext cx="5975931" cy="369332"/>
          </a:xfrm>
          <a:prstGeom prst="rect">
            <a:avLst/>
          </a:prstGeom>
          <a:ln w="12700">
            <a:solidFill>
              <a:srgbClr val="FF3399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To be confirmed by the Heat </a:t>
            </a:r>
            <a:r>
              <a:rPr lang="en-GB" dirty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L</a:t>
            </a:r>
            <a:r>
              <a:rPr lang="en-GB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oad Working Group during 2016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52606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264" y="780203"/>
            <a:ext cx="9111736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1700" dirty="0" smtClean="0">
                <a:solidFill>
                  <a:srgbClr val="00CC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COLDEX program</a:t>
            </a: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a-C coating at Cryogenic Temperature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428103" y="6494840"/>
            <a:ext cx="3258697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5428103" y="1069534"/>
            <a:ext cx="3526971" cy="2331993"/>
            <a:chOff x="406400" y="1142104"/>
            <a:chExt cx="3526971" cy="2331993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6400" y="1406337"/>
              <a:ext cx="3526971" cy="2067760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 flipV="1">
              <a:off x="2351315" y="1451373"/>
              <a:ext cx="0" cy="1737566"/>
            </a:xfrm>
            <a:prstGeom prst="line">
              <a:avLst/>
            </a:prstGeom>
            <a:ln>
              <a:solidFill>
                <a:srgbClr val="0089B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3316514" y="1451372"/>
              <a:ext cx="0" cy="1737567"/>
            </a:xfrm>
            <a:prstGeom prst="line">
              <a:avLst/>
            </a:prstGeom>
            <a:ln>
              <a:solidFill>
                <a:srgbClr val="0089B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2127970" y="1142104"/>
              <a:ext cx="5918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89B5"/>
                  </a:solidFill>
                </a:rPr>
                <a:t>40 K</a:t>
              </a:r>
              <a:endParaRPr lang="en-GB" dirty="0">
                <a:solidFill>
                  <a:srgbClr val="0089B5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84285" y="1159095"/>
              <a:ext cx="5918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89B5"/>
                  </a:solidFill>
                </a:rPr>
                <a:t>5</a:t>
              </a:r>
              <a:r>
                <a:rPr lang="en-GB" dirty="0" smtClean="0">
                  <a:solidFill>
                    <a:srgbClr val="0089B5"/>
                  </a:solidFill>
                </a:rPr>
                <a:t>0 K</a:t>
              </a:r>
              <a:endParaRPr lang="en-GB" dirty="0">
                <a:solidFill>
                  <a:srgbClr val="0089B5"/>
                </a:solidFill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102585" y="1547393"/>
            <a:ext cx="525318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Thermal desorption spectroscopy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Physisorbed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/ condensed H</a:t>
            </a:r>
            <a:r>
              <a:rPr lang="en-GB" sz="1700" baseline="-25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is released from 400 nm thick a-C coating in the 40-50 K temperature range !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00CC99"/>
              </a:buClr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The temperature window 40-60 K is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not appropriated</a:t>
            </a:r>
          </a:p>
          <a:p>
            <a:pPr algn="just">
              <a:buClr>
                <a:srgbClr val="00CC99"/>
              </a:buClr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TBC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in the coming year(s) if 50–70 K is an alternative</a:t>
            </a: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8915" y="3617776"/>
            <a:ext cx="4300764" cy="2752824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02585" y="3700118"/>
            <a:ext cx="463633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z="1700" baseline="-25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dsorption isotherm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a-C coating is a </a:t>
            </a:r>
            <a:r>
              <a:rPr lang="en-GB" sz="17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cryosorber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!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At 10 K: 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capacity ~ 100 Cu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but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less than the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LHC </a:t>
            </a:r>
            <a:r>
              <a:rPr lang="en-GB" sz="17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cryosorber</a:t>
            </a: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Footer Placeholder 8"/>
          <p:cNvSpPr txBox="1">
            <a:spLocks/>
          </p:cNvSpPr>
          <p:nvPr/>
        </p:nvSpPr>
        <p:spPr>
          <a:xfrm>
            <a:off x="2268795" y="5513340"/>
            <a:ext cx="1180561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R. Salemme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 flipV="1">
            <a:off x="7815943" y="4833257"/>
            <a:ext cx="638628" cy="349586"/>
          </a:xfrm>
          <a:prstGeom prst="straightConnector1">
            <a:avLst/>
          </a:prstGeom>
          <a:ln>
            <a:solidFill>
              <a:srgbClr val="0089B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802233" y="4439123"/>
            <a:ext cx="1303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9B5"/>
                </a:solidFill>
              </a:rPr>
              <a:t>Increasing T</a:t>
            </a:r>
            <a:endParaRPr lang="en-GB" dirty="0">
              <a:solidFill>
                <a:srgbClr val="0089B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01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a-C coating at Cryogenic </a:t>
            </a:r>
            <a:r>
              <a:rPr lang="en-US" dirty="0" smtClean="0">
                <a:solidFill>
                  <a:srgbClr val="0089B5"/>
                </a:solidFill>
                <a:effectLst/>
              </a:rPr>
              <a:t>Temperature with P beams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84800" y="6494840"/>
            <a:ext cx="3302000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2264" y="715591"/>
            <a:ext cx="5686365" cy="2621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COLDEX Studies with SPS beams:</a:t>
            </a:r>
          </a:p>
          <a:p>
            <a:pPr marL="742950" lvl="1" indent="-285750" algn="just">
              <a:buClr>
                <a:srgbClr val="00CC99"/>
              </a:buClr>
              <a:buFontTx/>
              <a:buChar char="-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 2 m long LHC type cryogenic beam vacuum system</a:t>
            </a:r>
          </a:p>
          <a:p>
            <a:pPr marL="742950" lvl="1" indent="-285750" algn="just">
              <a:buClr>
                <a:srgbClr val="00CC99"/>
              </a:buClr>
              <a:buFontTx/>
              <a:buChar char="-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beam screen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temperature from 10 to 80 K and a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cold bore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temperature from 3 to 4.5 K</a:t>
            </a:r>
          </a:p>
          <a:p>
            <a:pPr marL="742950" lvl="1" indent="-285750" algn="just">
              <a:buClr>
                <a:srgbClr val="00CC99"/>
              </a:buClr>
              <a:buFontTx/>
              <a:buChar char="-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In the 10 – 80 K range: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Pressure rise &lt; 10</a:t>
            </a:r>
            <a:r>
              <a:rPr lang="en-GB" sz="1700" baseline="300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-9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mbar, dominated by H</a:t>
            </a:r>
            <a:r>
              <a:rPr lang="en-GB" sz="1700" baseline="-250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Heat load &lt; 0.4 W/m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Electron cloud activity &lt; 2 10</a:t>
            </a:r>
            <a:r>
              <a:rPr lang="en-GB" sz="1700" baseline="300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-9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A/cm</a:t>
            </a:r>
            <a:r>
              <a:rPr lang="en-GB" sz="1700" baseline="300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baseline="30000" dirty="0" smtClean="0">
              <a:ea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2523" y="3909625"/>
            <a:ext cx="3120963" cy="212196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2264" y="3093216"/>
            <a:ext cx="87488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</a:t>
            </a:r>
            <a:r>
              <a:rPr lang="en-GB" baseline="-250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en-GB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&amp; CO condensation </a:t>
            </a:r>
            <a:r>
              <a:rPr lang="en-GB" dirty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up to </a:t>
            </a:r>
            <a:r>
              <a:rPr lang="en-GB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2-3 10</a:t>
            </a:r>
            <a:r>
              <a:rPr lang="en-GB" baseline="300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16</a:t>
            </a:r>
            <a:r>
              <a:rPr lang="en-GB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GB" dirty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H</a:t>
            </a:r>
            <a:r>
              <a:rPr lang="en-GB" baseline="-25000" dirty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en-GB" dirty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/cm</a:t>
            </a:r>
            <a:r>
              <a:rPr lang="en-GB" baseline="30000" dirty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en-GB" dirty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do not </a:t>
            </a:r>
            <a:r>
              <a:rPr lang="en-GB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strongly modify </a:t>
            </a:r>
            <a:r>
              <a:rPr lang="en-GB" dirty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the </a:t>
            </a:r>
            <a:r>
              <a:rPr lang="en-GB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behaviour</a:t>
            </a:r>
            <a:endParaRPr lang="en-GB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1117" y="4016481"/>
            <a:ext cx="3385683" cy="2159996"/>
          </a:xfrm>
          <a:prstGeom prst="rect">
            <a:avLst/>
          </a:prstGeom>
        </p:spPr>
      </p:pic>
      <p:sp>
        <p:nvSpPr>
          <p:cNvPr id="9" name="Right Brace 8"/>
          <p:cNvSpPr/>
          <p:nvPr/>
        </p:nvSpPr>
        <p:spPr>
          <a:xfrm>
            <a:off x="4158343" y="2576286"/>
            <a:ext cx="145143" cy="493485"/>
          </a:xfrm>
          <a:prstGeom prst="rightBrace">
            <a:avLst/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303486" y="2622375"/>
            <a:ext cx="15214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FF3399"/>
                </a:solidFill>
              </a:rPr>
              <a:t>Inconsistency </a:t>
            </a:r>
            <a:endParaRPr lang="en-GB" dirty="0"/>
          </a:p>
        </p:txBody>
      </p:sp>
      <p:sp>
        <p:nvSpPr>
          <p:cNvPr id="12" name="Footer Placeholder 8"/>
          <p:cNvSpPr txBox="1">
            <a:spLocks/>
          </p:cNvSpPr>
          <p:nvPr/>
        </p:nvSpPr>
        <p:spPr>
          <a:xfrm>
            <a:off x="7328636" y="1654851"/>
            <a:ext cx="1180561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R. Salemme</a:t>
            </a:r>
          </a:p>
        </p:txBody>
      </p:sp>
    </p:spTree>
    <p:extLst>
      <p:ext uri="{BB962C8B-B14F-4D97-AF65-F5344CB8AC3E}">
        <p14:creationId xmlns:p14="http://schemas.microsoft.com/office/powerpoint/2010/main" val="17348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In-situ a-C coating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48514" y="6494840"/>
            <a:ext cx="3338286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2264" y="715591"/>
            <a:ext cx="911173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During LS2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1700" i="1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in-situ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a-C coating of D1+ IT in </a:t>
            </a:r>
            <a:r>
              <a:rPr lang="en-GB" sz="1700" dirty="0" smtClean="0">
                <a:solidFill>
                  <a:srgbClr val="00CC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LSS2 and 8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By the end 2016, develop a “modular sputtering source” that can be inserted in a 150 mm slot and pulled by cables along D1 and the triplets</a:t>
            </a:r>
          </a:p>
          <a:p>
            <a:pPr algn="just">
              <a:buClr>
                <a:srgbClr val="00CC99"/>
              </a:buClr>
            </a:pPr>
            <a:endParaRPr lang="en-GB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5245" y="1413559"/>
            <a:ext cx="1398087" cy="16407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8754" y="1385005"/>
            <a:ext cx="3126320" cy="1610529"/>
          </a:xfrm>
          <a:prstGeom prst="rect">
            <a:avLst/>
          </a:prstGeom>
        </p:spPr>
      </p:pic>
      <p:sp>
        <p:nvSpPr>
          <p:cNvPr id="9" name="Footer Placeholder 8"/>
          <p:cNvSpPr txBox="1">
            <a:spLocks/>
          </p:cNvSpPr>
          <p:nvPr/>
        </p:nvSpPr>
        <p:spPr>
          <a:xfrm>
            <a:off x="6601697" y="5614711"/>
            <a:ext cx="1580433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P. Costa Pinto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40741" y="3900071"/>
            <a:ext cx="847348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Increasing the sputtering rate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with Hollow cathode with quadrupole field magnetron discharge to counteract the H</a:t>
            </a:r>
            <a:r>
              <a:rPr lang="en-GB" sz="1700" baseline="-25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outgassing in a 10 m long prototype</a:t>
            </a:r>
            <a:endParaRPr lang="en-GB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3402150"/>
              </p:ext>
            </p:extLst>
          </p:nvPr>
        </p:nvGraphicFramePr>
        <p:xfrm>
          <a:off x="604377" y="1698142"/>
          <a:ext cx="320719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0277"/>
                <a:gridCol w="736918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 smtClean="0">
                          <a:latin typeface="GreekC" panose="00000400000000000000" pitchFamily="2" charset="0"/>
                          <a:ea typeface="Times New Roman" panose="02020603050405020304" pitchFamily="18" charset="0"/>
                          <a:cs typeface="GreekC" panose="00000400000000000000" pitchFamily="2" charset="0"/>
                        </a:rPr>
                        <a:t>δ</a:t>
                      </a:r>
                      <a:r>
                        <a:rPr lang="en-GB" sz="1600" baseline="-25000" dirty="0" smtClean="0"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en-GB" sz="1600" dirty="0" smtClean="0"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, </a:t>
                      </a:r>
                      <a:r>
                        <a:rPr lang="en-GB" sz="1600" dirty="0" smtClean="0"/>
                        <a:t>unbaked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~ 1.2</a:t>
                      </a:r>
                      <a:endParaRPr lang="en-GB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>
                          <a:latin typeface="GreekC" panose="00000400000000000000" pitchFamily="2" charset="0"/>
                          <a:ea typeface="Times New Roman" panose="02020603050405020304" pitchFamily="18" charset="0"/>
                          <a:cs typeface="GreekC" panose="00000400000000000000" pitchFamily="2" charset="0"/>
                        </a:rPr>
                        <a:t>δ</a:t>
                      </a:r>
                      <a:r>
                        <a:rPr lang="en-GB" sz="1600" baseline="-25000" dirty="0" smtClean="0"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en-GB" sz="1600" dirty="0" smtClean="0"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,</a:t>
                      </a:r>
                      <a:r>
                        <a:rPr lang="en-GB" sz="1600" baseline="0" dirty="0" smtClean="0"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after </a:t>
                      </a:r>
                      <a:r>
                        <a:rPr lang="en-GB" sz="1600" baseline="0" dirty="0" smtClean="0">
                          <a:ea typeface="+mn-ea"/>
                          <a:cs typeface="+mn-cs"/>
                        </a:rPr>
                        <a:t>b</a:t>
                      </a:r>
                      <a:r>
                        <a:rPr lang="en-GB" sz="1600" dirty="0" smtClean="0"/>
                        <a:t>aking at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r>
                        <a:rPr lang="en-GB" sz="1600" baseline="30000" dirty="0" smtClean="0"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GB" sz="1600" dirty="0" smtClean="0"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~ 1.15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16132" y="3166829"/>
            <a:ext cx="911173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The current challenge is to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decrease the SEY 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in the presence of outgassing and </a:t>
            </a:r>
            <a:r>
              <a:rPr lang="en-GB" sz="1700" dirty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z="1700" baseline="-25000" dirty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700" dirty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contamination 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from the cod bore and beam screen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3972" y="2420637"/>
            <a:ext cx="2921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Results achieved in a 3 m long prototype using diode sputtering</a:t>
            </a:r>
            <a:endParaRPr lang="en-GB" sz="1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57847" y="4656582"/>
            <a:ext cx="2830285" cy="1803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04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2939964" y="3551617"/>
            <a:ext cx="2764971" cy="1690994"/>
            <a:chOff x="4520454" y="2602557"/>
            <a:chExt cx="3462663" cy="200181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20454" y="2602557"/>
              <a:ext cx="3462663" cy="2001813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6076160" y="3626730"/>
              <a:ext cx="119314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solidFill>
                    <a:srgbClr val="FF3399"/>
                  </a:solidFill>
                  <a:latin typeface="GreekC" panose="00000400000000000000" pitchFamily="2" charset="0"/>
                  <a:cs typeface="GreekC" panose="00000400000000000000" pitchFamily="2" charset="0"/>
                </a:rPr>
                <a:t>δ</a:t>
              </a:r>
              <a:r>
                <a:rPr lang="en-GB" baseline="-25000" dirty="0" smtClean="0">
                  <a:solidFill>
                    <a:srgbClr val="FF3399"/>
                  </a:solidFill>
                  <a:cs typeface="GreekC" panose="00000400000000000000" pitchFamily="2" charset="0"/>
                </a:rPr>
                <a:t>max</a:t>
              </a:r>
              <a:r>
                <a:rPr lang="en-GB" dirty="0" smtClean="0">
                  <a:solidFill>
                    <a:srgbClr val="FF3399"/>
                  </a:solidFill>
                </a:rPr>
                <a:t>&lt; 0.8 !</a:t>
              </a:r>
              <a:endParaRPr lang="en-GB" dirty="0">
                <a:solidFill>
                  <a:srgbClr val="FF3399"/>
                </a:solidFill>
              </a:endParaRP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Laser Engineered Surface Structures: LESS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26743" y="6494840"/>
            <a:ext cx="3302821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2264" y="918788"/>
            <a:ext cx="911173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A studied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alternative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to a-C 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coating. Principle: laser treatment of a tube at atmospheric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pressure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Collaboration with </a:t>
            </a:r>
            <a:r>
              <a:rPr lang="en-GB" sz="1700" dirty="0" smtClean="0">
                <a:solidFill>
                  <a:srgbClr val="00CC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university of Dundee and ASTEC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, patent deposition underway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Challenges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: validate vacuum performances by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mid-2017: </a:t>
            </a: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Outgassing thermal and stimulated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Produce a tube and realise implementation on the field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Test liners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to be installed in SPS BA5 and later in LHC VPS and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COLDEX (EYETS 2016-17)</a:t>
            </a: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354" y="3432860"/>
            <a:ext cx="2514759" cy="1885512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2293012"/>
              </p:ext>
            </p:extLst>
          </p:nvPr>
        </p:nvGraphicFramePr>
        <p:xfrm>
          <a:off x="5856514" y="3339524"/>
          <a:ext cx="2466474" cy="24664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2" name="KGPlot" r:id="rId6" imgW="6858000" imgH="6858000" progId="KGraph_Plot">
                  <p:embed/>
                </p:oleObj>
              </mc:Choice>
              <mc:Fallback>
                <p:oleObj name="KGPlot" r:id="rId6" imgW="6858000" imgH="68580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56514" y="3339524"/>
                        <a:ext cx="2466474" cy="24664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Footer Placeholder 8"/>
          <p:cNvSpPr txBox="1">
            <a:spLocks/>
          </p:cNvSpPr>
          <p:nvPr/>
        </p:nvSpPr>
        <p:spPr>
          <a:xfrm>
            <a:off x="6326435" y="6130800"/>
            <a:ext cx="1162941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S. Calatroni</a:t>
            </a:r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308796" y="5292792"/>
            <a:ext cx="2012708" cy="35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06" tIns="40853" rIns="81706" bIns="40853">
            <a:spAutoFit/>
          </a:bodyPr>
          <a:lstStyle/>
          <a:p>
            <a:pPr algn="ctr"/>
            <a:r>
              <a:rPr lang="en-GB" sz="900" dirty="0" smtClean="0">
                <a:solidFill>
                  <a:srgbClr val="000000"/>
                </a:solidFill>
                <a:cs typeface="Times New Roman" pitchFamily="18" charset="0"/>
              </a:rPr>
              <a:t>A. </a:t>
            </a:r>
            <a:r>
              <a:rPr lang="en-GB" sz="900" dirty="0" err="1" smtClean="0">
                <a:solidFill>
                  <a:srgbClr val="000000"/>
                </a:solidFill>
                <a:cs typeface="Times New Roman" pitchFamily="18" charset="0"/>
              </a:rPr>
              <a:t>Abdolvand</a:t>
            </a:r>
            <a:r>
              <a:rPr lang="en-GB" sz="900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GB" sz="900" i="1" dirty="0" smtClean="0">
                <a:solidFill>
                  <a:srgbClr val="000000"/>
                </a:solidFill>
                <a:cs typeface="Times New Roman" pitchFamily="18" charset="0"/>
              </a:rPr>
              <a:t>et al.</a:t>
            </a:r>
            <a:r>
              <a:rPr lang="en-GB" sz="900" dirty="0" smtClean="0">
                <a:solidFill>
                  <a:srgbClr val="000000"/>
                </a:solidFill>
                <a:cs typeface="Times New Roman" pitchFamily="18" charset="0"/>
              </a:rPr>
              <a:t>, </a:t>
            </a:r>
          </a:p>
          <a:p>
            <a:pPr algn="ctr"/>
            <a:r>
              <a:rPr lang="en-GB" sz="900" dirty="0" smtClean="0">
                <a:solidFill>
                  <a:srgbClr val="000000"/>
                </a:solidFill>
                <a:cs typeface="Times New Roman" pitchFamily="18" charset="0"/>
              </a:rPr>
              <a:t>Dundee University’ s sample</a:t>
            </a:r>
            <a:r>
              <a:rPr lang="en-GB" sz="900" dirty="0">
                <a:solidFill>
                  <a:srgbClr val="000000"/>
                </a:solidFill>
                <a:cs typeface="Times New Roman" pitchFamily="18" charset="0"/>
              </a:rPr>
              <a:t>s</a:t>
            </a:r>
            <a:endParaRPr lang="en-US" sz="900" dirty="0"/>
          </a:p>
        </p:txBody>
      </p:sp>
      <p:sp>
        <p:nvSpPr>
          <p:cNvPr id="18" name="TextBox 17"/>
          <p:cNvSpPr txBox="1"/>
          <p:nvPr/>
        </p:nvSpPr>
        <p:spPr>
          <a:xfrm>
            <a:off x="6593001" y="3475249"/>
            <a:ext cx="22111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3399"/>
                </a:solidFill>
                <a:cs typeface="GreekC" panose="00000400000000000000" pitchFamily="2" charset="0"/>
              </a:rPr>
              <a:t>Large H</a:t>
            </a:r>
            <a:r>
              <a:rPr lang="en-GB" baseline="-25000" dirty="0" smtClean="0">
                <a:solidFill>
                  <a:srgbClr val="FF3399"/>
                </a:solidFill>
                <a:cs typeface="GreekC" panose="00000400000000000000" pitchFamily="2" charset="0"/>
              </a:rPr>
              <a:t>2</a:t>
            </a:r>
            <a:r>
              <a:rPr lang="en-GB" dirty="0" smtClean="0">
                <a:solidFill>
                  <a:srgbClr val="FF3399"/>
                </a:solidFill>
                <a:cs typeface="GreekC" panose="00000400000000000000" pitchFamily="2" charset="0"/>
              </a:rPr>
              <a:t>O outgassing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32140" y="5637992"/>
            <a:ext cx="6719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CERN data</a:t>
            </a:r>
            <a:endParaRPr lang="en-GB" sz="900" dirty="0"/>
          </a:p>
        </p:txBody>
      </p:sp>
      <p:sp>
        <p:nvSpPr>
          <p:cNvPr id="20" name="TextBox 19"/>
          <p:cNvSpPr txBox="1"/>
          <p:nvPr/>
        </p:nvSpPr>
        <p:spPr>
          <a:xfrm>
            <a:off x="4182211" y="5572732"/>
            <a:ext cx="6719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CERN data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561587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Reminder: NEW focussing quadrupole and merging dipole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41257" y="6494840"/>
            <a:ext cx="3345543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154700" y="3773878"/>
            <a:ext cx="825433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b="1" dirty="0" smtClean="0">
                <a:solidFill>
                  <a:srgbClr val="FF0066"/>
                </a:solidFill>
              </a:rPr>
              <a:t>New :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Q1, Q2, Q3, CP (corrector package), D1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/>
              <a:t>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ll operating at </a:t>
            </a:r>
            <a:r>
              <a:rPr lang="en-GB" dirty="0" smtClean="0">
                <a:solidFill>
                  <a:srgbClr val="FF0066"/>
                </a:solidFill>
              </a:rPr>
              <a:t>1.9 K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rgbClr val="FF0066"/>
                </a:solidFill>
              </a:rPr>
              <a:t> </a:t>
            </a:r>
            <a:r>
              <a:rPr lang="en-GB" dirty="0" smtClean="0">
                <a:solidFill>
                  <a:srgbClr val="FF0066"/>
                </a:solidFill>
              </a:rPr>
              <a:t>Magnet aperture increase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IT quads : 70 mm to 150 mm, gradient = 132.6 T/m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Superconducting D1 (aperture 150 mm, 5.6 T)</a:t>
            </a:r>
            <a:endParaRPr lang="en-GB" dirty="0" smtClean="0"/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 smtClean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</a:t>
            </a:r>
            <a:r>
              <a:rPr lang="en-GB" dirty="0" smtClean="0">
                <a:solidFill>
                  <a:srgbClr val="FF0066"/>
                </a:solidFill>
              </a:rPr>
              <a:t>Present</a:t>
            </a:r>
            <a:r>
              <a:rPr lang="en-GB" b="1" dirty="0" smtClean="0">
                <a:solidFill>
                  <a:srgbClr val="FF0066"/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IT+D1</a:t>
            </a:r>
            <a:r>
              <a:rPr lang="en-GB" b="1" dirty="0" smtClean="0">
                <a:solidFill>
                  <a:srgbClr val="FF0066"/>
                </a:solidFill>
              </a:rPr>
              <a:t> to be completely removed  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(radiation to personnel !!)</a:t>
            </a:r>
            <a:endParaRPr lang="en-GB" b="1" dirty="0" smtClean="0">
              <a:solidFill>
                <a:srgbClr val="FF0066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10523" y="637274"/>
            <a:ext cx="8254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Decrease beta (</a:t>
            </a:r>
            <a:r>
              <a:rPr lang="en-GB" i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i.e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beam size) at collision point (beta*) from 55 cm to 15 cm</a:t>
            </a:r>
            <a:endParaRPr lang="en-GB" dirty="0" smtClean="0"/>
          </a:p>
        </p:txBody>
      </p:sp>
      <p:grpSp>
        <p:nvGrpSpPr>
          <p:cNvPr id="24" name="Group 23"/>
          <p:cNvGrpSpPr/>
          <p:nvPr/>
        </p:nvGrpSpPr>
        <p:grpSpPr>
          <a:xfrm>
            <a:off x="43569" y="930504"/>
            <a:ext cx="8980227" cy="2707168"/>
            <a:chOff x="100273" y="483960"/>
            <a:chExt cx="8980227" cy="2707168"/>
          </a:xfrm>
        </p:grpSpPr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273" y="569639"/>
              <a:ext cx="8980227" cy="2621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テキスト ボックス 6"/>
            <p:cNvSpPr txBox="1"/>
            <p:nvPr/>
          </p:nvSpPr>
          <p:spPr>
            <a:xfrm>
              <a:off x="3441700" y="610960"/>
              <a:ext cx="1085303" cy="461665"/>
            </a:xfrm>
            <a:prstGeom prst="rect">
              <a:avLst/>
            </a:prstGeom>
            <a:noFill/>
            <a:ln>
              <a:solidFill>
                <a:srgbClr val="FFFF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>
                  <a:solidFill>
                    <a:srgbClr val="FFFF00"/>
                  </a:solidFill>
                </a:rPr>
                <a:t>HL-LHC</a:t>
              </a:r>
              <a:endParaRPr kumimoji="1" lang="ja-JP" altLang="en-US" sz="2400" dirty="0">
                <a:solidFill>
                  <a:srgbClr val="FFFF00"/>
                </a:solidFill>
              </a:endParaRPr>
            </a:p>
          </p:txBody>
        </p:sp>
        <p:sp>
          <p:nvSpPr>
            <p:cNvPr id="27" name="テキスト ボックス 8"/>
            <p:cNvSpPr txBox="1"/>
            <p:nvPr/>
          </p:nvSpPr>
          <p:spPr>
            <a:xfrm>
              <a:off x="5832118" y="2339856"/>
              <a:ext cx="112050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</a:rPr>
                <a:t>Present IT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8" name="テキスト ボックス 9"/>
            <p:cNvSpPr txBox="1"/>
            <p:nvPr/>
          </p:nvSpPr>
          <p:spPr>
            <a:xfrm>
              <a:off x="2108200" y="2668360"/>
              <a:ext cx="7679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</a:rPr>
                <a:t>NC D1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9" name="テキスト ボックス 10"/>
            <p:cNvSpPr txBox="1"/>
            <p:nvPr/>
          </p:nvSpPr>
          <p:spPr>
            <a:xfrm>
              <a:off x="4813300" y="483960"/>
              <a:ext cx="20376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FF00"/>
                  </a:solidFill>
                </a:rPr>
                <a:t>IT Quads.</a:t>
              </a:r>
              <a:r>
                <a:rPr lang="en-US" altLang="ja-JP" dirty="0">
                  <a:solidFill>
                    <a:srgbClr val="FFFF00"/>
                  </a:solidFill>
                </a:rPr>
                <a:t> </a:t>
              </a:r>
              <a:r>
                <a:rPr lang="en-US" altLang="ja-JP" dirty="0" smtClean="0">
                  <a:solidFill>
                    <a:srgbClr val="FFFF00"/>
                  </a:solidFill>
                </a:rPr>
                <a:t>w/ Nb</a:t>
              </a:r>
              <a:r>
                <a:rPr lang="en-US" altLang="ja-JP" baseline="-25000" dirty="0" smtClean="0">
                  <a:solidFill>
                    <a:srgbClr val="FFFF00"/>
                  </a:solidFill>
                </a:rPr>
                <a:t>3</a:t>
              </a:r>
              <a:r>
                <a:rPr lang="en-US" altLang="ja-JP" dirty="0" smtClean="0">
                  <a:solidFill>
                    <a:srgbClr val="FFFF00"/>
                  </a:solidFill>
                </a:rPr>
                <a:t>Sn</a:t>
              </a:r>
              <a:endParaRPr kumimoji="1" lang="ja-JP" altLang="en-US" dirty="0">
                <a:solidFill>
                  <a:srgbClr val="FFFF00"/>
                </a:solidFill>
              </a:endParaRPr>
            </a:p>
          </p:txBody>
        </p:sp>
        <p:cxnSp>
          <p:nvCxnSpPr>
            <p:cNvPr id="30" name="直線矢印コネクタ 11"/>
            <p:cNvCxnSpPr/>
            <p:nvPr/>
          </p:nvCxnSpPr>
          <p:spPr>
            <a:xfrm flipV="1">
              <a:off x="7416800" y="1842860"/>
              <a:ext cx="850900" cy="10160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12"/>
            <p:cNvSpPr txBox="1"/>
            <p:nvPr/>
          </p:nvSpPr>
          <p:spPr>
            <a:xfrm>
              <a:off x="1117600" y="1322160"/>
              <a:ext cx="7250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>
                  <a:solidFill>
                    <a:srgbClr val="FFFF00"/>
                  </a:solidFill>
                </a:rPr>
                <a:t>S</a:t>
              </a:r>
              <a:r>
                <a:rPr kumimoji="1" lang="en-US" altLang="ja-JP" dirty="0" smtClean="0">
                  <a:solidFill>
                    <a:srgbClr val="FFFF00"/>
                  </a:solidFill>
                </a:rPr>
                <a:t>C D1</a:t>
              </a:r>
              <a:endParaRPr kumimoji="1" lang="ja-JP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32" name="テキスト ボックス 25"/>
            <p:cNvSpPr txBox="1"/>
            <p:nvPr/>
          </p:nvSpPr>
          <p:spPr>
            <a:xfrm>
              <a:off x="165100" y="598260"/>
              <a:ext cx="1533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</a:rPr>
                <a:t>IT Quads.&amp; D1</a:t>
              </a:r>
              <a:endParaRPr kumimoji="1" lang="ja-JP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33" name="テキスト ボックス 31"/>
            <p:cNvSpPr txBox="1"/>
            <p:nvPr/>
          </p:nvSpPr>
          <p:spPr>
            <a:xfrm>
              <a:off x="2120900" y="763360"/>
              <a:ext cx="108241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FF00"/>
                  </a:solidFill>
                </a:rPr>
                <a:t>Corrector </a:t>
              </a:r>
            </a:p>
            <a:p>
              <a:r>
                <a:rPr kumimoji="1" lang="en-US" altLang="ja-JP" dirty="0" smtClean="0">
                  <a:solidFill>
                    <a:srgbClr val="FFFF00"/>
                  </a:solidFill>
                </a:rPr>
                <a:t>Package</a:t>
              </a:r>
              <a:endParaRPr kumimoji="1" lang="ja-JP" altLang="en-US" dirty="0">
                <a:solidFill>
                  <a:srgbClr val="FFFF00"/>
                </a:solidFill>
              </a:endParaRPr>
            </a:p>
          </p:txBody>
        </p:sp>
        <p:pic>
          <p:nvPicPr>
            <p:cNvPr id="34" name="Picture 54" descr="United States icon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705" y="1275224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46" descr="Japan icon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2909" y="1561050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44" descr="Italy icon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5824" y="1359652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62" descr="Spain icon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3504" y="1367379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8" name="Picture 28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323" y="1116275"/>
              <a:ext cx="433794" cy="433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" name="Picture 28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3323" y="989275"/>
              <a:ext cx="433794" cy="433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54" descr="United States icon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0605" y="830724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テキスト ボックス 40"/>
            <p:cNvSpPr txBox="1"/>
            <p:nvPr/>
          </p:nvSpPr>
          <p:spPr>
            <a:xfrm>
              <a:off x="7874000" y="547460"/>
              <a:ext cx="4569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FF00"/>
                  </a:solidFill>
                </a:rPr>
                <a:t>Q1</a:t>
              </a:r>
              <a:endParaRPr kumimoji="1" lang="ja-JP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6375400" y="737960"/>
              <a:ext cx="5675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FF00"/>
                  </a:solidFill>
                </a:rPr>
                <a:t>Q2a</a:t>
              </a:r>
              <a:endParaRPr kumimoji="1" lang="ja-JP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43" name="テキスト ボックス 42"/>
            <p:cNvSpPr txBox="1"/>
            <p:nvPr/>
          </p:nvSpPr>
          <p:spPr>
            <a:xfrm>
              <a:off x="4940300" y="801460"/>
              <a:ext cx="5782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FF00"/>
                  </a:solidFill>
                </a:rPr>
                <a:t>Q2b</a:t>
              </a:r>
              <a:endParaRPr kumimoji="1" lang="ja-JP" altLang="en-US" dirty="0">
                <a:solidFill>
                  <a:srgbClr val="FFFF00"/>
                </a:solidFill>
              </a:endParaRPr>
            </a:p>
          </p:txBody>
        </p:sp>
        <p:sp>
          <p:nvSpPr>
            <p:cNvPr id="44" name="テキスト ボックス 43"/>
            <p:cNvSpPr txBox="1"/>
            <p:nvPr/>
          </p:nvSpPr>
          <p:spPr>
            <a:xfrm>
              <a:off x="3670300" y="1055460"/>
              <a:ext cx="4569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FF00"/>
                  </a:solidFill>
                </a:rPr>
                <a:t>Q3</a:t>
              </a:r>
              <a:endParaRPr kumimoji="1" lang="ja-JP" altLang="en-US" dirty="0">
                <a:solidFill>
                  <a:srgbClr val="FFFF00"/>
                </a:solidFill>
              </a:endParaRPr>
            </a:p>
          </p:txBody>
        </p:sp>
        <p:pic>
          <p:nvPicPr>
            <p:cNvPr id="45" name="Picture 62" descr="Spain icon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9316" y="1626352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図 130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90510" y="2300060"/>
              <a:ext cx="931047" cy="79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7" name="Oval 46"/>
          <p:cNvSpPr/>
          <p:nvPr/>
        </p:nvSpPr>
        <p:spPr>
          <a:xfrm>
            <a:off x="8439150" y="965165"/>
            <a:ext cx="704850" cy="4834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18000" rIns="36000" bIns="18000" rtlCol="0" anchor="ctr"/>
          <a:lstStyle/>
          <a:p>
            <a:pPr algn="ctr"/>
            <a:r>
              <a:rPr lang="fr-CH" sz="1000" b="1" dirty="0" smtClean="0"/>
              <a:t>ATLAS</a:t>
            </a:r>
          </a:p>
          <a:p>
            <a:pPr algn="ctr"/>
            <a:r>
              <a:rPr lang="fr-CH" sz="1000" b="1" dirty="0" smtClean="0"/>
              <a:t>CMS</a:t>
            </a:r>
            <a:endParaRPr lang="en-GB" sz="1000" b="1" dirty="0"/>
          </a:p>
        </p:txBody>
      </p:sp>
      <p:sp>
        <p:nvSpPr>
          <p:cNvPr id="3" name="Rectangle 2"/>
          <p:cNvSpPr/>
          <p:nvPr/>
        </p:nvSpPr>
        <p:spPr>
          <a:xfrm>
            <a:off x="216859" y="5664410"/>
            <a:ext cx="8506881" cy="369332"/>
          </a:xfrm>
          <a:prstGeom prst="rect">
            <a:avLst/>
          </a:prstGeom>
          <a:ln>
            <a:solidFill>
              <a:srgbClr val="FF3399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en-GB" b="1" dirty="0" smtClean="0">
                <a:solidFill>
                  <a:srgbClr val="FF3399"/>
                </a:solidFill>
              </a:rPr>
              <a:t>New beam screens, cold warm transition &amp; interconnects to be designed and procured </a:t>
            </a:r>
            <a:r>
              <a:rPr lang="en-GB" b="1" dirty="0">
                <a:solidFill>
                  <a:srgbClr val="FF3399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73788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Reminder: NEW Optics HL-LHC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28343" y="6494840"/>
            <a:ext cx="3258457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0" y="744697"/>
            <a:ext cx="76483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New optic for HL-LHC : ATS (Achromatic Telescopic Squeezing), blow-up </a:t>
            </a:r>
            <a:r>
              <a:rPr lang="el-G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thcad UniMath"/>
                <a:sym typeface="Mathematica1"/>
              </a:rPr>
              <a:t>β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thcad UniMath"/>
                <a:sym typeface="Mathematica1"/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Mathematica1"/>
              </a:rPr>
              <a:t>in the arcs to reduce </a:t>
            </a:r>
            <a:r>
              <a:rPr lang="el-GR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thcad UniMath"/>
                <a:sym typeface="Mathematica1"/>
              </a:rPr>
              <a:t>β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athcad UniMath"/>
                <a:sym typeface="Mathematica1"/>
              </a:rPr>
              <a:t>*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New Matching section 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0884" y="1862014"/>
            <a:ext cx="4970662" cy="2813779"/>
            <a:chOff x="0" y="3146530"/>
            <a:chExt cx="4970662" cy="2813779"/>
          </a:xfrm>
        </p:grpSpPr>
        <p:pic>
          <p:nvPicPr>
            <p:cNvPr id="9" name="Picture 21"/>
            <p:cNvPicPr>
              <a:picLocks noChangeAspect="1" noChangeArrowheads="1"/>
            </p:cNvPicPr>
            <p:nvPr/>
          </p:nvPicPr>
          <p:blipFill>
            <a:blip r:embed="rId3" cstate="print"/>
            <a:stretch>
              <a:fillRect/>
            </a:stretch>
          </p:blipFill>
          <p:spPr bwMode="auto">
            <a:xfrm>
              <a:off x="0" y="3146530"/>
              <a:ext cx="4970662" cy="2444447"/>
            </a:xfrm>
            <a:prstGeom prst="rect">
              <a:avLst/>
            </a:prstGeom>
            <a:noFill/>
          </p:spPr>
        </p:pic>
        <p:sp>
          <p:nvSpPr>
            <p:cNvPr id="10" name="Text Box 2"/>
            <p:cNvSpPr txBox="1">
              <a:spLocks noChangeArrowheads="1"/>
            </p:cNvSpPr>
            <p:nvPr/>
          </p:nvSpPr>
          <p:spPr bwMode="auto">
            <a:xfrm>
              <a:off x="1140753" y="3319658"/>
              <a:ext cx="638175" cy="254000"/>
            </a:xfrm>
            <a:prstGeom prst="rect">
              <a:avLst/>
            </a:prstGeom>
            <a:solidFill>
              <a:srgbClr val="FFFFFF">
                <a:alpha val="7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Triplet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" name="Text Box 2"/>
            <p:cNvSpPr txBox="1">
              <a:spLocks noChangeArrowheads="1"/>
            </p:cNvSpPr>
            <p:nvPr/>
          </p:nvSpPr>
          <p:spPr bwMode="auto">
            <a:xfrm>
              <a:off x="3789562" y="4103109"/>
              <a:ext cx="118110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504825" algn="ctr"/>
                  <a:tab pos="720725" algn="l"/>
                </a:tabLst>
              </a:pPr>
              <a:r>
                <a:rPr kumimoji="0" lang="en-GB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D2	Crab	Q4</a:t>
              </a:r>
              <a:endParaRPr kumimoji="0" lang="en-GB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504825" algn="ctr"/>
                  <a:tab pos="720725" algn="l"/>
                </a:tabLst>
              </a:pPr>
              <a:r>
                <a:rPr kumimoji="0" lang="en-GB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	Cavities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" name="Text Box 2"/>
            <p:cNvSpPr txBox="1">
              <a:spLocks noChangeArrowheads="1"/>
            </p:cNvSpPr>
            <p:nvPr/>
          </p:nvSpPr>
          <p:spPr bwMode="auto">
            <a:xfrm>
              <a:off x="2043024" y="3393267"/>
              <a:ext cx="386360" cy="261610"/>
            </a:xfrm>
            <a:prstGeom prst="rect">
              <a:avLst/>
            </a:prstGeom>
            <a:solidFill>
              <a:srgbClr val="FFFFFF">
                <a:alpha val="7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</a:rPr>
                <a:t>D1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3" name="Text Box 2"/>
            <p:cNvSpPr txBox="1">
              <a:spLocks noChangeArrowheads="1"/>
            </p:cNvSpPr>
            <p:nvPr/>
          </p:nvSpPr>
          <p:spPr bwMode="auto">
            <a:xfrm>
              <a:off x="366776" y="4891974"/>
              <a:ext cx="520464" cy="261610"/>
            </a:xfrm>
            <a:prstGeom prst="rect">
              <a:avLst/>
            </a:prstGeom>
            <a:solidFill>
              <a:srgbClr val="FFFFFF">
                <a:alpha val="7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100" dirty="0" smtClean="0">
                  <a:latin typeface="Arial" pitchFamily="34" charset="0"/>
                </a:rPr>
                <a:t>TAS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89759" y="5590977"/>
              <a:ext cx="20885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Right side of IR1/IR5</a:t>
              </a:r>
              <a:endParaRPr lang="en-US" dirty="0"/>
            </a:p>
          </p:txBody>
        </p:sp>
      </p:grpSp>
      <p:sp>
        <p:nvSpPr>
          <p:cNvPr id="15" name="Footer Placeholder 8"/>
          <p:cNvSpPr txBox="1">
            <a:spLocks/>
          </p:cNvSpPr>
          <p:nvPr/>
        </p:nvSpPr>
        <p:spPr>
          <a:xfrm>
            <a:off x="295137" y="4930961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R. De Maria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13005" y="1369347"/>
            <a:ext cx="4330995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1"/>
                </a:solidFill>
              </a:rPr>
              <a:t>Changes in IR1/5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TAS aperture reduced 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Triplet, BPM, corrector layout update.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D1-D2 length reduction.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TAN new aperture and separation.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Displacement Q4 by 10m towards the arc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 to 4 crab cavities per side per beam.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New MCBRD – MCBYY length and strength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 crab cavity beam based alignment.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Additional masks and collimators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Q5: MQYL to MQY at 200 T/m.</a:t>
            </a:r>
          </a:p>
          <a:p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 smtClean="0">
                <a:solidFill>
                  <a:schemeClr val="accent1"/>
                </a:solidFill>
              </a:rPr>
              <a:t>Changes in IR6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Q5: MQYL to 2x MQY.</a:t>
            </a:r>
          </a:p>
        </p:txBody>
      </p:sp>
      <p:sp>
        <p:nvSpPr>
          <p:cNvPr id="17" name="Footer Placeholder 8"/>
          <p:cNvSpPr txBox="1">
            <a:spLocks/>
          </p:cNvSpPr>
          <p:nvPr/>
        </p:nvSpPr>
        <p:spPr>
          <a:xfrm>
            <a:off x="7504980" y="766688"/>
            <a:ext cx="1263336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Fartoukh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11637" y="5571510"/>
            <a:ext cx="6649368" cy="646331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3399"/>
                </a:solidFill>
              </a:rPr>
              <a:t>Complete</a:t>
            </a:r>
            <a:r>
              <a:rPr lang="en-GB" dirty="0" smtClean="0">
                <a:solidFill>
                  <a:srgbClr val="FF3399"/>
                </a:solidFill>
              </a:rPr>
              <a:t> dismounting of LSS1 &amp; 5</a:t>
            </a:r>
          </a:p>
          <a:p>
            <a:pPr algn="ctr"/>
            <a:r>
              <a:rPr lang="en-GB" b="1" dirty="0" smtClean="0">
                <a:solidFill>
                  <a:srgbClr val="FF3399"/>
                </a:solidFill>
              </a:rPr>
              <a:t>New layout</a:t>
            </a:r>
            <a:endParaRPr lang="en-GB" b="1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6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Shielded Beam Screen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77543" y="6494840"/>
            <a:ext cx="3309257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2264" y="715591"/>
            <a:ext cx="8509393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Tungsten alloy (Inermet) to intercept the debris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100-200 nm thick a-C coated onto 80 </a:t>
            </a:r>
            <a:r>
              <a:rPr lang="el-GR" sz="1700" dirty="0" smtClean="0">
                <a:latin typeface="GreekC" panose="00000400000000000000" pitchFamily="2" charset="0"/>
                <a:ea typeface="Times New Roman" panose="02020603050405020304" pitchFamily="18" charset="0"/>
                <a:cs typeface="GreekC" panose="00000400000000000000" pitchFamily="2" charset="0"/>
              </a:rPr>
              <a:t>μ</a:t>
            </a:r>
            <a:r>
              <a:rPr lang="en-GB" sz="1700" dirty="0" smtClean="0">
                <a:ea typeface="Times New Roman" panose="02020603050405020304" pitchFamily="18" charset="0"/>
                <a:cs typeface="GreekC" panose="00000400000000000000" pitchFamily="2" charset="0"/>
              </a:rPr>
              <a:t>m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copper co-laminated beam screen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Operating temperature : 40 – 60 K (base line under review) with the cold bore at 1.9 K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Length ~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m, weight ~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500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kg , 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ransparency for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pumping ~ 2 % (cannot be lower !)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Mechanical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prototyping underway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14751"/>
              </p:ext>
            </p:extLst>
          </p:nvPr>
        </p:nvGraphicFramePr>
        <p:xfrm>
          <a:off x="109953" y="4040085"/>
          <a:ext cx="6591050" cy="201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942"/>
                <a:gridCol w="721296"/>
                <a:gridCol w="628968"/>
                <a:gridCol w="1828165"/>
                <a:gridCol w="1113155"/>
                <a:gridCol w="136252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Element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Length</a:t>
                      </a:r>
                    </a:p>
                    <a:p>
                      <a:pPr algn="ctr"/>
                      <a:r>
                        <a:rPr lang="en-GB" sz="1400" dirty="0" smtClean="0"/>
                        <a:t>[m]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CB ID</a:t>
                      </a:r>
                    </a:p>
                    <a:p>
                      <a:pPr algn="ctr"/>
                      <a:r>
                        <a:rPr lang="en-GB" sz="1400" dirty="0" smtClean="0"/>
                        <a:t>[mm]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Shape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W thickness</a:t>
                      </a:r>
                    </a:p>
                    <a:p>
                      <a:pPr algn="ctr"/>
                      <a:r>
                        <a:rPr lang="en-GB" sz="1400" dirty="0" smtClean="0"/>
                        <a:t>[mm]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BS aperture</a:t>
                      </a:r>
                      <a:r>
                        <a:rPr lang="en-GB" sz="1400" baseline="0" dirty="0" smtClean="0"/>
                        <a:t> </a:t>
                      </a:r>
                    </a:p>
                    <a:p>
                      <a:pPr algn="ctr"/>
                      <a:r>
                        <a:rPr lang="en-GB" sz="1400" dirty="0" smtClean="0"/>
                        <a:t>H(V);</a:t>
                      </a:r>
                      <a:r>
                        <a:rPr lang="en-GB" sz="1400" baseline="0" dirty="0" smtClean="0"/>
                        <a:t> +/- 45°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[mm]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Q1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136.7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Octagonal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99.7</a:t>
                      </a:r>
                      <a:r>
                        <a:rPr lang="en-GB" sz="1400" dirty="0" smtClean="0"/>
                        <a:t>;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baseline="0" dirty="0" smtClean="0"/>
                        <a:t>99.7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Q2-Q3-CP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35.7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136.7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Non regular octagonal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119.7;110.7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D1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7.3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1367.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Non regular octagonal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119.7;110.7</a:t>
                      </a:r>
                      <a:endParaRPr lang="en-GB" sz="1400" dirty="0" smtClean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DFXJ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/>
                        <a:t>tbd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/>
                        <a:t>tbd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/>
                        <a:t>tbd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/>
                        <a:t>tbd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 descr="\\cern.ch\dfs\Users\m\mmorrone\Desktop\Beam Screen\Photos proto\P1040834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36" t="20004" b="11973"/>
          <a:stretch/>
        </p:blipFill>
        <p:spPr bwMode="auto">
          <a:xfrm>
            <a:off x="3680912" y="1996208"/>
            <a:ext cx="2633901" cy="20142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3" r="4983"/>
          <a:stretch/>
        </p:blipFill>
        <p:spPr>
          <a:xfrm>
            <a:off x="6394640" y="2019272"/>
            <a:ext cx="2664393" cy="196816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79434" y="6153700"/>
            <a:ext cx="85126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Next steps: Validate thermal and quench models against experimental tests</a:t>
            </a:r>
            <a:endParaRPr lang="en-GB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Footer Placeholder 8"/>
          <p:cNvSpPr txBox="1">
            <a:spLocks/>
          </p:cNvSpPr>
          <p:nvPr/>
        </p:nvSpPr>
        <p:spPr>
          <a:xfrm>
            <a:off x="7672883" y="4914306"/>
            <a:ext cx="1162941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C. Garion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25" y="2115974"/>
            <a:ext cx="3552986" cy="1853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617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102" y="1744826"/>
            <a:ext cx="7605713" cy="378777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07009" y="784659"/>
            <a:ext cx="61862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sz="1400" dirty="0" smtClean="0"/>
              <a:t>LS2 	starting in </a:t>
            </a:r>
            <a:r>
              <a:rPr lang="en-GB" sz="1400" dirty="0" smtClean="0">
                <a:solidFill>
                  <a:srgbClr val="FF0000"/>
                </a:solidFill>
              </a:rPr>
              <a:t>2019	</a:t>
            </a:r>
            <a:r>
              <a:rPr lang="en-GB" sz="1400" dirty="0" smtClean="0"/>
              <a:t>=&gt; 	</a:t>
            </a:r>
            <a:r>
              <a:rPr lang="en-GB" sz="1400" dirty="0" smtClean="0">
                <a:solidFill>
                  <a:srgbClr val="FF0000"/>
                </a:solidFill>
              </a:rPr>
              <a:t>24 </a:t>
            </a:r>
            <a:r>
              <a:rPr lang="en-GB" sz="1400" dirty="0" smtClean="0"/>
              <a:t>months + 3 months BC </a:t>
            </a:r>
          </a:p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sz="1400" dirty="0" smtClean="0"/>
              <a:t>LS3	LHC: starting in 2024 	=&gt;	</a:t>
            </a:r>
            <a:r>
              <a:rPr lang="en-GB" sz="1400" dirty="0" smtClean="0">
                <a:solidFill>
                  <a:srgbClr val="FF0000"/>
                </a:solidFill>
              </a:rPr>
              <a:t>30</a:t>
            </a:r>
            <a:r>
              <a:rPr lang="en-GB" sz="1400" dirty="0" smtClean="0"/>
              <a:t> months + 3 months BC</a:t>
            </a:r>
          </a:p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sz="1400" dirty="0"/>
              <a:t>	I</a:t>
            </a:r>
            <a:r>
              <a:rPr lang="en-GB" sz="1400" dirty="0" smtClean="0"/>
              <a:t>njectors: in 2025</a:t>
            </a:r>
            <a:r>
              <a:rPr lang="en-GB" sz="1400" dirty="0"/>
              <a:t>	</a:t>
            </a:r>
            <a:r>
              <a:rPr lang="en-GB" sz="1400" dirty="0" smtClean="0"/>
              <a:t>=&gt;</a:t>
            </a:r>
            <a:r>
              <a:rPr lang="en-GB" sz="1400" dirty="0"/>
              <a:t>	</a:t>
            </a:r>
            <a:r>
              <a:rPr lang="en-GB" sz="1400" dirty="0" smtClean="0">
                <a:solidFill>
                  <a:srgbClr val="FF0000"/>
                </a:solidFill>
              </a:rPr>
              <a:t>13</a:t>
            </a:r>
            <a:r>
              <a:rPr lang="en-GB" sz="1400" dirty="0" smtClean="0"/>
              <a:t> months + 3 months BC</a:t>
            </a:r>
            <a:endParaRPr lang="en-GB" sz="14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6681022" y="686562"/>
            <a:ext cx="1898929" cy="796168"/>
            <a:chOff x="6988333" y="1114770"/>
            <a:chExt cx="2025247" cy="903687"/>
          </a:xfrm>
        </p:grpSpPr>
        <p:grpSp>
          <p:nvGrpSpPr>
            <p:cNvPr id="18" name="Group 17"/>
            <p:cNvGrpSpPr/>
            <p:nvPr/>
          </p:nvGrpSpPr>
          <p:grpSpPr>
            <a:xfrm>
              <a:off x="7067911" y="1141217"/>
              <a:ext cx="1866091" cy="850793"/>
              <a:chOff x="7236296" y="15245"/>
              <a:chExt cx="1866091" cy="850793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7236296" y="68139"/>
                <a:ext cx="224295" cy="150949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236296" y="256825"/>
                <a:ext cx="224295" cy="15094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7236296" y="461945"/>
                <a:ext cx="224295" cy="15094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7236296" y="671934"/>
                <a:ext cx="224295" cy="15094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7460591" y="15245"/>
                <a:ext cx="1641796" cy="850793"/>
                <a:chOff x="7460591" y="68139"/>
                <a:chExt cx="1641796" cy="850793"/>
              </a:xfrm>
            </p:grpSpPr>
            <p:sp>
              <p:nvSpPr>
                <p:cNvPr id="25" name="TextBox 24"/>
                <p:cNvSpPr txBox="1"/>
                <p:nvPr/>
              </p:nvSpPr>
              <p:spPr>
                <a:xfrm>
                  <a:off x="7460591" y="440642"/>
                  <a:ext cx="164179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Beam commissioning</a:t>
                  </a:r>
                  <a:endParaRPr lang="en-GB" sz="1200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7460591" y="641933"/>
                  <a:ext cx="115666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Technical stop</a:t>
                  </a:r>
                  <a:endParaRPr lang="en-GB" sz="1200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7460591" y="246120"/>
                  <a:ext cx="8659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Shutdown</a:t>
                  </a:r>
                  <a:endParaRPr lang="en-GB" sz="1200" dirty="0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7460591" y="68139"/>
                  <a:ext cx="71365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Physics</a:t>
                  </a:r>
                  <a:endParaRPr lang="en-GB" sz="1200" dirty="0"/>
                </a:p>
              </p:txBody>
            </p:sp>
          </p:grpSp>
        </p:grpSp>
        <p:sp>
          <p:nvSpPr>
            <p:cNvPr id="19" name="Rectangle 18"/>
            <p:cNvSpPr/>
            <p:nvPr/>
          </p:nvSpPr>
          <p:spPr>
            <a:xfrm>
              <a:off x="6988333" y="1114770"/>
              <a:ext cx="2025247" cy="903687"/>
            </a:xfrm>
            <a:prstGeom prst="rect">
              <a:avLst/>
            </a:prstGeom>
            <a:noFill/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134456" y="1567394"/>
            <a:ext cx="29626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/>
              <a:t>(</a:t>
            </a:r>
            <a:r>
              <a:rPr lang="en-GB" sz="1000" b="1" dirty="0" smtClean="0"/>
              <a:t>Extended) Year End Technical Stop: (E)YETS</a:t>
            </a:r>
            <a:endParaRPr lang="en-GB" sz="10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134456" y="5450200"/>
            <a:ext cx="42819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chemeClr val="tx2"/>
                </a:solidFill>
              </a:rPr>
              <a:t>Goal of 3’000 fb</a:t>
            </a:r>
            <a:r>
              <a:rPr lang="en-GB" sz="2000" b="1" baseline="30000" dirty="0">
                <a:solidFill>
                  <a:schemeClr val="tx2"/>
                </a:solidFill>
              </a:rPr>
              <a:t>-1</a:t>
            </a:r>
            <a:r>
              <a:rPr lang="en-GB" sz="2000" b="1" dirty="0">
                <a:solidFill>
                  <a:schemeClr val="tx2"/>
                </a:solidFill>
              </a:rPr>
              <a:t>  by mid 2030ies</a:t>
            </a:r>
          </a:p>
        </p:txBody>
      </p:sp>
      <p:sp>
        <p:nvSpPr>
          <p:cNvPr id="51" name="Rectangle 6"/>
          <p:cNvSpPr>
            <a:spLocks noChangeArrowheads="1"/>
          </p:cNvSpPr>
          <p:nvPr/>
        </p:nvSpPr>
        <p:spPr bwMode="auto">
          <a:xfrm>
            <a:off x="16361" y="120496"/>
            <a:ext cx="9143999" cy="513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11" tIns="40855" rIns="81711" bIns="40855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US" sz="2800" b="1" dirty="0" smtClean="0">
                <a:solidFill>
                  <a:srgbClr val="FF3399"/>
                </a:solidFill>
              </a:rPr>
              <a:t>New</a:t>
            </a:r>
            <a:r>
              <a:rPr lang="en-US" sz="2800" b="1" dirty="0" smtClean="0">
                <a:solidFill>
                  <a:srgbClr val="0089B5"/>
                </a:solidFill>
              </a:rPr>
              <a:t> LHC roadmap: according to MTP 2016-2020</a:t>
            </a:r>
            <a:endParaRPr lang="en-US" sz="2800" b="1" dirty="0">
              <a:solidFill>
                <a:srgbClr val="0089B5"/>
              </a:solidFill>
            </a:endParaRPr>
          </a:p>
        </p:txBody>
      </p:sp>
      <p:sp>
        <p:nvSpPr>
          <p:cNvPr id="53" name="Footer Placeholder 8"/>
          <p:cNvSpPr txBox="1">
            <a:spLocks/>
          </p:cNvSpPr>
          <p:nvPr/>
        </p:nvSpPr>
        <p:spPr>
          <a:xfrm>
            <a:off x="6448666" y="5832670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F. Bordry</a:t>
            </a:r>
          </a:p>
        </p:txBody>
      </p:sp>
      <p:sp>
        <p:nvSpPr>
          <p:cNvPr id="58" name="Slide Number Placeholder 14"/>
          <p:cNvSpPr>
            <a:spLocks noGrp="1"/>
          </p:cNvSpPr>
          <p:nvPr>
            <p:ph type="sldNum" sz="quarter" idx="4294967295"/>
          </p:nvPr>
        </p:nvSpPr>
        <p:spPr>
          <a:xfrm>
            <a:off x="8267384" y="6478454"/>
            <a:ext cx="509917" cy="365125"/>
          </a:xfrm>
          <a:prstGeom prst="rect">
            <a:avLst/>
          </a:prstGeom>
        </p:spPr>
        <p:txBody>
          <a:bodyPr/>
          <a:lstStyle/>
          <a:p>
            <a:pPr algn="r"/>
            <a:fld id="{F382CD8A-0A5B-4AE2-89AE-374FC8E42C3C}" type="slidenum">
              <a:rPr lang="en-US" sz="1200" smtClean="0"/>
              <a:pPr algn="r"/>
              <a:t>4</a:t>
            </a:fld>
            <a:endParaRPr lang="en-US" sz="1200" dirty="0"/>
          </a:p>
        </p:txBody>
      </p:sp>
      <p:sp>
        <p:nvSpPr>
          <p:cNvPr id="59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3165429" y="6522531"/>
            <a:ext cx="5026386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200" smtClean="0"/>
              <a:t>V. Baglin, VSC Seminar, December 4th 2015, CERN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4741493" y="1428894"/>
            <a:ext cx="748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~ 100-</a:t>
            </a:r>
          </a:p>
          <a:p>
            <a:r>
              <a:rPr lang="fr-CH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120 fb</a:t>
            </a:r>
            <a:r>
              <a:rPr lang="fr-CH" sz="1400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  <a:endParaRPr lang="fr-FR" sz="1400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84065" y="3638715"/>
            <a:ext cx="87876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~ 300 fb</a:t>
            </a:r>
            <a:r>
              <a:rPr lang="fr-CH" sz="1400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  <a:endParaRPr lang="fr-FR" sz="1400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86102" y="1881229"/>
            <a:ext cx="65755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30 fb</a:t>
            </a:r>
            <a:r>
              <a:rPr lang="fr-CH" sz="1400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  <a:endParaRPr lang="fr-FR" sz="1400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44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Interconnection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48640" y="6494840"/>
            <a:ext cx="3338160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2264" y="715591"/>
            <a:ext cx="8509393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Optimisation of space and shielding</a:t>
            </a:r>
            <a:endParaRPr lang="en-GB" sz="1700" dirty="0" smtClean="0">
              <a:solidFill>
                <a:srgbClr val="FF3399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1821189" y="970113"/>
            <a:ext cx="5361014" cy="1824038"/>
            <a:chOff x="-341330" y="1285875"/>
            <a:chExt cx="10722026" cy="3648075"/>
          </a:xfrm>
        </p:grpSpPr>
        <p:sp>
          <p:nvSpPr>
            <p:cNvPr id="16" name="Rectangle 15"/>
            <p:cNvSpPr/>
            <p:nvPr/>
          </p:nvSpPr>
          <p:spPr>
            <a:xfrm>
              <a:off x="457200" y="4591050"/>
              <a:ext cx="8538684" cy="342900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chemeClr val="bg1"/>
              </a:bgClr>
            </a:patt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800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1552574" y="2333626"/>
              <a:ext cx="3019425" cy="1533524"/>
            </a:xfrm>
            <a:prstGeom prst="roundRect">
              <a:avLst>
                <a:gd name="adj" fmla="val 45238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800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1933575" y="2124075"/>
              <a:ext cx="2352675" cy="0"/>
            </a:xfrm>
            <a:prstGeom prst="line">
              <a:avLst/>
            </a:prstGeom>
            <a:ln w="57150">
              <a:solidFill>
                <a:schemeClr val="accent4">
                  <a:lumMod val="60000"/>
                  <a:lumOff val="40000"/>
                </a:schemeClr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933575" y="4086225"/>
              <a:ext cx="2352675" cy="0"/>
            </a:xfrm>
            <a:prstGeom prst="line">
              <a:avLst/>
            </a:prstGeom>
            <a:ln w="57150">
              <a:solidFill>
                <a:schemeClr val="accent4">
                  <a:lumMod val="60000"/>
                  <a:lumOff val="40000"/>
                </a:schemeClr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57200" y="4591050"/>
              <a:ext cx="8538684" cy="0"/>
            </a:xfrm>
            <a:prstGeom prst="line">
              <a:avLst/>
            </a:prstGeom>
            <a:ln w="38100"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057525" y="4086225"/>
              <a:ext cx="0" cy="504825"/>
            </a:xfrm>
            <a:prstGeom prst="line">
              <a:avLst/>
            </a:prstGeom>
            <a:ln w="63500">
              <a:solidFill>
                <a:srgbClr val="FF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18"/>
            <p:cNvSpPr txBox="1"/>
            <p:nvPr/>
          </p:nvSpPr>
          <p:spPr>
            <a:xfrm>
              <a:off x="-166066" y="2888217"/>
              <a:ext cx="80424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800" dirty="0" smtClean="0"/>
                <a:t>IP</a:t>
              </a:r>
            </a:p>
            <a:p>
              <a:r>
                <a:rPr lang="en-GB" sz="800" dirty="0" smtClean="0"/>
                <a:t>side</a:t>
              </a:r>
              <a:endParaRPr lang="en-GB" sz="800" dirty="0"/>
            </a:p>
          </p:txBody>
        </p:sp>
        <p:cxnSp>
          <p:nvCxnSpPr>
            <p:cNvPr id="23" name="Straight Connector 22"/>
            <p:cNvCxnSpPr>
              <a:stCxn id="17" idx="2"/>
            </p:cNvCxnSpPr>
            <p:nvPr/>
          </p:nvCxnSpPr>
          <p:spPr>
            <a:xfrm flipH="1">
              <a:off x="3057525" y="3867150"/>
              <a:ext cx="4762" cy="219075"/>
            </a:xfrm>
            <a:prstGeom prst="line">
              <a:avLst/>
            </a:prstGeom>
            <a:ln w="82550">
              <a:solidFill>
                <a:srgbClr val="00B05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1409700" y="3043238"/>
              <a:ext cx="3280198" cy="0"/>
            </a:xfrm>
            <a:prstGeom prst="line">
              <a:avLst/>
            </a:prstGeom>
            <a:ln w="25400"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409700" y="3309938"/>
              <a:ext cx="3280198" cy="0"/>
            </a:xfrm>
            <a:prstGeom prst="line">
              <a:avLst/>
            </a:prstGeom>
            <a:ln w="25400"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2"/>
            <p:cNvSpPr txBox="1"/>
            <p:nvPr/>
          </p:nvSpPr>
          <p:spPr>
            <a:xfrm>
              <a:off x="2303860" y="1305699"/>
              <a:ext cx="2598338" cy="430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800" dirty="0" smtClean="0"/>
                <a:t>Cryostat vacuum vessel</a:t>
              </a:r>
              <a:endParaRPr lang="en-GB" sz="800" dirty="0"/>
            </a:p>
          </p:txBody>
        </p:sp>
        <p:cxnSp>
          <p:nvCxnSpPr>
            <p:cNvPr id="27" name="Straight Arrow Connector 26"/>
            <p:cNvCxnSpPr>
              <a:stCxn id="26" idx="2"/>
            </p:cNvCxnSpPr>
            <p:nvPr/>
          </p:nvCxnSpPr>
          <p:spPr>
            <a:xfrm flipH="1">
              <a:off x="2922994" y="1736587"/>
              <a:ext cx="680036" cy="387492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4"/>
            <p:cNvSpPr txBox="1"/>
            <p:nvPr/>
          </p:nvSpPr>
          <p:spPr>
            <a:xfrm>
              <a:off x="961670" y="1285875"/>
              <a:ext cx="1371956" cy="430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800" dirty="0" smtClean="0"/>
                <a:t>Cold mass</a:t>
              </a:r>
              <a:endParaRPr lang="en-GB" sz="800" dirty="0"/>
            </a:p>
          </p:txBody>
        </p:sp>
        <p:cxnSp>
          <p:nvCxnSpPr>
            <p:cNvPr id="29" name="Straight Arrow Connector 28"/>
            <p:cNvCxnSpPr>
              <a:stCxn id="28" idx="2"/>
            </p:cNvCxnSpPr>
            <p:nvPr/>
          </p:nvCxnSpPr>
          <p:spPr>
            <a:xfrm>
              <a:off x="1647648" y="1716763"/>
              <a:ext cx="685978" cy="101492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6"/>
            <p:cNvSpPr txBox="1"/>
            <p:nvPr/>
          </p:nvSpPr>
          <p:spPr>
            <a:xfrm>
              <a:off x="199430" y="1566253"/>
              <a:ext cx="1286468" cy="430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800" dirty="0" smtClean="0"/>
                <a:t>Cold bore</a:t>
              </a:r>
              <a:endParaRPr lang="en-GB" sz="800" dirty="0"/>
            </a:p>
          </p:txBody>
        </p:sp>
        <p:sp>
          <p:nvSpPr>
            <p:cNvPr id="31" name="TextBox 27"/>
            <p:cNvSpPr txBox="1"/>
            <p:nvPr/>
          </p:nvSpPr>
          <p:spPr>
            <a:xfrm>
              <a:off x="-296984" y="2142887"/>
              <a:ext cx="1678786" cy="430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800" dirty="0" smtClean="0"/>
                <a:t>Beam screen</a:t>
              </a:r>
              <a:endParaRPr lang="en-GB" sz="800" dirty="0"/>
            </a:p>
          </p:txBody>
        </p:sp>
        <p:sp>
          <p:nvSpPr>
            <p:cNvPr id="32" name="TextBox 28"/>
            <p:cNvSpPr txBox="1"/>
            <p:nvPr/>
          </p:nvSpPr>
          <p:spPr>
            <a:xfrm>
              <a:off x="-341330" y="4070568"/>
              <a:ext cx="2270146" cy="615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700" dirty="0" smtClean="0">
                  <a:solidFill>
                    <a:srgbClr val="00B050"/>
                  </a:solidFill>
                </a:rPr>
                <a:t>Fixed point Cold mass/ vacuum vessel</a:t>
              </a:r>
              <a:endParaRPr lang="en-GB" sz="700" dirty="0">
                <a:solidFill>
                  <a:srgbClr val="00B050"/>
                </a:solidFill>
              </a:endParaRPr>
            </a:p>
          </p:txBody>
        </p:sp>
        <p:cxnSp>
          <p:nvCxnSpPr>
            <p:cNvPr id="33" name="Straight Arrow Connector 32"/>
            <p:cNvCxnSpPr>
              <a:stCxn id="32" idx="3"/>
            </p:cNvCxnSpPr>
            <p:nvPr/>
          </p:nvCxnSpPr>
          <p:spPr>
            <a:xfrm flipV="1">
              <a:off x="1928816" y="3957638"/>
              <a:ext cx="1142398" cy="420708"/>
            </a:xfrm>
            <a:prstGeom prst="straightConnector1">
              <a:avLst/>
            </a:prstGeom>
            <a:ln>
              <a:solidFill>
                <a:srgbClr val="00B05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0"/>
            <p:cNvSpPr txBox="1"/>
            <p:nvPr/>
          </p:nvSpPr>
          <p:spPr>
            <a:xfrm>
              <a:off x="603272" y="2984779"/>
              <a:ext cx="808808" cy="430888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800" dirty="0" smtClean="0">
                  <a:solidFill>
                    <a:srgbClr val="000000"/>
                  </a:solidFill>
                </a:rPr>
                <a:t>BPM</a:t>
              </a:r>
              <a:endParaRPr lang="en-GB" sz="800" dirty="0">
                <a:solidFill>
                  <a:srgbClr val="000000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1502566" y="3045619"/>
              <a:ext cx="3247234" cy="259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80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409700" y="3100388"/>
              <a:ext cx="3806734" cy="138113"/>
            </a:xfrm>
            <a:prstGeom prst="rect">
              <a:avLst/>
            </a:prstGeom>
            <a:solidFill>
              <a:srgbClr val="FFC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800"/>
            </a:p>
          </p:txBody>
        </p:sp>
        <p:cxnSp>
          <p:nvCxnSpPr>
            <p:cNvPr id="37" name="Straight Arrow Connector 36"/>
            <p:cNvCxnSpPr>
              <a:stCxn id="30" idx="2"/>
            </p:cNvCxnSpPr>
            <p:nvPr/>
          </p:nvCxnSpPr>
          <p:spPr>
            <a:xfrm>
              <a:off x="842664" y="1997141"/>
              <a:ext cx="1395712" cy="104609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31" idx="2"/>
            </p:cNvCxnSpPr>
            <p:nvPr/>
          </p:nvCxnSpPr>
          <p:spPr>
            <a:xfrm>
              <a:off x="542410" y="2573775"/>
              <a:ext cx="1598236" cy="601492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483219" y="3043238"/>
              <a:ext cx="153889" cy="26670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flipH="1">
              <a:off x="1502567" y="3036094"/>
              <a:ext cx="134541" cy="26670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ounded Rectangle 40"/>
            <p:cNvSpPr/>
            <p:nvPr/>
          </p:nvSpPr>
          <p:spPr>
            <a:xfrm>
              <a:off x="6856445" y="2333625"/>
              <a:ext cx="3019425" cy="1533524"/>
            </a:xfrm>
            <a:prstGeom prst="roundRect">
              <a:avLst>
                <a:gd name="adj" fmla="val 45238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800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7237446" y="2124074"/>
              <a:ext cx="2352675" cy="0"/>
            </a:xfrm>
            <a:prstGeom prst="line">
              <a:avLst/>
            </a:prstGeom>
            <a:ln w="57150">
              <a:solidFill>
                <a:schemeClr val="accent4">
                  <a:lumMod val="60000"/>
                  <a:lumOff val="40000"/>
                </a:schemeClr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7237446" y="4086224"/>
              <a:ext cx="2352675" cy="0"/>
            </a:xfrm>
            <a:prstGeom prst="line">
              <a:avLst/>
            </a:prstGeom>
            <a:ln w="57150">
              <a:solidFill>
                <a:schemeClr val="accent4">
                  <a:lumMod val="60000"/>
                  <a:lumOff val="40000"/>
                </a:schemeClr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8361396" y="4086224"/>
              <a:ext cx="0" cy="504825"/>
            </a:xfrm>
            <a:prstGeom prst="line">
              <a:avLst/>
            </a:prstGeom>
            <a:ln w="63500">
              <a:solidFill>
                <a:srgbClr val="FF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41" idx="2"/>
            </p:cNvCxnSpPr>
            <p:nvPr/>
          </p:nvCxnSpPr>
          <p:spPr>
            <a:xfrm flipH="1">
              <a:off x="8361396" y="3867149"/>
              <a:ext cx="4762" cy="219075"/>
            </a:xfrm>
            <a:prstGeom prst="line">
              <a:avLst/>
            </a:prstGeom>
            <a:ln w="82550">
              <a:solidFill>
                <a:srgbClr val="00B05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6713571" y="3043237"/>
              <a:ext cx="3280198" cy="0"/>
            </a:xfrm>
            <a:prstGeom prst="line">
              <a:avLst/>
            </a:prstGeom>
            <a:ln w="25400"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6713571" y="3309937"/>
              <a:ext cx="3280198" cy="0"/>
            </a:xfrm>
            <a:prstGeom prst="line">
              <a:avLst/>
            </a:prstGeom>
            <a:ln w="25400"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4"/>
            <p:cNvSpPr txBox="1"/>
            <p:nvPr/>
          </p:nvSpPr>
          <p:spPr>
            <a:xfrm>
              <a:off x="5963476" y="2984777"/>
              <a:ext cx="851968" cy="430888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800" dirty="0" smtClean="0">
                  <a:solidFill>
                    <a:srgbClr val="000000"/>
                  </a:solidFill>
                </a:rPr>
                <a:t>BPM</a:t>
              </a:r>
              <a:endParaRPr lang="en-GB" sz="800" dirty="0">
                <a:solidFill>
                  <a:srgbClr val="000000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6806437" y="3045618"/>
              <a:ext cx="3247234" cy="2595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800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713571" y="3100387"/>
              <a:ext cx="3667125" cy="138113"/>
            </a:xfrm>
            <a:prstGeom prst="rect">
              <a:avLst/>
            </a:prstGeom>
            <a:solidFill>
              <a:srgbClr val="FFC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800"/>
            </a:p>
          </p:txBody>
        </p:sp>
        <p:cxnSp>
          <p:nvCxnSpPr>
            <p:cNvPr id="51" name="Straight Connector 50"/>
            <p:cNvCxnSpPr/>
            <p:nvPr/>
          </p:nvCxnSpPr>
          <p:spPr>
            <a:xfrm>
              <a:off x="6787090" y="3043237"/>
              <a:ext cx="153889" cy="26670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H="1">
              <a:off x="6806438" y="3036093"/>
              <a:ext cx="134541" cy="26670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3" name="Group 52"/>
            <p:cNvGrpSpPr/>
            <p:nvPr/>
          </p:nvGrpSpPr>
          <p:grpSpPr>
            <a:xfrm>
              <a:off x="4689898" y="2729589"/>
              <a:ext cx="106151" cy="228123"/>
              <a:chOff x="4689898" y="2807970"/>
              <a:chExt cx="106151" cy="228123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/>
            <p:cNvGrpSpPr/>
            <p:nvPr/>
          </p:nvGrpSpPr>
          <p:grpSpPr>
            <a:xfrm>
              <a:off x="4796049" y="2729589"/>
              <a:ext cx="106151" cy="228123"/>
              <a:chOff x="4689898" y="2807970"/>
              <a:chExt cx="106151" cy="228123"/>
            </a:xfrm>
          </p:grpSpPr>
          <p:cxnSp>
            <p:nvCxnSpPr>
              <p:cNvPr id="127" name="Straight Connector 126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Group 54"/>
            <p:cNvGrpSpPr/>
            <p:nvPr/>
          </p:nvGrpSpPr>
          <p:grpSpPr>
            <a:xfrm>
              <a:off x="4902200" y="2729588"/>
              <a:ext cx="106151" cy="228123"/>
              <a:chOff x="4689898" y="2807970"/>
              <a:chExt cx="106151" cy="228123"/>
            </a:xfrm>
          </p:grpSpPr>
          <p:cxnSp>
            <p:nvCxnSpPr>
              <p:cNvPr id="125" name="Straight Connector 124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/>
            <p:cNvGrpSpPr/>
            <p:nvPr/>
          </p:nvGrpSpPr>
          <p:grpSpPr>
            <a:xfrm flipV="1">
              <a:off x="4689898" y="3394125"/>
              <a:ext cx="106151" cy="228123"/>
              <a:chOff x="4689898" y="2807970"/>
              <a:chExt cx="106151" cy="228123"/>
            </a:xfrm>
          </p:grpSpPr>
          <p:cxnSp>
            <p:nvCxnSpPr>
              <p:cNvPr id="123" name="Straight Connector 122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Connector 123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7" name="Group 56"/>
            <p:cNvGrpSpPr/>
            <p:nvPr/>
          </p:nvGrpSpPr>
          <p:grpSpPr>
            <a:xfrm flipV="1">
              <a:off x="4796049" y="3394125"/>
              <a:ext cx="106151" cy="228123"/>
              <a:chOff x="4689898" y="2807970"/>
              <a:chExt cx="106151" cy="228123"/>
            </a:xfrm>
          </p:grpSpPr>
          <p:cxnSp>
            <p:nvCxnSpPr>
              <p:cNvPr id="121" name="Straight Connector 120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Connector 121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 57"/>
            <p:cNvGrpSpPr/>
            <p:nvPr/>
          </p:nvGrpSpPr>
          <p:grpSpPr>
            <a:xfrm flipV="1">
              <a:off x="4902200" y="3394124"/>
              <a:ext cx="106151" cy="228123"/>
              <a:chOff x="4689898" y="2807970"/>
              <a:chExt cx="106151" cy="228123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9" name="Straight Connector 58"/>
            <p:cNvCxnSpPr/>
            <p:nvPr/>
          </p:nvCxnSpPr>
          <p:spPr>
            <a:xfrm flipV="1">
              <a:off x="5008351" y="2953021"/>
              <a:ext cx="0" cy="92597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4689898" y="2950641"/>
              <a:ext cx="0" cy="92597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5008351" y="3307554"/>
              <a:ext cx="0" cy="92597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V="1">
              <a:off x="4689898" y="3305174"/>
              <a:ext cx="0" cy="92597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>
              <a:off x="5008352" y="3036093"/>
              <a:ext cx="307277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H="1">
              <a:off x="5004458" y="3312841"/>
              <a:ext cx="311171" cy="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5040634" y="3043237"/>
              <a:ext cx="153889" cy="26670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flipH="1">
              <a:off x="5059982" y="3036093"/>
              <a:ext cx="134541" cy="266700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Group 66"/>
            <p:cNvGrpSpPr/>
            <p:nvPr/>
          </p:nvGrpSpPr>
          <p:grpSpPr>
            <a:xfrm>
              <a:off x="5315629" y="2724911"/>
              <a:ext cx="106151" cy="228123"/>
              <a:chOff x="4689898" y="2807970"/>
              <a:chExt cx="106151" cy="228123"/>
            </a:xfrm>
          </p:grpSpPr>
          <p:cxnSp>
            <p:nvCxnSpPr>
              <p:cNvPr id="117" name="Straight Connector 116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Group 67"/>
            <p:cNvGrpSpPr/>
            <p:nvPr/>
          </p:nvGrpSpPr>
          <p:grpSpPr>
            <a:xfrm>
              <a:off x="5421780" y="2724911"/>
              <a:ext cx="106151" cy="228123"/>
              <a:chOff x="4689898" y="2807970"/>
              <a:chExt cx="106151" cy="228123"/>
            </a:xfrm>
          </p:grpSpPr>
          <p:cxnSp>
            <p:nvCxnSpPr>
              <p:cNvPr id="115" name="Straight Connector 114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Connector 115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9" name="Group 68"/>
            <p:cNvGrpSpPr/>
            <p:nvPr/>
          </p:nvGrpSpPr>
          <p:grpSpPr>
            <a:xfrm>
              <a:off x="5527931" y="2724910"/>
              <a:ext cx="106151" cy="228123"/>
              <a:chOff x="4689898" y="2807970"/>
              <a:chExt cx="106151" cy="228123"/>
            </a:xfrm>
          </p:grpSpPr>
          <p:cxnSp>
            <p:nvCxnSpPr>
              <p:cNvPr id="113" name="Straight Connector 112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0" name="Straight Connector 69"/>
            <p:cNvCxnSpPr/>
            <p:nvPr/>
          </p:nvCxnSpPr>
          <p:spPr>
            <a:xfrm flipV="1">
              <a:off x="5862878" y="2938478"/>
              <a:ext cx="0" cy="92597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V="1">
              <a:off x="5315629" y="2945963"/>
              <a:ext cx="0" cy="92597"/>
            </a:xfrm>
            <a:prstGeom prst="line">
              <a:avLst/>
            </a:prstGeom>
            <a:ln>
              <a:solidFill>
                <a:srgbClr val="00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2" name="Group 71"/>
            <p:cNvGrpSpPr/>
            <p:nvPr/>
          </p:nvGrpSpPr>
          <p:grpSpPr>
            <a:xfrm>
              <a:off x="5639956" y="2720780"/>
              <a:ext cx="106151" cy="228123"/>
              <a:chOff x="4689898" y="2807970"/>
              <a:chExt cx="106151" cy="228123"/>
            </a:xfrm>
          </p:grpSpPr>
          <p:cxnSp>
            <p:nvCxnSpPr>
              <p:cNvPr id="111" name="Straight Connector 110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/>
            <p:cNvGrpSpPr/>
            <p:nvPr/>
          </p:nvGrpSpPr>
          <p:grpSpPr>
            <a:xfrm>
              <a:off x="5753825" y="2717840"/>
              <a:ext cx="106151" cy="228123"/>
              <a:chOff x="4689898" y="2807970"/>
              <a:chExt cx="106151" cy="228123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 flipV="1">
                <a:off x="4689898" y="2807970"/>
                <a:ext cx="59902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flipH="1" flipV="1">
                <a:off x="4749800" y="2807970"/>
                <a:ext cx="46249" cy="228123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4" name="Group 73"/>
            <p:cNvGrpSpPr/>
            <p:nvPr/>
          </p:nvGrpSpPr>
          <p:grpSpPr>
            <a:xfrm flipV="1">
              <a:off x="5315629" y="3312841"/>
              <a:ext cx="547249" cy="320720"/>
              <a:chOff x="5468029" y="2870240"/>
              <a:chExt cx="547249" cy="320720"/>
            </a:xfrm>
          </p:grpSpPr>
          <p:grpSp>
            <p:nvGrpSpPr>
              <p:cNvPr id="92" name="Group 91"/>
              <p:cNvGrpSpPr/>
              <p:nvPr/>
            </p:nvGrpSpPr>
            <p:grpSpPr>
              <a:xfrm>
                <a:off x="5468029" y="2877311"/>
                <a:ext cx="106151" cy="228123"/>
                <a:chOff x="4689898" y="2807970"/>
                <a:chExt cx="106151" cy="228123"/>
              </a:xfrm>
            </p:grpSpPr>
            <p:cxnSp>
              <p:nvCxnSpPr>
                <p:cNvPr id="107" name="Straight Connector 106"/>
                <p:cNvCxnSpPr/>
                <p:nvPr/>
              </p:nvCxnSpPr>
              <p:spPr>
                <a:xfrm flipV="1">
                  <a:off x="4689898" y="2807970"/>
                  <a:ext cx="59902" cy="228123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/>
                <p:cNvCxnSpPr/>
                <p:nvPr/>
              </p:nvCxnSpPr>
              <p:spPr>
                <a:xfrm flipH="1" flipV="1">
                  <a:off x="4749800" y="2807970"/>
                  <a:ext cx="46249" cy="228123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3" name="Group 92"/>
              <p:cNvGrpSpPr/>
              <p:nvPr/>
            </p:nvGrpSpPr>
            <p:grpSpPr>
              <a:xfrm>
                <a:off x="5574180" y="2877311"/>
                <a:ext cx="106151" cy="228123"/>
                <a:chOff x="4689898" y="2807970"/>
                <a:chExt cx="106151" cy="228123"/>
              </a:xfrm>
            </p:grpSpPr>
            <p:cxnSp>
              <p:nvCxnSpPr>
                <p:cNvPr id="105" name="Straight Connector 104"/>
                <p:cNvCxnSpPr/>
                <p:nvPr/>
              </p:nvCxnSpPr>
              <p:spPr>
                <a:xfrm flipV="1">
                  <a:off x="4689898" y="2807970"/>
                  <a:ext cx="59902" cy="228123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 flipH="1" flipV="1">
                  <a:off x="4749800" y="2807970"/>
                  <a:ext cx="46249" cy="228123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" name="Group 93"/>
              <p:cNvGrpSpPr/>
              <p:nvPr/>
            </p:nvGrpSpPr>
            <p:grpSpPr>
              <a:xfrm>
                <a:off x="5680331" y="2877310"/>
                <a:ext cx="106151" cy="228123"/>
                <a:chOff x="4689898" y="2807970"/>
                <a:chExt cx="106151" cy="228123"/>
              </a:xfrm>
            </p:grpSpPr>
            <p:cxnSp>
              <p:nvCxnSpPr>
                <p:cNvPr id="103" name="Straight Connector 102"/>
                <p:cNvCxnSpPr/>
                <p:nvPr/>
              </p:nvCxnSpPr>
              <p:spPr>
                <a:xfrm flipV="1">
                  <a:off x="4689898" y="2807970"/>
                  <a:ext cx="59902" cy="228123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4" name="Straight Connector 103"/>
                <p:cNvCxnSpPr/>
                <p:nvPr/>
              </p:nvCxnSpPr>
              <p:spPr>
                <a:xfrm flipH="1" flipV="1">
                  <a:off x="4749800" y="2807970"/>
                  <a:ext cx="46249" cy="228123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95" name="Straight Connector 94"/>
              <p:cNvCxnSpPr/>
              <p:nvPr/>
            </p:nvCxnSpPr>
            <p:spPr>
              <a:xfrm flipV="1">
                <a:off x="6015278" y="3090878"/>
                <a:ext cx="0" cy="92597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 flipV="1">
                <a:off x="5468029" y="3098363"/>
                <a:ext cx="0" cy="92597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97" name="Group 96"/>
              <p:cNvGrpSpPr/>
              <p:nvPr/>
            </p:nvGrpSpPr>
            <p:grpSpPr>
              <a:xfrm>
                <a:off x="5792356" y="2873180"/>
                <a:ext cx="106151" cy="228123"/>
                <a:chOff x="4689898" y="2807970"/>
                <a:chExt cx="106151" cy="228123"/>
              </a:xfrm>
            </p:grpSpPr>
            <p:cxnSp>
              <p:nvCxnSpPr>
                <p:cNvPr id="101" name="Straight Connector 100"/>
                <p:cNvCxnSpPr/>
                <p:nvPr/>
              </p:nvCxnSpPr>
              <p:spPr>
                <a:xfrm flipV="1">
                  <a:off x="4689898" y="2807970"/>
                  <a:ext cx="59902" cy="228123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/>
              </p:nvCxnSpPr>
              <p:spPr>
                <a:xfrm flipH="1" flipV="1">
                  <a:off x="4749800" y="2807970"/>
                  <a:ext cx="46249" cy="228123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8" name="Group 97"/>
              <p:cNvGrpSpPr/>
              <p:nvPr/>
            </p:nvGrpSpPr>
            <p:grpSpPr>
              <a:xfrm>
                <a:off x="5906225" y="2870240"/>
                <a:ext cx="106151" cy="228123"/>
                <a:chOff x="4689898" y="2807970"/>
                <a:chExt cx="106151" cy="228123"/>
              </a:xfrm>
            </p:grpSpPr>
            <p:cxnSp>
              <p:nvCxnSpPr>
                <p:cNvPr id="99" name="Straight Connector 98"/>
                <p:cNvCxnSpPr/>
                <p:nvPr/>
              </p:nvCxnSpPr>
              <p:spPr>
                <a:xfrm flipV="1">
                  <a:off x="4689898" y="2807970"/>
                  <a:ext cx="59902" cy="228123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Straight Connector 99"/>
                <p:cNvCxnSpPr/>
                <p:nvPr/>
              </p:nvCxnSpPr>
              <p:spPr>
                <a:xfrm flipH="1" flipV="1">
                  <a:off x="4749800" y="2807970"/>
                  <a:ext cx="46249" cy="228123"/>
                </a:xfrm>
                <a:prstGeom prst="line">
                  <a:avLst/>
                </a:prstGeom>
                <a:ln>
                  <a:solidFill>
                    <a:srgbClr val="000000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75" name="Group 74"/>
            <p:cNvGrpSpPr/>
            <p:nvPr/>
          </p:nvGrpSpPr>
          <p:grpSpPr>
            <a:xfrm>
              <a:off x="5856083" y="3038560"/>
              <a:ext cx="95138" cy="276748"/>
              <a:chOff x="5856082" y="3038560"/>
              <a:chExt cx="311171" cy="276748"/>
            </a:xfrm>
          </p:grpSpPr>
          <p:cxnSp>
            <p:nvCxnSpPr>
              <p:cNvPr id="90" name="Straight Connector 89"/>
              <p:cNvCxnSpPr/>
              <p:nvPr/>
            </p:nvCxnSpPr>
            <p:spPr>
              <a:xfrm flipH="1">
                <a:off x="5859976" y="3038560"/>
                <a:ext cx="307277" cy="0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flipH="1">
                <a:off x="5856082" y="3315308"/>
                <a:ext cx="311171" cy="0"/>
              </a:xfrm>
              <a:prstGeom prst="line">
                <a:avLst/>
              </a:prstGeom>
              <a:ln>
                <a:solidFill>
                  <a:srgbClr val="00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oup 75"/>
            <p:cNvGrpSpPr/>
            <p:nvPr/>
          </p:nvGrpSpPr>
          <p:grpSpPr>
            <a:xfrm>
              <a:off x="5318842" y="3100388"/>
              <a:ext cx="544035" cy="139503"/>
              <a:chOff x="5211856" y="3100388"/>
              <a:chExt cx="739365" cy="139503"/>
            </a:xfrm>
          </p:grpSpPr>
          <p:cxnSp>
            <p:nvCxnSpPr>
              <p:cNvPr id="85" name="Straight Arrow Connector 84"/>
              <p:cNvCxnSpPr>
                <a:stCxn id="36" idx="3"/>
              </p:cNvCxnSpPr>
              <p:nvPr/>
            </p:nvCxnSpPr>
            <p:spPr>
              <a:xfrm flipV="1">
                <a:off x="5216434" y="3169443"/>
                <a:ext cx="734787" cy="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/>
              <p:nvPr/>
            </p:nvCxnSpPr>
            <p:spPr>
              <a:xfrm flipV="1">
                <a:off x="5216433" y="3136684"/>
                <a:ext cx="734787" cy="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/>
              <p:cNvCxnSpPr/>
              <p:nvPr/>
            </p:nvCxnSpPr>
            <p:spPr>
              <a:xfrm flipV="1">
                <a:off x="5216432" y="3204637"/>
                <a:ext cx="734787" cy="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/>
              <p:cNvCxnSpPr/>
              <p:nvPr/>
            </p:nvCxnSpPr>
            <p:spPr>
              <a:xfrm flipV="1">
                <a:off x="5216431" y="3239889"/>
                <a:ext cx="734787" cy="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/>
              <p:cNvCxnSpPr/>
              <p:nvPr/>
            </p:nvCxnSpPr>
            <p:spPr>
              <a:xfrm flipV="1">
                <a:off x="5211856" y="3100388"/>
                <a:ext cx="734787" cy="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7" name="Rectangle 76"/>
            <p:cNvSpPr/>
            <p:nvPr/>
          </p:nvSpPr>
          <p:spPr>
            <a:xfrm>
              <a:off x="5859976" y="3073636"/>
              <a:ext cx="103499" cy="205099"/>
            </a:xfrm>
            <a:prstGeom prst="rect">
              <a:avLst/>
            </a:prstGeom>
            <a:solidFill>
              <a:srgbClr val="FFC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800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5215345" y="3066893"/>
              <a:ext cx="103499" cy="205099"/>
            </a:xfrm>
            <a:prstGeom prst="rect">
              <a:avLst/>
            </a:prstGeom>
            <a:solidFill>
              <a:srgbClr val="FFC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sz="800"/>
            </a:p>
          </p:txBody>
        </p:sp>
        <p:sp>
          <p:nvSpPr>
            <p:cNvPr id="79" name="TextBox 121"/>
            <p:cNvSpPr txBox="1"/>
            <p:nvPr/>
          </p:nvSpPr>
          <p:spPr>
            <a:xfrm>
              <a:off x="332028" y="3589966"/>
              <a:ext cx="3829536" cy="430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800" dirty="0" smtClean="0">
                  <a:solidFill>
                    <a:srgbClr val="000000"/>
                  </a:solidFill>
                </a:rPr>
                <a:t>Connection beam screen/cold bore</a:t>
              </a:r>
              <a:endParaRPr lang="en-GB" sz="800" dirty="0">
                <a:solidFill>
                  <a:srgbClr val="000000"/>
                </a:solidFill>
              </a:endParaRPr>
            </a:p>
          </p:txBody>
        </p:sp>
        <p:cxnSp>
          <p:nvCxnSpPr>
            <p:cNvPr id="80" name="Straight Arrow Connector 79"/>
            <p:cNvCxnSpPr>
              <a:stCxn id="79" idx="0"/>
            </p:cNvCxnSpPr>
            <p:nvPr/>
          </p:nvCxnSpPr>
          <p:spPr>
            <a:xfrm flipH="1" flipV="1">
              <a:off x="1637112" y="3271994"/>
              <a:ext cx="609684" cy="317972"/>
            </a:xfrm>
            <a:prstGeom prst="straightConnector1">
              <a:avLst/>
            </a:prstGeom>
            <a:ln w="12700"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>
              <a:stCxn id="79" idx="0"/>
            </p:cNvCxnSpPr>
            <p:nvPr/>
          </p:nvCxnSpPr>
          <p:spPr>
            <a:xfrm flipV="1">
              <a:off x="2246796" y="3239890"/>
              <a:ext cx="2813188" cy="350076"/>
            </a:xfrm>
            <a:prstGeom prst="straightConnector1">
              <a:avLst/>
            </a:prstGeom>
            <a:ln w="12700"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124"/>
            <p:cNvSpPr txBox="1"/>
            <p:nvPr/>
          </p:nvSpPr>
          <p:spPr>
            <a:xfrm>
              <a:off x="4855950" y="1859203"/>
              <a:ext cx="1169434" cy="430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800" dirty="0"/>
                <a:t>Bellows</a:t>
              </a:r>
            </a:p>
          </p:txBody>
        </p:sp>
        <p:cxnSp>
          <p:nvCxnSpPr>
            <p:cNvPr id="83" name="Straight Arrow Connector 82"/>
            <p:cNvCxnSpPr>
              <a:stCxn id="82" idx="2"/>
            </p:cNvCxnSpPr>
            <p:nvPr/>
          </p:nvCxnSpPr>
          <p:spPr>
            <a:xfrm flipH="1">
              <a:off x="4879076" y="2290091"/>
              <a:ext cx="561592" cy="441592"/>
            </a:xfrm>
            <a:prstGeom prst="straightConnector1">
              <a:avLst/>
            </a:prstGeom>
            <a:ln w="12700"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>
              <a:stCxn id="82" idx="2"/>
            </p:cNvCxnSpPr>
            <p:nvPr/>
          </p:nvCxnSpPr>
          <p:spPr>
            <a:xfrm>
              <a:off x="5440668" y="2290091"/>
              <a:ext cx="147166" cy="427750"/>
            </a:xfrm>
            <a:prstGeom prst="straightConnector1">
              <a:avLst/>
            </a:prstGeom>
            <a:ln w="12700"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1" name="Picture 130"/>
          <p:cNvPicPr>
            <a:picLocks noChangeAspect="1"/>
          </p:cNvPicPr>
          <p:nvPr/>
        </p:nvPicPr>
        <p:blipFill rotWithShape="1">
          <a:blip r:embed="rId3"/>
          <a:srcRect l="14945" t="3623" r="17193" b="5579"/>
          <a:stretch/>
        </p:blipFill>
        <p:spPr>
          <a:xfrm rot="5400000">
            <a:off x="6235042" y="3259951"/>
            <a:ext cx="2103839" cy="2224058"/>
          </a:xfrm>
          <a:prstGeom prst="rect">
            <a:avLst/>
          </a:prstGeom>
        </p:spPr>
      </p:pic>
      <p:sp>
        <p:nvSpPr>
          <p:cNvPr id="132" name="TextBox 152"/>
          <p:cNvSpPr txBox="1"/>
          <p:nvPr/>
        </p:nvSpPr>
        <p:spPr>
          <a:xfrm>
            <a:off x="6564648" y="5481289"/>
            <a:ext cx="1444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Plug-In module</a:t>
            </a:r>
            <a:endParaRPr lang="en-GB" sz="1600" dirty="0"/>
          </a:p>
        </p:txBody>
      </p:sp>
      <p:pic>
        <p:nvPicPr>
          <p:cNvPr id="133" name="Picture 132"/>
          <p:cNvPicPr>
            <a:picLocks noChangeAspect="1"/>
          </p:cNvPicPr>
          <p:nvPr/>
        </p:nvPicPr>
        <p:blipFill rotWithShape="1">
          <a:blip r:embed="rId4"/>
          <a:srcRect l="7015" t="4184" r="9317" b="25645"/>
          <a:stretch/>
        </p:blipFill>
        <p:spPr>
          <a:xfrm rot="16200000" flipH="1">
            <a:off x="-138414" y="3554122"/>
            <a:ext cx="2523463" cy="1571006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 rotWithShape="1">
          <a:blip r:embed="rId5"/>
          <a:srcRect l="2977" t="18152" r="6245" b="2950"/>
          <a:stretch/>
        </p:blipFill>
        <p:spPr>
          <a:xfrm rot="16200000" flipH="1">
            <a:off x="3837271" y="3485739"/>
            <a:ext cx="2521306" cy="1709928"/>
          </a:xfrm>
          <a:prstGeom prst="rect">
            <a:avLst/>
          </a:prstGeom>
        </p:spPr>
      </p:pic>
      <p:sp>
        <p:nvSpPr>
          <p:cNvPr id="135" name="TextBox 150"/>
          <p:cNvSpPr txBox="1"/>
          <p:nvPr/>
        </p:nvSpPr>
        <p:spPr>
          <a:xfrm>
            <a:off x="4550644" y="5747624"/>
            <a:ext cx="12134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Sliding point</a:t>
            </a:r>
            <a:endParaRPr lang="en-GB" sz="1600" dirty="0"/>
          </a:p>
        </p:txBody>
      </p:sp>
      <p:sp>
        <p:nvSpPr>
          <p:cNvPr id="136" name="TextBox 151"/>
          <p:cNvSpPr txBox="1"/>
          <p:nvPr/>
        </p:nvSpPr>
        <p:spPr>
          <a:xfrm>
            <a:off x="751331" y="5579004"/>
            <a:ext cx="1102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smtClean="0"/>
              <a:t>Fixed point</a:t>
            </a:r>
            <a:endParaRPr lang="en-GB" sz="1600" dirty="0"/>
          </a:p>
        </p:txBody>
      </p:sp>
      <p:cxnSp>
        <p:nvCxnSpPr>
          <p:cNvPr id="137" name="Straight Arrow Connector 136"/>
          <p:cNvCxnSpPr/>
          <p:nvPr/>
        </p:nvCxnSpPr>
        <p:spPr>
          <a:xfrm flipH="1">
            <a:off x="1869284" y="1958951"/>
            <a:ext cx="904162" cy="1150744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/>
          <p:nvPr/>
        </p:nvCxnSpPr>
        <p:spPr>
          <a:xfrm>
            <a:off x="4399054" y="1973812"/>
            <a:ext cx="320551" cy="1062445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Arrow Connector 139"/>
          <p:cNvCxnSpPr/>
          <p:nvPr/>
        </p:nvCxnSpPr>
        <p:spPr>
          <a:xfrm>
            <a:off x="4916111" y="2161074"/>
            <a:ext cx="1964426" cy="115433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2" name="Footer Placeholder 8"/>
          <p:cNvSpPr txBox="1">
            <a:spLocks/>
          </p:cNvSpPr>
          <p:nvPr/>
        </p:nvSpPr>
        <p:spPr>
          <a:xfrm>
            <a:off x="2577196" y="5819843"/>
            <a:ext cx="1162941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C. Garion</a:t>
            </a:r>
          </a:p>
        </p:txBody>
      </p:sp>
    </p:spTree>
    <p:extLst>
      <p:ext uri="{BB962C8B-B14F-4D97-AF65-F5344CB8AC3E}">
        <p14:creationId xmlns:p14="http://schemas.microsoft.com/office/powerpoint/2010/main" val="257350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Non-</a:t>
            </a:r>
            <a:r>
              <a:rPr lang="en-US" dirty="0">
                <a:solidFill>
                  <a:srgbClr val="0089B5"/>
                </a:solidFill>
              </a:rPr>
              <a:t>s</a:t>
            </a:r>
            <a:r>
              <a:rPr lang="en-US" dirty="0" smtClean="0">
                <a:solidFill>
                  <a:srgbClr val="0089B5"/>
                </a:solidFill>
                <a:effectLst/>
              </a:rPr>
              <a:t>hielded Beam Screens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66024" y="6494840"/>
            <a:ext cx="3320776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2264" y="715591"/>
            <a:ext cx="8509393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Operating 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temperature :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with the cold 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bore at 1.9 K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a-C 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coated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Cu co-laminated beam 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screen except Q5 &amp;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Q6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Q5 is LHC Q4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Q6 is LHC Q6</a:t>
            </a:r>
            <a:endParaRPr lang="en-GB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354997"/>
              </p:ext>
            </p:extLst>
          </p:nvPr>
        </p:nvGraphicFramePr>
        <p:xfrm>
          <a:off x="419450" y="1866346"/>
          <a:ext cx="6707269" cy="201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2104"/>
                <a:gridCol w="1253762"/>
                <a:gridCol w="1828165"/>
                <a:gridCol w="279323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Element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Length</a:t>
                      </a:r>
                    </a:p>
                    <a:p>
                      <a:pPr algn="ctr"/>
                      <a:r>
                        <a:rPr lang="en-GB" sz="1400" dirty="0" smtClean="0"/>
                        <a:t>[m]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Shape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BS aperture</a:t>
                      </a:r>
                      <a:r>
                        <a:rPr lang="en-GB" sz="1400" baseline="0" dirty="0" smtClean="0"/>
                        <a:t> </a:t>
                      </a:r>
                    </a:p>
                    <a:p>
                      <a:pPr algn="ctr"/>
                      <a:r>
                        <a:rPr lang="en-GB" sz="1400" dirty="0" smtClean="0"/>
                        <a:t>H(V);</a:t>
                      </a:r>
                      <a:r>
                        <a:rPr lang="en-GB" sz="1400" baseline="0" dirty="0" smtClean="0"/>
                        <a:t> +/- 45° - </a:t>
                      </a:r>
                      <a:r>
                        <a:rPr lang="en-GB" sz="1400" baseline="0" dirty="0" err="1" smtClean="0"/>
                        <a:t>Radial;Between</a:t>
                      </a:r>
                      <a:r>
                        <a:rPr lang="en-GB" sz="1400" baseline="0" dirty="0" smtClean="0"/>
                        <a:t> flats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[mm]</a:t>
                      </a:r>
                      <a:endParaRPr lang="en-GB" sz="1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D2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Non regular octagonal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86;77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Q4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Non regular octagonal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72.8;62.8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Q5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racetrack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57.8;48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Q6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racetrack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45.1;35.3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317712" y="5914894"/>
            <a:ext cx="1752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D2: </a:t>
            </a:r>
            <a:r>
              <a:rPr lang="en-GB" sz="1400" dirty="0"/>
              <a:t>octagonal shape, </a:t>
            </a:r>
            <a:endParaRPr lang="en-GB" sz="1400" dirty="0" smtClean="0"/>
          </a:p>
          <a:p>
            <a:pPr algn="ctr"/>
            <a:r>
              <a:rPr lang="en-GB" sz="1400" dirty="0" smtClean="0"/>
              <a:t>CB </a:t>
            </a:r>
            <a:r>
              <a:rPr lang="en-GB" sz="1400" dirty="0"/>
              <a:t>ID: </a:t>
            </a:r>
            <a:r>
              <a:rPr lang="en-GB" sz="1400" dirty="0" smtClean="0"/>
              <a:t>94 </a:t>
            </a:r>
            <a:endParaRPr lang="en-GB" sz="1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978" y="3895089"/>
            <a:ext cx="2286953" cy="197358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2459" y="3895089"/>
            <a:ext cx="1853565" cy="174688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73521" y="5947250"/>
            <a:ext cx="2301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Q4: octagonal shape, </a:t>
            </a:r>
          </a:p>
          <a:p>
            <a:pPr algn="ctr"/>
            <a:r>
              <a:rPr lang="en-GB" sz="1400" dirty="0" smtClean="0"/>
              <a:t>CB ID: 79.8 </a:t>
            </a:r>
            <a:endParaRPr lang="en-GB" sz="14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/>
          <a:srcRect l="21667" t="4793" r="12130" b="16157"/>
          <a:stretch/>
        </p:blipFill>
        <p:spPr>
          <a:xfrm>
            <a:off x="6208483" y="4009120"/>
            <a:ext cx="2478317" cy="161523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138492" y="5897417"/>
            <a:ext cx="2301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Q5-6: racetrack shape, </a:t>
            </a:r>
          </a:p>
          <a:p>
            <a:pPr algn="ctr"/>
            <a:r>
              <a:rPr lang="en-GB" sz="1400" dirty="0" smtClean="0"/>
              <a:t>CB ID: 63 -50</a:t>
            </a:r>
            <a:endParaRPr lang="en-GB" sz="1400" dirty="0"/>
          </a:p>
        </p:txBody>
      </p:sp>
      <p:sp>
        <p:nvSpPr>
          <p:cNvPr id="18" name="Footer Placeholder 8"/>
          <p:cNvSpPr txBox="1">
            <a:spLocks/>
          </p:cNvSpPr>
          <p:nvPr/>
        </p:nvSpPr>
        <p:spPr>
          <a:xfrm>
            <a:off x="7277116" y="2665975"/>
            <a:ext cx="1162941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C. Garion</a:t>
            </a:r>
          </a:p>
        </p:txBody>
      </p:sp>
    </p:spTree>
    <p:extLst>
      <p:ext uri="{BB962C8B-B14F-4D97-AF65-F5344CB8AC3E}">
        <p14:creationId xmlns:p14="http://schemas.microsoft.com/office/powerpoint/2010/main" val="213733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228149"/>
            <a:ext cx="6472268" cy="330981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HL-LHC IT string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19" name="Content Placeholder 3"/>
          <p:cNvSpPr>
            <a:spLocks noGrp="1"/>
          </p:cNvSpPr>
          <p:nvPr>
            <p:ph idx="4294967295"/>
          </p:nvPr>
        </p:nvSpPr>
        <p:spPr>
          <a:xfrm>
            <a:off x="0" y="725488"/>
            <a:ext cx="8229600" cy="53498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b="1" dirty="0"/>
              <a:t>MAIN GOAL</a:t>
            </a:r>
            <a:endParaRPr lang="en-GB" sz="1600" dirty="0"/>
          </a:p>
          <a:p>
            <a:pPr marL="0" indent="0">
              <a:buNone/>
            </a:pPr>
            <a:r>
              <a:rPr lang="en-GB" sz="1400" dirty="0"/>
              <a:t>The HL LHC IT STRING will be a test stand to </a:t>
            </a:r>
            <a:r>
              <a:rPr lang="en-GB" sz="1400" u="sng" dirty="0">
                <a:solidFill>
                  <a:srgbClr val="FF3399"/>
                </a:solidFill>
              </a:rPr>
              <a:t>STUDY and VALIDATE the COLLECTIVE </a:t>
            </a:r>
            <a:r>
              <a:rPr lang="en-GB" sz="1400" u="sng" dirty="0" smtClean="0">
                <a:solidFill>
                  <a:srgbClr val="FF3399"/>
                </a:solidFill>
              </a:rPr>
              <a:t>BEHAVIOUR </a:t>
            </a:r>
            <a:r>
              <a:rPr lang="en-GB" sz="1400" dirty="0"/>
              <a:t>of the different </a:t>
            </a:r>
            <a:r>
              <a:rPr lang="en-GB" sz="1400" dirty="0" smtClean="0"/>
              <a:t>systems of the HL LHC: </a:t>
            </a:r>
            <a:r>
              <a:rPr lang="en-GB" sz="1400" dirty="0"/>
              <a:t>magnets, magnet protection, cryogenics for magnets and superconducting link, magnet powering, </a:t>
            </a:r>
            <a:r>
              <a:rPr lang="en-GB" sz="1400" dirty="0">
                <a:solidFill>
                  <a:srgbClr val="FF3399"/>
                </a:solidFill>
              </a:rPr>
              <a:t>vacuum</a:t>
            </a:r>
            <a:r>
              <a:rPr lang="en-GB" sz="1400" dirty="0"/>
              <a:t>, and interconnections between magnets and superconducting link, </a:t>
            </a:r>
            <a:r>
              <a:rPr lang="en-GB" sz="1400" dirty="0" smtClean="0"/>
              <a:t>alignment, interlocks. </a:t>
            </a:r>
            <a:endParaRPr lang="en-GB" sz="1400" dirty="0"/>
          </a:p>
          <a:p>
            <a:pPr marL="0" indent="0">
              <a:buNone/>
            </a:pPr>
            <a:r>
              <a:rPr lang="en-GB" sz="1600" b="1" dirty="0"/>
              <a:t> </a:t>
            </a:r>
            <a:r>
              <a:rPr lang="en-GB" sz="1600" b="1" dirty="0" smtClean="0"/>
              <a:t>TIMELINE: </a:t>
            </a:r>
            <a:r>
              <a:rPr lang="en-GB" sz="1600" b="1" dirty="0" smtClean="0">
                <a:solidFill>
                  <a:srgbClr val="FF3399"/>
                </a:solidFill>
              </a:rPr>
              <a:t>2020-2021</a:t>
            </a:r>
            <a:endParaRPr lang="en-GB" sz="1600" dirty="0">
              <a:solidFill>
                <a:srgbClr val="FF3399"/>
              </a:solidFill>
            </a:endParaRPr>
          </a:p>
          <a:p>
            <a:pPr marL="0" indent="0">
              <a:buNone/>
            </a:pPr>
            <a:r>
              <a:rPr lang="en-GB" sz="1400" dirty="0"/>
              <a:t>The test is necessary to be performed </a:t>
            </a:r>
            <a:r>
              <a:rPr lang="en-GB" sz="1400" u="sng" dirty="0"/>
              <a:t>BEFORE</a:t>
            </a:r>
            <a:r>
              <a:rPr lang="en-GB" sz="1400" b="1" dirty="0"/>
              <a:t> </a:t>
            </a:r>
            <a:r>
              <a:rPr lang="en-GB" sz="1400" dirty="0"/>
              <a:t>the series equipment will be INSTALLED in the future HL LHC machine. </a:t>
            </a:r>
            <a:r>
              <a:rPr lang="en-GB" sz="1400" dirty="0" smtClean="0"/>
              <a:t>The HL LHC STRING test is planned for </a:t>
            </a:r>
            <a:r>
              <a:rPr lang="en-GB" sz="1400" dirty="0"/>
              <a:t>a total duration of </a:t>
            </a:r>
            <a:r>
              <a:rPr lang="en-GB" sz="1400" dirty="0">
                <a:solidFill>
                  <a:srgbClr val="FF3399"/>
                </a:solidFill>
              </a:rPr>
              <a:t>max. 2 </a:t>
            </a:r>
            <a:r>
              <a:rPr lang="en-GB" sz="1400" dirty="0" smtClean="0">
                <a:solidFill>
                  <a:srgbClr val="FF3399"/>
                </a:solidFill>
              </a:rPr>
              <a:t>years </a:t>
            </a:r>
            <a:r>
              <a:rPr lang="en-GB" sz="1400" dirty="0" smtClean="0"/>
              <a:t>while it will be operated in alternate with the HL LHC SC LINK test station using the same cryogenic installations and electrical powering systems.  </a:t>
            </a:r>
            <a:endParaRPr lang="en-GB" sz="14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20" name="Footer Placeholder 8"/>
          <p:cNvSpPr txBox="1">
            <a:spLocks/>
          </p:cNvSpPr>
          <p:nvPr/>
        </p:nvSpPr>
        <p:spPr>
          <a:xfrm>
            <a:off x="7141960" y="522892"/>
            <a:ext cx="1162941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M. Bajko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864951" y="4559888"/>
            <a:ext cx="2279049" cy="923330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VSC tests are drafted and communicated to the project</a:t>
            </a:r>
            <a:endParaRPr lang="en-GB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48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4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Crab cavities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463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REMINDER: Crab cavities - luminosity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15650" y="6494840"/>
            <a:ext cx="3371150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1291" y="509690"/>
            <a:ext cx="82543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Increase instantaneous luminosity by a factor 3 by “</a:t>
            </a:r>
            <a:r>
              <a:rPr lang="en-GB" dirty="0" smtClean="0">
                <a:solidFill>
                  <a:srgbClr val="FF3399"/>
                </a:solidFill>
              </a:rPr>
              <a:t>crabbing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” the bunches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Requires </a:t>
            </a:r>
            <a:r>
              <a:rPr lang="en-GB" dirty="0" smtClean="0">
                <a:solidFill>
                  <a:srgbClr val="FF3399"/>
                </a:solidFill>
              </a:rPr>
              <a:t>luminosity levelling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to  minimise number of event per crossing</a:t>
            </a:r>
            <a:endParaRPr lang="en-GB" dirty="0" smtClean="0"/>
          </a:p>
        </p:txBody>
      </p:sp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8147752" y="1166405"/>
            <a:ext cx="971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rgbClr val="FF9900"/>
              </a:buClr>
              <a:buSzPct val="110000"/>
            </a:pPr>
            <a:r>
              <a:rPr lang="en-US" altLang="zh-CN" sz="1400" dirty="0">
                <a:solidFill>
                  <a:srgbClr val="FFFFFF"/>
                </a:solidFill>
                <a:latin typeface="Times New Roman" pitchFamily="18" charset="0"/>
              </a:rPr>
              <a:t>B. Palmer</a:t>
            </a:r>
          </a:p>
        </p:txBody>
      </p:sp>
      <p:sp>
        <p:nvSpPr>
          <p:cNvPr id="20" name="Footer Placeholder 8"/>
          <p:cNvSpPr txBox="1">
            <a:spLocks/>
          </p:cNvSpPr>
          <p:nvPr/>
        </p:nvSpPr>
        <p:spPr>
          <a:xfrm>
            <a:off x="7561831" y="705274"/>
            <a:ext cx="1071696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R. Calaga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1291" y="3508171"/>
            <a:ext cx="91080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Crab cavities maximise luminosity and can be used for luminosity levelling: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when luminosity is too high, CC are almost off and are slowly turned on to compensate proton burning 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 allow to optimise integrated luminosity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261" y="1864375"/>
            <a:ext cx="2354389" cy="93610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809" y="1233543"/>
            <a:ext cx="3186312" cy="2309603"/>
          </a:xfrm>
          <a:prstGeom prst="rect">
            <a:avLst/>
          </a:prstGeom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50" y="1276379"/>
            <a:ext cx="1938308" cy="61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17113" y="4408487"/>
            <a:ext cx="6144717" cy="205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28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941" y="2978479"/>
            <a:ext cx="5067933" cy="296867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 cavities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152914" y="3057888"/>
            <a:ext cx="825433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Installed between D2 and Q4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4 per side in IP1&amp;5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Two designs to evaluate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Bulk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Nb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cavities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Staged installation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 per side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IP1&amp;5 during LS3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rest, after LS3</a:t>
            </a:r>
          </a:p>
          <a:p>
            <a:pPr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Civil engineering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(to host EPCs and DFHs) during </a:t>
            </a:r>
            <a:r>
              <a:rPr lang="en-GB" dirty="0" smtClean="0">
                <a:solidFill>
                  <a:srgbClr val="FF3399"/>
                </a:solidFill>
              </a:rPr>
              <a:t>LS2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47693" y="993304"/>
            <a:ext cx="5579293" cy="1942055"/>
            <a:chOff x="223307" y="4221088"/>
            <a:chExt cx="5579293" cy="1942055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307" y="4221088"/>
              <a:ext cx="5579293" cy="19420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54" descr="United States icon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6386" y="4564782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60" descr="France icon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4342" y="4485015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8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0220" y="4882696"/>
              <a:ext cx="433794" cy="433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52" descr="United Kingdom icon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821" y="4640970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4" descr="Italy icon">
              <a:hlinkClick r:id="rId11"/>
            </p:cNvPr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303" y="4768452"/>
              <a:ext cx="487680" cy="4876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Rectangle 12"/>
          <p:cNvSpPr/>
          <p:nvPr/>
        </p:nvSpPr>
        <p:spPr>
          <a:xfrm>
            <a:off x="110523" y="637274"/>
            <a:ext cx="82543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Installed on left and right side of IP1 and IP5</a:t>
            </a:r>
          </a:p>
        </p:txBody>
      </p:sp>
      <p:sp>
        <p:nvSpPr>
          <p:cNvPr id="4" name="Rectangle 3"/>
          <p:cNvSpPr/>
          <p:nvPr/>
        </p:nvSpPr>
        <p:spPr>
          <a:xfrm>
            <a:off x="4953369" y="2444376"/>
            <a:ext cx="444352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D2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909453" y="1971419"/>
            <a:ext cx="457176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Q4</a:t>
            </a:r>
            <a:endParaRPr lang="fr-FR" dirty="0"/>
          </a:p>
        </p:txBody>
      </p:sp>
      <p:grpSp>
        <p:nvGrpSpPr>
          <p:cNvPr id="17" name="Group 16"/>
          <p:cNvGrpSpPr/>
          <p:nvPr/>
        </p:nvGrpSpPr>
        <p:grpSpPr>
          <a:xfrm>
            <a:off x="6120581" y="1000365"/>
            <a:ext cx="1397409" cy="1696273"/>
            <a:chOff x="2093099" y="4484836"/>
            <a:chExt cx="1397409" cy="1696273"/>
          </a:xfrm>
        </p:grpSpPr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3099" y="4484836"/>
              <a:ext cx="1397409" cy="14783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2342801" y="5873332"/>
              <a:ext cx="8980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LARP-BNL</a:t>
              </a:r>
              <a:endParaRPr lang="fr-FR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464128" y="1106182"/>
            <a:ext cx="1706774" cy="1356651"/>
            <a:chOff x="5000673" y="4624333"/>
            <a:chExt cx="1706774" cy="1356651"/>
          </a:xfrm>
        </p:grpSpPr>
        <p:pic>
          <p:nvPicPr>
            <p:cNvPr id="8195" name="Picture 3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0673" y="4624333"/>
              <a:ext cx="1706774" cy="1082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5136744" y="5673207"/>
              <a:ext cx="13436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LARP-ODU-JLAB</a:t>
              </a:r>
              <a:endParaRPr lang="fr-FR" sz="1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860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 cavities </a:t>
            </a:r>
            <a:r>
              <a:rPr lang="en-GB" dirty="0" err="1"/>
              <a:t>c</a:t>
            </a:r>
            <a:r>
              <a:rPr lang="en-GB" dirty="0" err="1" smtClean="0"/>
              <a:t>ryomodules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10523" y="637274"/>
            <a:ext cx="82543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perating pressure ~ 10</a:t>
            </a:r>
            <a:r>
              <a:rPr lang="en-GB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-10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mbar with beams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Bulk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Nb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cavity operating at 2 K</a:t>
            </a:r>
          </a:p>
          <a:p>
            <a:pPr>
              <a:buClr>
                <a:srgbClr val="00CC99"/>
              </a:buClr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GB" dirty="0">
              <a:solidFill>
                <a:srgbClr val="FF3399"/>
              </a:solidFill>
              <a:cs typeface="Times New Roman" panose="02020603050405020304" pitchFamily="18" charset="0"/>
            </a:endParaRP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Footer Placeholder 8"/>
          <p:cNvSpPr txBox="1">
            <a:spLocks/>
          </p:cNvSpPr>
          <p:nvPr/>
        </p:nvSpPr>
        <p:spPr>
          <a:xfrm>
            <a:off x="3231790" y="5707913"/>
            <a:ext cx="2410538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R. Calaga, O. Capatina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1" y="1463504"/>
            <a:ext cx="4141457" cy="2796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365" y="1530344"/>
            <a:ext cx="4169407" cy="2717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26753" y="4437844"/>
            <a:ext cx="2826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Double Quarter Wave, Vertical Deflection (ATLAS)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791200" y="4437844"/>
            <a:ext cx="2915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RF Dipole, </a:t>
            </a:r>
          </a:p>
          <a:p>
            <a:pPr algn="ctr"/>
            <a:r>
              <a:rPr lang="en-GB" dirty="0" smtClean="0"/>
              <a:t>Horizontal Deflection (CMS)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36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 cavities test in SPS BA6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10523" y="637274"/>
            <a:ext cx="825433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perating pressure ~ 10</a:t>
            </a:r>
            <a:r>
              <a:rPr lang="en-GB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-10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mbar with beams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New SPS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sectorisation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in BA6 by </a:t>
            </a:r>
            <a:r>
              <a:rPr lang="en-GB" dirty="0" smtClean="0">
                <a:solidFill>
                  <a:srgbClr val="FF3399"/>
                </a:solidFill>
              </a:rPr>
              <a:t>EYETS 2016-17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Bypass design &amp; installation by </a:t>
            </a:r>
            <a:r>
              <a:rPr lang="en-GB" dirty="0" smtClean="0">
                <a:solidFill>
                  <a:srgbClr val="FF3399"/>
                </a:solidFill>
              </a:rPr>
              <a:t>YETS 2017-18, Crab cavity module in the same time</a:t>
            </a:r>
          </a:p>
          <a:p>
            <a:pPr>
              <a:buClr>
                <a:srgbClr val="00CC99"/>
              </a:buClr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GB" dirty="0">
              <a:solidFill>
                <a:srgbClr val="FF3399"/>
              </a:solidFill>
              <a:cs typeface="Times New Roman" panose="02020603050405020304" pitchFamily="18" charset="0"/>
            </a:endParaRP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409621" y="1551074"/>
            <a:ext cx="5420515" cy="2828155"/>
            <a:chOff x="512428" y="738047"/>
            <a:chExt cx="7870772" cy="447983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30685" y="3393714"/>
              <a:ext cx="692523" cy="622560"/>
            </a:xfrm>
            <a:prstGeom prst="rect">
              <a:avLst/>
            </a:prstGeom>
          </p:spPr>
        </p:pic>
        <p:cxnSp>
          <p:nvCxnSpPr>
            <p:cNvPr id="17" name="Straight Connector 16"/>
            <p:cNvCxnSpPr/>
            <p:nvPr/>
          </p:nvCxnSpPr>
          <p:spPr>
            <a:xfrm flipV="1">
              <a:off x="512428" y="2761687"/>
              <a:ext cx="7870772" cy="5784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ounded Rectangle 17"/>
            <p:cNvSpPr/>
            <p:nvPr/>
          </p:nvSpPr>
          <p:spPr>
            <a:xfrm>
              <a:off x="3775388" y="2703366"/>
              <a:ext cx="1253618" cy="196650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GB" dirty="0" smtClean="0"/>
                <a:t>CC</a:t>
              </a:r>
              <a:endParaRPr lang="en-GB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709027" y="2414922"/>
              <a:ext cx="1418211" cy="533713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10176" y="2431966"/>
              <a:ext cx="553012" cy="490541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86272" y="2414923"/>
              <a:ext cx="553012" cy="49054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00440" y="2445985"/>
              <a:ext cx="553012" cy="49054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708" y="2458095"/>
              <a:ext cx="553012" cy="490541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4840753" y="4386210"/>
              <a:ext cx="454498" cy="3401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40420" y="3401723"/>
              <a:ext cx="692523" cy="622560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43810" y="3194646"/>
              <a:ext cx="750425" cy="976293"/>
            </a:xfrm>
            <a:prstGeom prst="rect">
              <a:avLst/>
            </a:prstGeom>
          </p:spPr>
        </p:pic>
        <p:cxnSp>
          <p:nvCxnSpPr>
            <p:cNvPr id="28" name="Straight Connector 27"/>
            <p:cNvCxnSpPr/>
            <p:nvPr/>
          </p:nvCxnSpPr>
          <p:spPr>
            <a:xfrm flipV="1">
              <a:off x="5818427" y="2789301"/>
              <a:ext cx="1769614" cy="81714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276726" y="2807571"/>
              <a:ext cx="1723714" cy="7988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3475491" y="3606442"/>
              <a:ext cx="1819760" cy="170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86981" y="3598790"/>
              <a:ext cx="619160" cy="1619095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719703" y="986115"/>
              <a:ext cx="681735" cy="1789380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746557" y="738047"/>
              <a:ext cx="681735" cy="1789380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309564" y="1025642"/>
              <a:ext cx="681735" cy="1789380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18034" y="2105913"/>
              <a:ext cx="48936" cy="697131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250611" y="2809736"/>
              <a:ext cx="719433" cy="534278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69278" y="2352819"/>
              <a:ext cx="750425" cy="976293"/>
            </a:xfrm>
            <a:prstGeom prst="rect">
              <a:avLst/>
            </a:prstGeom>
          </p:spPr>
        </p:pic>
        <p:pic>
          <p:nvPicPr>
            <p:cNvPr id="38" name="Picture 3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34954" y="2389730"/>
              <a:ext cx="750425" cy="976293"/>
            </a:xfrm>
            <a:prstGeom prst="rect">
              <a:avLst/>
            </a:prstGeom>
          </p:spPr>
        </p:pic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850814" y="2798846"/>
              <a:ext cx="719433" cy="534278"/>
            </a:xfrm>
            <a:prstGeom prst="rect">
              <a:avLst/>
            </a:prstGeom>
          </p:spPr>
        </p:pic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35473" y="770703"/>
              <a:ext cx="681735" cy="1789380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06950" y="2138569"/>
              <a:ext cx="48936" cy="697131"/>
            </a:xfrm>
            <a:prstGeom prst="rect">
              <a:avLst/>
            </a:prstGeom>
          </p:spPr>
        </p:pic>
      </p:grpSp>
      <p:sp>
        <p:nvSpPr>
          <p:cNvPr id="42" name="TextBox 49"/>
          <p:cNvSpPr txBox="1"/>
          <p:nvPr/>
        </p:nvSpPr>
        <p:spPr>
          <a:xfrm>
            <a:off x="115166" y="4201145"/>
            <a:ext cx="364163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4 vacuum sectors: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Upstream CC, NEG coated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CC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Downstream CC, NEG coated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Bypass, NEG coated</a:t>
            </a:r>
            <a:endParaRPr lang="en-GB" dirty="0"/>
          </a:p>
        </p:txBody>
      </p:sp>
      <p:sp>
        <p:nvSpPr>
          <p:cNvPr id="43" name="TextBox 52"/>
          <p:cNvSpPr txBox="1"/>
          <p:nvPr/>
        </p:nvSpPr>
        <p:spPr>
          <a:xfrm>
            <a:off x="5426099" y="4167308"/>
            <a:ext cx="312181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Each vacuum sector has: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Penning / Pirani gauges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Roughing valve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NEG coated sectors have: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dirty="0" smtClean="0"/>
              <a:t>Ion pumps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344613" y="5788822"/>
            <a:ext cx="2105613" cy="369332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Layout under study</a:t>
            </a:r>
            <a:endParaRPr lang="en-GB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13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5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Collimation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130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765"/>
            <a:ext cx="8229600" cy="9144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Collimation baseline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26607" y="1256249"/>
            <a:ext cx="3146365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TCLD in point 2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2+1 for  LS2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TCLD in point 7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4 for LS3</a:t>
            </a: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TCT in LSS1 &amp; 5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8 + 8 for LS3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TCL 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in LSS1 &amp; 5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12 for LS3</a:t>
            </a: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TCSPW in LSS7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8-10 for LS2 if ready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12-14 for LS3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5809" y="934165"/>
            <a:ext cx="4320823" cy="2674504"/>
          </a:xfrm>
          <a:prstGeom prst="rect">
            <a:avLst/>
          </a:prstGeom>
        </p:spPr>
      </p:pic>
      <p:sp>
        <p:nvSpPr>
          <p:cNvPr id="9" name="Footer Placeholder 8"/>
          <p:cNvSpPr txBox="1">
            <a:spLocks/>
          </p:cNvSpPr>
          <p:nvPr/>
        </p:nvSpPr>
        <p:spPr>
          <a:xfrm>
            <a:off x="2561546" y="5166749"/>
            <a:ext cx="1106294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S. Redaelli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1555" y="3657959"/>
            <a:ext cx="3829329" cy="2609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49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9" name="Footer Placeholder 8"/>
          <p:cNvSpPr txBox="1">
            <a:spLocks/>
          </p:cNvSpPr>
          <p:nvPr/>
        </p:nvSpPr>
        <p:spPr>
          <a:xfrm>
            <a:off x="5899733" y="5987855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L. Rossi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848"/>
            <a:ext cx="9144000" cy="3878641"/>
          </a:xfrm>
          <a:prstGeom prst="rect">
            <a:avLst/>
          </a:prstGeom>
        </p:spPr>
      </p:pic>
      <p:sp>
        <p:nvSpPr>
          <p:cNvPr id="22" name="Up Arrow Callout 21"/>
          <p:cNvSpPr/>
          <p:nvPr/>
        </p:nvSpPr>
        <p:spPr>
          <a:xfrm>
            <a:off x="1586" y="4077072"/>
            <a:ext cx="1800200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0.75 10</a:t>
            </a:r>
            <a:r>
              <a:rPr lang="fr-CH" b="1" baseline="30000" dirty="0" smtClean="0"/>
              <a:t>34</a:t>
            </a:r>
            <a:r>
              <a:rPr lang="fr-CH" b="1" dirty="0" smtClean="0"/>
              <a:t> cm</a:t>
            </a:r>
            <a:r>
              <a:rPr lang="fr-CH" b="1" baseline="30000" dirty="0" smtClean="0"/>
              <a:t>-2</a:t>
            </a:r>
            <a:r>
              <a:rPr lang="fr-CH" b="1" dirty="0" smtClean="0"/>
              <a:t>s</a:t>
            </a:r>
            <a:r>
              <a:rPr lang="fr-CH" b="1" baseline="30000" dirty="0" smtClean="0"/>
              <a:t>-1</a:t>
            </a:r>
          </a:p>
          <a:p>
            <a:pPr algn="ctr"/>
            <a:r>
              <a:rPr lang="fr-CH" b="1" dirty="0" smtClean="0"/>
              <a:t>50 ns </a:t>
            </a:r>
            <a:r>
              <a:rPr lang="fr-CH" b="1" dirty="0" err="1" smtClean="0"/>
              <a:t>bunch</a:t>
            </a:r>
            <a:r>
              <a:rPr lang="fr-CH" b="1" dirty="0" smtClean="0"/>
              <a:t> </a:t>
            </a:r>
            <a:br>
              <a:rPr lang="fr-CH" b="1" dirty="0" smtClean="0"/>
            </a:br>
            <a:r>
              <a:rPr lang="fr-CH" b="1" dirty="0" smtClean="0"/>
              <a:t>high pile up </a:t>
            </a:r>
            <a:r>
              <a:rPr lang="fr-CH" b="1" dirty="0" smtClean="0">
                <a:sym typeface="Symbol"/>
              </a:rPr>
              <a:t>40</a:t>
            </a:r>
            <a:r>
              <a:rPr lang="fr-CH" b="1" dirty="0" smtClean="0"/>
              <a:t> </a:t>
            </a:r>
            <a:endParaRPr lang="en-GB" b="1" dirty="0"/>
          </a:p>
        </p:txBody>
      </p:sp>
      <p:sp>
        <p:nvSpPr>
          <p:cNvPr id="23" name="Up Arrow Callout 22"/>
          <p:cNvSpPr/>
          <p:nvPr/>
        </p:nvSpPr>
        <p:spPr>
          <a:xfrm>
            <a:off x="2225938" y="4077072"/>
            <a:ext cx="1800200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1.5 10</a:t>
            </a:r>
            <a:r>
              <a:rPr lang="fr-CH" b="1" baseline="30000" dirty="0" smtClean="0"/>
              <a:t>34</a:t>
            </a:r>
            <a:r>
              <a:rPr lang="fr-CH" b="1" dirty="0" smtClean="0"/>
              <a:t> cm</a:t>
            </a:r>
            <a:r>
              <a:rPr lang="fr-CH" b="1" baseline="30000" dirty="0" smtClean="0"/>
              <a:t>-2</a:t>
            </a:r>
            <a:r>
              <a:rPr lang="fr-CH" b="1" dirty="0" smtClean="0"/>
              <a:t>s</a:t>
            </a:r>
            <a:r>
              <a:rPr lang="fr-CH" b="1" baseline="30000" dirty="0" smtClean="0"/>
              <a:t>-1</a:t>
            </a:r>
          </a:p>
          <a:p>
            <a:pPr algn="ctr"/>
            <a:r>
              <a:rPr lang="fr-CH" b="1" dirty="0" smtClean="0"/>
              <a:t>25 ns </a:t>
            </a:r>
            <a:r>
              <a:rPr lang="fr-CH" b="1" dirty="0" err="1" smtClean="0"/>
              <a:t>bunch</a:t>
            </a:r>
            <a:r>
              <a:rPr lang="fr-CH" b="1" dirty="0" smtClean="0"/>
              <a:t> </a:t>
            </a:r>
            <a:br>
              <a:rPr lang="fr-CH" b="1" dirty="0" smtClean="0"/>
            </a:br>
            <a:r>
              <a:rPr lang="fr-CH" b="1" dirty="0" smtClean="0"/>
              <a:t>pile up </a:t>
            </a:r>
            <a:r>
              <a:rPr lang="fr-CH" b="1" dirty="0" smtClean="0">
                <a:sym typeface="Symbol"/>
              </a:rPr>
              <a:t>40</a:t>
            </a:r>
            <a:endParaRPr lang="en-GB" b="1" dirty="0"/>
          </a:p>
        </p:txBody>
      </p:sp>
      <p:sp>
        <p:nvSpPr>
          <p:cNvPr id="24" name="Up Arrow Callout 23"/>
          <p:cNvSpPr/>
          <p:nvPr/>
        </p:nvSpPr>
        <p:spPr>
          <a:xfrm>
            <a:off x="4463414" y="4077072"/>
            <a:ext cx="2088232" cy="1378020"/>
          </a:xfrm>
          <a:prstGeom prst="upArrowCallout">
            <a:avLst>
              <a:gd name="adj1" fmla="val 14586"/>
              <a:gd name="adj2" fmla="val 14586"/>
              <a:gd name="adj3" fmla="val 18751"/>
              <a:gd name="adj4" fmla="val 739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 smtClean="0"/>
              <a:t>1.7-2.2 10</a:t>
            </a:r>
            <a:r>
              <a:rPr lang="fr-CH" b="1" baseline="30000" dirty="0" smtClean="0"/>
              <a:t>34</a:t>
            </a:r>
            <a:r>
              <a:rPr lang="fr-CH" b="1" dirty="0" smtClean="0"/>
              <a:t> cm</a:t>
            </a:r>
            <a:r>
              <a:rPr lang="fr-CH" b="1" baseline="30000" dirty="0" smtClean="0"/>
              <a:t>-2</a:t>
            </a:r>
            <a:r>
              <a:rPr lang="fr-CH" b="1" dirty="0" smtClean="0"/>
              <a:t>s</a:t>
            </a:r>
            <a:r>
              <a:rPr lang="fr-CH" b="1" baseline="30000" dirty="0" smtClean="0"/>
              <a:t>-1</a:t>
            </a:r>
          </a:p>
          <a:p>
            <a:pPr algn="ctr"/>
            <a:r>
              <a:rPr lang="fr-CH" b="1" dirty="0" smtClean="0"/>
              <a:t>25 ns </a:t>
            </a:r>
            <a:r>
              <a:rPr lang="fr-CH" b="1" dirty="0" err="1" smtClean="0"/>
              <a:t>bunch</a:t>
            </a:r>
            <a:r>
              <a:rPr lang="fr-CH" b="1" dirty="0" smtClean="0"/>
              <a:t> </a:t>
            </a:r>
            <a:br>
              <a:rPr lang="fr-CH" b="1" dirty="0" smtClean="0"/>
            </a:br>
            <a:r>
              <a:rPr lang="fr-CH" b="1" dirty="0" smtClean="0"/>
              <a:t> pile up </a:t>
            </a:r>
            <a:r>
              <a:rPr lang="fr-CH" b="1" dirty="0" smtClean="0">
                <a:sym typeface="Symbol"/>
              </a:rPr>
              <a:t>60</a:t>
            </a:r>
            <a:endParaRPr lang="en-GB" b="1" dirty="0"/>
          </a:p>
        </p:txBody>
      </p:sp>
      <p:sp>
        <p:nvSpPr>
          <p:cNvPr id="25" name="Oval 24"/>
          <p:cNvSpPr/>
          <p:nvPr/>
        </p:nvSpPr>
        <p:spPr>
          <a:xfrm>
            <a:off x="5583966" y="2051977"/>
            <a:ext cx="959885" cy="4794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Horizontal Scroll 25"/>
          <p:cNvSpPr/>
          <p:nvPr/>
        </p:nvSpPr>
        <p:spPr>
          <a:xfrm>
            <a:off x="6762007" y="4293096"/>
            <a:ext cx="2155617" cy="1368152"/>
          </a:xfrm>
          <a:prstGeom prst="horizontalScroll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 err="1" smtClean="0">
                <a:solidFill>
                  <a:srgbClr val="FF0000"/>
                </a:solidFill>
              </a:rPr>
              <a:t>Technical</a:t>
            </a:r>
            <a:r>
              <a:rPr lang="fr-CH" sz="1600" b="1" dirty="0" smtClean="0">
                <a:solidFill>
                  <a:srgbClr val="FF0000"/>
                </a:solidFill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</a:rPr>
              <a:t>limits</a:t>
            </a:r>
            <a:r>
              <a:rPr lang="fr-CH" sz="1600" b="1" dirty="0" smtClean="0">
                <a:solidFill>
                  <a:srgbClr val="FF0000"/>
                </a:solidFill>
              </a:rPr>
              <a:t> to </a:t>
            </a:r>
            <a:r>
              <a:rPr lang="fr-CH" sz="1600" b="1" dirty="0" err="1" smtClean="0">
                <a:solidFill>
                  <a:srgbClr val="FF0000"/>
                </a:solidFill>
              </a:rPr>
              <a:t>lumi</a:t>
            </a:r>
            <a:r>
              <a:rPr lang="fr-CH" sz="1600" b="1" dirty="0" smtClean="0">
                <a:solidFill>
                  <a:srgbClr val="FF0000"/>
                </a:solidFill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</a:rPr>
              <a:t>increase</a:t>
            </a:r>
            <a:r>
              <a:rPr lang="fr-CH" sz="1600" b="1" dirty="0" smtClean="0">
                <a:solidFill>
                  <a:srgbClr val="FF0000"/>
                </a:solidFill>
              </a:rPr>
              <a:t> (Machine &amp; </a:t>
            </a:r>
            <a:r>
              <a:rPr lang="fr-CH" sz="1600" b="1" dirty="0" err="1" smtClean="0">
                <a:solidFill>
                  <a:srgbClr val="FF0000"/>
                </a:solidFill>
              </a:rPr>
              <a:t>Experiments</a:t>
            </a:r>
            <a:r>
              <a:rPr lang="fr-CH" sz="1600" b="1" dirty="0" smtClean="0">
                <a:solidFill>
                  <a:srgbClr val="FF0000"/>
                </a:solidFill>
              </a:rPr>
              <a:t>)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 flipV="1">
            <a:off x="6314003" y="2540260"/>
            <a:ext cx="1286346" cy="176403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5589465" y="2780162"/>
            <a:ext cx="901178" cy="32945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/>
          <p:cNvCxnSpPr/>
          <p:nvPr/>
        </p:nvCxnSpPr>
        <p:spPr>
          <a:xfrm flipH="1" flipV="1">
            <a:off x="6314003" y="3220204"/>
            <a:ext cx="849586" cy="106401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Striped Right Arrow 29"/>
          <p:cNvSpPr/>
          <p:nvPr/>
        </p:nvSpPr>
        <p:spPr>
          <a:xfrm>
            <a:off x="2225938" y="5628584"/>
            <a:ext cx="1800200" cy="484632"/>
          </a:xfrm>
          <a:prstGeom prst="stripedRightArrow">
            <a:avLst/>
          </a:prstGeom>
          <a:solidFill>
            <a:srgbClr val="4F81BD"/>
          </a:solidFill>
          <a:ln w="25400">
            <a:solidFill>
              <a:srgbClr val="3861A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b="1" dirty="0"/>
              <a:t>50 </a:t>
            </a:r>
            <a:r>
              <a:rPr lang="fr-CH" sz="1600" b="1" dirty="0">
                <a:sym typeface="Symbol"/>
              </a:rPr>
              <a:t> 25 ns</a:t>
            </a:r>
            <a:endParaRPr lang="en-GB" sz="1600" b="1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>
          <a:xfrm>
            <a:off x="5261429" y="6494840"/>
            <a:ext cx="3425371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820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8" grpId="0" animBg="1"/>
      <p:bldP spid="30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2954" y="2210287"/>
            <a:ext cx="7435031" cy="420476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Collimation in DS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297714" y="6494840"/>
            <a:ext cx="3389086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2264" y="770021"/>
            <a:ext cx="9111736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Detailed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definition of the vacuum system and bypass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Line 1: </a:t>
            </a:r>
            <a:r>
              <a:rPr lang="en-GB" sz="1700" dirty="0" smtClean="0">
                <a:solidFill>
                  <a:srgbClr val="00CC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continuous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arc beam line at cryogenic temperature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Line 2: cold to warm transition with a </a:t>
            </a:r>
            <a:r>
              <a:rPr lang="en-GB" sz="1700" dirty="0" err="1" smtClean="0">
                <a:solidFill>
                  <a:srgbClr val="00CC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sectorised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room temperature vacuum sector to allow the collimator to be </a:t>
            </a:r>
            <a:r>
              <a:rPr lang="en-GB" sz="1700" i="1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in-situ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baked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Prototyping for integration ongoing</a:t>
            </a: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8"/>
          <p:cNvSpPr txBox="1">
            <a:spLocks/>
          </p:cNvSpPr>
          <p:nvPr/>
        </p:nvSpPr>
        <p:spPr>
          <a:xfrm>
            <a:off x="6666009" y="2352441"/>
            <a:ext cx="1244278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Q. Deliege</a:t>
            </a:r>
          </a:p>
        </p:txBody>
      </p:sp>
    </p:spTree>
    <p:extLst>
      <p:ext uri="{BB962C8B-B14F-4D97-AF65-F5344CB8AC3E}">
        <p14:creationId xmlns:p14="http://schemas.microsoft.com/office/powerpoint/2010/main" val="120008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6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Layout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932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047" y="755885"/>
            <a:ext cx="8115322" cy="57389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7488"/>
          </a:xfrm>
        </p:spPr>
        <p:txBody>
          <a:bodyPr/>
          <a:lstStyle/>
          <a:p>
            <a:r>
              <a:rPr lang="en-GB" dirty="0" smtClean="0"/>
              <a:t>Updated Layout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57065" y="6494840"/>
            <a:ext cx="3329735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-1" y="425719"/>
            <a:ext cx="76483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LHCLSXH__0010 and LHCLSXHT__0010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Vacuum functionalities introduced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97971" y="6101070"/>
            <a:ext cx="7017963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66"/>
                </a:solidFill>
              </a:rPr>
              <a:t>Optimisation of areas : </a:t>
            </a:r>
            <a:r>
              <a:rPr lang="en-GB" dirty="0" smtClean="0">
                <a:solidFill>
                  <a:srgbClr val="FF0066"/>
                </a:solidFill>
              </a:rPr>
              <a:t>TAXS-Q1, interconnects, TAXN-D2, crab cavities</a:t>
            </a:r>
          </a:p>
        </p:txBody>
      </p:sp>
      <p:sp>
        <p:nvSpPr>
          <p:cNvPr id="15" name="Footer Placeholder 8"/>
          <p:cNvSpPr txBox="1">
            <a:spLocks/>
          </p:cNvSpPr>
          <p:nvPr/>
        </p:nvSpPr>
        <p:spPr>
          <a:xfrm>
            <a:off x="1541815" y="5365799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P. Fessia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1112" y="812562"/>
            <a:ext cx="1370166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3399"/>
                </a:solidFill>
              </a:rPr>
              <a:t>L* fixed at 23 m</a:t>
            </a:r>
            <a:endParaRPr lang="en-GB" sz="1400" dirty="0">
              <a:solidFill>
                <a:srgbClr val="FF3399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1272457" y="2821172"/>
            <a:ext cx="269358" cy="357458"/>
          </a:xfrm>
          <a:prstGeom prst="ellipse">
            <a:avLst/>
          </a:prstGeom>
          <a:noFill/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Down Arrow 22"/>
          <p:cNvSpPr/>
          <p:nvPr/>
        </p:nvSpPr>
        <p:spPr>
          <a:xfrm>
            <a:off x="1308608" y="2492216"/>
            <a:ext cx="170121" cy="1913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985266" y="1715043"/>
            <a:ext cx="1663276" cy="73866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3399"/>
                </a:solidFill>
              </a:rPr>
              <a:t>Large enough to accommodate cooling tubes</a:t>
            </a:r>
            <a:endParaRPr lang="en-GB" sz="1400" dirty="0">
              <a:solidFill>
                <a:srgbClr val="FF3399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6235666" y="2749525"/>
            <a:ext cx="1038447" cy="476570"/>
          </a:xfrm>
          <a:prstGeom prst="ellipse">
            <a:avLst/>
          </a:prstGeom>
          <a:noFill/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TextBox 27"/>
          <p:cNvSpPr txBox="1"/>
          <p:nvPr/>
        </p:nvSpPr>
        <p:spPr>
          <a:xfrm>
            <a:off x="7378898" y="2384953"/>
            <a:ext cx="1663276" cy="9541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3399"/>
                </a:solidFill>
              </a:rPr>
              <a:t>Shorter TAXN and innovative solutions to accommodate TCTs + masks</a:t>
            </a:r>
            <a:endParaRPr lang="en-GB" sz="1400" dirty="0">
              <a:solidFill>
                <a:srgbClr val="FF3399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2838212" y="3896020"/>
            <a:ext cx="1873066" cy="435419"/>
          </a:xfrm>
          <a:prstGeom prst="ellipse">
            <a:avLst/>
          </a:prstGeom>
          <a:noFill/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Down Arrow 29"/>
          <p:cNvSpPr/>
          <p:nvPr/>
        </p:nvSpPr>
        <p:spPr>
          <a:xfrm>
            <a:off x="3654054" y="3662414"/>
            <a:ext cx="170121" cy="1913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TextBox 30"/>
          <p:cNvSpPr txBox="1"/>
          <p:nvPr/>
        </p:nvSpPr>
        <p:spPr>
          <a:xfrm>
            <a:off x="2418738" y="3313779"/>
            <a:ext cx="2447781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3399"/>
                </a:solidFill>
              </a:rPr>
              <a:t>Dismountable CC modules</a:t>
            </a:r>
            <a:endParaRPr lang="en-GB" sz="1400" dirty="0">
              <a:solidFill>
                <a:srgbClr val="FF3399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4158343" y="2862007"/>
            <a:ext cx="1995714" cy="302550"/>
          </a:xfrm>
          <a:prstGeom prst="ellipse">
            <a:avLst/>
          </a:prstGeom>
          <a:noFill/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Down Arrow 32"/>
          <p:cNvSpPr/>
          <p:nvPr/>
        </p:nvSpPr>
        <p:spPr>
          <a:xfrm>
            <a:off x="5041434" y="2646182"/>
            <a:ext cx="197117" cy="1913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TextBox 33"/>
          <p:cNvSpPr txBox="1"/>
          <p:nvPr/>
        </p:nvSpPr>
        <p:spPr>
          <a:xfrm>
            <a:off x="4111518" y="2117208"/>
            <a:ext cx="2170711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3399"/>
                </a:solidFill>
              </a:rPr>
              <a:t>Space reservation for option: BBLR compensator</a:t>
            </a:r>
            <a:endParaRPr lang="en-GB" sz="1400" dirty="0">
              <a:solidFill>
                <a:srgbClr val="FF3399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>
            <a:off x="5229487" y="5085852"/>
            <a:ext cx="2534093" cy="429552"/>
          </a:xfrm>
          <a:prstGeom prst="ellipse">
            <a:avLst/>
          </a:prstGeom>
          <a:noFill/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Down Arrow 35"/>
          <p:cNvSpPr/>
          <p:nvPr/>
        </p:nvSpPr>
        <p:spPr>
          <a:xfrm>
            <a:off x="6394989" y="5546568"/>
            <a:ext cx="197117" cy="1913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TextBox 36"/>
          <p:cNvSpPr txBox="1"/>
          <p:nvPr/>
        </p:nvSpPr>
        <p:spPr>
          <a:xfrm>
            <a:off x="5666426" y="5750173"/>
            <a:ext cx="2349507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3399"/>
                </a:solidFill>
              </a:rPr>
              <a:t>DQR and DFB, no Roman Pot</a:t>
            </a:r>
            <a:endParaRPr lang="en-GB" sz="1400" dirty="0">
              <a:solidFill>
                <a:srgbClr val="FF3399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996479" y="4654630"/>
            <a:ext cx="1385776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3399"/>
                </a:solidFill>
              </a:rPr>
              <a:t>Masks in all cells</a:t>
            </a:r>
            <a:endParaRPr lang="en-GB" sz="1400" dirty="0">
              <a:solidFill>
                <a:srgbClr val="FF3399"/>
              </a:solidFill>
            </a:endParaRPr>
          </a:p>
        </p:txBody>
      </p:sp>
      <p:cxnSp>
        <p:nvCxnSpPr>
          <p:cNvPr id="40" name="Straight Arrow Connector 39"/>
          <p:cNvCxnSpPr>
            <a:stCxn id="38" idx="3"/>
          </p:cNvCxnSpPr>
          <p:nvPr/>
        </p:nvCxnSpPr>
        <p:spPr>
          <a:xfrm flipV="1">
            <a:off x="6382255" y="4206030"/>
            <a:ext cx="1028867" cy="6024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4090844" y="4917046"/>
            <a:ext cx="775675" cy="3389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3425237" y="1594965"/>
            <a:ext cx="495928" cy="423324"/>
          </a:xfrm>
          <a:prstGeom prst="ellipse">
            <a:avLst/>
          </a:prstGeom>
          <a:noFill/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TextBox 40"/>
          <p:cNvSpPr txBox="1"/>
          <p:nvPr/>
        </p:nvSpPr>
        <p:spPr>
          <a:xfrm>
            <a:off x="1518653" y="1156081"/>
            <a:ext cx="1906584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3399"/>
                </a:solidFill>
              </a:rPr>
              <a:t>Complete redesign of</a:t>
            </a:r>
          </a:p>
          <a:p>
            <a:pPr algn="ctr"/>
            <a:r>
              <a:rPr lang="en-GB" sz="1400" dirty="0" smtClean="0">
                <a:solidFill>
                  <a:srgbClr val="FF3399"/>
                </a:solidFill>
              </a:rPr>
              <a:t>TAXD-Q1 area</a:t>
            </a:r>
            <a:endParaRPr lang="en-GB" sz="1400" dirty="0">
              <a:solidFill>
                <a:srgbClr val="FF3399"/>
              </a:solidFill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3867205" y="1097534"/>
            <a:ext cx="1" cy="6536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808031" y="465253"/>
            <a:ext cx="1810394" cy="52322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FF3399"/>
                </a:solidFill>
              </a:rPr>
              <a:t>Optimisation of BPM longitudinal position</a:t>
            </a:r>
            <a:endParaRPr lang="en-GB" sz="1400" dirty="0">
              <a:solidFill>
                <a:srgbClr val="FF3399"/>
              </a:solidFill>
            </a:endParaRPr>
          </a:p>
        </p:txBody>
      </p:sp>
      <p:sp>
        <p:nvSpPr>
          <p:cNvPr id="59" name="Down Arrow 58"/>
          <p:cNvSpPr/>
          <p:nvPr/>
        </p:nvSpPr>
        <p:spPr>
          <a:xfrm rot="19858930">
            <a:off x="5893781" y="2622039"/>
            <a:ext cx="197117" cy="13413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Oval 59"/>
          <p:cNvSpPr/>
          <p:nvPr/>
        </p:nvSpPr>
        <p:spPr>
          <a:xfrm>
            <a:off x="5666426" y="3982360"/>
            <a:ext cx="1300431" cy="302550"/>
          </a:xfrm>
          <a:prstGeom prst="ellipse">
            <a:avLst/>
          </a:prstGeom>
          <a:noFill/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Oval 60"/>
          <p:cNvSpPr/>
          <p:nvPr/>
        </p:nvSpPr>
        <p:spPr>
          <a:xfrm>
            <a:off x="7274113" y="4020815"/>
            <a:ext cx="489467" cy="216689"/>
          </a:xfrm>
          <a:prstGeom prst="ellipse">
            <a:avLst/>
          </a:prstGeom>
          <a:noFill/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Oval 61"/>
          <p:cNvSpPr/>
          <p:nvPr/>
        </p:nvSpPr>
        <p:spPr>
          <a:xfrm>
            <a:off x="3522371" y="5229450"/>
            <a:ext cx="1013343" cy="216689"/>
          </a:xfrm>
          <a:prstGeom prst="ellipse">
            <a:avLst/>
          </a:prstGeom>
          <a:noFill/>
          <a:ln w="19050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4097" name="Group 4096"/>
          <p:cNvGrpSpPr/>
          <p:nvPr/>
        </p:nvGrpSpPr>
        <p:grpSpPr>
          <a:xfrm>
            <a:off x="1407137" y="984853"/>
            <a:ext cx="6486872" cy="2013156"/>
            <a:chOff x="1407137" y="984853"/>
            <a:chExt cx="6486872" cy="2013156"/>
          </a:xfrm>
        </p:grpSpPr>
        <p:grpSp>
          <p:nvGrpSpPr>
            <p:cNvPr id="55" name="Group 54"/>
            <p:cNvGrpSpPr/>
            <p:nvPr/>
          </p:nvGrpSpPr>
          <p:grpSpPr>
            <a:xfrm>
              <a:off x="3571752" y="984853"/>
              <a:ext cx="4322257" cy="846243"/>
              <a:chOff x="3571752" y="984853"/>
              <a:chExt cx="4322257" cy="846243"/>
            </a:xfrm>
          </p:grpSpPr>
          <p:cxnSp>
            <p:nvCxnSpPr>
              <p:cNvPr id="45" name="Straight Arrow Connector 44"/>
              <p:cNvCxnSpPr/>
              <p:nvPr/>
            </p:nvCxnSpPr>
            <p:spPr>
              <a:xfrm flipH="1">
                <a:off x="3571752" y="988473"/>
                <a:ext cx="1760069" cy="81815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 flipH="1">
                <a:off x="3854773" y="1009291"/>
                <a:ext cx="1489860" cy="81471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 flipH="1">
                <a:off x="4857793" y="984853"/>
                <a:ext cx="499272" cy="801574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>
                <a:off x="5357065" y="1023688"/>
                <a:ext cx="565666" cy="80740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/>
              <p:nvPr/>
            </p:nvCxnSpPr>
            <p:spPr>
              <a:xfrm>
                <a:off x="5357064" y="997948"/>
                <a:ext cx="1537222" cy="80867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>
                <a:off x="5344633" y="988473"/>
                <a:ext cx="2549376" cy="807429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3" name="Straight Arrow Connector 62"/>
            <p:cNvCxnSpPr/>
            <p:nvPr/>
          </p:nvCxnSpPr>
          <p:spPr>
            <a:xfrm flipH="1">
              <a:off x="1407137" y="1035069"/>
              <a:ext cx="3857933" cy="196294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2671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  <p:bldP spid="23" grpId="0" animBg="1"/>
      <p:bldP spid="24" grpId="0" animBg="1"/>
      <p:bldP spid="25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4" grpId="0" animBg="1"/>
      <p:bldP spid="59" grpId="0" animBg="1"/>
      <p:bldP spid="60" grpId="0" animBg="1"/>
      <p:bldP spid="61" grpId="0" animBg="1"/>
      <p:bldP spid="62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393" y="3675377"/>
            <a:ext cx="2122554" cy="187714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New VAX area in IR1 and 5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70286" y="6494840"/>
            <a:ext cx="3316514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2264" y="715591"/>
            <a:ext cx="9111736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Move the instrumentation in front of Q1 to the experiment’s cavern  to </a:t>
            </a:r>
            <a:r>
              <a:rPr lang="en-GB" sz="1700" dirty="0" smtClean="0">
                <a:solidFill>
                  <a:srgbClr val="00CC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reduce radiation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to the personnel: robustness, remote handling and tooling are required</a:t>
            </a:r>
            <a:endParaRPr lang="en-GB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Installation during LS3 during TAS exchange, the impact on the experimental vacuum chamber beam pipe still needs to be defined</a:t>
            </a:r>
            <a:endParaRPr lang="en-GB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TAXS-Experiments &amp; Q1-TAXS areas studies are coordinated by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WP8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Unbaked a-C coated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TAXS</a:t>
            </a:r>
          </a:p>
        </p:txBody>
      </p:sp>
      <p:sp>
        <p:nvSpPr>
          <p:cNvPr id="7" name="Footer Placeholder 8"/>
          <p:cNvSpPr txBox="1">
            <a:spLocks/>
          </p:cNvSpPr>
          <p:nvPr/>
        </p:nvSpPr>
        <p:spPr>
          <a:xfrm>
            <a:off x="3610751" y="6078872"/>
            <a:ext cx="1591113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J. Perez. Espinos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8000" y="3117377"/>
            <a:ext cx="4727250" cy="260853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57954" y="5400118"/>
            <a:ext cx="4571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Q1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894754" y="5367852"/>
            <a:ext cx="517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TAS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4232516" y="5685564"/>
            <a:ext cx="517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TAS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7708755" y="5707357"/>
            <a:ext cx="824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~ 16 m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446325" y="2443337"/>
            <a:ext cx="4598925" cy="615553"/>
          </a:xfrm>
          <a:prstGeom prst="rect">
            <a:avLst/>
          </a:prstGeom>
          <a:ln w="12700">
            <a:solidFill>
              <a:srgbClr val="FF3399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GB" sz="17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Sectorisation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decouple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experiment’s vacuum from machine vacuum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51298" y="2482591"/>
            <a:ext cx="3738532" cy="877163"/>
          </a:xfrm>
          <a:prstGeom prst="rect">
            <a:avLst/>
          </a:prstGeom>
          <a:ln w="12700">
            <a:solidFill>
              <a:srgbClr val="FF3399"/>
            </a:solidFill>
          </a:ln>
        </p:spPr>
        <p:txBody>
          <a:bodyPr wrap="square">
            <a:spAutoFit/>
          </a:bodyPr>
          <a:lstStyle/>
          <a:p>
            <a:pPr algn="ctr">
              <a:buClr>
                <a:srgbClr val="00CC99"/>
              </a:buClr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Pumping and bellow to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decouple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room temperature TAS from cryogenic temperature triplet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792514" y="3984171"/>
            <a:ext cx="703943" cy="21772"/>
          </a:xfrm>
          <a:prstGeom prst="straightConnector1">
            <a:avLst/>
          </a:prstGeom>
          <a:ln>
            <a:solidFill>
              <a:srgbClr val="FF3399"/>
            </a:solidFill>
            <a:headEnd type="triangle" w="med" len="med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737161" y="3661005"/>
            <a:ext cx="814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3399"/>
                </a:solidFill>
              </a:rPr>
              <a:t>~ 520 mm</a:t>
            </a:r>
            <a:endParaRPr lang="en-GB" sz="1200" dirty="0">
              <a:solidFill>
                <a:srgbClr val="FF3399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27736" y="5685564"/>
            <a:ext cx="1524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Courtesy L. </a:t>
            </a:r>
            <a:r>
              <a:rPr lang="en-GB" sz="1200" dirty="0" err="1" smtClean="0"/>
              <a:t>Krzempek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939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TAXN – D2 area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406571" y="6494840"/>
            <a:ext cx="3280229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2264" y="679306"/>
            <a:ext cx="9111736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Longitudinal layout defined including 5</a:t>
            </a:r>
            <a:r>
              <a:rPr lang="en-GB" sz="1700" baseline="30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axis for collimation</a:t>
            </a:r>
            <a:endParaRPr lang="en-GB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Potential issue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with transverse dimensions: learn from LHC YETS 2015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565" y="1344991"/>
            <a:ext cx="4262770" cy="22960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1709" y="1217549"/>
            <a:ext cx="3231261" cy="24234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494" y="3640995"/>
            <a:ext cx="3352800" cy="25146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305" y="4115284"/>
            <a:ext cx="2407625" cy="180571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02739" y="3186383"/>
            <a:ext cx="2250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LHC, LSS1L, June 2014</a:t>
            </a:r>
            <a:endParaRPr lang="en-GB" b="1" dirty="0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677015" y="4157954"/>
            <a:ext cx="3033485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Bakeout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jacket of TCTPV removed to allow the installation of the 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eam pipe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CC99"/>
              </a:buClr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loss of vacuum performances</a:t>
            </a: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5082" y="5736337"/>
            <a:ext cx="2250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LHC, LSS1L, June 2014</a:t>
            </a:r>
            <a:endParaRPr lang="en-GB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13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 D2-Q4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70286" y="6494840"/>
            <a:ext cx="3316514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232655" y="1458475"/>
            <a:ext cx="3558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LHCLSXH_0010 V0.3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under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approval</a:t>
            </a:r>
            <a:endParaRPr lang="fr-FR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1877" y="3576711"/>
            <a:ext cx="8512893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5 x 4 sector valves between D2 and Q4 !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9 x 2 vacuum sectors !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Room temperature sectors (except CC modules):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bakeable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NEG coated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sectorised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CC modules: unbaked, operating at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cryogenic temperature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3 types of sector valves assemblies (VAB)</a:t>
            </a:r>
          </a:p>
          <a:p>
            <a:pPr marL="1657350" lvl="3" indent="-285750" algn="just">
              <a:buFont typeface="Wingdings" panose="05000000000000000000" pitchFamily="2" charset="2"/>
              <a:buChar char="§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81" y="1852539"/>
            <a:ext cx="9066001" cy="15060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3906" y="1524778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D2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8562594" y="1543653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Q4</a:t>
            </a:r>
            <a:endParaRPr lang="en-GB" dirty="0"/>
          </a:p>
        </p:txBody>
      </p:sp>
      <p:sp>
        <p:nvSpPr>
          <p:cNvPr id="13" name="Footer Placeholder 8"/>
          <p:cNvSpPr txBox="1">
            <a:spLocks/>
          </p:cNvSpPr>
          <p:nvPr/>
        </p:nvSpPr>
        <p:spPr>
          <a:xfrm>
            <a:off x="6631060" y="3375688"/>
            <a:ext cx="1931534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B. Vasquez de Prada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61352" y="6092056"/>
            <a:ext cx="4677648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Need to be reviewed following CC modification</a:t>
            </a:r>
            <a:endParaRPr lang="en-GB" dirty="0" smtClean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27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Crab </a:t>
            </a:r>
            <a:r>
              <a:rPr lang="en-US" dirty="0" smtClean="0">
                <a:solidFill>
                  <a:srgbClr val="0089B5"/>
                </a:solidFill>
              </a:rPr>
              <a:t>Cavities Modules Interconnection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2264" y="715591"/>
            <a:ext cx="9111736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Progress in the definition of the inter-module: allocated length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increased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to 820 mm</a:t>
            </a:r>
          </a:p>
        </p:txBody>
      </p:sp>
      <p:sp>
        <p:nvSpPr>
          <p:cNvPr id="7" name="Rectangle 6"/>
          <p:cNvSpPr/>
          <p:nvPr/>
        </p:nvSpPr>
        <p:spPr>
          <a:xfrm>
            <a:off x="1110673" y="1973943"/>
            <a:ext cx="2808514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 rot="5400000">
            <a:off x="5596989" y="4114512"/>
            <a:ext cx="2721015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2745" y="1366215"/>
            <a:ext cx="3142329" cy="409922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109" y="1851509"/>
            <a:ext cx="5481648" cy="3387072"/>
          </a:xfrm>
          <a:prstGeom prst="rect">
            <a:avLst/>
          </a:prstGeom>
        </p:spPr>
      </p:pic>
      <p:sp>
        <p:nvSpPr>
          <p:cNvPr id="11" name="Footer Placeholder 8"/>
          <p:cNvSpPr txBox="1">
            <a:spLocks/>
          </p:cNvSpPr>
          <p:nvPr/>
        </p:nvSpPr>
        <p:spPr>
          <a:xfrm>
            <a:off x="6653667" y="5684809"/>
            <a:ext cx="1931534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R. Fernandez Gomez</a:t>
            </a:r>
          </a:p>
        </p:txBody>
      </p:sp>
    </p:spTree>
    <p:extLst>
      <p:ext uri="{BB962C8B-B14F-4D97-AF65-F5344CB8AC3E}">
        <p14:creationId xmlns:p14="http://schemas.microsoft.com/office/powerpoint/2010/main" val="207573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7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</a:t>
            </a:r>
            <a:r>
              <a:rPr lang="en-US" sz="4400" b="1" dirty="0" err="1" smtClean="0">
                <a:solidFill>
                  <a:srgbClr val="0089B5"/>
                </a:solidFill>
              </a:rPr>
              <a:t>LHCb</a:t>
            </a:r>
            <a:r>
              <a:rPr lang="en-US" sz="4400" b="1" dirty="0" smtClean="0">
                <a:solidFill>
                  <a:srgbClr val="0089B5"/>
                </a:solidFill>
              </a:rPr>
              <a:t> request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50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0089B5"/>
                </a:solidFill>
                <a:effectLst/>
              </a:rPr>
              <a:t>LHCb</a:t>
            </a:r>
            <a:r>
              <a:rPr lang="en-US" dirty="0" smtClean="0">
                <a:solidFill>
                  <a:srgbClr val="0089B5"/>
                </a:solidFill>
                <a:effectLst/>
              </a:rPr>
              <a:t> @ 10</a:t>
            </a:r>
            <a:r>
              <a:rPr lang="en-US" baseline="30000" dirty="0" smtClean="0">
                <a:solidFill>
                  <a:srgbClr val="0089B5"/>
                </a:solidFill>
                <a:effectLst/>
              </a:rPr>
              <a:t>34</a:t>
            </a:r>
            <a:r>
              <a:rPr lang="en-US" dirty="0" smtClean="0">
                <a:solidFill>
                  <a:srgbClr val="0089B5"/>
                </a:solidFill>
                <a:effectLst/>
              </a:rPr>
              <a:t> Hz/cm</a:t>
            </a:r>
            <a:r>
              <a:rPr lang="en-US" baseline="30000" dirty="0" smtClean="0">
                <a:solidFill>
                  <a:srgbClr val="0089B5"/>
                </a:solidFill>
                <a:effectLst/>
              </a:rPr>
              <a:t>2</a:t>
            </a:r>
            <a:endParaRPr lang="en-US" baseline="30000" dirty="0">
              <a:solidFill>
                <a:srgbClr val="0089B5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110673" y="1973943"/>
            <a:ext cx="2808514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 rot="5400000">
            <a:off x="5596989" y="4114512"/>
            <a:ext cx="2721015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ooter Placeholder 8"/>
          <p:cNvSpPr txBox="1">
            <a:spLocks/>
          </p:cNvSpPr>
          <p:nvPr/>
        </p:nvSpPr>
        <p:spPr>
          <a:xfrm>
            <a:off x="4115977" y="6032635"/>
            <a:ext cx="1121716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E. Tomas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017" y="1651441"/>
            <a:ext cx="3782170" cy="204583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84664" y="4559699"/>
            <a:ext cx="3197165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Option A:</a:t>
            </a:r>
          </a:p>
          <a:p>
            <a:pPr algn="just">
              <a:buClr>
                <a:srgbClr val="00CC99"/>
              </a:buClr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Redesign detector to cope with higher rate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19635" y="4559698"/>
            <a:ext cx="4735439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Option B: This is the preferred solution !</a:t>
            </a:r>
          </a:p>
          <a:p>
            <a:pPr algn="just">
              <a:buClr>
                <a:srgbClr val="00CC99"/>
              </a:buClr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Displace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VERTEX detector towards P7 by 3.75 m to reduce the rate and add a new dipole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6835" y="1337074"/>
            <a:ext cx="4172997" cy="322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36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Impact of </a:t>
            </a:r>
            <a:r>
              <a:rPr lang="en-US" dirty="0" err="1" smtClean="0">
                <a:solidFill>
                  <a:srgbClr val="0089B5"/>
                </a:solidFill>
                <a:effectLst/>
              </a:rPr>
              <a:t>LHCb</a:t>
            </a:r>
            <a:r>
              <a:rPr lang="en-US" dirty="0" smtClean="0">
                <a:solidFill>
                  <a:srgbClr val="0089B5"/>
                </a:solidFill>
                <a:effectLst/>
              </a:rPr>
              <a:t> @ 10</a:t>
            </a:r>
            <a:r>
              <a:rPr lang="en-US" baseline="30000" dirty="0" smtClean="0">
                <a:solidFill>
                  <a:srgbClr val="0089B5"/>
                </a:solidFill>
                <a:effectLst/>
              </a:rPr>
              <a:t>34</a:t>
            </a:r>
            <a:r>
              <a:rPr lang="en-US" dirty="0" smtClean="0">
                <a:solidFill>
                  <a:srgbClr val="0089B5"/>
                </a:solidFill>
                <a:effectLst/>
              </a:rPr>
              <a:t> Hz/cm</a:t>
            </a:r>
            <a:r>
              <a:rPr lang="en-US" baseline="30000" dirty="0" smtClean="0">
                <a:solidFill>
                  <a:srgbClr val="0089B5"/>
                </a:solidFill>
                <a:effectLst/>
              </a:rPr>
              <a:t>2</a:t>
            </a:r>
            <a:endParaRPr lang="en-US" baseline="30000" dirty="0">
              <a:solidFill>
                <a:srgbClr val="0089B5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110673" y="1973943"/>
            <a:ext cx="2808514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 rot="5400000">
            <a:off x="5596989" y="4114512"/>
            <a:ext cx="2721015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ooter Placeholder 8"/>
          <p:cNvSpPr txBox="1">
            <a:spLocks/>
          </p:cNvSpPr>
          <p:nvPr/>
        </p:nvSpPr>
        <p:spPr>
          <a:xfrm>
            <a:off x="1391839" y="1659217"/>
            <a:ext cx="173328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I. Efthymiopoulos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36316" y="2642079"/>
            <a:ext cx="814568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“TAS” like object are needed on the left and right side :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259" y="3013706"/>
            <a:ext cx="5260092" cy="16196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6961" y="2959850"/>
            <a:ext cx="3265088" cy="191315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774877"/>
            <a:ext cx="814568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Shift of the experiment towards the left side by ~ 5 m: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7404" y="680124"/>
            <a:ext cx="3344253" cy="2104756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78259" y="4890691"/>
            <a:ext cx="814568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“TAN” like object are needed on the left and right side :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63486" y="5262318"/>
            <a:ext cx="2939144" cy="11866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152943" y="5735325"/>
            <a:ext cx="1641227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66"/>
                </a:solidFill>
              </a:rPr>
              <a:t>Under study !</a:t>
            </a:r>
          </a:p>
        </p:txBody>
      </p:sp>
    </p:spTree>
    <p:extLst>
      <p:ext uri="{BB962C8B-B14F-4D97-AF65-F5344CB8AC3E}">
        <p14:creationId xmlns:p14="http://schemas.microsoft.com/office/powerpoint/2010/main" val="146442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84800" y="6492875"/>
            <a:ext cx="3302000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" y="61846"/>
            <a:ext cx="9144000" cy="56420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 smtClean="0">
                <a:solidFill>
                  <a:srgbClr val="0089B5"/>
                </a:solidFill>
                <a:latin typeface="+mn-lt"/>
              </a:rPr>
              <a:t>Goal </a:t>
            </a:r>
            <a:r>
              <a:rPr lang="en-GB" sz="2800" b="1" dirty="0">
                <a:solidFill>
                  <a:srgbClr val="0089B5"/>
                </a:solidFill>
                <a:latin typeface="+mn-lt"/>
              </a:rPr>
              <a:t>of High Luminosity LHC (HL-LHC) as fixed in </a:t>
            </a:r>
            <a:r>
              <a:rPr lang="en-GB" sz="2800" b="1" dirty="0" smtClean="0">
                <a:solidFill>
                  <a:srgbClr val="0089B5"/>
                </a:solidFill>
                <a:latin typeface="+mn-lt"/>
              </a:rPr>
              <a:t>Nov. 2010</a:t>
            </a:r>
            <a:endParaRPr lang="en-GB" sz="2800" b="1" dirty="0">
              <a:solidFill>
                <a:srgbClr val="0089B5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7472" y="1243139"/>
            <a:ext cx="8339328" cy="350865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/>
              <a:t>The main objective of HiLumi LHC Design Study is to determine a hardware configuration and a set of beam parameters that will allow the LHC to reach the following targets:</a:t>
            </a:r>
          </a:p>
          <a:p>
            <a:endParaRPr lang="en-GB" dirty="0"/>
          </a:p>
          <a:p>
            <a:r>
              <a:rPr lang="en-GB" sz="2400" dirty="0"/>
              <a:t>A peak luminosity of </a:t>
            </a:r>
            <a:r>
              <a:rPr lang="en-GB" sz="2400" dirty="0" err="1" smtClean="0"/>
              <a:t>L</a:t>
            </a:r>
            <a:r>
              <a:rPr lang="en-GB" sz="2400" baseline="-25000" dirty="0" err="1" smtClean="0"/>
              <a:t>peak</a:t>
            </a:r>
            <a:r>
              <a:rPr lang="en-GB" sz="2400" dirty="0" smtClean="0"/>
              <a:t> = </a:t>
            </a:r>
            <a:r>
              <a:rPr lang="en-GB" sz="2400" b="1" dirty="0" smtClean="0"/>
              <a:t>5×10</a:t>
            </a:r>
            <a:r>
              <a:rPr lang="en-GB" sz="2400" b="1" baseline="30000" dirty="0" smtClean="0"/>
              <a:t>34</a:t>
            </a:r>
            <a:r>
              <a:rPr lang="en-GB" sz="2400" b="1" dirty="0" smtClean="0"/>
              <a:t> </a:t>
            </a:r>
            <a:r>
              <a:rPr lang="en-GB" sz="2400" b="1" dirty="0"/>
              <a:t>cm</a:t>
            </a:r>
            <a:r>
              <a:rPr lang="en-GB" sz="2400" b="1" baseline="30000" dirty="0"/>
              <a:t>-2</a:t>
            </a:r>
            <a:r>
              <a:rPr lang="en-GB" sz="2400" b="1" dirty="0"/>
              <a:t>s</a:t>
            </a:r>
            <a:r>
              <a:rPr lang="en-GB" sz="2400" b="1" baseline="30000" dirty="0"/>
              <a:t>-1</a:t>
            </a:r>
            <a:r>
              <a:rPr lang="en-GB" sz="2400" b="1" dirty="0"/>
              <a:t> with levelling</a:t>
            </a:r>
            <a:r>
              <a:rPr lang="en-GB" sz="2400" dirty="0"/>
              <a:t>, allowing:</a:t>
            </a:r>
          </a:p>
          <a:p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An </a:t>
            </a:r>
            <a:r>
              <a:rPr lang="en-GB" sz="2400" dirty="0"/>
              <a:t>integrated luminosity of </a:t>
            </a:r>
            <a:r>
              <a:rPr lang="en-GB" sz="2400" b="1" dirty="0"/>
              <a:t>250 fb</a:t>
            </a:r>
            <a:r>
              <a:rPr lang="en-GB" sz="2400" b="1" baseline="30000" dirty="0"/>
              <a:t>-1</a:t>
            </a:r>
            <a:r>
              <a:rPr lang="en-GB" sz="2400" b="1" dirty="0"/>
              <a:t> per year</a:t>
            </a:r>
            <a:r>
              <a:rPr lang="en-GB" sz="2400" dirty="0"/>
              <a:t>, enabling the goal of </a:t>
            </a:r>
            <a:r>
              <a:rPr lang="en-GB" sz="2400" b="1" dirty="0" smtClean="0"/>
              <a:t>L</a:t>
            </a:r>
            <a:r>
              <a:rPr lang="en-GB" sz="2400" b="1" baseline="-25000" dirty="0" smtClean="0"/>
              <a:t>int</a:t>
            </a:r>
            <a:r>
              <a:rPr lang="en-GB" sz="2400" b="1" dirty="0" smtClean="0"/>
              <a:t> = 3000 </a:t>
            </a:r>
            <a:r>
              <a:rPr lang="en-GB" sz="2400" b="1" dirty="0"/>
              <a:t>fb</a:t>
            </a:r>
            <a:r>
              <a:rPr lang="en-GB" sz="2400" b="1" baseline="30000" dirty="0"/>
              <a:t>-1</a:t>
            </a:r>
            <a:r>
              <a:rPr lang="en-GB" sz="2400" dirty="0"/>
              <a:t> twelve years after the upgrade.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This </a:t>
            </a:r>
            <a:r>
              <a:rPr lang="en-GB" sz="2400" dirty="0"/>
              <a:t>luminosity is more than ten times the luminosity reach of the first 10 years of the LHC lifetime.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39696" y="843707"/>
            <a:ext cx="4517136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From</a:t>
            </a:r>
            <a:r>
              <a:rPr lang="fr-CH" dirty="0" smtClean="0"/>
              <a:t> FP7 HiLumi LHC Design </a:t>
            </a:r>
            <a:r>
              <a:rPr lang="fr-CH" dirty="0" err="1" smtClean="0"/>
              <a:t>Study</a:t>
            </a:r>
            <a:r>
              <a:rPr lang="fr-CH" dirty="0" smtClean="0"/>
              <a:t> application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64708" y="4796894"/>
            <a:ext cx="7704856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chemeClr val="tx1"/>
                </a:solidFill>
              </a:rPr>
              <a:t>Concept of </a:t>
            </a:r>
            <a:r>
              <a:rPr lang="fr-CH" b="1" dirty="0" err="1" smtClean="0">
                <a:solidFill>
                  <a:srgbClr val="FF3399"/>
                </a:solidFill>
              </a:rPr>
              <a:t>ultimate</a:t>
            </a:r>
            <a:r>
              <a:rPr lang="fr-CH" b="1" dirty="0" smtClean="0">
                <a:solidFill>
                  <a:srgbClr val="FF3399"/>
                </a:solidFill>
              </a:rPr>
              <a:t> performance </a:t>
            </a:r>
            <a:r>
              <a:rPr lang="fr-CH" u="sng" dirty="0" smtClean="0">
                <a:solidFill>
                  <a:schemeClr val="tx1"/>
                </a:solidFill>
              </a:rPr>
              <a:t>(use of </a:t>
            </a:r>
            <a:r>
              <a:rPr lang="fr-CH" u="sng" dirty="0" err="1" smtClean="0">
                <a:solidFill>
                  <a:schemeClr val="tx1"/>
                </a:solidFill>
              </a:rPr>
              <a:t>existing</a:t>
            </a:r>
            <a:r>
              <a:rPr lang="fr-CH" u="sng" dirty="0" smtClean="0">
                <a:solidFill>
                  <a:schemeClr val="tx1"/>
                </a:solidFill>
              </a:rPr>
              <a:t> </a:t>
            </a:r>
            <a:r>
              <a:rPr lang="fr-CH" u="sng" dirty="0" err="1" smtClean="0">
                <a:solidFill>
                  <a:schemeClr val="tx1"/>
                </a:solidFill>
              </a:rPr>
              <a:t>magin</a:t>
            </a:r>
            <a:r>
              <a:rPr lang="fr-CH" u="sng" dirty="0" smtClean="0">
                <a:solidFill>
                  <a:schemeClr val="tx1"/>
                </a:solidFill>
              </a:rPr>
              <a:t>)</a:t>
            </a:r>
            <a:r>
              <a:rPr lang="fr-CH" dirty="0" smtClean="0">
                <a:solidFill>
                  <a:schemeClr val="tx1"/>
                </a:solidFill>
              </a:rPr>
              <a:t> </a:t>
            </a:r>
            <a:r>
              <a:rPr lang="fr-CH" dirty="0" err="1" smtClean="0">
                <a:solidFill>
                  <a:schemeClr val="tx1"/>
                </a:solidFill>
              </a:rPr>
              <a:t>defined</a:t>
            </a:r>
            <a:r>
              <a:rPr lang="fr-CH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fr-CH" b="1" dirty="0" err="1" smtClean="0">
                <a:solidFill>
                  <a:schemeClr val="tx1"/>
                </a:solidFill>
              </a:rPr>
              <a:t>L</a:t>
            </a:r>
            <a:r>
              <a:rPr lang="fr-CH" b="1" baseline="-25000" dirty="0" err="1" smtClean="0">
                <a:solidFill>
                  <a:schemeClr val="tx1"/>
                </a:solidFill>
              </a:rPr>
              <a:t>ult</a:t>
            </a:r>
            <a:r>
              <a:rPr lang="fr-CH" b="1" dirty="0" smtClean="0">
                <a:solidFill>
                  <a:schemeClr val="tx1"/>
                </a:solidFill>
              </a:rPr>
              <a:t> </a:t>
            </a:r>
            <a:r>
              <a:rPr lang="fr-CH" b="1" dirty="0" smtClean="0">
                <a:solidFill>
                  <a:schemeClr val="tx1"/>
                </a:solidFill>
                <a:sym typeface="Symbol"/>
              </a:rPr>
              <a:t> 7.5 10</a:t>
            </a:r>
            <a:r>
              <a:rPr lang="fr-CH" b="1" baseline="30000" dirty="0" smtClean="0">
                <a:solidFill>
                  <a:schemeClr val="tx1"/>
                </a:solidFill>
                <a:sym typeface="Symbol"/>
              </a:rPr>
              <a:t>34</a:t>
            </a:r>
            <a:r>
              <a:rPr lang="fr-CH" b="1" dirty="0" smtClean="0">
                <a:solidFill>
                  <a:schemeClr val="tx1"/>
                </a:solidFill>
                <a:sym typeface="Symbol"/>
              </a:rPr>
              <a:t> cm</a:t>
            </a:r>
            <a:r>
              <a:rPr lang="fr-CH" b="1" baseline="30000" dirty="0" smtClean="0">
                <a:solidFill>
                  <a:schemeClr val="tx1"/>
                </a:solidFill>
                <a:sym typeface="Symbol"/>
              </a:rPr>
              <a:t>-2</a:t>
            </a:r>
            <a:r>
              <a:rPr lang="fr-CH" b="1" dirty="0" smtClean="0">
                <a:solidFill>
                  <a:schemeClr val="tx1"/>
                </a:solidFill>
                <a:sym typeface="Symbol"/>
              </a:rPr>
              <a:t>s</a:t>
            </a:r>
            <a:r>
              <a:rPr lang="fr-CH" b="1" baseline="30000" dirty="0" smtClean="0">
                <a:solidFill>
                  <a:schemeClr val="tx1"/>
                </a:solidFill>
                <a:sym typeface="Symbol"/>
              </a:rPr>
              <a:t>-1</a:t>
            </a:r>
            <a:r>
              <a:rPr lang="fr-CH" dirty="0" smtClean="0">
                <a:solidFill>
                  <a:schemeClr val="tx1"/>
                </a:solidFill>
                <a:sym typeface="Symbol"/>
              </a:rPr>
              <a:t>  and   </a:t>
            </a:r>
            <a:r>
              <a:rPr lang="fr-CH" b="1" dirty="0" err="1" smtClean="0">
                <a:solidFill>
                  <a:schemeClr val="tx1"/>
                </a:solidFill>
                <a:sym typeface="Symbol"/>
              </a:rPr>
              <a:t>Ultimate</a:t>
            </a:r>
            <a:r>
              <a:rPr lang="fr-CH" b="1" dirty="0" smtClean="0">
                <a:solidFill>
                  <a:schemeClr val="tx1"/>
                </a:solidFill>
                <a:sym typeface="Symbol"/>
              </a:rPr>
              <a:t> Integrated L</a:t>
            </a:r>
            <a:r>
              <a:rPr lang="fr-CH" b="1" baseline="-25000" dirty="0" smtClean="0">
                <a:solidFill>
                  <a:schemeClr val="tx1"/>
                </a:solidFill>
                <a:sym typeface="Symbol"/>
              </a:rPr>
              <a:t>int </a:t>
            </a:r>
            <a:r>
              <a:rPr lang="fr-CH" b="1" baseline="-25000" dirty="0" err="1" smtClean="0">
                <a:solidFill>
                  <a:schemeClr val="tx1"/>
                </a:solidFill>
                <a:sym typeface="Symbol"/>
              </a:rPr>
              <a:t>ult</a:t>
            </a:r>
            <a:r>
              <a:rPr lang="fr-CH" b="1" dirty="0" smtClean="0">
                <a:solidFill>
                  <a:schemeClr val="tx1"/>
                </a:solidFill>
                <a:sym typeface="Symbol"/>
              </a:rPr>
              <a:t>  4000 fb</a:t>
            </a:r>
            <a:r>
              <a:rPr lang="fr-CH" b="1" baseline="30000" dirty="0" smtClean="0">
                <a:solidFill>
                  <a:schemeClr val="tx1"/>
                </a:solidFill>
                <a:sym typeface="Symbol"/>
              </a:rPr>
              <a:t>-1</a:t>
            </a:r>
            <a:r>
              <a:rPr lang="fr-CH" b="1" dirty="0" smtClean="0">
                <a:solidFill>
                  <a:schemeClr val="tx1"/>
                </a:solidFill>
                <a:sym typeface="Symbol"/>
              </a:rPr>
              <a:t> </a:t>
            </a:r>
            <a:r>
              <a:rPr lang="fr-CH" dirty="0" smtClean="0">
                <a:solidFill>
                  <a:schemeClr val="tx1"/>
                </a:solidFill>
                <a:sym typeface="Symbol"/>
              </a:rPr>
              <a:t> </a:t>
            </a:r>
          </a:p>
          <a:p>
            <a:pPr algn="ctr"/>
            <a:r>
              <a:rPr lang="fr-CH" dirty="0" smtClean="0">
                <a:solidFill>
                  <a:schemeClr val="tx1"/>
                </a:solidFill>
                <a:sym typeface="Symbol"/>
              </a:rPr>
              <a:t>LHC </a:t>
            </a:r>
            <a:r>
              <a:rPr lang="fr-CH" dirty="0" err="1" smtClean="0">
                <a:solidFill>
                  <a:schemeClr val="tx1"/>
                </a:solidFill>
                <a:sym typeface="Symbol"/>
              </a:rPr>
              <a:t>should</a:t>
            </a:r>
            <a:r>
              <a:rPr lang="fr-CH" dirty="0" smtClean="0">
                <a:solidFill>
                  <a:schemeClr val="tx1"/>
                </a:solidFill>
                <a:sym typeface="Symbol"/>
              </a:rPr>
              <a:t> not </a:t>
            </a:r>
            <a:r>
              <a:rPr lang="fr-CH" dirty="0" err="1" smtClean="0">
                <a:solidFill>
                  <a:schemeClr val="tx1"/>
                </a:solidFill>
                <a:sym typeface="Symbol"/>
              </a:rPr>
              <a:t>be</a:t>
            </a:r>
            <a:r>
              <a:rPr lang="fr-CH" dirty="0" smtClean="0">
                <a:solidFill>
                  <a:schemeClr val="tx1"/>
                </a:solidFill>
                <a:sym typeface="Symbol"/>
              </a:rPr>
              <a:t> the </a:t>
            </a:r>
            <a:r>
              <a:rPr lang="fr-CH" dirty="0" err="1" smtClean="0">
                <a:solidFill>
                  <a:schemeClr val="tx1"/>
                </a:solidFill>
                <a:sym typeface="Symbol"/>
              </a:rPr>
              <a:t>limit</a:t>
            </a:r>
            <a:r>
              <a:rPr lang="fr-CH" dirty="0" smtClean="0">
                <a:solidFill>
                  <a:schemeClr val="tx1"/>
                </a:solidFill>
                <a:sym typeface="Symbol"/>
              </a:rPr>
              <a:t>, </a:t>
            </a:r>
            <a:r>
              <a:rPr lang="fr-CH" dirty="0" err="1" smtClean="0">
                <a:solidFill>
                  <a:schemeClr val="tx1"/>
                </a:solidFill>
                <a:sym typeface="Symbol"/>
              </a:rPr>
              <a:t>would</a:t>
            </a:r>
            <a:r>
              <a:rPr lang="fr-CH" dirty="0" smtClean="0">
                <a:solidFill>
                  <a:schemeClr val="tx1"/>
                </a:solidFill>
                <a:sym typeface="Symbol"/>
              </a:rPr>
              <a:t> </a:t>
            </a:r>
            <a:r>
              <a:rPr lang="fr-CH" dirty="0" err="1" smtClean="0">
                <a:solidFill>
                  <a:schemeClr val="tx1"/>
                </a:solidFill>
                <a:sym typeface="Symbol"/>
              </a:rPr>
              <a:t>Physics</a:t>
            </a:r>
            <a:r>
              <a:rPr lang="fr-CH" dirty="0" smtClean="0">
                <a:solidFill>
                  <a:schemeClr val="tx1"/>
                </a:solidFill>
                <a:sym typeface="Symbol"/>
              </a:rPr>
              <a:t> </a:t>
            </a:r>
            <a:r>
              <a:rPr lang="fr-CH" dirty="0" err="1" smtClean="0">
                <a:solidFill>
                  <a:schemeClr val="tx1"/>
                </a:solidFill>
                <a:sym typeface="Symbol"/>
              </a:rPr>
              <a:t>require</a:t>
            </a:r>
            <a:r>
              <a:rPr lang="fr-CH" dirty="0" smtClean="0">
                <a:solidFill>
                  <a:schemeClr val="tx1"/>
                </a:solidFill>
                <a:sym typeface="Symbol"/>
              </a:rPr>
              <a:t> more…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Footer Placeholder 8"/>
          <p:cNvSpPr txBox="1">
            <a:spLocks/>
          </p:cNvSpPr>
          <p:nvPr/>
        </p:nvSpPr>
        <p:spPr>
          <a:xfrm>
            <a:off x="5899733" y="5987855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L. Rossi</a:t>
            </a:r>
          </a:p>
        </p:txBody>
      </p:sp>
    </p:spTree>
    <p:extLst>
      <p:ext uri="{BB962C8B-B14F-4D97-AF65-F5344CB8AC3E}">
        <p14:creationId xmlns:p14="http://schemas.microsoft.com/office/powerpoint/2010/main" val="1962429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8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</a:t>
            </a:r>
            <a:r>
              <a:rPr lang="en-US" sz="4400" b="1" dirty="0" smtClean="0">
                <a:solidFill>
                  <a:srgbClr val="0089B5"/>
                </a:solidFill>
              </a:rPr>
              <a:t>Options:</a:t>
            </a:r>
            <a:br>
              <a:rPr lang="en-US" sz="4400" b="1" dirty="0" smtClean="0">
                <a:solidFill>
                  <a:srgbClr val="0089B5"/>
                </a:solidFill>
              </a:rPr>
            </a:br>
            <a:r>
              <a:rPr lang="en-US" sz="4400" b="1" dirty="0" smtClean="0">
                <a:solidFill>
                  <a:srgbClr val="0089B5"/>
                </a:solidFill>
              </a:rPr>
              <a:t>not in base line</a:t>
            </a:r>
            <a:br>
              <a:rPr lang="en-US" sz="4400" b="1" dirty="0" smtClean="0">
                <a:solidFill>
                  <a:srgbClr val="0089B5"/>
                </a:solidFill>
              </a:rPr>
            </a:br>
            <a:r>
              <a:rPr lang="en-US" sz="4400" b="1" dirty="0" smtClean="0">
                <a:solidFill>
                  <a:srgbClr val="0089B5"/>
                </a:solidFill>
              </a:rPr>
              <a:t>but under study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60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636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Option: hollow e-lens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06335" y="776318"/>
            <a:ext cx="89029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Hollow electron beams running coaxially to the proton beam will provide an active control of beam halo population (fast failure of crab cavities) and beam loss rate. Installation </a:t>
            </a:r>
            <a:r>
              <a:rPr lang="en-GB" dirty="0" smtClean="0">
                <a:solidFill>
                  <a:srgbClr val="FF3399"/>
                </a:solidFill>
              </a:rPr>
              <a:t>LS2-LS3</a:t>
            </a:r>
            <a:endParaRPr lang="en-GB" b="1" dirty="0" smtClean="0">
              <a:solidFill>
                <a:srgbClr val="FF3399"/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485" y="3574363"/>
            <a:ext cx="3512389" cy="2288043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25" y="3706932"/>
            <a:ext cx="1595608" cy="206735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997" y="3745090"/>
            <a:ext cx="1454803" cy="2067352"/>
          </a:xfrm>
          <a:prstGeom prst="rect">
            <a:avLst/>
          </a:prstGeom>
        </p:spPr>
      </p:pic>
      <p:sp>
        <p:nvSpPr>
          <p:cNvPr id="11" name="Footer Placeholder 8"/>
          <p:cNvSpPr txBox="1">
            <a:spLocks/>
          </p:cNvSpPr>
          <p:nvPr/>
        </p:nvSpPr>
        <p:spPr>
          <a:xfrm>
            <a:off x="6627629" y="226518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S. Redaelli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Footer Placeholder 8"/>
          <p:cNvSpPr txBox="1">
            <a:spLocks/>
          </p:cNvSpPr>
          <p:nvPr/>
        </p:nvSpPr>
        <p:spPr>
          <a:xfrm>
            <a:off x="3829918" y="6012693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D. Perini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68240" y="5796472"/>
            <a:ext cx="341049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5T field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 m long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RT vacuum system, </a:t>
            </a:r>
            <a:r>
              <a:rPr lang="en-GB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bakeable</a:t>
            </a:r>
            <a:endParaRPr lang="en-GB" sz="1400" dirty="0" smtClean="0">
              <a:solidFill>
                <a:srgbClr val="FF3399"/>
              </a:solidFill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85" y="1407471"/>
            <a:ext cx="4015231" cy="18386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" t="57083" r="45126"/>
          <a:stretch>
            <a:fillRect/>
          </a:stretch>
        </p:blipFill>
        <p:spPr bwMode="auto">
          <a:xfrm>
            <a:off x="4860641" y="1534351"/>
            <a:ext cx="1766988" cy="171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36486" y="1356320"/>
            <a:ext cx="1399083" cy="2296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81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Option: </a:t>
            </a:r>
            <a:r>
              <a:rPr lang="en-GB" dirty="0" err="1" smtClean="0"/>
              <a:t>cristal</a:t>
            </a:r>
            <a:r>
              <a:rPr lang="en-GB" dirty="0" smtClean="0"/>
              <a:t> collimation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48514" y="6494840"/>
            <a:ext cx="3338286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06335" y="676378"/>
            <a:ext cx="89029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possible mean to </a:t>
            </a:r>
            <a:r>
              <a:rPr lang="en-GB" dirty="0" smtClean="0">
                <a:solidFill>
                  <a:srgbClr val="FF3399"/>
                </a:solidFill>
              </a:rPr>
              <a:t>improve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collimation cleaning while reducing impedance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test bed already (partially) installed in LSS7 !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More news during run 2 ….</a:t>
            </a:r>
            <a:endParaRPr lang="en-GB" b="1" dirty="0" smtClean="0">
              <a:solidFill>
                <a:srgbClr val="FF3399"/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Footer Placeholder 8"/>
          <p:cNvSpPr txBox="1">
            <a:spLocks/>
          </p:cNvSpPr>
          <p:nvPr/>
        </p:nvSpPr>
        <p:spPr>
          <a:xfrm>
            <a:off x="2922482" y="5161785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S. Redaelli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326" y="1401442"/>
            <a:ext cx="4314605" cy="496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411" y="2620407"/>
            <a:ext cx="3539218" cy="2063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76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Option: BBLR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0" y="6494840"/>
            <a:ext cx="3352800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06335" y="670275"/>
            <a:ext cx="89029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/>
              <a:t>Beam-beam long range compensation (BBLR) with a flat beam optic is a </a:t>
            </a:r>
            <a:r>
              <a:rPr lang="en-GB" dirty="0" smtClean="0">
                <a:solidFill>
                  <a:srgbClr val="FF3399"/>
                </a:solidFill>
              </a:rPr>
              <a:t>plan B </a:t>
            </a:r>
            <a:r>
              <a:rPr lang="en-GB" dirty="0" smtClean="0"/>
              <a:t>for HL-LHC operation </a:t>
            </a:r>
            <a:r>
              <a:rPr lang="en-GB" dirty="0" smtClean="0">
                <a:solidFill>
                  <a:srgbClr val="FF3399"/>
                </a:solidFill>
              </a:rPr>
              <a:t>without crab cavities</a:t>
            </a:r>
            <a:r>
              <a:rPr lang="en-GB" dirty="0" smtClean="0"/>
              <a:t>.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Footer Placeholder 8"/>
          <p:cNvSpPr txBox="1">
            <a:spLocks/>
          </p:cNvSpPr>
          <p:nvPr/>
        </p:nvSpPr>
        <p:spPr>
          <a:xfrm>
            <a:off x="7578489" y="1018386"/>
            <a:ext cx="1209912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S.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Farthouk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Footer Placeholder 8"/>
          <p:cNvSpPr txBox="1">
            <a:spLocks/>
          </p:cNvSpPr>
          <p:nvPr/>
        </p:nvSpPr>
        <p:spPr>
          <a:xfrm>
            <a:off x="3531026" y="6108518"/>
            <a:ext cx="1389317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H. Schmickler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8818" y="1439233"/>
            <a:ext cx="3941814" cy="85245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044074" y="1253480"/>
            <a:ext cx="28400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/>
              <a:t>Distance from IR ~ 150 m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Distance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beam 9.3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GreekC" panose="00000400000000000000" pitchFamily="2" charset="0"/>
                <a:cs typeface="GreekC" panose="00000400000000000000" pitchFamily="2" charset="0"/>
              </a:rPr>
              <a:t>s</a:t>
            </a:r>
            <a:r>
              <a:rPr lang="en-GB" dirty="0" smtClean="0"/>
              <a:t> 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/>
              <a:t> Current ~ 125 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531362" y="5611498"/>
            <a:ext cx="3854923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66"/>
                </a:solidFill>
              </a:rPr>
              <a:t>A prototype could be installed by LS2 !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8065" y="2413413"/>
            <a:ext cx="3895850" cy="272002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252628" y="4777724"/>
            <a:ext cx="2371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e-lens as BBLR actuator</a:t>
            </a:r>
            <a:endParaRPr lang="en-GB" dirty="0">
              <a:solidFill>
                <a:srgbClr val="FFFF00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23591" y="2514527"/>
            <a:ext cx="3660548" cy="2678829"/>
            <a:chOff x="223591" y="2333102"/>
            <a:chExt cx="3660548" cy="267882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3591" y="2333102"/>
              <a:ext cx="3660548" cy="2672648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827254" y="4464049"/>
              <a:ext cx="10092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>
                      <a:lumMod val="75000"/>
                    </a:schemeClr>
                  </a:solidFill>
                </a:rPr>
                <a:t>HTS wire</a:t>
              </a:r>
              <a:endParaRPr lang="en-GB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23591" y="4784858"/>
              <a:ext cx="1370693" cy="2270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7430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Option: BI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06335" y="670275"/>
            <a:ext cx="890298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Fast wire-scanners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rgbClr val="FF3399"/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rgbClr val="FF3399"/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rgbClr val="FF3399"/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rgbClr val="FF3399"/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rgbClr val="FF3399"/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rgbClr val="FF3399"/>
              </a:solidFill>
            </a:endParaRPr>
          </a:p>
          <a:p>
            <a:pPr marL="0" lvl="1">
              <a:buClr>
                <a:srgbClr val="00CC99"/>
              </a:buClr>
            </a:pPr>
            <a:endParaRPr lang="en-GB" dirty="0">
              <a:solidFill>
                <a:srgbClr val="FF3399"/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Non invasive beam size measurement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ooter Placeholder 8"/>
          <p:cNvSpPr txBox="1">
            <a:spLocks/>
          </p:cNvSpPr>
          <p:nvPr/>
        </p:nvSpPr>
        <p:spPr>
          <a:xfrm>
            <a:off x="7302759" y="1549914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R. Jones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46934" y="5772982"/>
            <a:ext cx="17734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>
              <a:buClr>
                <a:srgbClr val="00CC99"/>
              </a:buClr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Beam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Gas Vertex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533743" y="5789245"/>
            <a:ext cx="1410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>
              <a:buClr>
                <a:srgbClr val="00CC99"/>
              </a:buClr>
            </a:pP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Coronograph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2525" y="962531"/>
            <a:ext cx="5327393" cy="19190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122" y="3363379"/>
            <a:ext cx="4160438" cy="227634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827025" y="2848086"/>
            <a:ext cx="17883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Halo diagnostic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8265" y="3313724"/>
            <a:ext cx="4262843" cy="2451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84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9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</a:t>
            </a:r>
            <a:r>
              <a:rPr lang="en-US" sz="4400" b="1" dirty="0" smtClean="0">
                <a:solidFill>
                  <a:srgbClr val="0089B5"/>
                </a:solidFill>
              </a:rPr>
              <a:t>LS2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65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V. Baglin, VSC Seminar, December 4th 2015, CERN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68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66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Installation overview for LS2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21086" y="6494840"/>
            <a:ext cx="3265714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171" y="676944"/>
            <a:ext cx="8701658" cy="5281704"/>
          </a:xfrm>
          <a:prstGeom prst="rect">
            <a:avLst/>
          </a:prstGeom>
        </p:spPr>
      </p:pic>
      <p:sp>
        <p:nvSpPr>
          <p:cNvPr id="8" name="Footer Placeholder 8"/>
          <p:cNvSpPr txBox="1">
            <a:spLocks/>
          </p:cNvSpPr>
          <p:nvPr/>
        </p:nvSpPr>
        <p:spPr>
          <a:xfrm>
            <a:off x="7305410" y="1192152"/>
            <a:ext cx="1548304" cy="30769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P. Álvarez López</a:t>
            </a:r>
          </a:p>
        </p:txBody>
      </p:sp>
    </p:spTree>
    <p:extLst>
      <p:ext uri="{BB962C8B-B14F-4D97-AF65-F5344CB8AC3E}">
        <p14:creationId xmlns:p14="http://schemas.microsoft.com/office/powerpoint/2010/main" val="675630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HL-LHC activities during LS2 &amp; LS3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406571" y="6494840"/>
            <a:ext cx="3280229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2264" y="770021"/>
            <a:ext cx="9111736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Presented during LS2 days (P. </a:t>
            </a:r>
            <a:r>
              <a:rPr lang="en-GB" sz="17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Álvarez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7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López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, G. </a:t>
            </a:r>
            <a:r>
              <a:rPr lang="en-GB" sz="17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Bregliozzi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n-situ a-C coating of IT in LSS2 and 8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Support to other WP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LS2 days: https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://indico.cern.ch/event/436424/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Detailed list of activities during LS2 and LS3 is drafted</a:t>
            </a:r>
          </a:p>
          <a:p>
            <a:pPr lvl="1" algn="just">
              <a:buClr>
                <a:srgbClr val="00CC99"/>
              </a:buClr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5338" y="1684421"/>
            <a:ext cx="2027692" cy="11790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8132" y="1478603"/>
            <a:ext cx="2181982" cy="1431925"/>
          </a:xfrm>
          <a:prstGeom prst="rect">
            <a:avLst/>
          </a:prstGeom>
        </p:spPr>
      </p:pic>
      <p:sp>
        <p:nvSpPr>
          <p:cNvPr id="8" name="Footer Placeholder 8"/>
          <p:cNvSpPr txBox="1">
            <a:spLocks/>
          </p:cNvSpPr>
          <p:nvPr/>
        </p:nvSpPr>
        <p:spPr>
          <a:xfrm>
            <a:off x="7068465" y="2087863"/>
            <a:ext cx="1580433" cy="481166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P. Álvarez López</a:t>
            </a:r>
          </a:p>
          <a:p>
            <a:r>
              <a:rPr lang="it-IT" sz="12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LS2 days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1017339" y="3590264"/>
          <a:ext cx="7141585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1196"/>
                <a:gridCol w="803212"/>
                <a:gridCol w="803212"/>
                <a:gridCol w="803212"/>
                <a:gridCol w="1004126"/>
                <a:gridCol w="1146627"/>
              </a:tblGrid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LHC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LS1</a:t>
                      </a:r>
                      <a:endParaRPr lang="en-GB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HL-LHC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Vacuum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Sectors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Vacuum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Sectors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Vacuum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Sectors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LS2:</a:t>
                      </a:r>
                    </a:p>
                    <a:p>
                      <a:pPr algn="ctr"/>
                      <a:r>
                        <a:rPr lang="en-GB" sz="1400" dirty="0" smtClean="0"/>
                        <a:t>Length (m)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LS3: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Length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(m)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Cryogenic temperature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700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Baked Room temperature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185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146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FF3399"/>
                          </a:solidFill>
                        </a:rPr>
                        <a:t>141</a:t>
                      </a:r>
                      <a:endParaRPr lang="en-GB" sz="1400" dirty="0">
                        <a:solidFill>
                          <a:srgbClr val="FF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837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2555</a:t>
                      </a:r>
                      <a:endParaRPr lang="en-GB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Unbaked Room temperature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500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074057" y="5862186"/>
            <a:ext cx="2399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* HL-</a:t>
            </a:r>
            <a:r>
              <a:rPr lang="en-GB" sz="1400" dirty="0"/>
              <a:t>L</a:t>
            </a:r>
            <a:r>
              <a:rPr lang="en-GB" sz="1400" dirty="0" smtClean="0"/>
              <a:t>HC options are excluded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3744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68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transfer and kickers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7231" y="6494840"/>
            <a:ext cx="3359569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-70874" y="1704761"/>
            <a:ext cx="9214874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Injection protection elements to be installed in </a:t>
            </a:r>
            <a:r>
              <a:rPr lang="en-GB" b="1" dirty="0" smtClean="0">
                <a:solidFill>
                  <a:srgbClr val="FF3399"/>
                </a:solidFill>
              </a:rPr>
              <a:t>LS2</a:t>
            </a:r>
            <a:endParaRPr lang="en-GB" b="1" dirty="0">
              <a:solidFill>
                <a:srgbClr val="FF3399"/>
              </a:solidFill>
            </a:endParaRP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Segmented TDIS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3">
              <a:buClr>
                <a:srgbClr val="00CC99"/>
              </a:buClr>
              <a:buFontTx/>
              <a:buChar char="•"/>
            </a:pP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TDI </a:t>
            </a:r>
            <a:r>
              <a:rPr lang="en-US" sz="1400" dirty="0" err="1" smtClean="0"/>
              <a:t>interferometry</a:t>
            </a:r>
            <a:r>
              <a:rPr lang="en-US" sz="1400" dirty="0" smtClean="0"/>
              <a:t> on the way to be installed during run II</a:t>
            </a:r>
          </a:p>
          <a:p>
            <a:pPr marL="914400" lvl="3">
              <a:buClr>
                <a:srgbClr val="00CC99"/>
              </a:buClr>
              <a:buFontTx/>
              <a:buChar char="•"/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3 x 1.5 m long modules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2 x low Z material (graphite) + 1 x high Z material</a:t>
            </a: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GB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GB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GB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GB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3">
              <a:buClr>
                <a:srgbClr val="00CC99"/>
              </a:buClr>
            </a:pP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ooter Placeholder 8"/>
          <p:cNvSpPr txBox="1">
            <a:spLocks/>
          </p:cNvSpPr>
          <p:nvPr/>
        </p:nvSpPr>
        <p:spPr>
          <a:xfrm>
            <a:off x="6932432" y="1984251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J. Uythoven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10317" y="707655"/>
            <a:ext cx="8925733" cy="977261"/>
            <a:chOff x="109133" y="2841739"/>
            <a:chExt cx="8925733" cy="1459281"/>
          </a:xfrm>
        </p:grpSpPr>
        <p:pic>
          <p:nvPicPr>
            <p:cNvPr id="20" name="Picture 19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133" y="2841739"/>
              <a:ext cx="4635021" cy="1450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1" name="Straight Connector 20"/>
            <p:cNvCxnSpPr/>
            <p:nvPr/>
          </p:nvCxnSpPr>
          <p:spPr>
            <a:xfrm>
              <a:off x="4881787" y="2850365"/>
              <a:ext cx="0" cy="144202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2" name="Picture 21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1183" y="2969442"/>
              <a:ext cx="4023683" cy="1331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TextBox 17"/>
          <p:cNvSpPr txBox="1"/>
          <p:nvPr/>
        </p:nvSpPr>
        <p:spPr>
          <a:xfrm>
            <a:off x="4882971" y="575655"/>
            <a:ext cx="444260" cy="247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>
                <a:solidFill>
                  <a:schemeClr val="accent1"/>
                </a:solidFill>
              </a:rPr>
              <a:t>IP</a:t>
            </a:r>
            <a:endParaRPr lang="en-GB" b="1" dirty="0">
              <a:solidFill>
                <a:schemeClr val="accent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3428309"/>
            <a:ext cx="5869643" cy="172354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1315" y="2893256"/>
            <a:ext cx="3095535" cy="224466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10735" y="5686575"/>
            <a:ext cx="6344472" cy="369332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These upgrades must be </a:t>
            </a:r>
            <a:r>
              <a:rPr lang="en-GB" b="1" dirty="0" smtClean="0">
                <a:solidFill>
                  <a:srgbClr val="FF3399"/>
                </a:solidFill>
              </a:rPr>
              <a:t>compatible with HL-LHC</a:t>
            </a:r>
          </a:p>
        </p:txBody>
      </p:sp>
    </p:spTree>
    <p:extLst>
      <p:ext uri="{BB962C8B-B14F-4D97-AF65-F5344CB8AC3E}">
        <p14:creationId xmlns:p14="http://schemas.microsoft.com/office/powerpoint/2010/main" val="127120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69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transfer and kickers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99314" y="6494840"/>
            <a:ext cx="3287486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0" y="1008243"/>
            <a:ext cx="3772017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Injection protection elements to be installed in </a:t>
            </a:r>
            <a:r>
              <a:rPr lang="en-GB" b="1" dirty="0" smtClean="0">
                <a:solidFill>
                  <a:srgbClr val="FF3399"/>
                </a:solidFill>
              </a:rPr>
              <a:t>LS2</a:t>
            </a:r>
            <a:endParaRPr lang="en-GB" b="1" dirty="0">
              <a:solidFill>
                <a:srgbClr val="FF3399"/>
              </a:solidFill>
            </a:endParaRP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Absorber in front of D1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2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2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TCLIA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TCLIB likely not replaced for protection reasons</a:t>
            </a:r>
          </a:p>
          <a:p>
            <a:pPr marL="914400" lvl="3">
              <a:buClr>
                <a:srgbClr val="00CC99"/>
              </a:buClr>
              <a:buFontTx/>
              <a:buChar char="•"/>
            </a:pPr>
            <a:r>
              <a:rPr lang="en-GB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However TCLIA IP2 larger opening because of ALICE ZDC</a:t>
            </a:r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</a:p>
          <a:p>
            <a:pPr marL="914400" lvl="3">
              <a:buClr>
                <a:srgbClr val="00CC99"/>
              </a:buClr>
              <a:buFontTx/>
              <a:buChar char="•"/>
            </a:pP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en-GB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Footer Placeholder 8"/>
          <p:cNvSpPr txBox="1">
            <a:spLocks/>
          </p:cNvSpPr>
          <p:nvPr/>
        </p:nvSpPr>
        <p:spPr>
          <a:xfrm>
            <a:off x="807404" y="5312230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J. Uythoven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050" y="1104206"/>
            <a:ext cx="5606383" cy="420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59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413829" y="6492875"/>
            <a:ext cx="3272971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" y="61846"/>
            <a:ext cx="9144000" cy="564201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 smtClean="0">
                <a:solidFill>
                  <a:srgbClr val="0089B5"/>
                </a:solidFill>
                <a:latin typeface="+mn-lt"/>
              </a:rPr>
              <a:t>3000 fb</a:t>
            </a:r>
            <a:r>
              <a:rPr lang="en-US" sz="2800" b="1" baseline="30000" dirty="0" smtClean="0">
                <a:solidFill>
                  <a:srgbClr val="0089B5"/>
                </a:solidFill>
                <a:latin typeface="+mn-lt"/>
              </a:rPr>
              <a:t>-1</a:t>
            </a:r>
            <a:r>
              <a:rPr lang="en-US" sz="2800" b="1" dirty="0" smtClean="0">
                <a:solidFill>
                  <a:srgbClr val="0089B5"/>
                </a:solidFill>
                <a:latin typeface="+mn-lt"/>
              </a:rPr>
              <a:t> would be reached in 2037</a:t>
            </a:r>
            <a:endParaRPr lang="en-GB" sz="2800" b="1" dirty="0">
              <a:solidFill>
                <a:srgbClr val="0089B5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837" y="671132"/>
            <a:ext cx="8312328" cy="48591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91492" y="5208764"/>
            <a:ext cx="6761018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1200" b="1" dirty="0" smtClean="0"/>
              <a:t>M. Lamont (</a:t>
            </a:r>
            <a:r>
              <a:rPr lang="fr-CH" sz="1200" b="1" dirty="0" err="1" smtClean="0"/>
              <a:t>Lumi</a:t>
            </a:r>
            <a:r>
              <a:rPr lang="fr-CH" sz="1200" b="1" dirty="0" smtClean="0"/>
              <a:t> plots are </a:t>
            </a:r>
            <a:r>
              <a:rPr lang="fr-CH" sz="1200" b="1" dirty="0" err="1" smtClean="0"/>
              <a:t>maintained</a:t>
            </a:r>
            <a:r>
              <a:rPr lang="fr-CH" sz="1200" b="1" dirty="0" smtClean="0"/>
              <a:t> by the Head of LHC </a:t>
            </a:r>
            <a:r>
              <a:rPr lang="fr-CH" sz="1200" b="1" dirty="0" err="1" smtClean="0"/>
              <a:t>operation</a:t>
            </a:r>
            <a:r>
              <a:rPr lang="fr-CH" sz="1200" b="1" dirty="0" smtClean="0"/>
              <a:t>)</a:t>
            </a:r>
          </a:p>
          <a:p>
            <a:r>
              <a:rPr lang="fr-CH" sz="1200" b="1" dirty="0" smtClean="0"/>
              <a:t>Time for proton </a:t>
            </a:r>
            <a:r>
              <a:rPr lang="fr-CH" sz="1200" b="1" dirty="0" err="1" smtClean="0"/>
              <a:t>physics</a:t>
            </a:r>
            <a:r>
              <a:rPr lang="fr-CH" sz="1200" b="1" dirty="0" smtClean="0"/>
              <a:t> till 2030 </a:t>
            </a:r>
            <a:r>
              <a:rPr lang="fr-CH" sz="1200" b="1" dirty="0" err="1" smtClean="0"/>
              <a:t>is</a:t>
            </a:r>
            <a:r>
              <a:rPr lang="fr-CH" sz="1200" b="1" dirty="0" smtClean="0"/>
              <a:t> standard; </a:t>
            </a:r>
            <a:r>
              <a:rPr lang="fr-CH" sz="1200" b="1" dirty="0" err="1" smtClean="0"/>
              <a:t>then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it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increases</a:t>
            </a:r>
            <a:r>
              <a:rPr lang="fr-CH" sz="1200" b="1" dirty="0" smtClean="0"/>
              <a:t> (no ions and </a:t>
            </a:r>
            <a:r>
              <a:rPr lang="fr-CH" sz="1200" b="1" dirty="0" err="1" smtClean="0"/>
              <a:t>MDs</a:t>
            </a:r>
            <a:r>
              <a:rPr lang="fr-CH" sz="1200" b="1" dirty="0" smtClean="0"/>
              <a:t> and </a:t>
            </a:r>
            <a:r>
              <a:rPr lang="fr-CH" sz="1200" b="1" dirty="0" err="1" smtClean="0"/>
              <a:t>less</a:t>
            </a:r>
            <a:r>
              <a:rPr lang="fr-CH" sz="1200" b="1" dirty="0" smtClean="0"/>
              <a:t> Tech Stops.)</a:t>
            </a:r>
            <a:endParaRPr lang="en-GB" sz="1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325592" y="5846544"/>
            <a:ext cx="6492817" cy="646331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Quality management of LHC and its injector is </a:t>
            </a:r>
            <a:r>
              <a:rPr lang="en-GB" b="1" dirty="0" smtClean="0">
                <a:solidFill>
                  <a:srgbClr val="FF3399"/>
                </a:solidFill>
              </a:rPr>
              <a:t>a must </a:t>
            </a:r>
            <a:r>
              <a:rPr lang="en-GB" dirty="0" smtClean="0">
                <a:solidFill>
                  <a:srgbClr val="FF3399"/>
                </a:solidFill>
              </a:rPr>
              <a:t>to reach the required </a:t>
            </a:r>
            <a:r>
              <a:rPr lang="en-GB" b="1" dirty="0" smtClean="0">
                <a:solidFill>
                  <a:srgbClr val="FF3399"/>
                </a:solidFill>
              </a:rPr>
              <a:t>efficiency</a:t>
            </a:r>
            <a:r>
              <a:rPr lang="en-GB" dirty="0" smtClean="0">
                <a:solidFill>
                  <a:srgbClr val="FF3399"/>
                </a:solidFill>
              </a:rPr>
              <a:t> (R2E, R2P, spare, performance follow up … )</a:t>
            </a:r>
            <a:endParaRPr lang="en-GB" b="1" dirty="0">
              <a:solidFill>
                <a:srgbClr val="FF3399"/>
              </a:solidFill>
            </a:endParaRPr>
          </a:p>
        </p:txBody>
      </p:sp>
      <p:sp>
        <p:nvSpPr>
          <p:cNvPr id="8" name="Footer Placeholder 8"/>
          <p:cNvSpPr txBox="1">
            <a:spLocks/>
          </p:cNvSpPr>
          <p:nvPr/>
        </p:nvSpPr>
        <p:spPr>
          <a:xfrm>
            <a:off x="7764611" y="4781554"/>
            <a:ext cx="1150789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M. Lamont</a:t>
            </a:r>
          </a:p>
        </p:txBody>
      </p:sp>
    </p:spTree>
    <p:extLst>
      <p:ext uri="{BB962C8B-B14F-4D97-AF65-F5344CB8AC3E}">
        <p14:creationId xmlns:p14="http://schemas.microsoft.com/office/powerpoint/2010/main" val="364264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70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dumping system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55771" y="6494840"/>
            <a:ext cx="3331029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-70874" y="2948345"/>
            <a:ext cx="921487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rgbClr val="FF3399"/>
                </a:solidFill>
              </a:rPr>
              <a:t> To be potentially upgrade in LS3 only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rgbClr val="FF3399"/>
              </a:solidFill>
            </a:endParaRP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Verification of </a:t>
            </a:r>
            <a:r>
              <a:rPr lang="en-US" dirty="0" smtClean="0">
                <a:solidFill>
                  <a:srgbClr val="FF3399"/>
                </a:solidFill>
              </a:rPr>
              <a:t>TCDS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for HL-LHC beams: will likely need to be </a:t>
            </a:r>
            <a:r>
              <a:rPr lang="en-US" dirty="0" smtClean="0">
                <a:solidFill>
                  <a:srgbClr val="FF3399"/>
                </a:solidFill>
              </a:rPr>
              <a:t>upgraded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Check the already modified </a:t>
            </a:r>
            <a:r>
              <a:rPr lang="en-US" dirty="0" smtClean="0">
                <a:solidFill>
                  <a:srgbClr val="FF3399"/>
                </a:solidFill>
              </a:rPr>
              <a:t>TCDQ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: further upgrade </a:t>
            </a:r>
            <a:r>
              <a:rPr lang="en-US" dirty="0" smtClean="0">
                <a:solidFill>
                  <a:srgbClr val="FF3399"/>
                </a:solidFill>
              </a:rPr>
              <a:t>not foreseen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 the baseline.</a:t>
            </a: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Check TDE heating after multiple dumps – nitrogen venting.</a:t>
            </a:r>
          </a:p>
          <a:p>
            <a:pPr marL="457200" lvl="2">
              <a:buClr>
                <a:srgbClr val="00CC99"/>
              </a:buClr>
              <a:buFontTx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Check TDE window – if this is an issue, might </a:t>
            </a:r>
            <a:r>
              <a:rPr lang="en-US" dirty="0" smtClean="0">
                <a:solidFill>
                  <a:srgbClr val="FF3399"/>
                </a:solidFill>
              </a:rPr>
              <a:t>need to change dilution pattern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This is not part of the HL-LHC baseline.</a:t>
            </a:r>
          </a:p>
        </p:txBody>
      </p:sp>
      <p:sp>
        <p:nvSpPr>
          <p:cNvPr id="8" name="Footer Placeholder 8"/>
          <p:cNvSpPr txBox="1">
            <a:spLocks/>
          </p:cNvSpPr>
          <p:nvPr/>
        </p:nvSpPr>
        <p:spPr>
          <a:xfrm>
            <a:off x="6290934" y="5551177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J. Uythoven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520" y="861788"/>
            <a:ext cx="676275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1875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71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Experiments upgrades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48514" y="6494840"/>
            <a:ext cx="3338286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06335" y="670275"/>
            <a:ext cx="34591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Work packages for LS2 (EDMS 1065775)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rgbClr val="FF3399"/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Reduced ALICE Be </a:t>
            </a:r>
            <a:r>
              <a:rPr lang="en-GB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beam pipe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New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VErtex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LOcator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for LHCb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Replacement of stainless steel to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Aluminum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chambers for CMS 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ATLAS upgrade with a new small wheel</a:t>
            </a:r>
          </a:p>
        </p:txBody>
      </p:sp>
      <p:sp>
        <p:nvSpPr>
          <p:cNvPr id="8" name="Footer Placeholder 8"/>
          <p:cNvSpPr txBox="1">
            <a:spLocks/>
          </p:cNvSpPr>
          <p:nvPr/>
        </p:nvSpPr>
        <p:spPr>
          <a:xfrm>
            <a:off x="6932432" y="210979"/>
            <a:ext cx="1282995" cy="459296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G.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Riddone</a:t>
            </a:r>
            <a:endParaRPr lang="en-GB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J. Sestak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6194" y="4159099"/>
            <a:ext cx="3693120" cy="1477328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These upgrades must be </a:t>
            </a:r>
            <a:r>
              <a:rPr lang="en-GB" b="1" dirty="0" smtClean="0">
                <a:solidFill>
                  <a:srgbClr val="FF3399"/>
                </a:solidFill>
              </a:rPr>
              <a:t>compatible with HL-LHC</a:t>
            </a:r>
          </a:p>
          <a:p>
            <a:pPr algn="ctr"/>
            <a:r>
              <a:rPr lang="en-GB" dirty="0" smtClean="0">
                <a:solidFill>
                  <a:srgbClr val="FF3399"/>
                </a:solidFill>
              </a:rPr>
              <a:t>(EDMS 13601088-91) </a:t>
            </a:r>
            <a:r>
              <a:rPr lang="en-GB" i="1" dirty="0" smtClean="0">
                <a:solidFill>
                  <a:srgbClr val="FF3399"/>
                </a:solidFill>
              </a:rPr>
              <a:t>e.g</a:t>
            </a:r>
            <a:r>
              <a:rPr lang="en-GB" dirty="0" smtClean="0">
                <a:solidFill>
                  <a:srgbClr val="FF3399"/>
                </a:solidFill>
              </a:rPr>
              <a:t>. adaptation of ATLAS and CMS interface to new VAX area from LS3 onwards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901" y="670275"/>
            <a:ext cx="3130397" cy="2470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387" y="2218314"/>
            <a:ext cx="3070372" cy="2568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8131" y="4393421"/>
            <a:ext cx="3127189" cy="1651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786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10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Summary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72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235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73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46914" y="6494840"/>
            <a:ext cx="3439886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20" y="627936"/>
            <a:ext cx="8752091" cy="175281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6661" y="2519468"/>
            <a:ext cx="884873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design study phase is now finished (end of FP7)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rgbClr val="FF3399"/>
                </a:solidFill>
              </a:rPr>
              <a:t>Many progress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has been done in several areas of the project in the past years (studies of a-C coating, design of beam screens, interconnects, vacuum layout etc.)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Beside the </a:t>
            </a:r>
            <a:r>
              <a:rPr lang="en-GB" dirty="0" smtClean="0">
                <a:solidFill>
                  <a:srgbClr val="FF3399"/>
                </a:solidFill>
              </a:rPr>
              <a:t>continuing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studies and designs, next objectives are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</a:t>
            </a:r>
            <a:r>
              <a:rPr lang="en-GB" dirty="0" smtClean="0">
                <a:solidFill>
                  <a:srgbClr val="FF3399"/>
                </a:solidFill>
              </a:rPr>
              <a:t>TDR_V1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(Production stage: fabrication, assembly and verification)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by end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2016 with a </a:t>
            </a:r>
            <a:r>
              <a:rPr lang="en-GB" dirty="0" smtClean="0">
                <a:solidFill>
                  <a:srgbClr val="FF3399"/>
                </a:solidFill>
              </a:rPr>
              <a:t>2</a:t>
            </a:r>
            <a:r>
              <a:rPr lang="en-GB" baseline="30000" dirty="0" smtClean="0">
                <a:solidFill>
                  <a:srgbClr val="FF3399"/>
                </a:solidFill>
              </a:rPr>
              <a:t>nd</a:t>
            </a:r>
            <a:r>
              <a:rPr lang="en-GB" dirty="0" smtClean="0">
                <a:solidFill>
                  <a:srgbClr val="FF3399"/>
                </a:solidFill>
              </a:rPr>
              <a:t> Cost </a:t>
            </a:r>
            <a:r>
              <a:rPr lang="en-GB" dirty="0" smtClean="0">
                <a:solidFill>
                  <a:srgbClr val="FF3399"/>
                </a:solidFill>
              </a:rPr>
              <a:t>&amp; Schedule Review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foreseen in Nov 2016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There is a </a:t>
            </a:r>
            <a:r>
              <a:rPr lang="en-GB" dirty="0" smtClean="0">
                <a:solidFill>
                  <a:srgbClr val="FF3399"/>
                </a:solidFill>
              </a:rPr>
              <a:t>strong commitment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 the group to the HL-LHC project which will become even stronger in the near future</a:t>
            </a:r>
            <a:endParaRPr lang="en-GB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9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74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Acknowledgments</a:t>
            </a:r>
            <a:endParaRPr lang="en-GB" sz="4600" dirty="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334" y="1008269"/>
            <a:ext cx="9037665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presentation reflects the work of </a:t>
            </a:r>
            <a:r>
              <a:rPr lang="en-GB" dirty="0" smtClean="0">
                <a:solidFill>
                  <a:srgbClr val="FF3399"/>
                </a:solidFill>
              </a:rPr>
              <a:t>many people from the group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Particular credits should go to: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group management for the support and stimulation: P.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Chiggiato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and P. Cruikshank</a:t>
            </a:r>
          </a:p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G.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Riddone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BVO:</a:t>
            </a:r>
          </a:p>
          <a:p>
            <a:pPr marL="0" lvl="1">
              <a:buClr>
                <a:srgbClr val="00CC99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G.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Bregliozzi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J.A. Ferreira Somoza, C.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Pasquino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J. Sestak</a:t>
            </a:r>
          </a:p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DLM: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/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C. Garion, J. Perez Espinos, N. Kos, M.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Sitko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A. Vidal, H.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Rambeau</a:t>
            </a:r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H. Kos, Q. Deliege, R. Fernandez Gomez, M.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Morrone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L. Krzempek</a:t>
            </a:r>
          </a:p>
          <a:p>
            <a:pPr marL="0" lvl="1">
              <a:buClr>
                <a:srgbClr val="00CC99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ICM:</a:t>
            </a:r>
          </a:p>
          <a:p>
            <a:pPr marL="0" lvl="1">
              <a:buClr>
                <a:srgbClr val="00CC99"/>
              </a:buClr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P.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Gomes, G. Pigny</a:t>
            </a: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SCC:</a:t>
            </a:r>
          </a:p>
          <a:p>
            <a:pPr lvl="1" algn="just"/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M. </a:t>
            </a:r>
            <a:r>
              <a:rPr lang="fr-FR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Taborelli</a:t>
            </a:r>
            <a:r>
              <a:rPr lang="fr-FR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P. Costa-Pinto and the team in charge of surface analysis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  <a:latin typeface="Tahoma" panose="020B0604030504040204" pitchFamily="34" charset="0"/>
              <a:ea typeface="Calibri" panose="020F0502020204030204" pitchFamily="34" charset="0"/>
            </a:endParaRPr>
          </a:p>
          <a:p>
            <a:pPr lvl="1" algn="just"/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VSM:</a:t>
            </a:r>
          </a:p>
          <a:p>
            <a:pPr marL="0" lvl="1">
              <a:buClr>
                <a:srgbClr val="00CC99"/>
              </a:buClr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V. Baglin, R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Kersevan, S.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Calatroni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I.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Wevers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A-L Lamure, R. Salemme</a:t>
            </a:r>
          </a:p>
        </p:txBody>
      </p:sp>
    </p:spTree>
    <p:extLst>
      <p:ext uri="{BB962C8B-B14F-4D97-AF65-F5344CB8AC3E}">
        <p14:creationId xmlns:p14="http://schemas.microsoft.com/office/powerpoint/2010/main" val="182316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89B5"/>
                </a:solidFill>
              </a:rPr>
              <a:t>Thank you for your attention</a:t>
            </a:r>
            <a:endParaRPr lang="en-GB" dirty="0">
              <a:solidFill>
                <a:srgbClr val="0089B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26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268" y="5680"/>
            <a:ext cx="9201141" cy="6140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423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945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Back up slides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78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736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249" y="536209"/>
            <a:ext cx="7167695" cy="614087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6800"/>
          </a:xfrm>
        </p:spPr>
        <p:txBody>
          <a:bodyPr/>
          <a:lstStyle/>
          <a:p>
            <a:r>
              <a:rPr lang="fr-CH" sz="2400" dirty="0"/>
              <a:t>W</a:t>
            </a:r>
            <a:r>
              <a:rPr lang="fr-CH" sz="2400" dirty="0" smtClean="0"/>
              <a:t>orks all </a:t>
            </a:r>
            <a:r>
              <a:rPr lang="fr-CH" sz="2400" dirty="0" err="1" smtClean="0"/>
              <a:t>around</a:t>
            </a:r>
            <a:r>
              <a:rPr lang="fr-CH" sz="2400" dirty="0" smtClean="0"/>
              <a:t> the ring… </a:t>
            </a:r>
            <a:r>
              <a:rPr lang="fr-CH" sz="2400" dirty="0"/>
              <a:t>n</a:t>
            </a:r>
            <a:r>
              <a:rPr lang="fr-CH" sz="2400" dirty="0" smtClean="0"/>
              <a:t>ew C.E. and </a:t>
            </a:r>
            <a:r>
              <a:rPr lang="fr-CH" sz="2400" dirty="0" err="1" smtClean="0"/>
              <a:t>technical</a:t>
            </a:r>
            <a:r>
              <a:rPr lang="fr-CH" sz="2400" dirty="0" smtClean="0"/>
              <a:t> infrastructure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L. Rossi-LMC244 25 Nov2015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559" y="2157839"/>
            <a:ext cx="1019874" cy="13641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0089" y="1701040"/>
            <a:ext cx="896691" cy="12376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123" y="3859893"/>
            <a:ext cx="1725778" cy="9935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87164" y="3068314"/>
            <a:ext cx="1656835" cy="12331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34559" y="1901254"/>
            <a:ext cx="863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Cryo@P4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868308" y="1405748"/>
            <a:ext cx="11019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Cryo@P1-P5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71965" y="4821568"/>
            <a:ext cx="1455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 smtClean="0"/>
              <a:t>Beam</a:t>
            </a:r>
            <a:r>
              <a:rPr lang="fr-CH" sz="1400" dirty="0" smtClean="0"/>
              <a:t> diagnostics</a:t>
            </a:r>
          </a:p>
          <a:p>
            <a:r>
              <a:rPr lang="fr-CH" sz="1400" dirty="0" smtClean="0"/>
              <a:t>BGV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7630752" y="4202786"/>
            <a:ext cx="14633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New TAS and VCX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1205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tabl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79" y="604856"/>
            <a:ext cx="8860591" cy="4885468"/>
          </a:xfrm>
          <a:prstGeom prst="rect">
            <a:avLst/>
          </a:prstGeom>
        </p:spPr>
      </p:pic>
      <p:sp>
        <p:nvSpPr>
          <p:cNvPr id="25" name="Oval 24"/>
          <p:cNvSpPr/>
          <p:nvPr/>
        </p:nvSpPr>
        <p:spPr>
          <a:xfrm>
            <a:off x="6034362" y="1720346"/>
            <a:ext cx="1142809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3399"/>
              </a:solidFill>
              <a:latin typeface="Calibri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6262772" y="2700880"/>
            <a:ext cx="796487" cy="669021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6203814" y="4769666"/>
            <a:ext cx="493473" cy="2286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517775" y="2607682"/>
            <a:ext cx="2132582" cy="36933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prstClr val="white"/>
                </a:solidFill>
                <a:latin typeface="Calibri"/>
              </a:rPr>
              <a:t>New IT Quads &amp; ATS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6262772" y="1042699"/>
            <a:ext cx="914400" cy="2286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6203815" y="5115980"/>
            <a:ext cx="9144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093122" y="3346437"/>
            <a:ext cx="1450445" cy="646331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CH" b="1" dirty="0">
                <a:solidFill>
                  <a:prstClr val="white"/>
                </a:solidFill>
                <a:latin typeface="Calibri"/>
              </a:rPr>
              <a:t>Crab </a:t>
            </a:r>
            <a:r>
              <a:rPr lang="fr-CH" b="1" dirty="0" err="1">
                <a:solidFill>
                  <a:prstClr val="white"/>
                </a:solidFill>
                <a:latin typeface="Calibri"/>
              </a:rPr>
              <a:t>Cavity</a:t>
            </a:r>
            <a:r>
              <a:rPr lang="fr-CH" b="1" dirty="0">
                <a:solidFill>
                  <a:prstClr val="white"/>
                </a:solidFill>
                <a:latin typeface="Calibri"/>
              </a:rPr>
              <a:t> </a:t>
            </a:r>
            <a:endParaRPr lang="fr-CH" b="1" dirty="0" smtClean="0">
              <a:solidFill>
                <a:prstClr val="white"/>
              </a:solidFill>
              <a:latin typeface="Calibri"/>
            </a:endParaRPr>
          </a:p>
          <a:p>
            <a:pPr algn="ctr"/>
            <a:r>
              <a:rPr lang="fr-CH" b="1" dirty="0" err="1">
                <a:solidFill>
                  <a:prstClr val="white"/>
                </a:solidFill>
                <a:latin typeface="Calibri"/>
              </a:rPr>
              <a:t>w</a:t>
            </a:r>
            <a:r>
              <a:rPr lang="fr-CH" b="1" dirty="0" err="1" smtClean="0">
                <a:solidFill>
                  <a:prstClr val="white"/>
                </a:solidFill>
                <a:latin typeface="Calibri"/>
              </a:rPr>
              <a:t>ith</a:t>
            </a:r>
            <a:r>
              <a:rPr lang="fr-CH" b="1" dirty="0" smtClean="0">
                <a:solidFill>
                  <a:prstClr val="white"/>
                </a:solidFill>
                <a:latin typeface="Calibri"/>
              </a:rPr>
              <a:t> </a:t>
            </a:r>
            <a:r>
              <a:rPr lang="fr-CH" b="1" dirty="0" err="1" smtClean="0">
                <a:solidFill>
                  <a:prstClr val="white"/>
                </a:solidFill>
                <a:latin typeface="Calibri"/>
              </a:rPr>
              <a:t>levelling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886242" y="918866"/>
            <a:ext cx="494046" cy="369332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prstClr val="white"/>
                </a:solidFill>
                <a:latin typeface="Calibri"/>
              </a:rPr>
              <a:t>LIU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74898" y="1658404"/>
            <a:ext cx="2676033" cy="369332"/>
          </a:xfrm>
          <a:prstGeom prst="rect">
            <a:avLst/>
          </a:prstGeom>
          <a:solidFill>
            <a:srgbClr val="FF0066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b="1" dirty="0">
                <a:solidFill>
                  <a:prstClr val="white"/>
                </a:solidFill>
                <a:latin typeface="Calibri"/>
              </a:rPr>
              <a:t>Impedance, efficiency etc.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6134808" y="4427097"/>
            <a:ext cx="983407" cy="228600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-159756"/>
            <a:ext cx="7387771" cy="916347"/>
          </a:xfrm>
        </p:spPr>
        <p:txBody>
          <a:bodyPr>
            <a:noAutofit/>
          </a:bodyPr>
          <a:lstStyle/>
          <a:p>
            <a:pPr algn="ctr"/>
            <a:r>
              <a:rPr lang="en-GB" sz="2800" b="1" dirty="0">
                <a:solidFill>
                  <a:srgbClr val="0089B5"/>
                </a:solidFill>
                <a:latin typeface="+mn-lt"/>
              </a:rPr>
              <a:t>HL-LHC Baseline </a:t>
            </a:r>
            <a:r>
              <a:rPr lang="en-GB" sz="2800" b="1" dirty="0" smtClean="0">
                <a:solidFill>
                  <a:srgbClr val="0089B5"/>
                </a:solidFill>
                <a:latin typeface="+mn-lt"/>
              </a:rPr>
              <a:t>Parameters - WP2 charge</a:t>
            </a:r>
            <a:endParaRPr lang="en-GB" sz="2800" b="1" dirty="0">
              <a:solidFill>
                <a:srgbClr val="0089B5"/>
              </a:solidFill>
              <a:latin typeface="+mn-lt"/>
            </a:endParaRPr>
          </a:p>
        </p:txBody>
      </p:sp>
      <p:sp>
        <p:nvSpPr>
          <p:cNvPr id="23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/>
          <a:lstStyle/>
          <a:p>
            <a:fld id="{0FA004B2-1541-5046-B6F2-22AF5658571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4" name="Footer Placeholder 1"/>
          <p:cNvSpPr txBox="1">
            <a:spLocks/>
          </p:cNvSpPr>
          <p:nvPr/>
        </p:nvSpPr>
        <p:spPr>
          <a:xfrm>
            <a:off x="5299804" y="6520070"/>
            <a:ext cx="3235752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dirty="0" smtClean="0"/>
              <a:t>VSC Seminar, CERN, December 5, 2014</a:t>
            </a:r>
            <a:endParaRPr lang="en-US" dirty="0"/>
          </a:p>
        </p:txBody>
      </p:sp>
      <p:sp>
        <p:nvSpPr>
          <p:cNvPr id="41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1782607" y="493371"/>
            <a:ext cx="1181820" cy="372155"/>
          </a:xfrm>
          <a:solidFill>
            <a:srgbClr val="FF9900"/>
          </a:solidFill>
          <a:ln>
            <a:noFill/>
          </a:ln>
        </p:spPr>
        <p:txBody>
          <a:bodyPr/>
          <a:lstStyle/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G.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Arduini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279818" y="5441542"/>
            <a:ext cx="4055668" cy="369332"/>
          </a:xfrm>
          <a:prstGeom prst="rect">
            <a:avLst/>
          </a:prstGeom>
          <a:solidFill>
            <a:srgbClr val="FF0066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b="1" dirty="0">
                <a:solidFill>
                  <a:prstClr val="white"/>
                </a:solidFill>
                <a:latin typeface="Calibri"/>
              </a:rPr>
              <a:t>Efficiency requires long fill times </a:t>
            </a:r>
            <a:r>
              <a:rPr lang="fr-CH" b="1" dirty="0" smtClean="0">
                <a:solidFill>
                  <a:prstClr val="white"/>
                </a:solidFill>
                <a:latin typeface="Calibri"/>
              </a:rPr>
              <a:t>(6-10 h)</a:t>
            </a:r>
            <a:endParaRPr lang="en-GB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33576" y="5929164"/>
            <a:ext cx="7598298" cy="646331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VSC to review performance compatibility with HL-LHC to </a:t>
            </a:r>
            <a:r>
              <a:rPr lang="en-GB" b="1" dirty="0" smtClean="0">
                <a:solidFill>
                  <a:srgbClr val="FF3399"/>
                </a:solidFill>
              </a:rPr>
              <a:t>identify consolidation</a:t>
            </a:r>
          </a:p>
          <a:p>
            <a:pPr algn="ctr"/>
            <a:r>
              <a:rPr lang="en-GB" dirty="0" smtClean="0">
                <a:solidFill>
                  <a:srgbClr val="FF3399"/>
                </a:solidFill>
              </a:rPr>
              <a:t> and build </a:t>
            </a:r>
            <a:r>
              <a:rPr lang="en-GB" b="1" dirty="0" smtClean="0">
                <a:solidFill>
                  <a:srgbClr val="FF3399"/>
                </a:solidFill>
              </a:rPr>
              <a:t>new systems compatible with HL-LHC</a:t>
            </a:r>
            <a:endParaRPr lang="en-GB" b="1" dirty="0">
              <a:solidFill>
                <a:srgbClr val="FF3399"/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7603510" y="522713"/>
            <a:ext cx="1290260" cy="488546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43" name="TextBox 3"/>
          <p:cNvSpPr txBox="1"/>
          <p:nvPr/>
        </p:nvSpPr>
        <p:spPr>
          <a:xfrm>
            <a:off x="7430633" y="158168"/>
            <a:ext cx="2165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>
                <a:solidFill>
                  <a:srgbClr val="FF0000"/>
                </a:solidFill>
              </a:rPr>
              <a:t>Back-up scenario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16" y="5430079"/>
            <a:ext cx="1399675" cy="441040"/>
          </a:xfrm>
          <a:prstGeom prst="rect">
            <a:avLst/>
          </a:prstGeom>
          <a:solidFill>
            <a:srgbClr val="FFFF00"/>
          </a:solidFill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259" y="5559276"/>
            <a:ext cx="2024620" cy="283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024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8" grpId="0" animBg="1"/>
      <p:bldP spid="30" grpId="0" animBg="1"/>
      <p:bldP spid="32" grpId="0" animBg="1"/>
      <p:bldP spid="34" grpId="0" animBg="1"/>
      <p:bldP spid="35" grpId="0" animBg="1"/>
      <p:bldP spid="36" grpId="0" animBg="1"/>
      <p:bldP spid="37" grpId="0" animBg="1"/>
      <p:bldP spid="39" grpId="0" animBg="1"/>
      <p:bldP spid="42" grpId="0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850967" y="2042171"/>
            <a:ext cx="2087875" cy="40241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DF(X-M</a:t>
            </a:r>
            <a:r>
              <a:rPr lang="en-GB" sz="11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+ </a:t>
            </a:r>
          </a:p>
          <a:p>
            <a:pPr algn="ctr" defTabSz="914400">
              <a:defRPr/>
            </a:pPr>
            <a:r>
              <a:rPr lang="en-GB" sz="11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 Link DSH </a:t>
            </a:r>
            <a:r>
              <a:rPr lang="en-GB" sz="1100" b="1" kern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(X-M</a:t>
            </a:r>
            <a:r>
              <a:rPr lang="en-GB" sz="11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850967" y="743094"/>
            <a:ext cx="1656409" cy="928521"/>
            <a:chOff x="3158841" y="681024"/>
            <a:chExt cx="1656409" cy="928521"/>
          </a:xfrm>
          <a:solidFill>
            <a:srgbClr val="1F497D">
              <a:lumMod val="40000"/>
              <a:lumOff val="60000"/>
            </a:srgbClr>
          </a:solidFill>
        </p:grpSpPr>
        <p:sp>
          <p:nvSpPr>
            <p:cNvPr id="8" name="Rectangle 7"/>
            <p:cNvSpPr/>
            <p:nvPr/>
          </p:nvSpPr>
          <p:spPr>
            <a:xfrm>
              <a:off x="3158842" y="681024"/>
              <a:ext cx="1275636" cy="362563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GB" sz="1200" b="1" kern="0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Cryo line IR+MS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3158841" y="1099766"/>
              <a:ext cx="1656409" cy="22680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GB" sz="1200" b="1" kern="0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Alignment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158841" y="1382745"/>
              <a:ext cx="1656409" cy="22680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GB" sz="1200" b="1" kern="0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QPS2</a:t>
              </a:r>
            </a:p>
          </p:txBody>
        </p:sp>
      </p:grpSp>
      <p:sp>
        <p:nvSpPr>
          <p:cNvPr id="11" name="Rectangle 10"/>
          <p:cNvSpPr/>
          <p:nvPr/>
        </p:nvSpPr>
        <p:spPr>
          <a:xfrm>
            <a:off x="219921" y="664445"/>
            <a:ext cx="3168000" cy="1080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system</a:t>
            </a:r>
          </a:p>
          <a:p>
            <a:pPr algn="ctr" defTabSz="914400">
              <a:defRPr/>
            </a:pPr>
            <a:r>
              <a:rPr lang="en-GB" sz="1000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 MQXFB, MBXF, MBRD, MQYY,</a:t>
            </a:r>
          </a:p>
          <a:p>
            <a:pPr algn="ctr" defTabSz="914400">
              <a:defRPr/>
            </a:pPr>
            <a:r>
              <a:rPr lang="en-GB" sz="1000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Q5 1.9, Q6 1.9</a:t>
            </a:r>
          </a:p>
          <a:p>
            <a:pPr algn="ctr" defTabSz="914400">
              <a:defRPr/>
            </a:pPr>
            <a:r>
              <a:rPr lang="en-GB" sz="1000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MCBXFB, MCBXFA, MQSXF, MCTXF, MCTSXF, MCDXF, MCDSXF, MCOXF, MCOSXF, MCSXF,MCSSXF, MCBRD, MCBYY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19921" y="2430387"/>
            <a:ext cx="3168000" cy="270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vacuum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9921" y="1799099"/>
            <a:ext cx="3168000" cy="270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TAXS, TAXN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04371" y="373267"/>
            <a:ext cx="2976172" cy="252001"/>
            <a:chOff x="-11372" y="1412814"/>
            <a:chExt cx="3062021" cy="400046"/>
          </a:xfrm>
        </p:grpSpPr>
        <p:sp>
          <p:nvSpPr>
            <p:cNvPr id="15" name="Rectangle 14"/>
            <p:cNvSpPr/>
            <p:nvPr/>
          </p:nvSpPr>
          <p:spPr>
            <a:xfrm>
              <a:off x="-11372" y="1412814"/>
              <a:ext cx="2363808" cy="400044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Interaction Region and MS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2293584" y="1412816"/>
              <a:ext cx="757064" cy="400044"/>
            </a:xfrm>
            <a:prstGeom prst="rect">
              <a:avLst/>
            </a:prstGeom>
            <a:solidFill>
              <a:srgbClr val="0C377B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IP 1,5</a:t>
              </a:r>
            </a:p>
          </p:txBody>
        </p:sp>
      </p:grpSp>
      <p:sp>
        <p:nvSpPr>
          <p:cNvPr id="17" name="Rectangle 16"/>
          <p:cNvSpPr/>
          <p:nvPr/>
        </p:nvSpPr>
        <p:spPr>
          <a:xfrm>
            <a:off x="219921" y="2108394"/>
            <a:ext cx="3168000" cy="270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Collimation (TCTPM, TCL, TCLM, TCTP)</a:t>
            </a:r>
          </a:p>
        </p:txBody>
      </p:sp>
      <p:sp>
        <p:nvSpPr>
          <p:cNvPr id="18" name="Rectangle 17"/>
          <p:cNvSpPr/>
          <p:nvPr/>
        </p:nvSpPr>
        <p:spPr>
          <a:xfrm>
            <a:off x="219921" y="2750671"/>
            <a:ext cx="3168000" cy="334369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diagnostic</a:t>
            </a:r>
          </a:p>
          <a:p>
            <a:pPr algn="ctr" defTabSz="914400">
              <a:defRPr/>
            </a:pPr>
            <a:r>
              <a:rPr lang="en-GB" sz="1200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BPMSQW, BMPSQ, BPMSQT, BMLC</a:t>
            </a:r>
          </a:p>
        </p:txBody>
      </p:sp>
      <p:cxnSp>
        <p:nvCxnSpPr>
          <p:cNvPr id="19" name="Elbow Connector 18"/>
          <p:cNvCxnSpPr>
            <a:stCxn id="15" idx="1"/>
            <a:endCxn id="11" idx="1"/>
          </p:cNvCxnSpPr>
          <p:nvPr/>
        </p:nvCxnSpPr>
        <p:spPr>
          <a:xfrm rot="10800000" flipH="1" flipV="1">
            <a:off x="104371" y="499267"/>
            <a:ext cx="115550" cy="705178"/>
          </a:xfrm>
          <a:prstGeom prst="bentConnector3">
            <a:avLst>
              <a:gd name="adj1" fmla="val -36929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cxnSp>
        <p:nvCxnSpPr>
          <p:cNvPr id="20" name="Elbow Connector 19"/>
          <p:cNvCxnSpPr>
            <a:stCxn id="15" idx="1"/>
            <a:endCxn id="12" idx="1"/>
          </p:cNvCxnSpPr>
          <p:nvPr/>
        </p:nvCxnSpPr>
        <p:spPr>
          <a:xfrm rot="10800000" flipH="1" flipV="1">
            <a:off x="104371" y="499267"/>
            <a:ext cx="115550" cy="2066120"/>
          </a:xfrm>
          <a:prstGeom prst="bentConnector3">
            <a:avLst>
              <a:gd name="adj1" fmla="val -27257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cxnSp>
        <p:nvCxnSpPr>
          <p:cNvPr id="21" name="Elbow Connector 20"/>
          <p:cNvCxnSpPr>
            <a:stCxn id="15" idx="1"/>
            <a:endCxn id="13" idx="1"/>
          </p:cNvCxnSpPr>
          <p:nvPr/>
        </p:nvCxnSpPr>
        <p:spPr>
          <a:xfrm rot="10800000" flipH="1" flipV="1">
            <a:off x="104371" y="499267"/>
            <a:ext cx="115550" cy="1434832"/>
          </a:xfrm>
          <a:prstGeom prst="bentConnector3">
            <a:avLst>
              <a:gd name="adj1" fmla="val -31653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cxnSp>
        <p:nvCxnSpPr>
          <p:cNvPr id="22" name="Elbow Connector 21"/>
          <p:cNvCxnSpPr>
            <a:stCxn id="15" idx="1"/>
            <a:endCxn id="17" idx="1"/>
          </p:cNvCxnSpPr>
          <p:nvPr/>
        </p:nvCxnSpPr>
        <p:spPr>
          <a:xfrm rot="10800000" flipH="1" flipV="1">
            <a:off x="104371" y="499266"/>
            <a:ext cx="115550" cy="1744127"/>
          </a:xfrm>
          <a:prstGeom prst="bentConnector3">
            <a:avLst>
              <a:gd name="adj1" fmla="val -39566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cxnSp>
        <p:nvCxnSpPr>
          <p:cNvPr id="23" name="Elbow Connector 22"/>
          <p:cNvCxnSpPr>
            <a:stCxn id="15" idx="1"/>
            <a:endCxn id="18" idx="1"/>
          </p:cNvCxnSpPr>
          <p:nvPr/>
        </p:nvCxnSpPr>
        <p:spPr>
          <a:xfrm rot="10800000" flipH="1" flipV="1">
            <a:off x="104371" y="499266"/>
            <a:ext cx="115550" cy="2418589"/>
          </a:xfrm>
          <a:prstGeom prst="bentConnector3">
            <a:avLst>
              <a:gd name="adj1" fmla="val -31653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grpSp>
        <p:nvGrpSpPr>
          <p:cNvPr id="24" name="Group 23"/>
          <p:cNvGrpSpPr/>
          <p:nvPr/>
        </p:nvGrpSpPr>
        <p:grpSpPr>
          <a:xfrm>
            <a:off x="237552" y="4605933"/>
            <a:ext cx="3408295" cy="252000"/>
            <a:chOff x="33532" y="1412816"/>
            <a:chExt cx="2901368" cy="308118"/>
          </a:xfrm>
        </p:grpSpPr>
        <p:sp>
          <p:nvSpPr>
            <p:cNvPr id="25" name="Rectangle 24"/>
            <p:cNvSpPr/>
            <p:nvPr/>
          </p:nvSpPr>
          <p:spPr>
            <a:xfrm>
              <a:off x="33532" y="1412816"/>
              <a:ext cx="2318854" cy="308118"/>
            </a:xfrm>
            <a:prstGeom prst="rect">
              <a:avLst/>
            </a:prstGeom>
            <a:solidFill>
              <a:sysClr val="windowText" lastClr="000000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DS Collimation  for ion 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359133" y="1412816"/>
              <a:ext cx="575767" cy="308117"/>
            </a:xfrm>
            <a:prstGeom prst="rect">
              <a:avLst/>
            </a:prstGeom>
            <a:solidFill>
              <a:srgbClr val="0C377B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IP 2</a:t>
              </a:r>
            </a:p>
          </p:txBody>
        </p:sp>
      </p:grpSp>
      <p:sp>
        <p:nvSpPr>
          <p:cNvPr id="27" name="Rectangle 26"/>
          <p:cNvSpPr/>
          <p:nvPr/>
        </p:nvSpPr>
        <p:spPr>
          <a:xfrm>
            <a:off x="462772" y="5175089"/>
            <a:ext cx="2916000" cy="216001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H.F. dipoles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462772" y="4916329"/>
            <a:ext cx="2916000" cy="216001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Cryo-bypass </a:t>
            </a: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TCLD</a:t>
            </a:r>
          </a:p>
        </p:txBody>
      </p:sp>
      <p:cxnSp>
        <p:nvCxnSpPr>
          <p:cNvPr id="29" name="Elbow Connector 28"/>
          <p:cNvCxnSpPr>
            <a:stCxn id="25" idx="1"/>
            <a:endCxn id="28" idx="1"/>
          </p:cNvCxnSpPr>
          <p:nvPr/>
        </p:nvCxnSpPr>
        <p:spPr>
          <a:xfrm rot="10800000" flipH="1" flipV="1">
            <a:off x="237552" y="4731932"/>
            <a:ext cx="225220" cy="292397"/>
          </a:xfrm>
          <a:prstGeom prst="bentConnector3">
            <a:avLst>
              <a:gd name="adj1" fmla="val -45352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30" name="Elbow Connector 29"/>
          <p:cNvCxnSpPr>
            <a:stCxn id="16" idx="3"/>
            <a:endCxn id="8" idx="1"/>
          </p:cNvCxnSpPr>
          <p:nvPr/>
        </p:nvCxnSpPr>
        <p:spPr>
          <a:xfrm>
            <a:off x="3080543" y="499268"/>
            <a:ext cx="770425" cy="42510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cxnSp>
        <p:nvCxnSpPr>
          <p:cNvPr id="31" name="Elbow Connector 30"/>
          <p:cNvCxnSpPr>
            <a:stCxn id="16" idx="3"/>
            <a:endCxn id="9" idx="1"/>
          </p:cNvCxnSpPr>
          <p:nvPr/>
        </p:nvCxnSpPr>
        <p:spPr>
          <a:xfrm>
            <a:off x="3080543" y="499268"/>
            <a:ext cx="770424" cy="77596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cxnSp>
        <p:nvCxnSpPr>
          <p:cNvPr id="32" name="Elbow Connector 31"/>
          <p:cNvCxnSpPr>
            <a:stCxn id="16" idx="3"/>
            <a:endCxn id="10" idx="1"/>
          </p:cNvCxnSpPr>
          <p:nvPr/>
        </p:nvCxnSpPr>
        <p:spPr>
          <a:xfrm>
            <a:off x="3080543" y="499268"/>
            <a:ext cx="770424" cy="1058947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cxnSp>
        <p:nvCxnSpPr>
          <p:cNvPr id="33" name="Elbow Connector 32"/>
          <p:cNvCxnSpPr>
            <a:stCxn id="16" idx="3"/>
            <a:endCxn id="6" idx="1"/>
          </p:cNvCxnSpPr>
          <p:nvPr/>
        </p:nvCxnSpPr>
        <p:spPr>
          <a:xfrm>
            <a:off x="3080543" y="499268"/>
            <a:ext cx="770424" cy="174410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sp>
        <p:nvSpPr>
          <p:cNvPr id="34" name="Rectangle 33"/>
          <p:cNvSpPr/>
          <p:nvPr/>
        </p:nvSpPr>
        <p:spPr>
          <a:xfrm>
            <a:off x="6709143" y="2036582"/>
            <a:ext cx="1620000" cy="413589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DFH(X-M</a:t>
            </a: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+ </a:t>
            </a:r>
          </a:p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Power converters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3821687" y="5455773"/>
            <a:ext cx="2219307" cy="254254"/>
            <a:chOff x="622858" y="1591180"/>
            <a:chExt cx="2015225" cy="259450"/>
          </a:xfrm>
        </p:grpSpPr>
        <p:sp>
          <p:nvSpPr>
            <p:cNvPr id="36" name="Rectangle 35"/>
            <p:cNvSpPr/>
            <p:nvPr/>
          </p:nvSpPr>
          <p:spPr>
            <a:xfrm>
              <a:off x="622858" y="1593480"/>
              <a:ext cx="1560081" cy="257150"/>
            </a:xfrm>
            <a:prstGeom prst="rect">
              <a:avLst/>
            </a:prstGeom>
            <a:solidFill>
              <a:sysClr val="windowText" lastClr="000000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SC link/powering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182939" y="1591180"/>
              <a:ext cx="455144" cy="257150"/>
            </a:xfrm>
            <a:prstGeom prst="rect">
              <a:avLst/>
            </a:prstGeom>
            <a:solidFill>
              <a:srgbClr val="0C377B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IP 7</a:t>
              </a:r>
            </a:p>
          </p:txBody>
        </p:sp>
      </p:grpSp>
      <p:sp>
        <p:nvSpPr>
          <p:cNvPr id="38" name="Rectangle 37"/>
          <p:cNvSpPr/>
          <p:nvPr/>
        </p:nvSpPr>
        <p:spPr>
          <a:xfrm>
            <a:off x="3941112" y="5772992"/>
            <a:ext cx="2099882" cy="412423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Hor. SC Link</a:t>
            </a:r>
          </a:p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DSH + DFA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941110" y="6238293"/>
            <a:ext cx="2099883" cy="252000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Power converters</a:t>
            </a:r>
          </a:p>
        </p:txBody>
      </p:sp>
      <p:cxnSp>
        <p:nvCxnSpPr>
          <p:cNvPr id="40" name="Elbow Connector 39"/>
          <p:cNvCxnSpPr>
            <a:stCxn id="36" idx="1"/>
            <a:endCxn id="38" idx="1"/>
          </p:cNvCxnSpPr>
          <p:nvPr/>
        </p:nvCxnSpPr>
        <p:spPr>
          <a:xfrm rot="10800000" flipH="1" flipV="1">
            <a:off x="3821686" y="5584024"/>
            <a:ext cx="119425" cy="395180"/>
          </a:xfrm>
          <a:prstGeom prst="bentConnector3">
            <a:avLst>
              <a:gd name="adj1" fmla="val -42062"/>
            </a:avLst>
          </a:prstGeom>
          <a:solidFill>
            <a:srgbClr val="FFC000"/>
          </a:solidFill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cxnSp>
        <p:nvCxnSpPr>
          <p:cNvPr id="41" name="Elbow Connector 40"/>
          <p:cNvCxnSpPr>
            <a:stCxn id="36" idx="1"/>
            <a:endCxn id="39" idx="1"/>
          </p:cNvCxnSpPr>
          <p:nvPr/>
        </p:nvCxnSpPr>
        <p:spPr>
          <a:xfrm rot="10800000" flipH="1" flipV="1">
            <a:off x="3821686" y="5584026"/>
            <a:ext cx="119423" cy="780267"/>
          </a:xfrm>
          <a:prstGeom prst="bentConnector3">
            <a:avLst>
              <a:gd name="adj1" fmla="val -42855"/>
            </a:avLst>
          </a:prstGeom>
          <a:solidFill>
            <a:srgbClr val="FFC000"/>
          </a:solidFill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42" name="Rectangle 41"/>
          <p:cNvSpPr/>
          <p:nvPr/>
        </p:nvSpPr>
        <p:spPr>
          <a:xfrm>
            <a:off x="3849752" y="1730127"/>
            <a:ext cx="1656409" cy="2268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</a:p>
        </p:txBody>
      </p:sp>
      <p:sp>
        <p:nvSpPr>
          <p:cNvPr id="43" name="Left Arrow 42"/>
          <p:cNvSpPr/>
          <p:nvPr/>
        </p:nvSpPr>
        <p:spPr>
          <a:xfrm>
            <a:off x="5095073" y="845523"/>
            <a:ext cx="1259617" cy="174474"/>
          </a:xfrm>
          <a:prstGeom prst="leftArrow">
            <a:avLst/>
          </a:prstGeom>
          <a:solidFill>
            <a:srgbClr val="1F497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cxnSp>
        <p:nvCxnSpPr>
          <p:cNvPr id="44" name="Elbow Connector 43"/>
          <p:cNvCxnSpPr>
            <a:stCxn id="16" idx="3"/>
            <a:endCxn id="42" idx="1"/>
          </p:cNvCxnSpPr>
          <p:nvPr/>
        </p:nvCxnSpPr>
        <p:spPr>
          <a:xfrm>
            <a:off x="3080543" y="499268"/>
            <a:ext cx="769209" cy="1344259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sp>
        <p:nvSpPr>
          <p:cNvPr id="45" name="Rectangle 44"/>
          <p:cNvSpPr/>
          <p:nvPr/>
        </p:nvSpPr>
        <p:spPr>
          <a:xfrm>
            <a:off x="219921" y="3135022"/>
            <a:ext cx="3168000" cy="270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Crab Cavity Cryomodules</a:t>
            </a:r>
          </a:p>
        </p:txBody>
      </p:sp>
      <p:cxnSp>
        <p:nvCxnSpPr>
          <p:cNvPr id="46" name="Elbow Connector 45"/>
          <p:cNvCxnSpPr>
            <a:stCxn id="15" idx="1"/>
            <a:endCxn id="45" idx="1"/>
          </p:cNvCxnSpPr>
          <p:nvPr/>
        </p:nvCxnSpPr>
        <p:spPr>
          <a:xfrm rot="10800000" flipH="1" flipV="1">
            <a:off x="104371" y="499266"/>
            <a:ext cx="115550" cy="2770755"/>
          </a:xfrm>
          <a:prstGeom prst="bentConnector3">
            <a:avLst>
              <a:gd name="adj1" fmla="val -39566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sp>
        <p:nvSpPr>
          <p:cNvPr id="47" name="Rectangle 46"/>
          <p:cNvSpPr/>
          <p:nvPr/>
        </p:nvSpPr>
        <p:spPr>
          <a:xfrm>
            <a:off x="6752273" y="2743173"/>
            <a:ext cx="1620000" cy="748611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1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 system</a:t>
            </a:r>
          </a:p>
          <a:p>
            <a:pPr algn="ctr" defTabSz="914400">
              <a:defRPr/>
            </a:pPr>
            <a:r>
              <a:rPr lang="en-GB" sz="1100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Loads, circulators, RF power, </a:t>
            </a:r>
            <a:r>
              <a:rPr lang="en-GB" sz="1200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LLRF</a:t>
            </a:r>
            <a:r>
              <a:rPr lang="en-GB" sz="1100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HVPS, central LLRR</a:t>
            </a:r>
          </a:p>
        </p:txBody>
      </p:sp>
      <p:cxnSp>
        <p:nvCxnSpPr>
          <p:cNvPr id="48" name="Elbow Connector 47"/>
          <p:cNvCxnSpPr>
            <a:stCxn id="25" idx="1"/>
            <a:endCxn id="27" idx="1"/>
          </p:cNvCxnSpPr>
          <p:nvPr/>
        </p:nvCxnSpPr>
        <p:spPr>
          <a:xfrm rot="10800000" flipH="1" flipV="1">
            <a:off x="237552" y="4731932"/>
            <a:ext cx="225220" cy="551157"/>
          </a:xfrm>
          <a:prstGeom prst="bentConnector3">
            <a:avLst>
              <a:gd name="adj1" fmla="val -44661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grpSp>
        <p:nvGrpSpPr>
          <p:cNvPr id="49" name="Group 48"/>
          <p:cNvGrpSpPr/>
          <p:nvPr/>
        </p:nvGrpSpPr>
        <p:grpSpPr>
          <a:xfrm>
            <a:off x="219923" y="3783925"/>
            <a:ext cx="3425924" cy="252004"/>
            <a:chOff x="81305" y="1328414"/>
            <a:chExt cx="2853595" cy="400047"/>
          </a:xfrm>
        </p:grpSpPr>
        <p:sp>
          <p:nvSpPr>
            <p:cNvPr id="50" name="Rectangle 49"/>
            <p:cNvSpPr/>
            <p:nvPr/>
          </p:nvSpPr>
          <p:spPr>
            <a:xfrm>
              <a:off x="81305" y="1328420"/>
              <a:ext cx="2307193" cy="400041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 DS Collimation  pp (TBC RUN II) </a:t>
              </a: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361632" y="1328414"/>
              <a:ext cx="573268" cy="400046"/>
            </a:xfrm>
            <a:prstGeom prst="rect">
              <a:avLst/>
            </a:prstGeom>
            <a:solidFill>
              <a:srgbClr val="0C377B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IP 1,5</a:t>
              </a:r>
            </a:p>
          </p:txBody>
        </p:sp>
      </p:grpSp>
      <p:sp>
        <p:nvSpPr>
          <p:cNvPr id="52" name="Rectangle 51"/>
          <p:cNvSpPr/>
          <p:nvPr/>
        </p:nvSpPr>
        <p:spPr>
          <a:xfrm>
            <a:off x="459868" y="4341978"/>
            <a:ext cx="2916000" cy="216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H.F. dipoles</a:t>
            </a:r>
          </a:p>
        </p:txBody>
      </p:sp>
      <p:sp>
        <p:nvSpPr>
          <p:cNvPr id="53" name="Rectangle 52"/>
          <p:cNvSpPr/>
          <p:nvPr/>
        </p:nvSpPr>
        <p:spPr>
          <a:xfrm>
            <a:off x="459868" y="4079463"/>
            <a:ext cx="2916000" cy="216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Cryo-bypass </a:t>
            </a: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TCLD</a:t>
            </a:r>
          </a:p>
        </p:txBody>
      </p:sp>
      <p:cxnSp>
        <p:nvCxnSpPr>
          <p:cNvPr id="54" name="Elbow Connector 53"/>
          <p:cNvCxnSpPr>
            <a:stCxn id="50" idx="1"/>
            <a:endCxn id="53" idx="1"/>
          </p:cNvCxnSpPr>
          <p:nvPr/>
        </p:nvCxnSpPr>
        <p:spPr>
          <a:xfrm rot="10800000" flipH="1" flipV="1">
            <a:off x="219922" y="3909929"/>
            <a:ext cx="239945" cy="277534"/>
          </a:xfrm>
          <a:prstGeom prst="bentConnector3">
            <a:avLst>
              <a:gd name="adj1" fmla="val -53352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55" name="Elbow Connector 54"/>
          <p:cNvCxnSpPr>
            <a:stCxn id="50" idx="1"/>
            <a:endCxn id="52" idx="1"/>
          </p:cNvCxnSpPr>
          <p:nvPr/>
        </p:nvCxnSpPr>
        <p:spPr>
          <a:xfrm rot="10800000" flipH="1" flipV="1">
            <a:off x="219922" y="3909928"/>
            <a:ext cx="239945" cy="540049"/>
          </a:xfrm>
          <a:prstGeom prst="bentConnector3">
            <a:avLst>
              <a:gd name="adj1" fmla="val -53352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grpSp>
        <p:nvGrpSpPr>
          <p:cNvPr id="56" name="Group 55"/>
          <p:cNvGrpSpPr/>
          <p:nvPr/>
        </p:nvGrpSpPr>
        <p:grpSpPr>
          <a:xfrm>
            <a:off x="209133" y="5455037"/>
            <a:ext cx="3445470" cy="252000"/>
            <a:chOff x="33532" y="1412816"/>
            <a:chExt cx="2901368" cy="318377"/>
          </a:xfrm>
        </p:grpSpPr>
        <p:sp>
          <p:nvSpPr>
            <p:cNvPr id="57" name="Rectangle 56"/>
            <p:cNvSpPr/>
            <p:nvPr/>
          </p:nvSpPr>
          <p:spPr>
            <a:xfrm>
              <a:off x="33532" y="1412816"/>
              <a:ext cx="2513745" cy="318377"/>
            </a:xfrm>
            <a:prstGeom prst="rect">
              <a:avLst/>
            </a:prstGeom>
            <a:solidFill>
              <a:sysClr val="windowText" lastClr="000000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 DS Collimation  pp </a:t>
              </a:r>
              <a:r>
                <a:rPr kumimoji="0" lang="en-GB" sz="1200" b="1" i="0" u="sng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(TBC RUN II) </a:t>
              </a: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460090" y="1412816"/>
              <a:ext cx="474810" cy="318377"/>
            </a:xfrm>
            <a:prstGeom prst="rect">
              <a:avLst/>
            </a:prstGeom>
            <a:solidFill>
              <a:srgbClr val="0C377B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IP 7</a:t>
              </a:r>
            </a:p>
          </p:txBody>
        </p:sp>
      </p:grpSp>
      <p:sp>
        <p:nvSpPr>
          <p:cNvPr id="59" name="Rectangle 58"/>
          <p:cNvSpPr/>
          <p:nvPr/>
        </p:nvSpPr>
        <p:spPr>
          <a:xfrm>
            <a:off x="455045" y="5995329"/>
            <a:ext cx="2916000" cy="216000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H.F. dipoles</a:t>
            </a:r>
          </a:p>
        </p:txBody>
      </p:sp>
      <p:sp>
        <p:nvSpPr>
          <p:cNvPr id="60" name="Rectangle 59"/>
          <p:cNvSpPr/>
          <p:nvPr/>
        </p:nvSpPr>
        <p:spPr>
          <a:xfrm>
            <a:off x="455044" y="5740578"/>
            <a:ext cx="2916000" cy="216000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Cryo-bypass </a:t>
            </a: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TCLD</a:t>
            </a:r>
          </a:p>
        </p:txBody>
      </p:sp>
      <p:cxnSp>
        <p:nvCxnSpPr>
          <p:cNvPr id="61" name="Elbow Connector 60"/>
          <p:cNvCxnSpPr>
            <a:stCxn id="57" idx="1"/>
            <a:endCxn id="60" idx="1"/>
          </p:cNvCxnSpPr>
          <p:nvPr/>
        </p:nvCxnSpPr>
        <p:spPr>
          <a:xfrm rot="10800000" flipH="1" flipV="1">
            <a:off x="209132" y="5581036"/>
            <a:ext cx="245910" cy="267541"/>
          </a:xfrm>
          <a:prstGeom prst="bentConnector3">
            <a:avLst>
              <a:gd name="adj1" fmla="val 44622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62" name="Rectangle 61"/>
          <p:cNvSpPr/>
          <p:nvPr/>
        </p:nvSpPr>
        <p:spPr>
          <a:xfrm>
            <a:off x="3877141" y="2691730"/>
            <a:ext cx="2061702" cy="451983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Rad-hard</a:t>
            </a:r>
            <a:r>
              <a:rPr lang="en-GB" sz="1100" b="1" kern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electronics for</a:t>
            </a:r>
          </a:p>
          <a:p>
            <a:pPr algn="ctr" defTabSz="914400">
              <a:defRPr/>
            </a:pPr>
            <a:r>
              <a:rPr lang="en-GB" sz="11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BLM and BPM</a:t>
            </a:r>
          </a:p>
        </p:txBody>
      </p:sp>
      <p:cxnSp>
        <p:nvCxnSpPr>
          <p:cNvPr id="63" name="Elbow Connector 62"/>
          <p:cNvCxnSpPr>
            <a:stCxn id="18" idx="3"/>
            <a:endCxn id="62" idx="1"/>
          </p:cNvCxnSpPr>
          <p:nvPr/>
        </p:nvCxnSpPr>
        <p:spPr>
          <a:xfrm flipV="1">
            <a:off x="3387921" y="2917722"/>
            <a:ext cx="489220" cy="134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sp>
        <p:nvSpPr>
          <p:cNvPr id="64" name="Rectangle 63"/>
          <p:cNvSpPr/>
          <p:nvPr/>
        </p:nvSpPr>
        <p:spPr>
          <a:xfrm>
            <a:off x="219921" y="3468600"/>
            <a:ext cx="3168000" cy="270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CC diagnostic and protection</a:t>
            </a:r>
          </a:p>
        </p:txBody>
      </p:sp>
      <p:cxnSp>
        <p:nvCxnSpPr>
          <p:cNvPr id="65" name="Elbow Connector 64"/>
          <p:cNvCxnSpPr>
            <a:stCxn id="15" idx="1"/>
            <a:endCxn id="64" idx="1"/>
          </p:cNvCxnSpPr>
          <p:nvPr/>
        </p:nvCxnSpPr>
        <p:spPr>
          <a:xfrm rot="10800000" flipH="1" flipV="1">
            <a:off x="104371" y="499266"/>
            <a:ext cx="115550" cy="3104333"/>
          </a:xfrm>
          <a:prstGeom prst="bentConnector3">
            <a:avLst>
              <a:gd name="adj1" fmla="val -36049"/>
            </a:avLst>
          </a:prstGeom>
          <a:noFill/>
          <a:ln w="12700" cap="flat" cmpd="sng" algn="ctr">
            <a:solidFill>
              <a:sysClr val="windowText" lastClr="000000">
                <a:lumMod val="75000"/>
              </a:sysClr>
            </a:solidFill>
            <a:prstDash val="solid"/>
            <a:tailEnd type="arrow"/>
          </a:ln>
          <a:effectLst/>
        </p:spPr>
      </p:cxnSp>
      <p:cxnSp>
        <p:nvCxnSpPr>
          <p:cNvPr id="66" name="Elbow Connector 65"/>
          <p:cNvCxnSpPr>
            <a:stCxn id="57" idx="1"/>
            <a:endCxn id="59" idx="1"/>
          </p:cNvCxnSpPr>
          <p:nvPr/>
        </p:nvCxnSpPr>
        <p:spPr>
          <a:xfrm rot="10800000" flipH="1" flipV="1">
            <a:off x="209133" y="5581037"/>
            <a:ext cx="245912" cy="522292"/>
          </a:xfrm>
          <a:prstGeom prst="bentConnector3">
            <a:avLst>
              <a:gd name="adj1" fmla="val 40902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67" name="Rectangle 66"/>
          <p:cNvSpPr/>
          <p:nvPr/>
        </p:nvSpPr>
        <p:spPr>
          <a:xfrm>
            <a:off x="8490270" y="389752"/>
            <a:ext cx="196802" cy="5760000"/>
          </a:xfrm>
          <a:prstGeom prst="rect">
            <a:avLst/>
          </a:prstGeom>
          <a:solidFill>
            <a:srgbClr val="1F497D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0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</a:p>
          <a:p>
            <a:pPr algn="ctr" defTabSz="914400">
              <a:defRPr/>
            </a:pPr>
            <a:r>
              <a:rPr lang="en-GB" sz="10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 defTabSz="914400">
              <a:defRPr/>
            </a:pPr>
            <a:r>
              <a:rPr lang="en-GB" sz="10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68" name="Rectangle 67"/>
          <p:cNvSpPr/>
          <p:nvPr/>
        </p:nvSpPr>
        <p:spPr>
          <a:xfrm>
            <a:off x="8741663" y="389752"/>
            <a:ext cx="196803" cy="5760000"/>
          </a:xfrm>
          <a:prstGeom prst="rect">
            <a:avLst/>
          </a:prstGeom>
          <a:solidFill>
            <a:srgbClr val="1F497D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0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BIS</a:t>
            </a:r>
          </a:p>
        </p:txBody>
      </p:sp>
      <p:sp>
        <p:nvSpPr>
          <p:cNvPr id="69" name="Left Arrow 68"/>
          <p:cNvSpPr/>
          <p:nvPr/>
        </p:nvSpPr>
        <p:spPr>
          <a:xfrm>
            <a:off x="5924858" y="2147185"/>
            <a:ext cx="796447" cy="202344"/>
          </a:xfrm>
          <a:prstGeom prst="leftArrow">
            <a:avLst/>
          </a:prstGeom>
          <a:solidFill>
            <a:srgbClr val="1F497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70" name="Left Arrow 69"/>
          <p:cNvSpPr/>
          <p:nvPr/>
        </p:nvSpPr>
        <p:spPr>
          <a:xfrm>
            <a:off x="3368641" y="3165151"/>
            <a:ext cx="3386222" cy="212305"/>
          </a:xfrm>
          <a:prstGeom prst="leftArrow">
            <a:avLst/>
          </a:prstGeom>
          <a:solidFill>
            <a:srgbClr val="1F497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3849752" y="4437714"/>
            <a:ext cx="2087875" cy="40241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DFA</a:t>
            </a:r>
            <a:r>
              <a:rPr lang="en-GB" sz="11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</a:p>
          <a:p>
            <a:pPr algn="ctr" defTabSz="914400">
              <a:defRPr/>
            </a:pPr>
            <a:r>
              <a:rPr lang="en-GB" sz="11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 Link DSHA</a:t>
            </a:r>
          </a:p>
        </p:txBody>
      </p:sp>
      <p:sp>
        <p:nvSpPr>
          <p:cNvPr id="72" name="Rectangle 71"/>
          <p:cNvSpPr/>
          <p:nvPr/>
        </p:nvSpPr>
        <p:spPr>
          <a:xfrm>
            <a:off x="6723710" y="4425656"/>
            <a:ext cx="1620000" cy="426526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1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DFHA + </a:t>
            </a:r>
          </a:p>
          <a:p>
            <a:pPr algn="ctr" defTabSz="914400">
              <a:defRPr/>
            </a:pPr>
            <a:r>
              <a:rPr lang="en-GB" sz="11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Power converters</a:t>
            </a:r>
          </a:p>
        </p:txBody>
      </p:sp>
      <p:sp>
        <p:nvSpPr>
          <p:cNvPr id="73" name="Left Arrow 72"/>
          <p:cNvSpPr/>
          <p:nvPr/>
        </p:nvSpPr>
        <p:spPr>
          <a:xfrm>
            <a:off x="5924858" y="4532767"/>
            <a:ext cx="792000" cy="212305"/>
          </a:xfrm>
          <a:prstGeom prst="leftArrow">
            <a:avLst/>
          </a:prstGeom>
          <a:solidFill>
            <a:srgbClr val="1F497D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6726615" y="3622379"/>
            <a:ext cx="1620000" cy="612001"/>
            <a:chOff x="1845580" y="1593479"/>
            <a:chExt cx="800939" cy="466992"/>
          </a:xfrm>
        </p:grpSpPr>
        <p:sp>
          <p:nvSpPr>
            <p:cNvPr id="75" name="Rectangle 74"/>
            <p:cNvSpPr/>
            <p:nvPr/>
          </p:nvSpPr>
          <p:spPr>
            <a:xfrm>
              <a:off x="1845580" y="1593479"/>
              <a:ext cx="649006" cy="466991"/>
            </a:xfrm>
            <a:prstGeom prst="rect">
              <a:avLst/>
            </a:prstGeom>
            <a:solidFill>
              <a:sysClr val="windowText" lastClr="000000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SC link/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Powering arc</a:t>
              </a: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2351090" y="1593480"/>
              <a:ext cx="295429" cy="466991"/>
            </a:xfrm>
            <a:prstGeom prst="rect">
              <a:avLst/>
            </a:prstGeom>
            <a:solidFill>
              <a:srgbClr val="0C377B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IP 1,5</a:t>
              </a:r>
            </a:p>
          </p:txBody>
        </p:sp>
      </p:grpSp>
      <p:cxnSp>
        <p:nvCxnSpPr>
          <p:cNvPr id="77" name="Elbow Connector 76"/>
          <p:cNvCxnSpPr/>
          <p:nvPr/>
        </p:nvCxnSpPr>
        <p:spPr>
          <a:xfrm rot="5400000">
            <a:off x="7532019" y="4355658"/>
            <a:ext cx="180000" cy="2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sp>
        <p:nvSpPr>
          <p:cNvPr id="78" name="Rectangle 77"/>
          <p:cNvSpPr/>
          <p:nvPr/>
        </p:nvSpPr>
        <p:spPr>
          <a:xfrm>
            <a:off x="6653263" y="602714"/>
            <a:ext cx="1297173" cy="252000"/>
          </a:xfrm>
          <a:prstGeom prst="rect">
            <a:avLst/>
          </a:pr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defRPr/>
            </a:pPr>
            <a:r>
              <a:rPr lang="en-GB" sz="11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GB" sz="1200" b="1" kern="0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Cryoplant</a:t>
            </a:r>
            <a:endParaRPr lang="en-GB" sz="1200" b="1" kern="0" dirty="0" smtClean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685983" y="602714"/>
            <a:ext cx="678302" cy="252000"/>
          </a:xfrm>
          <a:prstGeom prst="rect">
            <a:avLst/>
          </a:prstGeom>
          <a:solidFill>
            <a:srgbClr val="0C377B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IP 1,5</a:t>
            </a:r>
          </a:p>
        </p:txBody>
      </p:sp>
      <p:sp>
        <p:nvSpPr>
          <p:cNvPr id="80" name="Rectangle 79"/>
          <p:cNvSpPr/>
          <p:nvPr/>
        </p:nvSpPr>
        <p:spPr>
          <a:xfrm>
            <a:off x="5370100" y="715164"/>
            <a:ext cx="525744" cy="401334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0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CB</a:t>
            </a:r>
          </a:p>
        </p:txBody>
      </p:sp>
      <p:sp>
        <p:nvSpPr>
          <p:cNvPr id="81" name="Rectangle 80"/>
          <p:cNvSpPr/>
          <p:nvPr/>
        </p:nvSpPr>
        <p:spPr>
          <a:xfrm>
            <a:off x="6676429" y="989241"/>
            <a:ext cx="1620000" cy="399789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Warm compressor and other surface eq.</a:t>
            </a:r>
          </a:p>
        </p:txBody>
      </p:sp>
      <p:cxnSp>
        <p:nvCxnSpPr>
          <p:cNvPr id="82" name="Elbow Connector 81"/>
          <p:cNvCxnSpPr>
            <a:stCxn id="78" idx="2"/>
            <a:endCxn id="81" idx="0"/>
          </p:cNvCxnSpPr>
          <p:nvPr/>
        </p:nvCxnSpPr>
        <p:spPr>
          <a:xfrm rot="16200000" flipH="1">
            <a:off x="7326876" y="829687"/>
            <a:ext cx="134527" cy="184579"/>
          </a:xfrm>
          <a:prstGeom prst="bentConnector3">
            <a:avLst>
              <a:gd name="adj1" fmla="val 50000"/>
            </a:avLst>
          </a:prstGeom>
          <a:solidFill>
            <a:sysClr val="window" lastClr="FFFFFF">
              <a:lumMod val="65000"/>
            </a:sysClr>
          </a:solidFill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83" name="Rectangle 82"/>
          <p:cNvSpPr/>
          <p:nvPr/>
        </p:nvSpPr>
        <p:spPr>
          <a:xfrm rot="5400000">
            <a:off x="6183136" y="1030288"/>
            <a:ext cx="360000" cy="74291"/>
          </a:xfrm>
          <a:prstGeom prst="rect">
            <a:avLst/>
          </a:prstGeom>
          <a:solidFill>
            <a:srgbClr val="1F497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6325990" y="1173715"/>
            <a:ext cx="324000" cy="74291"/>
          </a:xfrm>
          <a:prstGeom prst="rect">
            <a:avLst/>
          </a:prstGeom>
          <a:solidFill>
            <a:srgbClr val="1F497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aphicFrame>
        <p:nvGraphicFramePr>
          <p:cNvPr id="85" name="Table 84"/>
          <p:cNvGraphicFramePr>
            <a:graphicFrameLocks noGrp="1"/>
          </p:cNvGraphicFramePr>
          <p:nvPr>
            <p:extLst/>
          </p:nvPr>
        </p:nvGraphicFramePr>
        <p:xfrm>
          <a:off x="104371" y="20434"/>
          <a:ext cx="8997695" cy="335280"/>
        </p:xfrm>
        <a:graphic>
          <a:graphicData uri="http://schemas.openxmlformats.org/drawingml/2006/table">
            <a:tbl>
              <a:tblPr firstRow="1" bandRow="1"/>
              <a:tblGrid>
                <a:gridCol w="3389683"/>
                <a:gridCol w="2553916"/>
                <a:gridCol w="694944"/>
                <a:gridCol w="1749244"/>
                <a:gridCol w="609908"/>
              </a:tblGrid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Equipment</a:t>
                      </a:r>
                      <a:r>
                        <a:rPr lang="en-GB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on the Beam</a:t>
                      </a:r>
                      <a:endParaRPr lang="en-GB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rtl="0" eaLnBrk="1" latinLnBrk="0" hangingPunct="1"/>
                      <a:r>
                        <a:rPr kumimoji="0" lang="en-GB" sz="16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Tunnel equipment</a:t>
                      </a:r>
                      <a:endParaRPr kumimoji="0" lang="en-GB" sz="16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Vert. J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Surface</a:t>
                      </a:r>
                      <a:r>
                        <a:rPr lang="en-GB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Eq.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600" b="1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Dis.</a:t>
                      </a:r>
                      <a:endParaRPr lang="en-GB" sz="1600" b="1" kern="1200" baseline="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/>
                    </a:solidFill>
                  </a:tcPr>
                </a:tc>
              </a:tr>
            </a:tbl>
          </a:graphicData>
        </a:graphic>
      </p:graphicFrame>
      <p:sp>
        <p:nvSpPr>
          <p:cNvPr id="86" name="Rectangle 85"/>
          <p:cNvSpPr/>
          <p:nvPr/>
        </p:nvSpPr>
        <p:spPr>
          <a:xfrm>
            <a:off x="6559883" y="5395272"/>
            <a:ext cx="1728000" cy="198422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400" b="1" kern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HL-Baseline </a:t>
            </a:r>
            <a:r>
              <a:rPr lang="en-GB" sz="14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LS2</a:t>
            </a:r>
          </a:p>
        </p:txBody>
      </p:sp>
      <p:sp>
        <p:nvSpPr>
          <p:cNvPr id="87" name="Rectangle 86"/>
          <p:cNvSpPr/>
          <p:nvPr/>
        </p:nvSpPr>
        <p:spPr>
          <a:xfrm>
            <a:off x="6559883" y="5140454"/>
            <a:ext cx="1728000" cy="198422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400" b="1" kern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HL-LHC </a:t>
            </a:r>
            <a:r>
              <a:rPr lang="en-GB" sz="1400" b="1" kern="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</a:t>
            </a:r>
            <a:endParaRPr lang="en-GB" sz="1400" b="1" u="sng" kern="0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6512917" y="5101230"/>
            <a:ext cx="1816226" cy="792000"/>
          </a:xfrm>
          <a:prstGeom prst="rect">
            <a:avLst/>
          </a:prstGeom>
          <a:noFill/>
          <a:ln w="28575" cap="flat" cmpd="sng" algn="ctr">
            <a:solidFill>
              <a:srgbClr val="333333"/>
            </a:solidFill>
            <a:prstDash val="solid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559883" y="5647232"/>
            <a:ext cx="1728000" cy="198422"/>
          </a:xfrm>
          <a:prstGeom prst="rect">
            <a:avLst/>
          </a:prstGeom>
          <a:pattFill prst="wdUpDiag">
            <a:fgClr>
              <a:srgbClr val="C3D69B"/>
            </a:fgClr>
            <a:bgClr>
              <a:srgbClr val="8EB4E3"/>
            </a:bgClr>
          </a:patt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GB" sz="1400" b="1" kern="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Susceptible to LS2</a:t>
            </a:r>
            <a:endParaRPr lang="en-GB" sz="1400" b="1" kern="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192067" y="5974160"/>
            <a:ext cx="2884330" cy="954107"/>
          </a:xfrm>
          <a:prstGeom prst="rect">
            <a:avLst/>
          </a:prstGeom>
          <a:noFill/>
          <a:ln w="44450" cmpd="dbl">
            <a:solidFill>
              <a:srgbClr val="FF0000"/>
            </a:solidFill>
          </a:ln>
        </p:spPr>
        <p:txBody>
          <a:bodyPr wrap="square" lIns="72000" rIns="72000" rtlCol="0">
            <a:spAutoFit/>
          </a:bodyPr>
          <a:lstStyle>
            <a:defPPr>
              <a:defRPr lang="en-US"/>
            </a:defPPr>
          </a:lstStyle>
          <a:p>
            <a:r>
              <a:rPr lang="en-GB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AS SEEN IN SEPTEMBER 2014</a:t>
            </a:r>
          </a:p>
        </p:txBody>
      </p:sp>
    </p:spTree>
    <p:extLst>
      <p:ext uri="{BB962C8B-B14F-4D97-AF65-F5344CB8AC3E}">
        <p14:creationId xmlns:p14="http://schemas.microsoft.com/office/powerpoint/2010/main" val="365297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71" name="Rectangle 70"/>
          <p:cNvSpPr/>
          <p:nvPr/>
        </p:nvSpPr>
        <p:spPr>
          <a:xfrm>
            <a:off x="3850967" y="2042171"/>
            <a:ext cx="2087875" cy="40241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DF(X-M</a:t>
            </a:r>
            <a:r>
              <a:rPr lang="en-GB" sz="11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+ </a:t>
            </a:r>
          </a:p>
          <a:p>
            <a:pPr algn="ctr" defTabSz="914400">
              <a:defRPr/>
            </a:pPr>
            <a:r>
              <a:rPr lang="en-GB" sz="11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 Link DSH </a:t>
            </a:r>
            <a:r>
              <a:rPr lang="en-GB" sz="1100" b="1" kern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(X-M</a:t>
            </a:r>
            <a:r>
              <a:rPr lang="en-GB" sz="11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3850967" y="743094"/>
            <a:ext cx="1656409" cy="928521"/>
            <a:chOff x="3158841" y="681024"/>
            <a:chExt cx="1656409" cy="928521"/>
          </a:xfrm>
          <a:solidFill>
            <a:srgbClr val="1F497D">
              <a:lumMod val="40000"/>
              <a:lumOff val="60000"/>
            </a:srgbClr>
          </a:solidFill>
        </p:grpSpPr>
        <p:sp>
          <p:nvSpPr>
            <p:cNvPr id="73" name="Rectangle 72"/>
            <p:cNvSpPr/>
            <p:nvPr/>
          </p:nvSpPr>
          <p:spPr>
            <a:xfrm>
              <a:off x="3158842" y="681024"/>
              <a:ext cx="1275636" cy="362563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GB" sz="1200" b="1" kern="0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Cryo line IR+MS</a:t>
              </a: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3158841" y="1099766"/>
              <a:ext cx="1656409" cy="22680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GB" sz="1200" b="1" kern="0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Alignment</a:t>
              </a: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3158841" y="1382745"/>
              <a:ext cx="1656409" cy="22680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GB" sz="1200" b="1" kern="0" dirty="0" smtClean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QPS2</a:t>
              </a:r>
            </a:p>
          </p:txBody>
        </p:sp>
      </p:grpSp>
      <p:sp>
        <p:nvSpPr>
          <p:cNvPr id="76" name="Rectangle 75"/>
          <p:cNvSpPr/>
          <p:nvPr/>
        </p:nvSpPr>
        <p:spPr>
          <a:xfrm>
            <a:off x="219921" y="664445"/>
            <a:ext cx="3168000" cy="1080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system</a:t>
            </a:r>
          </a:p>
          <a:p>
            <a:pPr algn="ctr" defTabSz="914400">
              <a:defRPr/>
            </a:pPr>
            <a:r>
              <a:rPr lang="en-GB" sz="1000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 MQXFB, MBXF, MBRD, MQYY,</a:t>
            </a:r>
          </a:p>
          <a:p>
            <a:pPr algn="ctr" defTabSz="914400">
              <a:defRPr/>
            </a:pPr>
            <a:r>
              <a:rPr lang="en-GB" sz="1000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Q5 1.9, Q6 1.9</a:t>
            </a:r>
          </a:p>
          <a:p>
            <a:pPr algn="ctr" defTabSz="914400">
              <a:defRPr/>
            </a:pPr>
            <a:r>
              <a:rPr lang="en-GB" sz="1000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MCBXFB, MCBXFA, MQSXF, MCTXF, MCTSXF, MCDXF, MCDSXF, MCOXF, MCOSXF, MCSXF,MCSSXF, MCBRD, MCBYY</a:t>
            </a:r>
          </a:p>
        </p:txBody>
      </p:sp>
      <p:sp>
        <p:nvSpPr>
          <p:cNvPr id="77" name="Rectangle 76"/>
          <p:cNvSpPr/>
          <p:nvPr/>
        </p:nvSpPr>
        <p:spPr>
          <a:xfrm>
            <a:off x="219921" y="2430387"/>
            <a:ext cx="3168000" cy="270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vacuum</a:t>
            </a:r>
          </a:p>
        </p:txBody>
      </p:sp>
      <p:sp>
        <p:nvSpPr>
          <p:cNvPr id="78" name="Rectangle 77"/>
          <p:cNvSpPr/>
          <p:nvPr/>
        </p:nvSpPr>
        <p:spPr>
          <a:xfrm>
            <a:off x="219921" y="1799099"/>
            <a:ext cx="3168000" cy="270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TAXS, TAXN</a:t>
            </a:r>
          </a:p>
        </p:txBody>
      </p:sp>
      <p:grpSp>
        <p:nvGrpSpPr>
          <p:cNvPr id="79" name="Group 78"/>
          <p:cNvGrpSpPr/>
          <p:nvPr/>
        </p:nvGrpSpPr>
        <p:grpSpPr>
          <a:xfrm>
            <a:off x="104371" y="373267"/>
            <a:ext cx="2976172" cy="252001"/>
            <a:chOff x="-11372" y="1412814"/>
            <a:chExt cx="3062021" cy="400046"/>
          </a:xfrm>
        </p:grpSpPr>
        <p:sp>
          <p:nvSpPr>
            <p:cNvPr id="80" name="Rectangle 79"/>
            <p:cNvSpPr/>
            <p:nvPr/>
          </p:nvSpPr>
          <p:spPr>
            <a:xfrm>
              <a:off x="-11372" y="1412814"/>
              <a:ext cx="2363808" cy="400044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Interaction Region and MS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2293584" y="1412816"/>
              <a:ext cx="757064" cy="400044"/>
            </a:xfrm>
            <a:prstGeom prst="rect">
              <a:avLst/>
            </a:prstGeom>
            <a:solidFill>
              <a:srgbClr val="0C377B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IP 1,5</a:t>
              </a:r>
            </a:p>
          </p:txBody>
        </p:sp>
      </p:grpSp>
      <p:sp>
        <p:nvSpPr>
          <p:cNvPr id="82" name="Rectangle 81"/>
          <p:cNvSpPr/>
          <p:nvPr/>
        </p:nvSpPr>
        <p:spPr>
          <a:xfrm>
            <a:off x="219921" y="2108394"/>
            <a:ext cx="3168000" cy="270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Collimation (TCTPM, TCL, TCLM, TCTP)</a:t>
            </a:r>
          </a:p>
        </p:txBody>
      </p:sp>
      <p:sp>
        <p:nvSpPr>
          <p:cNvPr id="83" name="Rectangle 82"/>
          <p:cNvSpPr/>
          <p:nvPr/>
        </p:nvSpPr>
        <p:spPr>
          <a:xfrm>
            <a:off x="219921" y="2750671"/>
            <a:ext cx="3168000" cy="334369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diagnostic</a:t>
            </a:r>
          </a:p>
          <a:p>
            <a:pPr algn="ctr" defTabSz="914400">
              <a:defRPr/>
            </a:pPr>
            <a:r>
              <a:rPr lang="en-GB" sz="1200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BPMSQW, BMPSQ, BPMSQT, BMLC</a:t>
            </a:r>
          </a:p>
        </p:txBody>
      </p:sp>
      <p:cxnSp>
        <p:nvCxnSpPr>
          <p:cNvPr id="84" name="Elbow Connector 83"/>
          <p:cNvCxnSpPr>
            <a:stCxn id="80" idx="1"/>
            <a:endCxn id="76" idx="1"/>
          </p:cNvCxnSpPr>
          <p:nvPr/>
        </p:nvCxnSpPr>
        <p:spPr>
          <a:xfrm rot="10800000" flipH="1" flipV="1">
            <a:off x="104371" y="499267"/>
            <a:ext cx="115550" cy="705178"/>
          </a:xfrm>
          <a:prstGeom prst="bentConnector3">
            <a:avLst>
              <a:gd name="adj1" fmla="val -36929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cxnSp>
        <p:nvCxnSpPr>
          <p:cNvPr id="85" name="Elbow Connector 84"/>
          <p:cNvCxnSpPr>
            <a:stCxn id="80" idx="1"/>
            <a:endCxn id="77" idx="1"/>
          </p:cNvCxnSpPr>
          <p:nvPr/>
        </p:nvCxnSpPr>
        <p:spPr>
          <a:xfrm rot="10800000" flipH="1" flipV="1">
            <a:off x="104371" y="499267"/>
            <a:ext cx="115550" cy="2066120"/>
          </a:xfrm>
          <a:prstGeom prst="bentConnector3">
            <a:avLst>
              <a:gd name="adj1" fmla="val -27257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cxnSp>
        <p:nvCxnSpPr>
          <p:cNvPr id="86" name="Elbow Connector 85"/>
          <p:cNvCxnSpPr>
            <a:stCxn id="80" idx="1"/>
            <a:endCxn id="78" idx="1"/>
          </p:cNvCxnSpPr>
          <p:nvPr/>
        </p:nvCxnSpPr>
        <p:spPr>
          <a:xfrm rot="10800000" flipH="1" flipV="1">
            <a:off x="104371" y="499267"/>
            <a:ext cx="115550" cy="1434832"/>
          </a:xfrm>
          <a:prstGeom prst="bentConnector3">
            <a:avLst>
              <a:gd name="adj1" fmla="val -31653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cxnSp>
        <p:nvCxnSpPr>
          <p:cNvPr id="87" name="Elbow Connector 86"/>
          <p:cNvCxnSpPr>
            <a:stCxn id="80" idx="1"/>
            <a:endCxn id="82" idx="1"/>
          </p:cNvCxnSpPr>
          <p:nvPr/>
        </p:nvCxnSpPr>
        <p:spPr>
          <a:xfrm rot="10800000" flipH="1" flipV="1">
            <a:off x="104371" y="499266"/>
            <a:ext cx="115550" cy="1744127"/>
          </a:xfrm>
          <a:prstGeom prst="bentConnector3">
            <a:avLst>
              <a:gd name="adj1" fmla="val -39566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cxnSp>
        <p:nvCxnSpPr>
          <p:cNvPr id="88" name="Elbow Connector 87"/>
          <p:cNvCxnSpPr>
            <a:stCxn id="80" idx="1"/>
            <a:endCxn id="83" idx="1"/>
          </p:cNvCxnSpPr>
          <p:nvPr/>
        </p:nvCxnSpPr>
        <p:spPr>
          <a:xfrm rot="10800000" flipH="1" flipV="1">
            <a:off x="104371" y="499266"/>
            <a:ext cx="115550" cy="2418589"/>
          </a:xfrm>
          <a:prstGeom prst="bentConnector3">
            <a:avLst>
              <a:gd name="adj1" fmla="val -31653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grpSp>
        <p:nvGrpSpPr>
          <p:cNvPr id="89" name="Group 88"/>
          <p:cNvGrpSpPr/>
          <p:nvPr/>
        </p:nvGrpSpPr>
        <p:grpSpPr>
          <a:xfrm>
            <a:off x="237552" y="4605933"/>
            <a:ext cx="3390007" cy="252000"/>
            <a:chOff x="33532" y="1412816"/>
            <a:chExt cx="2885800" cy="308118"/>
          </a:xfrm>
        </p:grpSpPr>
        <p:sp>
          <p:nvSpPr>
            <p:cNvPr id="90" name="Rectangle 89"/>
            <p:cNvSpPr/>
            <p:nvPr/>
          </p:nvSpPr>
          <p:spPr>
            <a:xfrm>
              <a:off x="33532" y="1412816"/>
              <a:ext cx="2318854" cy="308118"/>
            </a:xfrm>
            <a:prstGeom prst="rect">
              <a:avLst/>
            </a:prstGeom>
            <a:solidFill>
              <a:sysClr val="windowText" lastClr="000000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DS Collimation  for ion </a:t>
              </a: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2343565" y="1412816"/>
              <a:ext cx="575767" cy="308117"/>
            </a:xfrm>
            <a:prstGeom prst="rect">
              <a:avLst/>
            </a:prstGeom>
            <a:solidFill>
              <a:srgbClr val="0C377B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IP 2</a:t>
              </a:r>
            </a:p>
          </p:txBody>
        </p:sp>
      </p:grpSp>
      <p:sp>
        <p:nvSpPr>
          <p:cNvPr id="92" name="Rectangle 91"/>
          <p:cNvSpPr/>
          <p:nvPr/>
        </p:nvSpPr>
        <p:spPr>
          <a:xfrm>
            <a:off x="462772" y="5175089"/>
            <a:ext cx="2916000" cy="216001"/>
          </a:xfrm>
          <a:prstGeom prst="rect">
            <a:avLst/>
          </a:prstGeom>
          <a:solidFill>
            <a:srgbClr val="A4000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H.F. dipoles</a:t>
            </a:r>
          </a:p>
        </p:txBody>
      </p:sp>
      <p:sp>
        <p:nvSpPr>
          <p:cNvPr id="93" name="Rectangle 92"/>
          <p:cNvSpPr/>
          <p:nvPr/>
        </p:nvSpPr>
        <p:spPr>
          <a:xfrm>
            <a:off x="462772" y="4916329"/>
            <a:ext cx="2916000" cy="216001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Cryo-bypass </a:t>
            </a: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TCLD</a:t>
            </a:r>
          </a:p>
        </p:txBody>
      </p:sp>
      <p:cxnSp>
        <p:nvCxnSpPr>
          <p:cNvPr id="94" name="Elbow Connector 93"/>
          <p:cNvCxnSpPr>
            <a:stCxn id="90" idx="1"/>
            <a:endCxn id="93" idx="1"/>
          </p:cNvCxnSpPr>
          <p:nvPr/>
        </p:nvCxnSpPr>
        <p:spPr>
          <a:xfrm rot="10800000" flipH="1" flipV="1">
            <a:off x="237552" y="4731932"/>
            <a:ext cx="225220" cy="292397"/>
          </a:xfrm>
          <a:prstGeom prst="bentConnector3">
            <a:avLst>
              <a:gd name="adj1" fmla="val -45352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95" name="Elbow Connector 94"/>
          <p:cNvCxnSpPr>
            <a:stCxn id="81" idx="3"/>
            <a:endCxn id="73" idx="1"/>
          </p:cNvCxnSpPr>
          <p:nvPr/>
        </p:nvCxnSpPr>
        <p:spPr>
          <a:xfrm>
            <a:off x="3080543" y="499268"/>
            <a:ext cx="770425" cy="42510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cxnSp>
        <p:nvCxnSpPr>
          <p:cNvPr id="96" name="Elbow Connector 95"/>
          <p:cNvCxnSpPr>
            <a:stCxn id="81" idx="3"/>
            <a:endCxn id="74" idx="1"/>
          </p:cNvCxnSpPr>
          <p:nvPr/>
        </p:nvCxnSpPr>
        <p:spPr>
          <a:xfrm>
            <a:off x="3080543" y="499268"/>
            <a:ext cx="770424" cy="77596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cxnSp>
        <p:nvCxnSpPr>
          <p:cNvPr id="97" name="Elbow Connector 96"/>
          <p:cNvCxnSpPr>
            <a:stCxn id="81" idx="3"/>
            <a:endCxn id="75" idx="1"/>
          </p:cNvCxnSpPr>
          <p:nvPr/>
        </p:nvCxnSpPr>
        <p:spPr>
          <a:xfrm>
            <a:off x="3080543" y="499268"/>
            <a:ext cx="770424" cy="1058947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cxnSp>
        <p:nvCxnSpPr>
          <p:cNvPr id="98" name="Elbow Connector 97"/>
          <p:cNvCxnSpPr>
            <a:stCxn id="81" idx="3"/>
            <a:endCxn id="71" idx="1"/>
          </p:cNvCxnSpPr>
          <p:nvPr/>
        </p:nvCxnSpPr>
        <p:spPr>
          <a:xfrm>
            <a:off x="3080543" y="499268"/>
            <a:ext cx="770424" cy="1744108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sp>
        <p:nvSpPr>
          <p:cNvPr id="99" name="Rectangle 98"/>
          <p:cNvSpPr/>
          <p:nvPr/>
        </p:nvSpPr>
        <p:spPr>
          <a:xfrm>
            <a:off x="6709143" y="2036582"/>
            <a:ext cx="1620000" cy="413589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DFH(X-M</a:t>
            </a: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+ </a:t>
            </a:r>
          </a:p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Power converters</a:t>
            </a:r>
          </a:p>
        </p:txBody>
      </p:sp>
      <p:grpSp>
        <p:nvGrpSpPr>
          <p:cNvPr id="100" name="Group 99"/>
          <p:cNvGrpSpPr/>
          <p:nvPr/>
        </p:nvGrpSpPr>
        <p:grpSpPr>
          <a:xfrm>
            <a:off x="3821687" y="5455773"/>
            <a:ext cx="2219307" cy="254254"/>
            <a:chOff x="622858" y="1591180"/>
            <a:chExt cx="2015225" cy="259450"/>
          </a:xfrm>
        </p:grpSpPr>
        <p:sp>
          <p:nvSpPr>
            <p:cNvPr id="101" name="Rectangle 100"/>
            <p:cNvSpPr/>
            <p:nvPr/>
          </p:nvSpPr>
          <p:spPr>
            <a:xfrm>
              <a:off x="622858" y="1593480"/>
              <a:ext cx="1560081" cy="257150"/>
            </a:xfrm>
            <a:prstGeom prst="rect">
              <a:avLst/>
            </a:prstGeom>
            <a:solidFill>
              <a:sysClr val="windowText" lastClr="000000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SC link/powering</a:t>
              </a: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2182939" y="1591180"/>
              <a:ext cx="455144" cy="257150"/>
            </a:xfrm>
            <a:prstGeom prst="rect">
              <a:avLst/>
            </a:prstGeom>
            <a:solidFill>
              <a:srgbClr val="0C377B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IP 7</a:t>
              </a:r>
            </a:p>
          </p:txBody>
        </p:sp>
      </p:grpSp>
      <p:sp>
        <p:nvSpPr>
          <p:cNvPr id="103" name="Rectangle 102"/>
          <p:cNvSpPr/>
          <p:nvPr/>
        </p:nvSpPr>
        <p:spPr>
          <a:xfrm>
            <a:off x="3941112" y="5772992"/>
            <a:ext cx="2099882" cy="412423"/>
          </a:xfrm>
          <a:prstGeom prst="rect">
            <a:avLst/>
          </a:prstGeom>
          <a:solidFill>
            <a:srgbClr val="99999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Hor. SC Link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DSH + DFA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3941110" y="6238293"/>
            <a:ext cx="2099883" cy="252000"/>
          </a:xfrm>
          <a:prstGeom prst="rect">
            <a:avLst/>
          </a:prstGeom>
          <a:solidFill>
            <a:srgbClr val="99999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Power converters</a:t>
            </a:r>
          </a:p>
        </p:txBody>
      </p:sp>
      <p:cxnSp>
        <p:nvCxnSpPr>
          <p:cNvPr id="105" name="Elbow Connector 104"/>
          <p:cNvCxnSpPr>
            <a:stCxn id="101" idx="1"/>
            <a:endCxn id="103" idx="1"/>
          </p:cNvCxnSpPr>
          <p:nvPr/>
        </p:nvCxnSpPr>
        <p:spPr>
          <a:xfrm rot="10800000" flipH="1" flipV="1">
            <a:off x="3821686" y="5584024"/>
            <a:ext cx="119425" cy="395180"/>
          </a:xfrm>
          <a:prstGeom prst="bentConnector3">
            <a:avLst>
              <a:gd name="adj1" fmla="val -42062"/>
            </a:avLst>
          </a:prstGeom>
          <a:solidFill>
            <a:srgbClr val="FFC000"/>
          </a:solidFill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cxnSp>
        <p:nvCxnSpPr>
          <p:cNvPr id="106" name="Elbow Connector 105"/>
          <p:cNvCxnSpPr>
            <a:stCxn id="101" idx="1"/>
            <a:endCxn id="104" idx="1"/>
          </p:cNvCxnSpPr>
          <p:nvPr/>
        </p:nvCxnSpPr>
        <p:spPr>
          <a:xfrm rot="10800000" flipH="1" flipV="1">
            <a:off x="3821686" y="5584026"/>
            <a:ext cx="119423" cy="780267"/>
          </a:xfrm>
          <a:prstGeom prst="bentConnector3">
            <a:avLst>
              <a:gd name="adj1" fmla="val -42855"/>
            </a:avLst>
          </a:prstGeom>
          <a:solidFill>
            <a:srgbClr val="FFC000"/>
          </a:solidFill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107" name="Rectangle 106"/>
          <p:cNvSpPr/>
          <p:nvPr/>
        </p:nvSpPr>
        <p:spPr>
          <a:xfrm>
            <a:off x="3849752" y="1730127"/>
            <a:ext cx="1656409" cy="2268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</a:p>
        </p:txBody>
      </p:sp>
      <p:sp>
        <p:nvSpPr>
          <p:cNvPr id="108" name="Left Arrow 107"/>
          <p:cNvSpPr/>
          <p:nvPr/>
        </p:nvSpPr>
        <p:spPr>
          <a:xfrm>
            <a:off x="5095073" y="845523"/>
            <a:ext cx="1259617" cy="174474"/>
          </a:xfrm>
          <a:prstGeom prst="leftArrow">
            <a:avLst/>
          </a:prstGeom>
          <a:solidFill>
            <a:srgbClr val="1F497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cxnSp>
        <p:nvCxnSpPr>
          <p:cNvPr id="109" name="Elbow Connector 108"/>
          <p:cNvCxnSpPr>
            <a:stCxn id="81" idx="3"/>
            <a:endCxn id="107" idx="1"/>
          </p:cNvCxnSpPr>
          <p:nvPr/>
        </p:nvCxnSpPr>
        <p:spPr>
          <a:xfrm>
            <a:off x="3080543" y="499268"/>
            <a:ext cx="769209" cy="1344259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sp>
        <p:nvSpPr>
          <p:cNvPr id="110" name="Rectangle 109"/>
          <p:cNvSpPr/>
          <p:nvPr/>
        </p:nvSpPr>
        <p:spPr>
          <a:xfrm>
            <a:off x="219921" y="3135022"/>
            <a:ext cx="3168000" cy="270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Crab Cavity </a:t>
            </a:r>
            <a:r>
              <a:rPr lang="en-GB" sz="1200" b="1" kern="0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Cryomodule</a:t>
            </a:r>
            <a:endParaRPr lang="en-GB" sz="1200" b="1" kern="0" dirty="0" smtClean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1" name="Elbow Connector 110"/>
          <p:cNvCxnSpPr>
            <a:stCxn id="80" idx="1"/>
            <a:endCxn id="110" idx="1"/>
          </p:cNvCxnSpPr>
          <p:nvPr/>
        </p:nvCxnSpPr>
        <p:spPr>
          <a:xfrm rot="10800000" flipH="1" flipV="1">
            <a:off x="104371" y="499266"/>
            <a:ext cx="115550" cy="2770755"/>
          </a:xfrm>
          <a:prstGeom prst="bentConnector3">
            <a:avLst>
              <a:gd name="adj1" fmla="val -39566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sp>
        <p:nvSpPr>
          <p:cNvPr id="112" name="Rectangle 111"/>
          <p:cNvSpPr/>
          <p:nvPr/>
        </p:nvSpPr>
        <p:spPr>
          <a:xfrm>
            <a:off x="6752273" y="2743173"/>
            <a:ext cx="1620000" cy="748611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1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 system</a:t>
            </a:r>
          </a:p>
          <a:p>
            <a:pPr algn="ctr" defTabSz="914400">
              <a:defRPr/>
            </a:pPr>
            <a:r>
              <a:rPr lang="en-GB" sz="1100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Loads, circulators, RF power, </a:t>
            </a:r>
            <a:r>
              <a:rPr lang="en-GB" sz="1200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LLRF</a:t>
            </a:r>
            <a:r>
              <a:rPr lang="en-GB" sz="1100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HVPS, central LLRR</a:t>
            </a:r>
          </a:p>
        </p:txBody>
      </p:sp>
      <p:cxnSp>
        <p:nvCxnSpPr>
          <p:cNvPr id="113" name="Elbow Connector 112"/>
          <p:cNvCxnSpPr>
            <a:stCxn id="90" idx="1"/>
            <a:endCxn id="92" idx="1"/>
          </p:cNvCxnSpPr>
          <p:nvPr/>
        </p:nvCxnSpPr>
        <p:spPr>
          <a:xfrm rot="10800000" flipH="1" flipV="1">
            <a:off x="237552" y="4731932"/>
            <a:ext cx="225220" cy="551157"/>
          </a:xfrm>
          <a:prstGeom prst="bentConnector3">
            <a:avLst>
              <a:gd name="adj1" fmla="val -44661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grpSp>
        <p:nvGrpSpPr>
          <p:cNvPr id="114" name="Group 113"/>
          <p:cNvGrpSpPr/>
          <p:nvPr/>
        </p:nvGrpSpPr>
        <p:grpSpPr>
          <a:xfrm>
            <a:off x="219923" y="3783925"/>
            <a:ext cx="3425924" cy="252004"/>
            <a:chOff x="81305" y="1328414"/>
            <a:chExt cx="2853595" cy="400047"/>
          </a:xfrm>
        </p:grpSpPr>
        <p:sp>
          <p:nvSpPr>
            <p:cNvPr id="115" name="Rectangle 114"/>
            <p:cNvSpPr/>
            <p:nvPr/>
          </p:nvSpPr>
          <p:spPr>
            <a:xfrm>
              <a:off x="81305" y="1328420"/>
              <a:ext cx="2307193" cy="400041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 DS Collimation  pp (TBC RUN II) </a:t>
              </a: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2361632" y="1328414"/>
              <a:ext cx="573268" cy="400046"/>
            </a:xfrm>
            <a:prstGeom prst="rect">
              <a:avLst/>
            </a:prstGeom>
            <a:solidFill>
              <a:srgbClr val="0C377B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IP 1,5</a:t>
              </a:r>
            </a:p>
          </p:txBody>
        </p:sp>
      </p:grpSp>
      <p:sp>
        <p:nvSpPr>
          <p:cNvPr id="117" name="Rectangle 116"/>
          <p:cNvSpPr/>
          <p:nvPr/>
        </p:nvSpPr>
        <p:spPr>
          <a:xfrm>
            <a:off x="459868" y="4341978"/>
            <a:ext cx="2916000" cy="216000"/>
          </a:xfrm>
          <a:prstGeom prst="rect">
            <a:avLst/>
          </a:prstGeom>
          <a:solidFill>
            <a:srgbClr val="99999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H.F. dipoles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459868" y="4079463"/>
            <a:ext cx="2916000" cy="216000"/>
          </a:xfrm>
          <a:prstGeom prst="rect">
            <a:avLst/>
          </a:prstGeom>
          <a:solidFill>
            <a:srgbClr val="99999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Cryo-bypass </a:t>
            </a: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+ TCLD</a:t>
            </a:r>
          </a:p>
        </p:txBody>
      </p:sp>
      <p:cxnSp>
        <p:nvCxnSpPr>
          <p:cNvPr id="119" name="Elbow Connector 118"/>
          <p:cNvCxnSpPr>
            <a:stCxn id="115" idx="1"/>
            <a:endCxn id="118" idx="1"/>
          </p:cNvCxnSpPr>
          <p:nvPr/>
        </p:nvCxnSpPr>
        <p:spPr>
          <a:xfrm rot="10800000" flipH="1" flipV="1">
            <a:off x="219922" y="3909929"/>
            <a:ext cx="239945" cy="277534"/>
          </a:xfrm>
          <a:prstGeom prst="bentConnector3">
            <a:avLst>
              <a:gd name="adj1" fmla="val -53352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20" name="Elbow Connector 119"/>
          <p:cNvCxnSpPr>
            <a:stCxn id="115" idx="1"/>
            <a:endCxn id="117" idx="1"/>
          </p:cNvCxnSpPr>
          <p:nvPr/>
        </p:nvCxnSpPr>
        <p:spPr>
          <a:xfrm rot="10800000" flipH="1" flipV="1">
            <a:off x="219922" y="3909928"/>
            <a:ext cx="239945" cy="540049"/>
          </a:xfrm>
          <a:prstGeom prst="bentConnector3">
            <a:avLst>
              <a:gd name="adj1" fmla="val -53352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grpSp>
        <p:nvGrpSpPr>
          <p:cNvPr id="121" name="Group 120"/>
          <p:cNvGrpSpPr/>
          <p:nvPr/>
        </p:nvGrpSpPr>
        <p:grpSpPr>
          <a:xfrm>
            <a:off x="209133" y="5455037"/>
            <a:ext cx="3445470" cy="252000"/>
            <a:chOff x="33532" y="1412816"/>
            <a:chExt cx="2901368" cy="318377"/>
          </a:xfrm>
        </p:grpSpPr>
        <p:sp>
          <p:nvSpPr>
            <p:cNvPr id="122" name="Rectangle 121"/>
            <p:cNvSpPr/>
            <p:nvPr/>
          </p:nvSpPr>
          <p:spPr>
            <a:xfrm>
              <a:off x="33532" y="1412816"/>
              <a:ext cx="2513745" cy="318377"/>
            </a:xfrm>
            <a:prstGeom prst="rect">
              <a:avLst/>
            </a:prstGeom>
            <a:solidFill>
              <a:sysClr val="windowText" lastClr="000000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 DS Collimation  pp </a:t>
              </a:r>
              <a:r>
                <a:rPr kumimoji="0" lang="en-GB" sz="1200" b="1" i="0" u="sng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(TBC RUN II) </a:t>
              </a: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2460090" y="1412816"/>
              <a:ext cx="474810" cy="318377"/>
            </a:xfrm>
            <a:prstGeom prst="rect">
              <a:avLst/>
            </a:prstGeom>
            <a:solidFill>
              <a:srgbClr val="0C377B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IP 7</a:t>
              </a:r>
            </a:p>
          </p:txBody>
        </p:sp>
      </p:grpSp>
      <p:sp>
        <p:nvSpPr>
          <p:cNvPr id="124" name="Rectangle 123"/>
          <p:cNvSpPr/>
          <p:nvPr/>
        </p:nvSpPr>
        <p:spPr>
          <a:xfrm>
            <a:off x="455045" y="5995329"/>
            <a:ext cx="2916000" cy="216000"/>
          </a:xfrm>
          <a:prstGeom prst="rect">
            <a:avLst/>
          </a:prstGeom>
          <a:solidFill>
            <a:srgbClr val="A4000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H.F. dipoles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455044" y="5740578"/>
            <a:ext cx="2916000" cy="216000"/>
          </a:xfrm>
          <a:prstGeom prst="rect">
            <a:avLst/>
          </a:prstGeom>
          <a:solidFill>
            <a:srgbClr val="A4000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Cryo-bypass </a:t>
            </a: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+ TCLD</a:t>
            </a:r>
          </a:p>
        </p:txBody>
      </p:sp>
      <p:cxnSp>
        <p:nvCxnSpPr>
          <p:cNvPr id="126" name="Elbow Connector 125"/>
          <p:cNvCxnSpPr>
            <a:stCxn id="122" idx="1"/>
            <a:endCxn id="125" idx="1"/>
          </p:cNvCxnSpPr>
          <p:nvPr/>
        </p:nvCxnSpPr>
        <p:spPr>
          <a:xfrm rot="10800000" flipH="1" flipV="1">
            <a:off x="209132" y="5581036"/>
            <a:ext cx="245910" cy="267541"/>
          </a:xfrm>
          <a:prstGeom prst="bentConnector3">
            <a:avLst>
              <a:gd name="adj1" fmla="val 44622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127" name="Rectangle 126"/>
          <p:cNvSpPr/>
          <p:nvPr/>
        </p:nvSpPr>
        <p:spPr>
          <a:xfrm>
            <a:off x="3877141" y="2691730"/>
            <a:ext cx="2061702" cy="451983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Rad-hard</a:t>
            </a:r>
            <a:r>
              <a:rPr lang="en-GB" sz="1100" b="1" kern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electronics for</a:t>
            </a:r>
          </a:p>
          <a:p>
            <a:pPr algn="ctr" defTabSz="914400">
              <a:defRPr/>
            </a:pPr>
            <a:r>
              <a:rPr lang="en-GB" sz="11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BLM and BPM</a:t>
            </a:r>
          </a:p>
        </p:txBody>
      </p:sp>
      <p:cxnSp>
        <p:nvCxnSpPr>
          <p:cNvPr id="128" name="Elbow Connector 127"/>
          <p:cNvCxnSpPr>
            <a:stCxn id="83" idx="3"/>
            <a:endCxn id="127" idx="1"/>
          </p:cNvCxnSpPr>
          <p:nvPr/>
        </p:nvCxnSpPr>
        <p:spPr>
          <a:xfrm flipV="1">
            <a:off x="3387921" y="2917722"/>
            <a:ext cx="489220" cy="134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sp>
        <p:nvSpPr>
          <p:cNvPr id="129" name="Rectangle 128"/>
          <p:cNvSpPr/>
          <p:nvPr/>
        </p:nvSpPr>
        <p:spPr>
          <a:xfrm>
            <a:off x="219921" y="3468600"/>
            <a:ext cx="3168000" cy="270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CC diagnostic and protection</a:t>
            </a:r>
          </a:p>
        </p:txBody>
      </p:sp>
      <p:cxnSp>
        <p:nvCxnSpPr>
          <p:cNvPr id="130" name="Elbow Connector 129"/>
          <p:cNvCxnSpPr>
            <a:stCxn id="80" idx="1"/>
            <a:endCxn id="129" idx="1"/>
          </p:cNvCxnSpPr>
          <p:nvPr/>
        </p:nvCxnSpPr>
        <p:spPr>
          <a:xfrm rot="10800000" flipH="1" flipV="1">
            <a:off x="104371" y="499266"/>
            <a:ext cx="115550" cy="3104333"/>
          </a:xfrm>
          <a:prstGeom prst="bentConnector3">
            <a:avLst>
              <a:gd name="adj1" fmla="val -36049"/>
            </a:avLst>
          </a:prstGeom>
          <a:noFill/>
          <a:ln w="12700" cap="flat" cmpd="sng" algn="ctr">
            <a:solidFill>
              <a:sysClr val="windowText" lastClr="000000">
                <a:lumMod val="75000"/>
              </a:sysClr>
            </a:solidFill>
            <a:prstDash val="solid"/>
            <a:tailEnd type="arrow"/>
          </a:ln>
          <a:effectLst/>
        </p:spPr>
      </p:cxnSp>
      <p:cxnSp>
        <p:nvCxnSpPr>
          <p:cNvPr id="131" name="Elbow Connector 130"/>
          <p:cNvCxnSpPr>
            <a:stCxn id="122" idx="1"/>
            <a:endCxn id="124" idx="1"/>
          </p:cNvCxnSpPr>
          <p:nvPr/>
        </p:nvCxnSpPr>
        <p:spPr>
          <a:xfrm rot="10800000" flipH="1" flipV="1">
            <a:off x="209133" y="5581037"/>
            <a:ext cx="245912" cy="522292"/>
          </a:xfrm>
          <a:prstGeom prst="bentConnector3">
            <a:avLst>
              <a:gd name="adj1" fmla="val 40902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132" name="Rectangle 131"/>
          <p:cNvSpPr/>
          <p:nvPr/>
        </p:nvSpPr>
        <p:spPr>
          <a:xfrm>
            <a:off x="8490270" y="389752"/>
            <a:ext cx="196802" cy="5760000"/>
          </a:xfrm>
          <a:prstGeom prst="rect">
            <a:avLst/>
          </a:prstGeom>
          <a:solidFill>
            <a:srgbClr val="1F497D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0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</a:p>
          <a:p>
            <a:pPr algn="ctr" defTabSz="914400">
              <a:defRPr/>
            </a:pPr>
            <a:r>
              <a:rPr lang="en-GB" sz="10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 defTabSz="914400">
              <a:defRPr/>
            </a:pPr>
            <a:r>
              <a:rPr lang="en-GB" sz="10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133" name="Rectangle 132"/>
          <p:cNvSpPr/>
          <p:nvPr/>
        </p:nvSpPr>
        <p:spPr>
          <a:xfrm>
            <a:off x="8741663" y="389752"/>
            <a:ext cx="196803" cy="5760000"/>
          </a:xfrm>
          <a:prstGeom prst="rect">
            <a:avLst/>
          </a:prstGeom>
          <a:solidFill>
            <a:srgbClr val="1F497D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0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BIS</a:t>
            </a:r>
          </a:p>
        </p:txBody>
      </p:sp>
      <p:sp>
        <p:nvSpPr>
          <p:cNvPr id="134" name="Left Arrow 133"/>
          <p:cNvSpPr/>
          <p:nvPr/>
        </p:nvSpPr>
        <p:spPr>
          <a:xfrm>
            <a:off x="5924858" y="2147185"/>
            <a:ext cx="796447" cy="202344"/>
          </a:xfrm>
          <a:prstGeom prst="leftArrow">
            <a:avLst/>
          </a:prstGeom>
          <a:solidFill>
            <a:srgbClr val="1F497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35" name="Left Arrow 134"/>
          <p:cNvSpPr/>
          <p:nvPr/>
        </p:nvSpPr>
        <p:spPr>
          <a:xfrm>
            <a:off x="3368641" y="3165151"/>
            <a:ext cx="3386222" cy="212305"/>
          </a:xfrm>
          <a:prstGeom prst="leftArrow">
            <a:avLst/>
          </a:prstGeom>
          <a:solidFill>
            <a:srgbClr val="1F497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3849752" y="4437714"/>
            <a:ext cx="2087875" cy="40241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DFA</a:t>
            </a:r>
            <a:r>
              <a:rPr lang="en-GB" sz="11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</a:p>
          <a:p>
            <a:pPr algn="ctr" defTabSz="914400">
              <a:defRPr/>
            </a:pPr>
            <a:r>
              <a:rPr lang="en-GB" sz="11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 Link DSHA</a:t>
            </a:r>
          </a:p>
        </p:txBody>
      </p:sp>
      <p:sp>
        <p:nvSpPr>
          <p:cNvPr id="137" name="Rectangle 136"/>
          <p:cNvSpPr/>
          <p:nvPr/>
        </p:nvSpPr>
        <p:spPr>
          <a:xfrm>
            <a:off x="6723710" y="4425656"/>
            <a:ext cx="1620000" cy="426526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1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DFHA + </a:t>
            </a:r>
          </a:p>
          <a:p>
            <a:pPr algn="ctr" defTabSz="914400">
              <a:defRPr/>
            </a:pPr>
            <a:r>
              <a:rPr lang="en-GB" sz="11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Power converters</a:t>
            </a:r>
          </a:p>
        </p:txBody>
      </p:sp>
      <p:sp>
        <p:nvSpPr>
          <p:cNvPr id="138" name="Left Arrow 137"/>
          <p:cNvSpPr/>
          <p:nvPr/>
        </p:nvSpPr>
        <p:spPr>
          <a:xfrm>
            <a:off x="5924858" y="4532767"/>
            <a:ext cx="792000" cy="212305"/>
          </a:xfrm>
          <a:prstGeom prst="leftArrow">
            <a:avLst/>
          </a:prstGeom>
          <a:solidFill>
            <a:srgbClr val="1F497D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grpSp>
        <p:nvGrpSpPr>
          <p:cNvPr id="139" name="Group 138"/>
          <p:cNvGrpSpPr/>
          <p:nvPr/>
        </p:nvGrpSpPr>
        <p:grpSpPr>
          <a:xfrm>
            <a:off x="6726615" y="3622379"/>
            <a:ext cx="1620000" cy="612001"/>
            <a:chOff x="1845580" y="1593479"/>
            <a:chExt cx="800939" cy="466992"/>
          </a:xfrm>
        </p:grpSpPr>
        <p:sp>
          <p:nvSpPr>
            <p:cNvPr id="140" name="Rectangle 139"/>
            <p:cNvSpPr/>
            <p:nvPr/>
          </p:nvSpPr>
          <p:spPr>
            <a:xfrm>
              <a:off x="1845580" y="1593479"/>
              <a:ext cx="649006" cy="466991"/>
            </a:xfrm>
            <a:prstGeom prst="rect">
              <a:avLst/>
            </a:prstGeom>
            <a:solidFill>
              <a:sysClr val="windowText" lastClr="000000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SC link/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Powering arc</a:t>
              </a:r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2351090" y="1593480"/>
              <a:ext cx="295429" cy="466991"/>
            </a:xfrm>
            <a:prstGeom prst="rect">
              <a:avLst/>
            </a:prstGeom>
            <a:solidFill>
              <a:srgbClr val="0C377B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IP 1,5</a:t>
              </a:r>
            </a:p>
          </p:txBody>
        </p:sp>
      </p:grpSp>
      <p:cxnSp>
        <p:nvCxnSpPr>
          <p:cNvPr id="142" name="Elbow Connector 141"/>
          <p:cNvCxnSpPr/>
          <p:nvPr/>
        </p:nvCxnSpPr>
        <p:spPr>
          <a:xfrm rot="5400000">
            <a:off x="7532019" y="4355658"/>
            <a:ext cx="180000" cy="2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sp>
        <p:nvSpPr>
          <p:cNvPr id="143" name="Rectangle 142"/>
          <p:cNvSpPr/>
          <p:nvPr/>
        </p:nvSpPr>
        <p:spPr>
          <a:xfrm>
            <a:off x="6653263" y="602714"/>
            <a:ext cx="1297173" cy="252000"/>
          </a:xfrm>
          <a:prstGeom prst="rect">
            <a:avLst/>
          </a:pr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defRPr/>
            </a:pPr>
            <a:r>
              <a:rPr lang="en-GB" sz="11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GB" sz="1200" b="1" kern="0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Cryoplant</a:t>
            </a:r>
            <a:endParaRPr lang="en-GB" sz="1200" b="1" kern="0" dirty="0" smtClean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4" name="Rectangle 143"/>
          <p:cNvSpPr/>
          <p:nvPr/>
        </p:nvSpPr>
        <p:spPr>
          <a:xfrm>
            <a:off x="7685983" y="602714"/>
            <a:ext cx="678302" cy="252000"/>
          </a:xfrm>
          <a:prstGeom prst="rect">
            <a:avLst/>
          </a:prstGeom>
          <a:solidFill>
            <a:srgbClr val="0C377B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IP 1,5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5370100" y="715164"/>
            <a:ext cx="525744" cy="401334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0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CB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6676429" y="989241"/>
            <a:ext cx="1620000" cy="399789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Warm compressor and other surface eq.</a:t>
            </a:r>
          </a:p>
        </p:txBody>
      </p:sp>
      <p:cxnSp>
        <p:nvCxnSpPr>
          <p:cNvPr id="147" name="Elbow Connector 146"/>
          <p:cNvCxnSpPr>
            <a:stCxn id="143" idx="2"/>
            <a:endCxn id="146" idx="0"/>
          </p:cNvCxnSpPr>
          <p:nvPr/>
        </p:nvCxnSpPr>
        <p:spPr>
          <a:xfrm rot="16200000" flipH="1">
            <a:off x="7326876" y="829687"/>
            <a:ext cx="134527" cy="184579"/>
          </a:xfrm>
          <a:prstGeom prst="bentConnector3">
            <a:avLst>
              <a:gd name="adj1" fmla="val 50000"/>
            </a:avLst>
          </a:prstGeom>
          <a:solidFill>
            <a:sysClr val="window" lastClr="FFFFFF">
              <a:lumMod val="65000"/>
            </a:sysClr>
          </a:solidFill>
          <a:ln w="25400" cap="flat" cmpd="sng" algn="ctr">
            <a:solidFill>
              <a:srgbClr val="1F497D"/>
            </a:solidFill>
            <a:prstDash val="solid"/>
          </a:ln>
          <a:effectLst/>
        </p:spPr>
      </p:cxnSp>
      <p:sp>
        <p:nvSpPr>
          <p:cNvPr id="148" name="Rectangle 147"/>
          <p:cNvSpPr/>
          <p:nvPr/>
        </p:nvSpPr>
        <p:spPr>
          <a:xfrm rot="5400000">
            <a:off x="6183136" y="1030288"/>
            <a:ext cx="360000" cy="74291"/>
          </a:xfrm>
          <a:prstGeom prst="rect">
            <a:avLst/>
          </a:prstGeom>
          <a:solidFill>
            <a:srgbClr val="1F497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6325990" y="1173715"/>
            <a:ext cx="324000" cy="74291"/>
          </a:xfrm>
          <a:prstGeom prst="rect">
            <a:avLst/>
          </a:prstGeom>
          <a:solidFill>
            <a:srgbClr val="1F497D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0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6559883" y="5395272"/>
            <a:ext cx="1728000" cy="198422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400" b="1" kern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HL-Baseline </a:t>
            </a:r>
            <a:r>
              <a:rPr lang="en-GB" sz="14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LS2</a:t>
            </a:r>
          </a:p>
        </p:txBody>
      </p:sp>
      <p:sp>
        <p:nvSpPr>
          <p:cNvPr id="151" name="Rectangle 150"/>
          <p:cNvSpPr/>
          <p:nvPr/>
        </p:nvSpPr>
        <p:spPr>
          <a:xfrm>
            <a:off x="6559883" y="5140454"/>
            <a:ext cx="1728000" cy="198422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400" b="1" kern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HL-LHC </a:t>
            </a:r>
            <a:r>
              <a:rPr lang="en-GB" sz="1400" b="1" kern="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</a:t>
            </a:r>
            <a:endParaRPr lang="en-GB" sz="1400" b="1" u="sng" kern="0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" name="Rectangle 151"/>
          <p:cNvSpPr/>
          <p:nvPr/>
        </p:nvSpPr>
        <p:spPr>
          <a:xfrm>
            <a:off x="6512917" y="5101231"/>
            <a:ext cx="1816226" cy="1025292"/>
          </a:xfrm>
          <a:prstGeom prst="rect">
            <a:avLst/>
          </a:prstGeom>
          <a:noFill/>
          <a:ln w="28575" cap="flat" cmpd="sng" algn="ctr">
            <a:solidFill>
              <a:srgbClr val="333333"/>
            </a:solidFill>
            <a:prstDash val="solid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3" name="Rectangle 152"/>
          <p:cNvSpPr/>
          <p:nvPr/>
        </p:nvSpPr>
        <p:spPr>
          <a:xfrm>
            <a:off x="6559883" y="5647794"/>
            <a:ext cx="1728000" cy="198422"/>
          </a:xfrm>
          <a:prstGeom prst="rect">
            <a:avLst/>
          </a:prstGeom>
          <a:solidFill>
            <a:srgbClr val="A4000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2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Baseline, now postponed</a:t>
            </a:r>
          </a:p>
        </p:txBody>
      </p:sp>
      <p:sp>
        <p:nvSpPr>
          <p:cNvPr id="154" name="Rectangle 153"/>
          <p:cNvSpPr/>
          <p:nvPr/>
        </p:nvSpPr>
        <p:spPr>
          <a:xfrm>
            <a:off x="6557030" y="5888570"/>
            <a:ext cx="1728000" cy="198422"/>
          </a:xfrm>
          <a:prstGeom prst="rect">
            <a:avLst/>
          </a:prstGeom>
          <a:solidFill>
            <a:srgbClr val="99999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No longer </a:t>
            </a:r>
            <a:r>
              <a:rPr kumimoji="0" lang="fr-CH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baseline</a:t>
            </a:r>
            <a:endParaRPr kumimoji="0" lang="en-GB" sz="14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5" name="Table 154"/>
          <p:cNvGraphicFramePr>
            <a:graphicFrameLocks noGrp="1"/>
          </p:cNvGraphicFramePr>
          <p:nvPr>
            <p:extLst/>
          </p:nvPr>
        </p:nvGraphicFramePr>
        <p:xfrm>
          <a:off x="104371" y="20434"/>
          <a:ext cx="8997695" cy="335280"/>
        </p:xfrm>
        <a:graphic>
          <a:graphicData uri="http://schemas.openxmlformats.org/drawingml/2006/table">
            <a:tbl>
              <a:tblPr firstRow="1" bandRow="1"/>
              <a:tblGrid>
                <a:gridCol w="3389683"/>
                <a:gridCol w="2553916"/>
                <a:gridCol w="694944"/>
                <a:gridCol w="1749244"/>
                <a:gridCol w="609908"/>
              </a:tblGrid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Equipment</a:t>
                      </a:r>
                      <a:r>
                        <a:rPr lang="en-GB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on the Beam</a:t>
                      </a:r>
                      <a:endParaRPr lang="en-GB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rtl="0" eaLnBrk="1" latinLnBrk="0" hangingPunct="1"/>
                      <a:r>
                        <a:rPr kumimoji="0" lang="en-GB" sz="16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Tunnel equipment</a:t>
                      </a:r>
                      <a:endParaRPr kumimoji="0" lang="en-GB" sz="16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Vert. J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Surface</a:t>
                      </a:r>
                      <a:r>
                        <a:rPr lang="en-GB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Eq.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600" b="1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Dis.</a:t>
                      </a:r>
                      <a:endParaRPr lang="en-GB" sz="1600" b="1" kern="1200" baseline="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/>
                    </a:solidFill>
                  </a:tcPr>
                </a:tc>
              </a:tr>
            </a:tbl>
          </a:graphicData>
        </a:graphic>
      </p:graphicFrame>
      <p:sp>
        <p:nvSpPr>
          <p:cNvPr id="156" name="Multiply 155"/>
          <p:cNvSpPr/>
          <p:nvPr/>
        </p:nvSpPr>
        <p:spPr>
          <a:xfrm>
            <a:off x="414626" y="3981349"/>
            <a:ext cx="603504" cy="685743"/>
          </a:xfrm>
          <a:prstGeom prst="mathMultiply">
            <a:avLst/>
          </a:prstGeom>
          <a:gradFill rotWithShape="1">
            <a:gsLst>
              <a:gs pos="0">
                <a:srgbClr val="EF2929">
                  <a:tint val="73000"/>
                  <a:satMod val="150000"/>
                </a:srgbClr>
              </a:gs>
              <a:gs pos="25000">
                <a:srgbClr val="EF2929">
                  <a:tint val="96000"/>
                  <a:shade val="80000"/>
                  <a:satMod val="105000"/>
                </a:srgbClr>
              </a:gs>
              <a:gs pos="38000">
                <a:srgbClr val="EF2929">
                  <a:tint val="96000"/>
                  <a:shade val="59000"/>
                  <a:satMod val="120000"/>
                </a:srgbClr>
              </a:gs>
              <a:gs pos="55000">
                <a:srgbClr val="EF2929">
                  <a:shade val="57000"/>
                  <a:satMod val="120000"/>
                </a:srgbClr>
              </a:gs>
              <a:gs pos="80000">
                <a:srgbClr val="EF2929">
                  <a:shade val="56000"/>
                  <a:satMod val="145000"/>
                </a:srgbClr>
              </a:gs>
              <a:gs pos="88000">
                <a:srgbClr val="EF2929">
                  <a:shade val="63000"/>
                  <a:satMod val="160000"/>
                </a:srgbClr>
              </a:gs>
              <a:gs pos="100000">
                <a:srgbClr val="EF2929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EF2929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EF2929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7" name="Multiply 156"/>
          <p:cNvSpPr/>
          <p:nvPr/>
        </p:nvSpPr>
        <p:spPr>
          <a:xfrm>
            <a:off x="3859959" y="5788837"/>
            <a:ext cx="603504" cy="685743"/>
          </a:xfrm>
          <a:prstGeom prst="mathMultiply">
            <a:avLst/>
          </a:prstGeom>
          <a:gradFill rotWithShape="1">
            <a:gsLst>
              <a:gs pos="0">
                <a:srgbClr val="EF2929">
                  <a:tint val="73000"/>
                  <a:satMod val="150000"/>
                </a:srgbClr>
              </a:gs>
              <a:gs pos="25000">
                <a:srgbClr val="EF2929">
                  <a:tint val="96000"/>
                  <a:shade val="80000"/>
                  <a:satMod val="105000"/>
                </a:srgbClr>
              </a:gs>
              <a:gs pos="38000">
                <a:srgbClr val="EF2929">
                  <a:tint val="96000"/>
                  <a:shade val="59000"/>
                  <a:satMod val="120000"/>
                </a:srgbClr>
              </a:gs>
              <a:gs pos="55000">
                <a:srgbClr val="EF2929">
                  <a:shade val="57000"/>
                  <a:satMod val="120000"/>
                </a:srgbClr>
              </a:gs>
              <a:gs pos="80000">
                <a:srgbClr val="EF2929">
                  <a:shade val="56000"/>
                  <a:satMod val="145000"/>
                </a:srgbClr>
              </a:gs>
              <a:gs pos="88000">
                <a:srgbClr val="EF2929">
                  <a:shade val="63000"/>
                  <a:satMod val="160000"/>
                </a:srgbClr>
              </a:gs>
              <a:gs pos="100000">
                <a:srgbClr val="EF2929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EF2929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EF2929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2239352" y="3171598"/>
            <a:ext cx="864000" cy="180000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fr-CH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(SPS Test)</a:t>
            </a:r>
            <a:endParaRPr lang="en-GB" sz="1200" b="1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6192067" y="5974160"/>
            <a:ext cx="2884330" cy="954107"/>
          </a:xfrm>
          <a:prstGeom prst="rect">
            <a:avLst/>
          </a:prstGeom>
          <a:noFill/>
          <a:ln w="44450" cmpd="dbl">
            <a:solidFill>
              <a:srgbClr val="FF0000"/>
            </a:solidFill>
          </a:ln>
        </p:spPr>
        <p:txBody>
          <a:bodyPr wrap="square" lIns="72000" rIns="72000" rtlCol="0">
            <a:spAutoFit/>
          </a:bodyPr>
          <a:lstStyle>
            <a:defPPr>
              <a:defRPr lang="en-US"/>
            </a:defPPr>
          </a:lstStyle>
          <a:p>
            <a:r>
              <a:rPr lang="en-GB" sz="2800" b="1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</a:rPr>
              <a:t>AS SEEN IN SEPTEMBER 2015</a:t>
            </a:r>
          </a:p>
        </p:txBody>
      </p:sp>
    </p:spTree>
    <p:extLst>
      <p:ext uri="{BB962C8B-B14F-4D97-AF65-F5344CB8AC3E}">
        <p14:creationId xmlns:p14="http://schemas.microsoft.com/office/powerpoint/2010/main" val="80395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132" name="Rectangle 131"/>
          <p:cNvSpPr/>
          <p:nvPr/>
        </p:nvSpPr>
        <p:spPr>
          <a:xfrm>
            <a:off x="3581192" y="3986113"/>
            <a:ext cx="1332040" cy="530384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Cryoline</a:t>
            </a: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RF</a:t>
            </a:r>
          </a:p>
        </p:txBody>
      </p:sp>
      <p:sp>
        <p:nvSpPr>
          <p:cNvPr id="133" name="Left Arrow 132"/>
          <p:cNvSpPr/>
          <p:nvPr/>
        </p:nvSpPr>
        <p:spPr>
          <a:xfrm>
            <a:off x="4913232" y="4121698"/>
            <a:ext cx="1778285" cy="229041"/>
          </a:xfrm>
          <a:prstGeom prst="leftArrow">
            <a:avLst/>
          </a:prstGeom>
          <a:solidFill>
            <a:srgbClr val="1F497D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134" name="Group 133"/>
          <p:cNvGrpSpPr/>
          <p:nvPr/>
        </p:nvGrpSpPr>
        <p:grpSpPr>
          <a:xfrm>
            <a:off x="89508" y="3531444"/>
            <a:ext cx="3231104" cy="252000"/>
            <a:chOff x="622858" y="1412816"/>
            <a:chExt cx="2226782" cy="400000"/>
          </a:xfrm>
        </p:grpSpPr>
        <p:sp>
          <p:nvSpPr>
            <p:cNvPr id="135" name="Rectangle 134"/>
            <p:cNvSpPr/>
            <p:nvPr/>
          </p:nvSpPr>
          <p:spPr>
            <a:xfrm>
              <a:off x="622858" y="1412816"/>
              <a:ext cx="1698941" cy="400000"/>
            </a:xfrm>
            <a:prstGeom prst="rect">
              <a:avLst/>
            </a:prstGeom>
            <a:solidFill>
              <a:sysClr val="windowText" lastClr="000000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Beam diagnostic</a:t>
              </a:r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2254196" y="1412816"/>
              <a:ext cx="595444" cy="400000"/>
            </a:xfrm>
            <a:prstGeom prst="rect">
              <a:avLst/>
            </a:prstGeom>
            <a:solidFill>
              <a:srgbClr val="0C377B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IP 4</a:t>
              </a:r>
            </a:p>
          </p:txBody>
        </p:sp>
      </p:grpSp>
      <p:sp>
        <p:nvSpPr>
          <p:cNvPr id="137" name="Rectangle 136"/>
          <p:cNvSpPr/>
          <p:nvPr/>
        </p:nvSpPr>
        <p:spPr>
          <a:xfrm>
            <a:off x="434254" y="3829888"/>
            <a:ext cx="2664000" cy="234000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Fast wire scanners BWSF</a:t>
            </a:r>
          </a:p>
        </p:txBody>
      </p:sp>
      <p:sp>
        <p:nvSpPr>
          <p:cNvPr id="138" name="Rectangle 137"/>
          <p:cNvSpPr/>
          <p:nvPr/>
        </p:nvSpPr>
        <p:spPr>
          <a:xfrm>
            <a:off x="434254" y="4105239"/>
            <a:ext cx="2664000" cy="234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GB" sz="1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light extraction line BSRT</a:t>
            </a:r>
          </a:p>
        </p:txBody>
      </p:sp>
      <p:sp>
        <p:nvSpPr>
          <p:cNvPr id="139" name="Rectangle 138"/>
          <p:cNvSpPr/>
          <p:nvPr/>
        </p:nvSpPr>
        <p:spPr>
          <a:xfrm>
            <a:off x="434254" y="4377953"/>
            <a:ext cx="2664000" cy="234000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gas vertex detector BGV</a:t>
            </a:r>
          </a:p>
        </p:txBody>
      </p:sp>
      <p:cxnSp>
        <p:nvCxnSpPr>
          <p:cNvPr id="140" name="Elbow Connector 139"/>
          <p:cNvCxnSpPr>
            <a:stCxn id="135" idx="1"/>
            <a:endCxn id="137" idx="1"/>
          </p:cNvCxnSpPr>
          <p:nvPr/>
        </p:nvCxnSpPr>
        <p:spPr>
          <a:xfrm rot="10800000" flipH="1" flipV="1">
            <a:off x="89508" y="3657444"/>
            <a:ext cx="344746" cy="289444"/>
          </a:xfrm>
          <a:prstGeom prst="bentConnector3">
            <a:avLst>
              <a:gd name="adj1" fmla="val 41554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41" name="Elbow Connector 140"/>
          <p:cNvCxnSpPr/>
          <p:nvPr/>
        </p:nvCxnSpPr>
        <p:spPr>
          <a:xfrm rot="10800000" flipH="1" flipV="1">
            <a:off x="82109" y="3657443"/>
            <a:ext cx="344746" cy="564795"/>
          </a:xfrm>
          <a:prstGeom prst="bentConnector3">
            <a:avLst>
              <a:gd name="adj1" fmla="val 43654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42" name="Elbow Connector 141"/>
          <p:cNvCxnSpPr>
            <a:stCxn id="135" idx="1"/>
            <a:endCxn id="139" idx="1"/>
          </p:cNvCxnSpPr>
          <p:nvPr/>
        </p:nvCxnSpPr>
        <p:spPr>
          <a:xfrm rot="10800000" flipH="1" flipV="1">
            <a:off x="89508" y="3657443"/>
            <a:ext cx="344746" cy="837509"/>
          </a:xfrm>
          <a:prstGeom prst="bentConnector3">
            <a:avLst>
              <a:gd name="adj1" fmla="val 41444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grpSp>
        <p:nvGrpSpPr>
          <p:cNvPr id="143" name="Group 142"/>
          <p:cNvGrpSpPr/>
          <p:nvPr/>
        </p:nvGrpSpPr>
        <p:grpSpPr>
          <a:xfrm>
            <a:off x="89507" y="1799663"/>
            <a:ext cx="3235467" cy="252001"/>
            <a:chOff x="64118" y="1396450"/>
            <a:chExt cx="2785291" cy="252001"/>
          </a:xfrm>
        </p:grpSpPr>
        <p:sp>
          <p:nvSpPr>
            <p:cNvPr id="144" name="Rectangle 143"/>
            <p:cNvSpPr/>
            <p:nvPr/>
          </p:nvSpPr>
          <p:spPr>
            <a:xfrm>
              <a:off x="64118" y="1396451"/>
              <a:ext cx="2129318" cy="252000"/>
            </a:xfrm>
            <a:prstGeom prst="rect">
              <a:avLst/>
            </a:prstGeom>
            <a:solidFill>
              <a:sysClr val="windowText" lastClr="000000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Injection protection</a:t>
              </a:r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2105623" y="1396450"/>
              <a:ext cx="743786" cy="252000"/>
            </a:xfrm>
            <a:prstGeom prst="rect">
              <a:avLst/>
            </a:prstGeom>
            <a:solidFill>
              <a:srgbClr val="0C377B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IP 2, 8</a:t>
              </a:r>
            </a:p>
          </p:txBody>
        </p:sp>
      </p:grpSp>
      <p:sp>
        <p:nvSpPr>
          <p:cNvPr id="146" name="Rectangle 145"/>
          <p:cNvSpPr/>
          <p:nvPr/>
        </p:nvSpPr>
        <p:spPr>
          <a:xfrm>
            <a:off x="435410" y="2109920"/>
            <a:ext cx="2700000" cy="234000"/>
          </a:xfrm>
          <a:prstGeom prst="rect">
            <a:avLst/>
          </a:prstGeom>
          <a:pattFill prst="wdUpDiag">
            <a:fgClr>
              <a:srgbClr val="C3D69B"/>
            </a:fgClr>
            <a:bgClr>
              <a:srgbClr val="8EB4E3"/>
            </a:bgClr>
          </a:patt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GB" sz="1200" b="1" kern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TDIS 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435410" y="2387184"/>
            <a:ext cx="2700000" cy="234000"/>
          </a:xfrm>
          <a:prstGeom prst="rect">
            <a:avLst/>
          </a:prstGeom>
          <a:pattFill prst="wdUpDiag">
            <a:fgClr>
              <a:srgbClr val="C3D69B"/>
            </a:fgClr>
            <a:bgClr>
              <a:srgbClr val="8EB4E3"/>
            </a:bgClr>
          </a:patt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GB" sz="1200" b="1" kern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TCLIA, TCLIB (TBC)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435410" y="2669104"/>
            <a:ext cx="2700000" cy="234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GB" sz="1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TCDD TCDDM (TBC)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35410" y="2945014"/>
            <a:ext cx="2700000" cy="234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GB" sz="1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TCLIM (TBC)</a:t>
            </a:r>
          </a:p>
        </p:txBody>
      </p:sp>
      <p:sp>
        <p:nvSpPr>
          <p:cNvPr id="150" name="Rectangle 149"/>
          <p:cNvSpPr/>
          <p:nvPr/>
        </p:nvSpPr>
        <p:spPr>
          <a:xfrm>
            <a:off x="435410" y="3229821"/>
            <a:ext cx="2700000" cy="234000"/>
          </a:xfrm>
          <a:prstGeom prst="rect">
            <a:avLst/>
          </a:prstGeom>
          <a:pattFill prst="wdUpDiag">
            <a:fgClr>
              <a:srgbClr val="C3D69B"/>
            </a:fgClr>
            <a:bgClr>
              <a:srgbClr val="8EB4E3"/>
            </a:bgClr>
          </a:patt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GB" sz="1200" b="1" kern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MKI (TBC)</a:t>
            </a:r>
          </a:p>
        </p:txBody>
      </p:sp>
      <p:sp>
        <p:nvSpPr>
          <p:cNvPr id="151" name="Rectangle 150"/>
          <p:cNvSpPr/>
          <p:nvPr/>
        </p:nvSpPr>
        <p:spPr>
          <a:xfrm>
            <a:off x="120347" y="4656949"/>
            <a:ext cx="2663152" cy="233998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Q5 at point 6</a:t>
            </a:r>
          </a:p>
        </p:txBody>
      </p:sp>
      <p:sp>
        <p:nvSpPr>
          <p:cNvPr id="152" name="Rectangle 151"/>
          <p:cNvSpPr/>
          <p:nvPr/>
        </p:nvSpPr>
        <p:spPr>
          <a:xfrm>
            <a:off x="2466510" y="4656947"/>
            <a:ext cx="854102" cy="233999"/>
          </a:xfrm>
          <a:prstGeom prst="rect">
            <a:avLst/>
          </a:prstGeom>
          <a:solidFill>
            <a:srgbClr val="0C377B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IP 6</a:t>
            </a:r>
          </a:p>
        </p:txBody>
      </p:sp>
      <p:grpSp>
        <p:nvGrpSpPr>
          <p:cNvPr id="153" name="Group 152"/>
          <p:cNvGrpSpPr/>
          <p:nvPr/>
        </p:nvGrpSpPr>
        <p:grpSpPr>
          <a:xfrm>
            <a:off x="120347" y="4925927"/>
            <a:ext cx="3204627" cy="234000"/>
            <a:chOff x="48544" y="732563"/>
            <a:chExt cx="2695996" cy="226776"/>
          </a:xfrm>
        </p:grpSpPr>
        <p:sp>
          <p:nvSpPr>
            <p:cNvPr id="154" name="Rectangle 153"/>
            <p:cNvSpPr/>
            <p:nvPr/>
          </p:nvSpPr>
          <p:spPr>
            <a:xfrm>
              <a:off x="48544" y="732565"/>
              <a:ext cx="2240462" cy="226774"/>
            </a:xfrm>
            <a:prstGeom prst="rect">
              <a:avLst/>
            </a:prstGeom>
            <a:solidFill>
              <a:sysClr val="windowText" lastClr="000000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Dump (TBC)</a:t>
              </a: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2022330" y="732563"/>
              <a:ext cx="722210" cy="226775"/>
            </a:xfrm>
            <a:prstGeom prst="rect">
              <a:avLst/>
            </a:prstGeom>
            <a:solidFill>
              <a:srgbClr val="0C377B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IP 6</a:t>
              </a:r>
            </a:p>
          </p:txBody>
        </p:sp>
      </p:grpSp>
      <p:sp>
        <p:nvSpPr>
          <p:cNvPr id="156" name="Rectangle 155"/>
          <p:cNvSpPr/>
          <p:nvPr/>
        </p:nvSpPr>
        <p:spPr>
          <a:xfrm>
            <a:off x="458333" y="5196607"/>
            <a:ext cx="2318942" cy="234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GB" sz="1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TCDS (TBC)</a:t>
            </a:r>
          </a:p>
        </p:txBody>
      </p:sp>
      <p:sp>
        <p:nvSpPr>
          <p:cNvPr id="157" name="Rectangle 156"/>
          <p:cNvSpPr/>
          <p:nvPr/>
        </p:nvSpPr>
        <p:spPr>
          <a:xfrm>
            <a:off x="458333" y="5472300"/>
            <a:ext cx="2318942" cy="234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GB" sz="1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MKB, TDE (TBC)</a:t>
            </a:r>
          </a:p>
        </p:txBody>
      </p:sp>
      <p:cxnSp>
        <p:nvCxnSpPr>
          <p:cNvPr id="158" name="Elbow Connector 157"/>
          <p:cNvCxnSpPr>
            <a:stCxn id="154" idx="1"/>
            <a:endCxn id="156" idx="1"/>
          </p:cNvCxnSpPr>
          <p:nvPr/>
        </p:nvCxnSpPr>
        <p:spPr>
          <a:xfrm rot="10800000" flipH="1" flipV="1">
            <a:off x="120347" y="5042927"/>
            <a:ext cx="337986" cy="270679"/>
          </a:xfrm>
          <a:prstGeom prst="bentConnector3">
            <a:avLst>
              <a:gd name="adj1" fmla="val 34569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59" name="Elbow Connector 158"/>
          <p:cNvCxnSpPr>
            <a:stCxn id="154" idx="1"/>
            <a:endCxn id="157" idx="1"/>
          </p:cNvCxnSpPr>
          <p:nvPr/>
        </p:nvCxnSpPr>
        <p:spPr>
          <a:xfrm rot="10800000" flipH="1" flipV="1">
            <a:off x="120347" y="5042928"/>
            <a:ext cx="337986" cy="546372"/>
          </a:xfrm>
          <a:prstGeom prst="bentConnector3">
            <a:avLst>
              <a:gd name="adj1" fmla="val 34569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60" name="Elbow Connector 159"/>
          <p:cNvCxnSpPr>
            <a:endCxn id="146" idx="1"/>
          </p:cNvCxnSpPr>
          <p:nvPr/>
        </p:nvCxnSpPr>
        <p:spPr>
          <a:xfrm rot="16200000" flipH="1">
            <a:off x="189554" y="1981064"/>
            <a:ext cx="301256" cy="190456"/>
          </a:xfrm>
          <a:prstGeom prst="bentConnector2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61" name="Elbow Connector 160"/>
          <p:cNvCxnSpPr>
            <a:endCxn id="147" idx="1"/>
          </p:cNvCxnSpPr>
          <p:nvPr/>
        </p:nvCxnSpPr>
        <p:spPr>
          <a:xfrm rot="16200000" flipH="1">
            <a:off x="50922" y="2119696"/>
            <a:ext cx="578520" cy="190456"/>
          </a:xfrm>
          <a:prstGeom prst="bentConnector2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62" name="Elbow Connector 161"/>
          <p:cNvCxnSpPr>
            <a:endCxn id="148" idx="1"/>
          </p:cNvCxnSpPr>
          <p:nvPr/>
        </p:nvCxnSpPr>
        <p:spPr>
          <a:xfrm rot="16200000" flipH="1">
            <a:off x="-90038" y="2260656"/>
            <a:ext cx="860440" cy="190456"/>
          </a:xfrm>
          <a:prstGeom prst="bentConnector2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63" name="Elbow Connector 162"/>
          <p:cNvCxnSpPr>
            <a:endCxn id="149" idx="1"/>
          </p:cNvCxnSpPr>
          <p:nvPr/>
        </p:nvCxnSpPr>
        <p:spPr>
          <a:xfrm rot="16200000" flipH="1">
            <a:off x="-227993" y="2398611"/>
            <a:ext cx="1136350" cy="190456"/>
          </a:xfrm>
          <a:prstGeom prst="bentConnector2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64" name="Elbow Connector 163"/>
          <p:cNvCxnSpPr>
            <a:endCxn id="150" idx="1"/>
          </p:cNvCxnSpPr>
          <p:nvPr/>
        </p:nvCxnSpPr>
        <p:spPr>
          <a:xfrm rot="16200000" flipH="1">
            <a:off x="-370397" y="2541014"/>
            <a:ext cx="1421158" cy="190456"/>
          </a:xfrm>
          <a:prstGeom prst="bentConnector2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grpSp>
        <p:nvGrpSpPr>
          <p:cNvPr id="165" name="Group 164"/>
          <p:cNvGrpSpPr/>
          <p:nvPr/>
        </p:nvGrpSpPr>
        <p:grpSpPr>
          <a:xfrm>
            <a:off x="64117" y="5734409"/>
            <a:ext cx="3260857" cy="234026"/>
            <a:chOff x="101208" y="3300227"/>
            <a:chExt cx="2860542" cy="234050"/>
          </a:xfrm>
        </p:grpSpPr>
        <p:sp>
          <p:nvSpPr>
            <p:cNvPr id="166" name="Rectangle 165"/>
            <p:cNvSpPr/>
            <p:nvPr/>
          </p:nvSpPr>
          <p:spPr>
            <a:xfrm>
              <a:off x="101208" y="3300227"/>
              <a:ext cx="2404108" cy="234024"/>
            </a:xfrm>
            <a:prstGeom prst="rect">
              <a:avLst/>
            </a:prstGeom>
            <a:solidFill>
              <a:sysClr val="windowText" lastClr="000000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High rad warm magnets  (TBC)</a:t>
              </a:r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2447914" y="3300253"/>
              <a:ext cx="513836" cy="234024"/>
            </a:xfrm>
            <a:prstGeom prst="rect">
              <a:avLst/>
            </a:prstGeom>
            <a:solidFill>
              <a:srgbClr val="0C377B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IP 7</a:t>
              </a:r>
            </a:p>
          </p:txBody>
        </p:sp>
      </p:grpSp>
      <p:sp>
        <p:nvSpPr>
          <p:cNvPr id="168" name="Rectangle 167"/>
          <p:cNvSpPr/>
          <p:nvPr/>
        </p:nvSpPr>
        <p:spPr>
          <a:xfrm>
            <a:off x="89507" y="361396"/>
            <a:ext cx="2570474" cy="234000"/>
          </a:xfrm>
          <a:prstGeom prst="rect">
            <a:avLst/>
          </a:pr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Collimation upgrade</a:t>
            </a:r>
          </a:p>
        </p:txBody>
      </p:sp>
      <p:cxnSp>
        <p:nvCxnSpPr>
          <p:cNvPr id="169" name="Elbow Connector 168"/>
          <p:cNvCxnSpPr>
            <a:stCxn id="168" idx="1"/>
            <a:endCxn id="170" idx="1"/>
          </p:cNvCxnSpPr>
          <p:nvPr/>
        </p:nvCxnSpPr>
        <p:spPr>
          <a:xfrm rot="10800000" flipH="1" flipV="1">
            <a:off x="89507" y="478396"/>
            <a:ext cx="348828" cy="277954"/>
          </a:xfrm>
          <a:prstGeom prst="bentConnector3">
            <a:avLst>
              <a:gd name="adj1" fmla="val 24757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170" name="Rectangle 169"/>
          <p:cNvSpPr/>
          <p:nvPr/>
        </p:nvSpPr>
        <p:spPr>
          <a:xfrm>
            <a:off x="438335" y="639350"/>
            <a:ext cx="1978861" cy="234000"/>
          </a:xfrm>
          <a:prstGeom prst="rect">
            <a:avLst/>
          </a:prstGeom>
          <a:pattFill prst="wdUpDiag">
            <a:fgClr>
              <a:srgbClr val="C3D69B"/>
            </a:fgClr>
            <a:bgClr>
              <a:srgbClr val="8EB4E3"/>
            </a:bgClr>
          </a:patt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200" b="1" kern="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Secondary TCSPM</a:t>
            </a:r>
          </a:p>
        </p:txBody>
      </p:sp>
      <p:sp>
        <p:nvSpPr>
          <p:cNvPr id="171" name="Rectangle 170"/>
          <p:cNvSpPr/>
          <p:nvPr/>
        </p:nvSpPr>
        <p:spPr>
          <a:xfrm>
            <a:off x="438336" y="935823"/>
            <a:ext cx="1899316" cy="234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GB" sz="1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Primary TCP TCPP</a:t>
            </a:r>
          </a:p>
        </p:txBody>
      </p:sp>
      <p:sp>
        <p:nvSpPr>
          <p:cNvPr id="172" name="Rectangle 171"/>
          <p:cNvSpPr/>
          <p:nvPr/>
        </p:nvSpPr>
        <p:spPr>
          <a:xfrm>
            <a:off x="438336" y="1219150"/>
            <a:ext cx="1899316" cy="234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GB" sz="1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TCSG, TCLA, TCAP</a:t>
            </a:r>
          </a:p>
        </p:txBody>
      </p:sp>
      <p:cxnSp>
        <p:nvCxnSpPr>
          <p:cNvPr id="173" name="Elbow Connector 172"/>
          <p:cNvCxnSpPr>
            <a:stCxn id="168" idx="1"/>
            <a:endCxn id="171" idx="1"/>
          </p:cNvCxnSpPr>
          <p:nvPr/>
        </p:nvCxnSpPr>
        <p:spPr>
          <a:xfrm rot="10800000" flipH="1" flipV="1">
            <a:off x="89506" y="478395"/>
            <a:ext cx="348829" cy="574427"/>
          </a:xfrm>
          <a:prstGeom prst="bentConnector3">
            <a:avLst>
              <a:gd name="adj1" fmla="val 24757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74" name="Elbow Connector 173"/>
          <p:cNvCxnSpPr>
            <a:stCxn id="168" idx="1"/>
            <a:endCxn id="172" idx="1"/>
          </p:cNvCxnSpPr>
          <p:nvPr/>
        </p:nvCxnSpPr>
        <p:spPr>
          <a:xfrm rot="10800000" flipH="1" flipV="1">
            <a:off x="89506" y="478396"/>
            <a:ext cx="348829" cy="857754"/>
          </a:xfrm>
          <a:prstGeom prst="bentConnector3">
            <a:avLst>
              <a:gd name="adj1" fmla="val 24757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75" name="Elbow Connector 174"/>
          <p:cNvCxnSpPr>
            <a:stCxn id="168" idx="1"/>
            <a:endCxn id="179" idx="1"/>
          </p:cNvCxnSpPr>
          <p:nvPr/>
        </p:nvCxnSpPr>
        <p:spPr>
          <a:xfrm rot="10800000" flipH="1" flipV="1">
            <a:off x="89507" y="478395"/>
            <a:ext cx="337468" cy="1147711"/>
          </a:xfrm>
          <a:prstGeom prst="bentConnector3">
            <a:avLst>
              <a:gd name="adj1" fmla="val 25590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176" name="Rectangle 175"/>
          <p:cNvSpPr/>
          <p:nvPr/>
        </p:nvSpPr>
        <p:spPr>
          <a:xfrm>
            <a:off x="2331426" y="639349"/>
            <a:ext cx="864000" cy="234000"/>
          </a:xfrm>
          <a:prstGeom prst="rect">
            <a:avLst/>
          </a:prstGeom>
          <a:solidFill>
            <a:srgbClr val="0C377B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IP 3, 7</a:t>
            </a:r>
          </a:p>
        </p:txBody>
      </p:sp>
      <p:sp>
        <p:nvSpPr>
          <p:cNvPr id="177" name="Rectangle 176"/>
          <p:cNvSpPr/>
          <p:nvPr/>
        </p:nvSpPr>
        <p:spPr>
          <a:xfrm>
            <a:off x="2331426" y="935822"/>
            <a:ext cx="864000" cy="234000"/>
          </a:xfrm>
          <a:prstGeom prst="rect">
            <a:avLst/>
          </a:prstGeom>
          <a:solidFill>
            <a:srgbClr val="0C377B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IP 3 ,7</a:t>
            </a:r>
          </a:p>
        </p:txBody>
      </p:sp>
      <p:sp>
        <p:nvSpPr>
          <p:cNvPr id="178" name="Rectangle 177"/>
          <p:cNvSpPr/>
          <p:nvPr/>
        </p:nvSpPr>
        <p:spPr>
          <a:xfrm>
            <a:off x="2329159" y="1219150"/>
            <a:ext cx="864000" cy="234000"/>
          </a:xfrm>
          <a:prstGeom prst="rect">
            <a:avLst/>
          </a:prstGeom>
          <a:solidFill>
            <a:srgbClr val="0C377B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IP 3, 7</a:t>
            </a:r>
          </a:p>
        </p:txBody>
      </p:sp>
      <p:sp>
        <p:nvSpPr>
          <p:cNvPr id="179" name="Rectangle 178"/>
          <p:cNvSpPr/>
          <p:nvPr/>
        </p:nvSpPr>
        <p:spPr>
          <a:xfrm>
            <a:off x="426975" y="1509107"/>
            <a:ext cx="1899316" cy="234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GB" sz="1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TCSP</a:t>
            </a:r>
          </a:p>
        </p:txBody>
      </p:sp>
      <p:sp>
        <p:nvSpPr>
          <p:cNvPr id="180" name="Rectangle 179"/>
          <p:cNvSpPr/>
          <p:nvPr/>
        </p:nvSpPr>
        <p:spPr>
          <a:xfrm>
            <a:off x="2326290" y="1510151"/>
            <a:ext cx="864000" cy="234000"/>
          </a:xfrm>
          <a:prstGeom prst="rect">
            <a:avLst/>
          </a:prstGeom>
          <a:solidFill>
            <a:srgbClr val="0C377B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IP 6</a:t>
            </a:r>
          </a:p>
        </p:txBody>
      </p:sp>
      <p:sp>
        <p:nvSpPr>
          <p:cNvPr id="181" name="Rectangle 180"/>
          <p:cNvSpPr/>
          <p:nvPr/>
        </p:nvSpPr>
        <p:spPr>
          <a:xfrm>
            <a:off x="5162754" y="4040751"/>
            <a:ext cx="525744" cy="401334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CB</a:t>
            </a:r>
          </a:p>
        </p:txBody>
      </p:sp>
      <p:sp>
        <p:nvSpPr>
          <p:cNvPr id="182" name="Rectangle 181"/>
          <p:cNvSpPr/>
          <p:nvPr/>
        </p:nvSpPr>
        <p:spPr>
          <a:xfrm>
            <a:off x="6639148" y="3673013"/>
            <a:ext cx="1297173" cy="252000"/>
          </a:xfrm>
          <a:prstGeom prst="rect">
            <a:avLst/>
          </a:prstGeom>
          <a:solidFill>
            <a:sysClr val="windowText" lastClr="000000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400" b="1" kern="0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Cryoplant</a:t>
            </a:r>
            <a:endParaRPr lang="en-GB" sz="1400" b="1" kern="0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3" name="Rectangle 182"/>
          <p:cNvSpPr/>
          <p:nvPr/>
        </p:nvSpPr>
        <p:spPr>
          <a:xfrm>
            <a:off x="7754164" y="3673013"/>
            <a:ext cx="678302" cy="252000"/>
          </a:xfrm>
          <a:prstGeom prst="rect">
            <a:avLst/>
          </a:prstGeom>
          <a:solidFill>
            <a:srgbClr val="0C377B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IP 4</a:t>
            </a:r>
          </a:p>
        </p:txBody>
      </p:sp>
      <p:sp>
        <p:nvSpPr>
          <p:cNvPr id="184" name="Rectangle 183"/>
          <p:cNvSpPr/>
          <p:nvPr/>
        </p:nvSpPr>
        <p:spPr>
          <a:xfrm>
            <a:off x="6662314" y="4047215"/>
            <a:ext cx="1790088" cy="399789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4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Warm </a:t>
            </a: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compressor</a:t>
            </a:r>
            <a:r>
              <a:rPr lang="en-GB" sz="14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other surface eq.</a:t>
            </a:r>
          </a:p>
        </p:txBody>
      </p:sp>
      <p:cxnSp>
        <p:nvCxnSpPr>
          <p:cNvPr id="185" name="Elbow Connector 184"/>
          <p:cNvCxnSpPr>
            <a:stCxn id="182" idx="2"/>
            <a:endCxn id="184" idx="0"/>
          </p:cNvCxnSpPr>
          <p:nvPr/>
        </p:nvCxnSpPr>
        <p:spPr>
          <a:xfrm rot="16200000" flipH="1">
            <a:off x="7361445" y="3851302"/>
            <a:ext cx="122202" cy="26962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sp>
        <p:nvSpPr>
          <p:cNvPr id="186" name="Rectangle 185"/>
          <p:cNvSpPr/>
          <p:nvPr/>
        </p:nvSpPr>
        <p:spPr>
          <a:xfrm>
            <a:off x="6559883" y="5395272"/>
            <a:ext cx="1728000" cy="198422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400" b="1" kern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HL-Baseline </a:t>
            </a:r>
            <a:r>
              <a:rPr lang="en-GB" sz="14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LS2</a:t>
            </a:r>
          </a:p>
        </p:txBody>
      </p:sp>
      <p:sp>
        <p:nvSpPr>
          <p:cNvPr id="187" name="Rectangle 186"/>
          <p:cNvSpPr/>
          <p:nvPr/>
        </p:nvSpPr>
        <p:spPr>
          <a:xfrm>
            <a:off x="6559883" y="5140454"/>
            <a:ext cx="1728000" cy="198422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400" b="1" kern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HL-LHC </a:t>
            </a:r>
            <a:r>
              <a:rPr lang="en-GB" sz="1400" b="1" kern="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</a:t>
            </a:r>
            <a:endParaRPr lang="en-GB" sz="1400" b="1" u="sng" kern="0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8" name="Rectangle 187"/>
          <p:cNvSpPr/>
          <p:nvPr/>
        </p:nvSpPr>
        <p:spPr>
          <a:xfrm>
            <a:off x="6512917" y="5101230"/>
            <a:ext cx="1816226" cy="792000"/>
          </a:xfrm>
          <a:prstGeom prst="rect">
            <a:avLst/>
          </a:prstGeom>
          <a:noFill/>
          <a:ln w="28575" cap="flat" cmpd="sng" algn="ctr">
            <a:solidFill>
              <a:srgbClr val="333333"/>
            </a:solidFill>
            <a:prstDash val="solid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189" name="Table 188"/>
          <p:cNvGraphicFramePr>
            <a:graphicFrameLocks noGrp="1"/>
          </p:cNvGraphicFramePr>
          <p:nvPr>
            <p:extLst/>
          </p:nvPr>
        </p:nvGraphicFramePr>
        <p:xfrm>
          <a:off x="104371" y="20434"/>
          <a:ext cx="8997695" cy="335280"/>
        </p:xfrm>
        <a:graphic>
          <a:graphicData uri="http://schemas.openxmlformats.org/drawingml/2006/table">
            <a:tbl>
              <a:tblPr firstRow="1" bandRow="1"/>
              <a:tblGrid>
                <a:gridCol w="3389683"/>
                <a:gridCol w="2553916"/>
                <a:gridCol w="694944"/>
                <a:gridCol w="1749244"/>
                <a:gridCol w="609908"/>
              </a:tblGrid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Equipment</a:t>
                      </a:r>
                      <a:r>
                        <a:rPr lang="en-GB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on the Beam</a:t>
                      </a:r>
                      <a:endParaRPr lang="en-GB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rtl="0" eaLnBrk="1" latinLnBrk="0" hangingPunct="1"/>
                      <a:r>
                        <a:rPr kumimoji="0" lang="en-GB" sz="16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Tunnel equipment</a:t>
                      </a:r>
                      <a:endParaRPr kumimoji="0" lang="en-GB" sz="16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Vert. J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Surface</a:t>
                      </a:r>
                      <a:r>
                        <a:rPr lang="en-GB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Eq.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600" b="1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Dis.</a:t>
                      </a:r>
                      <a:endParaRPr lang="en-GB" sz="1600" b="1" kern="1200" baseline="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/>
                    </a:solidFill>
                  </a:tcPr>
                </a:tc>
              </a:tr>
            </a:tbl>
          </a:graphicData>
        </a:graphic>
      </p:graphicFrame>
      <p:sp>
        <p:nvSpPr>
          <p:cNvPr id="190" name="Rectangle 189"/>
          <p:cNvSpPr/>
          <p:nvPr/>
        </p:nvSpPr>
        <p:spPr>
          <a:xfrm>
            <a:off x="8490270" y="389752"/>
            <a:ext cx="196802" cy="5760000"/>
          </a:xfrm>
          <a:prstGeom prst="rect">
            <a:avLst/>
          </a:prstGeom>
          <a:solidFill>
            <a:srgbClr val="1F497D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0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</a:p>
          <a:p>
            <a:pPr algn="ctr" defTabSz="914400">
              <a:defRPr/>
            </a:pPr>
            <a:r>
              <a:rPr lang="en-GB" sz="10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 defTabSz="914400">
              <a:defRPr/>
            </a:pPr>
            <a:r>
              <a:rPr lang="en-GB" sz="10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191" name="Rectangle 190"/>
          <p:cNvSpPr/>
          <p:nvPr/>
        </p:nvSpPr>
        <p:spPr>
          <a:xfrm>
            <a:off x="8741663" y="389752"/>
            <a:ext cx="196803" cy="5760000"/>
          </a:xfrm>
          <a:prstGeom prst="rect">
            <a:avLst/>
          </a:prstGeom>
          <a:solidFill>
            <a:srgbClr val="1F497D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0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BIS</a:t>
            </a:r>
          </a:p>
        </p:txBody>
      </p:sp>
      <p:sp>
        <p:nvSpPr>
          <p:cNvPr id="192" name="Rectangle 191"/>
          <p:cNvSpPr/>
          <p:nvPr/>
        </p:nvSpPr>
        <p:spPr>
          <a:xfrm>
            <a:off x="64117" y="6019983"/>
            <a:ext cx="2664000" cy="234000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GB" sz="1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TAXN for </a:t>
            </a:r>
            <a:r>
              <a:rPr lang="en-GB" sz="1200" b="1" kern="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LHCb</a:t>
            </a:r>
            <a:endParaRPr lang="en-GB" sz="1200" b="1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2720358" y="6019983"/>
            <a:ext cx="585744" cy="234000"/>
          </a:xfrm>
          <a:prstGeom prst="rect">
            <a:avLst/>
          </a:prstGeom>
          <a:solidFill>
            <a:srgbClr val="0C377B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IP 8</a:t>
            </a:r>
          </a:p>
        </p:txBody>
      </p:sp>
      <p:sp>
        <p:nvSpPr>
          <p:cNvPr id="194" name="Rectangle 193"/>
          <p:cNvSpPr/>
          <p:nvPr/>
        </p:nvSpPr>
        <p:spPr>
          <a:xfrm>
            <a:off x="6559883" y="5647232"/>
            <a:ext cx="1728000" cy="198422"/>
          </a:xfrm>
          <a:prstGeom prst="rect">
            <a:avLst/>
          </a:prstGeom>
          <a:pattFill prst="wdUpDiag">
            <a:fgClr>
              <a:srgbClr val="C3D69B"/>
            </a:fgClr>
            <a:bgClr>
              <a:srgbClr val="8EB4E3"/>
            </a:bgClr>
          </a:patt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GB" sz="1400" b="1" kern="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Susceptible to LS2</a:t>
            </a:r>
            <a:endParaRPr lang="en-GB" sz="1400" b="1" kern="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117718" y="1284598"/>
            <a:ext cx="2884330" cy="954107"/>
          </a:xfrm>
          <a:prstGeom prst="rect">
            <a:avLst/>
          </a:prstGeom>
          <a:noFill/>
          <a:ln w="44450" cmpd="dbl">
            <a:solidFill>
              <a:srgbClr val="FF0000"/>
            </a:solidFill>
          </a:ln>
        </p:spPr>
        <p:txBody>
          <a:bodyPr wrap="square" lIns="72000" rIns="72000" rtlCol="0">
            <a:spAutoFit/>
          </a:bodyPr>
          <a:lstStyle>
            <a:defPPr>
              <a:defRPr lang="en-US"/>
            </a:defPPr>
          </a:lstStyle>
          <a:p>
            <a:r>
              <a:rPr lang="en-GB" sz="2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AS SEEN IN SEPTEMBER 2014</a:t>
            </a:r>
          </a:p>
        </p:txBody>
      </p:sp>
    </p:spTree>
    <p:extLst>
      <p:ext uri="{BB962C8B-B14F-4D97-AF65-F5344CB8AC3E}">
        <p14:creationId xmlns:p14="http://schemas.microsoft.com/office/powerpoint/2010/main" val="237224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581192" y="3986113"/>
            <a:ext cx="1332040" cy="530384"/>
          </a:xfrm>
          <a:prstGeom prst="rect">
            <a:avLst/>
          </a:prstGeom>
          <a:solidFill>
            <a:srgbClr val="99999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Cryoline</a:t>
            </a: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for RF</a:t>
            </a:r>
          </a:p>
        </p:txBody>
      </p:sp>
      <p:sp>
        <p:nvSpPr>
          <p:cNvPr id="7" name="Left Arrow 6"/>
          <p:cNvSpPr/>
          <p:nvPr/>
        </p:nvSpPr>
        <p:spPr>
          <a:xfrm>
            <a:off x="4913232" y="4121698"/>
            <a:ext cx="1778285" cy="229041"/>
          </a:xfrm>
          <a:prstGeom prst="leftArrow">
            <a:avLst/>
          </a:prstGeom>
          <a:solidFill>
            <a:srgbClr val="1F497D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508" y="3531444"/>
            <a:ext cx="3231104" cy="252000"/>
            <a:chOff x="622858" y="1412816"/>
            <a:chExt cx="2226782" cy="400000"/>
          </a:xfrm>
        </p:grpSpPr>
        <p:sp>
          <p:nvSpPr>
            <p:cNvPr id="9" name="Rectangle 8"/>
            <p:cNvSpPr/>
            <p:nvPr/>
          </p:nvSpPr>
          <p:spPr>
            <a:xfrm>
              <a:off x="622858" y="1412816"/>
              <a:ext cx="1698941" cy="400000"/>
            </a:xfrm>
            <a:prstGeom prst="rect">
              <a:avLst/>
            </a:prstGeom>
            <a:solidFill>
              <a:sysClr val="windowText" lastClr="000000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Beam diagnostic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254196" y="1412816"/>
              <a:ext cx="595444" cy="400000"/>
            </a:xfrm>
            <a:prstGeom prst="rect">
              <a:avLst/>
            </a:prstGeom>
            <a:solidFill>
              <a:srgbClr val="0C377B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IP 4</a:t>
              </a:r>
            </a:p>
          </p:txBody>
        </p:sp>
      </p:grpSp>
      <p:sp>
        <p:nvSpPr>
          <p:cNvPr id="11" name="Rectangle 10"/>
          <p:cNvSpPr/>
          <p:nvPr/>
        </p:nvSpPr>
        <p:spPr>
          <a:xfrm>
            <a:off x="434254" y="3829888"/>
            <a:ext cx="2664000" cy="234000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Fast wire scanners BWSF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4254" y="4105239"/>
            <a:ext cx="2664000" cy="234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GB" sz="1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light extraction line BSRT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34254" y="4377953"/>
            <a:ext cx="2664000" cy="234000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 gas vertex detector BGV</a:t>
            </a:r>
          </a:p>
        </p:txBody>
      </p:sp>
      <p:cxnSp>
        <p:nvCxnSpPr>
          <p:cNvPr id="14" name="Elbow Connector 13"/>
          <p:cNvCxnSpPr>
            <a:stCxn id="9" idx="1"/>
            <a:endCxn id="11" idx="1"/>
          </p:cNvCxnSpPr>
          <p:nvPr/>
        </p:nvCxnSpPr>
        <p:spPr>
          <a:xfrm rot="10800000" flipH="1" flipV="1">
            <a:off x="89508" y="3657444"/>
            <a:ext cx="344746" cy="289444"/>
          </a:xfrm>
          <a:prstGeom prst="bentConnector3">
            <a:avLst>
              <a:gd name="adj1" fmla="val 41554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5" name="Elbow Connector 14"/>
          <p:cNvCxnSpPr/>
          <p:nvPr/>
        </p:nvCxnSpPr>
        <p:spPr>
          <a:xfrm rot="10800000" flipH="1" flipV="1">
            <a:off x="82109" y="3657443"/>
            <a:ext cx="344746" cy="564795"/>
          </a:xfrm>
          <a:prstGeom prst="bentConnector3">
            <a:avLst>
              <a:gd name="adj1" fmla="val 43654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16" name="Elbow Connector 15"/>
          <p:cNvCxnSpPr>
            <a:stCxn id="9" idx="1"/>
            <a:endCxn id="13" idx="1"/>
          </p:cNvCxnSpPr>
          <p:nvPr/>
        </p:nvCxnSpPr>
        <p:spPr>
          <a:xfrm rot="10800000" flipH="1" flipV="1">
            <a:off x="89508" y="3657443"/>
            <a:ext cx="344746" cy="837509"/>
          </a:xfrm>
          <a:prstGeom prst="bentConnector3">
            <a:avLst>
              <a:gd name="adj1" fmla="val 41444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grpSp>
        <p:nvGrpSpPr>
          <p:cNvPr id="17" name="Group 16"/>
          <p:cNvGrpSpPr/>
          <p:nvPr/>
        </p:nvGrpSpPr>
        <p:grpSpPr>
          <a:xfrm>
            <a:off x="89507" y="1799663"/>
            <a:ext cx="3235467" cy="252001"/>
            <a:chOff x="64118" y="1396450"/>
            <a:chExt cx="2785291" cy="252001"/>
          </a:xfrm>
        </p:grpSpPr>
        <p:sp>
          <p:nvSpPr>
            <p:cNvPr id="18" name="Rectangle 17"/>
            <p:cNvSpPr/>
            <p:nvPr/>
          </p:nvSpPr>
          <p:spPr>
            <a:xfrm>
              <a:off x="64118" y="1396451"/>
              <a:ext cx="2129318" cy="252000"/>
            </a:xfrm>
            <a:prstGeom prst="rect">
              <a:avLst/>
            </a:prstGeom>
            <a:solidFill>
              <a:sysClr val="windowText" lastClr="000000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Injection protection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105623" y="1396450"/>
              <a:ext cx="743786" cy="252000"/>
            </a:xfrm>
            <a:prstGeom prst="rect">
              <a:avLst/>
            </a:prstGeom>
            <a:solidFill>
              <a:srgbClr val="0C377B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IP 2, 8</a:t>
              </a:r>
            </a:p>
          </p:txBody>
        </p:sp>
      </p:grpSp>
      <p:sp>
        <p:nvSpPr>
          <p:cNvPr id="20" name="Rectangle 19"/>
          <p:cNvSpPr/>
          <p:nvPr/>
        </p:nvSpPr>
        <p:spPr>
          <a:xfrm>
            <a:off x="435410" y="2109920"/>
            <a:ext cx="2700000" cy="234000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GB" sz="14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TDIS 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35410" y="2387184"/>
            <a:ext cx="2700000" cy="234000"/>
          </a:xfrm>
          <a:prstGeom prst="rect">
            <a:avLst/>
          </a:prstGeom>
          <a:solidFill>
            <a:srgbClr val="99999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TCLIA, TCLIB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35410" y="2669104"/>
            <a:ext cx="2700000" cy="234000"/>
          </a:xfrm>
          <a:prstGeom prst="rect">
            <a:avLst/>
          </a:prstGeom>
          <a:solidFill>
            <a:srgbClr val="99999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TCDD TCDDM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35410" y="2945014"/>
            <a:ext cx="2700000" cy="234000"/>
          </a:xfrm>
          <a:prstGeom prst="rect">
            <a:avLst/>
          </a:prstGeom>
          <a:solidFill>
            <a:srgbClr val="99999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TCLIM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35410" y="3229821"/>
            <a:ext cx="2700000" cy="234000"/>
          </a:xfrm>
          <a:prstGeom prst="rect">
            <a:avLst/>
          </a:prstGeom>
          <a:pattFill prst="wdUpDiag">
            <a:fgClr>
              <a:srgbClr val="C3D69B"/>
            </a:fgClr>
            <a:bgClr>
              <a:srgbClr val="8EB4E3"/>
            </a:bgClr>
          </a:patt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r>
              <a:rPr lang="en-GB" sz="1200" b="1" kern="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MKI prototype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20347" y="4656949"/>
            <a:ext cx="2663152" cy="233998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Q5 at point 6</a:t>
            </a:r>
          </a:p>
        </p:txBody>
      </p:sp>
      <p:sp>
        <p:nvSpPr>
          <p:cNvPr id="26" name="Rectangle 25"/>
          <p:cNvSpPr/>
          <p:nvPr/>
        </p:nvSpPr>
        <p:spPr>
          <a:xfrm>
            <a:off x="2466510" y="4656947"/>
            <a:ext cx="854102" cy="233999"/>
          </a:xfrm>
          <a:prstGeom prst="rect">
            <a:avLst/>
          </a:prstGeom>
          <a:solidFill>
            <a:srgbClr val="0C377B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IP 6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20347" y="4925927"/>
            <a:ext cx="3204627" cy="234000"/>
            <a:chOff x="48544" y="732563"/>
            <a:chExt cx="2695996" cy="226776"/>
          </a:xfrm>
        </p:grpSpPr>
        <p:sp>
          <p:nvSpPr>
            <p:cNvPr id="28" name="Rectangle 27"/>
            <p:cNvSpPr/>
            <p:nvPr/>
          </p:nvSpPr>
          <p:spPr>
            <a:xfrm>
              <a:off x="48544" y="732565"/>
              <a:ext cx="2240462" cy="226774"/>
            </a:xfrm>
            <a:prstGeom prst="rect">
              <a:avLst/>
            </a:prstGeom>
            <a:solidFill>
              <a:sysClr val="windowText" lastClr="000000">
                <a:lumMod val="7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Dump (TBC)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022330" y="732563"/>
              <a:ext cx="722210" cy="226775"/>
            </a:xfrm>
            <a:prstGeom prst="rect">
              <a:avLst/>
            </a:prstGeom>
            <a:solidFill>
              <a:srgbClr val="0C377B">
                <a:lumMod val="60000"/>
                <a:lumOff val="4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IP 6</a:t>
              </a:r>
            </a:p>
          </p:txBody>
        </p:sp>
      </p:grpSp>
      <p:sp>
        <p:nvSpPr>
          <p:cNvPr id="30" name="Rectangle 29"/>
          <p:cNvSpPr/>
          <p:nvPr/>
        </p:nvSpPr>
        <p:spPr>
          <a:xfrm>
            <a:off x="458333" y="5196607"/>
            <a:ext cx="2318942" cy="234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GB" sz="1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TCDS (TBC)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58333" y="5472300"/>
            <a:ext cx="2318942" cy="234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GB" sz="1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MKB, TDE (TBC)</a:t>
            </a:r>
          </a:p>
        </p:txBody>
      </p:sp>
      <p:cxnSp>
        <p:nvCxnSpPr>
          <p:cNvPr id="32" name="Elbow Connector 31"/>
          <p:cNvCxnSpPr>
            <a:stCxn id="28" idx="1"/>
            <a:endCxn id="30" idx="1"/>
          </p:cNvCxnSpPr>
          <p:nvPr/>
        </p:nvCxnSpPr>
        <p:spPr>
          <a:xfrm rot="10800000" flipH="1" flipV="1">
            <a:off x="120347" y="5042927"/>
            <a:ext cx="337986" cy="270679"/>
          </a:xfrm>
          <a:prstGeom prst="bentConnector3">
            <a:avLst>
              <a:gd name="adj1" fmla="val 34569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33" name="Elbow Connector 32"/>
          <p:cNvCxnSpPr>
            <a:stCxn id="28" idx="1"/>
            <a:endCxn id="31" idx="1"/>
          </p:cNvCxnSpPr>
          <p:nvPr/>
        </p:nvCxnSpPr>
        <p:spPr>
          <a:xfrm rot="10800000" flipH="1" flipV="1">
            <a:off x="120347" y="5042928"/>
            <a:ext cx="337986" cy="546372"/>
          </a:xfrm>
          <a:prstGeom prst="bentConnector3">
            <a:avLst>
              <a:gd name="adj1" fmla="val 34569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34" name="Elbow Connector 33"/>
          <p:cNvCxnSpPr>
            <a:endCxn id="20" idx="1"/>
          </p:cNvCxnSpPr>
          <p:nvPr/>
        </p:nvCxnSpPr>
        <p:spPr>
          <a:xfrm rot="16200000" flipH="1">
            <a:off x="189554" y="1981064"/>
            <a:ext cx="301256" cy="190456"/>
          </a:xfrm>
          <a:prstGeom prst="bentConnector2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35" name="Elbow Connector 34"/>
          <p:cNvCxnSpPr>
            <a:endCxn id="21" idx="1"/>
          </p:cNvCxnSpPr>
          <p:nvPr/>
        </p:nvCxnSpPr>
        <p:spPr>
          <a:xfrm rot="16200000" flipH="1">
            <a:off x="50922" y="2119696"/>
            <a:ext cx="578520" cy="190456"/>
          </a:xfrm>
          <a:prstGeom prst="bentConnector2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36" name="Elbow Connector 35"/>
          <p:cNvCxnSpPr>
            <a:endCxn id="22" idx="1"/>
          </p:cNvCxnSpPr>
          <p:nvPr/>
        </p:nvCxnSpPr>
        <p:spPr>
          <a:xfrm rot="16200000" flipH="1">
            <a:off x="-90038" y="2260656"/>
            <a:ext cx="860440" cy="190456"/>
          </a:xfrm>
          <a:prstGeom prst="bentConnector2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37" name="Elbow Connector 36"/>
          <p:cNvCxnSpPr>
            <a:endCxn id="23" idx="1"/>
          </p:cNvCxnSpPr>
          <p:nvPr/>
        </p:nvCxnSpPr>
        <p:spPr>
          <a:xfrm rot="16200000" flipH="1">
            <a:off x="-227993" y="2398611"/>
            <a:ext cx="1136350" cy="190456"/>
          </a:xfrm>
          <a:prstGeom prst="bentConnector2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38" name="Elbow Connector 37"/>
          <p:cNvCxnSpPr>
            <a:endCxn id="24" idx="1"/>
          </p:cNvCxnSpPr>
          <p:nvPr/>
        </p:nvCxnSpPr>
        <p:spPr>
          <a:xfrm rot="16200000" flipH="1">
            <a:off x="-370397" y="2541014"/>
            <a:ext cx="1421158" cy="190456"/>
          </a:xfrm>
          <a:prstGeom prst="bentConnector2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39" name="Rectangle 38"/>
          <p:cNvSpPr/>
          <p:nvPr/>
        </p:nvSpPr>
        <p:spPr>
          <a:xfrm>
            <a:off x="64117" y="5734409"/>
            <a:ext cx="2740548" cy="234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GB" sz="1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rad warm magnets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2739230" y="5734435"/>
            <a:ext cx="585744" cy="234000"/>
          </a:xfrm>
          <a:prstGeom prst="rect">
            <a:avLst/>
          </a:prstGeom>
          <a:solidFill>
            <a:srgbClr val="0C377B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IP 7</a:t>
            </a:r>
          </a:p>
        </p:txBody>
      </p:sp>
      <p:sp>
        <p:nvSpPr>
          <p:cNvPr id="41" name="Rectangle 40"/>
          <p:cNvSpPr/>
          <p:nvPr/>
        </p:nvSpPr>
        <p:spPr>
          <a:xfrm>
            <a:off x="89507" y="361396"/>
            <a:ext cx="2570474" cy="234000"/>
          </a:xfrm>
          <a:prstGeom prst="rect">
            <a:avLst/>
          </a:prstGeom>
          <a:solidFill>
            <a:sysClr val="windowText" lastClr="0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2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Collimation upgrade</a:t>
            </a:r>
          </a:p>
        </p:txBody>
      </p:sp>
      <p:cxnSp>
        <p:nvCxnSpPr>
          <p:cNvPr id="42" name="Elbow Connector 41"/>
          <p:cNvCxnSpPr>
            <a:stCxn id="41" idx="1"/>
            <a:endCxn id="43" idx="1"/>
          </p:cNvCxnSpPr>
          <p:nvPr/>
        </p:nvCxnSpPr>
        <p:spPr>
          <a:xfrm rot="10800000" flipH="1" flipV="1">
            <a:off x="89507" y="478396"/>
            <a:ext cx="348828" cy="277954"/>
          </a:xfrm>
          <a:prstGeom prst="bentConnector3">
            <a:avLst>
              <a:gd name="adj1" fmla="val 24757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43" name="Rectangle 42"/>
          <p:cNvSpPr/>
          <p:nvPr/>
        </p:nvSpPr>
        <p:spPr>
          <a:xfrm>
            <a:off x="438335" y="639350"/>
            <a:ext cx="1978861" cy="234000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GB" sz="14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Secondary TCSPM</a:t>
            </a:r>
          </a:p>
        </p:txBody>
      </p:sp>
      <p:sp>
        <p:nvSpPr>
          <p:cNvPr id="44" name="Rectangle 43"/>
          <p:cNvSpPr/>
          <p:nvPr/>
        </p:nvSpPr>
        <p:spPr>
          <a:xfrm>
            <a:off x="438336" y="935823"/>
            <a:ext cx="1899316" cy="234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GB" sz="1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Primary TCP TCPP</a:t>
            </a:r>
          </a:p>
        </p:txBody>
      </p:sp>
      <p:sp>
        <p:nvSpPr>
          <p:cNvPr id="45" name="Rectangle 44"/>
          <p:cNvSpPr/>
          <p:nvPr/>
        </p:nvSpPr>
        <p:spPr>
          <a:xfrm>
            <a:off x="438336" y="1219150"/>
            <a:ext cx="1899316" cy="234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GB" sz="1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TCSG, TCLA, TCAP</a:t>
            </a:r>
          </a:p>
        </p:txBody>
      </p:sp>
      <p:cxnSp>
        <p:nvCxnSpPr>
          <p:cNvPr id="46" name="Elbow Connector 45"/>
          <p:cNvCxnSpPr>
            <a:stCxn id="41" idx="1"/>
            <a:endCxn id="44" idx="1"/>
          </p:cNvCxnSpPr>
          <p:nvPr/>
        </p:nvCxnSpPr>
        <p:spPr>
          <a:xfrm rot="10800000" flipH="1" flipV="1">
            <a:off x="89506" y="478395"/>
            <a:ext cx="348829" cy="574427"/>
          </a:xfrm>
          <a:prstGeom prst="bentConnector3">
            <a:avLst>
              <a:gd name="adj1" fmla="val 24757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47" name="Elbow Connector 46"/>
          <p:cNvCxnSpPr>
            <a:stCxn id="41" idx="1"/>
            <a:endCxn id="45" idx="1"/>
          </p:cNvCxnSpPr>
          <p:nvPr/>
        </p:nvCxnSpPr>
        <p:spPr>
          <a:xfrm rot="10800000" flipH="1" flipV="1">
            <a:off x="89506" y="478396"/>
            <a:ext cx="348829" cy="857754"/>
          </a:xfrm>
          <a:prstGeom prst="bentConnector3">
            <a:avLst>
              <a:gd name="adj1" fmla="val 24757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48" name="Elbow Connector 47"/>
          <p:cNvCxnSpPr>
            <a:stCxn id="41" idx="1"/>
            <a:endCxn id="52" idx="1"/>
          </p:cNvCxnSpPr>
          <p:nvPr/>
        </p:nvCxnSpPr>
        <p:spPr>
          <a:xfrm rot="10800000" flipH="1" flipV="1">
            <a:off x="89507" y="478395"/>
            <a:ext cx="337468" cy="1147711"/>
          </a:xfrm>
          <a:prstGeom prst="bentConnector3">
            <a:avLst>
              <a:gd name="adj1" fmla="val 25590"/>
            </a:avLst>
          </a:prstGeom>
          <a:noFill/>
          <a:ln w="9525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49" name="Rectangle 48"/>
          <p:cNvSpPr/>
          <p:nvPr/>
        </p:nvSpPr>
        <p:spPr>
          <a:xfrm>
            <a:off x="2331426" y="639349"/>
            <a:ext cx="864000" cy="234000"/>
          </a:xfrm>
          <a:prstGeom prst="rect">
            <a:avLst/>
          </a:prstGeom>
          <a:solidFill>
            <a:srgbClr val="0C377B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IP 3, 7</a:t>
            </a:r>
          </a:p>
        </p:txBody>
      </p:sp>
      <p:sp>
        <p:nvSpPr>
          <p:cNvPr id="50" name="Rectangle 49"/>
          <p:cNvSpPr/>
          <p:nvPr/>
        </p:nvSpPr>
        <p:spPr>
          <a:xfrm>
            <a:off x="2331426" y="935822"/>
            <a:ext cx="864000" cy="234000"/>
          </a:xfrm>
          <a:prstGeom prst="rect">
            <a:avLst/>
          </a:prstGeom>
          <a:solidFill>
            <a:srgbClr val="0C377B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IP 3 ,7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329159" y="1219150"/>
            <a:ext cx="864000" cy="234000"/>
          </a:xfrm>
          <a:prstGeom prst="rect">
            <a:avLst/>
          </a:prstGeom>
          <a:solidFill>
            <a:srgbClr val="0C377B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IP 3, 7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26975" y="1509107"/>
            <a:ext cx="1899316" cy="234000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GB" sz="1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TCSP</a:t>
            </a:r>
          </a:p>
        </p:txBody>
      </p:sp>
      <p:sp>
        <p:nvSpPr>
          <p:cNvPr id="53" name="Rectangle 52"/>
          <p:cNvSpPr/>
          <p:nvPr/>
        </p:nvSpPr>
        <p:spPr>
          <a:xfrm>
            <a:off x="2326290" y="1510151"/>
            <a:ext cx="864000" cy="234000"/>
          </a:xfrm>
          <a:prstGeom prst="rect">
            <a:avLst/>
          </a:prstGeom>
          <a:solidFill>
            <a:srgbClr val="0C377B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IP 6</a:t>
            </a:r>
          </a:p>
        </p:txBody>
      </p:sp>
      <p:sp>
        <p:nvSpPr>
          <p:cNvPr id="54" name="Rectangle 53"/>
          <p:cNvSpPr/>
          <p:nvPr/>
        </p:nvSpPr>
        <p:spPr>
          <a:xfrm>
            <a:off x="5162754" y="4040751"/>
            <a:ext cx="525744" cy="401334"/>
          </a:xfrm>
          <a:prstGeom prst="rect">
            <a:avLst/>
          </a:prstGeom>
          <a:solidFill>
            <a:srgbClr val="99999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CB</a:t>
            </a:r>
          </a:p>
        </p:txBody>
      </p:sp>
      <p:sp>
        <p:nvSpPr>
          <p:cNvPr id="55" name="Rectangle 54"/>
          <p:cNvSpPr/>
          <p:nvPr/>
        </p:nvSpPr>
        <p:spPr>
          <a:xfrm>
            <a:off x="6639148" y="3673013"/>
            <a:ext cx="1297173" cy="252000"/>
          </a:xfrm>
          <a:prstGeom prst="rect">
            <a:avLst/>
          </a:prstGeom>
          <a:solidFill>
            <a:sysClr val="windowText" lastClr="000000">
              <a:lumMod val="75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400" b="1" kern="0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Cryoplant</a:t>
            </a:r>
            <a:endParaRPr lang="en-GB" sz="1400" b="1" kern="0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754164" y="3673013"/>
            <a:ext cx="678302" cy="252000"/>
          </a:xfrm>
          <a:prstGeom prst="rect">
            <a:avLst/>
          </a:prstGeom>
          <a:solidFill>
            <a:srgbClr val="0C377B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IP 4</a:t>
            </a:r>
          </a:p>
        </p:txBody>
      </p:sp>
      <p:sp>
        <p:nvSpPr>
          <p:cNvPr id="57" name="Rectangle 56"/>
          <p:cNvSpPr/>
          <p:nvPr/>
        </p:nvSpPr>
        <p:spPr>
          <a:xfrm>
            <a:off x="6662314" y="4047215"/>
            <a:ext cx="1790088" cy="399789"/>
          </a:xfrm>
          <a:prstGeom prst="rect">
            <a:avLst/>
          </a:prstGeom>
          <a:solidFill>
            <a:srgbClr val="99999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Warm compressor and other surface eq.</a:t>
            </a:r>
          </a:p>
        </p:txBody>
      </p:sp>
      <p:cxnSp>
        <p:nvCxnSpPr>
          <p:cNvPr id="58" name="Elbow Connector 57"/>
          <p:cNvCxnSpPr>
            <a:stCxn id="55" idx="2"/>
            <a:endCxn id="57" idx="0"/>
          </p:cNvCxnSpPr>
          <p:nvPr/>
        </p:nvCxnSpPr>
        <p:spPr>
          <a:xfrm rot="16200000" flipH="1">
            <a:off x="7361445" y="3851302"/>
            <a:ext cx="122202" cy="26962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sp>
        <p:nvSpPr>
          <p:cNvPr id="59" name="Rectangle 58"/>
          <p:cNvSpPr/>
          <p:nvPr/>
        </p:nvSpPr>
        <p:spPr>
          <a:xfrm>
            <a:off x="8490270" y="389752"/>
            <a:ext cx="196802" cy="5760000"/>
          </a:xfrm>
          <a:prstGeom prst="rect">
            <a:avLst/>
          </a:prstGeom>
          <a:solidFill>
            <a:srgbClr val="1F497D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0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</a:p>
          <a:p>
            <a:pPr algn="ctr" defTabSz="914400">
              <a:defRPr/>
            </a:pPr>
            <a:r>
              <a:rPr lang="en-GB" sz="10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  <a:p>
            <a:pPr algn="ctr" defTabSz="914400">
              <a:defRPr/>
            </a:pPr>
            <a:r>
              <a:rPr lang="en-GB" sz="10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60" name="Rectangle 59"/>
          <p:cNvSpPr/>
          <p:nvPr/>
        </p:nvSpPr>
        <p:spPr>
          <a:xfrm>
            <a:off x="8741663" y="389752"/>
            <a:ext cx="196803" cy="5760000"/>
          </a:xfrm>
          <a:prstGeom prst="rect">
            <a:avLst/>
          </a:prstGeom>
          <a:solidFill>
            <a:srgbClr val="1F497D">
              <a:lumMod val="5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0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BIS</a:t>
            </a:r>
          </a:p>
        </p:txBody>
      </p:sp>
      <p:sp>
        <p:nvSpPr>
          <p:cNvPr id="61" name="Rectangle 60"/>
          <p:cNvSpPr/>
          <p:nvPr/>
        </p:nvSpPr>
        <p:spPr>
          <a:xfrm>
            <a:off x="6512917" y="5101231"/>
            <a:ext cx="1816226" cy="1025292"/>
          </a:xfrm>
          <a:prstGeom prst="rect">
            <a:avLst/>
          </a:prstGeom>
          <a:noFill/>
          <a:ln w="28575" cap="flat" cmpd="sng" algn="ctr">
            <a:solidFill>
              <a:srgbClr val="333333"/>
            </a:solidFill>
            <a:prstDash val="solid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6559883" y="5395272"/>
            <a:ext cx="1728000" cy="198422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GB" sz="1400" b="1" kern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HL-Baseline </a:t>
            </a:r>
            <a:r>
              <a:rPr lang="en-GB" sz="14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&amp; LS2</a:t>
            </a:r>
          </a:p>
        </p:txBody>
      </p:sp>
      <p:sp>
        <p:nvSpPr>
          <p:cNvPr id="63" name="Rectangle 62"/>
          <p:cNvSpPr/>
          <p:nvPr/>
        </p:nvSpPr>
        <p:spPr>
          <a:xfrm>
            <a:off x="6559883" y="5140454"/>
            <a:ext cx="1728000" cy="198422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r>
              <a:rPr lang="en-GB" sz="1400" b="1" kern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HL-LHC </a:t>
            </a:r>
            <a:r>
              <a:rPr lang="en-GB" sz="1400" b="1" kern="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Baseline</a:t>
            </a:r>
            <a:endParaRPr lang="en-GB" sz="1400" b="1" u="sng" kern="0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6559883" y="5647794"/>
            <a:ext cx="1728000" cy="198422"/>
          </a:xfrm>
          <a:prstGeom prst="rect">
            <a:avLst/>
          </a:prstGeom>
          <a:solidFill>
            <a:srgbClr val="A40000">
              <a:lumMod val="40000"/>
              <a:lumOff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HL-Baseline </a:t>
            </a:r>
            <a:r>
              <a: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but postponed</a:t>
            </a:r>
            <a:endParaRPr kumimoji="0" lang="en-GB" sz="14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6557030" y="5888570"/>
            <a:ext cx="1728000" cy="198422"/>
          </a:xfrm>
          <a:prstGeom prst="rect">
            <a:avLst/>
          </a:prstGeom>
          <a:solidFill>
            <a:srgbClr val="99999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No Baseline</a:t>
            </a:r>
            <a:endParaRPr kumimoji="0" lang="en-GB" sz="14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4117" y="6010839"/>
            <a:ext cx="2664000" cy="234000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GB" sz="12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TAXN for </a:t>
            </a:r>
            <a:r>
              <a:rPr lang="en-GB" sz="1200" b="1" kern="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LHCb</a:t>
            </a:r>
            <a:endParaRPr lang="en-GB" sz="1200" b="1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2720358" y="6010839"/>
            <a:ext cx="585744" cy="234000"/>
          </a:xfrm>
          <a:prstGeom prst="rect">
            <a:avLst/>
          </a:prstGeom>
          <a:solidFill>
            <a:srgbClr val="0C377B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IP 8</a:t>
            </a:r>
          </a:p>
        </p:txBody>
      </p:sp>
      <p:graphicFrame>
        <p:nvGraphicFramePr>
          <p:cNvPr id="68" name="Table 67"/>
          <p:cNvGraphicFramePr>
            <a:graphicFrameLocks noGrp="1"/>
          </p:cNvGraphicFramePr>
          <p:nvPr>
            <p:extLst/>
          </p:nvPr>
        </p:nvGraphicFramePr>
        <p:xfrm>
          <a:off x="104371" y="20434"/>
          <a:ext cx="8997695" cy="335280"/>
        </p:xfrm>
        <a:graphic>
          <a:graphicData uri="http://schemas.openxmlformats.org/drawingml/2006/table">
            <a:tbl>
              <a:tblPr firstRow="1" bandRow="1"/>
              <a:tblGrid>
                <a:gridCol w="3389683"/>
                <a:gridCol w="2553916"/>
                <a:gridCol w="694944"/>
                <a:gridCol w="1749244"/>
                <a:gridCol w="609908"/>
              </a:tblGrid>
              <a:tr h="0"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Equipment</a:t>
                      </a:r>
                      <a:r>
                        <a:rPr lang="en-GB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on the Beam</a:t>
                      </a:r>
                      <a:endParaRPr lang="en-GB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algn="l" rtl="0" eaLnBrk="1" latinLnBrk="0" hangingPunct="1"/>
                      <a:r>
                        <a:rPr kumimoji="0" lang="en-GB" sz="1600" b="1" kern="120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Tunnel equipment</a:t>
                      </a:r>
                      <a:endParaRPr kumimoji="0" lang="en-GB" sz="1600" b="1" kern="120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Vert. J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Surface</a:t>
                      </a:r>
                      <a:r>
                        <a:rPr lang="en-GB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Eq.</a:t>
                      </a: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sz="1600" b="1" kern="1200" baseline="0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Dis.</a:t>
                      </a:r>
                      <a:endParaRPr lang="en-GB" sz="1600" b="1" kern="1200" baseline="0" dirty="0">
                        <a:solidFill>
                          <a:schemeClr val="lt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97D"/>
                    </a:solidFill>
                  </a:tcPr>
                </a:tc>
              </a:tr>
            </a:tbl>
          </a:graphicData>
        </a:graphic>
      </p:graphicFrame>
      <p:sp>
        <p:nvSpPr>
          <p:cNvPr id="69" name="Rectangle 68"/>
          <p:cNvSpPr/>
          <p:nvPr/>
        </p:nvSpPr>
        <p:spPr>
          <a:xfrm>
            <a:off x="6624373" y="3593435"/>
            <a:ext cx="1836000" cy="895954"/>
          </a:xfrm>
          <a:prstGeom prst="rect">
            <a:avLst/>
          </a:prstGeom>
          <a:noFill/>
          <a:ln w="28575" cap="flat" cmpd="sng" algn="ctr">
            <a:solidFill>
              <a:srgbClr val="333333"/>
            </a:solidFill>
            <a:prstDash val="solid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0" name="Up-Down Arrow 69"/>
          <p:cNvSpPr/>
          <p:nvPr/>
        </p:nvSpPr>
        <p:spPr>
          <a:xfrm>
            <a:off x="7404141" y="3004451"/>
            <a:ext cx="306433" cy="551524"/>
          </a:xfrm>
          <a:prstGeom prst="upDownArrow">
            <a:avLst/>
          </a:prstGeom>
          <a:solidFill>
            <a:srgbClr val="1F497D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608439" y="2507331"/>
            <a:ext cx="1790088" cy="399789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fr-CH" sz="14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transportable </a:t>
            </a:r>
            <a:r>
              <a:rPr lang="fr-CH" sz="1400" b="1" kern="0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refrigerator</a:t>
            </a:r>
            <a:r>
              <a:rPr lang="fr-CH" sz="14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400" b="1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6619619" y="2037507"/>
            <a:ext cx="1790088" cy="399789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fr-CH" sz="14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Upgrade of 18kW </a:t>
            </a:r>
            <a:r>
              <a:rPr lang="en-US" sz="1400" b="1" kern="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refrigerator</a:t>
            </a:r>
          </a:p>
        </p:txBody>
      </p:sp>
      <p:sp>
        <p:nvSpPr>
          <p:cNvPr id="73" name="Rectangle 72"/>
          <p:cNvSpPr/>
          <p:nvPr/>
        </p:nvSpPr>
        <p:spPr>
          <a:xfrm>
            <a:off x="6590245" y="1980174"/>
            <a:ext cx="1836000" cy="955695"/>
          </a:xfrm>
          <a:prstGeom prst="rect">
            <a:avLst/>
          </a:prstGeom>
          <a:noFill/>
          <a:ln w="28575" cap="flat" cmpd="sng" algn="ctr">
            <a:solidFill>
              <a:srgbClr val="4F9A06"/>
            </a:solidFill>
            <a:prstDash val="solid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6061530" y="2360645"/>
            <a:ext cx="678302" cy="252000"/>
          </a:xfrm>
          <a:prstGeom prst="rect">
            <a:avLst/>
          </a:prstGeom>
          <a:solidFill>
            <a:srgbClr val="0C377B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IP 4</a:t>
            </a:r>
          </a:p>
        </p:txBody>
      </p:sp>
      <p:sp>
        <p:nvSpPr>
          <p:cNvPr id="75" name="Multiply 74"/>
          <p:cNvSpPr/>
          <p:nvPr/>
        </p:nvSpPr>
        <p:spPr>
          <a:xfrm>
            <a:off x="371385" y="2339987"/>
            <a:ext cx="744183" cy="844838"/>
          </a:xfrm>
          <a:prstGeom prst="mathMultiply">
            <a:avLst/>
          </a:prstGeom>
          <a:gradFill rotWithShape="1">
            <a:gsLst>
              <a:gs pos="0">
                <a:srgbClr val="EF2929">
                  <a:tint val="73000"/>
                  <a:satMod val="150000"/>
                </a:srgbClr>
              </a:gs>
              <a:gs pos="25000">
                <a:srgbClr val="EF2929">
                  <a:tint val="96000"/>
                  <a:shade val="80000"/>
                  <a:satMod val="105000"/>
                </a:srgbClr>
              </a:gs>
              <a:gs pos="38000">
                <a:srgbClr val="EF2929">
                  <a:tint val="96000"/>
                  <a:shade val="59000"/>
                  <a:satMod val="120000"/>
                </a:srgbClr>
              </a:gs>
              <a:gs pos="55000">
                <a:srgbClr val="EF2929">
                  <a:shade val="57000"/>
                  <a:satMod val="120000"/>
                </a:srgbClr>
              </a:gs>
              <a:gs pos="80000">
                <a:srgbClr val="EF2929">
                  <a:shade val="56000"/>
                  <a:satMod val="145000"/>
                </a:srgbClr>
              </a:gs>
              <a:gs pos="88000">
                <a:srgbClr val="EF2929">
                  <a:shade val="63000"/>
                  <a:satMod val="160000"/>
                </a:srgbClr>
              </a:gs>
              <a:gs pos="100000">
                <a:srgbClr val="EF2929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EF2929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EF2929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6" name="Multiply 75"/>
          <p:cNvSpPr/>
          <p:nvPr/>
        </p:nvSpPr>
        <p:spPr>
          <a:xfrm>
            <a:off x="3450819" y="3758573"/>
            <a:ext cx="412988" cy="420937"/>
          </a:xfrm>
          <a:prstGeom prst="mathMultiply">
            <a:avLst/>
          </a:prstGeom>
          <a:gradFill rotWithShape="1">
            <a:gsLst>
              <a:gs pos="0">
                <a:srgbClr val="EF2929">
                  <a:tint val="73000"/>
                  <a:satMod val="150000"/>
                </a:srgbClr>
              </a:gs>
              <a:gs pos="25000">
                <a:srgbClr val="EF2929">
                  <a:tint val="96000"/>
                  <a:shade val="80000"/>
                  <a:satMod val="105000"/>
                </a:srgbClr>
              </a:gs>
              <a:gs pos="38000">
                <a:srgbClr val="EF2929">
                  <a:tint val="96000"/>
                  <a:shade val="59000"/>
                  <a:satMod val="120000"/>
                </a:srgbClr>
              </a:gs>
              <a:gs pos="55000">
                <a:srgbClr val="EF2929">
                  <a:shade val="57000"/>
                  <a:satMod val="120000"/>
                </a:srgbClr>
              </a:gs>
              <a:gs pos="80000">
                <a:srgbClr val="EF2929">
                  <a:shade val="56000"/>
                  <a:satMod val="145000"/>
                </a:srgbClr>
              </a:gs>
              <a:gs pos="88000">
                <a:srgbClr val="EF2929">
                  <a:shade val="63000"/>
                  <a:satMod val="160000"/>
                </a:srgbClr>
              </a:gs>
              <a:gs pos="100000">
                <a:srgbClr val="EF2929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EF2929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EF2929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7" name="Multiply 76"/>
          <p:cNvSpPr/>
          <p:nvPr/>
        </p:nvSpPr>
        <p:spPr>
          <a:xfrm>
            <a:off x="5031949" y="3758573"/>
            <a:ext cx="375426" cy="463665"/>
          </a:xfrm>
          <a:prstGeom prst="mathMultiply">
            <a:avLst/>
          </a:prstGeom>
          <a:gradFill rotWithShape="1">
            <a:gsLst>
              <a:gs pos="0">
                <a:srgbClr val="EF2929">
                  <a:tint val="73000"/>
                  <a:satMod val="150000"/>
                </a:srgbClr>
              </a:gs>
              <a:gs pos="25000">
                <a:srgbClr val="EF2929">
                  <a:tint val="96000"/>
                  <a:shade val="80000"/>
                  <a:satMod val="105000"/>
                </a:srgbClr>
              </a:gs>
              <a:gs pos="38000">
                <a:srgbClr val="EF2929">
                  <a:tint val="96000"/>
                  <a:shade val="59000"/>
                  <a:satMod val="120000"/>
                </a:srgbClr>
              </a:gs>
              <a:gs pos="55000">
                <a:srgbClr val="EF2929">
                  <a:shade val="57000"/>
                  <a:satMod val="120000"/>
                </a:srgbClr>
              </a:gs>
              <a:gs pos="80000">
                <a:srgbClr val="EF2929">
                  <a:shade val="56000"/>
                  <a:satMod val="145000"/>
                </a:srgbClr>
              </a:gs>
              <a:gs pos="88000">
                <a:srgbClr val="EF2929">
                  <a:shade val="63000"/>
                  <a:satMod val="160000"/>
                </a:srgbClr>
              </a:gs>
              <a:gs pos="100000">
                <a:srgbClr val="EF2929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EF2929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EF2929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8" name="Multiply 77"/>
          <p:cNvSpPr/>
          <p:nvPr/>
        </p:nvSpPr>
        <p:spPr>
          <a:xfrm>
            <a:off x="6477218" y="3903570"/>
            <a:ext cx="375426" cy="463665"/>
          </a:xfrm>
          <a:prstGeom prst="mathMultiply">
            <a:avLst/>
          </a:prstGeom>
          <a:gradFill rotWithShape="1">
            <a:gsLst>
              <a:gs pos="0">
                <a:srgbClr val="EF2929">
                  <a:tint val="73000"/>
                  <a:satMod val="150000"/>
                </a:srgbClr>
              </a:gs>
              <a:gs pos="25000">
                <a:srgbClr val="EF2929">
                  <a:tint val="96000"/>
                  <a:shade val="80000"/>
                  <a:satMod val="105000"/>
                </a:srgbClr>
              </a:gs>
              <a:gs pos="38000">
                <a:srgbClr val="EF2929">
                  <a:tint val="96000"/>
                  <a:shade val="59000"/>
                  <a:satMod val="120000"/>
                </a:srgbClr>
              </a:gs>
              <a:gs pos="55000">
                <a:srgbClr val="EF2929">
                  <a:shade val="57000"/>
                  <a:satMod val="120000"/>
                </a:srgbClr>
              </a:gs>
              <a:gs pos="80000">
                <a:srgbClr val="EF2929">
                  <a:shade val="56000"/>
                  <a:satMod val="145000"/>
                </a:srgbClr>
              </a:gs>
              <a:gs pos="88000">
                <a:srgbClr val="EF2929">
                  <a:shade val="63000"/>
                  <a:satMod val="160000"/>
                </a:srgbClr>
              </a:gs>
              <a:gs pos="100000">
                <a:srgbClr val="EF2929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EF2929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EF2929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9" name="Up-Down Arrow 78"/>
          <p:cNvSpPr/>
          <p:nvPr/>
        </p:nvSpPr>
        <p:spPr>
          <a:xfrm rot="5400000">
            <a:off x="3308809" y="2523312"/>
            <a:ext cx="216000" cy="504000"/>
          </a:xfrm>
          <a:prstGeom prst="upDownArrow">
            <a:avLst/>
          </a:prstGeom>
          <a:solidFill>
            <a:srgbClr val="1F497D"/>
          </a:soli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400" b="1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3754392" y="2649030"/>
            <a:ext cx="1306969" cy="239772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fr-CH" sz="1400" b="1" kern="0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fr-CH" sz="14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D1</a:t>
            </a:r>
            <a:endParaRPr lang="en-US" sz="1400" b="1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3732834" y="2646295"/>
            <a:ext cx="1352090" cy="267172"/>
          </a:xfrm>
          <a:prstGeom prst="rect">
            <a:avLst/>
          </a:prstGeom>
          <a:noFill/>
          <a:ln w="28575" cap="flat" cmpd="sng" algn="ctr">
            <a:solidFill>
              <a:srgbClr val="4F9A06"/>
            </a:solidFill>
            <a:prstDash val="solid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5675" y="6290004"/>
            <a:ext cx="2628633" cy="239772"/>
          </a:xfrm>
          <a:prstGeom prst="rect">
            <a:avLst/>
          </a:prstGeom>
          <a:solidFill>
            <a:srgbClr val="9BBB59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fr-CH" sz="1400" b="1" kern="0" dirty="0" err="1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Mask</a:t>
            </a:r>
            <a:r>
              <a:rPr lang="fr-CH" sz="1400" b="1" kern="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D1</a:t>
            </a:r>
            <a:endParaRPr lang="en-US" sz="1400" b="1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64117" y="6287269"/>
            <a:ext cx="2675113" cy="267172"/>
          </a:xfrm>
          <a:prstGeom prst="rect">
            <a:avLst/>
          </a:prstGeom>
          <a:noFill/>
          <a:ln w="28575" cap="flat" cmpd="sng" algn="ctr">
            <a:solidFill>
              <a:srgbClr val="4F9A06"/>
            </a:solidFill>
            <a:prstDash val="solid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2714308" y="6280352"/>
            <a:ext cx="585744" cy="234000"/>
          </a:xfrm>
          <a:prstGeom prst="rect">
            <a:avLst/>
          </a:prstGeom>
          <a:solidFill>
            <a:srgbClr val="0C377B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IP 8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3705915" y="983985"/>
            <a:ext cx="2884330" cy="954107"/>
          </a:xfrm>
          <a:prstGeom prst="rect">
            <a:avLst/>
          </a:prstGeom>
          <a:noFill/>
          <a:ln w="44450" cmpd="dbl">
            <a:solidFill>
              <a:srgbClr val="FF0000"/>
            </a:solidFill>
          </a:ln>
        </p:spPr>
        <p:txBody>
          <a:bodyPr wrap="square" lIns="72000" rIns="72000" rtlCol="0">
            <a:spAutoFit/>
          </a:bodyPr>
          <a:lstStyle>
            <a:defPPr>
              <a:defRPr lang="en-US"/>
            </a:defPPr>
          </a:lstStyle>
          <a:p>
            <a:r>
              <a:rPr lang="en-GB" sz="2800" b="1" dirty="0" smtClean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</a:rPr>
              <a:t>AS SEEN IN SEPTEMBER 2015</a:t>
            </a:r>
          </a:p>
        </p:txBody>
      </p:sp>
    </p:spTree>
    <p:extLst>
      <p:ext uri="{BB962C8B-B14F-4D97-AF65-F5344CB8AC3E}">
        <p14:creationId xmlns:p14="http://schemas.microsoft.com/office/powerpoint/2010/main" val="283073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84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radiation to personnel around IT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2"/>
          <a:stretch/>
        </p:blipFill>
        <p:spPr bwMode="auto">
          <a:xfrm>
            <a:off x="1618042" y="1226428"/>
            <a:ext cx="6724972" cy="4398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354400" y="582022"/>
            <a:ext cx="6911546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 month cooling time, dose rates at 40 cm from the cryostat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513090" y="2896413"/>
            <a:ext cx="1995806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Nominal</a:t>
            </a:r>
            <a:r>
              <a:rPr lang="en-US" sz="1200" dirty="0" smtClean="0"/>
              <a:t> scenario</a:t>
            </a:r>
          </a:p>
          <a:p>
            <a:r>
              <a:rPr lang="en-US" sz="1200" dirty="0" smtClean="0"/>
              <a:t>Representing any LS after LS3 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3120216" y="1849061"/>
            <a:ext cx="0" cy="2421316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324986" y="2827348"/>
            <a:ext cx="748424" cy="461665"/>
          </a:xfrm>
          <a:prstGeom prst="rect">
            <a:avLst/>
          </a:prstGeom>
          <a:ln>
            <a:solidFill>
              <a:srgbClr val="00FF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FF00"/>
                </a:solidFill>
              </a:rPr>
              <a:t>~ x4 </a:t>
            </a:r>
            <a:r>
              <a:rPr lang="en-US" sz="1200" b="1" dirty="0" err="1" smtClean="0">
                <a:solidFill>
                  <a:srgbClr val="00FF00"/>
                </a:solidFill>
              </a:rPr>
              <a:t>wrt</a:t>
            </a:r>
            <a:r>
              <a:rPr lang="en-US" sz="1200" b="1" dirty="0" smtClean="0">
                <a:solidFill>
                  <a:srgbClr val="00FF00"/>
                </a:solidFill>
              </a:rPr>
              <a:t> to LS3</a:t>
            </a:r>
            <a:endParaRPr lang="en-GB" sz="1200" b="1" dirty="0">
              <a:solidFill>
                <a:srgbClr val="00FF00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2751910" y="1846643"/>
            <a:ext cx="9391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648599" y="4270377"/>
            <a:ext cx="9432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615647" y="5025893"/>
            <a:ext cx="9432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3319510" y="1849061"/>
            <a:ext cx="16476" cy="3159274"/>
          </a:xfrm>
          <a:prstGeom prst="straightConnector1">
            <a:avLst/>
          </a:prstGeom>
          <a:ln w="22225"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405160" y="2321577"/>
            <a:ext cx="706095" cy="461665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FF"/>
                </a:solidFill>
              </a:rPr>
              <a:t>~ x16 </a:t>
            </a:r>
            <a:r>
              <a:rPr lang="en-US" sz="1200" b="1" dirty="0" err="1" smtClean="0">
                <a:solidFill>
                  <a:srgbClr val="0000FF"/>
                </a:solidFill>
              </a:rPr>
              <a:t>wrt</a:t>
            </a:r>
            <a:r>
              <a:rPr lang="en-US" sz="1200" b="1" dirty="0" smtClean="0">
                <a:solidFill>
                  <a:srgbClr val="0000FF"/>
                </a:solidFill>
              </a:rPr>
              <a:t> LS1</a:t>
            </a:r>
            <a:endParaRPr lang="en-GB" sz="1200" b="1" dirty="0">
              <a:solidFill>
                <a:srgbClr val="0000FF"/>
              </a:solidFill>
            </a:endParaRPr>
          </a:p>
        </p:txBody>
      </p:sp>
      <p:sp>
        <p:nvSpPr>
          <p:cNvPr id="39" name="Footer Placeholder 8"/>
          <p:cNvSpPr txBox="1">
            <a:spLocks/>
          </p:cNvSpPr>
          <p:nvPr/>
        </p:nvSpPr>
        <p:spPr>
          <a:xfrm>
            <a:off x="246287" y="4822257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C. Adorisio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32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85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Impact of radiation to personnel around IT (2)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22" name="Rectangle 21"/>
          <p:cNvSpPr/>
          <p:nvPr/>
        </p:nvSpPr>
        <p:spPr>
          <a:xfrm>
            <a:off x="246287" y="4291087"/>
            <a:ext cx="82543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Estimation of WDP (work dose plan) </a:t>
            </a:r>
            <a:r>
              <a:rPr lang="en-GB" dirty="0"/>
              <a:t>can also be done for LS3 and the removal of the present inner triplet magnets to optimize the </a:t>
            </a:r>
            <a:r>
              <a:rPr lang="en-GB" dirty="0" smtClean="0"/>
              <a:t>work-methods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 smtClean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/>
              <a:t> </a:t>
            </a:r>
            <a:r>
              <a:rPr lang="en-GB" dirty="0" smtClean="0"/>
              <a:t>Dose maps available from TAS to D1</a:t>
            </a:r>
            <a:endParaRPr lang="it-CH" dirty="0"/>
          </a:p>
        </p:txBody>
      </p:sp>
      <p:sp>
        <p:nvSpPr>
          <p:cNvPr id="24" name="TextBox 23"/>
          <p:cNvSpPr txBox="1"/>
          <p:nvPr/>
        </p:nvSpPr>
        <p:spPr>
          <a:xfrm>
            <a:off x="246287" y="695436"/>
            <a:ext cx="8090431" cy="120032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CERN Objective : 3 </a:t>
            </a:r>
            <a:r>
              <a:rPr lang="en-US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mSv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/year maximum during LS 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(Rule for Cat B personnel : 6 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mSv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/y)</a:t>
            </a: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Case study : When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any LS after LS3, nominal</a:t>
            </a:r>
          </a:p>
          <a:p>
            <a:pPr marL="742950" lvl="1" indent="-285750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Footer Placeholder 8"/>
          <p:cNvSpPr txBox="1">
            <a:spLocks/>
          </p:cNvSpPr>
          <p:nvPr/>
        </p:nvSpPr>
        <p:spPr>
          <a:xfrm>
            <a:off x="0" y="3441029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C. Adorisio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701733"/>
              </p:ext>
            </p:extLst>
          </p:nvPr>
        </p:nvGraphicFramePr>
        <p:xfrm>
          <a:off x="1314693" y="1609652"/>
          <a:ext cx="7193633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4493"/>
                <a:gridCol w="1384785"/>
                <a:gridCol w="1384785"/>
                <a:gridCol w="1384785"/>
                <a:gridCol w="1384785"/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dirty="0" smtClean="0"/>
                        <a:t>Collective dose (man </a:t>
                      </a:r>
                      <a:r>
                        <a:rPr lang="fr-FR" dirty="0" err="1" smtClean="0"/>
                        <a:t>mSv</a:t>
                      </a:r>
                      <a:r>
                        <a:rPr lang="fr-FR" dirty="0" smtClean="0"/>
                        <a:t>)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b="1" dirty="0" err="1" smtClean="0">
                          <a:solidFill>
                            <a:schemeClr val="bg1"/>
                          </a:solidFill>
                        </a:rPr>
                        <a:t>What</a:t>
                      </a:r>
                      <a:endParaRPr lang="fr-FR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err="1" smtClean="0">
                          <a:solidFill>
                            <a:schemeClr val="bg1"/>
                          </a:solidFill>
                        </a:rPr>
                        <a:t>Where</a:t>
                      </a:r>
                      <a:endParaRPr lang="fr-FR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How ?</a:t>
                      </a:r>
                      <a:endParaRPr lang="fr-FR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1 </a:t>
                      </a:r>
                      <a:r>
                        <a:rPr lang="fr-FR" b="1" dirty="0" err="1" smtClean="0">
                          <a:solidFill>
                            <a:schemeClr val="bg1"/>
                          </a:solidFill>
                        </a:rPr>
                        <a:t>month</a:t>
                      </a:r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b="1" dirty="0" err="1" smtClean="0">
                          <a:solidFill>
                            <a:schemeClr val="bg1"/>
                          </a:solidFill>
                        </a:rPr>
                        <a:t>cooling</a:t>
                      </a:r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 time</a:t>
                      </a:r>
                      <a:endParaRPr lang="fr-FR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4 </a:t>
                      </a:r>
                      <a:r>
                        <a:rPr lang="fr-FR" b="1" dirty="0" err="1" smtClean="0">
                          <a:solidFill>
                            <a:schemeClr val="bg1"/>
                          </a:solidFill>
                        </a:rPr>
                        <a:t>months</a:t>
                      </a:r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fr-FR" b="1" dirty="0" err="1" smtClean="0">
                          <a:solidFill>
                            <a:schemeClr val="bg1"/>
                          </a:solidFill>
                        </a:rPr>
                        <a:t>cooling</a:t>
                      </a:r>
                      <a:r>
                        <a:rPr lang="fr-FR" b="1" dirty="0" smtClean="0">
                          <a:solidFill>
                            <a:schemeClr val="bg1"/>
                          </a:solidFill>
                        </a:rPr>
                        <a:t> time</a:t>
                      </a:r>
                      <a:endParaRPr lang="fr-FR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Valve</a:t>
                      </a:r>
                      <a:r>
                        <a:rPr lang="fr-FR" baseline="0" dirty="0" smtClean="0"/>
                        <a:t> exchange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TAS-Q1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 teams </a:t>
                      </a:r>
                    </a:p>
                    <a:p>
                      <a:pPr algn="ctr"/>
                      <a:r>
                        <a:rPr lang="fr-FR" dirty="0" smtClean="0"/>
                        <a:t>5 </a:t>
                      </a:r>
                      <a:r>
                        <a:rPr lang="fr-FR" dirty="0" err="1" smtClean="0"/>
                        <a:t>workers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PIM exchange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Q1-Q2 IC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6 teams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/>
                        <a:t>8 </a:t>
                      </a:r>
                      <a:r>
                        <a:rPr lang="fr-FR" dirty="0" err="1" smtClean="0"/>
                        <a:t>workers</a:t>
                      </a:r>
                      <a:endParaRPr lang="fr-FR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8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245827" y="5518476"/>
            <a:ext cx="7384266" cy="646331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3399"/>
                </a:solidFill>
              </a:rPr>
              <a:t>Optimisation of design, equipment robustness, intervention procedures (WDP) with use of remote tooling and training of people is </a:t>
            </a:r>
            <a:r>
              <a:rPr lang="en-GB" b="1" dirty="0" smtClean="0">
                <a:solidFill>
                  <a:srgbClr val="FF3399"/>
                </a:solidFill>
              </a:rPr>
              <a:t>MANDATORY</a:t>
            </a:r>
            <a:endParaRPr lang="en-GB" b="1" dirty="0">
              <a:solidFill>
                <a:srgbClr val="FF3399"/>
              </a:solidFill>
            </a:endParaRPr>
          </a:p>
        </p:txBody>
      </p:sp>
      <p:sp>
        <p:nvSpPr>
          <p:cNvPr id="4" name="Curved Up Arrow 3"/>
          <p:cNvSpPr/>
          <p:nvPr/>
        </p:nvSpPr>
        <p:spPr>
          <a:xfrm>
            <a:off x="6500035" y="3599772"/>
            <a:ext cx="1311349" cy="601920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779169" y="3832360"/>
            <a:ext cx="566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3399"/>
                </a:solidFill>
                <a:sym typeface="Mathematica1"/>
              </a:rPr>
              <a:t>/</a:t>
            </a:r>
            <a:r>
              <a:rPr lang="en-GB" dirty="0" smtClean="0">
                <a:solidFill>
                  <a:srgbClr val="FF3399"/>
                </a:solidFill>
              </a:rPr>
              <a:t>2.5</a:t>
            </a:r>
            <a:endParaRPr lang="fr-FR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72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903" y="5431731"/>
            <a:ext cx="985403" cy="1106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86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magnet zoo in the IR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25676" y="6494840"/>
            <a:ext cx="3361124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pic>
        <p:nvPicPr>
          <p:cNvPr id="5" name="Picture 4" descr="MQXF_2d_mech_cross-section_rod_label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26" y="785297"/>
            <a:ext cx="2293504" cy="184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150" y="627029"/>
            <a:ext cx="2199545" cy="21606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282" y="3070290"/>
            <a:ext cx="1073852" cy="1033297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29" y="3025651"/>
            <a:ext cx="2011097" cy="175445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18" y="3188978"/>
            <a:ext cx="1649704" cy="1591123"/>
          </a:xfrm>
          <a:prstGeom prst="rect">
            <a:avLst/>
          </a:prstGeom>
        </p:spPr>
      </p:pic>
      <p:pic>
        <p:nvPicPr>
          <p:cNvPr id="10" name="Picture 9" descr="\\lhc-div-mms.web.cern.ch\LHC-DIV-MMS\tests\MAG\docum\hilumi\Magnets\correctors\dod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3188" y="4279141"/>
            <a:ext cx="985843" cy="1115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\\lhc-div-mms.web.cern.ch\LHC-DIV-MMS\tests\MAG\docum\hilumi\Magnets\correctors\quad.jpg"/>
          <p:cNvPicPr/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650" y="852499"/>
            <a:ext cx="1533721" cy="1665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\\lhc-div-mms.web.cern.ch\LHC-DIV-MMS\tests\MAG\docum\hilumi\Magnets\correctors\oct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313" y="3022411"/>
            <a:ext cx="982764" cy="1081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\\lhc-div-mms.web.cern.ch\LHC-DIV-MMS\tests\MAG\docum\hilumi\Magnets\correctors\dec.jpg"/>
          <p:cNvPicPr/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658" y="4320840"/>
            <a:ext cx="954184" cy="1069471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176948" y="2748610"/>
            <a:ext cx="2316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Triplet QXF (LARP and CERN)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5325676" y="2748551"/>
            <a:ext cx="20810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Separation</a:t>
            </a:r>
            <a:r>
              <a:rPr lang="fr-CH" sz="1200" dirty="0" smtClean="0"/>
              <a:t> </a:t>
            </a:r>
            <a:r>
              <a:rPr lang="fr-CH" sz="1200" dirty="0" err="1" smtClean="0"/>
              <a:t>dipole</a:t>
            </a:r>
            <a:r>
              <a:rPr lang="fr-CH" sz="1200" dirty="0" smtClean="0"/>
              <a:t> D1 (KEK)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188526" y="4920419"/>
            <a:ext cx="1959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/>
              <a:t>Recombination</a:t>
            </a:r>
            <a:r>
              <a:rPr lang="fr-CH" sz="1200" dirty="0" smtClean="0"/>
              <a:t> </a:t>
            </a:r>
            <a:r>
              <a:rPr lang="fr-CH" sz="1200" dirty="0" err="1" smtClean="0"/>
              <a:t>dipole</a:t>
            </a:r>
            <a:r>
              <a:rPr lang="fr-CH" sz="1200" dirty="0" smtClean="0"/>
              <a:t> D2 </a:t>
            </a:r>
          </a:p>
          <a:p>
            <a:pPr algn="ctr"/>
            <a:r>
              <a:rPr lang="fr-CH" sz="1200" dirty="0" smtClean="0"/>
              <a:t>(INFN design)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3180151" y="4923960"/>
            <a:ext cx="8467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/>
              <a:t>Q4 (CEA)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7554301" y="2763939"/>
            <a:ext cx="14798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000" dirty="0" err="1" smtClean="0"/>
              <a:t>Skew</a:t>
            </a:r>
            <a:r>
              <a:rPr lang="fr-CH" sz="1000" dirty="0" smtClean="0"/>
              <a:t> corrector (INFN)</a:t>
            </a:r>
            <a:endParaRPr lang="en-US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4620968" y="4103587"/>
            <a:ext cx="17524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Corrector </a:t>
            </a:r>
            <a:r>
              <a:rPr lang="fr-CH" sz="1000" dirty="0" err="1" smtClean="0"/>
              <a:t>sextupole</a:t>
            </a:r>
            <a:r>
              <a:rPr lang="fr-CH" sz="1000" dirty="0" smtClean="0"/>
              <a:t> (INFN)</a:t>
            </a:r>
            <a:endParaRPr lang="en-US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6444605" y="5394903"/>
            <a:ext cx="18630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Corrector </a:t>
            </a:r>
            <a:r>
              <a:rPr lang="fr-CH" sz="1000" dirty="0" err="1" smtClean="0"/>
              <a:t>dodecapole</a:t>
            </a:r>
            <a:r>
              <a:rPr lang="fr-CH" sz="1000" dirty="0" smtClean="0"/>
              <a:t> (INFN)</a:t>
            </a:r>
            <a:endParaRPr lang="en-US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6556943" y="4103587"/>
            <a:ext cx="16995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Corrector </a:t>
            </a:r>
            <a:r>
              <a:rPr lang="fr-CH" sz="1000" dirty="0" err="1" smtClean="0"/>
              <a:t>octupole</a:t>
            </a:r>
            <a:r>
              <a:rPr lang="fr-CH" sz="1000" dirty="0" smtClean="0"/>
              <a:t> (INFN)</a:t>
            </a:r>
            <a:endParaRPr lang="en-US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4817785" y="5393813"/>
            <a:ext cx="17139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smtClean="0"/>
              <a:t>Corrector </a:t>
            </a:r>
            <a:r>
              <a:rPr lang="fr-CH" sz="1000" dirty="0" err="1" smtClean="0"/>
              <a:t>decapole</a:t>
            </a:r>
            <a:r>
              <a:rPr lang="fr-CH" sz="1000" dirty="0" smtClean="0"/>
              <a:t> (INFN)</a:t>
            </a:r>
            <a:endParaRPr lang="en-US" sz="1000" dirty="0"/>
          </a:p>
        </p:txBody>
      </p:sp>
      <p:sp>
        <p:nvSpPr>
          <p:cNvPr id="23" name="TextBox 22"/>
          <p:cNvSpPr txBox="1"/>
          <p:nvPr/>
        </p:nvSpPr>
        <p:spPr>
          <a:xfrm>
            <a:off x="2918925" y="2763941"/>
            <a:ext cx="16626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000" dirty="0" err="1" smtClean="0"/>
              <a:t>Orbit</a:t>
            </a:r>
            <a:r>
              <a:rPr lang="fr-CH" sz="1000" dirty="0" smtClean="0"/>
              <a:t> corrector (CIEMAT)</a:t>
            </a:r>
            <a:endParaRPr lang="en-US" sz="10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292" y="785297"/>
            <a:ext cx="2614441" cy="1978644"/>
          </a:xfrm>
          <a:prstGeom prst="rect">
            <a:avLst/>
          </a:prstGeom>
        </p:spPr>
      </p:pic>
      <p:sp>
        <p:nvSpPr>
          <p:cNvPr id="25" name="Footer Placeholder 8"/>
          <p:cNvSpPr txBox="1">
            <a:spLocks/>
          </p:cNvSpPr>
          <p:nvPr/>
        </p:nvSpPr>
        <p:spPr>
          <a:xfrm>
            <a:off x="7307167" y="263313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E.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Todesco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882141" y="5200959"/>
            <a:ext cx="18073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Cross-sections in scale</a:t>
            </a:r>
            <a:endParaRPr lang="en-GB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3657" y="5714376"/>
            <a:ext cx="5372987" cy="646331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66"/>
                </a:solidFill>
              </a:rPr>
              <a:t>Many beam screens </a:t>
            </a:r>
            <a:r>
              <a:rPr lang="en-GB" dirty="0" smtClean="0">
                <a:solidFill>
                  <a:srgbClr val="FF0066"/>
                </a:solidFill>
              </a:rPr>
              <a:t>with interconnects and cold warm transitions to be designed, produced &amp; installed</a:t>
            </a:r>
          </a:p>
        </p:txBody>
      </p:sp>
      <p:sp>
        <p:nvSpPr>
          <p:cNvPr id="29" name="Footer Placeholder 8"/>
          <p:cNvSpPr txBox="1">
            <a:spLocks/>
          </p:cNvSpPr>
          <p:nvPr/>
        </p:nvSpPr>
        <p:spPr>
          <a:xfrm>
            <a:off x="7005740" y="5984845"/>
            <a:ext cx="1181820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C. Garion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47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Layout –D2-Q4: 2</a:t>
            </a:r>
            <a:r>
              <a:rPr lang="en-GB" sz="4600" baseline="30000" dirty="0" smtClean="0">
                <a:solidFill>
                  <a:srgbClr val="0089B5"/>
                </a:solidFill>
                <a:latin typeface="+mj-lt"/>
              </a:rPr>
              <a:t>nd</a:t>
            </a:r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 beam pipe</a:t>
            </a:r>
            <a:endParaRPr lang="en-GB" sz="4600" dirty="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34" y="822813"/>
            <a:ext cx="9140365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700" baseline="300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beam pipe is held at 2 K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and has cold warm transitions (CWT) !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Current material is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Ti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, diameter limited by space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In LHC, maximum length without beam screen is &lt; 1 m  (to be revised for HL-LHC)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Detailed studies are needed to comply with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vacuum stability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and pressure level (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electron cloud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!)</a:t>
            </a: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5279550" y="4899459"/>
            <a:ext cx="613123" cy="996775"/>
            <a:chOff x="5174553" y="5008353"/>
            <a:chExt cx="613123" cy="996775"/>
          </a:xfrm>
        </p:grpSpPr>
        <p:sp>
          <p:nvSpPr>
            <p:cNvPr id="32" name="Oval 31"/>
            <p:cNvSpPr/>
            <p:nvPr/>
          </p:nvSpPr>
          <p:spPr>
            <a:xfrm>
              <a:off x="5174553" y="5209227"/>
              <a:ext cx="613123" cy="592310"/>
            </a:xfrm>
            <a:prstGeom prst="ellipse">
              <a:avLst/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Trapezoid 32"/>
            <p:cNvSpPr/>
            <p:nvPr/>
          </p:nvSpPr>
          <p:spPr>
            <a:xfrm>
              <a:off x="5408294" y="5801537"/>
              <a:ext cx="142875" cy="203591"/>
            </a:xfrm>
            <a:prstGeom prst="trapezoid">
              <a:avLst/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Trapezoid 33"/>
            <p:cNvSpPr/>
            <p:nvPr/>
          </p:nvSpPr>
          <p:spPr>
            <a:xfrm rot="10800000">
              <a:off x="5395909" y="5008353"/>
              <a:ext cx="142875" cy="203591"/>
            </a:xfrm>
            <a:prstGeom prst="trapezoid">
              <a:avLst/>
            </a:prstGeom>
            <a:noFill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5467346" y="5136441"/>
              <a:ext cx="12385" cy="723339"/>
            </a:xfrm>
            <a:prstGeom prst="line">
              <a:avLst/>
            </a:prstGeom>
            <a:ln>
              <a:solidFill>
                <a:schemeClr val="bg1"/>
              </a:solidFill>
            </a:ln>
            <a:effectLst>
              <a:outerShdw blurRad="40000" dist="20000" dir="5400000" rotWithShape="0">
                <a:schemeClr val="bg1">
                  <a:alpha val="38000"/>
                </a:scheme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2164070" y="5090071"/>
            <a:ext cx="2374816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beam screen between </a:t>
            </a:r>
          </a:p>
          <a:p>
            <a:pPr algn="ctr"/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 cryogenic pipes ?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077224" y="5111682"/>
            <a:ext cx="174118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beam pipe with</a:t>
            </a:r>
          </a:p>
          <a:p>
            <a:pPr algn="ctr"/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Antechamber ?</a:t>
            </a: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7205" name="Picture 3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977" y="2484806"/>
            <a:ext cx="6676309" cy="2206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/>
        </p:nvCxnSpPr>
        <p:spPr>
          <a:xfrm>
            <a:off x="4028051" y="3069202"/>
            <a:ext cx="679121" cy="7951"/>
          </a:xfrm>
          <a:prstGeom prst="line">
            <a:avLst/>
          </a:prstGeom>
          <a:ln>
            <a:solidFill>
              <a:srgbClr val="FFFF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031015" y="3246780"/>
            <a:ext cx="679121" cy="7951"/>
          </a:xfrm>
          <a:prstGeom prst="line">
            <a:avLst/>
          </a:prstGeom>
          <a:ln>
            <a:solidFill>
              <a:srgbClr val="FFFF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V="1">
            <a:off x="4012149" y="3347499"/>
            <a:ext cx="265653" cy="1677725"/>
          </a:xfrm>
          <a:prstGeom prst="straightConnector1">
            <a:avLst/>
          </a:prstGeom>
          <a:ln>
            <a:solidFill>
              <a:srgbClr val="FF3399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633072" y="3077153"/>
            <a:ext cx="1319917" cy="0"/>
          </a:xfrm>
          <a:prstGeom prst="line">
            <a:avLst/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6621814" y="3258706"/>
            <a:ext cx="1326537" cy="10601"/>
          </a:xfrm>
          <a:prstGeom prst="line">
            <a:avLst/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844153" y="3062576"/>
            <a:ext cx="1319917" cy="0"/>
          </a:xfrm>
          <a:prstGeom prst="line">
            <a:avLst/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837533" y="3260032"/>
            <a:ext cx="1326537" cy="10601"/>
          </a:xfrm>
          <a:prstGeom prst="line">
            <a:avLst/>
          </a:prstGeom>
          <a:ln>
            <a:solidFill>
              <a:srgbClr val="FF3399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/>
          <p:nvPr>
            <p:extLst/>
          </p:nvPr>
        </p:nvPicPr>
        <p:blipFill>
          <a:blip r:embed="rId4"/>
          <a:stretch>
            <a:fillRect/>
          </a:stretch>
        </p:blipFill>
        <p:spPr>
          <a:xfrm>
            <a:off x="340676" y="2887648"/>
            <a:ext cx="511428" cy="5547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>
            <p:extLst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2989" y="2887648"/>
            <a:ext cx="51117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7028374" y="2741051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3399"/>
                </a:solidFill>
              </a:rPr>
              <a:t>CWT</a:t>
            </a:r>
            <a:endParaRPr lang="fr-FR" sz="1400" dirty="0">
              <a:solidFill>
                <a:srgbClr val="FF3399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416345" y="2733759"/>
            <a:ext cx="5293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3399"/>
                </a:solidFill>
              </a:rPr>
              <a:t>CWT</a:t>
            </a:r>
            <a:endParaRPr lang="fr-FR" sz="1400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52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88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11 T – DS collimator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6743" y="6494840"/>
            <a:ext cx="3360057" cy="365125"/>
          </a:xfrm>
        </p:spPr>
        <p:txBody>
          <a:bodyPr/>
          <a:lstStyle/>
          <a:p>
            <a:r>
              <a:rPr lang="en-GB" dirty="0" smtClean="0"/>
              <a:t>V. Baglin, VSC Seminar, December 4th 2015, CERN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14186" y="730519"/>
            <a:ext cx="890298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Arc Dispersion Suppressor areas (Q7 to Q11) serve as “energy spectrometer” : a collimator is needed to reduce </a:t>
            </a:r>
            <a:r>
              <a:rPr lang="en-GB" dirty="0" smtClean="0">
                <a:solidFill>
                  <a:srgbClr val="FF3399"/>
                </a:solidFill>
              </a:rPr>
              <a:t>background to </a:t>
            </a:r>
            <a:r>
              <a:rPr lang="en-GB" dirty="0">
                <a:solidFill>
                  <a:srgbClr val="FF3399"/>
                </a:solidFill>
              </a:rPr>
              <a:t>A</a:t>
            </a:r>
            <a:r>
              <a:rPr lang="en-GB" dirty="0" smtClean="0">
                <a:solidFill>
                  <a:srgbClr val="FF3399"/>
                </a:solidFill>
              </a:rPr>
              <a:t>LICE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with ion operation and to reduce </a:t>
            </a:r>
            <a:r>
              <a:rPr lang="en-GB" dirty="0" smtClean="0">
                <a:solidFill>
                  <a:srgbClr val="FF3399"/>
                </a:solidFill>
              </a:rPr>
              <a:t>beam loss on the cold masses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with proton beams</a:t>
            </a: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Using NbSn</a:t>
            </a:r>
            <a:r>
              <a:rPr lang="en-GB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technology, the dipole field can be increased up to 11 T 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 standard LHC dipole can be replaced by two 11 T magnets and one collimator (TCLD)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Footer Placeholder 8"/>
          <p:cNvSpPr txBox="1">
            <a:spLocks/>
          </p:cNvSpPr>
          <p:nvPr/>
        </p:nvSpPr>
        <p:spPr>
          <a:xfrm>
            <a:off x="7449373" y="3596256"/>
            <a:ext cx="1106294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F.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Savary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0" y="2894336"/>
            <a:ext cx="9119125" cy="3186449"/>
            <a:chOff x="0" y="2894336"/>
            <a:chExt cx="9119125" cy="3186449"/>
          </a:xfrm>
        </p:grpSpPr>
        <p:pic>
          <p:nvPicPr>
            <p:cNvPr id="28" name="Picture 2" descr="\\cern.ch\dfs\Users\s\savary\Documents\Conferences\ASC-2014\ASC Manuscript Project Status\Material\Emile\vue devant 11T.bmp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94" t="37221" r="19638" b="49094"/>
            <a:stretch/>
          </p:blipFill>
          <p:spPr bwMode="auto">
            <a:xfrm>
              <a:off x="47501" y="4981103"/>
              <a:ext cx="9000000" cy="10206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9" name="Straight Arrow Connector 28"/>
            <p:cNvCxnSpPr/>
            <p:nvPr/>
          </p:nvCxnSpPr>
          <p:spPr>
            <a:xfrm>
              <a:off x="83125" y="4981102"/>
              <a:ext cx="9036000" cy="0"/>
            </a:xfrm>
            <a:prstGeom prst="straightConnector1">
              <a:avLst/>
            </a:prstGeom>
            <a:ln w="12700">
              <a:solidFill>
                <a:srgbClr val="002060"/>
              </a:solidFill>
              <a:headEnd type="stealth" w="lg" len="lg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Line Callout 2 (Accent Bar) 29"/>
            <p:cNvSpPr/>
            <p:nvPr/>
          </p:nvSpPr>
          <p:spPr>
            <a:xfrm flipH="1">
              <a:off x="2323140" y="5885647"/>
              <a:ext cx="1063452" cy="195138"/>
            </a:xfrm>
            <a:prstGeom prst="accentCallout2">
              <a:avLst>
                <a:gd name="adj1" fmla="val 46609"/>
                <a:gd name="adj2" fmla="val -2221"/>
                <a:gd name="adj3" fmla="val 48738"/>
                <a:gd name="adj4" fmla="val -18044"/>
                <a:gd name="adj5" fmla="val -82534"/>
                <a:gd name="adj6" fmla="val -35193"/>
              </a:avLst>
            </a:prstGeom>
            <a:noFill/>
            <a:ln w="12700"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r"/>
              <a:r>
                <a:rPr lang="en-US" sz="1400" dirty="0" smtClean="0">
                  <a:solidFill>
                    <a:srgbClr val="002060"/>
                  </a:solidFill>
                </a:rPr>
                <a:t>Interconnect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31" name="Line Callout 2 (Accent Bar) 30"/>
            <p:cNvSpPr/>
            <p:nvPr/>
          </p:nvSpPr>
          <p:spPr>
            <a:xfrm>
              <a:off x="5085025" y="5871796"/>
              <a:ext cx="1063452" cy="195138"/>
            </a:xfrm>
            <a:prstGeom prst="accentCallout2">
              <a:avLst>
                <a:gd name="adj1" fmla="val 46609"/>
                <a:gd name="adj2" fmla="val -2221"/>
                <a:gd name="adj3" fmla="val 48738"/>
                <a:gd name="adj4" fmla="val -19969"/>
                <a:gd name="adj5" fmla="val -245982"/>
                <a:gd name="adj6" fmla="val -51877"/>
              </a:avLst>
            </a:prstGeom>
            <a:noFill/>
            <a:ln w="12700"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r>
                <a:rPr lang="en-US" sz="1400" dirty="0" smtClean="0">
                  <a:solidFill>
                    <a:srgbClr val="002060"/>
                  </a:solidFill>
                </a:rPr>
                <a:t>Collimator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32" name="Line Callout 2 (Accent Bar) 31"/>
            <p:cNvSpPr/>
            <p:nvPr/>
          </p:nvSpPr>
          <p:spPr>
            <a:xfrm>
              <a:off x="6731470" y="4704896"/>
              <a:ext cx="1944041" cy="196652"/>
            </a:xfrm>
            <a:prstGeom prst="accentCallout2">
              <a:avLst>
                <a:gd name="adj1" fmla="val 46609"/>
                <a:gd name="adj2" fmla="val -2221"/>
                <a:gd name="adj3" fmla="val 45241"/>
                <a:gd name="adj4" fmla="val -19327"/>
                <a:gd name="adj5" fmla="val 331898"/>
                <a:gd name="adj6" fmla="val -45736"/>
              </a:avLst>
            </a:prstGeom>
            <a:noFill/>
            <a:ln w="12700"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r>
                <a:rPr lang="en-US" sz="1400" dirty="0" smtClean="0">
                  <a:solidFill>
                    <a:srgbClr val="002060"/>
                  </a:solidFill>
                </a:rPr>
                <a:t>11 T dipole cold mass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33" name="Line Callout 2 (Accent Bar) 32"/>
            <p:cNvSpPr/>
            <p:nvPr/>
          </p:nvSpPr>
          <p:spPr>
            <a:xfrm flipH="1">
              <a:off x="2339752" y="4725782"/>
              <a:ext cx="1853451" cy="195138"/>
            </a:xfrm>
            <a:prstGeom prst="accentCallout2">
              <a:avLst>
                <a:gd name="adj1" fmla="val 46609"/>
                <a:gd name="adj2" fmla="val -2221"/>
                <a:gd name="adj3" fmla="val 45241"/>
                <a:gd name="adj4" fmla="val -17486"/>
                <a:gd name="adj5" fmla="val 212033"/>
                <a:gd name="adj6" fmla="val -27928"/>
              </a:avLst>
            </a:prstGeom>
            <a:noFill/>
            <a:ln w="12700">
              <a:solidFill>
                <a:srgbClr val="00206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r"/>
              <a:r>
                <a:rPr lang="en-US" sz="1400" dirty="0" smtClean="0">
                  <a:solidFill>
                    <a:srgbClr val="002060"/>
                  </a:solidFill>
                </a:rPr>
                <a:t>By-pass cryostat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330959" y="4681536"/>
              <a:ext cx="18247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2060"/>
                  </a:solidFill>
                </a:rPr>
                <a:t>15660 mm</a:t>
              </a:r>
              <a:endParaRPr lang="en-US" sz="1400" dirty="0">
                <a:solidFill>
                  <a:srgbClr val="002060"/>
                </a:solidFill>
              </a:endParaRPr>
            </a:p>
          </p:txBody>
        </p:sp>
        <p:pic>
          <p:nvPicPr>
            <p:cNvPr id="36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6" t="19935" r="824" b="4735"/>
            <a:stretch/>
          </p:blipFill>
          <p:spPr bwMode="auto">
            <a:xfrm>
              <a:off x="5071" y="2894336"/>
              <a:ext cx="6732000" cy="1522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37" name="Group 36"/>
            <p:cNvGrpSpPr/>
            <p:nvPr/>
          </p:nvGrpSpPr>
          <p:grpSpPr>
            <a:xfrm>
              <a:off x="0" y="3633744"/>
              <a:ext cx="9119125" cy="2266766"/>
              <a:chOff x="0" y="3726000"/>
              <a:chExt cx="9119125" cy="2266766"/>
            </a:xfrm>
          </p:grpSpPr>
          <p:sp>
            <p:nvSpPr>
              <p:cNvPr id="38" name="Rectangle 37"/>
              <p:cNvSpPr/>
              <p:nvPr/>
            </p:nvSpPr>
            <p:spPr>
              <a:xfrm rot="21036984">
                <a:off x="2231696" y="3726000"/>
                <a:ext cx="648000" cy="297180"/>
              </a:xfrm>
              <a:prstGeom prst="rect">
                <a:avLst/>
              </a:prstGeom>
              <a:noFill/>
              <a:ln w="25400">
                <a:solidFill>
                  <a:schemeClr val="accent3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18000" y="4783166"/>
                <a:ext cx="9072000" cy="1209600"/>
              </a:xfrm>
              <a:prstGeom prst="rect">
                <a:avLst/>
              </a:prstGeom>
              <a:noFill/>
              <a:ln w="25400">
                <a:solidFill>
                  <a:schemeClr val="accent3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40" name="Straight Connector 39"/>
              <p:cNvCxnSpPr>
                <a:stCxn id="38" idx="1"/>
              </p:cNvCxnSpPr>
              <p:nvPr/>
            </p:nvCxnSpPr>
            <p:spPr>
              <a:xfrm flipH="1">
                <a:off x="0" y="3927416"/>
                <a:ext cx="2236031" cy="855750"/>
              </a:xfrm>
              <a:prstGeom prst="line">
                <a:avLst/>
              </a:prstGeom>
              <a:noFill/>
              <a:ln w="25400">
                <a:solidFill>
                  <a:schemeClr val="accent3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  <p:cxnSp>
            <p:nvCxnSpPr>
              <p:cNvPr id="41" name="Straight Connector 40"/>
              <p:cNvCxnSpPr>
                <a:endCxn id="38" idx="3"/>
              </p:cNvCxnSpPr>
              <p:nvPr/>
            </p:nvCxnSpPr>
            <p:spPr>
              <a:xfrm flipH="1" flipV="1">
                <a:off x="2875361" y="3821764"/>
                <a:ext cx="6243764" cy="961402"/>
              </a:xfrm>
              <a:prstGeom prst="line">
                <a:avLst/>
              </a:prstGeom>
              <a:noFill/>
              <a:ln w="25400">
                <a:solidFill>
                  <a:schemeClr val="accent3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11652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Availability and Downtime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28343" y="6494840"/>
            <a:ext cx="3258457" cy="365125"/>
          </a:xfrm>
        </p:spPr>
        <p:txBody>
          <a:bodyPr/>
          <a:lstStyle/>
          <a:p>
            <a:r>
              <a:rPr lang="en-GB" smtClean="0"/>
              <a:t>V. Baglin, VSC Seminar, December 4th 2015, CERN</a:t>
            </a:r>
            <a:endParaRPr lang="en-GB" dirty="0"/>
          </a:p>
        </p:txBody>
      </p:sp>
      <p:sp>
        <p:nvSpPr>
          <p:cNvPr id="7" name="TextBox 15"/>
          <p:cNvSpPr txBox="1"/>
          <p:nvPr/>
        </p:nvSpPr>
        <p:spPr>
          <a:xfrm>
            <a:off x="948258" y="4439461"/>
            <a:ext cx="4218828" cy="2031325"/>
          </a:xfrm>
          <a:prstGeom prst="rect">
            <a:avLst/>
          </a:prstGeom>
          <a:noFill/>
          <a:ln>
            <a:solidFill>
              <a:srgbClr val="FF339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Upgrade of interlocking system (integration to avoid spurious dump)</a:t>
            </a:r>
          </a:p>
          <a:p>
            <a:pPr algn="ctr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Reduction of (generous) of interlock levels</a:t>
            </a:r>
          </a:p>
          <a:p>
            <a:pPr algn="ctr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R2E</a:t>
            </a:r>
          </a:p>
          <a:p>
            <a:pPr algn="ctr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Robust and reliable equipments</a:t>
            </a:r>
          </a:p>
          <a:p>
            <a:pPr algn="ctr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Identification of “fast” repair scenario</a:t>
            </a:r>
          </a:p>
          <a:p>
            <a:pPr algn="ctr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Etc.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53581" y="748400"/>
            <a:ext cx="3072131" cy="2959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 txBox="1">
            <a:spLocks/>
          </p:cNvSpPr>
          <p:nvPr/>
        </p:nvSpPr>
        <p:spPr>
          <a:xfrm>
            <a:off x="7403805" y="3887755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M.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Brugger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2096"/>
            <a:ext cx="3906570" cy="3121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oter Placeholder 8"/>
          <p:cNvSpPr txBox="1">
            <a:spLocks/>
          </p:cNvSpPr>
          <p:nvPr/>
        </p:nvSpPr>
        <p:spPr>
          <a:xfrm>
            <a:off x="1164549" y="3887755"/>
            <a:ext cx="1282995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D. </a:t>
            </a:r>
            <a:r>
              <a:rPr lang="en-GB" sz="1600" b="1" dirty="0" err="1" smtClean="0">
                <a:solidFill>
                  <a:srgbClr val="FFFF00"/>
                </a:solidFill>
                <a:latin typeface="Calibri" panose="020F0502020204030204" pitchFamily="34" charset="0"/>
              </a:rPr>
              <a:t>Wolmann</a:t>
            </a:r>
            <a:endParaRPr lang="it-IT" sz="1600" b="1" dirty="0" smtClean="0">
              <a:solidFill>
                <a:srgbClr val="FFFF00"/>
              </a:solidFill>
              <a:latin typeface="Calibri" panose="020F050202020403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46311" y="2886571"/>
            <a:ext cx="3215830" cy="1373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à coins arrondis 12"/>
          <p:cNvSpPr/>
          <p:nvPr/>
        </p:nvSpPr>
        <p:spPr>
          <a:xfrm>
            <a:off x="2746311" y="3887755"/>
            <a:ext cx="3307270" cy="135605"/>
          </a:xfrm>
          <a:prstGeom prst="roundRect">
            <a:avLst/>
          </a:prstGeom>
          <a:noFill/>
          <a:ln w="28575"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966503"/>
              </p:ext>
            </p:extLst>
          </p:nvPr>
        </p:nvGraphicFramePr>
        <p:xfrm>
          <a:off x="5300534" y="5013083"/>
          <a:ext cx="3825178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8818"/>
                <a:gridCol w="773367"/>
                <a:gridCol w="1524000"/>
                <a:gridCol w="82899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Year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Issue </a:t>
                      </a:r>
                    </a:p>
                    <a:p>
                      <a:pPr algn="ctr"/>
                      <a:r>
                        <a:rPr lang="en-GB" dirty="0" smtClean="0"/>
                        <a:t>count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Average downtime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Beam</a:t>
                      </a:r>
                      <a:r>
                        <a:rPr lang="en-GB" baseline="0" dirty="0" smtClean="0"/>
                        <a:t> </a:t>
                      </a:r>
                    </a:p>
                    <a:p>
                      <a:pPr algn="ctr"/>
                      <a:r>
                        <a:rPr lang="en-GB" baseline="0" dirty="0" smtClean="0"/>
                        <a:t>dump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2.5 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712054" y="4378213"/>
            <a:ext cx="28652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3399"/>
                </a:solidFill>
              </a:rPr>
              <a:t>VSC performances:</a:t>
            </a:r>
          </a:p>
          <a:p>
            <a:pPr algn="r"/>
            <a:r>
              <a:rPr lang="en-GB" dirty="0" smtClean="0">
                <a:solidFill>
                  <a:srgbClr val="FF3399"/>
                </a:solidFill>
              </a:rPr>
              <a:t>on track for HL-LHC !</a:t>
            </a:r>
            <a:endParaRPr lang="en-GB" dirty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94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www.w3.org/XML/1998/namespace"/>
    <ds:schemaRef ds:uri="http://schemas.microsoft.com/office/infopath/2007/PartnerControl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34807</TotalTime>
  <Words>7055</Words>
  <Application>Microsoft Office PowerPoint</Application>
  <PresentationFormat>On-screen Show (4:3)</PresentationFormat>
  <Paragraphs>1495</Paragraphs>
  <Slides>89</Slides>
  <Notes>39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89</vt:i4>
      </vt:variant>
    </vt:vector>
  </HeadingPairs>
  <TitlesOfParts>
    <vt:vector size="103" baseType="lpstr">
      <vt:lpstr>ＭＳ Ｐゴシック</vt:lpstr>
      <vt:lpstr>宋体</vt:lpstr>
      <vt:lpstr>Arial</vt:lpstr>
      <vt:lpstr>Calibri</vt:lpstr>
      <vt:lpstr>GreekC</vt:lpstr>
      <vt:lpstr>Mathcad UniMath</vt:lpstr>
      <vt:lpstr>Mathematica1</vt:lpstr>
      <vt:lpstr>Symbol</vt:lpstr>
      <vt:lpstr>Tahoma</vt:lpstr>
      <vt:lpstr>Times New Roman</vt:lpstr>
      <vt:lpstr>Wingdings</vt:lpstr>
      <vt:lpstr>HiLumiLHC_PresentationTemplate</vt:lpstr>
      <vt:lpstr>PHOTO-PAINT</vt:lpstr>
      <vt:lpstr>KGPlot</vt:lpstr>
      <vt:lpstr>HL-LHC: Where are we ? Where do we go ?</vt:lpstr>
      <vt:lpstr>Outline</vt:lpstr>
      <vt:lpstr>1. General Information</vt:lpstr>
      <vt:lpstr>PowerPoint Presentation</vt:lpstr>
      <vt:lpstr>PowerPoint Presentation</vt:lpstr>
      <vt:lpstr>PowerPoint Presentation</vt:lpstr>
      <vt:lpstr>PowerPoint Presentation</vt:lpstr>
      <vt:lpstr>HL-LHC Baseline Parameters - WP2 charge</vt:lpstr>
      <vt:lpstr>Availability and Downtime</vt:lpstr>
      <vt:lpstr>HiLuMi: largest HEP accelerator in construction</vt:lpstr>
      <vt:lpstr>Organisation</vt:lpstr>
      <vt:lpstr>New Project Governance</vt:lpstr>
      <vt:lpstr>HL-LHC Project Office</vt:lpstr>
      <vt:lpstr>Mandate of the HL-LHC Technical Coordination Committee</vt:lpstr>
      <vt:lpstr>Main HL-LHC events in 2015</vt:lpstr>
      <vt:lpstr>2. WP12: Vacuum</vt:lpstr>
      <vt:lpstr>WP12 Scope</vt:lpstr>
      <vt:lpstr>WP12 Detailed Scope</vt:lpstr>
      <vt:lpstr>System Architecture (EDMS 14005228)</vt:lpstr>
      <vt:lpstr>Cost and Schedule Review</vt:lpstr>
      <vt:lpstr>Schedule</vt:lpstr>
      <vt:lpstr>Simplified Schedule</vt:lpstr>
      <vt:lpstr>HL-LHC Cost to Completion</vt:lpstr>
      <vt:lpstr>HL-LHC Cost : Distribution across WPs</vt:lpstr>
      <vt:lpstr>HL-LHC Cost : WP12 profiles</vt:lpstr>
      <vt:lpstr>HL-LHC Budget Codes</vt:lpstr>
      <vt:lpstr>Documentation</vt:lpstr>
      <vt:lpstr>Safety and Quality Documentation</vt:lpstr>
      <vt:lpstr>Reminder: LHC Baseline</vt:lpstr>
      <vt:lpstr>HL-LHC Baseline</vt:lpstr>
      <vt:lpstr>3. HL-LHC Beam Screens</vt:lpstr>
      <vt:lpstr>Electron Induced Heat Loads</vt:lpstr>
      <vt:lpstr>a-C coating at Cryogenic Temperature</vt:lpstr>
      <vt:lpstr>a-C coating at Cryogenic Temperature with P beams</vt:lpstr>
      <vt:lpstr>In-situ a-C coating</vt:lpstr>
      <vt:lpstr>Laser Engineered Surface Structures: LESS</vt:lpstr>
      <vt:lpstr>Reminder: NEW focussing quadrupole and merging dipole</vt:lpstr>
      <vt:lpstr>Reminder: NEW Optics HL-LHC</vt:lpstr>
      <vt:lpstr>Shielded Beam Screen</vt:lpstr>
      <vt:lpstr>Interconnection</vt:lpstr>
      <vt:lpstr>Non-shielded Beam Screens</vt:lpstr>
      <vt:lpstr>HL-LHC IT string</vt:lpstr>
      <vt:lpstr>4. Crab cavities</vt:lpstr>
      <vt:lpstr>REMINDER: Crab cavities - luminosity</vt:lpstr>
      <vt:lpstr>Crab cavities</vt:lpstr>
      <vt:lpstr>Crab cavities cryomodules</vt:lpstr>
      <vt:lpstr>Crab cavities test in SPS BA6</vt:lpstr>
      <vt:lpstr>5. Collimation</vt:lpstr>
      <vt:lpstr>Collimation baseline</vt:lpstr>
      <vt:lpstr>Collimation in DS</vt:lpstr>
      <vt:lpstr>6. Layout</vt:lpstr>
      <vt:lpstr>Updated Layout</vt:lpstr>
      <vt:lpstr>New VAX area in IR1 and 5</vt:lpstr>
      <vt:lpstr>TAXN – D2 area</vt:lpstr>
      <vt:lpstr>Layout D2-Q4</vt:lpstr>
      <vt:lpstr>Crab Cavities Modules Interconnection</vt:lpstr>
      <vt:lpstr>7. LHCb request</vt:lpstr>
      <vt:lpstr>LHCb @ 1034 Hz/cm2</vt:lpstr>
      <vt:lpstr>Impact of LHCb @ 1034 Hz/cm2</vt:lpstr>
      <vt:lpstr>8. Options: not in base line but under study</vt:lpstr>
      <vt:lpstr>Option: hollow e-lens</vt:lpstr>
      <vt:lpstr>Option: cristal collimation</vt:lpstr>
      <vt:lpstr>Option: BBLR</vt:lpstr>
      <vt:lpstr>Option: BI</vt:lpstr>
      <vt:lpstr>9. LS2</vt:lpstr>
      <vt:lpstr>Installation overview for LS2</vt:lpstr>
      <vt:lpstr>HL-LHC activities during LS2 &amp; LS3</vt:lpstr>
      <vt:lpstr>Beam transfer and kickers</vt:lpstr>
      <vt:lpstr>Beam transfer and kickers</vt:lpstr>
      <vt:lpstr>Beam dumping system</vt:lpstr>
      <vt:lpstr>LHC Experiments upgrades</vt:lpstr>
      <vt:lpstr>10. Summary</vt:lpstr>
      <vt:lpstr>Summary</vt:lpstr>
      <vt:lpstr>PowerPoint Presentation</vt:lpstr>
      <vt:lpstr>Thank you for your attention</vt:lpstr>
      <vt:lpstr>PowerPoint Presentation</vt:lpstr>
      <vt:lpstr>PowerPoint Presentation</vt:lpstr>
      <vt:lpstr>Back up slides</vt:lpstr>
      <vt:lpstr>Works all around the ring… new C.E. and technical infrastructure</vt:lpstr>
      <vt:lpstr>PowerPoint Presentation</vt:lpstr>
      <vt:lpstr>PowerPoint Presentation</vt:lpstr>
      <vt:lpstr>PowerPoint Presentation</vt:lpstr>
      <vt:lpstr>PowerPoint Presentation</vt:lpstr>
      <vt:lpstr>Impact of radiation to personnel around IT</vt:lpstr>
      <vt:lpstr>Impact of radiation to personnel around IT (2)</vt:lpstr>
      <vt:lpstr>The magnet zoo in the IR</vt:lpstr>
      <vt:lpstr>PowerPoint Presentation</vt:lpstr>
      <vt:lpstr>11 T – DS collimator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Vincent Baglin</cp:lastModifiedBy>
  <cp:revision>984</cp:revision>
  <cp:lastPrinted>2014-03-04T13:05:06Z</cp:lastPrinted>
  <dcterms:created xsi:type="dcterms:W3CDTF">2011-12-13T14:40:13Z</dcterms:created>
  <dcterms:modified xsi:type="dcterms:W3CDTF">2015-12-03T13:32:46Z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