
<file path=[Content_Types].xml><?xml version="1.0" encoding="utf-8"?>
<Types xmlns="http://schemas.openxmlformats.org/package/2006/content-types">
  <Default Extension="xml" ContentType="application/xml"/>
  <Default Extension="doc" ContentType="application/msword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notesSlides/notesSlide1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9" r:id="rId3"/>
    <p:sldId id="291" r:id="rId4"/>
    <p:sldId id="399" r:id="rId5"/>
    <p:sldId id="367" r:id="rId6"/>
    <p:sldId id="372" r:id="rId7"/>
    <p:sldId id="402" r:id="rId8"/>
    <p:sldId id="381" r:id="rId9"/>
    <p:sldId id="374" r:id="rId10"/>
    <p:sldId id="375" r:id="rId11"/>
    <p:sldId id="376" r:id="rId12"/>
    <p:sldId id="332" r:id="rId13"/>
    <p:sldId id="403" r:id="rId14"/>
    <p:sldId id="389" r:id="rId15"/>
    <p:sldId id="390" r:id="rId16"/>
    <p:sldId id="391" r:id="rId17"/>
    <p:sldId id="400" r:id="rId18"/>
    <p:sldId id="344" r:id="rId19"/>
    <p:sldId id="340" r:id="rId20"/>
    <p:sldId id="385" r:id="rId21"/>
    <p:sldId id="401" r:id="rId22"/>
    <p:sldId id="395" r:id="rId23"/>
    <p:sldId id="394" r:id="rId24"/>
    <p:sldId id="310" r:id="rId25"/>
    <p:sldId id="361" r:id="rId26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7A4A330D-E221-44DD-B4E3-B062C5D1A5CF}" type="datetimeFigureOut">
              <a:rPr lang="en-US" smtClean="0"/>
              <a:pPr/>
              <a:t>11/30/16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DC30E55F-7A45-4F91-B00D-DB003FB1507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641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7BE0-C94C-A842-B8DF-72DA7AC2C61E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313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0480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eRHIC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eRHIC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eRHIC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eRHIC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5056" y="636004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304800" y="6381304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Wencan Xu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5" Type="http://schemas.openxmlformats.org/officeDocument/2006/relationships/oleObject" Target="../embeddings/Microsoft_Word_97_-_2004_Document1.doc"/><Relationship Id="rId6" Type="http://schemas.openxmlformats.org/officeDocument/2006/relationships/image" Target="../media/image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23.emf"/><Relationship Id="rId7" Type="http://schemas.openxmlformats.org/officeDocument/2006/relationships/image" Target="../media/image26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58.emf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6.emf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oleObject" Target="../embeddings/oleObject2.bin"/><Relationship Id="rId5" Type="http://schemas.openxmlformats.org/officeDocument/2006/relationships/image" Target="../media/image1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Novel Ridge Waveguide HOM damping Scheme for High Current SRF cavity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Wencan Xu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On behalf of HOM damping team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Brookhaven National Laboratory</a:t>
            </a:r>
          </a:p>
          <a:p>
            <a:endParaRPr lang="en-US" dirty="0"/>
          </a:p>
          <a:p>
            <a:endParaRPr lang="en-US" dirty="0" smtClean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76200" y="76200"/>
          <a:ext cx="153352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872" name="Photo Editor Photo" r:id="rId3" imgW="4742857" imgH="1848108" progId="">
                  <p:embed/>
                </p:oleObj>
              </mc:Choice>
              <mc:Fallback>
                <p:oleObj name="Photo Editor Photo" r:id="rId3" imgW="4742857" imgH="1848108" progId="">
                  <p:embed/>
                  <p:pic>
                    <p:nvPicPr>
                      <p:cNvPr id="0" name="Picture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76200"/>
                        <a:ext cx="1533525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7010400" y="39687"/>
            <a:ext cx="2057400" cy="569913"/>
            <a:chOff x="4416" y="3840"/>
            <a:chExt cx="1344" cy="455"/>
          </a:xfrm>
        </p:grpSpPr>
        <p:graphicFrame>
          <p:nvGraphicFramePr>
            <p:cNvPr id="7" name="Object 3"/>
            <p:cNvGraphicFramePr>
              <a:graphicFrameLocks noChangeAspect="1"/>
            </p:cNvGraphicFramePr>
            <p:nvPr/>
          </p:nvGraphicFramePr>
          <p:xfrm>
            <a:off x="4416" y="3840"/>
            <a:ext cx="1224" cy="4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873" name="Document" r:id="rId5" imgW="1943100" imgH="723900" progId="Word.Document.8">
                    <p:embed/>
                  </p:oleObj>
                </mc:Choice>
                <mc:Fallback>
                  <p:oleObj name="Document" r:id="rId5" imgW="1943100" imgH="723900" progId="Word.Document.8">
                    <p:embed/>
                    <p:pic>
                      <p:nvPicPr>
                        <p:cNvPr id="0" name="Picture 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6" y="3840"/>
                          <a:ext cx="1224" cy="4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7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22"/>
            <p:cNvSpPr txBox="1">
              <a:spLocks noChangeArrowheads="1"/>
            </p:cNvSpPr>
            <p:nvPr/>
          </p:nvSpPr>
          <p:spPr bwMode="auto">
            <a:xfrm>
              <a:off x="4464" y="4149"/>
              <a:ext cx="1296" cy="143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900" dirty="0">
                  <a:latin typeface="Arial Narrow" pitchFamily="-106" charset="0"/>
                  <a:ea typeface="Arial" pitchFamily="-106" charset="0"/>
                  <a:cs typeface="Arial" pitchFamily="-106" charset="0"/>
                </a:rPr>
                <a:t>BROOKHAVEN SCIENCE ASSOCIATES</a:t>
              </a: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45972" y="6858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HOM workshop Aug. 22 -24, 2016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228600"/>
            <a:ext cx="92964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Uniform Ridge Waveguide HOM damping results </a:t>
            </a:r>
            <a:endParaRPr lang="en-US" sz="2800" b="1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352800"/>
            <a:ext cx="7696200" cy="327660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ChangeAspect="1"/>
          </p:cNvPicPr>
          <p:nvPr/>
        </p:nvPicPr>
        <p:blipFill>
          <a:blip r:embed="rId3" cstate="print"/>
          <a:srcRect t="-7462" b="-7462"/>
          <a:stretch>
            <a:fillRect/>
          </a:stretch>
        </p:blipFill>
        <p:spPr>
          <a:xfrm>
            <a:off x="609600" y="671201"/>
            <a:ext cx="7848600" cy="27432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570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067800" cy="77766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BBU Simulation results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5077361"/>
            <a:ext cx="891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1600" dirty="0" smtClean="0"/>
              <a:t>HOM’s frequency spread (</a:t>
            </a:r>
            <a:r>
              <a:rPr lang="en-US" sz="1600" dirty="0" err="1" smtClean="0"/>
              <a:t>Δf</a:t>
            </a:r>
            <a:r>
              <a:rPr lang="en-US" sz="1600" dirty="0" smtClean="0"/>
              <a:t>/f) is important factor for BBU, the worst case is  </a:t>
            </a:r>
            <a:r>
              <a:rPr lang="en-US" sz="1600" dirty="0" err="1"/>
              <a:t>Δf</a:t>
            </a:r>
            <a:r>
              <a:rPr lang="en-US" sz="1600" dirty="0"/>
              <a:t>/</a:t>
            </a:r>
            <a:r>
              <a:rPr lang="en-US" sz="1600" dirty="0" smtClean="0"/>
              <a:t>f=0. Even with this case, the threshold current is </a:t>
            </a:r>
            <a:r>
              <a:rPr lang="en-US" sz="1600" dirty="0" smtClean="0">
                <a:solidFill>
                  <a:srgbClr val="FF0000"/>
                </a:solidFill>
              </a:rPr>
              <a:t>18 mA</a:t>
            </a:r>
            <a:r>
              <a:rPr lang="en-US" sz="1600" dirty="0" smtClean="0"/>
              <a:t>, which is more than a factor of 3 of the requirement of </a:t>
            </a:r>
            <a:r>
              <a:rPr lang="en-US" sz="1600" dirty="0" smtClean="0">
                <a:solidFill>
                  <a:srgbClr val="FF0000"/>
                </a:solidFill>
              </a:rPr>
              <a:t>6 mA</a:t>
            </a:r>
            <a:r>
              <a:rPr lang="en-US" sz="1600" dirty="0" smtClean="0"/>
              <a:t> in </a:t>
            </a:r>
            <a:r>
              <a:rPr lang="en-US" sz="1600" dirty="0" err="1" smtClean="0"/>
              <a:t>eRHIC</a:t>
            </a:r>
            <a:r>
              <a:rPr lang="en-US" sz="1600" dirty="0" smtClean="0"/>
              <a:t> design.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 smtClean="0"/>
              <a:t>Usually, for a cavity fabrication, the frequency deviation is a few MHz or </a:t>
            </a:r>
            <a:r>
              <a:rPr lang="en-US" sz="1600" dirty="0" err="1"/>
              <a:t>Δf</a:t>
            </a:r>
            <a:r>
              <a:rPr lang="en-US" sz="1600" dirty="0"/>
              <a:t>/</a:t>
            </a:r>
            <a:r>
              <a:rPr lang="en-US" sz="1600" dirty="0" smtClean="0"/>
              <a:t>f &gt; 1E-3.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600" dirty="0" smtClean="0"/>
              <a:t>With </a:t>
            </a:r>
            <a:r>
              <a:rPr lang="en-US" sz="1600" dirty="0" err="1"/>
              <a:t>Δf</a:t>
            </a:r>
            <a:r>
              <a:rPr lang="en-US" sz="1600" dirty="0"/>
              <a:t>/</a:t>
            </a:r>
            <a:r>
              <a:rPr lang="en-US" sz="1600" dirty="0" smtClean="0"/>
              <a:t>f=1E-3, the threshold current </a:t>
            </a:r>
            <a:r>
              <a:rPr lang="en-US" sz="1600" dirty="0" smtClean="0">
                <a:solidFill>
                  <a:srgbClr val="FF0000"/>
                </a:solidFill>
              </a:rPr>
              <a:t>is 67.5 mA &gt; a factor of 10 of the requirement.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667000"/>
            <a:ext cx="8229600" cy="2353388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3" cstate="print"/>
          <a:srcRect t="-7462" b="-7462"/>
          <a:stretch>
            <a:fillRect/>
          </a:stretch>
        </p:blipFill>
        <p:spPr>
          <a:xfrm>
            <a:off x="0" y="595001"/>
            <a:ext cx="9144000" cy="27432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76200" y="630766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994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76200"/>
            <a:ext cx="88392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Spectral density for 5 Passes 50 mA ERL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6200" y="8382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657600"/>
            <a:ext cx="4472517" cy="20574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5715000"/>
            <a:ext cx="8610600" cy="1828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800" b="1" dirty="0" smtClean="0"/>
              <a:t>If some modes line up with the beam spectrum, the HOM power can be above 10 kW (depending how close is the HOM frequency and beam current spectrum).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800" b="1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200400"/>
            <a:ext cx="4343400" cy="2602301"/>
          </a:xfrm>
          <a:prstGeom prst="rect">
            <a:avLst/>
          </a:prstGeom>
        </p:spPr>
      </p:pic>
      <p:graphicFrame>
        <p:nvGraphicFramePr>
          <p:cNvPr id="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508293"/>
              </p:ext>
            </p:extLst>
          </p:nvPr>
        </p:nvGraphicFramePr>
        <p:xfrm>
          <a:off x="5410200" y="2057400"/>
          <a:ext cx="3352800" cy="9905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508" name="Equation" r:id="rId5" imgW="1993900" imgH="685800" progId="Equation.3">
                  <p:embed/>
                </p:oleObj>
              </mc:Choice>
              <mc:Fallback>
                <p:oleObj name="Equation" r:id="rId5" imgW="19939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057400"/>
                        <a:ext cx="3352800" cy="9905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" y="914401"/>
            <a:ext cx="4495800" cy="266700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2133600" y="4495800"/>
            <a:ext cx="320040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832257" y="3429000"/>
            <a:ext cx="23211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HOM power of HOM @1.219 GHz</a:t>
            </a:r>
          </a:p>
        </p:txBody>
      </p:sp>
    </p:spTree>
    <p:extLst>
      <p:ext uri="{BB962C8B-B14F-4D97-AF65-F5344CB8AC3E}">
        <p14:creationId xmlns:p14="http://schemas.microsoft.com/office/powerpoint/2010/main" val="644420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76200" y="76200"/>
            <a:ext cx="88392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Energy spread caused by </a:t>
            </a:r>
            <a:r>
              <a:rPr lang="en-US" dirty="0" err="1" smtClean="0"/>
              <a:t>wakefield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6200" y="8382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6099"/>
            <a:ext cx="4495800" cy="26255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57600"/>
            <a:ext cx="4724400" cy="24521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24400" y="3657600"/>
            <a:ext cx="4343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All the calculation use </a:t>
            </a:r>
            <a:r>
              <a:rPr lang="en-US" dirty="0" err="1" smtClean="0"/>
              <a:t>rms</a:t>
            </a:r>
            <a:r>
              <a:rPr lang="en-US" dirty="0" smtClean="0"/>
              <a:t> 3mm </a:t>
            </a:r>
            <a:r>
              <a:rPr lang="en-US" dirty="0" err="1" smtClean="0"/>
              <a:t>gaussion</a:t>
            </a:r>
            <a:r>
              <a:rPr lang="en-US" dirty="0" smtClean="0"/>
              <a:t> bunch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Single bunch Wakefield: build the </a:t>
            </a:r>
            <a:r>
              <a:rPr lang="en-US" dirty="0" err="1" smtClean="0"/>
              <a:t>wakefield</a:t>
            </a:r>
            <a:r>
              <a:rPr lang="en-US" dirty="0" smtClean="0"/>
              <a:t> by formula (only up to 2 GHz) and compare with </a:t>
            </a:r>
            <a:r>
              <a:rPr lang="en-US" dirty="0" err="1" smtClean="0"/>
              <a:t>cst</a:t>
            </a:r>
            <a:r>
              <a:rPr lang="en-US" dirty="0" smtClean="0"/>
              <a:t> results.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err="1" smtClean="0"/>
              <a:t>rms</a:t>
            </a:r>
            <a:r>
              <a:rPr lang="en-US" dirty="0" smtClean="0"/>
              <a:t> Energy spread caused by </a:t>
            </a:r>
            <a:r>
              <a:rPr lang="en-US" dirty="0" err="1" smtClean="0"/>
              <a:t>wakefield</a:t>
            </a:r>
            <a:r>
              <a:rPr lang="en-US" dirty="0" smtClean="0"/>
              <a:t> (</a:t>
            </a:r>
            <a:r>
              <a:rPr lang="en-US" dirty="0" err="1" smtClean="0"/>
              <a:t>eRHIC</a:t>
            </a:r>
            <a:r>
              <a:rPr lang="en-US" dirty="0" smtClean="0"/>
              <a:t> bunch structure) is about 1700 V, &lt; 25  kV of energy spread caused at zero RF phase (0.1% of energy gain in a cavity)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172" y="914401"/>
            <a:ext cx="4644828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93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067800" cy="777665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HOM power distribution (Y. </a:t>
            </a:r>
            <a:r>
              <a:rPr lang="en-US" sz="2800" b="1" dirty="0" err="1" smtClean="0">
                <a:solidFill>
                  <a:srgbClr val="000000"/>
                </a:solidFill>
              </a:rPr>
              <a:t>Gao</a:t>
            </a:r>
            <a:r>
              <a:rPr lang="en-US" sz="2800" b="1" dirty="0" smtClean="0">
                <a:solidFill>
                  <a:srgbClr val="000000"/>
                </a:solidFill>
              </a:rPr>
              <a:t>)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5077361"/>
            <a:ext cx="891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1600" dirty="0" smtClean="0"/>
              <a:t>This is to simulate the HOM power at each mode of every port.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76200" y="630766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990600"/>
            <a:ext cx="5105400" cy="4021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8341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Percentage of modes for each port (Y. </a:t>
            </a:r>
            <a:r>
              <a:rPr lang="en-US" sz="3200" dirty="0" err="1" smtClean="0"/>
              <a:t>Gao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2"/>
          <a:stretch/>
        </p:blipFill>
        <p:spPr>
          <a:xfrm>
            <a:off x="304800" y="908050"/>
            <a:ext cx="2238638" cy="1828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" r="8333"/>
          <a:stretch/>
        </p:blipFill>
        <p:spPr>
          <a:xfrm>
            <a:off x="3415503" y="914400"/>
            <a:ext cx="2118360" cy="182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" r="7792"/>
          <a:stretch/>
        </p:blipFill>
        <p:spPr>
          <a:xfrm>
            <a:off x="5943600" y="838200"/>
            <a:ext cx="2133600" cy="1828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9" r="8333"/>
          <a:stretch/>
        </p:blipFill>
        <p:spPr>
          <a:xfrm>
            <a:off x="431800" y="2667000"/>
            <a:ext cx="2108200" cy="182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1" r="5521"/>
          <a:stretch/>
        </p:blipFill>
        <p:spPr>
          <a:xfrm>
            <a:off x="3333749" y="2667000"/>
            <a:ext cx="2200113" cy="1828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783" y="2660650"/>
            <a:ext cx="2438400" cy="182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5" r="2604"/>
          <a:stretch/>
        </p:blipFill>
        <p:spPr>
          <a:xfrm>
            <a:off x="501650" y="4489450"/>
            <a:ext cx="2139950" cy="1828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7" r="4885"/>
          <a:stretch/>
        </p:blipFill>
        <p:spPr>
          <a:xfrm>
            <a:off x="3333749" y="4611050"/>
            <a:ext cx="2200113" cy="1828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r="6511"/>
          <a:stretch/>
        </p:blipFill>
        <p:spPr>
          <a:xfrm>
            <a:off x="5921375" y="4611050"/>
            <a:ext cx="2178050" cy="18288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52400" y="9144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47800" y="31242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BP Monopole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67200" y="51054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BP Monopole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851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HOM absorber design (P. Kolb)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8" t="-167" r="18983" b="167"/>
          <a:stretch/>
        </p:blipFill>
        <p:spPr>
          <a:xfrm>
            <a:off x="135482" y="762000"/>
            <a:ext cx="3293518" cy="24153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1" y="3429000"/>
            <a:ext cx="3333159" cy="283674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410200" y="762000"/>
            <a:ext cx="2913743" cy="2721541"/>
            <a:chOff x="1973943" y="2061029"/>
            <a:chExt cx="8026400" cy="500391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13" t="14355" r="19553" b="-2034"/>
            <a:stretch/>
          </p:blipFill>
          <p:spPr>
            <a:xfrm>
              <a:off x="1973943" y="2061029"/>
              <a:ext cx="8026400" cy="5003912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6103144" y="3377973"/>
              <a:ext cx="1169194" cy="411956"/>
            </a:xfrm>
            <a:prstGeom prst="straightConnector1">
              <a:avLst/>
            </a:prstGeom>
            <a:ln>
              <a:solidFill>
                <a:srgbClr val="FF0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4438650" y="3563710"/>
              <a:ext cx="2209800" cy="1409700"/>
            </a:xfrm>
            <a:prstGeom prst="straightConnector1">
              <a:avLst/>
            </a:prstGeom>
            <a:ln>
              <a:solidFill>
                <a:srgbClr val="FFC000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Content Placeholder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3581400"/>
            <a:ext cx="3858874" cy="2819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29400" y="5029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Delta T for 1 kW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90600" y="3810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RF design</a:t>
            </a:r>
          </a:p>
        </p:txBody>
      </p:sp>
      <p:pic>
        <p:nvPicPr>
          <p:cNvPr id="15" name="Content Placeholder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524000"/>
            <a:ext cx="6096000" cy="4278864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152400" y="686008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019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Prototyping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t="-18355" b="-18355"/>
          <a:stretch>
            <a:fillRect/>
          </a:stretch>
        </p:blipFill>
        <p:spPr>
          <a:xfrm>
            <a:off x="457200" y="4114800"/>
            <a:ext cx="3879850" cy="21336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762000"/>
            <a:ext cx="4703087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762000"/>
            <a:ext cx="3733800" cy="3733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4343400"/>
            <a:ext cx="4267200" cy="1969247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52400" y="686008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76600" y="25146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Cavity inserted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3600" y="7620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3-D print waveguide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57600" y="43434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Broadband adapter design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048000" y="1905000"/>
            <a:ext cx="457200" cy="685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968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0"/>
            <a:ext cx="8763000" cy="9144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00"/>
                </a:solidFill>
              </a:rPr>
              <a:t>Variety of the HOM dampers: Round Ridge WG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5257800"/>
            <a:ext cx="8915400" cy="129540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sz="1600" dirty="0" err="1" smtClean="0"/>
              <a:t>Multipacting</a:t>
            </a:r>
            <a:r>
              <a:rPr lang="en-US" sz="1600" dirty="0" smtClean="0"/>
              <a:t> in the ridge waveguide by </a:t>
            </a:r>
            <a:r>
              <a:rPr lang="en-US" sz="1600" dirty="0" err="1" smtClean="0"/>
              <a:t>Zenghai</a:t>
            </a:r>
            <a:r>
              <a:rPr lang="en-US" sz="1600" dirty="0" smtClean="0"/>
              <a:t> Li, </a:t>
            </a:r>
            <a:r>
              <a:rPr lang="en-US" sz="1600" dirty="0" err="1" smtClean="0"/>
              <a:t>Suba</a:t>
            </a:r>
            <a:r>
              <a:rPr lang="en-US" sz="1600" dirty="0" smtClean="0"/>
              <a:t> De Silva and Jean </a:t>
            </a:r>
            <a:r>
              <a:rPr lang="en-US" sz="1600" dirty="0" err="1" smtClean="0"/>
              <a:t>Delayen</a:t>
            </a:r>
            <a:r>
              <a:rPr lang="en-US" sz="1600" dirty="0" smtClean="0"/>
              <a:t>.  Sources of the information: </a:t>
            </a:r>
            <a:r>
              <a:rPr lang="en-US" sz="1600" dirty="0" err="1"/>
              <a:t>Zenghai</a:t>
            </a:r>
            <a:r>
              <a:rPr lang="en-US" sz="1600" dirty="0"/>
              <a:t> Li </a:t>
            </a:r>
            <a:r>
              <a:rPr lang="de-DE" sz="1600" dirty="0"/>
              <a:t>LARP CM20   April 8-10, </a:t>
            </a:r>
            <a:r>
              <a:rPr lang="de-DE" sz="1600" dirty="0" smtClean="0"/>
              <a:t>2013</a:t>
            </a:r>
            <a:endParaRPr lang="en-US" sz="1600" dirty="0" smtClean="0"/>
          </a:p>
          <a:p>
            <a:pPr>
              <a:buFont typeface="Wingdings" charset="2"/>
              <a:buChar char="Ø"/>
            </a:pPr>
            <a:r>
              <a:rPr lang="en-US" sz="1600" dirty="0" smtClean="0"/>
              <a:t>A bump one side of the ridge has to be add to suppress MP.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8382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990600"/>
            <a:ext cx="3383913" cy="2362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990600"/>
            <a:ext cx="2058411" cy="2286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3505200"/>
            <a:ext cx="2209800" cy="18133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0" y="3276600"/>
            <a:ext cx="2942203" cy="205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508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Rounded HOM damper: Parameters</a:t>
            </a: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6281353"/>
              </p:ext>
            </p:extLst>
          </p:nvPr>
        </p:nvGraphicFramePr>
        <p:xfrm>
          <a:off x="609600" y="762000"/>
          <a:ext cx="5943600" cy="240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516" name="Document" r:id="rId3" imgW="5943600" imgH="2400300" progId="Word.Document.12">
                  <p:embed/>
                </p:oleObj>
              </mc:Choice>
              <mc:Fallback>
                <p:oleObj name="Document" r:id="rId3" imgW="5943600" imgH="2400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9600" y="762000"/>
                        <a:ext cx="5943600" cy="2400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81000" y="57150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err="1" smtClean="0"/>
              <a:t>Multipacting</a:t>
            </a:r>
            <a:r>
              <a:rPr lang="en-US" dirty="0"/>
              <a:t> </a:t>
            </a:r>
            <a:r>
              <a:rPr lang="en-US" dirty="0" smtClean="0"/>
              <a:t>free (Will be verified by simulation after it is finalized)</a:t>
            </a:r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Work on progress.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3276600"/>
            <a:ext cx="5750350" cy="2343630"/>
          </a:xfrm>
          <a:prstGeom prst="rect">
            <a:avLst/>
          </a:prstGeom>
        </p:spPr>
      </p:pic>
      <p:pic>
        <p:nvPicPr>
          <p:cNvPr id="8" name="Content Placeholder 3"/>
          <p:cNvPicPr>
            <a:picLocks noGrp="1"/>
          </p:cNvPicPr>
          <p:nvPr>
            <p:ph idx="1"/>
          </p:nvPr>
        </p:nvPicPr>
        <p:blipFill>
          <a:blip r:embed="rId6"/>
          <a:srcRect l="-21767" r="-21767"/>
          <a:stretch>
            <a:fillRect/>
          </a:stretch>
        </p:blipFill>
        <p:spPr>
          <a:xfrm>
            <a:off x="0" y="762000"/>
            <a:ext cx="8534400" cy="47244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4118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HOM damping requirement of </a:t>
            </a:r>
            <a:r>
              <a:rPr lang="en-US" dirty="0" err="1" smtClean="0"/>
              <a:t>eRHIC</a:t>
            </a:r>
            <a:r>
              <a:rPr lang="en-US" dirty="0" smtClean="0"/>
              <a:t> SRF </a:t>
            </a:r>
            <a:r>
              <a:rPr lang="en-US" dirty="0" err="1" smtClean="0"/>
              <a:t>linac</a:t>
            </a:r>
            <a:endParaRPr lang="en-US" dirty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Ridge waveguide HOM damping for compact </a:t>
            </a:r>
            <a:r>
              <a:rPr lang="en-US" dirty="0" err="1" smtClean="0"/>
              <a:t>linac</a:t>
            </a:r>
            <a:r>
              <a:rPr lang="en-US" dirty="0" smtClean="0"/>
              <a:t>: HOM damping scheme, BBU, energy spread</a:t>
            </a:r>
            <a:endParaRPr lang="en-US" dirty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HOM damping for “Low-risk” </a:t>
            </a:r>
            <a:r>
              <a:rPr lang="en-US" dirty="0" err="1" smtClean="0"/>
              <a:t>linac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Summary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14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>
          <a:blip r:embed="rId2"/>
          <a:srcRect t="-3746" b="-3746"/>
          <a:stretch>
            <a:fillRect/>
          </a:stretch>
        </p:blipFill>
        <p:spPr>
          <a:xfrm>
            <a:off x="457200" y="685800"/>
            <a:ext cx="8229600" cy="4525963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-10100" b="-10100"/>
          <a:stretch>
            <a:fillRect/>
          </a:stretch>
        </p:blipFill>
        <p:spPr>
          <a:xfrm>
            <a:off x="457200" y="304800"/>
            <a:ext cx="8229600" cy="5791200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-152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Preliminary result: Impedance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143000" y="1621912"/>
            <a:ext cx="6096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47800" y="1105300"/>
            <a:ext cx="1981200" cy="335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Dipole mode limit</a:t>
            </a:r>
            <a:endParaRPr lang="en-US" b="1" i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895600" y="1403703"/>
            <a:ext cx="457200" cy="2078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2148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-152400"/>
            <a:ext cx="8229600" cy="9736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Low Risk </a:t>
            </a:r>
            <a:r>
              <a:rPr lang="en-US" sz="3600" b="1" dirty="0" err="1" smtClean="0"/>
              <a:t>Linac</a:t>
            </a:r>
            <a:r>
              <a:rPr lang="en-US" sz="3600" b="1" dirty="0" smtClean="0"/>
              <a:t> design</a:t>
            </a:r>
            <a:endParaRPr lang="en-US" sz="36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795590"/>
              </p:ext>
            </p:extLst>
          </p:nvPr>
        </p:nvGraphicFramePr>
        <p:xfrm>
          <a:off x="152400" y="1277938"/>
          <a:ext cx="8153400" cy="494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3" name="Document" r:id="rId3" imgW="6210300" imgH="3695700" progId="Word.Document.12">
                  <p:embed/>
                </p:oleObj>
              </mc:Choice>
              <mc:Fallback>
                <p:oleObj name="Document" r:id="rId3" imgW="6210300" imgH="3695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1277938"/>
                        <a:ext cx="8153400" cy="4946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9068" y="2286000"/>
            <a:ext cx="3916144" cy="1776789"/>
          </a:xfrm>
          <a:prstGeom prst="rect">
            <a:avLst/>
          </a:prstGeom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343400"/>
            <a:ext cx="25908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5029200" y="3825160"/>
            <a:ext cx="1524000" cy="9754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391400" y="3733800"/>
            <a:ext cx="1219200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867400" y="5410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Room temperature </a:t>
            </a:r>
            <a:r>
              <a:rPr lang="en-US" dirty="0" err="1" smtClean="0">
                <a:solidFill>
                  <a:srgbClr val="FF0000"/>
                </a:solidFill>
              </a:rPr>
              <a:t>SiC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00600" y="914400"/>
            <a:ext cx="419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As </a:t>
            </a:r>
            <a:r>
              <a:rPr lang="en-US" dirty="0"/>
              <a:t>there are some new modes between two cavities, a ridge WG damper in between the cavities will needed as well.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705600" y="2286000"/>
            <a:ext cx="76200" cy="12192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endCxn id="21" idx="0"/>
          </p:cNvCxnSpPr>
          <p:nvPr/>
        </p:nvCxnSpPr>
        <p:spPr>
          <a:xfrm>
            <a:off x="6705600" y="1828800"/>
            <a:ext cx="38100" cy="457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812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5"/>
          <p:cNvPicPr>
            <a:picLocks noChangeAspect="1"/>
          </p:cNvPicPr>
          <p:nvPr/>
        </p:nvPicPr>
        <p:blipFill>
          <a:blip r:embed="rId2"/>
          <a:srcRect l="-41704" r="-41704"/>
          <a:stretch>
            <a:fillRect/>
          </a:stretch>
        </p:blipFill>
        <p:spPr>
          <a:xfrm>
            <a:off x="-1828800" y="685800"/>
            <a:ext cx="11887200" cy="51342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"/>
            <a:ext cx="8210550" cy="68579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HOM</a:t>
            </a:r>
            <a:r>
              <a:rPr lang="en-US" b="1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impedance for low-risk </a:t>
            </a:r>
            <a:r>
              <a:rPr lang="en-US" dirty="0" err="1" smtClean="0">
                <a:latin typeface="+mn-lt"/>
              </a:rPr>
              <a:t>linac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-20470" r="-20470"/>
          <a:stretch>
            <a:fillRect/>
          </a:stretch>
        </p:blipFill>
        <p:spPr>
          <a:xfrm>
            <a:off x="-1143000" y="609601"/>
            <a:ext cx="10287000" cy="5257800"/>
          </a:xfrm>
        </p:spPr>
      </p:pic>
      <p:cxnSp>
        <p:nvCxnSpPr>
          <p:cNvPr id="7" name="Straight Connector 6"/>
          <p:cNvCxnSpPr/>
          <p:nvPr/>
        </p:nvCxnSpPr>
        <p:spPr>
          <a:xfrm>
            <a:off x="1295400" y="1905000"/>
            <a:ext cx="6096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00200" y="1371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Dipole mode limit</a:t>
            </a:r>
            <a:endParaRPr lang="en-US" b="1" i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048000" y="1676400"/>
            <a:ext cx="4572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858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04800" y="58674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BBU simulation will be done as soon as the lattice design is completed.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5929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52400"/>
            <a:ext cx="7392341" cy="90997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+mn-lt"/>
              </a:rPr>
              <a:t>HOM </a:t>
            </a:r>
            <a:r>
              <a:rPr lang="en-US" sz="3200" b="1" dirty="0" smtClean="0">
                <a:latin typeface="+mn-lt"/>
              </a:rPr>
              <a:t>power</a:t>
            </a:r>
            <a:r>
              <a:rPr lang="en-US" sz="2800" b="1" dirty="0" smtClean="0">
                <a:latin typeface="+mn-lt"/>
              </a:rPr>
              <a:t> up to 2.5 GHz of low-risk </a:t>
            </a:r>
            <a:r>
              <a:rPr lang="en-US" sz="2800" b="1" dirty="0" err="1" smtClean="0">
                <a:latin typeface="+mn-lt"/>
              </a:rPr>
              <a:t>linac</a:t>
            </a:r>
            <a:endParaRPr lang="en-US" sz="2800" b="1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23" y="762000"/>
            <a:ext cx="4233709" cy="28779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81400"/>
            <a:ext cx="4265531" cy="2778746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/>
          <a:srcRect t="-2512" b="-2512"/>
          <a:stretch>
            <a:fillRect/>
          </a:stretch>
        </p:blipFill>
        <p:spPr>
          <a:xfrm>
            <a:off x="4343400" y="1066800"/>
            <a:ext cx="4520847" cy="3600215"/>
          </a:xfrm>
        </p:spPr>
      </p:pic>
      <p:sp>
        <p:nvSpPr>
          <p:cNvPr id="7" name="TextBox 6"/>
          <p:cNvSpPr txBox="1"/>
          <p:nvPr/>
        </p:nvSpPr>
        <p:spPr>
          <a:xfrm>
            <a:off x="4349653" y="4648200"/>
            <a:ext cx="479434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This is HOM power is calculated with beam (5-pass ERL )  and HOM spectrum, and it is frequency is only up to 2.5 GHz. 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This HOM power is much lower than the rectangular ridge waveguide mainly because of the frequency of HOM shifted.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9791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810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000000"/>
                </a:solidFill>
              </a:rPr>
              <a:t>Summary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066800"/>
            <a:ext cx="8534400" cy="5257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 err="1" smtClean="0"/>
              <a:t>eRHIC</a:t>
            </a:r>
            <a:r>
              <a:rPr lang="en-US" sz="2000" b="1" dirty="0"/>
              <a:t> </a:t>
            </a:r>
            <a:r>
              <a:rPr lang="en-US" sz="2000" b="1" dirty="0" smtClean="0"/>
              <a:t>ERL SRF </a:t>
            </a:r>
            <a:r>
              <a:rPr lang="en-US" sz="2000" b="1" dirty="0" err="1" smtClean="0"/>
              <a:t>linac</a:t>
            </a:r>
            <a:r>
              <a:rPr lang="en-US" sz="2000" b="1" dirty="0" smtClean="0"/>
              <a:t>, based on 650 MHz 5-cell cavities, requires extremely good HOM damping for  to reach high current, high luminosity.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650 MHz SRF cavity was designed  for damping all the HOMs. </a:t>
            </a:r>
            <a:r>
              <a:rPr lang="en-US" sz="2000" b="1" dirty="0"/>
              <a:t> </a:t>
            </a:r>
            <a:r>
              <a:rPr lang="en-US" sz="2000" b="1" dirty="0" smtClean="0"/>
              <a:t>A </a:t>
            </a:r>
            <a:r>
              <a:rPr lang="en-US" sz="2000" b="1" dirty="0" err="1" smtClean="0"/>
              <a:t>Nb</a:t>
            </a:r>
            <a:r>
              <a:rPr lang="en-US" sz="2000" b="1" dirty="0" smtClean="0"/>
              <a:t> and Cu cavity are under fabricating by RI. The Cu </a:t>
            </a:r>
            <a:r>
              <a:rPr lang="en-US" sz="2000" b="1" dirty="0"/>
              <a:t>cavity will be fabricated for HOM study. The </a:t>
            </a:r>
            <a:r>
              <a:rPr lang="en-US" sz="2000" b="1" dirty="0" err="1"/>
              <a:t>Nb</a:t>
            </a:r>
            <a:r>
              <a:rPr lang="en-US" sz="2000" b="1" dirty="0"/>
              <a:t> cavity </a:t>
            </a:r>
            <a:r>
              <a:rPr lang="en-US" sz="2000" b="1" dirty="0" smtClean="0"/>
              <a:t>will be carried out performance study, and then modified </a:t>
            </a:r>
            <a:r>
              <a:rPr lang="en-US" sz="2000" b="1" dirty="0"/>
              <a:t>by adding HOM dampers</a:t>
            </a:r>
            <a:r>
              <a:rPr lang="en-US" sz="2000" b="1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R&amp;D on HOM damping scheme includes ridge waveguide for low frequency and beam piper absorber for high frequency HOM. Rectangular ridge waveguide is designed and prototyping. </a:t>
            </a:r>
          </a:p>
          <a:p>
            <a:pPr marL="0" indent="0">
              <a:buNone/>
            </a:pPr>
            <a:endParaRPr lang="en-US" sz="20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While working on R&amp;D on the compact </a:t>
            </a:r>
            <a:r>
              <a:rPr lang="en-US" sz="2000" b="1" dirty="0" err="1" smtClean="0"/>
              <a:t>linac</a:t>
            </a:r>
            <a:r>
              <a:rPr lang="en-US" sz="2000" b="1" dirty="0" smtClean="0"/>
              <a:t> scheme (with ridge waveguide and </a:t>
            </a:r>
            <a:r>
              <a:rPr lang="en-US" sz="2000" b="1" dirty="0" err="1" smtClean="0"/>
              <a:t>beampipe</a:t>
            </a:r>
            <a:r>
              <a:rPr lang="en-US" sz="2000" b="1" dirty="0" smtClean="0"/>
              <a:t> absorber), a “Low risk” </a:t>
            </a:r>
            <a:r>
              <a:rPr lang="en-US" sz="2000" b="1" dirty="0" err="1" smtClean="0"/>
              <a:t>linac</a:t>
            </a:r>
            <a:r>
              <a:rPr lang="en-US" sz="2000" b="1" dirty="0" smtClean="0"/>
              <a:t> scheme with lower HOM power and lower dipole impedance is under evaluating.</a:t>
            </a: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372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Acknowledgement (incomplete list)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81000" y="1066800"/>
            <a:ext cx="8458200" cy="39624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ü"/>
            </a:pPr>
            <a:r>
              <a:rPr lang="en-US" sz="2800" b="1" dirty="0" smtClean="0"/>
              <a:t>BNL team: </a:t>
            </a:r>
            <a:r>
              <a:rPr lang="en-US" sz="2800" b="1" dirty="0"/>
              <a:t>Philipp Kolb</a:t>
            </a:r>
            <a:r>
              <a:rPr lang="en-US" sz="2800" b="1" dirty="0" smtClean="0"/>
              <a:t>,</a:t>
            </a:r>
            <a:r>
              <a:rPr lang="en-US" sz="2800" b="1" dirty="0"/>
              <a:t> </a:t>
            </a:r>
            <a:r>
              <a:rPr lang="en-US" sz="2800" b="1" dirty="0" err="1" smtClean="0"/>
              <a:t>Ilan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BenZvi</a:t>
            </a:r>
            <a:r>
              <a:rPr lang="en-US" sz="2800" b="1" smtClean="0"/>
              <a:t>,</a:t>
            </a:r>
            <a:r>
              <a:rPr lang="en-US" sz="2800" b="1" smtClean="0"/>
              <a:t> </a:t>
            </a:r>
            <a:r>
              <a:rPr lang="en-US" sz="2800" b="1" dirty="0" err="1" smtClean="0"/>
              <a:t>Harald</a:t>
            </a:r>
            <a:r>
              <a:rPr lang="en-US" sz="2800" b="1" dirty="0" smtClean="0"/>
              <a:t> Hahn, Kevin </a:t>
            </a:r>
            <a:r>
              <a:rPr lang="en-US" sz="2800" b="1" dirty="0" err="1" smtClean="0"/>
              <a:t>Yongfeng</a:t>
            </a:r>
            <a:r>
              <a:rPr lang="en-US" sz="2800" b="1" dirty="0" smtClean="0"/>
              <a:t> </a:t>
            </a:r>
            <a:r>
              <a:rPr lang="en-US" sz="2800" b="1" dirty="0" err="1"/>
              <a:t>Gao</a:t>
            </a:r>
            <a:r>
              <a:rPr lang="en-US" sz="2800" b="1" dirty="0"/>
              <a:t>, </a:t>
            </a:r>
            <a:r>
              <a:rPr lang="en-US" sz="2800" b="1" dirty="0" err="1" smtClean="0"/>
              <a:t>Vadim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Ptitsyn</a:t>
            </a:r>
            <a:r>
              <a:rPr lang="en-US" sz="2800" b="1" dirty="0" smtClean="0"/>
              <a:t>, Kevin </a:t>
            </a:r>
            <a:r>
              <a:rPr lang="en-US" sz="2800" b="1" dirty="0"/>
              <a:t>Smith</a:t>
            </a:r>
            <a:r>
              <a:rPr lang="en-US" sz="2800" b="1" dirty="0" smtClean="0"/>
              <a:t>, Kevin </a:t>
            </a:r>
            <a:r>
              <a:rPr lang="en-US" sz="2800" b="1" dirty="0" err="1" smtClean="0"/>
              <a:t>Mernick</a:t>
            </a:r>
            <a:r>
              <a:rPr lang="en-US" sz="2800" b="1" dirty="0" smtClean="0"/>
              <a:t>, </a:t>
            </a:r>
            <a:r>
              <a:rPr lang="en-US" sz="2800" b="1" dirty="0"/>
              <a:t>Chen Xu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Hao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Yue</a:t>
            </a:r>
            <a:r>
              <a:rPr lang="en-US" sz="2800" b="1" dirty="0" smtClean="0"/>
              <a:t>, </a:t>
            </a:r>
            <a:r>
              <a:rPr lang="en-US" sz="2800" b="1" dirty="0"/>
              <a:t>Alex </a:t>
            </a:r>
            <a:r>
              <a:rPr lang="en-US" sz="2800" b="1" dirty="0" err="1" smtClean="0"/>
              <a:t>Zaltsman</a:t>
            </a:r>
            <a:r>
              <a:rPr lang="en-US" sz="2800" b="1" dirty="0" smtClean="0"/>
              <a:t>, Rich </a:t>
            </a:r>
            <a:r>
              <a:rPr lang="en-US" sz="2800" b="1" dirty="0" err="1" smtClean="0"/>
              <a:t>Porqueddu</a:t>
            </a:r>
            <a:r>
              <a:rPr lang="en-US" sz="2800" b="1" dirty="0" smtClean="0"/>
              <a:t>…</a:t>
            </a:r>
            <a:endParaRPr lang="en-US" sz="2800" b="1" dirty="0"/>
          </a:p>
          <a:p>
            <a:endParaRPr lang="en-US" sz="2800" b="1" dirty="0" smtClean="0"/>
          </a:p>
          <a:p>
            <a:pPr>
              <a:buFont typeface="Wingdings" charset="2"/>
              <a:buChar char="ü"/>
            </a:pPr>
            <a:r>
              <a:rPr lang="en-US" sz="2800" b="1" dirty="0" smtClean="0"/>
              <a:t>Thank </a:t>
            </a:r>
            <a:r>
              <a:rPr lang="en-US" sz="2800" b="1" dirty="0"/>
              <a:t>you for </a:t>
            </a:r>
            <a:r>
              <a:rPr lang="en-US" sz="2800" b="1" dirty="0" smtClean="0"/>
              <a:t>helpful </a:t>
            </a:r>
            <a:r>
              <a:rPr lang="en-US" sz="2800" b="1" dirty="0"/>
              <a:t>and encouraged discussion </a:t>
            </a:r>
            <a:r>
              <a:rPr lang="en-US" sz="2800" b="1" dirty="0" smtClean="0"/>
              <a:t>from </a:t>
            </a:r>
          </a:p>
          <a:p>
            <a:pPr lvl="1">
              <a:buFont typeface="Courier New"/>
              <a:buChar char="o"/>
            </a:pPr>
            <a:r>
              <a:rPr lang="en-US" sz="2400" b="1" dirty="0" err="1" smtClean="0"/>
              <a:t>Jlab</a:t>
            </a:r>
            <a:r>
              <a:rPr lang="en-US" sz="2400" b="1" dirty="0" smtClean="0"/>
              <a:t>:  Bob </a:t>
            </a:r>
            <a:r>
              <a:rPr lang="en-US" sz="2400" b="1" dirty="0" err="1" smtClean="0"/>
              <a:t>Rimmer</a:t>
            </a:r>
            <a:r>
              <a:rPr lang="en-US" sz="2400" b="1" dirty="0" smtClean="0"/>
              <a:t>, </a:t>
            </a:r>
            <a:r>
              <a:rPr lang="en-US" sz="2400" b="1" dirty="0" err="1" smtClean="0"/>
              <a:t>Haipeng</a:t>
            </a:r>
            <a:r>
              <a:rPr lang="en-US" sz="2400" b="1" dirty="0" smtClean="0"/>
              <a:t> </a:t>
            </a:r>
            <a:r>
              <a:rPr lang="en-US" sz="2400" b="1" dirty="0"/>
              <a:t>Wang, Frank </a:t>
            </a:r>
            <a:r>
              <a:rPr lang="en-US" sz="2400" b="1" dirty="0" err="1" smtClean="0"/>
              <a:t>Marhauser</a:t>
            </a:r>
            <a:r>
              <a:rPr lang="en-US" sz="2400" b="1" dirty="0" smtClean="0"/>
              <a:t>…; </a:t>
            </a:r>
          </a:p>
          <a:p>
            <a:pPr lvl="1">
              <a:buFont typeface="Courier New"/>
              <a:buChar char="o"/>
            </a:pPr>
            <a:r>
              <a:rPr lang="en-US" sz="2400" b="1" dirty="0" smtClean="0"/>
              <a:t>LBNL: </a:t>
            </a:r>
            <a:r>
              <a:rPr lang="en-US" sz="2400" b="1" dirty="0" err="1" smtClean="0"/>
              <a:t>Derun</a:t>
            </a:r>
            <a:r>
              <a:rPr lang="en-US" sz="2400" b="1" dirty="0" smtClean="0"/>
              <a:t> Li, </a:t>
            </a:r>
            <a:r>
              <a:rPr lang="en-US" sz="2400" b="1" dirty="0" err="1" smtClean="0"/>
              <a:t>Yawei</a:t>
            </a:r>
            <a:r>
              <a:rPr lang="en-US" sz="2400" b="1" dirty="0" smtClean="0"/>
              <a:t> Yang, </a:t>
            </a:r>
            <a:r>
              <a:rPr lang="en-US" sz="2400" b="1" dirty="0" err="1" smtClean="0"/>
              <a:t>Tianhuan</a:t>
            </a:r>
            <a:r>
              <a:rPr lang="en-US" sz="2400" b="1" dirty="0" smtClean="0"/>
              <a:t> Lou…;</a:t>
            </a:r>
          </a:p>
          <a:p>
            <a:pPr lvl="1">
              <a:buFont typeface="Courier New"/>
              <a:buChar char="o"/>
            </a:pPr>
            <a:r>
              <a:rPr lang="en-US" sz="2400" b="1" dirty="0" smtClean="0"/>
              <a:t>ANL:  Peter </a:t>
            </a:r>
            <a:r>
              <a:rPr lang="en-US" sz="2400" b="1" dirty="0" err="1" smtClean="0"/>
              <a:t>Ostroumov</a:t>
            </a:r>
            <a:r>
              <a:rPr lang="en-US" sz="2400" b="1" dirty="0" smtClean="0"/>
              <a:t>, Michael Kelly, </a:t>
            </a:r>
            <a:r>
              <a:rPr lang="en-US" sz="2400" b="1" dirty="0" err="1" smtClean="0"/>
              <a:t>Sanghoon</a:t>
            </a:r>
            <a:r>
              <a:rPr lang="en-US" sz="2400" b="1" dirty="0" smtClean="0"/>
              <a:t> Kim..</a:t>
            </a:r>
          </a:p>
          <a:p>
            <a:pPr lvl="1">
              <a:buFont typeface="Courier New"/>
              <a:buChar char="o"/>
            </a:pPr>
            <a:r>
              <a:rPr lang="en-US" sz="2400" b="1" dirty="0" smtClean="0"/>
              <a:t>Mega: Lisa Cummings, Peter Matthews..</a:t>
            </a:r>
            <a:endParaRPr lang="en-US" sz="2400" b="1" dirty="0"/>
          </a:p>
          <a:p>
            <a:endParaRPr lang="en-US" sz="28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3498" y="8382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6228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eRHIC_Schematic_N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39" y="1780822"/>
            <a:ext cx="6666561" cy="4876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683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ERL SRF </a:t>
            </a:r>
            <a:r>
              <a:rPr lang="en-US" sz="3200" b="1" dirty="0" err="1" smtClean="0"/>
              <a:t>linac</a:t>
            </a:r>
            <a:r>
              <a:rPr lang="en-US" sz="3200" b="1" dirty="0" smtClean="0"/>
              <a:t> in FFAG lattice </a:t>
            </a:r>
            <a:r>
              <a:rPr lang="en-US" sz="3200" b="1" dirty="0" err="1" smtClean="0"/>
              <a:t>eRHIC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5181600" y="1066800"/>
            <a:ext cx="3505200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1" dirty="0"/>
              <a:t>1.67 </a:t>
            </a:r>
            <a:r>
              <a:rPr lang="en-US" sz="1600" b="1" dirty="0" err="1"/>
              <a:t>GeV</a:t>
            </a:r>
            <a:r>
              <a:rPr lang="en-US" sz="1600" b="1" dirty="0"/>
              <a:t> main Energy Recovery </a:t>
            </a:r>
            <a:r>
              <a:rPr lang="en-US" sz="1600" b="1" dirty="0" err="1"/>
              <a:t>Linac</a:t>
            </a:r>
            <a:r>
              <a:rPr lang="en-US" sz="1600" b="1" dirty="0"/>
              <a:t>; 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/>
              <a:t>80 647.4 MHz 5-cell–SRF Cavity;</a:t>
            </a:r>
          </a:p>
          <a:p>
            <a:pPr marL="285750" indent="-285750">
              <a:buFont typeface="Arial"/>
              <a:buChar char="•"/>
            </a:pPr>
            <a:r>
              <a:rPr lang="en-US" sz="1600" b="1" dirty="0" smtClean="0"/>
              <a:t>Available tunnel space: 200 m.</a:t>
            </a:r>
            <a:endParaRPr lang="en-US" sz="1600" b="1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800600" y="2133600"/>
            <a:ext cx="381000" cy="6096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257800" y="52578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detail @ </a:t>
            </a:r>
            <a:r>
              <a:rPr lang="en-US" dirty="0" err="1" smtClean="0"/>
              <a:t>eRHIC</a:t>
            </a:r>
            <a:r>
              <a:rPr lang="en-US" dirty="0" smtClean="0"/>
              <a:t> Design Study: An Electron-Ion Collider at BNL, </a:t>
            </a:r>
            <a:r>
              <a:rPr lang="en-US" dirty="0" err="1" smtClean="0"/>
              <a:t>arxiv</a:t>
            </a:r>
            <a:r>
              <a:rPr lang="en-US" dirty="0" smtClean="0"/>
              <a:t>: 1409.1633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9039" y="832554"/>
            <a:ext cx="1906593" cy="1600200"/>
            <a:chOff x="-77793" y="685800"/>
            <a:chExt cx="1906593" cy="16002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6394" y="800100"/>
              <a:ext cx="748106" cy="102248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 bwMode="auto">
            <a:xfrm>
              <a:off x="111949" y="914400"/>
              <a:ext cx="103105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2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1.7-5.1 GeV</a:t>
              </a: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26704" y="1371600"/>
              <a:ext cx="109837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ts val="120"/>
                </a:spcBef>
              </a:pPr>
              <a:r>
                <a:rPr lang="en-US" sz="12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6.7-18.3 GeV</a:t>
              </a:r>
              <a:endParaRPr lang="en-US" sz="1200" dirty="0">
                <a:solidFill>
                  <a:srgbClr val="000000"/>
                </a:solidFill>
                <a:latin typeface="Helvetica"/>
                <a:cs typeface="Helvetica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4400" y="1828800"/>
              <a:ext cx="674565" cy="369236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 bwMode="auto">
            <a:xfrm>
              <a:off x="-77793" y="1888489"/>
              <a:ext cx="112723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200">
                  <a:solidFill>
                    <a:srgbClr val="000000"/>
                  </a:solidFill>
                  <a:latin typeface="Helvetica"/>
                  <a:cs typeface="Helvetica"/>
                </a:rPr>
                <a:t>u</a:t>
              </a:r>
              <a:r>
                <a:rPr lang="en-US" sz="1200" smtClean="0">
                  <a:solidFill>
                    <a:srgbClr val="000000"/>
                  </a:solidFill>
                  <a:latin typeface="Helvetica"/>
                  <a:cs typeface="Helvetica"/>
                </a:rPr>
                <a:t>p to 20 </a:t>
              </a:r>
              <a:r>
                <a:rPr lang="en-US" sz="12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GeV</a:t>
              </a:r>
            </a:p>
          </p:txBody>
        </p:sp>
        <p:sp>
          <p:nvSpPr>
            <p:cNvPr id="17" name="Rounded Rectangle 16"/>
            <p:cNvSpPr/>
            <p:nvPr/>
          </p:nvSpPr>
          <p:spPr bwMode="auto">
            <a:xfrm>
              <a:off x="0" y="685800"/>
              <a:ext cx="1828800" cy="1600200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</p:grpSp>
      <p:cxnSp>
        <p:nvCxnSpPr>
          <p:cNvPr id="18" name="Straight Arrow Connector 17"/>
          <p:cNvCxnSpPr/>
          <p:nvPr/>
        </p:nvCxnSpPr>
        <p:spPr bwMode="auto">
          <a:xfrm>
            <a:off x="1944039" y="1933222"/>
            <a:ext cx="533400" cy="381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46343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6055014"/>
              </p:ext>
            </p:extLst>
          </p:nvPr>
        </p:nvGraphicFramePr>
        <p:xfrm>
          <a:off x="533400" y="954088"/>
          <a:ext cx="8153400" cy="5675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26" name="Document" r:id="rId3" imgW="6210300" imgH="4241800" progId="Word.Document.12">
                  <p:embed/>
                </p:oleObj>
              </mc:Choice>
              <mc:Fallback>
                <p:oleObj name="Document" r:id="rId3" imgW="6210300" imgH="4241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3400" y="954088"/>
                        <a:ext cx="8153400" cy="56753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973682"/>
          </a:xfrm>
        </p:spPr>
        <p:txBody>
          <a:bodyPr>
            <a:normAutofit/>
          </a:bodyPr>
          <a:lstStyle/>
          <a:p>
            <a:r>
              <a:rPr lang="en-US" sz="2800" b="1" dirty="0" err="1" smtClean="0"/>
              <a:t>Linac</a:t>
            </a:r>
            <a:r>
              <a:rPr lang="en-US" sz="2800" b="1" dirty="0" smtClean="0"/>
              <a:t> Parameters for compact</a:t>
            </a:r>
            <a:endParaRPr lang="en-US" sz="28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76800" y="1295400"/>
            <a:ext cx="3886200" cy="20326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8200" y="3429000"/>
            <a:ext cx="4038600" cy="242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146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31708"/>
            <a:ext cx="8839200" cy="654091"/>
          </a:xfrm>
        </p:spPr>
        <p:txBody>
          <a:bodyPr>
            <a:normAutofit/>
          </a:bodyPr>
          <a:lstStyle/>
          <a:p>
            <a:r>
              <a:rPr lang="en-US" sz="3200" b="1" dirty="0" err="1" smtClean="0"/>
              <a:t>eRHIC</a:t>
            </a:r>
            <a:r>
              <a:rPr lang="en-US" sz="3200" b="1" dirty="0" smtClean="0"/>
              <a:t> ERL electron beam current limits</a:t>
            </a:r>
            <a:endParaRPr lang="en-US" sz="3200" b="1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202271" y="990600"/>
            <a:ext cx="8789329" cy="3276600"/>
            <a:chOff x="114300" y="1714500"/>
            <a:chExt cx="9780975" cy="33147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86300" y="2057400"/>
              <a:ext cx="4228032" cy="294914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4300" y="2057400"/>
              <a:ext cx="4260506" cy="297180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 bwMode="auto">
            <a:xfrm>
              <a:off x="1383507" y="1714500"/>
              <a:ext cx="1891971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Nominal design</a:t>
              </a: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6057900" y="1714500"/>
              <a:ext cx="1891971" cy="410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Ultimate design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H="1">
              <a:off x="2171700" y="2628900"/>
              <a:ext cx="342900" cy="1143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 bwMode="auto">
            <a:xfrm flipV="1">
              <a:off x="6743700" y="3429000"/>
              <a:ext cx="228600" cy="1143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1" name="TextBox 20"/>
            <p:cNvSpPr txBox="1"/>
            <p:nvPr/>
          </p:nvSpPr>
          <p:spPr bwMode="auto">
            <a:xfrm>
              <a:off x="5650434" y="3397992"/>
              <a:ext cx="1059414" cy="568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200" b="0" dirty="0" smtClean="0">
                  <a:latin typeface="Helvetica"/>
                  <a:cs typeface="Helvetica"/>
                </a:rPr>
                <a:t>SR power </a:t>
              </a:r>
            </a:p>
            <a:p>
              <a:pPr algn="l">
                <a:spcBef>
                  <a:spcPts val="0"/>
                </a:spcBef>
              </a:pPr>
              <a:r>
                <a:rPr lang="en-US" sz="1200" b="0" dirty="0" smtClean="0">
                  <a:latin typeface="Helvetica"/>
                  <a:cs typeface="Helvetica"/>
                </a:rPr>
                <a:t>2.5 MW</a:t>
              </a:r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2514600" y="2286000"/>
              <a:ext cx="1059414" cy="568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2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SR power </a:t>
              </a:r>
            </a:p>
            <a:p>
              <a:pPr algn="l">
                <a:spcBef>
                  <a:spcPts val="0"/>
                </a:spcBef>
              </a:pPr>
              <a:r>
                <a:rPr lang="en-US" sz="12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2.5 MW</a:t>
              </a:r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7772400" y="3086100"/>
              <a:ext cx="2122875" cy="720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600" b="1" dirty="0" smtClean="0">
                  <a:solidFill>
                    <a:srgbClr val="FF0000"/>
                  </a:solidFill>
                  <a:latin typeface="Helvetica"/>
                  <a:cs typeface="Helvetica"/>
                </a:rPr>
                <a:t>HOM power/</a:t>
              </a:r>
              <a:r>
                <a:rPr lang="en-US" sz="1600" b="1" dirty="0" err="1" smtClean="0">
                  <a:solidFill>
                    <a:srgbClr val="FF0000"/>
                  </a:solidFill>
                  <a:latin typeface="Helvetica"/>
                  <a:cs typeface="Helvetica"/>
                </a:rPr>
                <a:t>cav</a:t>
              </a:r>
              <a:r>
                <a:rPr lang="en-US" sz="1600" b="1" dirty="0" smtClean="0">
                  <a:solidFill>
                    <a:srgbClr val="FF0000"/>
                  </a:solidFill>
                  <a:latin typeface="Helvetica"/>
                  <a:cs typeface="Helvetica"/>
                </a:rPr>
                <a:t> </a:t>
              </a:r>
            </a:p>
            <a:p>
              <a:pPr algn="l">
                <a:spcBef>
                  <a:spcPts val="0"/>
                </a:spcBef>
              </a:pPr>
              <a:r>
                <a:rPr lang="en-US" sz="1600" b="1" dirty="0" smtClean="0">
                  <a:solidFill>
                    <a:srgbClr val="FF0000"/>
                  </a:solidFill>
                  <a:latin typeface="Helvetica"/>
                  <a:cs typeface="Helvetica"/>
                </a:rPr>
                <a:t>8 kW !</a:t>
              </a:r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914400" y="2057400"/>
              <a:ext cx="130035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200" b="0" dirty="0" smtClean="0">
                  <a:solidFill>
                    <a:srgbClr val="660066"/>
                  </a:solidFill>
                  <a:latin typeface="Helvetica"/>
                  <a:cs typeface="Helvetica"/>
                </a:rPr>
                <a:t>HOM power/</a:t>
              </a:r>
              <a:r>
                <a:rPr lang="en-US" sz="1200" b="0" dirty="0" err="1" smtClean="0">
                  <a:solidFill>
                    <a:srgbClr val="660066"/>
                  </a:solidFill>
                  <a:latin typeface="Helvetica"/>
                  <a:cs typeface="Helvetica"/>
                </a:rPr>
                <a:t>cav</a:t>
              </a:r>
              <a:r>
                <a:rPr lang="en-US" sz="1200" b="0" dirty="0" smtClean="0">
                  <a:solidFill>
                    <a:srgbClr val="660066"/>
                  </a:solidFill>
                  <a:latin typeface="Helvetica"/>
                  <a:cs typeface="Helvetica"/>
                </a:rPr>
                <a:t> </a:t>
              </a:r>
            </a:p>
            <a:p>
              <a:pPr algn="l">
                <a:spcBef>
                  <a:spcPts val="0"/>
                </a:spcBef>
              </a:pPr>
              <a:r>
                <a:rPr lang="en-US" sz="1200" b="0" dirty="0" smtClean="0">
                  <a:solidFill>
                    <a:srgbClr val="660066"/>
                  </a:solidFill>
                  <a:latin typeface="Helvetica"/>
                  <a:cs typeface="Helvetica"/>
                </a:rPr>
                <a:t>2.5 kW</a:t>
              </a:r>
            </a:p>
          </p:txBody>
        </p:sp>
        <p:sp>
          <p:nvSpPr>
            <p:cNvPr id="25" name="TextBox 24"/>
            <p:cNvSpPr txBox="1"/>
            <p:nvPr/>
          </p:nvSpPr>
          <p:spPr bwMode="auto">
            <a:xfrm>
              <a:off x="2687515" y="3159842"/>
              <a:ext cx="160460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200" b="0" dirty="0" smtClean="0">
                  <a:solidFill>
                    <a:srgbClr val="008000"/>
                  </a:solidFill>
                  <a:latin typeface="Helvetica"/>
                  <a:cs typeface="Helvetica"/>
                </a:rPr>
                <a:t>Polar. source current </a:t>
              </a:r>
            </a:p>
            <a:p>
              <a:pPr algn="l">
                <a:spcBef>
                  <a:spcPts val="0"/>
                </a:spcBef>
              </a:pPr>
              <a:r>
                <a:rPr lang="en-US" sz="1200" b="0" dirty="0" smtClean="0">
                  <a:solidFill>
                    <a:srgbClr val="008000"/>
                  </a:solidFill>
                  <a:latin typeface="Helvetica"/>
                  <a:cs typeface="Helvetica"/>
                </a:rPr>
                <a:t>26 mA</a:t>
              </a:r>
            </a:p>
          </p:txBody>
        </p:sp>
        <p:sp>
          <p:nvSpPr>
            <p:cNvPr id="26" name="TextBox 25"/>
            <p:cNvSpPr txBox="1"/>
            <p:nvPr/>
          </p:nvSpPr>
          <p:spPr bwMode="auto">
            <a:xfrm>
              <a:off x="7429500" y="2167235"/>
              <a:ext cx="160460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200" b="0" dirty="0" smtClean="0">
                  <a:solidFill>
                    <a:srgbClr val="008000"/>
                  </a:solidFill>
                  <a:latin typeface="Helvetica"/>
                  <a:cs typeface="Helvetica"/>
                </a:rPr>
                <a:t>Polar. source current </a:t>
              </a:r>
            </a:p>
            <a:p>
              <a:pPr algn="l">
                <a:spcBef>
                  <a:spcPts val="0"/>
                </a:spcBef>
              </a:pPr>
              <a:r>
                <a:rPr lang="en-US" sz="1200" b="0" dirty="0" smtClean="0">
                  <a:solidFill>
                    <a:srgbClr val="008000"/>
                  </a:solidFill>
                  <a:latin typeface="Helvetica"/>
                  <a:cs typeface="Helvetica"/>
                </a:rPr>
                <a:t>50 mA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810000" y="5754469"/>
            <a:ext cx="541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plot@ V. </a:t>
            </a:r>
            <a:r>
              <a:rPr lang="en-US" dirty="0" err="1" smtClean="0"/>
              <a:t>Ptitsyn</a:t>
            </a:r>
            <a:r>
              <a:rPr lang="en-US" dirty="0" smtClean="0"/>
              <a:t>, Luminosity staged </a:t>
            </a:r>
            <a:r>
              <a:rPr lang="en-US" dirty="0" err="1" smtClean="0"/>
              <a:t>linac</a:t>
            </a:r>
            <a:r>
              <a:rPr lang="en-US" dirty="0" smtClean="0"/>
              <a:t>-ring design, </a:t>
            </a:r>
            <a:r>
              <a:rPr lang="en-US" dirty="0" err="1" smtClean="0"/>
              <a:t>eRHIC</a:t>
            </a:r>
            <a:r>
              <a:rPr lang="en-US" dirty="0" smtClean="0"/>
              <a:t> R&amp;D advisory committee Review, April 7-8, 2016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8600" y="4390072"/>
            <a:ext cx="891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Bunch length in </a:t>
            </a:r>
            <a:r>
              <a:rPr lang="en-US" dirty="0" err="1" smtClean="0"/>
              <a:t>eRHIC</a:t>
            </a:r>
            <a:r>
              <a:rPr lang="en-US" dirty="0" smtClean="0"/>
              <a:t> design is with sigma of 3mm, which has loss factor of 2.6 V/</a:t>
            </a:r>
            <a:r>
              <a:rPr lang="en-US" dirty="0" err="1" smtClean="0"/>
              <a:t>pC</a:t>
            </a:r>
            <a:r>
              <a:rPr lang="en-US" dirty="0" smtClean="0"/>
              <a:t> calculated by ABCI.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There are two designs with max </a:t>
            </a:r>
            <a:r>
              <a:rPr lang="en-US" dirty="0" err="1" smtClean="0"/>
              <a:t>ebeam</a:t>
            </a:r>
            <a:r>
              <a:rPr lang="en-US" dirty="0" smtClean="0"/>
              <a:t> current in </a:t>
            </a:r>
            <a:r>
              <a:rPr lang="en-US" dirty="0" err="1" smtClean="0"/>
              <a:t>linac</a:t>
            </a:r>
            <a:r>
              <a:rPr lang="en-US" dirty="0" smtClean="0"/>
              <a:t> of 340 mA for nominal design and of 500 mA for ultimate design, which, respectively, generates 2.5 kW and 8 kW HOM power calculated by </a:t>
            </a:r>
            <a:r>
              <a:rPr lang="en-US" dirty="0" smtClean="0">
                <a:solidFill>
                  <a:srgbClr val="FF0000"/>
                </a:solidFill>
              </a:rPr>
              <a:t>single bunch loss factor.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461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0" y="1076631"/>
            <a:ext cx="4128370" cy="154180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31708"/>
            <a:ext cx="8229600" cy="6540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000000"/>
                </a:solidFill>
              </a:rPr>
              <a:t>RF and mechanical </a:t>
            </a:r>
            <a:r>
              <a:rPr lang="en-US" sz="2800" b="1" dirty="0">
                <a:solidFill>
                  <a:srgbClr val="000000"/>
                </a:solidFill>
              </a:rPr>
              <a:t>d</a:t>
            </a:r>
            <a:r>
              <a:rPr lang="en-US" sz="2800" b="1" dirty="0" smtClean="0">
                <a:solidFill>
                  <a:srgbClr val="000000"/>
                </a:solidFill>
              </a:rPr>
              <a:t>esign of 647 MHz cavity</a:t>
            </a:r>
            <a:endParaRPr lang="en-US" sz="2800" b="1" dirty="0">
              <a:solidFill>
                <a:srgbClr val="00000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626879"/>
              </p:ext>
            </p:extLst>
          </p:nvPr>
        </p:nvGraphicFramePr>
        <p:xfrm>
          <a:off x="76200" y="2819400"/>
          <a:ext cx="3962400" cy="33576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5756"/>
                <a:gridCol w="1636644"/>
              </a:tblGrid>
              <a:tr h="464972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Parameters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 smtClean="0">
                          <a:effectLst/>
                        </a:rPr>
                        <a:t>647 </a:t>
                      </a:r>
                      <a:r>
                        <a:rPr lang="en-GB" sz="1600" b="1" kern="800" dirty="0">
                          <a:effectLst/>
                        </a:rPr>
                        <a:t>MHz 5-cell cavity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73536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Frequency [MHz]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 smtClean="0">
                          <a:effectLst/>
                        </a:rPr>
                        <a:t>647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4787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Number of cells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5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4787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Geometry factor [Ω]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273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4787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(R/Q)/Cavity [Ω]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502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4787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>
                          <a:effectLst/>
                        </a:rPr>
                        <a:t>Epeak/Eacc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2.27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64972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>
                          <a:effectLst/>
                        </a:rPr>
                        <a:t>Bpeak/Eacc [mT/MV/m]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4.42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4787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>
                          <a:effectLst/>
                        </a:rPr>
                        <a:t>Coupling factor [%]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2.8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4787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>
                          <a:effectLst/>
                        </a:rPr>
                        <a:t>Cavity length [m]</a:t>
                      </a:r>
                      <a:endParaRPr lang="en-US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1.72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3962400" y="4267200"/>
            <a:ext cx="5181600" cy="16764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1400" b="1" dirty="0" smtClean="0"/>
              <a:t>The tuning range for </a:t>
            </a:r>
            <a:r>
              <a:rPr lang="en-US" sz="1400" b="1" dirty="0" err="1" smtClean="0"/>
              <a:t>eRHIC</a:t>
            </a:r>
            <a:r>
              <a:rPr lang="en-US" sz="1400" b="1" dirty="0" smtClean="0"/>
              <a:t> cavity is 173 kHz to match different Proton energy.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b="1" dirty="0" smtClean="0"/>
              <a:t>Tremendous mechanical analysis was carried out, and decided to have 4 mm wall thickness without Stiffness ring. This makes a reasonable  tuner load, mechanical stress bellow 7000 psi.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b="1" dirty="0" smtClean="0"/>
              <a:t>With tabs on the middle cell of the cavity, the first mechanical mode is longitudinal mode and is 107 Hz.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b="1" dirty="0" smtClean="0"/>
              <a:t>The cavity will be fabricated in RI.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990600"/>
            <a:ext cx="4591158" cy="3048000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38200"/>
            <a:ext cx="4419599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53200" y="18288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Single bunch loss factor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28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14400"/>
            <a:ext cx="8382000" cy="2438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673699"/>
            <a:ext cx="5334000" cy="249850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H="1">
            <a:off x="838200" y="3124200"/>
            <a:ext cx="609600" cy="6096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524000" y="3124200"/>
            <a:ext cx="4114800" cy="6858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eRHIC bunch structure</a:t>
            </a:r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5715000" y="3429000"/>
            <a:ext cx="3962400" cy="2431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err="1" smtClean="0"/>
              <a:t>i</a:t>
            </a:r>
            <a:r>
              <a:rPr lang="en-US" dirty="0" smtClean="0"/>
              <a:t>(t)=A(t)</a:t>
            </a:r>
            <a:r>
              <a:rPr lang="en-US" dirty="0" err="1" smtClean="0"/>
              <a:t>xB</a:t>
            </a:r>
            <a:r>
              <a:rPr lang="en-US" dirty="0" smtClean="0"/>
              <a:t>(t) x C(t)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/>
          </a:p>
          <a:p>
            <a:pPr eaLnBrk="1" hangingPunct="1">
              <a:spcBef>
                <a:spcPct val="50000"/>
              </a:spcBef>
              <a:defRPr/>
            </a:pPr>
            <a:r>
              <a:rPr lang="en-US" dirty="0" smtClean="0"/>
              <a:t>CW  A</a:t>
            </a:r>
            <a:r>
              <a:rPr lang="en-US" dirty="0"/>
              <a:t>(t</a:t>
            </a:r>
            <a:r>
              <a:rPr lang="en-US" dirty="0" smtClean="0"/>
              <a:t>): RF 647.5 MHz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dirty="0" smtClean="0"/>
              <a:t>Midi bunch  B(t): 9.38 MHz</a:t>
            </a:r>
            <a:endParaRPr lang="en-US" dirty="0"/>
          </a:p>
          <a:p>
            <a:pPr eaLnBrk="1" hangingPunct="1">
              <a:spcBef>
                <a:spcPct val="50000"/>
              </a:spcBef>
              <a:defRPr/>
            </a:pPr>
            <a:r>
              <a:rPr lang="en-US" dirty="0" smtClean="0"/>
              <a:t>Macro bunch C(t): revolution frequency 78KHz (120 9.38 MHz) 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dirty="0" smtClean="0"/>
              <a:t>Gap: 10 9.38MHz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772400" y="167640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gap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042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eRHIC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524000"/>
            <a:ext cx="7315200" cy="4680247"/>
          </a:xfrm>
          <a:prstGeom prst="rect">
            <a:avLst/>
          </a:prstGeom>
        </p:spPr>
      </p:pic>
      <p:graphicFrame>
        <p:nvGraphicFramePr>
          <p:cNvPr id="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6486897"/>
              </p:ext>
            </p:extLst>
          </p:nvPr>
        </p:nvGraphicFramePr>
        <p:xfrm>
          <a:off x="685800" y="898153"/>
          <a:ext cx="7696200" cy="746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02" name="Equation" r:id="rId4" imgW="3708400" imgH="457200" progId="Equation.3">
                  <p:embed/>
                </p:oleObj>
              </mc:Choice>
              <mc:Fallback>
                <p:oleObj name="Equation" r:id="rId4" imgW="37084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898153"/>
                        <a:ext cx="7696200" cy="74649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eRHIC</a:t>
            </a:r>
            <a:r>
              <a:rPr lang="en-US" dirty="0" smtClean="0"/>
              <a:t> bunch structure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6294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Conceptual </a:t>
            </a:r>
            <a:r>
              <a:rPr lang="en-US" sz="3200" b="1" dirty="0" smtClean="0">
                <a:solidFill>
                  <a:srgbClr val="FF0000"/>
                </a:solidFill>
              </a:rPr>
              <a:t>design of Ridge waveguide damper (1)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52400" y="5029200"/>
            <a:ext cx="8839200" cy="1905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Ridge WG is a nature high pass filter with higher bandwidth, smaller size (1/4) than regular WG.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b="1" dirty="0" smtClean="0"/>
              <a:t>Ridge WG has lower conduction heat load  and is easier to cool.</a:t>
            </a: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endParaRPr lang="en-US" sz="16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761999"/>
            <a:ext cx="7162800" cy="4267201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371601"/>
            <a:ext cx="5410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76200" y="762000"/>
            <a:ext cx="8991600" cy="0"/>
          </a:xfrm>
          <a:prstGeom prst="line">
            <a:avLst/>
          </a:prstGeom>
          <a:ln w="412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3579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9588</TotalTime>
  <Words>1283</Words>
  <Application>Microsoft Macintosh PowerPoint</Application>
  <PresentationFormat>On-screen Show (4:3)</PresentationFormat>
  <Paragraphs>155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Office Theme</vt:lpstr>
      <vt:lpstr>Photo Editor Photo</vt:lpstr>
      <vt:lpstr>Document</vt:lpstr>
      <vt:lpstr>Equation</vt:lpstr>
      <vt:lpstr>Novel Ridge Waveguide HOM damping Scheme for High Current SRF cavity</vt:lpstr>
      <vt:lpstr>Outline</vt:lpstr>
      <vt:lpstr>ERL SRF linac in FFAG lattice eRHIC</vt:lpstr>
      <vt:lpstr>Linac Parameters for compact</vt:lpstr>
      <vt:lpstr>eRHIC ERL electron beam current limits</vt:lpstr>
      <vt:lpstr>PowerPoint Presentation</vt:lpstr>
      <vt:lpstr>PowerPoint Presentation</vt:lpstr>
      <vt:lpstr>eRHIC bunch structure</vt:lpstr>
      <vt:lpstr>Conceptual design of Ridge waveguide damper (1)</vt:lpstr>
      <vt:lpstr>Uniform Ridge Waveguide HOM damping results </vt:lpstr>
      <vt:lpstr>BBU Simulation results</vt:lpstr>
      <vt:lpstr>Spectral density for 5 Passes 50 mA ERL </vt:lpstr>
      <vt:lpstr>PowerPoint Presentation</vt:lpstr>
      <vt:lpstr>HOM power distribution (Y. Gao)</vt:lpstr>
      <vt:lpstr>Percentage of modes for each port (Y. Gao)</vt:lpstr>
      <vt:lpstr>HOM absorber design (P. Kolb)</vt:lpstr>
      <vt:lpstr>Prototyping</vt:lpstr>
      <vt:lpstr>Variety of the HOM dampers: Round Ridge WG</vt:lpstr>
      <vt:lpstr>Rounded HOM damper: Parameters</vt:lpstr>
      <vt:lpstr>PowerPoint Presentation</vt:lpstr>
      <vt:lpstr>PowerPoint Presentation</vt:lpstr>
      <vt:lpstr>HOM impedance for low-risk linac</vt:lpstr>
      <vt:lpstr>HOM power up to 2.5 GHz of low-risk linac</vt:lpstr>
      <vt:lpstr>PowerPoint Presentation</vt:lpstr>
      <vt:lpstr>Acknowledgement (incomplete list)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Commissioning SRF gun at BNL</dc:title>
  <dc:creator>Xu, Wencan</dc:creator>
  <cp:lastModifiedBy>wencan xu</cp:lastModifiedBy>
  <cp:revision>2021</cp:revision>
  <cp:lastPrinted>2016-04-22T17:53:04Z</cp:lastPrinted>
  <dcterms:created xsi:type="dcterms:W3CDTF">2006-08-16T00:00:00Z</dcterms:created>
  <dcterms:modified xsi:type="dcterms:W3CDTF">2016-11-30T11:32:18Z</dcterms:modified>
</cp:coreProperties>
</file>