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82" r:id="rId2"/>
    <p:sldId id="753" r:id="rId3"/>
    <p:sldId id="763" r:id="rId4"/>
    <p:sldId id="757" r:id="rId5"/>
    <p:sldId id="762" r:id="rId6"/>
    <p:sldId id="609" r:id="rId7"/>
  </p:sldIdLst>
  <p:sldSz cx="9144000" cy="6858000" type="screen4x3"/>
  <p:notesSz cx="7038975" cy="918527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6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93">
          <p15:clr>
            <a:srgbClr val="A4A3A4"/>
          </p15:clr>
        </p15:guide>
        <p15:guide id="2" pos="221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1F6"/>
    <a:srgbClr val="0000E6"/>
    <a:srgbClr val="FFFF00"/>
    <a:srgbClr val="9900CC"/>
    <a:srgbClr val="FF3300"/>
    <a:srgbClr val="A92805"/>
    <a:srgbClr val="3E7045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71" autoAdjust="0"/>
    <p:restoredTop sz="50000" autoAdjust="0"/>
  </p:normalViewPr>
  <p:slideViewPr>
    <p:cSldViewPr>
      <p:cViewPr>
        <p:scale>
          <a:sx n="90" d="100"/>
          <a:sy n="90" d="100"/>
        </p:scale>
        <p:origin x="-1104" y="-104"/>
      </p:cViewPr>
      <p:guideLst>
        <p:guide orient="horz" pos="20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264" y="-104"/>
      </p:cViewPr>
      <p:guideLst>
        <p:guide orient="horz" pos="2893"/>
        <p:guide pos="22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388" y="0"/>
            <a:ext cx="30495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6488"/>
            <a:ext cx="3049588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388" y="8726488"/>
            <a:ext cx="30495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C134E3-90F1-D842-9C05-C5188A43A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0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40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75" y="688975"/>
            <a:ext cx="4594225" cy="3444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3263" y="4362450"/>
            <a:ext cx="5632450" cy="41338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75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8636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838200" y="62484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>
              <a:defRPr/>
            </a:pPr>
            <a:r>
              <a:rPr lang="en-US" sz="1200">
                <a:latin typeface="Geneva" charset="0"/>
                <a:cs typeface="+mn-cs"/>
              </a:rPr>
              <a:t>Erik HEIJNE CERN EP Department</a:t>
            </a: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7620000" y="6248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1200">
              <a:latin typeface="Geneva" charset="0"/>
              <a:cs typeface="+mn-cs"/>
            </a:endParaRPr>
          </a:p>
        </p:txBody>
      </p:sp>
      <p:pic>
        <p:nvPicPr>
          <p:cNvPr id="7" name="Picture 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172200"/>
            <a:ext cx="547688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Rectangle 31"/>
          <p:cNvSpPr>
            <a:spLocks noChangeArrowheads="1"/>
          </p:cNvSpPr>
          <p:nvPr userDrawn="1"/>
        </p:nvSpPr>
        <p:spPr bwMode="auto">
          <a:xfrm>
            <a:off x="42672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200" b="1" kern="1200">
                <a:solidFill>
                  <a:schemeClr val="tx1"/>
                </a:solidFill>
                <a:latin typeface="Geneva" charset="0"/>
                <a:ea typeface="ＭＳ Ｐゴシック" charset="0"/>
                <a:cs typeface="ＭＳ Ｐゴシック" charset="0"/>
              </a:rPr>
              <a:t>EPS-HEP 10 July 2017</a:t>
            </a:r>
          </a:p>
        </p:txBody>
      </p:sp>
      <p:pic>
        <p:nvPicPr>
          <p:cNvPr id="11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8" descr="nikhef.logo.gif                                                000104B2MacHD-2                        BA9FF5BE: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5300663"/>
            <a:ext cx="874713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9" descr="UTEF-logo-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08500"/>
            <a:ext cx="6762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331640" y="908720"/>
            <a:ext cx="6408712" cy="792088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 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501008"/>
            <a:ext cx="7618370" cy="1728192"/>
          </a:xfrm>
        </p:spPr>
        <p:txBody>
          <a:bodyPr/>
          <a:lstStyle>
            <a:lvl1pPr marL="0" indent="0" algn="ctr">
              <a:defRPr sz="2800"/>
            </a:lvl1pPr>
          </a:lstStyle>
          <a:p>
            <a:pPr lvl="0"/>
            <a:endParaRPr lang="en-US" noProof="0" smtClean="0"/>
          </a:p>
          <a:p>
            <a:pPr lvl="0"/>
            <a:endParaRPr lang="en-US" noProof="0" smtClean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23527" y="1988840"/>
            <a:ext cx="2718139" cy="10661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6021288"/>
            <a:ext cx="1800200" cy="70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5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96200" y="6248400"/>
            <a:ext cx="533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5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96200" y="6248400"/>
            <a:ext cx="533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5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69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848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762000"/>
            <a:ext cx="8534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172200"/>
            <a:ext cx="547688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3563888" y="6237312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200">
                <a:latin typeface="Geneva" charset="0"/>
                <a:cs typeface="+mn-cs"/>
              </a:rPr>
              <a:t>EPS-HEP 10 July 2017</a:t>
            </a: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838200" y="62484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>
              <a:defRPr/>
            </a:pPr>
            <a:r>
              <a:rPr lang="en-US" sz="1200">
                <a:latin typeface="Geneva" charset="0"/>
                <a:cs typeface="+mn-cs"/>
              </a:rPr>
              <a:t>Erik HEIJNE CERN EP Department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6093296"/>
            <a:ext cx="1512168" cy="5931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7" r:id="rId2"/>
    <p:sldLayoutId id="2147483658" r:id="rId3"/>
    <p:sldLayoutId id="2147483659" r:id="rId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charset="0"/>
        <a:defRPr sz="2800" b="1">
          <a:solidFill>
            <a:srgbClr val="0000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ＭＳ Ｐゴシック" charset="0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charset="0"/>
        <a:defRPr sz="2400" b="1">
          <a:solidFill>
            <a:srgbClr val="3E7045"/>
          </a:solidFill>
          <a:latin typeface="+mn-lt"/>
          <a:ea typeface="+mn-ea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charset="0"/>
        <a:defRPr sz="1600" b="1">
          <a:solidFill>
            <a:schemeClr val="tx1"/>
          </a:solidFill>
          <a:latin typeface="+mn-lt"/>
          <a:ea typeface="+mn-ea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charset="0"/>
        <a:defRPr sz="1400" b="1">
          <a:solidFill>
            <a:srgbClr val="0000FF"/>
          </a:solidFill>
          <a:latin typeface="+mn-lt"/>
          <a:ea typeface="+mn-ea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908720"/>
            <a:ext cx="8496944" cy="864096"/>
          </a:xfrm>
        </p:spPr>
        <p:txBody>
          <a:bodyPr/>
          <a:lstStyle/>
          <a:p>
            <a:pPr>
              <a:defRPr/>
            </a:pPr>
            <a:r>
              <a:rPr lang="en-US" sz="3200" smtClean="0">
                <a:cs typeface="+mj-cs"/>
              </a:rPr>
              <a:t>Silicon is to Physics what Carbon is to Life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752" y="4365104"/>
            <a:ext cx="6264696" cy="1656184"/>
          </a:xfrm>
        </p:spPr>
        <p:txBody>
          <a:bodyPr/>
          <a:lstStyle/>
          <a:p>
            <a:pPr algn="l">
              <a:defRPr/>
            </a:pPr>
            <a:r>
              <a:rPr lang="en-US" sz="2000" b="0" smtClean="0">
                <a:cs typeface="+mn-cs"/>
              </a:rPr>
              <a:t>CERN  EP Department    Geneva</a:t>
            </a:r>
          </a:p>
          <a:p>
            <a:pPr algn="l">
              <a:defRPr/>
            </a:pPr>
            <a:r>
              <a:rPr lang="en-US" sz="2000" b="0">
                <a:cs typeface="+mn-cs"/>
              </a:rPr>
              <a:t>Inst. of Experimental and Applied Physics</a:t>
            </a:r>
          </a:p>
          <a:p>
            <a:pPr algn="l">
              <a:defRPr/>
            </a:pPr>
            <a:r>
              <a:rPr lang="en-US" sz="2000" b="0">
                <a:cs typeface="+mn-cs"/>
              </a:rPr>
              <a:t>        of the Czech Technical University in Prague</a:t>
            </a:r>
          </a:p>
          <a:p>
            <a:pPr algn="l">
              <a:defRPr/>
            </a:pPr>
            <a:r>
              <a:rPr lang="en-US" sz="2000" b="0" smtClean="0">
                <a:cs typeface="+mn-cs"/>
              </a:rPr>
              <a:t>National Institute Nikhef   Amsterdam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5896" y="2348880"/>
            <a:ext cx="5040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>
                <a:latin typeface="+mn-lt"/>
              </a:rPr>
              <a:t>Robert Klanner</a:t>
            </a:r>
            <a:br>
              <a:rPr lang="en-US" sz="3200">
                <a:latin typeface="+mn-lt"/>
              </a:rPr>
            </a:br>
            <a:r>
              <a:rPr lang="en-US" sz="3200">
                <a:latin typeface="+mn-lt"/>
              </a:rPr>
              <a:t>Gerhard Lutz</a:t>
            </a:r>
          </a:p>
          <a:p>
            <a:pPr algn="l"/>
            <a:r>
              <a:rPr lang="en-US" sz="3200">
                <a:latin typeface="+mn-lt"/>
              </a:rPr>
              <a:t/>
            </a:r>
            <a:br>
              <a:rPr lang="en-US" sz="3200">
                <a:latin typeface="+mn-lt"/>
              </a:rPr>
            </a:br>
            <a:r>
              <a:rPr lang="en-US" sz="3200">
                <a:latin typeface="+mn-lt"/>
              </a:rPr>
              <a:t>Erik H.M. Heijne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84976" cy="685800"/>
          </a:xfrm>
          <a:noFill/>
        </p:spPr>
        <p:txBody>
          <a:bodyPr/>
          <a:lstStyle/>
          <a:p>
            <a:r>
              <a:rPr lang="en-US" sz="2400">
                <a:solidFill>
                  <a:srgbClr val="000099"/>
                </a:solidFill>
                <a:latin typeface="Geneva" charset="0"/>
                <a:ea typeface="ＭＳ Ｐゴシック" charset="0"/>
              </a:rPr>
              <a:t>Integrated electronics is key: silicon MOS transistor</a:t>
            </a:r>
          </a:p>
        </p:txBody>
      </p:sp>
      <p:pic>
        <p:nvPicPr>
          <p:cNvPr id="29698" name="Picture 6" descr="Trans2u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632325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Content Placeholder 7"/>
          <p:cNvSpPr>
            <a:spLocks noGrp="1"/>
          </p:cNvSpPr>
          <p:nvPr>
            <p:ph idx="1"/>
          </p:nvPr>
        </p:nvSpPr>
        <p:spPr>
          <a:xfrm>
            <a:off x="7061519" y="4797152"/>
            <a:ext cx="2055912" cy="360040"/>
          </a:xfrm>
        </p:spPr>
        <p:txBody>
          <a:bodyPr/>
          <a:lstStyle/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not same scale</a:t>
            </a:r>
          </a:p>
        </p:txBody>
      </p:sp>
      <p:sp>
        <p:nvSpPr>
          <p:cNvPr id="29700" name="Rectangle 1026"/>
          <p:cNvSpPr txBox="1">
            <a:spLocks noChangeArrowheads="1"/>
          </p:cNvSpPr>
          <p:nvPr/>
        </p:nvSpPr>
        <p:spPr bwMode="auto">
          <a:xfrm>
            <a:off x="323528" y="4941168"/>
            <a:ext cx="74279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800">
                <a:solidFill>
                  <a:srgbClr val="0741F6"/>
                </a:solidFill>
                <a:latin typeface="Geneva" charset="0"/>
                <a:cs typeface="Geneva" charset="0"/>
              </a:rPr>
              <a:t>2 µm TECHNOLOGY            0.005 µm</a:t>
            </a:r>
            <a:endParaRPr lang="en-US" sz="2800">
              <a:solidFill>
                <a:srgbClr val="0000E6"/>
              </a:solidFill>
              <a:latin typeface="Geneva" charset="0"/>
              <a:cs typeface="Geneva" charset="0"/>
            </a:endParaRPr>
          </a:p>
        </p:txBody>
      </p:sp>
      <p:sp>
        <p:nvSpPr>
          <p:cNvPr id="29701" name="Text Box 1030"/>
          <p:cNvSpPr txBox="1">
            <a:spLocks noChangeArrowheads="1"/>
          </p:cNvSpPr>
          <p:nvPr/>
        </p:nvSpPr>
        <p:spPr bwMode="auto">
          <a:xfrm>
            <a:off x="4427984" y="1988840"/>
            <a:ext cx="44856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gate length  .014 µm</a:t>
            </a:r>
          </a:p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SiO</a:t>
            </a:r>
            <a:r>
              <a:rPr lang="en-US" sz="2000" baseline="-10000">
                <a:solidFill>
                  <a:srgbClr val="008000"/>
                </a:solidFill>
                <a:latin typeface="Geneva" charset="0"/>
              </a:rPr>
              <a:t>2</a:t>
            </a:r>
            <a:r>
              <a:rPr lang="en-US" sz="2000">
                <a:solidFill>
                  <a:srgbClr val="008000"/>
                </a:solidFill>
                <a:latin typeface="Geneva" charset="0"/>
              </a:rPr>
              <a:t> gate thickness 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2.75 nm</a:t>
            </a:r>
          </a:p>
          <a:p>
            <a:pPr eaLnBrk="1" hangingPunct="1"/>
            <a:r>
              <a:rPr lang="en-US" sz="2000">
                <a:solidFill>
                  <a:srgbClr val="FF0000"/>
                </a:solidFill>
                <a:latin typeface="Geneva" charset="0"/>
              </a:rPr>
              <a:t>thin gate usually radhard</a:t>
            </a:r>
          </a:p>
        </p:txBody>
      </p:sp>
      <p:pic>
        <p:nvPicPr>
          <p:cNvPr id="29702" name="Picture 5" descr="01-ED-st-stm                                                   00004C6AMacintosh HD                   B71C5DA6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71154">
            <a:off x="6994375" y="1671904"/>
            <a:ext cx="2127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2"/>
          <p:cNvSpPr txBox="1">
            <a:spLocks noChangeArrowheads="1"/>
          </p:cNvSpPr>
          <p:nvPr/>
        </p:nvSpPr>
        <p:spPr bwMode="auto">
          <a:xfrm>
            <a:off x="4864843" y="764704"/>
            <a:ext cx="425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+mn-lt"/>
              </a:rPr>
              <a:t>continuous scaling/</a:t>
            </a:r>
            <a:r>
              <a:rPr lang="en-US" sz="2000" b="0"/>
              <a:t>miniaturization</a:t>
            </a:r>
            <a:endParaRPr lang="en-US" sz="200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1985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384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2017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5292080" y="2132856"/>
            <a:ext cx="3928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0">
                <a:latin typeface="+mn-lt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5733256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HEP was 2 generations behind industry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048" y="5733256"/>
            <a:ext cx="382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now HEP is 8 generations behind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0232" y="1124744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08104" y="3645024"/>
            <a:ext cx="3412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+mn-lt"/>
              </a:rPr>
              <a:t>2017 development at IBM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4328" y="4221088"/>
            <a:ext cx="13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>
                <a:latin typeface="+mn-lt"/>
              </a:rPr>
              <a:t>gate-all-around</a:t>
            </a:r>
          </a:p>
          <a:p>
            <a:r>
              <a:rPr lang="en-US" sz="1200" b="0">
                <a:latin typeface="+mn-lt"/>
              </a:rPr>
              <a:t>source IBM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355976" y="1412776"/>
            <a:ext cx="144016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6516216" y="3140968"/>
            <a:ext cx="0" cy="576064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Content Placeholder 7"/>
          <p:cNvSpPr txBox="1">
            <a:spLocks/>
          </p:cNvSpPr>
          <p:nvPr/>
        </p:nvSpPr>
        <p:spPr bwMode="auto">
          <a:xfrm>
            <a:off x="7236296" y="1628800"/>
            <a:ext cx="161967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400" b="1">
                <a:solidFill>
                  <a:srgbClr val="3E7045"/>
                </a:solidFill>
                <a:latin typeface="+mn-lt"/>
                <a:ea typeface="+mn-ea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same scale</a:t>
            </a:r>
          </a:p>
        </p:txBody>
      </p:sp>
      <p:pic>
        <p:nvPicPr>
          <p:cNvPr id="8" name="Picture 7" descr="IBM5nm-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05064"/>
            <a:ext cx="1691680" cy="104377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5004048" y="1484784"/>
            <a:ext cx="3984303" cy="4858650"/>
            <a:chOff x="5029200" y="914400"/>
            <a:chExt cx="3624263" cy="4419600"/>
          </a:xfrm>
        </p:grpSpPr>
        <p:pic>
          <p:nvPicPr>
            <p:cNvPr id="27" name="Picture 1029" descr="01-ED-st-stm                                                   00004C6AMacintosh HD                   B71C5DA6: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914400"/>
              <a:ext cx="3624263" cy="373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1030"/>
            <p:cNvSpPr txBox="1">
              <a:spLocks noChangeArrowheads="1"/>
            </p:cNvSpPr>
            <p:nvPr/>
          </p:nvSpPr>
          <p:spPr bwMode="auto">
            <a:xfrm>
              <a:off x="5181600" y="4648200"/>
              <a:ext cx="3052763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8000"/>
                  </a:solidFill>
                  <a:latin typeface="Geneva" charset="0"/>
                </a:rPr>
                <a:t>SiO</a:t>
              </a:r>
              <a:r>
                <a:rPr lang="en-US" baseline="-10000">
                  <a:solidFill>
                    <a:srgbClr val="008000"/>
                  </a:solidFill>
                  <a:latin typeface="Geneva" charset="0"/>
                </a:rPr>
                <a:t>2</a:t>
              </a:r>
              <a:r>
                <a:rPr lang="en-US">
                  <a:solidFill>
                    <a:srgbClr val="008000"/>
                  </a:solidFill>
                  <a:latin typeface="Geneva" charset="0"/>
                </a:rPr>
                <a:t>  gate </a:t>
              </a:r>
              <a:r>
                <a:rPr lang="en-US">
                  <a:solidFill>
                    <a:srgbClr val="FF0000"/>
                  </a:solidFill>
                  <a:latin typeface="Geneva" charset="0"/>
                </a:rPr>
                <a:t>2.75 nm</a:t>
              </a:r>
            </a:p>
          </p:txBody>
        </p:sp>
        <p:sp>
          <p:nvSpPr>
            <p:cNvPr id="29" name="Donut 28"/>
            <p:cNvSpPr/>
            <p:nvPr/>
          </p:nvSpPr>
          <p:spPr>
            <a:xfrm>
              <a:off x="5181600" y="4572000"/>
              <a:ext cx="822325" cy="762000"/>
            </a:xfrm>
            <a:prstGeom prst="donut">
              <a:avLst>
                <a:gd name="adj" fmla="val 5555"/>
              </a:avLst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0" name="Donut 29"/>
          <p:cNvSpPr/>
          <p:nvPr/>
        </p:nvSpPr>
        <p:spPr>
          <a:xfrm>
            <a:off x="6156176" y="2996952"/>
            <a:ext cx="864095" cy="859160"/>
          </a:xfrm>
          <a:prstGeom prst="donut">
            <a:avLst>
              <a:gd name="adj" fmla="val 555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04048" y="5229200"/>
            <a:ext cx="3888432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sp>
        <p:nvSpPr>
          <p:cNvPr id="32" name="Text Box 1030"/>
          <p:cNvSpPr txBox="1">
            <a:spLocks noChangeArrowheads="1"/>
          </p:cNvSpPr>
          <p:nvPr/>
        </p:nvSpPr>
        <p:spPr bwMode="auto">
          <a:xfrm>
            <a:off x="4572000" y="5229200"/>
            <a:ext cx="448565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gate length  .016 µm</a:t>
            </a:r>
          </a:p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SiO</a:t>
            </a:r>
            <a:r>
              <a:rPr lang="en-US" sz="2000" baseline="-10000">
                <a:solidFill>
                  <a:srgbClr val="008000"/>
                </a:solidFill>
                <a:latin typeface="Geneva" charset="0"/>
              </a:rPr>
              <a:t>2</a:t>
            </a:r>
            <a:r>
              <a:rPr lang="en-US" sz="2000">
                <a:solidFill>
                  <a:srgbClr val="008000"/>
                </a:solidFill>
                <a:latin typeface="Geneva" charset="0"/>
              </a:rPr>
              <a:t> gate thickness 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2.75 nm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04248" y="2780928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solidFill>
                  <a:srgbClr val="FFFF00"/>
                </a:solidFill>
                <a:latin typeface="+mn-lt"/>
              </a:rPr>
              <a:t>gate</a:t>
            </a:r>
          </a:p>
        </p:txBody>
      </p:sp>
    </p:spTree>
    <p:extLst>
      <p:ext uri="{BB962C8B-B14F-4D97-AF65-F5344CB8AC3E}">
        <p14:creationId xmlns:p14="http://schemas.microsoft.com/office/powerpoint/2010/main" val="1029587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84976" cy="685800"/>
          </a:xfrm>
          <a:noFill/>
        </p:spPr>
        <p:txBody>
          <a:bodyPr/>
          <a:lstStyle/>
          <a:p>
            <a:r>
              <a:rPr lang="en-US" sz="2400">
                <a:solidFill>
                  <a:srgbClr val="000099"/>
                </a:solidFill>
                <a:latin typeface="Geneva" charset="0"/>
                <a:ea typeface="ＭＳ Ｐゴシック" charset="0"/>
              </a:rPr>
              <a:t>Integrated electronics is key: silicon MOS transistor</a:t>
            </a:r>
          </a:p>
        </p:txBody>
      </p:sp>
      <p:pic>
        <p:nvPicPr>
          <p:cNvPr id="29698" name="Picture 6" descr="Trans2u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632325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Content Placeholder 7"/>
          <p:cNvSpPr>
            <a:spLocks noGrp="1"/>
          </p:cNvSpPr>
          <p:nvPr>
            <p:ph idx="1"/>
          </p:nvPr>
        </p:nvSpPr>
        <p:spPr>
          <a:xfrm>
            <a:off x="7061519" y="4797152"/>
            <a:ext cx="2055912" cy="360040"/>
          </a:xfrm>
        </p:spPr>
        <p:txBody>
          <a:bodyPr/>
          <a:lstStyle/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not same scale</a:t>
            </a:r>
          </a:p>
        </p:txBody>
      </p:sp>
      <p:sp>
        <p:nvSpPr>
          <p:cNvPr id="29700" name="Rectangle 1026"/>
          <p:cNvSpPr txBox="1">
            <a:spLocks noChangeArrowheads="1"/>
          </p:cNvSpPr>
          <p:nvPr/>
        </p:nvSpPr>
        <p:spPr bwMode="auto">
          <a:xfrm>
            <a:off x="323528" y="4941168"/>
            <a:ext cx="74279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800">
                <a:solidFill>
                  <a:srgbClr val="0741F6"/>
                </a:solidFill>
                <a:latin typeface="Geneva" charset="0"/>
                <a:cs typeface="Geneva" charset="0"/>
              </a:rPr>
              <a:t>2 µm TECHNOLOGY            0.005 µm</a:t>
            </a:r>
            <a:endParaRPr lang="en-US" sz="2800">
              <a:solidFill>
                <a:srgbClr val="0000E6"/>
              </a:solidFill>
              <a:latin typeface="Geneva" charset="0"/>
              <a:cs typeface="Geneva" charset="0"/>
            </a:endParaRPr>
          </a:p>
        </p:txBody>
      </p:sp>
      <p:sp>
        <p:nvSpPr>
          <p:cNvPr id="29701" name="Text Box 1030"/>
          <p:cNvSpPr txBox="1">
            <a:spLocks noChangeArrowheads="1"/>
          </p:cNvSpPr>
          <p:nvPr/>
        </p:nvSpPr>
        <p:spPr bwMode="auto">
          <a:xfrm>
            <a:off x="4427984" y="1988840"/>
            <a:ext cx="44856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gate length  .016 µm</a:t>
            </a:r>
          </a:p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SiO</a:t>
            </a:r>
            <a:r>
              <a:rPr lang="en-US" sz="2000" baseline="-10000">
                <a:solidFill>
                  <a:srgbClr val="008000"/>
                </a:solidFill>
                <a:latin typeface="Geneva" charset="0"/>
              </a:rPr>
              <a:t>2</a:t>
            </a:r>
            <a:r>
              <a:rPr lang="en-US" sz="2000">
                <a:solidFill>
                  <a:srgbClr val="008000"/>
                </a:solidFill>
                <a:latin typeface="Geneva" charset="0"/>
              </a:rPr>
              <a:t> gate thickness 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2.75 nm</a:t>
            </a:r>
          </a:p>
          <a:p>
            <a:pPr eaLnBrk="1" hangingPunct="1"/>
            <a:r>
              <a:rPr lang="en-US" sz="2000">
                <a:solidFill>
                  <a:srgbClr val="FF0000"/>
                </a:solidFill>
                <a:latin typeface="Geneva" charset="0"/>
              </a:rPr>
              <a:t>thin gate usually radhard</a:t>
            </a:r>
          </a:p>
        </p:txBody>
      </p:sp>
      <p:pic>
        <p:nvPicPr>
          <p:cNvPr id="29702" name="Picture 5" descr="01-ED-st-stm                                                   00004C6AMacintosh HD                   B71C5DA6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71154">
            <a:off x="6994375" y="1671904"/>
            <a:ext cx="2127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2"/>
          <p:cNvSpPr txBox="1">
            <a:spLocks noChangeArrowheads="1"/>
          </p:cNvSpPr>
          <p:nvPr/>
        </p:nvSpPr>
        <p:spPr bwMode="auto">
          <a:xfrm>
            <a:off x="4864843" y="764704"/>
            <a:ext cx="425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+mn-lt"/>
              </a:rPr>
              <a:t>continuous scaling/</a:t>
            </a:r>
            <a:r>
              <a:rPr lang="en-US" sz="2000" b="0"/>
              <a:t>miniaturization</a:t>
            </a:r>
            <a:endParaRPr lang="en-US" sz="200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1985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384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2017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5292080" y="2132856"/>
            <a:ext cx="3928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0">
                <a:latin typeface="+mn-lt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5733256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HEP was 2 generations behind industry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048" y="5733256"/>
            <a:ext cx="382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now HEP is 8 generations behind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0232" y="1196752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08104" y="3645024"/>
            <a:ext cx="3412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+mn-lt"/>
              </a:rPr>
              <a:t>2017 development at IBM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4328" y="4221088"/>
            <a:ext cx="13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>
                <a:latin typeface="+mn-lt"/>
              </a:rPr>
              <a:t>gate-all-around</a:t>
            </a:r>
          </a:p>
          <a:p>
            <a:r>
              <a:rPr lang="en-US" sz="1200" b="0">
                <a:latin typeface="+mn-lt"/>
              </a:rPr>
              <a:t>source IBM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148064" y="1844824"/>
            <a:ext cx="144016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6516216" y="3140968"/>
            <a:ext cx="0" cy="576064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Content Placeholder 7"/>
          <p:cNvSpPr txBox="1">
            <a:spLocks/>
          </p:cNvSpPr>
          <p:nvPr/>
        </p:nvSpPr>
        <p:spPr bwMode="auto">
          <a:xfrm>
            <a:off x="7236296" y="1628800"/>
            <a:ext cx="161967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400" b="1">
                <a:solidFill>
                  <a:srgbClr val="3E7045"/>
                </a:solidFill>
                <a:latin typeface="+mn-lt"/>
                <a:ea typeface="+mn-ea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same scale</a:t>
            </a:r>
          </a:p>
        </p:txBody>
      </p:sp>
      <p:pic>
        <p:nvPicPr>
          <p:cNvPr id="8" name="Picture 7" descr="IBM5nm-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05064"/>
            <a:ext cx="1691680" cy="104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28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116632"/>
            <a:ext cx="7272808" cy="5334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>
                <a:ea typeface="ＭＳ Ｐゴシック" charset="0"/>
              </a:rPr>
              <a:t>Segmented silicon detectors  </a:t>
            </a:r>
          </a:p>
        </p:txBody>
      </p:sp>
      <p:pic>
        <p:nvPicPr>
          <p:cNvPr id="187395" name="Picture 3" descr="Bolckdet.jpg      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129188"/>
            <a:ext cx="3047256" cy="285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6" name="Picture 4" descr="Bumps-1 copy.jpg                                               000D25BCMacintoshHD                    C3063524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519945"/>
            <a:ext cx="3096344" cy="233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0" y="4005064"/>
            <a:ext cx="323125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+mn-lt"/>
              </a:rPr>
              <a:t>~1965</a:t>
            </a:r>
          </a:p>
          <a:p>
            <a:pPr eaLnBrk="1" hangingPunct="1"/>
            <a:r>
              <a:rPr lang="en-US" sz="1800" dirty="0">
                <a:latin typeface="+mn-lt"/>
              </a:rPr>
              <a:t>PHILIPS-Amsterdam</a:t>
            </a:r>
          </a:p>
          <a:p>
            <a:pPr eaLnBrk="1" hangingPunct="1"/>
            <a:r>
              <a:rPr lang="en-US" sz="1800" dirty="0">
                <a:latin typeface="+mn-lt"/>
              </a:rPr>
              <a:t>100 x </a:t>
            </a:r>
            <a:r>
              <a:rPr lang="en-US" sz="1800" dirty="0" smtClean="0">
                <a:latin typeface="+mn-lt"/>
              </a:rPr>
              <a:t>1370µm x 1370µm</a:t>
            </a:r>
            <a:endParaRPr lang="en-US" sz="1800" dirty="0">
              <a:latin typeface="+mn-lt"/>
            </a:endParaRPr>
          </a:p>
          <a:p>
            <a:pPr eaLnBrk="1" hangingPunct="1"/>
            <a:r>
              <a:rPr lang="en-US" sz="1400" b="0" dirty="0" err="1">
                <a:latin typeface="+mn-lt"/>
              </a:rPr>
              <a:t>Ammerlaan</a:t>
            </a:r>
            <a:r>
              <a:rPr lang="en-US" sz="1400" b="0" dirty="0">
                <a:latin typeface="+mn-lt"/>
              </a:rPr>
              <a:t>, van </a:t>
            </a:r>
            <a:r>
              <a:rPr lang="en-US" sz="1400" b="0" dirty="0" err="1">
                <a:latin typeface="+mn-lt"/>
              </a:rPr>
              <a:t>Dantzig</a:t>
            </a:r>
            <a:r>
              <a:rPr lang="en-US" sz="1400" b="0" dirty="0">
                <a:latin typeface="+mn-lt"/>
              </a:rPr>
              <a:t>, </a:t>
            </a:r>
            <a:r>
              <a:rPr lang="en-US" sz="1400" b="0" dirty="0" err="1">
                <a:latin typeface="+mn-lt"/>
              </a:rPr>
              <a:t>Visschers</a:t>
            </a:r>
            <a:endParaRPr lang="en-US" sz="1400" b="0" dirty="0">
              <a:latin typeface="+mn-lt"/>
            </a:endParaRPr>
          </a:p>
        </p:txBody>
      </p:sp>
      <p:pic>
        <p:nvPicPr>
          <p:cNvPr id="1873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3049819" cy="298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3419872" y="3573016"/>
            <a:ext cx="42484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+mn-lt"/>
              </a:rPr>
              <a:t>1980 CERN / ENERTEC Strasbourg</a:t>
            </a:r>
          </a:p>
          <a:p>
            <a:pPr eaLnBrk="1" hangingPunct="1"/>
            <a:r>
              <a:rPr lang="en-US" sz="1800" dirty="0">
                <a:latin typeface="+mn-lt"/>
              </a:rPr>
              <a:t>100 x </a:t>
            </a:r>
            <a:r>
              <a:rPr lang="en-US" sz="1800" dirty="0" smtClean="0">
                <a:latin typeface="+mn-lt"/>
              </a:rPr>
              <a:t>4000µm x 200µm</a:t>
            </a:r>
            <a:endParaRPr lang="en-US" sz="1800" dirty="0">
              <a:latin typeface="+mn-lt"/>
            </a:endParaRPr>
          </a:p>
          <a:p>
            <a:pPr eaLnBrk="1" hangingPunct="1"/>
            <a:r>
              <a:rPr lang="en-US" sz="1400" dirty="0" err="1">
                <a:latin typeface="+mn-lt"/>
              </a:rPr>
              <a:t>Jarron</a:t>
            </a:r>
            <a:r>
              <a:rPr lang="en-US" sz="1400" dirty="0">
                <a:latin typeface="+mn-lt"/>
              </a:rPr>
              <a:t>, Burger, CSEM, </a:t>
            </a:r>
            <a:r>
              <a:rPr lang="en-US" sz="1400" dirty="0" err="1">
                <a:latin typeface="+mn-lt"/>
              </a:rPr>
              <a:t>Kemmer</a:t>
            </a:r>
            <a:endParaRPr lang="en-US" sz="1400" dirty="0">
              <a:latin typeface="+mn-lt"/>
            </a:endParaRPr>
          </a:p>
        </p:txBody>
      </p:sp>
      <p:sp>
        <p:nvSpPr>
          <p:cNvPr id="187401" name="Line 9"/>
          <p:cNvSpPr>
            <a:spLocks noChangeShapeType="1"/>
          </p:cNvSpPr>
          <p:nvPr/>
        </p:nvSpPr>
        <p:spPr bwMode="auto">
          <a:xfrm flipV="1">
            <a:off x="3203848" y="2348880"/>
            <a:ext cx="1800200" cy="0"/>
          </a:xfrm>
          <a:prstGeom prst="line">
            <a:avLst/>
          </a:prstGeom>
          <a:noFill/>
          <a:ln w="57150" cmpd="sng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7402" name="Line 10"/>
          <p:cNvSpPr>
            <a:spLocks noChangeShapeType="1"/>
          </p:cNvSpPr>
          <p:nvPr/>
        </p:nvSpPr>
        <p:spPr bwMode="auto">
          <a:xfrm>
            <a:off x="7524328" y="3284984"/>
            <a:ext cx="792088" cy="1152128"/>
          </a:xfrm>
          <a:prstGeom prst="line">
            <a:avLst/>
          </a:prstGeom>
          <a:noFill/>
          <a:ln w="57150" cmpd="sng">
            <a:solidFill>
              <a:schemeClr val="hlink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212" y="692696"/>
            <a:ext cx="5341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>
                <a:latin typeface="+mn-lt"/>
              </a:rPr>
              <a:t>Thanks to Educators, </a:t>
            </a:r>
            <a:r>
              <a:rPr lang="en-US" sz="1600" b="0"/>
              <a:t>Collaborators </a:t>
            </a:r>
            <a:r>
              <a:rPr lang="en-US" sz="1600" b="0">
                <a:latin typeface="+mn-lt"/>
              </a:rPr>
              <a:t>and </a:t>
            </a:r>
            <a:r>
              <a:rPr lang="en-US" sz="1600" b="0"/>
              <a:t>Supporters</a:t>
            </a:r>
            <a:endParaRPr lang="en-US" sz="1600" b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085184"/>
            <a:ext cx="5868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latin typeface="+mn-lt"/>
              </a:rPr>
              <a:t>1989-2000</a:t>
            </a:r>
          </a:p>
          <a:p>
            <a:pPr eaLnBrk="1" hangingPunct="1"/>
            <a:r>
              <a:rPr lang="en-US" dirty="0">
                <a:latin typeface="+mn-lt"/>
              </a:rPr>
              <a:t>Pixel detectors developed at CERN </a:t>
            </a:r>
          </a:p>
          <a:p>
            <a:pPr eaLnBrk="1" hangingPunct="1"/>
            <a:r>
              <a:rPr lang="en-US" dirty="0">
                <a:latin typeface="+mn-lt"/>
              </a:rPr>
              <a:t>smallest pixel side ~50</a:t>
            </a:r>
            <a:r>
              <a:rPr lang="en-US" smtClean="0">
                <a:latin typeface="+mn-lt"/>
              </a:rPr>
              <a:t>µm</a:t>
            </a:r>
            <a:endParaRPr lang="en-US" dirty="0">
              <a:latin typeface="+mn-lt"/>
            </a:endParaRPr>
          </a:p>
          <a:p>
            <a:pPr eaLnBrk="1" hangingPunct="1"/>
            <a:r>
              <a:rPr lang="en-US" sz="1400" dirty="0">
                <a:latin typeface="+mn-lt"/>
              </a:rPr>
              <a:t>Campbell, Snoeys, LAA, IMEC, ETHZ, EPFL, RD19, Omega, Medipix</a:t>
            </a:r>
          </a:p>
        </p:txBody>
      </p:sp>
    </p:spTree>
    <p:extLst>
      <p:ext uri="{BB962C8B-B14F-4D97-AF65-F5344CB8AC3E}">
        <p14:creationId xmlns:p14="http://schemas.microsoft.com/office/powerpoint/2010/main" val="38062103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620688"/>
            <a:ext cx="8964488" cy="5328592"/>
          </a:xfrm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Physics experiments should begin to use 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recent industrial Si technology (&lt;20nm)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  	and achieve: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/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lower power for same functions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</a:t>
            </a: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ps timing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more on-chip memory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multilayer information processing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economy of scale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....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	- higher rates, better data</a:t>
            </a:r>
            <a:b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</a:br>
            <a:r>
              <a:rPr lang="en-US">
                <a:solidFill>
                  <a:srgbClr val="0000CC"/>
                </a:solidFill>
                <a:latin typeface="+mn-lt"/>
                <a:ea typeface="ＭＳ Ｐゴシック" charset="0"/>
              </a:rPr>
              <a:t> 	- new physics?</a:t>
            </a:r>
          </a:p>
        </p:txBody>
      </p:sp>
    </p:spTree>
    <p:extLst>
      <p:ext uri="{BB962C8B-B14F-4D97-AF65-F5344CB8AC3E}">
        <p14:creationId xmlns:p14="http://schemas.microsoft.com/office/powerpoint/2010/main" val="16062163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9144000" cy="3168352"/>
          </a:xfrm>
        </p:spPr>
        <p:txBody>
          <a:bodyPr/>
          <a:lstStyle/>
          <a:p>
            <a:pPr>
              <a:defRPr/>
            </a:pPr>
            <a:r>
              <a:rPr lang="en-US" sz="2400">
                <a:solidFill>
                  <a:srgbClr val="0000E6"/>
                </a:solidFill>
                <a:cs typeface="+mj-cs"/>
              </a:rPr>
              <a:t>Future experiments will rely on newest electronics</a:t>
            </a:r>
            <a:br>
              <a:rPr lang="en-US" sz="2400">
                <a:solidFill>
                  <a:srgbClr val="0000E6"/>
                </a:solidFill>
                <a:cs typeface="+mj-cs"/>
              </a:rPr>
            </a:br>
            <a:r>
              <a:rPr lang="en-US" sz="2400">
                <a:solidFill>
                  <a:srgbClr val="0000E6"/>
                </a:solidFill>
                <a:cs typeface="+mj-cs"/>
              </a:rPr>
              <a:t>need timely R&amp;D efforts, expertise and resources	</a:t>
            </a:r>
            <a:br>
              <a:rPr lang="en-US" sz="2400">
                <a:solidFill>
                  <a:srgbClr val="0000E6"/>
                </a:solidFill>
                <a:cs typeface="+mj-cs"/>
              </a:rPr>
            </a:br>
            <a:r>
              <a:rPr lang="en-US" sz="2400">
                <a:solidFill>
                  <a:srgbClr val="0000E6"/>
                </a:solidFill>
              </a:rPr>
              <a:t> worldwide collaboration &amp; tens of millions to do it right</a:t>
            </a:r>
            <a:br>
              <a:rPr lang="en-US" sz="2400">
                <a:solidFill>
                  <a:srgbClr val="0000E6"/>
                </a:solidFill>
              </a:rPr>
            </a:br>
            <a:r>
              <a:rPr lang="en-US" sz="2400">
                <a:solidFill>
                  <a:srgbClr val="0000E6"/>
                </a:solidFill>
              </a:rPr>
              <a:t> </a:t>
            </a:r>
            <a:br>
              <a:rPr lang="en-US" sz="2400">
                <a:solidFill>
                  <a:srgbClr val="0000E6"/>
                </a:solidFill>
              </a:rPr>
            </a:br>
            <a:r>
              <a:rPr lang="en-US" sz="2400">
                <a:solidFill>
                  <a:srgbClr val="0000E6"/>
                </a:solidFill>
              </a:rPr>
              <a:t/>
            </a:r>
            <a:br>
              <a:rPr lang="en-US" sz="2400">
                <a:solidFill>
                  <a:srgbClr val="0000E6"/>
                </a:solidFill>
              </a:rPr>
            </a:br>
            <a:r>
              <a:rPr lang="en-US" sz="2400">
                <a:solidFill>
                  <a:srgbClr val="0000E6"/>
                </a:solidFill>
              </a:rPr>
              <a:t/>
            </a:r>
            <a:br>
              <a:rPr lang="en-US" sz="2400">
                <a:solidFill>
                  <a:srgbClr val="0000E6"/>
                </a:solidFill>
              </a:rPr>
            </a:br>
            <a:r>
              <a:rPr lang="en-US" sz="4000">
                <a:solidFill>
                  <a:srgbClr val="0000E6"/>
                </a:solidFill>
                <a:cs typeface="+mj-cs"/>
              </a:rPr>
              <a:t/>
            </a:r>
            <a:br>
              <a:rPr lang="en-US" sz="4000">
                <a:solidFill>
                  <a:srgbClr val="0000E6"/>
                </a:solidFill>
                <a:cs typeface="+mj-cs"/>
              </a:rPr>
            </a:br>
            <a:r>
              <a:rPr lang="en-US" sz="4000" smtClean="0">
                <a:cs typeface="+mj-cs"/>
              </a:rPr>
              <a:t>Thank You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Geneva"/>
        <a:ea typeface="ＭＳ Ｐゴシック"/>
        <a:cs typeface=""/>
      </a:majorFont>
      <a:minorFont>
        <a:latin typeface="Genev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  <a:ea typeface="ＭＳ Ｐゴシック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\\cern.ch\dfs\applications\cern\workgroup templates\CERN\Paper Presentation 1.pot</Template>
  <TotalTime>28806</TotalTime>
  <Words>265</Words>
  <Application>Microsoft Macintosh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 Presentation 1</vt:lpstr>
      <vt:lpstr>Silicon is to Physics what Carbon is to Life</vt:lpstr>
      <vt:lpstr>Integrated electronics is key: silicon MOS transistor</vt:lpstr>
      <vt:lpstr>Integrated electronics is key: silicon MOS transistor</vt:lpstr>
      <vt:lpstr>Segmented silicon detectors  </vt:lpstr>
      <vt:lpstr>Physics experiments should begin to use   recent industrial Si technology (&lt;20nm)    and achieve:   - lower power for same functions  - ps timing  - more on-chip memory  - multilayer information processing  - economy of scale  - ....  - higher rates, better data   - new physics?</vt:lpstr>
      <vt:lpstr>Future experiments will rely on newest electronics need timely R&amp;D efforts, expertise and resources   worldwide collaboration &amp; tens of millions to do it right      Thank You</vt:lpstr>
    </vt:vector>
  </TitlesOfParts>
  <Company>ʦ怀_Į濾뿿킀֯瀜_ʦ뛼뿿큰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by PHOTON COUNTING with  256 x 256 PIXEL MATRIX</dc:title>
  <dc:creator>Erik HEIJNE</dc:creator>
  <cp:lastModifiedBy>Erik Heijne</cp:lastModifiedBy>
  <cp:revision>133</cp:revision>
  <dcterms:created xsi:type="dcterms:W3CDTF">2004-06-03T21:13:22Z</dcterms:created>
  <dcterms:modified xsi:type="dcterms:W3CDTF">2017-07-07T07:02:36Z</dcterms:modified>
</cp:coreProperties>
</file>