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39" r:id="rId3"/>
    <p:sldId id="340" r:id="rId4"/>
    <p:sldId id="304" r:id="rId5"/>
    <p:sldId id="338" r:id="rId6"/>
    <p:sldId id="337" r:id="rId7"/>
    <p:sldId id="421" r:id="rId8"/>
    <p:sldId id="422" r:id="rId9"/>
    <p:sldId id="409" r:id="rId10"/>
    <p:sldId id="341" r:id="rId11"/>
    <p:sldId id="439" r:id="rId12"/>
    <p:sldId id="429" r:id="rId13"/>
    <p:sldId id="440" r:id="rId14"/>
    <p:sldId id="441" r:id="rId15"/>
    <p:sldId id="434" r:id="rId16"/>
    <p:sldId id="433" r:id="rId17"/>
    <p:sldId id="428" r:id="rId18"/>
    <p:sldId id="425" r:id="rId19"/>
    <p:sldId id="426" r:id="rId20"/>
    <p:sldId id="427" r:id="rId21"/>
    <p:sldId id="424" r:id="rId22"/>
    <p:sldId id="442" r:id="rId23"/>
    <p:sldId id="443" r:id="rId24"/>
    <p:sldId id="437" r:id="rId25"/>
    <p:sldId id="444" r:id="rId26"/>
    <p:sldId id="445" r:id="rId27"/>
    <p:sldId id="446" r:id="rId28"/>
    <p:sldId id="447" r:id="rId29"/>
    <p:sldId id="448" r:id="rId30"/>
    <p:sldId id="370" r:id="rId31"/>
    <p:sldId id="335" r:id="rId3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2F865-DDE1-2048-AE19-1921967CA386}" type="datetimeFigureOut">
              <a:rPr lang="de-DE" smtClean="0"/>
              <a:pPr/>
              <a:t>11/07/17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24C36-4767-9B42-BAB2-966741F00E7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447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1F4C4-9C60-E343-93D3-22CB62C4B236}" type="datetimeFigureOut">
              <a:rPr lang="de-DE" smtClean="0"/>
              <a:pPr/>
              <a:t>11/07/17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DAE9A-4EB9-AA4E-B050-793EE695BEE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7847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5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4829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302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03011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3892373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13158"/>
            <a:ext cx="4038600" cy="4813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13158"/>
            <a:ext cx="4038600" cy="48130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46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46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41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38806"/>
            <a:ext cx="8229600" cy="5117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11,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2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2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Relationship Id="rId3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-acc.kek.jp/KEKB/pictures/KEKB_photo/KEKair2005/KEKair2004-04H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g7-m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728"/>
            <a:ext cx="9144000" cy="293827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8300" y="1304060"/>
            <a:ext cx="5439873" cy="864497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sz="3200" b="1" dirty="0" smtClean="0"/>
              <a:t>CP violation and CKM physics</a:t>
            </a:r>
            <a:endParaRPr lang="en-US" sz="2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3600" y="2257236"/>
            <a:ext cx="4216062" cy="122367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Christoph Schwanda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Institute of High Energy Physics</a:t>
            </a:r>
            <a:br>
              <a:rPr lang="en-US" sz="2400" i="1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Austrian Academy of Sciences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8300" y="4240036"/>
            <a:ext cx="4042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EPS-HEP 2017 Conference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Venice, Italy, July 5-12, 2017</a:t>
            </a:r>
          </a:p>
        </p:txBody>
      </p:sp>
      <p:pic>
        <p:nvPicPr>
          <p:cNvPr id="8" name="Picture 22" descr="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191" y="280905"/>
            <a:ext cx="875810" cy="720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4907" y="244289"/>
            <a:ext cx="1164755" cy="7564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192" y="280905"/>
            <a:ext cx="542214" cy="72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CKM </a:t>
            </a:r>
            <a:r>
              <a:rPr lang="en-US" dirty="0" err="1" smtClean="0"/>
              <a:t>unitarity</a:t>
            </a:r>
            <a:r>
              <a:rPr lang="en-US" dirty="0" smtClean="0"/>
              <a:t> triangle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764" y="2484740"/>
            <a:ext cx="5676510" cy="3293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4920" y="2520516"/>
            <a:ext cx="1287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F497D"/>
                </a:solidFill>
              </a:rPr>
              <a:t>B </a:t>
            </a:r>
            <a:r>
              <a:rPr lang="en-US" sz="2400" b="1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400" b="1" dirty="0" smtClean="0">
                <a:solidFill>
                  <a:srgbClr val="1F497D"/>
                </a:solidFill>
              </a:rPr>
              <a:t> </a:t>
            </a:r>
            <a:r>
              <a:rPr lang="en-US" sz="2400" b="1" dirty="0" err="1" smtClean="0">
                <a:solidFill>
                  <a:srgbClr val="1F497D"/>
                </a:solidFill>
              </a:rPr>
              <a:t>Xl</a:t>
            </a:r>
            <a:r>
              <a:rPr lang="en-US" sz="2400" b="1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n</a:t>
            </a:r>
            <a:endParaRPr lang="en-US" sz="2400" b="1" dirty="0">
              <a:solidFill>
                <a:srgbClr val="1F497D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8" name="Curved Connector 7"/>
          <p:cNvCxnSpPr/>
          <p:nvPr/>
        </p:nvCxnSpPr>
        <p:spPr>
          <a:xfrm>
            <a:off x="1985299" y="2810129"/>
            <a:ext cx="1055249" cy="73343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61074" y="1992346"/>
            <a:ext cx="3128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F497D"/>
                </a:solidFill>
              </a:rPr>
              <a:t>CPV in B </a:t>
            </a:r>
            <a:r>
              <a:rPr lang="en-US" sz="2400" b="1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400" b="1" dirty="0" smtClean="0">
                <a:solidFill>
                  <a:srgbClr val="1F497D"/>
                </a:solidFill>
              </a:rPr>
              <a:t> </a:t>
            </a:r>
            <a:r>
              <a:rPr lang="en-US" sz="2400" b="1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pp</a:t>
            </a:r>
            <a:r>
              <a:rPr lang="en-US" sz="2400" b="1" dirty="0" smtClean="0">
                <a:solidFill>
                  <a:srgbClr val="1F497D"/>
                </a:solidFill>
              </a:rPr>
              <a:t>, </a:t>
            </a:r>
            <a:r>
              <a:rPr lang="en-US" sz="2400" b="1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rr</a:t>
            </a:r>
            <a:r>
              <a:rPr lang="en-US" sz="2400" b="1" dirty="0" smtClean="0">
                <a:solidFill>
                  <a:srgbClr val="1F497D"/>
                </a:solidFill>
              </a:rPr>
              <a:t>, </a:t>
            </a:r>
            <a:r>
              <a:rPr lang="en-US" sz="2400" b="1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rp</a:t>
            </a:r>
            <a:endParaRPr lang="en-US" sz="2400" b="1" dirty="0">
              <a:solidFill>
                <a:srgbClr val="1F497D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6" name="Curved Connector 15"/>
          <p:cNvCxnSpPr/>
          <p:nvPr/>
        </p:nvCxnSpPr>
        <p:spPr>
          <a:xfrm rot="10800000" flipV="1">
            <a:off x="3398263" y="2238478"/>
            <a:ext cx="1539655" cy="89364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53200" y="6009025"/>
            <a:ext cx="2476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F497D"/>
                </a:solidFill>
              </a:rPr>
              <a:t>CPV in B </a:t>
            </a:r>
            <a:r>
              <a:rPr lang="en-US" sz="2400" b="1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400" b="1" dirty="0" smtClean="0">
                <a:solidFill>
                  <a:srgbClr val="1F497D"/>
                </a:solidFill>
              </a:rPr>
              <a:t> </a:t>
            </a:r>
            <a:r>
              <a:rPr lang="en-US" sz="2400" b="1" dirty="0" smtClean="0">
                <a:solidFill>
                  <a:srgbClr val="1F497D"/>
                </a:solidFill>
                <a:cs typeface="Symbol" charset="2"/>
              </a:rPr>
              <a:t>J</a:t>
            </a:r>
            <a:r>
              <a:rPr lang="en-US" sz="2400" b="1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/</a:t>
            </a:r>
            <a:r>
              <a:rPr lang="en-US" sz="2400" b="1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y</a:t>
            </a:r>
            <a:r>
              <a:rPr lang="en-US" sz="2400" b="1" dirty="0" err="1" smtClean="0">
                <a:solidFill>
                  <a:srgbClr val="1F497D"/>
                </a:solidFill>
                <a:cs typeface="Symbol" charset="2"/>
              </a:rPr>
              <a:t>K</a:t>
            </a:r>
            <a:r>
              <a:rPr lang="en-US" sz="2400" b="1" baseline="-25000" dirty="0" err="1" smtClean="0">
                <a:solidFill>
                  <a:srgbClr val="1F497D"/>
                </a:solidFill>
                <a:cs typeface="Symbol" charset="2"/>
              </a:rPr>
              <a:t>s</a:t>
            </a:r>
            <a:endParaRPr lang="en-US" sz="2400" b="1" baseline="-25000" dirty="0">
              <a:solidFill>
                <a:srgbClr val="1F497D"/>
              </a:solidFill>
              <a:cs typeface="Symbol" charset="2"/>
            </a:endParaRPr>
          </a:p>
        </p:txBody>
      </p:sp>
      <p:cxnSp>
        <p:nvCxnSpPr>
          <p:cNvPr id="20" name="Curved Connector 19"/>
          <p:cNvCxnSpPr/>
          <p:nvPr/>
        </p:nvCxnSpPr>
        <p:spPr>
          <a:xfrm rot="16200000" flipV="1">
            <a:off x="6381256" y="5397021"/>
            <a:ext cx="783948" cy="44006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6562" y="6275633"/>
            <a:ext cx="234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F497D"/>
                </a:solidFill>
              </a:rPr>
              <a:t>B</a:t>
            </a:r>
            <a:r>
              <a:rPr lang="en-US" sz="2400" b="1" baseline="30000" dirty="0" smtClean="0">
                <a:solidFill>
                  <a:srgbClr val="1F497D"/>
                </a:solidFill>
              </a:rPr>
              <a:t>-/+</a:t>
            </a:r>
            <a:r>
              <a:rPr lang="en-US" sz="2400" b="1" dirty="0" smtClean="0">
                <a:solidFill>
                  <a:srgbClr val="1F497D"/>
                </a:solidFill>
              </a:rPr>
              <a:t> </a:t>
            </a:r>
            <a:r>
              <a:rPr lang="en-US" sz="2400" b="1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400" b="1" dirty="0" smtClean="0">
                <a:solidFill>
                  <a:srgbClr val="1F497D"/>
                </a:solidFill>
              </a:rPr>
              <a:t> D</a:t>
            </a:r>
            <a:r>
              <a:rPr lang="en-US" sz="2400" b="1" baseline="30000" dirty="0" smtClean="0">
                <a:solidFill>
                  <a:srgbClr val="1F497D"/>
                </a:solidFill>
              </a:rPr>
              <a:t>(*)</a:t>
            </a:r>
            <a:r>
              <a:rPr lang="en-US" sz="2400" b="1" dirty="0" smtClean="0">
                <a:solidFill>
                  <a:srgbClr val="1F497D"/>
                </a:solidFill>
              </a:rPr>
              <a:t>K</a:t>
            </a:r>
            <a:r>
              <a:rPr lang="en-US" sz="2400" b="1" baseline="30000" dirty="0" smtClean="0">
                <a:solidFill>
                  <a:srgbClr val="1F497D"/>
                </a:solidFill>
              </a:rPr>
              <a:t>(*)-/+</a:t>
            </a:r>
            <a:endParaRPr lang="en-US" sz="2400" b="1" baseline="30000" dirty="0">
              <a:solidFill>
                <a:srgbClr val="1F497D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3" name="Curved Connector 22"/>
          <p:cNvCxnSpPr/>
          <p:nvPr/>
        </p:nvCxnSpPr>
        <p:spPr>
          <a:xfrm rot="5400000" flipH="1" flipV="1">
            <a:off x="1858538" y="5469221"/>
            <a:ext cx="1050556" cy="562269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931" y="1368603"/>
            <a:ext cx="2714625" cy="504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352" y="1368603"/>
            <a:ext cx="1676400" cy="5524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94488" y="1338005"/>
            <a:ext cx="4586070" cy="5524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2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status (summer 2016)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813356"/>
            <a:ext cx="8229600" cy="42883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Largest pull: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 inclusive (</a:t>
            </a:r>
            <a:r>
              <a:rPr lang="en-US" dirty="0" err="1" smtClean="0"/>
              <a:t>UTfit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4" name="Picture 3" descr="belle_rhoeta_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20" y="1742657"/>
            <a:ext cx="3795496" cy="3788802"/>
          </a:xfrm>
          <a:prstGeom prst="rect">
            <a:avLst/>
          </a:prstGeom>
        </p:spPr>
      </p:pic>
      <p:pic>
        <p:nvPicPr>
          <p:cNvPr id="5" name="Picture 4" descr="rhoeta-fullfit-s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616" y="1837906"/>
            <a:ext cx="3712732" cy="35618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7653" y="1546147"/>
            <a:ext cx="2891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http://ckmfitter.in2p3.</a:t>
            </a:r>
            <a:r>
              <a:rPr lang="en-US" dirty="0" smtClean="0"/>
              <a:t>fr</a:t>
            </a:r>
            <a:r>
              <a:rPr lang="en-US" dirty="0"/>
              <a:t>/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7952" y="1546147"/>
            <a:ext cx="257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</a:t>
            </a:r>
            <a:r>
              <a:rPr lang="en-US" dirty="0" err="1"/>
              <a:t>www.utfit.org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3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6018"/>
            <a:ext cx="8229600" cy="677862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chemeClr val="tx2"/>
                </a:solidFill>
              </a:rPr>
              <a:t>Measurement of </a:t>
            </a:r>
            <a:r>
              <a:rPr lang="en-US" sz="3200" dirty="0" smtClean="0">
                <a:solidFill>
                  <a:schemeClr val="tx2"/>
                </a:solidFill>
                <a:latin typeface="Symbol" charset="2"/>
                <a:cs typeface="Symbol" charset="2"/>
              </a:rPr>
              <a:t>g</a:t>
            </a:r>
            <a:r>
              <a:rPr lang="en-US" sz="3200" dirty="0" smtClean="0">
                <a:solidFill>
                  <a:schemeClr val="tx2"/>
                </a:solidFill>
              </a:rPr>
              <a:t>/</a:t>
            </a:r>
            <a:r>
              <a:rPr lang="en-US" sz="3200" dirty="0" smtClean="0">
                <a:solidFill>
                  <a:schemeClr val="tx2"/>
                </a:solidFill>
                <a:latin typeface="Symbol" charset="2"/>
                <a:cs typeface="Symbol" charset="2"/>
              </a:rPr>
              <a:t>f</a:t>
            </a:r>
            <a:r>
              <a:rPr lang="en-US" sz="3200" baseline="-25000" dirty="0" smtClean="0">
                <a:solidFill>
                  <a:schemeClr val="tx2"/>
                </a:solidFill>
              </a:rPr>
              <a:t>3</a:t>
            </a:r>
            <a:endParaRPr lang="en-US" sz="3200" baseline="-25000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41584" y="1430949"/>
            <a:ext cx="3892846" cy="171175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If 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and 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decay to the same final state, both diagrams contribute to the observed rate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64EBE-7BF0-5841-B92A-21A6F42B199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83" y="1469103"/>
            <a:ext cx="5029200" cy="1535906"/>
          </a:xfrm>
          <a:prstGeom prst="rect">
            <a:avLst/>
          </a:prstGeom>
        </p:spPr>
      </p:pic>
      <p:cxnSp>
        <p:nvCxnSpPr>
          <p:cNvPr id="6" name="Gerade Verbindung 5"/>
          <p:cNvCxnSpPr/>
          <p:nvPr/>
        </p:nvCxnSpPr>
        <p:spPr>
          <a:xfrm>
            <a:off x="6835390" y="1511354"/>
            <a:ext cx="1260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196473" y="3219196"/>
            <a:ext cx="8983854" cy="309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The subsequent interference allows to determine the relative phase between these diagrams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±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/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f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,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/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f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=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Arg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V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ud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V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*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ub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V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cd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V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*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cb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)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3 approaches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Gronau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-London-Wyler (GLW):</a:t>
            </a:r>
            <a:r>
              <a:rPr lang="en-US" sz="2400" dirty="0"/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uses D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decays to a CP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eigenstate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Atwood-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Dunietz-Soni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(ADS):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uses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Cabibbo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-favored and doubly-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Cabibbo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-suppressed D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modes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Dalitz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plot analysis: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uses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three-body decays,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e.g., D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0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®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K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p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+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Symbol" charset="2"/>
              </a:rPr>
              <a:t>p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55908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204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Partially reconstructed B</a:t>
            </a:r>
            <a:r>
              <a:rPr lang="en-US" baseline="30000" dirty="0" smtClean="0"/>
              <a:t>+/-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*0</a:t>
            </a:r>
            <a:r>
              <a:rPr lang="en-US" dirty="0" smtClean="0"/>
              <a:t>h</a:t>
            </a:r>
            <a:r>
              <a:rPr lang="en-US" baseline="30000" dirty="0" smtClean="0"/>
              <a:t>+/-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[LHCb-PAPER-2017-21]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301"/>
            <a:ext cx="8229600" cy="85722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from D</a:t>
            </a:r>
            <a:r>
              <a:rPr lang="en-US" baseline="30000" dirty="0" smtClean="0"/>
              <a:t>*0</a:t>
            </a:r>
            <a:r>
              <a:rPr lang="en-US" dirty="0" smtClean="0"/>
              <a:t> decay not reconstructed</a:t>
            </a:r>
          </a:p>
          <a:p>
            <a:r>
              <a:rPr lang="en-US" dirty="0"/>
              <a:t>m</a:t>
            </a:r>
            <a:r>
              <a:rPr lang="en-US" dirty="0" smtClean="0"/>
              <a:t>(D</a:t>
            </a:r>
            <a:r>
              <a:rPr lang="en-US" baseline="30000" dirty="0" smtClean="0"/>
              <a:t>0</a:t>
            </a:r>
            <a:r>
              <a:rPr lang="en-US" dirty="0" smtClean="0"/>
              <a:t>h) allows to distinguish these contributions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579227" y="166467"/>
            <a:ext cx="18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(in preparation)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6073901"/>
            <a:ext cx="8229600" cy="473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 smtClean="0">
                <a:cs typeface="Symbol" charset="2"/>
              </a:rPr>
              <a:t>And similar for D</a:t>
            </a:r>
            <a:r>
              <a:rPr lang="en-US" sz="2700" baseline="30000" dirty="0" smtClean="0">
                <a:cs typeface="Symbol" charset="2"/>
              </a:rPr>
              <a:t>0</a:t>
            </a:r>
            <a:r>
              <a:rPr lang="en-US" sz="2700" dirty="0" smtClean="0">
                <a:cs typeface="Symbol" charset="2"/>
              </a:rPr>
              <a:t> </a:t>
            </a:r>
            <a:r>
              <a:rPr lang="en-US" sz="2700" dirty="0" smtClean="0">
                <a:latin typeface="Symbol" charset="2"/>
                <a:cs typeface="Symbol" charset="2"/>
              </a:rPr>
              <a:t>®</a:t>
            </a:r>
            <a:r>
              <a:rPr lang="en-US" sz="2700" dirty="0" smtClean="0">
                <a:cs typeface="Symbol" charset="2"/>
              </a:rPr>
              <a:t> KK, </a:t>
            </a:r>
            <a:r>
              <a:rPr lang="en-US" sz="2700" dirty="0" err="1" smtClean="0">
                <a:latin typeface="Symbol" charset="2"/>
                <a:cs typeface="Symbol" charset="2"/>
              </a:rPr>
              <a:t>pp</a:t>
            </a:r>
            <a:endParaRPr lang="en-US" sz="2700" dirty="0">
              <a:latin typeface="Symbol" charset="2"/>
              <a:cs typeface="Symbol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974"/>
          <a:stretch/>
        </p:blipFill>
        <p:spPr>
          <a:xfrm>
            <a:off x="1132243" y="2340815"/>
            <a:ext cx="5080744" cy="3592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12655" y="3029302"/>
            <a:ext cx="16332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D</a:t>
            </a:r>
            <a:r>
              <a:rPr lang="en-US" sz="2700" baseline="30000" dirty="0" smtClean="0"/>
              <a:t>0</a:t>
            </a:r>
            <a:r>
              <a:rPr lang="en-US" sz="2700" dirty="0" smtClean="0"/>
              <a:t> </a:t>
            </a:r>
            <a:r>
              <a:rPr lang="en-US" sz="2700" dirty="0" smtClean="0">
                <a:latin typeface="Symbol" charset="2"/>
                <a:cs typeface="Symbol" charset="2"/>
              </a:rPr>
              <a:t>®</a:t>
            </a:r>
            <a:r>
              <a:rPr lang="en-US" sz="2700" dirty="0" smtClean="0"/>
              <a:t> </a:t>
            </a:r>
            <a:r>
              <a:rPr lang="en-US" sz="2700" dirty="0" err="1" smtClean="0"/>
              <a:t>K</a:t>
            </a:r>
            <a:r>
              <a:rPr lang="en-US" sz="2700" dirty="0" err="1" smtClean="0">
                <a:latin typeface="Symbol" charset="2"/>
                <a:cs typeface="Symbol" charset="2"/>
              </a:rPr>
              <a:t>p</a:t>
            </a:r>
            <a:endParaRPr lang="en-US" sz="2700" dirty="0">
              <a:latin typeface="Symbol" charset="2"/>
              <a:cs typeface="Symbol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6000" y="4775200"/>
            <a:ext cx="53721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742" y="4190229"/>
            <a:ext cx="1164755" cy="7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616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combination </a:t>
            </a:r>
            <a:r>
              <a:rPr lang="en-US" sz="2200" dirty="0" smtClean="0">
                <a:solidFill>
                  <a:srgbClr val="FF0000"/>
                </a:solidFill>
              </a:rPr>
              <a:t>[LHCb-CONF-2017-004]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208"/>
            <a:ext cx="8229600" cy="22800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Includes the following updates:</a:t>
            </a: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+/-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0</a:t>
            </a:r>
            <a:r>
              <a:rPr lang="en-US" dirty="0" smtClean="0"/>
              <a:t>K*</a:t>
            </a:r>
            <a:r>
              <a:rPr lang="en-US" baseline="30000" dirty="0" smtClean="0"/>
              <a:t>+/-</a:t>
            </a:r>
            <a:r>
              <a:rPr lang="en-US" dirty="0" smtClean="0"/>
              <a:t> ADS/GLW </a:t>
            </a:r>
            <a:r>
              <a:rPr lang="en-US" sz="2000" dirty="0" smtClean="0">
                <a:solidFill>
                  <a:srgbClr val="FF0000"/>
                </a:solidFill>
              </a:rPr>
              <a:t>[LHCb-CONF-2016-014]		</a:t>
            </a:r>
            <a:r>
              <a:rPr lang="en-US" dirty="0" smtClean="0">
                <a:solidFill>
                  <a:srgbClr val="FF0000"/>
                </a:solidFill>
              </a:rPr>
              <a:t>NEW</a:t>
            </a: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+/-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D*</a:t>
            </a:r>
            <a:r>
              <a:rPr lang="en-US" baseline="30000" dirty="0" smtClean="0"/>
              <a:t>0</a:t>
            </a:r>
            <a:r>
              <a:rPr lang="en-US" dirty="0" smtClean="0"/>
              <a:t>K</a:t>
            </a:r>
            <a:r>
              <a:rPr lang="en-US" baseline="30000" dirty="0" smtClean="0"/>
              <a:t>+/-</a:t>
            </a:r>
            <a:r>
              <a:rPr lang="en-US" dirty="0" smtClean="0"/>
              <a:t> GLW </a:t>
            </a:r>
            <a:r>
              <a:rPr lang="en-US" sz="2000" dirty="0" smtClean="0">
                <a:solidFill>
                  <a:srgbClr val="FF0000"/>
                </a:solidFill>
              </a:rPr>
              <a:t>[LHCb-PAPER-2017-021]			</a:t>
            </a:r>
            <a:r>
              <a:rPr lang="en-US" dirty="0" smtClean="0">
                <a:solidFill>
                  <a:srgbClr val="FF0000"/>
                </a:solidFill>
              </a:rPr>
              <a:t>NEW</a:t>
            </a:r>
          </a:p>
          <a:p>
            <a:pPr lvl="1"/>
            <a:r>
              <a:rPr lang="en-US" dirty="0" smtClean="0"/>
              <a:t>B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-/+</a:t>
            </a:r>
            <a:r>
              <a:rPr lang="en-US" dirty="0" smtClean="0"/>
              <a:t>K</a:t>
            </a:r>
            <a:r>
              <a:rPr lang="en-US" baseline="30000" dirty="0" smtClean="0"/>
              <a:t>+/-</a:t>
            </a:r>
            <a:r>
              <a:rPr lang="en-US" dirty="0" smtClean="0"/>
              <a:t> TD </a:t>
            </a:r>
            <a:r>
              <a:rPr lang="en-US" sz="2000" dirty="0" smtClean="0">
                <a:solidFill>
                  <a:srgbClr val="FF0000"/>
                </a:solidFill>
              </a:rPr>
              <a:t>[LHCb-CONF-2016-015]			</a:t>
            </a:r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®</a:t>
            </a:r>
            <a:r>
              <a:rPr lang="en-US" dirty="0" smtClean="0">
                <a:solidFill>
                  <a:srgbClr val="FF0000"/>
                </a:solidFill>
              </a:rPr>
              <a:t> 3/</a:t>
            </a:r>
            <a:r>
              <a:rPr lang="en-US" dirty="0" err="1" smtClean="0">
                <a:solidFill>
                  <a:srgbClr val="FF0000"/>
                </a:solidFill>
              </a:rPr>
              <a:t>fb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+/-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0</a:t>
            </a:r>
            <a:r>
              <a:rPr lang="en-US" dirty="0" smtClean="0"/>
              <a:t>K</a:t>
            </a:r>
            <a:r>
              <a:rPr lang="en-US" baseline="30000" dirty="0" smtClean="0"/>
              <a:t>+/-</a:t>
            </a:r>
            <a:r>
              <a:rPr lang="en-US" dirty="0" smtClean="0"/>
              <a:t> GLW </a:t>
            </a:r>
            <a:r>
              <a:rPr lang="en-US" sz="2000" dirty="0" smtClean="0">
                <a:solidFill>
                  <a:srgbClr val="FF0000"/>
                </a:solidFill>
              </a:rPr>
              <a:t>[LHCb-PAPER-021]				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®</a:t>
            </a:r>
            <a:r>
              <a:rPr lang="en-US" dirty="0" smtClean="0">
                <a:solidFill>
                  <a:srgbClr val="FF0000"/>
                </a:solidFill>
              </a:rPr>
              <a:t> 5/</a:t>
            </a:r>
            <a:r>
              <a:rPr lang="en-US" dirty="0" err="1" smtClean="0">
                <a:solidFill>
                  <a:srgbClr val="FF0000"/>
                </a:solidFill>
              </a:rPr>
              <a:t>fb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202173" y="212682"/>
            <a:ext cx="18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(in preparation)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16" y="3634652"/>
            <a:ext cx="4452464" cy="32233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106" y="4039055"/>
            <a:ext cx="3608694" cy="7964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57384" y="4008457"/>
            <a:ext cx="3790620" cy="94858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7384" y="5247727"/>
            <a:ext cx="3941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30% improvement with respect to the 2016 combination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run 2 updates expected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493" y="3397126"/>
            <a:ext cx="1164755" cy="7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60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HFLAV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combination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4" name="Picture 3" descr="hflav_gammacombo_hflav_meth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0730" y="1341590"/>
            <a:ext cx="3353967" cy="4672480"/>
          </a:xfrm>
          <a:prstGeom prst="rect">
            <a:avLst/>
          </a:prstGeom>
        </p:spPr>
      </p:pic>
      <p:pic>
        <p:nvPicPr>
          <p:cNvPr id="5" name="Picture 4" descr="hflav_gammacombo_hflav_mod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74813" y="1423849"/>
            <a:ext cx="3284742" cy="4576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239264"/>
            <a:ext cx="804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[http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www.slac.stanford.edu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xorg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hflav</a:t>
            </a:r>
            <a:r>
              <a:rPr lang="en-US" dirty="0">
                <a:solidFill>
                  <a:srgbClr val="FF0000"/>
                </a:solidFill>
              </a:rPr>
              <a:t>/triangle/summer2017/</a:t>
            </a:r>
            <a:r>
              <a:rPr lang="en-US" dirty="0" err="1">
                <a:solidFill>
                  <a:srgbClr val="FF0000"/>
                </a:solidFill>
              </a:rPr>
              <a:t>index.shtml#</a:t>
            </a:r>
            <a:r>
              <a:rPr lang="en-US" dirty="0" err="1" smtClean="0">
                <a:solidFill>
                  <a:srgbClr val="FF0000"/>
                </a:solidFill>
              </a:rPr>
              <a:t>gamma_comb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531774"/>
            <a:ext cx="3025687" cy="7162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7802" y="5516474"/>
            <a:ext cx="3025687" cy="8398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9549" y="5535525"/>
            <a:ext cx="3941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WA precision is now slightly better than 5 degrees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38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Determination of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 and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30599"/>
            <a:ext cx="4301276" cy="16680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CKM magnitudes |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ub</a:t>
            </a:r>
            <a:r>
              <a:rPr lang="en-US" sz="2400" dirty="0" smtClean="0"/>
              <a:t>| and |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cb</a:t>
            </a:r>
            <a:r>
              <a:rPr lang="en-US" sz="2400" dirty="0" smtClean="0"/>
              <a:t>| are determined from </a:t>
            </a:r>
            <a:r>
              <a:rPr lang="en-US" sz="2400" dirty="0" err="1" smtClean="0"/>
              <a:t>semileptonic</a:t>
            </a:r>
            <a:r>
              <a:rPr lang="en-US" sz="2400" dirty="0" smtClean="0"/>
              <a:t> B meson decays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645174"/>
              </p:ext>
            </p:extLst>
          </p:nvPr>
        </p:nvGraphicFramePr>
        <p:xfrm>
          <a:off x="1178154" y="3848259"/>
          <a:ext cx="6927993" cy="27528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9331"/>
                <a:gridCol w="2309331"/>
                <a:gridCol w="2309331"/>
              </a:tblGrid>
              <a:tr h="917625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Experiment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Theory</a:t>
                      </a:r>
                      <a:endParaRPr lang="en-US" b="1" dirty="0"/>
                    </a:p>
                  </a:txBody>
                  <a:tcPr anchor="ctr"/>
                </a:tc>
              </a:tr>
              <a:tr h="91762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Exclusive |</a:t>
                      </a:r>
                      <a:r>
                        <a:rPr lang="en-US" b="1" dirty="0" err="1" smtClean="0"/>
                        <a:t>V</a:t>
                      </a:r>
                      <a:r>
                        <a:rPr lang="en-US" b="1" baseline="-25000" dirty="0" err="1" smtClean="0"/>
                        <a:t>cb</a:t>
                      </a:r>
                      <a:r>
                        <a:rPr lang="en-US" b="1" dirty="0" smtClean="0"/>
                        <a:t>|, |</a:t>
                      </a:r>
                      <a:r>
                        <a:rPr lang="en-US" b="1" dirty="0" err="1" smtClean="0"/>
                        <a:t>V</a:t>
                      </a:r>
                      <a:r>
                        <a:rPr lang="en-US" b="1" baseline="-25000" dirty="0" err="1" smtClean="0"/>
                        <a:t>ub</a:t>
                      </a:r>
                      <a:r>
                        <a:rPr lang="en-US" b="1" dirty="0" smtClean="0"/>
                        <a:t>|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®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Dl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/>
                        <a:t>, D*</a:t>
                      </a:r>
                      <a:r>
                        <a:rPr lang="en-US" dirty="0" err="1" smtClean="0"/>
                        <a:t>l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dirty="0" err="1" smtClean="0"/>
                        <a:t>l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(low backgrounds)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Lattice QCD,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light cone sum rules</a:t>
                      </a:r>
                      <a:endParaRPr lang="en-US" dirty="0"/>
                    </a:p>
                  </a:txBody>
                  <a:tcPr anchor="ctr"/>
                </a:tc>
              </a:tr>
              <a:tr h="91762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Inclusive |</a:t>
                      </a:r>
                      <a:r>
                        <a:rPr lang="en-US" b="1" dirty="0" err="1" smtClean="0"/>
                        <a:t>V</a:t>
                      </a:r>
                      <a:r>
                        <a:rPr lang="en-US" b="1" baseline="-25000" dirty="0" err="1" smtClean="0"/>
                        <a:t>cb</a:t>
                      </a:r>
                      <a:r>
                        <a:rPr lang="en-US" b="1" dirty="0" smtClean="0"/>
                        <a:t>|, |</a:t>
                      </a:r>
                      <a:r>
                        <a:rPr lang="en-US" b="1" dirty="0" err="1" smtClean="0"/>
                        <a:t>V</a:t>
                      </a:r>
                      <a:r>
                        <a:rPr lang="en-US" b="1" baseline="-25000" dirty="0" err="1" smtClean="0"/>
                        <a:t>ub</a:t>
                      </a:r>
                      <a:r>
                        <a:rPr lang="en-US" b="1" dirty="0" smtClean="0"/>
                        <a:t>|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®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dirty="0" err="1" smtClean="0"/>
                        <a:t>l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baseline="-25000" dirty="0" err="1" smtClean="0"/>
                        <a:t>u</a:t>
                      </a:r>
                      <a:r>
                        <a:rPr lang="en-US" dirty="0" err="1" smtClean="0"/>
                        <a:t>l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(higher background)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Operator</a:t>
                      </a:r>
                      <a:r>
                        <a:rPr lang="en-US" baseline="0" dirty="0" smtClean="0"/>
                        <a:t> product expansion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663" y="1331085"/>
            <a:ext cx="3260317" cy="20041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527" y="2979531"/>
            <a:ext cx="3869130" cy="58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42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Exclusive vs. inclusive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04931" y="1652337"/>
            <a:ext cx="3060111" cy="341180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Consistency between exclusive and inclusive is crucial for our understanding</a:t>
            </a:r>
          </a:p>
          <a:p>
            <a:r>
              <a:rPr lang="en-US" dirty="0" smtClean="0"/>
              <a:t>However,</a:t>
            </a:r>
            <a:br>
              <a:rPr lang="en-US" dirty="0" smtClean="0"/>
            </a:br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err="1" smtClean="0"/>
              <a:t>|and</a:t>
            </a:r>
            <a:r>
              <a:rPr lang="en-US" dirty="0" smtClean="0"/>
              <a:t>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 inclusive/exclusive are currently at odds by about 2-3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3" name="Picture 2" descr="vub_vcb_exc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9428" y="344477"/>
            <a:ext cx="4243904" cy="6266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75" y="5660820"/>
            <a:ext cx="4928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WA:	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(D*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) = (39.05 +/- 0.47 +/- 0.58 ) x 10</a:t>
            </a:r>
            <a:r>
              <a:rPr lang="en-US" baseline="30000" dirty="0" smtClean="0"/>
              <a:t>-3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(</a:t>
            </a:r>
            <a:r>
              <a:rPr lang="en-US" dirty="0" err="1" smtClean="0"/>
              <a:t>incl</a:t>
            </a:r>
            <a:r>
              <a:rPr lang="en-US" dirty="0" smtClean="0"/>
              <a:t>) = (42.19 +/- 0.78) x 10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926769" y="5675524"/>
            <a:ext cx="4928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/>
              <a:t>u</a:t>
            </a:r>
            <a:r>
              <a:rPr lang="en-US" baseline="-25000" dirty="0" err="1" smtClean="0"/>
              <a:t>b</a:t>
            </a:r>
            <a:r>
              <a:rPr lang="en-US" dirty="0" smtClean="0"/>
              <a:t>| (</a:t>
            </a:r>
            <a:r>
              <a:rPr lang="en-US" dirty="0" err="1">
                <a:latin typeface="Symbol" charset="2"/>
                <a:cs typeface="Symbol" charset="2"/>
              </a:rPr>
              <a:t>p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) = (3.67 +/- 0.15 ) x 10</a:t>
            </a:r>
            <a:r>
              <a:rPr lang="en-US" baseline="30000" dirty="0" smtClean="0"/>
              <a:t>-3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/>
              <a:t>u</a:t>
            </a:r>
            <a:r>
              <a:rPr lang="en-US" baseline="-25000" dirty="0" err="1" smtClean="0"/>
              <a:t>b</a:t>
            </a:r>
            <a:r>
              <a:rPr lang="en-US" dirty="0" smtClean="0"/>
              <a:t>| (</a:t>
            </a:r>
            <a:r>
              <a:rPr lang="en-US" dirty="0" err="1" smtClean="0"/>
              <a:t>incl</a:t>
            </a:r>
            <a:r>
              <a:rPr lang="en-US" dirty="0" smtClean="0"/>
              <a:t>) = (4.52 +/- 0.15 +/- 0.13) x 10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4530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909" y="1155288"/>
            <a:ext cx="3651097" cy="298955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D*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</a:t>
            </a:r>
            <a:r>
              <a:rPr lang="en-US" dirty="0" err="1" smtClean="0"/>
              <a:t>hadronic</a:t>
            </a:r>
            <a:r>
              <a:rPr lang="en-US" dirty="0" smtClean="0"/>
              <a:t> tag </a:t>
            </a:r>
            <a:r>
              <a:rPr lang="en-US" sz="2200" dirty="0" smtClean="0">
                <a:solidFill>
                  <a:srgbClr val="FF0000"/>
                </a:solidFill>
              </a:rPr>
              <a:t>[arXiv:1702.01521]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4909"/>
            <a:ext cx="8229600" cy="303955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CLN FF parameterization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[NPB 530, 153 (1998)]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Belle measured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and the CLN FF</a:t>
            </a:r>
            <a:br>
              <a:rPr lang="en-US" dirty="0" smtClean="0"/>
            </a:br>
            <a:r>
              <a:rPr lang="en-US" dirty="0" smtClean="0"/>
              <a:t>parameters in the decay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D*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30" y="2019054"/>
            <a:ext cx="4743179" cy="994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429" y="2801953"/>
            <a:ext cx="2172679" cy="599782"/>
          </a:xfrm>
          <a:prstGeom prst="rect">
            <a:avLst/>
          </a:prstGeom>
        </p:spPr>
      </p:pic>
      <p:pic>
        <p:nvPicPr>
          <p:cNvPr id="13" name="Picture 22" descr="B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0990" y="3900060"/>
            <a:ext cx="875810" cy="720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268563"/>
            <a:ext cx="3841685" cy="25815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1330" y="4696239"/>
            <a:ext cx="4605470" cy="166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9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8737"/>
            <a:ext cx="9144000" cy="4637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CLN vs. BGL FF parameterization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38806"/>
            <a:ext cx="8229600" cy="7807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Reinterpretation of the Belle data</a:t>
            </a:r>
            <a:br>
              <a:rPr lang="en-US" dirty="0" smtClean="0"/>
            </a:br>
            <a:r>
              <a:rPr lang="en-US" dirty="0" smtClean="0"/>
              <a:t>(parallel talk by Stefan Schacht):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Oval 5"/>
          <p:cNvSpPr/>
          <p:nvPr/>
        </p:nvSpPr>
        <p:spPr>
          <a:xfrm>
            <a:off x="2998912" y="5584318"/>
            <a:ext cx="1591259" cy="35188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998912" y="3671286"/>
            <a:ext cx="1591259" cy="35188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08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Cabibbo</a:t>
            </a:r>
            <a:r>
              <a:rPr lang="en-US" dirty="0" smtClean="0"/>
              <a:t>-Kobayashi-</a:t>
            </a:r>
            <a:r>
              <a:rPr lang="en-US" dirty="0" err="1" smtClean="0"/>
              <a:t>Maskawa</a:t>
            </a:r>
            <a:r>
              <a:rPr lang="en-US" dirty="0" smtClean="0"/>
              <a:t> quark mixing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0390"/>
            <a:ext cx="2664211" cy="11915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825" y="1335990"/>
            <a:ext cx="2704375" cy="997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825" y="2369822"/>
            <a:ext cx="2409839" cy="4484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25" y="3151922"/>
            <a:ext cx="2865031" cy="2041669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3839676" y="2957527"/>
            <a:ext cx="4837975" cy="271313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unitary </a:t>
            </a:r>
            <a:r>
              <a:rPr lang="en-US" sz="2400" dirty="0" err="1" smtClean="0"/>
              <a:t>Cabibbo</a:t>
            </a:r>
            <a:r>
              <a:rPr lang="en-US" sz="2400" dirty="0" smtClean="0"/>
              <a:t>-Kobayashi-</a:t>
            </a:r>
            <a:r>
              <a:rPr lang="en-US" sz="2400" dirty="0" err="1" smtClean="0"/>
              <a:t>Maskawa</a:t>
            </a:r>
            <a:r>
              <a:rPr lang="en-US" sz="2400" dirty="0" smtClean="0"/>
              <a:t> (CKM) matrix transforms the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</a:t>
            </a:r>
            <a:r>
              <a:rPr lang="en-US" sz="2400" dirty="0" err="1" smtClean="0"/>
              <a:t>eigenstates</a:t>
            </a:r>
            <a:r>
              <a:rPr lang="en-US" sz="2400" dirty="0" smtClean="0"/>
              <a:t> into the physical quark states</a:t>
            </a:r>
          </a:p>
          <a:p>
            <a:r>
              <a:rPr lang="en-US" sz="2400" dirty="0" smtClean="0"/>
              <a:t>The CKM element magnitudes determine the possible quark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transitions in charged current processes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4325" y="5783515"/>
            <a:ext cx="5311634" cy="63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 flipH="1">
            <a:off x="3848826" y="5330773"/>
            <a:ext cx="246971" cy="500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67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</a:t>
            </a:r>
            <a:r>
              <a:rPr lang="en-US" dirty="0" smtClean="0"/>
              <a:t> </a:t>
            </a:r>
            <a:r>
              <a:rPr lang="en-US" dirty="0" smtClean="0"/>
              <a:t>for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[PRL in preparation]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Extracted from a 2d fit to a neural network variable</a:t>
            </a:r>
            <a:br>
              <a:rPr lang="en-US" dirty="0" smtClean="0"/>
            </a:b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momentum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2.4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significance including systematics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575" y="2004377"/>
            <a:ext cx="7075555" cy="33336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54125" y="5431314"/>
            <a:ext cx="520220" cy="260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560" y="1859032"/>
            <a:ext cx="520220" cy="260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0540" y="4826540"/>
            <a:ext cx="1348589" cy="511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875" y="353287"/>
            <a:ext cx="1974729" cy="17404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421" y="5937986"/>
            <a:ext cx="5297970" cy="73759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52028" y="5269286"/>
            <a:ext cx="520220" cy="260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2" descr="B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4506" y="4443118"/>
            <a:ext cx="875810" cy="720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6867269" y="1050182"/>
            <a:ext cx="766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en-US" dirty="0" err="1" smtClean="0">
                <a:solidFill>
                  <a:srgbClr val="FF0000"/>
                </a:solidFill>
              </a:rPr>
              <a:t>V</a:t>
            </a:r>
            <a:r>
              <a:rPr lang="en-US" baseline="-25000" dirty="0" err="1" smtClean="0">
                <a:solidFill>
                  <a:srgbClr val="FF0000"/>
                </a:solidFill>
              </a:rPr>
              <a:t>ub</a:t>
            </a:r>
            <a:r>
              <a:rPr lang="en-US" dirty="0" smtClean="0">
                <a:solidFill>
                  <a:srgbClr val="FF0000"/>
                </a:solidFill>
              </a:rPr>
              <a:t>|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8986" y="5937986"/>
            <a:ext cx="2590800" cy="52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6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/>
              <a:t>T</a:t>
            </a:r>
            <a:r>
              <a:rPr lang="de-DE" cap="none" dirty="0" smtClean="0"/>
              <a:t>he </a:t>
            </a:r>
            <a:r>
              <a:rPr lang="de-DE" cap="none" dirty="0" err="1" smtClean="0"/>
              <a:t>B</a:t>
            </a:r>
            <a:r>
              <a:rPr lang="de-DE" cap="none" baseline="-25000" dirty="0" err="1" smtClean="0"/>
              <a:t>s</a:t>
            </a:r>
            <a:r>
              <a:rPr lang="de-DE" cap="none" baseline="-25000" dirty="0" smtClean="0"/>
              <a:t> </a:t>
            </a:r>
            <a:r>
              <a:rPr lang="de-DE" cap="none" dirty="0" err="1" smtClean="0"/>
              <a:t>system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82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unitarity</a:t>
            </a:r>
            <a:r>
              <a:rPr lang="en-US" dirty="0" smtClean="0"/>
              <a:t> triangle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5064124" y="3617019"/>
            <a:ext cx="4159251" cy="273227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f</a:t>
            </a:r>
            <a:r>
              <a:rPr lang="en-US" baseline="-25000" dirty="0" err="1" smtClean="0">
                <a:cs typeface="Symbol" charset="2"/>
              </a:rPr>
              <a:t>s</a:t>
            </a:r>
            <a:r>
              <a:rPr lang="en-US" dirty="0" smtClean="0">
                <a:cs typeface="Symbol" charset="2"/>
              </a:rPr>
              <a:t> phase difference between </a:t>
            </a:r>
            <a:r>
              <a:rPr lang="en-US" dirty="0" err="1" smtClean="0">
                <a:cs typeface="Symbol" charset="2"/>
              </a:rPr>
              <a:t>B</a:t>
            </a:r>
            <a:r>
              <a:rPr lang="en-US" baseline="-25000" dirty="0" err="1" smtClean="0">
                <a:cs typeface="Symbol" charset="2"/>
              </a:rPr>
              <a:t>s</a:t>
            </a:r>
            <a:r>
              <a:rPr lang="en-US" dirty="0" smtClean="0">
                <a:cs typeface="Symbol" charset="2"/>
              </a:rPr>
              <a:t> mixing and</a:t>
            </a:r>
            <a:br>
              <a:rPr lang="en-US" dirty="0" smtClean="0">
                <a:cs typeface="Symbol" charset="2"/>
              </a:rPr>
            </a:br>
            <a:r>
              <a:rPr lang="en-US" dirty="0" smtClean="0">
                <a:cs typeface="Symbol" charset="2"/>
              </a:rPr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>
                <a:cs typeface="Symbol" charset="2"/>
              </a:rPr>
              <a:t> ccs amplitude</a:t>
            </a:r>
          </a:p>
          <a:p>
            <a:r>
              <a:rPr lang="en-US" dirty="0" smtClean="0">
                <a:cs typeface="Symbol" charset="2"/>
              </a:rPr>
              <a:t>SM: 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baseline="-25000" dirty="0" err="1" smtClean="0">
                <a:cs typeface="Symbol" charset="2"/>
              </a:rPr>
              <a:t>s</a:t>
            </a:r>
            <a:r>
              <a:rPr lang="en-US" dirty="0" smtClean="0">
                <a:cs typeface="Symbol" charset="2"/>
              </a:rPr>
              <a:t> = -2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s</a:t>
            </a:r>
          </a:p>
          <a:p>
            <a:r>
              <a:rPr lang="en-US" dirty="0" smtClean="0">
                <a:cs typeface="Symbol" charset="2"/>
              </a:rPr>
              <a:t>WA:</a:t>
            </a:r>
            <a:br>
              <a:rPr lang="en-US" dirty="0" smtClean="0">
                <a:cs typeface="Symbol" charset="2"/>
              </a:rPr>
            </a:b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baseline="-25000" dirty="0" err="1" smtClean="0">
                <a:cs typeface="Symbol" charset="2"/>
              </a:rPr>
              <a:t>s</a:t>
            </a:r>
            <a:r>
              <a:rPr lang="en-US" dirty="0" smtClean="0">
                <a:cs typeface="Symbol" charset="2"/>
              </a:rPr>
              <a:t> = ( -21 +/- 31 ) </a:t>
            </a:r>
            <a:r>
              <a:rPr lang="en-US" dirty="0" err="1" smtClean="0">
                <a:cs typeface="Symbol" charset="2"/>
              </a:rPr>
              <a:t>mrad</a:t>
            </a:r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Still statistically dominated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8570"/>
            <a:ext cx="9144000" cy="21470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83790" y="2815110"/>
            <a:ext cx="1869410" cy="7955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88" y="2586563"/>
            <a:ext cx="4161726" cy="4427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12885" y="2531366"/>
            <a:ext cx="4233349" cy="5524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ngelo_dican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2" t="22030" r="14563" b="11997"/>
          <a:stretch/>
        </p:blipFill>
        <p:spPr>
          <a:xfrm>
            <a:off x="46738" y="3484172"/>
            <a:ext cx="5042598" cy="32832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257929" y="4314466"/>
            <a:ext cx="162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797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CPV in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K</a:t>
            </a:r>
            <a:r>
              <a:rPr lang="en-US" baseline="30000" dirty="0" smtClean="0"/>
              <a:t>+</a:t>
            </a:r>
            <a:r>
              <a:rPr lang="en-US" dirty="0" smtClean="0"/>
              <a:t> K</a:t>
            </a:r>
            <a:r>
              <a:rPr lang="en-US" baseline="30000" dirty="0" smtClean="0"/>
              <a:t>-</a:t>
            </a:r>
            <a:r>
              <a:rPr lang="en-US" dirty="0" smtClean="0"/>
              <a:t> above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[LHCb-PAPER-2017-008]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8889"/>
            <a:ext cx="8229600" cy="49003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Amplitude analysis of the 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 spectrum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8131"/>
            <a:ext cx="4636071" cy="3322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571" y="2791366"/>
            <a:ext cx="4532794" cy="17561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859" y="5302531"/>
            <a:ext cx="1164755" cy="7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94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 err="1" smtClean="0"/>
              <a:t>Direct</a:t>
            </a:r>
            <a:r>
              <a:rPr lang="de-DE" cap="none" dirty="0" smtClean="0"/>
              <a:t> CPV in B/</a:t>
            </a:r>
            <a:r>
              <a:rPr lang="de-DE" cap="none" dirty="0" err="1" smtClean="0"/>
              <a:t>B</a:t>
            </a:r>
            <a:r>
              <a:rPr lang="de-DE" cap="none" baseline="-25000" dirty="0" err="1" smtClean="0"/>
              <a:t>s</a:t>
            </a:r>
            <a:r>
              <a:rPr lang="de-DE" cap="none" dirty="0" smtClean="0"/>
              <a:t>/b-Baryon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79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CPV in B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K</a:t>
            </a:r>
            <a:r>
              <a:rPr lang="en-US" baseline="30000" dirty="0" smtClean="0"/>
              <a:t>+</a:t>
            </a:r>
            <a:r>
              <a:rPr lang="en-US" dirty="0" smtClean="0"/>
              <a:t> K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[arXiv:1705.02640]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9404"/>
            <a:ext cx="8229600" cy="1928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Large CP violation from interference between</a:t>
            </a:r>
            <a:br>
              <a:rPr lang="en-US" dirty="0" smtClean="0"/>
            </a:br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u tree and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 penguin</a:t>
            </a:r>
          </a:p>
          <a:p>
            <a:r>
              <a:rPr lang="en-US" dirty="0" smtClean="0"/>
              <a:t>CP asymmetry of -0.90 +/- 0.17 +/- 0.4 (4.8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  for</a:t>
            </a:r>
            <a:br>
              <a:rPr lang="en-US" dirty="0" smtClean="0"/>
            </a:br>
            <a:r>
              <a:rPr lang="en-US" dirty="0" smtClean="0"/>
              <a:t>M</a:t>
            </a:r>
            <a:r>
              <a:rPr lang="en-US" baseline="-25000" dirty="0" smtClean="0"/>
              <a:t>KK</a:t>
            </a:r>
            <a:r>
              <a:rPr lang="en-US" dirty="0" smtClean="0"/>
              <a:t> &lt; 1.1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Similar excess observed by </a:t>
            </a:r>
            <a:r>
              <a:rPr lang="en-US" dirty="0" err="1" smtClean="0"/>
              <a:t>LHCb</a:t>
            </a:r>
            <a:r>
              <a:rPr lang="en-US" dirty="0" smtClean="0"/>
              <a:t> and </a:t>
            </a:r>
            <a:r>
              <a:rPr lang="en-US" dirty="0" err="1" smtClean="0"/>
              <a:t>BaBar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55" y="3354004"/>
            <a:ext cx="3407245" cy="3159567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3577905" y="3410213"/>
            <a:ext cx="5492903" cy="460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 smtClean="0"/>
              <a:t>Overall branching ratio and A</a:t>
            </a:r>
            <a:r>
              <a:rPr lang="en-US" sz="2700" baseline="-25000" dirty="0" smtClean="0"/>
              <a:t>CP</a:t>
            </a:r>
          </a:p>
          <a:p>
            <a:endParaRPr lang="en-US" sz="27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712" y="4082657"/>
            <a:ext cx="4920088" cy="937159"/>
          </a:xfrm>
          <a:prstGeom prst="rect">
            <a:avLst/>
          </a:prstGeom>
        </p:spPr>
      </p:pic>
      <p:pic>
        <p:nvPicPr>
          <p:cNvPr id="10" name="Picture 22" descr="B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8930" y="5345788"/>
            <a:ext cx="875810" cy="720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676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CPV in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-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[Nature Physics 13 (2017) 391]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20906"/>
            <a:ext cx="8229600" cy="4354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First evidence for CPV with 3.3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5" name="Picture 4" descr="rafael_silva_coutinho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9" t="25718" r="4720" b="15222"/>
          <a:stretch/>
        </p:blipFill>
        <p:spPr>
          <a:xfrm>
            <a:off x="592198" y="1611006"/>
            <a:ext cx="7785003" cy="39274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694" y="5726638"/>
            <a:ext cx="1164755" cy="7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9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3590"/>
            <a:ext cx="8229600" cy="511754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Unitarity</a:t>
            </a:r>
            <a:r>
              <a:rPr lang="en-US" dirty="0" smtClean="0"/>
              <a:t> triangle</a:t>
            </a:r>
          </a:p>
          <a:p>
            <a:pPr lvl="1"/>
            <a:r>
              <a:rPr lang="en-US" dirty="0" smtClean="0"/>
              <a:t>Overall the data still fits the SM well</a:t>
            </a:r>
          </a:p>
          <a:p>
            <a:pPr lvl="1"/>
            <a:r>
              <a:rPr lang="en-US" dirty="0">
                <a:latin typeface="Symbol" charset="2"/>
                <a:cs typeface="Symbol" charset="2"/>
              </a:rPr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is now known with better than 5° precision</a:t>
            </a:r>
          </a:p>
          <a:p>
            <a:pPr lvl="1"/>
            <a:r>
              <a:rPr lang="en-US" dirty="0" smtClean="0"/>
              <a:t>~3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discrepancy between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 inclusive/exclusive is still to be understood</a:t>
            </a:r>
          </a:p>
          <a:p>
            <a:r>
              <a:rPr lang="en-US" dirty="0" smtClean="0"/>
              <a:t>CPV in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endParaRPr lang="en-US" baseline="-25000" dirty="0" smtClean="0"/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 is consistent with SM expectation but precision is still far from the SM uncertainty (~1 </a:t>
            </a:r>
            <a:r>
              <a:rPr lang="en-US" dirty="0" err="1" smtClean="0"/>
              <a:t>mrad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Most CPV measurements are statistically limited, so major improvements are expected from run 2 </a:t>
            </a:r>
            <a:r>
              <a:rPr lang="en-US" dirty="0" err="1" smtClean="0"/>
              <a:t>LHCb</a:t>
            </a:r>
            <a:r>
              <a:rPr lang="en-US" dirty="0" smtClean="0"/>
              <a:t> data/Belle II operation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32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details in the parallel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7693"/>
            <a:ext cx="8229600" cy="5117544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Mika Anton </a:t>
            </a:r>
            <a:r>
              <a:rPr lang="en-US" dirty="0" err="1" smtClean="0"/>
              <a:t>Vesterinen</a:t>
            </a:r>
            <a:r>
              <a:rPr lang="en-US" dirty="0" smtClean="0"/>
              <a:t> “LHC results on tree-level beauty decays”</a:t>
            </a:r>
          </a:p>
          <a:p>
            <a:pPr lvl="1"/>
            <a:r>
              <a:rPr lang="en-US" dirty="0" err="1" smtClean="0"/>
              <a:t>Concezio</a:t>
            </a:r>
            <a:r>
              <a:rPr lang="en-US" dirty="0" smtClean="0"/>
              <a:t> </a:t>
            </a:r>
            <a:r>
              <a:rPr lang="en-US" dirty="0" err="1" smtClean="0"/>
              <a:t>Bozzi</a:t>
            </a:r>
            <a:r>
              <a:rPr lang="en-US" dirty="0" smtClean="0"/>
              <a:t> “Recent results from </a:t>
            </a:r>
            <a:r>
              <a:rPr lang="en-US" dirty="0" err="1" smtClean="0"/>
              <a:t>LHCb</a:t>
            </a:r>
            <a:r>
              <a:rPr lang="en-US" dirty="0" smtClean="0"/>
              <a:t> on </a:t>
            </a:r>
            <a:r>
              <a:rPr lang="en-US" dirty="0" err="1" smtClean="0"/>
              <a:t>semileptonic</a:t>
            </a:r>
            <a:r>
              <a:rPr lang="en-US" dirty="0" smtClean="0"/>
              <a:t> decays of b-hadrons”</a:t>
            </a:r>
          </a:p>
          <a:p>
            <a:pPr lvl="1"/>
            <a:r>
              <a:rPr lang="en-US" dirty="0" err="1" smtClean="0"/>
              <a:t>Donal</a:t>
            </a:r>
            <a:r>
              <a:rPr lang="en-US" dirty="0" smtClean="0"/>
              <a:t> Hill “Time-dependent measurements of the CKM angle gamma at </a:t>
            </a:r>
            <a:r>
              <a:rPr lang="en-US" dirty="0" err="1" smtClean="0"/>
              <a:t>LHCb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Angelo Di Canto “Charm and CP violation measurements from the LHC”</a:t>
            </a:r>
          </a:p>
          <a:p>
            <a:pPr lvl="1"/>
            <a:r>
              <a:rPr lang="en-US" dirty="0" err="1" smtClean="0"/>
              <a:t>Sevda</a:t>
            </a:r>
            <a:r>
              <a:rPr lang="en-US" dirty="0" smtClean="0"/>
              <a:t> </a:t>
            </a:r>
            <a:r>
              <a:rPr lang="en-US" dirty="0" err="1" smtClean="0"/>
              <a:t>Esen</a:t>
            </a:r>
            <a:r>
              <a:rPr lang="en-US" dirty="0" smtClean="0"/>
              <a:t> “Time-dependent CP violation in the B system at </a:t>
            </a:r>
            <a:r>
              <a:rPr lang="en-US" dirty="0" err="1" smtClean="0"/>
              <a:t>LHCb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Rafael Silva </a:t>
            </a:r>
            <a:r>
              <a:rPr lang="en-US" dirty="0" err="1" smtClean="0"/>
              <a:t>Coutinho</a:t>
            </a:r>
            <a:r>
              <a:rPr lang="en-US" dirty="0" smtClean="0"/>
              <a:t> “CP violation in b baryons at </a:t>
            </a:r>
            <a:r>
              <a:rPr lang="en-US" dirty="0" err="1" smtClean="0"/>
              <a:t>LHCb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Belle</a:t>
            </a:r>
          </a:p>
          <a:p>
            <a:pPr lvl="1"/>
            <a:r>
              <a:rPr lang="en-US" dirty="0" err="1" smtClean="0"/>
              <a:t>Saskia</a:t>
            </a:r>
            <a:r>
              <a:rPr lang="en-US" dirty="0" smtClean="0"/>
              <a:t> </a:t>
            </a:r>
            <a:r>
              <a:rPr lang="en-US" dirty="0" err="1" smtClean="0"/>
              <a:t>Falke</a:t>
            </a:r>
            <a:r>
              <a:rPr lang="en-US" dirty="0" smtClean="0"/>
              <a:t> “New results on rare B decays with leptons from Belle”</a:t>
            </a:r>
          </a:p>
          <a:p>
            <a:pPr lvl="1"/>
            <a:r>
              <a:rPr lang="en-US" dirty="0" smtClean="0"/>
              <a:t>Abdul </a:t>
            </a:r>
            <a:r>
              <a:rPr lang="en-US" dirty="0" err="1" smtClean="0"/>
              <a:t>Basith</a:t>
            </a:r>
            <a:r>
              <a:rPr lang="en-US" dirty="0" smtClean="0"/>
              <a:t> </a:t>
            </a:r>
            <a:r>
              <a:rPr lang="en-US" dirty="0" err="1" smtClean="0"/>
              <a:t>Kaliyar</a:t>
            </a:r>
            <a:r>
              <a:rPr lang="en-US" dirty="0" smtClean="0"/>
              <a:t> “Recent measurements of branching fractions and CP asymmetries of charmless </a:t>
            </a:r>
            <a:r>
              <a:rPr lang="en-US" dirty="0" err="1" smtClean="0"/>
              <a:t>hadronic</a:t>
            </a:r>
            <a:r>
              <a:rPr lang="en-US" dirty="0" smtClean="0"/>
              <a:t> B meson decays at Belle”</a:t>
            </a:r>
          </a:p>
          <a:p>
            <a:pPr lvl="1"/>
            <a:r>
              <a:rPr lang="en-US" dirty="0" err="1" smtClean="0"/>
              <a:t>Minakshi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 “Search for CP violation and rare decays in the charm sector at Belle”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8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6" name="Picture 5" descr="IMG_44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01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607" y="5601252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Thank you for a nice time in Venice!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3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 violation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446615"/>
            <a:ext cx="876617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24870" y="1333501"/>
            <a:ext cx="359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/>
            <a:r>
              <a:rPr lang="en-US" dirty="0" err="1" smtClean="0"/>
              <a:t>Wolfenstein</a:t>
            </a:r>
            <a:r>
              <a:rPr lang="en-US" dirty="0" smtClean="0"/>
              <a:t> </a:t>
            </a:r>
            <a:r>
              <a:rPr lang="en-US" dirty="0" err="1" smtClean="0"/>
              <a:t>parametrization</a:t>
            </a:r>
            <a:r>
              <a:rPr lang="en-US" dirty="0" smtClean="0"/>
              <a:t> of V</a:t>
            </a:r>
            <a:r>
              <a:rPr lang="en-US" baseline="-25000" dirty="0" smtClean="0"/>
              <a:t>CKM</a:t>
            </a:r>
            <a:endParaRPr lang="en-US" baseline="-25000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3916670"/>
            <a:ext cx="8229600" cy="21725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However, V</a:t>
            </a:r>
            <a:r>
              <a:rPr lang="en-US" sz="2400" baseline="-25000" dirty="0" smtClean="0"/>
              <a:t>CKM</a:t>
            </a:r>
            <a:r>
              <a:rPr lang="en-US" sz="2400" dirty="0" smtClean="0"/>
              <a:t> also contains a complex phase, responsible for all CP-violating phenomena in the SM</a:t>
            </a:r>
          </a:p>
          <a:p>
            <a:r>
              <a:rPr lang="en-US" sz="2400" dirty="0" smtClean="0"/>
              <a:t>CPV established ( &gt;5</a:t>
            </a:r>
            <a:r>
              <a:rPr lang="en-US" sz="2400" dirty="0" smtClean="0">
                <a:latin typeface="Symbol" charset="2"/>
                <a:cs typeface="Symbol" charset="2"/>
              </a:rPr>
              <a:t>s </a:t>
            </a:r>
            <a:r>
              <a:rPr lang="en-US" sz="2400" dirty="0" smtClean="0"/>
              <a:t>) in 17 observables ( in K and B physics ) </a:t>
            </a:r>
            <a:r>
              <a:rPr lang="en-US" sz="2400" dirty="0" smtClean="0">
                <a:latin typeface="Symbol" charset="2"/>
                <a:cs typeface="Symbol" charset="2"/>
              </a:rPr>
              <a:t>®</a:t>
            </a:r>
            <a:r>
              <a:rPr lang="en-US" sz="2400" dirty="0" smtClean="0"/>
              <a:t> extremely constrained system</a:t>
            </a:r>
          </a:p>
          <a:p>
            <a:r>
              <a:rPr lang="en-US" sz="2400" dirty="0" smtClean="0"/>
              <a:t>New physics would typically disturb the SM pattern of CPV</a:t>
            </a:r>
          </a:p>
        </p:txBody>
      </p:sp>
      <p:sp>
        <p:nvSpPr>
          <p:cNvPr id="8" name="Oval 7"/>
          <p:cNvSpPr/>
          <p:nvPr/>
        </p:nvSpPr>
        <p:spPr>
          <a:xfrm>
            <a:off x="7650282" y="1835940"/>
            <a:ext cx="1265118" cy="53548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39286" y="2893050"/>
            <a:ext cx="1265118" cy="53548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6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dirty="0" err="1" smtClean="0"/>
              <a:t>backup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89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3" name="Picture 2" descr="liget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827024"/>
            <a:ext cx="7497011" cy="579314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337300" y="24155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Zoltan</a:t>
            </a:r>
            <a:r>
              <a:rPr lang="en-US" dirty="0" smtClean="0"/>
              <a:t> </a:t>
            </a:r>
            <a:r>
              <a:rPr lang="en-US" dirty="0" err="1" smtClean="0"/>
              <a:t>Ligeti</a:t>
            </a:r>
            <a:r>
              <a:rPr lang="en-US" dirty="0" smtClean="0"/>
              <a:t>, CKM 2016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9349C88-9A5C-A64B-9A5B-A4904E8CCCA8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8435" name="Picture 2" descr="KEKair2004-04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74650" y="179388"/>
            <a:ext cx="58023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AFF00"/>
                </a:solidFill>
                <a:latin typeface="Calibri" charset="0"/>
              </a:rPr>
              <a:t>1999 – 2010: B factory at KEK (Japan)</a:t>
            </a: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 flipH="1" flipV="1">
            <a:off x="4787900" y="1090613"/>
            <a:ext cx="682625" cy="1025525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70525" y="1009650"/>
            <a:ext cx="1284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defRPr/>
            </a:pPr>
            <a:r>
              <a:rPr lang="en-US" sz="2400" b="1" kern="0" dirty="0" err="1">
                <a:solidFill>
                  <a:srgbClr val="FFFFFF"/>
                </a:solidFill>
                <a:latin typeface="+mn-lt"/>
                <a:ea typeface="+mj-ea"/>
                <a:cs typeface="+mj-cs"/>
              </a:rPr>
              <a:t>Linac</a:t>
            </a:r>
            <a:endParaRPr lang="en-US" sz="2400" b="1" kern="0" dirty="0">
              <a:solidFill>
                <a:srgbClr val="FFFFFF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8439" name="Oval 10"/>
          <p:cNvSpPr>
            <a:spLocks noChangeArrowheads="1"/>
          </p:cNvSpPr>
          <p:nvPr/>
        </p:nvSpPr>
        <p:spPr bwMode="auto">
          <a:xfrm>
            <a:off x="1371600" y="2051050"/>
            <a:ext cx="6167438" cy="3419475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80963" y="1706563"/>
            <a:ext cx="23780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  <a:latin typeface="Calibri" charset="0"/>
              </a:rPr>
              <a:t>KEKB double</a:t>
            </a:r>
            <a:br>
              <a:rPr lang="en-US" b="1">
                <a:solidFill>
                  <a:schemeClr val="bg1"/>
                </a:solidFill>
                <a:latin typeface="Calibri" charset="0"/>
              </a:rPr>
            </a:br>
            <a:r>
              <a:rPr lang="en-US" b="1">
                <a:solidFill>
                  <a:schemeClr val="bg1"/>
                </a:solidFill>
                <a:latin typeface="Calibri" charset="0"/>
              </a:rPr>
              <a:t>ring 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+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-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 collider</a:t>
            </a:r>
          </a:p>
        </p:txBody>
      </p:sp>
      <p:sp>
        <p:nvSpPr>
          <p:cNvPr id="18441" name="Oval 15"/>
          <p:cNvSpPr>
            <a:spLocks noChangeArrowheads="1"/>
          </p:cNvSpPr>
          <p:nvPr/>
        </p:nvSpPr>
        <p:spPr bwMode="auto">
          <a:xfrm>
            <a:off x="1725613" y="4478338"/>
            <a:ext cx="304800" cy="3048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pic>
        <p:nvPicPr>
          <p:cNvPr id="18442" name="Picture 3" descr="Belle_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959225"/>
            <a:ext cx="43561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1739900" y="3529013"/>
            <a:ext cx="2592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+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-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Y(4S)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BB</a:t>
            </a:r>
          </a:p>
        </p:txBody>
      </p:sp>
      <p:cxnSp>
        <p:nvCxnSpPr>
          <p:cNvPr id="20" name="Gerade Verbindung 19"/>
          <p:cNvCxnSpPr/>
          <p:nvPr/>
        </p:nvCxnSpPr>
        <p:spPr>
          <a:xfrm rot="5400000">
            <a:off x="4067969" y="3715544"/>
            <a:ext cx="0" cy="179388"/>
          </a:xfrm>
          <a:prstGeom prst="line">
            <a:avLst/>
          </a:prstGeom>
          <a:ln w="44450">
            <a:solidFill>
              <a:srgbClr val="FA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10800000" flipV="1">
            <a:off x="2459038" y="4286250"/>
            <a:ext cx="2522537" cy="295275"/>
          </a:xfrm>
          <a:prstGeom prst="line">
            <a:avLst/>
          </a:prstGeom>
          <a:ln w="88900" cap="flat" cmpd="sng" algn="ctr">
            <a:solidFill>
              <a:srgbClr val="FAFF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374650" y="4860925"/>
            <a:ext cx="222567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Belle detector</a:t>
            </a:r>
          </a:p>
        </p:txBody>
      </p:sp>
      <p:pic>
        <p:nvPicPr>
          <p:cNvPr id="15" name="Picture 22" descr="B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0990" y="280905"/>
            <a:ext cx="875810" cy="720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438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03187" y="1921208"/>
            <a:ext cx="8847137" cy="7225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68283" y="1202070"/>
            <a:ext cx="864627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1345174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6069574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678674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CsI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(</a:t>
            </a: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Tl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)</a:t>
            </a: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 dirty="0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 dirty="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977499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756336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946836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843899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5067861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3296211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835836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2188136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3545449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3545449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4240774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4059799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2511986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2064311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1421374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4393174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3493061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Belle detector</a:t>
            </a:r>
            <a:endParaRPr lang="en-US" dirty="0"/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0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lumi_belle.png"/>
          <p:cNvPicPr>
            <a:picLocks noChangeAspect="1"/>
          </p:cNvPicPr>
          <p:nvPr/>
        </p:nvPicPr>
        <p:blipFill rotWithShape="1">
          <a:blip r:embed="rId2"/>
          <a:srcRect t="14850" b="8242"/>
          <a:stretch/>
        </p:blipFill>
        <p:spPr>
          <a:xfrm>
            <a:off x="498" y="1341810"/>
            <a:ext cx="9143003" cy="5040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66800" y="2771704"/>
            <a:ext cx="3352800" cy="13849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F497D"/>
                </a:solidFill>
              </a:rPr>
              <a:t>About 771 million</a:t>
            </a:r>
            <a:br>
              <a:rPr lang="en-US" sz="2800" dirty="0" smtClean="0">
                <a:solidFill>
                  <a:srgbClr val="1F497D"/>
                </a:solidFill>
              </a:rPr>
            </a:b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err="1" smtClean="0">
                <a:solidFill>
                  <a:srgbClr val="1F497D"/>
                </a:solidFill>
              </a:rPr>
              <a:t>+</a:t>
            </a: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smtClean="0">
                <a:solidFill>
                  <a:srgbClr val="1F497D"/>
                </a:solidFill>
              </a:rPr>
              <a:t>-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cs typeface="Symbol" charset="2"/>
              </a:rPr>
              <a:t>BB</a:t>
            </a:r>
            <a:r>
              <a:rPr lang="en-US" sz="2800" dirty="0" smtClean="0">
                <a:solidFill>
                  <a:srgbClr val="1F497D"/>
                </a:solidFill>
              </a:rPr>
              <a:t> events in the Belle data</a:t>
            </a:r>
          </a:p>
        </p:txBody>
      </p:sp>
      <p:sp>
        <p:nvSpPr>
          <p:cNvPr id="8" name="Rechteck 7"/>
          <p:cNvSpPr/>
          <p:nvPr/>
        </p:nvSpPr>
        <p:spPr>
          <a:xfrm>
            <a:off x="938512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18288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27432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36360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/>
          <p:cNvSpPr/>
          <p:nvPr/>
        </p:nvSpPr>
        <p:spPr>
          <a:xfrm>
            <a:off x="4538512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54360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63360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7239000" y="593168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Belle and </a:t>
            </a:r>
            <a:r>
              <a:rPr lang="en-US" dirty="0" err="1" smtClean="0"/>
              <a:t>BaBar</a:t>
            </a:r>
            <a:r>
              <a:rPr lang="en-US" dirty="0" smtClean="0"/>
              <a:t> luminosity </a:t>
            </a:r>
            <a:endParaRPr lang="en-US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03452" y="3297050"/>
            <a:ext cx="1476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94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experiment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791605"/>
            <a:ext cx="8229600" cy="77893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General purpose LHC experiment covering the forward region</a:t>
            </a:r>
          </a:p>
          <a:p>
            <a:r>
              <a:rPr lang="en-US" dirty="0" smtClean="0"/>
              <a:t>Precise tracking, excellent particle identification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4" name="Picture 3" descr="Talk_RDLHCb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9" t="23102" r="6687" b="7648"/>
          <a:stretch/>
        </p:blipFill>
        <p:spPr>
          <a:xfrm>
            <a:off x="1190106" y="1417621"/>
            <a:ext cx="6854653" cy="41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907" y="1269355"/>
            <a:ext cx="1164755" cy="7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5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data taking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4" name="Picture 3" descr="Talk_RDLHCb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7" t="21001" r="8657" b="8919"/>
          <a:stretch/>
        </p:blipFill>
        <p:spPr>
          <a:xfrm>
            <a:off x="792000" y="1440000"/>
            <a:ext cx="7560000" cy="48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1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 smtClean="0"/>
              <a:t>CKM </a:t>
            </a:r>
            <a:r>
              <a:rPr lang="de-DE" cap="none" dirty="0" err="1" smtClean="0"/>
              <a:t>unitarity</a:t>
            </a:r>
            <a:r>
              <a:rPr lang="de-DE" cap="none" dirty="0" smtClean="0"/>
              <a:t> </a:t>
            </a:r>
            <a:r>
              <a:rPr lang="de-DE" cap="none" dirty="0" err="1" smtClean="0"/>
              <a:t>triangle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344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1093</Words>
  <Application>Microsoft Macintosh PowerPoint</Application>
  <PresentationFormat>On-screen Show (4:3)</PresentationFormat>
  <Paragraphs>182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Office-Design</vt:lpstr>
      <vt:lpstr>CP violation and CKM physics</vt:lpstr>
      <vt:lpstr>Cabibbo-Kobayashi-Maskawa quark mixing</vt:lpstr>
      <vt:lpstr>CP violation</vt:lpstr>
      <vt:lpstr>PowerPoint Presentation</vt:lpstr>
      <vt:lpstr>The Belle detector</vt:lpstr>
      <vt:lpstr>Belle and BaBar luminosity </vt:lpstr>
      <vt:lpstr>The LHCb experiment</vt:lpstr>
      <vt:lpstr>LHCb data taking</vt:lpstr>
      <vt:lpstr>CKM unitarity triangle</vt:lpstr>
      <vt:lpstr>The CKM unitarity triangle</vt:lpstr>
      <vt:lpstr>Current status (summer 2016)</vt:lpstr>
      <vt:lpstr>Measurement of g/f3</vt:lpstr>
      <vt:lpstr>Partially reconstructed B+/- ® D*0h+/- [LHCb-PAPER-2017-21]</vt:lpstr>
      <vt:lpstr>New LHCb g/f3 combination [LHCb-CONF-2017-004]</vt:lpstr>
      <vt:lpstr>New HFLAV g/f3 combination</vt:lpstr>
      <vt:lpstr>Determination of |Vub| and |Vcb|</vt:lpstr>
      <vt:lpstr>Exclusive vs. inclusive</vt:lpstr>
      <vt:lpstr>B ® D*ln hadronic tag [arXiv:1702.01521]</vt:lpstr>
      <vt:lpstr>CLN vs. BGL FF parameterization</vt:lpstr>
      <vt:lpstr>Search for B ® mn [PRL in preparation]</vt:lpstr>
      <vt:lpstr>The Bs system</vt:lpstr>
      <vt:lpstr>Bs unitarity triangle</vt:lpstr>
      <vt:lpstr>CPV in Bs ® J/y K+ K- above f [LHCb-PAPER-2017-008]</vt:lpstr>
      <vt:lpstr>Direct CPV in B/Bs/b-Baryon</vt:lpstr>
      <vt:lpstr>CPV in B+ ® K+ K- p+ [arXiv:1705.02640]</vt:lpstr>
      <vt:lpstr>CPV in L0b ® pp-p+p- [Nature Physics 13 (2017) 391]</vt:lpstr>
      <vt:lpstr>Summary</vt:lpstr>
      <vt:lpstr>More details in the parallel talks</vt:lpstr>
      <vt:lpstr>PowerPoint Presentation</vt:lpstr>
      <vt:lpstr>backup</vt:lpstr>
      <vt:lpstr>PowerPoint Presentation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Semileptonic and leptonic B/Bs decays</dc:title>
  <dc:creator>Christoph Schwanda</dc:creator>
  <cp:lastModifiedBy>Christoph Schwanda</cp:lastModifiedBy>
  <cp:revision>156</cp:revision>
  <dcterms:created xsi:type="dcterms:W3CDTF">2016-12-08T14:03:13Z</dcterms:created>
  <dcterms:modified xsi:type="dcterms:W3CDTF">2017-07-11T05:40:21Z</dcterms:modified>
</cp:coreProperties>
</file>