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mp4" ContentType="video/mp4"/>
  <Default Extension="rels" ContentType="application/vnd.openxmlformats-package.relationships+xml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6" r:id="rId2"/>
    <p:sldMasterId id="2147483697" r:id="rId3"/>
    <p:sldMasterId id="2147483708" r:id="rId4"/>
  </p:sldMasterIdLst>
  <p:notesMasterIdLst>
    <p:notesMasterId r:id="rId35"/>
  </p:notesMasterIdLst>
  <p:sldIdLst>
    <p:sldId id="328" r:id="rId5"/>
    <p:sldId id="377" r:id="rId6"/>
    <p:sldId id="286" r:id="rId7"/>
    <p:sldId id="389" r:id="rId8"/>
    <p:sldId id="288" r:id="rId9"/>
    <p:sldId id="333" r:id="rId10"/>
    <p:sldId id="390" r:id="rId11"/>
    <p:sldId id="391" r:id="rId12"/>
    <p:sldId id="395" r:id="rId13"/>
    <p:sldId id="403" r:id="rId14"/>
    <p:sldId id="375" r:id="rId15"/>
    <p:sldId id="324" r:id="rId16"/>
    <p:sldId id="394" r:id="rId17"/>
    <p:sldId id="292" r:id="rId18"/>
    <p:sldId id="302" r:id="rId19"/>
    <p:sldId id="330" r:id="rId20"/>
    <p:sldId id="362" r:id="rId21"/>
    <p:sldId id="399" r:id="rId22"/>
    <p:sldId id="400" r:id="rId23"/>
    <p:sldId id="401" r:id="rId24"/>
    <p:sldId id="376" r:id="rId25"/>
    <p:sldId id="366" r:id="rId26"/>
    <p:sldId id="353" r:id="rId27"/>
    <p:sldId id="367" r:id="rId28"/>
    <p:sldId id="369" r:id="rId29"/>
    <p:sldId id="327" r:id="rId30"/>
    <p:sldId id="405" r:id="rId31"/>
    <p:sldId id="392" r:id="rId32"/>
    <p:sldId id="385" r:id="rId33"/>
    <p:sldId id="406" r:id="rId3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83B948"/>
    <a:srgbClr val="104282"/>
    <a:srgbClr val="DDBDD5"/>
    <a:srgbClr val="BFEB94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969"/>
    <p:restoredTop sz="86948"/>
  </p:normalViewPr>
  <p:slideViewPr>
    <p:cSldViewPr snapToGrid="0" snapToObjects="1">
      <p:cViewPr varScale="1">
        <p:scale>
          <a:sx n="145" d="100"/>
          <a:sy n="145" d="100"/>
        </p:scale>
        <p:origin x="1176" y="17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notesMaster" Target="notesMasters/notesMaster1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519AF9D-2FC3-EF41-B43A-53A11ADA5AFC}" type="doc">
      <dgm:prSet loTypeId="urn:microsoft.com/office/officeart/2005/8/layout/cycle8" loCatId="" qsTypeId="urn:microsoft.com/office/officeart/2005/8/quickstyle/simple4" qsCatId="simple" csTypeId="urn:microsoft.com/office/officeart/2005/8/colors/accent1_2" csCatId="accent1" phldr="1"/>
      <dgm:spPr/>
    </dgm:pt>
    <dgm:pt modelId="{18C86B17-D454-0848-95D2-463D31884D8C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 smtClean="0"/>
            <a:t>Core Algorithms</a:t>
          </a:r>
          <a:endParaRPr lang="en-US" dirty="0"/>
        </a:p>
      </dgm:t>
    </dgm:pt>
    <dgm:pt modelId="{DF9C6DA6-DCCE-BA4D-A3C2-AB10F1C912E9}" type="parTrans" cxnId="{AD464E98-A7EC-1B44-B7B7-D7CDBEF899CE}">
      <dgm:prSet/>
      <dgm:spPr/>
      <dgm:t>
        <a:bodyPr/>
        <a:lstStyle/>
        <a:p>
          <a:endParaRPr lang="en-US"/>
        </a:p>
      </dgm:t>
    </dgm:pt>
    <dgm:pt modelId="{B986CE57-137D-5043-A752-B325563CDAB7}" type="sibTrans" cxnId="{AD464E98-A7EC-1B44-B7B7-D7CDBEF899CE}">
      <dgm:prSet/>
      <dgm:spPr/>
      <dgm:t>
        <a:bodyPr/>
        <a:lstStyle/>
        <a:p>
          <a:endParaRPr lang="en-US"/>
        </a:p>
      </dgm:t>
    </dgm:pt>
    <dgm:pt modelId="{8A5BF01A-96F2-BF4D-A6C0-6E5332AA3E18}">
      <dgm:prSet phldrT="[Text]"/>
      <dgm:spPr>
        <a:solidFill>
          <a:srgbClr val="FF692B"/>
        </a:solidFill>
      </dgm:spPr>
      <dgm:t>
        <a:bodyPr/>
        <a:lstStyle/>
        <a:p>
          <a:r>
            <a:rPr lang="en-US" dirty="0" smtClean="0"/>
            <a:t>Software Performance</a:t>
          </a:r>
          <a:endParaRPr lang="en-US" dirty="0"/>
        </a:p>
      </dgm:t>
    </dgm:pt>
    <dgm:pt modelId="{8882D911-C096-9D4D-84FE-FB610D8FEEE2}" type="parTrans" cxnId="{0C27B9C1-D685-8B49-970A-BBC251CAD24B}">
      <dgm:prSet/>
      <dgm:spPr/>
      <dgm:t>
        <a:bodyPr/>
        <a:lstStyle/>
        <a:p>
          <a:endParaRPr lang="en-US"/>
        </a:p>
      </dgm:t>
    </dgm:pt>
    <dgm:pt modelId="{51C04CD3-5EC2-F44A-9567-1CD944252D2C}" type="sibTrans" cxnId="{0C27B9C1-D685-8B49-970A-BBC251CAD24B}">
      <dgm:prSet/>
      <dgm:spPr/>
      <dgm:t>
        <a:bodyPr/>
        <a:lstStyle/>
        <a:p>
          <a:endParaRPr lang="en-US"/>
        </a:p>
      </dgm:t>
    </dgm:pt>
    <dgm:pt modelId="{87F63128-960A-2C44-AA36-68BD8102B3CB}">
      <dgm:prSet phldrT="[Text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Parameters</a:t>
          </a:r>
          <a:endParaRPr lang="en-US" dirty="0"/>
        </a:p>
      </dgm:t>
    </dgm:pt>
    <dgm:pt modelId="{2B7E002C-87E8-7D45-AAE6-1EDF6D8E8B84}" type="parTrans" cxnId="{7A0EE086-3DC8-AB4D-B134-2F6486FAD35C}">
      <dgm:prSet/>
      <dgm:spPr/>
      <dgm:t>
        <a:bodyPr/>
        <a:lstStyle/>
        <a:p>
          <a:endParaRPr lang="en-US"/>
        </a:p>
      </dgm:t>
    </dgm:pt>
    <dgm:pt modelId="{91C21C28-1B51-C94D-9034-8929B942F4DE}" type="sibTrans" cxnId="{7A0EE086-3DC8-AB4D-B134-2F6486FAD35C}">
      <dgm:prSet/>
      <dgm:spPr/>
      <dgm:t>
        <a:bodyPr/>
        <a:lstStyle/>
        <a:p>
          <a:endParaRPr lang="en-US"/>
        </a:p>
      </dgm:t>
    </dgm:pt>
    <dgm:pt modelId="{6ED08582-09D9-DB43-AA21-11F989EE57DD}">
      <dgm:prSet/>
      <dgm:spPr>
        <a:solidFill>
          <a:srgbClr val="92D050"/>
        </a:solidFill>
      </dgm:spPr>
      <dgm:t>
        <a:bodyPr/>
        <a:lstStyle/>
        <a:p>
          <a:r>
            <a:rPr lang="en-US" dirty="0" smtClean="0"/>
            <a:t>Infrastructure</a:t>
          </a:r>
          <a:endParaRPr lang="en-US" dirty="0"/>
        </a:p>
      </dgm:t>
    </dgm:pt>
    <dgm:pt modelId="{BBAA9109-384E-4740-9B0C-AEF848836F37}" type="parTrans" cxnId="{66131D6C-86F2-3740-BB84-0310553E142C}">
      <dgm:prSet/>
      <dgm:spPr/>
      <dgm:t>
        <a:bodyPr/>
        <a:lstStyle/>
        <a:p>
          <a:endParaRPr lang="en-US"/>
        </a:p>
      </dgm:t>
    </dgm:pt>
    <dgm:pt modelId="{947ACED0-FA8A-534D-A058-EE57A4F7C185}" type="sibTrans" cxnId="{66131D6C-86F2-3740-BB84-0310553E142C}">
      <dgm:prSet/>
      <dgm:spPr/>
      <dgm:t>
        <a:bodyPr/>
        <a:lstStyle/>
        <a:p>
          <a:endParaRPr lang="en-US"/>
        </a:p>
      </dgm:t>
    </dgm:pt>
    <dgm:pt modelId="{CD590019-6F4B-7048-86CD-38EDDEE6B12C}" type="pres">
      <dgm:prSet presAssocID="{E519AF9D-2FC3-EF41-B43A-53A11ADA5AFC}" presName="compositeShape" presStyleCnt="0">
        <dgm:presLayoutVars>
          <dgm:chMax val="7"/>
          <dgm:dir/>
          <dgm:resizeHandles val="exact"/>
        </dgm:presLayoutVars>
      </dgm:prSet>
      <dgm:spPr/>
    </dgm:pt>
    <dgm:pt modelId="{F8CC09EA-A472-1946-9214-A0DB51AF0061}" type="pres">
      <dgm:prSet presAssocID="{E519AF9D-2FC3-EF41-B43A-53A11ADA5AFC}" presName="wedge1" presStyleLbl="node1" presStyleIdx="0" presStyleCnt="4"/>
      <dgm:spPr/>
      <dgm:t>
        <a:bodyPr/>
        <a:lstStyle/>
        <a:p>
          <a:endParaRPr lang="en-US"/>
        </a:p>
      </dgm:t>
    </dgm:pt>
    <dgm:pt modelId="{FDD456D2-B386-4F4E-8453-0C6C168397A9}" type="pres">
      <dgm:prSet presAssocID="{E519AF9D-2FC3-EF41-B43A-53A11ADA5AFC}" presName="dummy1a" presStyleCnt="0"/>
      <dgm:spPr/>
    </dgm:pt>
    <dgm:pt modelId="{792B2B8F-FEFB-2A49-A491-70150B547954}" type="pres">
      <dgm:prSet presAssocID="{E519AF9D-2FC3-EF41-B43A-53A11ADA5AFC}" presName="dummy1b" presStyleCnt="0"/>
      <dgm:spPr/>
    </dgm:pt>
    <dgm:pt modelId="{C9D2BD98-3E2C-FB40-8C80-12E0E54C5909}" type="pres">
      <dgm:prSet presAssocID="{E519AF9D-2FC3-EF41-B43A-53A11ADA5AFC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416004-9EE9-8E48-90CF-E8DAB871D3DF}" type="pres">
      <dgm:prSet presAssocID="{E519AF9D-2FC3-EF41-B43A-53A11ADA5AFC}" presName="wedge2" presStyleLbl="node1" presStyleIdx="1" presStyleCnt="4"/>
      <dgm:spPr/>
      <dgm:t>
        <a:bodyPr/>
        <a:lstStyle/>
        <a:p>
          <a:endParaRPr lang="en-US"/>
        </a:p>
      </dgm:t>
    </dgm:pt>
    <dgm:pt modelId="{5F999939-7B23-E947-81AF-B7BD3DA284DE}" type="pres">
      <dgm:prSet presAssocID="{E519AF9D-2FC3-EF41-B43A-53A11ADA5AFC}" presName="dummy2a" presStyleCnt="0"/>
      <dgm:spPr/>
    </dgm:pt>
    <dgm:pt modelId="{C19C31CA-830E-2549-9995-9CF7135F76C1}" type="pres">
      <dgm:prSet presAssocID="{E519AF9D-2FC3-EF41-B43A-53A11ADA5AFC}" presName="dummy2b" presStyleCnt="0"/>
      <dgm:spPr/>
    </dgm:pt>
    <dgm:pt modelId="{418ECED5-E0D1-F541-8C27-0C0DD1099D3D}" type="pres">
      <dgm:prSet presAssocID="{E519AF9D-2FC3-EF41-B43A-53A11ADA5AFC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798113-1512-7143-887C-DF907FDC0B26}" type="pres">
      <dgm:prSet presAssocID="{E519AF9D-2FC3-EF41-B43A-53A11ADA5AFC}" presName="wedge3" presStyleLbl="node1" presStyleIdx="2" presStyleCnt="4"/>
      <dgm:spPr/>
      <dgm:t>
        <a:bodyPr/>
        <a:lstStyle/>
        <a:p>
          <a:endParaRPr lang="en-US"/>
        </a:p>
      </dgm:t>
    </dgm:pt>
    <dgm:pt modelId="{0E43E176-62AF-C941-8CEA-2D53EC047A89}" type="pres">
      <dgm:prSet presAssocID="{E519AF9D-2FC3-EF41-B43A-53A11ADA5AFC}" presName="dummy3a" presStyleCnt="0"/>
      <dgm:spPr/>
    </dgm:pt>
    <dgm:pt modelId="{328057DD-0DC1-EF43-ABF4-3A5FACAD4102}" type="pres">
      <dgm:prSet presAssocID="{E519AF9D-2FC3-EF41-B43A-53A11ADA5AFC}" presName="dummy3b" presStyleCnt="0"/>
      <dgm:spPr/>
    </dgm:pt>
    <dgm:pt modelId="{E2F526F1-636C-494B-99D0-66555ECAB281}" type="pres">
      <dgm:prSet presAssocID="{E519AF9D-2FC3-EF41-B43A-53A11ADA5AFC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887352-348A-1342-8E67-171F19AC04DB}" type="pres">
      <dgm:prSet presAssocID="{E519AF9D-2FC3-EF41-B43A-53A11ADA5AFC}" presName="wedge4" presStyleLbl="node1" presStyleIdx="3" presStyleCnt="4"/>
      <dgm:spPr/>
      <dgm:t>
        <a:bodyPr/>
        <a:lstStyle/>
        <a:p>
          <a:endParaRPr lang="en-US"/>
        </a:p>
      </dgm:t>
    </dgm:pt>
    <dgm:pt modelId="{C96833E0-963C-594F-97F9-59422234A0B0}" type="pres">
      <dgm:prSet presAssocID="{E519AF9D-2FC3-EF41-B43A-53A11ADA5AFC}" presName="dummy4a" presStyleCnt="0"/>
      <dgm:spPr/>
    </dgm:pt>
    <dgm:pt modelId="{36B6F278-5E4A-D847-8256-90A532ABEC7F}" type="pres">
      <dgm:prSet presAssocID="{E519AF9D-2FC3-EF41-B43A-53A11ADA5AFC}" presName="dummy4b" presStyleCnt="0"/>
      <dgm:spPr/>
    </dgm:pt>
    <dgm:pt modelId="{9DB14415-56CA-B540-9DAE-DEA0334C2A6A}" type="pres">
      <dgm:prSet presAssocID="{E519AF9D-2FC3-EF41-B43A-53A11ADA5AFC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1DADBC-E676-D846-9D9D-77B68776240F}" type="pres">
      <dgm:prSet presAssocID="{B986CE57-137D-5043-A752-B325563CDAB7}" presName="arrowWedge1" presStyleLbl="fgSibTrans2D1" presStyleIdx="0" presStyleCnt="4"/>
      <dgm:spPr>
        <a:solidFill>
          <a:srgbClr val="FFFF00"/>
        </a:solidFill>
      </dgm:spPr>
    </dgm:pt>
    <dgm:pt modelId="{C4310D07-E9F1-8B4B-A0E8-177E709EE192}" type="pres">
      <dgm:prSet presAssocID="{947ACED0-FA8A-534D-A058-EE57A4F7C185}" presName="arrowWedge2" presStyleLbl="fgSibTrans2D1" presStyleIdx="1" presStyleCnt="4"/>
      <dgm:spPr>
        <a:solidFill>
          <a:srgbClr val="00B050"/>
        </a:solidFill>
      </dgm:spPr>
    </dgm:pt>
    <dgm:pt modelId="{5B67184B-E6BF-644C-8695-7196219DD4F8}" type="pres">
      <dgm:prSet presAssocID="{51C04CD3-5EC2-F44A-9567-1CD944252D2C}" presName="arrowWedge3" presStyleLbl="fgSibTrans2D1" presStyleIdx="2" presStyleCnt="4"/>
      <dgm:spPr>
        <a:solidFill>
          <a:srgbClr val="FF692B"/>
        </a:solidFill>
      </dgm:spPr>
    </dgm:pt>
    <dgm:pt modelId="{BEABE801-227C-434E-8EC5-103B06883D64}" type="pres">
      <dgm:prSet presAssocID="{91C21C28-1B51-C94D-9034-8929B942F4DE}" presName="arrowWedge4" presStyleLbl="fgSibTrans2D1" presStyleIdx="3" presStyleCnt="4"/>
      <dgm:spPr>
        <a:solidFill>
          <a:schemeClr val="tx2">
            <a:lumMod val="20000"/>
            <a:lumOff val="80000"/>
          </a:schemeClr>
        </a:solidFill>
      </dgm:spPr>
    </dgm:pt>
  </dgm:ptLst>
  <dgm:cxnLst>
    <dgm:cxn modelId="{B579D1B2-5A87-0440-888D-3AD589B73455}" type="presOf" srcId="{18C86B17-D454-0848-95D2-463D31884D8C}" destId="{C9D2BD98-3E2C-FB40-8C80-12E0E54C5909}" srcOrd="1" destOrd="0" presId="urn:microsoft.com/office/officeart/2005/8/layout/cycle8"/>
    <dgm:cxn modelId="{E240CA97-4834-D645-8376-6039FE16FFFE}" type="presOf" srcId="{6ED08582-09D9-DB43-AA21-11F989EE57DD}" destId="{CE416004-9EE9-8E48-90CF-E8DAB871D3DF}" srcOrd="0" destOrd="0" presId="urn:microsoft.com/office/officeart/2005/8/layout/cycle8"/>
    <dgm:cxn modelId="{BDCB4599-FBB9-304D-B7EE-463B0DA73DCF}" type="presOf" srcId="{87F63128-960A-2C44-AA36-68BD8102B3CB}" destId="{9DB14415-56CA-B540-9DAE-DEA0334C2A6A}" srcOrd="1" destOrd="0" presId="urn:microsoft.com/office/officeart/2005/8/layout/cycle8"/>
    <dgm:cxn modelId="{AD464E98-A7EC-1B44-B7B7-D7CDBEF899CE}" srcId="{E519AF9D-2FC3-EF41-B43A-53A11ADA5AFC}" destId="{18C86B17-D454-0848-95D2-463D31884D8C}" srcOrd="0" destOrd="0" parTransId="{DF9C6DA6-DCCE-BA4D-A3C2-AB10F1C912E9}" sibTransId="{B986CE57-137D-5043-A752-B325563CDAB7}"/>
    <dgm:cxn modelId="{0C27B9C1-D685-8B49-970A-BBC251CAD24B}" srcId="{E519AF9D-2FC3-EF41-B43A-53A11ADA5AFC}" destId="{8A5BF01A-96F2-BF4D-A6C0-6E5332AA3E18}" srcOrd="2" destOrd="0" parTransId="{8882D911-C096-9D4D-84FE-FB610D8FEEE2}" sibTransId="{51C04CD3-5EC2-F44A-9567-1CD944252D2C}"/>
    <dgm:cxn modelId="{96CCE67E-5523-3048-9412-68417B44EA15}" type="presOf" srcId="{E519AF9D-2FC3-EF41-B43A-53A11ADA5AFC}" destId="{CD590019-6F4B-7048-86CD-38EDDEE6B12C}" srcOrd="0" destOrd="0" presId="urn:microsoft.com/office/officeart/2005/8/layout/cycle8"/>
    <dgm:cxn modelId="{84F87387-F210-A543-9DBF-0CEFFD556367}" type="presOf" srcId="{6ED08582-09D9-DB43-AA21-11F989EE57DD}" destId="{418ECED5-E0D1-F541-8C27-0C0DD1099D3D}" srcOrd="1" destOrd="0" presId="urn:microsoft.com/office/officeart/2005/8/layout/cycle8"/>
    <dgm:cxn modelId="{7A0EE086-3DC8-AB4D-B134-2F6486FAD35C}" srcId="{E519AF9D-2FC3-EF41-B43A-53A11ADA5AFC}" destId="{87F63128-960A-2C44-AA36-68BD8102B3CB}" srcOrd="3" destOrd="0" parTransId="{2B7E002C-87E8-7D45-AAE6-1EDF6D8E8B84}" sibTransId="{91C21C28-1B51-C94D-9034-8929B942F4DE}"/>
    <dgm:cxn modelId="{EA0E304E-65D9-0D44-923B-986821AFFC1F}" type="presOf" srcId="{8A5BF01A-96F2-BF4D-A6C0-6E5332AA3E18}" destId="{3E798113-1512-7143-887C-DF907FDC0B26}" srcOrd="0" destOrd="0" presId="urn:microsoft.com/office/officeart/2005/8/layout/cycle8"/>
    <dgm:cxn modelId="{8339C472-24DB-AF4C-9F10-9CAB79430DF5}" type="presOf" srcId="{87F63128-960A-2C44-AA36-68BD8102B3CB}" destId="{22887352-348A-1342-8E67-171F19AC04DB}" srcOrd="0" destOrd="0" presId="urn:microsoft.com/office/officeart/2005/8/layout/cycle8"/>
    <dgm:cxn modelId="{D351683D-6321-7540-BFC8-9477C9DFE466}" type="presOf" srcId="{18C86B17-D454-0848-95D2-463D31884D8C}" destId="{F8CC09EA-A472-1946-9214-A0DB51AF0061}" srcOrd="0" destOrd="0" presId="urn:microsoft.com/office/officeart/2005/8/layout/cycle8"/>
    <dgm:cxn modelId="{72658E8F-53F0-1141-A33F-86671C77D625}" type="presOf" srcId="{8A5BF01A-96F2-BF4D-A6C0-6E5332AA3E18}" destId="{E2F526F1-636C-494B-99D0-66555ECAB281}" srcOrd="1" destOrd="0" presId="urn:microsoft.com/office/officeart/2005/8/layout/cycle8"/>
    <dgm:cxn modelId="{66131D6C-86F2-3740-BB84-0310553E142C}" srcId="{E519AF9D-2FC3-EF41-B43A-53A11ADA5AFC}" destId="{6ED08582-09D9-DB43-AA21-11F989EE57DD}" srcOrd="1" destOrd="0" parTransId="{BBAA9109-384E-4740-9B0C-AEF848836F37}" sibTransId="{947ACED0-FA8A-534D-A058-EE57A4F7C185}"/>
    <dgm:cxn modelId="{64AE010C-22D8-6E42-B66A-25B5AB493C10}" type="presParOf" srcId="{CD590019-6F4B-7048-86CD-38EDDEE6B12C}" destId="{F8CC09EA-A472-1946-9214-A0DB51AF0061}" srcOrd="0" destOrd="0" presId="urn:microsoft.com/office/officeart/2005/8/layout/cycle8"/>
    <dgm:cxn modelId="{93BB93B3-ABBE-294D-B49F-E7F0121F022D}" type="presParOf" srcId="{CD590019-6F4B-7048-86CD-38EDDEE6B12C}" destId="{FDD456D2-B386-4F4E-8453-0C6C168397A9}" srcOrd="1" destOrd="0" presId="urn:microsoft.com/office/officeart/2005/8/layout/cycle8"/>
    <dgm:cxn modelId="{7A8251CB-06BE-AB49-B43D-FD3146813AAE}" type="presParOf" srcId="{CD590019-6F4B-7048-86CD-38EDDEE6B12C}" destId="{792B2B8F-FEFB-2A49-A491-70150B547954}" srcOrd="2" destOrd="0" presId="urn:microsoft.com/office/officeart/2005/8/layout/cycle8"/>
    <dgm:cxn modelId="{2858D08C-91A2-1F4A-AF1E-F5C8584D44AD}" type="presParOf" srcId="{CD590019-6F4B-7048-86CD-38EDDEE6B12C}" destId="{C9D2BD98-3E2C-FB40-8C80-12E0E54C5909}" srcOrd="3" destOrd="0" presId="urn:microsoft.com/office/officeart/2005/8/layout/cycle8"/>
    <dgm:cxn modelId="{54F58B4A-2055-1A44-B723-72386FB633D2}" type="presParOf" srcId="{CD590019-6F4B-7048-86CD-38EDDEE6B12C}" destId="{CE416004-9EE9-8E48-90CF-E8DAB871D3DF}" srcOrd="4" destOrd="0" presId="urn:microsoft.com/office/officeart/2005/8/layout/cycle8"/>
    <dgm:cxn modelId="{51F0FC5B-FEEF-5246-9906-A0DB8F061AA3}" type="presParOf" srcId="{CD590019-6F4B-7048-86CD-38EDDEE6B12C}" destId="{5F999939-7B23-E947-81AF-B7BD3DA284DE}" srcOrd="5" destOrd="0" presId="urn:microsoft.com/office/officeart/2005/8/layout/cycle8"/>
    <dgm:cxn modelId="{1039C2D0-A33D-2948-ADC4-AE5605AFA88F}" type="presParOf" srcId="{CD590019-6F4B-7048-86CD-38EDDEE6B12C}" destId="{C19C31CA-830E-2549-9995-9CF7135F76C1}" srcOrd="6" destOrd="0" presId="urn:microsoft.com/office/officeart/2005/8/layout/cycle8"/>
    <dgm:cxn modelId="{A0881D41-0657-2447-BD01-2C83CACD7DA5}" type="presParOf" srcId="{CD590019-6F4B-7048-86CD-38EDDEE6B12C}" destId="{418ECED5-E0D1-F541-8C27-0C0DD1099D3D}" srcOrd="7" destOrd="0" presId="urn:microsoft.com/office/officeart/2005/8/layout/cycle8"/>
    <dgm:cxn modelId="{9739594C-1EDF-C243-BAD0-5708BB4A625C}" type="presParOf" srcId="{CD590019-6F4B-7048-86CD-38EDDEE6B12C}" destId="{3E798113-1512-7143-887C-DF907FDC0B26}" srcOrd="8" destOrd="0" presId="urn:microsoft.com/office/officeart/2005/8/layout/cycle8"/>
    <dgm:cxn modelId="{637AC1F1-6FD5-A04C-B5ED-801D69D2B653}" type="presParOf" srcId="{CD590019-6F4B-7048-86CD-38EDDEE6B12C}" destId="{0E43E176-62AF-C941-8CEA-2D53EC047A89}" srcOrd="9" destOrd="0" presId="urn:microsoft.com/office/officeart/2005/8/layout/cycle8"/>
    <dgm:cxn modelId="{5B64D5B6-9C5A-4049-AD16-B33475D23D7A}" type="presParOf" srcId="{CD590019-6F4B-7048-86CD-38EDDEE6B12C}" destId="{328057DD-0DC1-EF43-ABF4-3A5FACAD4102}" srcOrd="10" destOrd="0" presId="urn:microsoft.com/office/officeart/2005/8/layout/cycle8"/>
    <dgm:cxn modelId="{722AC666-E28B-BB4E-9673-1DC560164AEB}" type="presParOf" srcId="{CD590019-6F4B-7048-86CD-38EDDEE6B12C}" destId="{E2F526F1-636C-494B-99D0-66555ECAB281}" srcOrd="11" destOrd="0" presId="urn:microsoft.com/office/officeart/2005/8/layout/cycle8"/>
    <dgm:cxn modelId="{62CF1FFD-106F-884C-B230-8874C2266BE5}" type="presParOf" srcId="{CD590019-6F4B-7048-86CD-38EDDEE6B12C}" destId="{22887352-348A-1342-8E67-171F19AC04DB}" srcOrd="12" destOrd="0" presId="urn:microsoft.com/office/officeart/2005/8/layout/cycle8"/>
    <dgm:cxn modelId="{F3DD5766-4E01-9844-B7C8-39F3792508D2}" type="presParOf" srcId="{CD590019-6F4B-7048-86CD-38EDDEE6B12C}" destId="{C96833E0-963C-594F-97F9-59422234A0B0}" srcOrd="13" destOrd="0" presId="urn:microsoft.com/office/officeart/2005/8/layout/cycle8"/>
    <dgm:cxn modelId="{878BD6ED-7E32-884E-AE8D-2215815B3FF1}" type="presParOf" srcId="{CD590019-6F4B-7048-86CD-38EDDEE6B12C}" destId="{36B6F278-5E4A-D847-8256-90A532ABEC7F}" srcOrd="14" destOrd="0" presId="urn:microsoft.com/office/officeart/2005/8/layout/cycle8"/>
    <dgm:cxn modelId="{AAF640EB-B592-EF43-86B2-604896A76CC4}" type="presParOf" srcId="{CD590019-6F4B-7048-86CD-38EDDEE6B12C}" destId="{9DB14415-56CA-B540-9DAE-DEA0334C2A6A}" srcOrd="15" destOrd="0" presId="urn:microsoft.com/office/officeart/2005/8/layout/cycle8"/>
    <dgm:cxn modelId="{E3686CFD-02D9-E441-8C85-3237C005E26C}" type="presParOf" srcId="{CD590019-6F4B-7048-86CD-38EDDEE6B12C}" destId="{C31DADBC-E676-D846-9D9D-77B68776240F}" srcOrd="16" destOrd="0" presId="urn:microsoft.com/office/officeart/2005/8/layout/cycle8"/>
    <dgm:cxn modelId="{9A3218BB-92F4-FD44-80AB-00DE3B90EB67}" type="presParOf" srcId="{CD590019-6F4B-7048-86CD-38EDDEE6B12C}" destId="{C4310D07-E9F1-8B4B-A0E8-177E709EE192}" srcOrd="17" destOrd="0" presId="urn:microsoft.com/office/officeart/2005/8/layout/cycle8"/>
    <dgm:cxn modelId="{30C90B7E-CBA5-E948-BEE2-0D3CEAE56B55}" type="presParOf" srcId="{CD590019-6F4B-7048-86CD-38EDDEE6B12C}" destId="{5B67184B-E6BF-644C-8695-7196219DD4F8}" srcOrd="18" destOrd="0" presId="urn:microsoft.com/office/officeart/2005/8/layout/cycle8"/>
    <dgm:cxn modelId="{EF206406-6F62-E143-BEDC-95635669EFA5}" type="presParOf" srcId="{CD590019-6F4B-7048-86CD-38EDDEE6B12C}" destId="{BEABE801-227C-434E-8EC5-103B06883D64}" srcOrd="1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C09EA-A472-1946-9214-A0DB51AF0061}">
      <dsp:nvSpPr>
        <dsp:cNvPr id="0" name=""/>
        <dsp:cNvSpPr/>
      </dsp:nvSpPr>
      <dsp:spPr>
        <a:xfrm>
          <a:off x="1646081" y="212678"/>
          <a:ext cx="2940367" cy="2940367"/>
        </a:xfrm>
        <a:prstGeom prst="pie">
          <a:avLst>
            <a:gd name="adj1" fmla="val 16200000"/>
            <a:gd name="adj2" fmla="val 0"/>
          </a:avLst>
        </a:prstGeom>
        <a:solidFill>
          <a:srgbClr val="FFC000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Core Algorithms</a:t>
          </a:r>
          <a:endParaRPr lang="en-US" sz="1400" kern="1200" dirty="0"/>
        </a:p>
      </dsp:txBody>
      <dsp:txXfrm>
        <a:off x="3206927" y="822105"/>
        <a:ext cx="1085135" cy="805100"/>
      </dsp:txXfrm>
    </dsp:sp>
    <dsp:sp modelId="{CE416004-9EE9-8E48-90CF-E8DAB871D3DF}">
      <dsp:nvSpPr>
        <dsp:cNvPr id="0" name=""/>
        <dsp:cNvSpPr/>
      </dsp:nvSpPr>
      <dsp:spPr>
        <a:xfrm>
          <a:off x="1646081" y="311391"/>
          <a:ext cx="2940367" cy="2940367"/>
        </a:xfrm>
        <a:prstGeom prst="pie">
          <a:avLst>
            <a:gd name="adj1" fmla="val 0"/>
            <a:gd name="adj2" fmla="val 5400000"/>
          </a:avLst>
        </a:prstGeom>
        <a:solidFill>
          <a:srgbClr val="92D050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Infrastructure</a:t>
          </a:r>
          <a:endParaRPr lang="en-US" sz="1400" kern="1200" dirty="0"/>
        </a:p>
      </dsp:txBody>
      <dsp:txXfrm>
        <a:off x="3206927" y="1837232"/>
        <a:ext cx="1085135" cy="805100"/>
      </dsp:txXfrm>
    </dsp:sp>
    <dsp:sp modelId="{3E798113-1512-7143-887C-DF907FDC0B26}">
      <dsp:nvSpPr>
        <dsp:cNvPr id="0" name=""/>
        <dsp:cNvSpPr/>
      </dsp:nvSpPr>
      <dsp:spPr>
        <a:xfrm>
          <a:off x="1547369" y="311391"/>
          <a:ext cx="2940367" cy="2940367"/>
        </a:xfrm>
        <a:prstGeom prst="pie">
          <a:avLst>
            <a:gd name="adj1" fmla="val 5400000"/>
            <a:gd name="adj2" fmla="val 10800000"/>
          </a:avLst>
        </a:prstGeom>
        <a:solidFill>
          <a:srgbClr val="FF692B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Software Performance</a:t>
          </a:r>
          <a:endParaRPr lang="en-US" sz="1400" kern="1200" dirty="0"/>
        </a:p>
      </dsp:txBody>
      <dsp:txXfrm>
        <a:off x="1841756" y="1837232"/>
        <a:ext cx="1085135" cy="805100"/>
      </dsp:txXfrm>
    </dsp:sp>
    <dsp:sp modelId="{22887352-348A-1342-8E67-171F19AC04DB}">
      <dsp:nvSpPr>
        <dsp:cNvPr id="0" name=""/>
        <dsp:cNvSpPr/>
      </dsp:nvSpPr>
      <dsp:spPr>
        <a:xfrm>
          <a:off x="1547369" y="212678"/>
          <a:ext cx="2940367" cy="2940367"/>
        </a:xfrm>
        <a:prstGeom prst="pie">
          <a:avLst>
            <a:gd name="adj1" fmla="val 10800000"/>
            <a:gd name="adj2" fmla="val 16200000"/>
          </a:avLst>
        </a:prstGeom>
        <a:solidFill>
          <a:srgbClr val="0070C0"/>
        </a:solidFill>
        <a:ln>
          <a:noFill/>
        </a:ln>
        <a:effectLst>
          <a:glow rad="70000">
            <a:schemeClr val="accent1"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Parameters</a:t>
          </a:r>
          <a:endParaRPr lang="en-US" sz="1400" kern="1200" dirty="0"/>
        </a:p>
      </dsp:txBody>
      <dsp:txXfrm>
        <a:off x="1841756" y="822105"/>
        <a:ext cx="1085135" cy="805100"/>
      </dsp:txXfrm>
    </dsp:sp>
    <dsp:sp modelId="{C31DADBC-E676-D846-9D9D-77B68776240F}">
      <dsp:nvSpPr>
        <dsp:cNvPr id="0" name=""/>
        <dsp:cNvSpPr/>
      </dsp:nvSpPr>
      <dsp:spPr>
        <a:xfrm>
          <a:off x="1464058" y="30656"/>
          <a:ext cx="3304413" cy="3304413"/>
        </a:xfrm>
        <a:prstGeom prst="circularArrow">
          <a:avLst>
            <a:gd name="adj1" fmla="val 5085"/>
            <a:gd name="adj2" fmla="val 327528"/>
            <a:gd name="adj3" fmla="val 21272472"/>
            <a:gd name="adj4" fmla="val 16200000"/>
            <a:gd name="adj5" fmla="val 5932"/>
          </a:avLst>
        </a:prstGeom>
        <a:solidFill>
          <a:srgbClr val="FFFF00"/>
        </a:soli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4310D07-E9F1-8B4B-A0E8-177E709EE192}">
      <dsp:nvSpPr>
        <dsp:cNvPr id="0" name=""/>
        <dsp:cNvSpPr/>
      </dsp:nvSpPr>
      <dsp:spPr>
        <a:xfrm>
          <a:off x="1464058" y="129368"/>
          <a:ext cx="3304413" cy="3304413"/>
        </a:xfrm>
        <a:prstGeom prst="circularArrow">
          <a:avLst>
            <a:gd name="adj1" fmla="val 5085"/>
            <a:gd name="adj2" fmla="val 327528"/>
            <a:gd name="adj3" fmla="val 5072472"/>
            <a:gd name="adj4" fmla="val 0"/>
            <a:gd name="adj5" fmla="val 5932"/>
          </a:avLst>
        </a:prstGeom>
        <a:solidFill>
          <a:srgbClr val="00B050"/>
        </a:soli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B67184B-E6BF-644C-8695-7196219DD4F8}">
      <dsp:nvSpPr>
        <dsp:cNvPr id="0" name=""/>
        <dsp:cNvSpPr/>
      </dsp:nvSpPr>
      <dsp:spPr>
        <a:xfrm>
          <a:off x="1365346" y="129368"/>
          <a:ext cx="3304413" cy="3304413"/>
        </a:xfrm>
        <a:prstGeom prst="circularArrow">
          <a:avLst>
            <a:gd name="adj1" fmla="val 5085"/>
            <a:gd name="adj2" fmla="val 327528"/>
            <a:gd name="adj3" fmla="val 10472472"/>
            <a:gd name="adj4" fmla="val 5400000"/>
            <a:gd name="adj5" fmla="val 5932"/>
          </a:avLst>
        </a:prstGeom>
        <a:solidFill>
          <a:srgbClr val="FF692B"/>
        </a:soli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EABE801-227C-434E-8EC5-103B06883D64}">
      <dsp:nvSpPr>
        <dsp:cNvPr id="0" name=""/>
        <dsp:cNvSpPr/>
      </dsp:nvSpPr>
      <dsp:spPr>
        <a:xfrm>
          <a:off x="1365346" y="30656"/>
          <a:ext cx="3304413" cy="3304413"/>
        </a:xfrm>
        <a:prstGeom prst="circularArrow">
          <a:avLst>
            <a:gd name="adj1" fmla="val 5085"/>
            <a:gd name="adj2" fmla="val 327528"/>
            <a:gd name="adj3" fmla="val 15872472"/>
            <a:gd name="adj4" fmla="val 10800000"/>
            <a:gd name="adj5" fmla="val 5932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glow rad="70000">
            <a:schemeClr val="accent1">
              <a:tint val="60000"/>
              <a:hueOff val="0"/>
              <a:satOff val="0"/>
              <a:lumOff val="0"/>
              <a:alphaOff val="0"/>
              <a:tint val="30000"/>
              <a:shade val="95000"/>
              <a:satMod val="300000"/>
              <a:alpha val="50000"/>
            </a:schemeClr>
          </a:glo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07/07/2017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374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5111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815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Largest scientific</a:t>
            </a:r>
            <a:r>
              <a:rPr lang="en-US" baseline="0" dirty="0" smtClean="0"/>
              <a:t> apparatus ever build</a:t>
            </a:r>
          </a:p>
          <a:p>
            <a:r>
              <a:rPr lang="en-US" baseline="0" dirty="0" smtClean="0"/>
              <a:t>27km around</a:t>
            </a:r>
          </a:p>
          <a:p>
            <a:r>
              <a:rPr lang="en-US" baseline="0" dirty="0" smtClean="0"/>
              <a:t>2 general purpose detectors: </a:t>
            </a:r>
            <a:r>
              <a:rPr lang="en-US" dirty="0" smtClean="0"/>
              <a:t>Huge microscopes – to explore the</a:t>
            </a:r>
            <a:r>
              <a:rPr lang="en-US" baseline="0" dirty="0" smtClean="0"/>
              <a:t> </a:t>
            </a:r>
            <a:r>
              <a:rPr lang="en-US" dirty="0" smtClean="0"/>
              <a:t>very small – using a long lever arm</a:t>
            </a:r>
          </a:p>
          <a:p>
            <a:r>
              <a:rPr lang="en-US" dirty="0" smtClean="0"/>
              <a:t>2 specialized</a:t>
            </a:r>
            <a:r>
              <a:rPr lang="en-US" baseline="0" dirty="0" smtClean="0"/>
              <a:t> detectors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23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6655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7185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word used (by Rosie) was terrifying!</a:t>
            </a:r>
          </a:p>
          <a:p>
            <a:endParaRPr lang="en-GB" dirty="0" smtClean="0"/>
          </a:p>
          <a:p>
            <a:r>
              <a:rPr lang="en-GB" dirty="0" smtClean="0"/>
              <a:t>Lots of interest from NRENs and Academic network providers</a:t>
            </a:r>
            <a:r>
              <a:rPr lang="en-GB" baseline="0" dirty="0" smtClean="0"/>
              <a:t> like GEANT around the world.</a:t>
            </a:r>
          </a:p>
          <a:p>
            <a:r>
              <a:rPr lang="en-GB" baseline="0" dirty="0" smtClean="0"/>
              <a:t>good collaboration  between SDP and </a:t>
            </a:r>
            <a:r>
              <a:rPr lang="en-GB" baseline="0" dirty="0" err="1" smtClean="0"/>
              <a:t>SaDT.SDP-Deliv</a:t>
            </a:r>
            <a:r>
              <a:rPr lang="en-GB" baseline="0" dirty="0" smtClean="0"/>
              <a:t> concerning the SKA data products</a:t>
            </a:r>
          </a:p>
          <a:p>
            <a:r>
              <a:rPr lang="en-GB" baseline="0" dirty="0" smtClean="0"/>
              <a:t>Estimates of data growth based on science use cases but transfer rates even more uncertain.</a:t>
            </a:r>
          </a:p>
          <a:p>
            <a:endParaRPr lang="en-GB" baseline="0" dirty="0" smtClean="0"/>
          </a:p>
          <a:p>
            <a:r>
              <a:rPr lang="en-GB" baseline="0" dirty="0" smtClean="0"/>
              <a:t>SKA Data Flow Advisory Panel will advise on this area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DB08BD-0273-4F09-B275-9F2A34D4957F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7329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4A12C8-2C28-4570-BF40-EA4A75B97A09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48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1257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83288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0EA63-43D2-E842-92EA-B304A8820AD7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37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jpeg"/><Relationship Id="rId3" Type="http://schemas.openxmlformats.org/officeDocument/2006/relationships/image" Target="../media/image11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2.jpeg"/><Relationship Id="rId3" Type="http://schemas.openxmlformats.org/officeDocument/2006/relationships/image" Target="../media/image11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3" y="1059583"/>
            <a:ext cx="8226854" cy="3500566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563888" y="4785997"/>
            <a:ext cx="122413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Venice, 8 July 2017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932040" y="4767264"/>
            <a:ext cx="314631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Venice, 8 July 2017</a:t>
            </a: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10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7470648" cy="857250"/>
          </a:xfrm>
        </p:spPr>
        <p:txBody>
          <a:bodyPr anchor="ctr"/>
          <a:lstStyle>
            <a:lvl1pPr algn="l">
              <a:defRPr sz="345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0882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200" y="313200"/>
            <a:ext cx="6278400" cy="464400"/>
          </a:xfrm>
        </p:spPr>
        <p:txBody>
          <a:bodyPr anchor="b">
            <a:normAutofit/>
          </a:bodyPr>
          <a:lstStyle>
            <a:lvl1pPr algn="l">
              <a:defRPr lang="en-US" sz="2400" b="1" kern="1200" dirty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200" y="777600"/>
            <a:ext cx="6278400" cy="480600"/>
          </a:xfrm>
        </p:spPr>
        <p:txBody>
          <a:bodyPr>
            <a:normAutofit/>
          </a:bodyPr>
          <a:lstStyle>
            <a:lvl1pPr marL="0" indent="0" algn="l">
              <a:buNone/>
              <a:defRPr lang="en-US" sz="1350" b="1" kern="1200" dirty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256000" y="4455000"/>
            <a:ext cx="3420000" cy="270000"/>
          </a:xfrm>
        </p:spPr>
        <p:txBody>
          <a:bodyPr anchor="b">
            <a:noAutofit/>
          </a:bodyPr>
          <a:lstStyle>
            <a:lvl1pPr marL="0" indent="0" algn="r">
              <a:buNone/>
              <a:defRPr lang="en-US" sz="1350" b="1" kern="1200" dirty="0" smtClean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add name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256000" y="4725000"/>
            <a:ext cx="3420000" cy="270000"/>
          </a:xfrm>
        </p:spPr>
        <p:txBody>
          <a:bodyPr anchor="t">
            <a:noAutofit/>
          </a:bodyPr>
          <a:lstStyle>
            <a:lvl1pPr marL="0" indent="0" algn="r">
              <a:buNone/>
              <a:defRPr lang="en-US" sz="1350" b="0" kern="1200" dirty="0" smtClean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  <p:extLst/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000" y="1080000"/>
            <a:ext cx="4140000" cy="35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0000" y="1080000"/>
            <a:ext cx="4140000" cy="35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404000"/>
            <a:ext cx="8460000" cy="3375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BE904B2-E671-684C-9749-27FCE3E44B0C}" type="datetimeFigureOut">
              <a:rPr lang="en-US" smtClean="0">
                <a:solidFill>
                  <a:prstClr val="black"/>
                </a:solidFill>
              </a:rPr>
              <a:pPr/>
              <a:t>7/7/17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61300" y="4800600"/>
            <a:ext cx="2057400" cy="273844"/>
          </a:xfrm>
          <a:prstGeom prst="rect">
            <a:avLst/>
          </a:prstGeom>
        </p:spPr>
        <p:txBody>
          <a:bodyPr/>
          <a:lstStyle/>
          <a:p>
            <a:fld id="{FFFD6E1A-ACC8-5946-9639-2BAFB1ACCED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5" y="13564"/>
            <a:ext cx="8229600" cy="857250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39750" y="1221581"/>
            <a:ext cx="8064500" cy="33480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5200" y="313200"/>
            <a:ext cx="6278400" cy="464400"/>
          </a:xfrm>
        </p:spPr>
        <p:txBody>
          <a:bodyPr anchor="b">
            <a:normAutofit/>
          </a:bodyPr>
          <a:lstStyle>
            <a:lvl1pPr algn="l">
              <a:defRPr lang="en-US" sz="2400" b="1" kern="1200" dirty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5200" y="777600"/>
            <a:ext cx="6278400" cy="480600"/>
          </a:xfrm>
        </p:spPr>
        <p:txBody>
          <a:bodyPr>
            <a:normAutofit/>
          </a:bodyPr>
          <a:lstStyle>
            <a:lvl1pPr marL="0" indent="0" algn="l">
              <a:buNone/>
              <a:defRPr lang="en-US" sz="1350" b="1" kern="1200" dirty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256000" y="4455000"/>
            <a:ext cx="3420000" cy="270000"/>
          </a:xfrm>
        </p:spPr>
        <p:txBody>
          <a:bodyPr anchor="b">
            <a:noAutofit/>
          </a:bodyPr>
          <a:lstStyle>
            <a:lvl1pPr marL="0" indent="0" algn="r">
              <a:buNone/>
              <a:defRPr lang="en-US" sz="1350" b="1" kern="1200" dirty="0" smtClean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add name</a:t>
            </a:r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256000" y="4725000"/>
            <a:ext cx="3420000" cy="270000"/>
          </a:xfrm>
        </p:spPr>
        <p:txBody>
          <a:bodyPr anchor="t">
            <a:noAutofit/>
          </a:bodyPr>
          <a:lstStyle>
            <a:lvl1pPr marL="0" indent="0" algn="r">
              <a:buNone/>
              <a:defRPr lang="en-US" sz="1350" b="0" kern="1200" dirty="0" smtClean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pPr lvl="0"/>
            <a:r>
              <a:rPr lang="en-US" dirty="0" smtClean="0"/>
              <a:t>Click to add date</a:t>
            </a:r>
          </a:p>
        </p:txBody>
      </p:sp>
    </p:spTree>
    <p:extLst/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0000" y="1080000"/>
            <a:ext cx="4140000" cy="35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0000" y="1080000"/>
            <a:ext cx="4140000" cy="351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1"/>
          <p:cNvSpPr txBox="1">
            <a:spLocks/>
          </p:cNvSpPr>
          <p:nvPr userDrawn="1"/>
        </p:nvSpPr>
        <p:spPr>
          <a:xfrm>
            <a:off x="8470900" y="4800600"/>
            <a:ext cx="4572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rgbClr val="00688A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C41374-03AE-924F-9568-6EE3990F0119}" type="slidenum">
              <a:rPr lang="en-US" sz="900" smtClean="0"/>
              <a:pPr/>
              <a:t>‹#›</a:t>
            </a:fld>
            <a:endParaRPr lang="en-US" sz="900" dirty="0"/>
          </a:p>
        </p:txBody>
      </p:sp>
    </p:spTree>
    <p:extLst/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00" y="1404000"/>
            <a:ext cx="8460000" cy="3375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/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BE904B2-E671-684C-9749-27FCE3E44B0C}" type="datetimeFigureOut">
              <a:rPr lang="en-US" smtClean="0">
                <a:solidFill>
                  <a:prstClr val="black"/>
                </a:solidFill>
              </a:rPr>
              <a:pPr/>
              <a:t>7/7/17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61300" y="4800600"/>
            <a:ext cx="2057400" cy="273844"/>
          </a:xfrm>
          <a:prstGeom prst="rect">
            <a:avLst/>
          </a:prstGeom>
        </p:spPr>
        <p:txBody>
          <a:bodyPr/>
          <a:lstStyle/>
          <a:p>
            <a:fld id="{FFFD6E1A-ACC8-5946-9639-2BAFB1ACCED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/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5" y="13564"/>
            <a:ext cx="8229600" cy="857250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39750" y="1221581"/>
            <a:ext cx="8064500" cy="33480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pt.pd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90116" cy="5165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377230"/>
            <a:ext cx="4968552" cy="2205320"/>
          </a:xfrm>
        </p:spPr>
        <p:txBody>
          <a:bodyPr>
            <a:normAutofit/>
          </a:bodyPr>
          <a:lstStyle>
            <a:lvl1pPr>
              <a:defRPr sz="2700" b="1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3022531"/>
            <a:ext cx="4597410" cy="1601447"/>
          </a:xfrm>
        </p:spPr>
        <p:txBody>
          <a:bodyPr>
            <a:normAutofit/>
          </a:bodyPr>
          <a:lstStyle>
            <a:lvl1pPr marL="0" indent="0" algn="ctr">
              <a:buNone/>
              <a:defRPr sz="195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54324-75F3-7E4C-9FA2-00005955CD7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D93F4-0124-7A43-9180-21F4ED74BC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 descr="signal_and_data_transport_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8010" y="3335262"/>
            <a:ext cx="3515894" cy="1863382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 txBox="1">
            <a:spLocks/>
          </p:cNvSpPr>
          <p:nvPr userDrawn="1"/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9D93F4-0124-7A43-9180-21F4ED74BC7D}" type="slidenum">
              <a:rPr lang="en-US" sz="90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sz="90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D93F4-0124-7A43-9180-21F4ED74BC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10" descr="ppt.pdf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24"/>
            <a:ext cx="9190116" cy="5165100"/>
          </a:xfrm>
          <a:prstGeom prst="rect">
            <a:avLst/>
          </a:prstGeom>
        </p:spPr>
      </p:pic>
      <p:pic>
        <p:nvPicPr>
          <p:cNvPr id="12" name="Picture 11" descr="signal_and_data_transport_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3858"/>
            <a:ext cx="3574600" cy="189449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547814" y="2680097"/>
            <a:ext cx="6696075" cy="113347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Separator Title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15" y="13564"/>
            <a:ext cx="8229600" cy="857250"/>
          </a:xfrm>
        </p:spPr>
        <p:txBody>
          <a:bodyPr>
            <a:normAutofit/>
          </a:bodyPr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539750" y="1221581"/>
            <a:ext cx="8064500" cy="33480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85725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485900"/>
            <a:ext cx="3810000" cy="3086100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485900"/>
            <a:ext cx="3810000" cy="30861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4686300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884488" y="4649391"/>
            <a:ext cx="1905000" cy="3429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3E9E55C5-AB12-7542-8275-47F996FBC155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p:transition>
    <p:dissolv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0587" y="226246"/>
            <a:ext cx="6035675" cy="648072"/>
          </a:xfrm>
        </p:spPr>
        <p:txBody>
          <a:bodyPr/>
          <a:lstStyle>
            <a:lvl1pPr>
              <a:defRPr sz="1724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6629400" cy="48934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143000" y="1695450"/>
            <a:ext cx="6184900" cy="2133600"/>
          </a:xfrm>
        </p:spPr>
        <p:txBody>
          <a:bodyPr/>
          <a:lstStyle>
            <a:lvl1pPr>
              <a:defRPr sz="21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57213" indent="-214313">
              <a:buFont typeface="Courier New" panose="02070309020205020404" pitchFamily="49" charset="0"/>
              <a:buChar char="o"/>
              <a:defRPr sz="18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>
              <a:buFont typeface="Wingdings" panose="05000000000000000000" pitchFamily="2" charset="2"/>
              <a:buChar char="§"/>
              <a:defRPr sz="15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white cop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tabLst>
                <a:tab pos="189310" algn="l"/>
                <a:tab pos="507206" algn="l"/>
              </a:tabLst>
            </a:lvl1pPr>
          </a:lstStyle>
          <a:p>
            <a:r>
              <a:t>Title Text</a:t>
            </a:r>
          </a:p>
        </p:txBody>
      </p:sp>
      <p:sp>
        <p:nvSpPr>
          <p:cNvPr id="37" name="Shape 3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8" name="Shape 3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 hasCustomPrompt="1"/>
          </p:nvPr>
        </p:nvSpPr>
        <p:spPr>
          <a:xfrm>
            <a:off x="457200" y="1383619"/>
            <a:ext cx="4038600" cy="3211004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4648200" y="1383619"/>
            <a:ext cx="4038600" cy="3211004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125"/>
            </a:lvl3pPr>
            <a:lvl4pPr>
              <a:defRPr sz="1013"/>
            </a:lvl4pPr>
            <a:lvl5pPr>
              <a:defRPr sz="1013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nl-NL" dirty="0" smtClean="0"/>
              <a:t>Add text to first level</a:t>
            </a:r>
            <a:endParaRPr lang="hu-HU" dirty="0" smtClean="0"/>
          </a:p>
          <a:p>
            <a:pPr lvl="1"/>
            <a:r>
              <a:rPr lang="nl-NL" dirty="0" smtClean="0"/>
              <a:t>Second level</a:t>
            </a:r>
            <a:endParaRPr lang="hu-HU" dirty="0" smtClean="0"/>
          </a:p>
          <a:p>
            <a:pPr lvl="2"/>
            <a:r>
              <a:rPr lang="nl-NL" dirty="0" smtClean="0"/>
              <a:t>Third level</a:t>
            </a:r>
            <a:endParaRPr lang="hu-HU" dirty="0" smtClean="0"/>
          </a:p>
          <a:p>
            <a:pPr lvl="3"/>
            <a:r>
              <a:rPr lang="nl-NL" dirty="0" smtClean="0"/>
              <a:t>Fourth level</a:t>
            </a:r>
            <a:endParaRPr lang="hu-HU" dirty="0" smtClean="0"/>
          </a:p>
          <a:p>
            <a:pPr lvl="4"/>
            <a:r>
              <a:rPr lang="nl-NL" dirty="0" smtClean="0"/>
              <a:t>Fifth level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1234480" cy="273844"/>
          </a:xfrm>
          <a:prstGeom prst="rect">
            <a:avLst/>
          </a:prstGeom>
        </p:spPr>
        <p:txBody>
          <a:bodyPr/>
          <a:lstStyle/>
          <a:p>
            <a:fld id="{61A138A6-B4A9-4E71-87D7-84B6E2080FF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7/7/17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>
          <a:xfrm>
            <a:off x="1691680" y="4767264"/>
            <a:ext cx="5904656" cy="273844"/>
          </a:xfrm>
          <a:prstGeom prst="rect">
            <a:avLst/>
          </a:prstGeom>
        </p:spPr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Richard Hughes-Jones  AENEAS Kick-off Meeting / Den Haag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659917"/>
          </a:xfrm>
        </p:spPr>
        <p:txBody>
          <a:bodyPr/>
          <a:lstStyle>
            <a:lvl1pPr algn="l"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76925"/>
            <a:ext cx="8229600" cy="3650105"/>
          </a:xfrm>
        </p:spPr>
        <p:txBody>
          <a:bodyPr/>
          <a:lstStyle>
            <a:lvl2pPr marL="905256" indent="-457200">
              <a:buClr>
                <a:srgbClr val="C00000"/>
              </a:buClr>
              <a:buFont typeface="Wingdings" charset="2"/>
              <a:buChar char="§"/>
              <a:defRPr/>
            </a:lvl2pPr>
            <a:lvl3pPr marL="1092708" indent="-342900">
              <a:buClr>
                <a:srgbClr val="00B050"/>
              </a:buClr>
              <a:buFont typeface="Wingdings" charset="2"/>
              <a:buChar char="§"/>
              <a:defRPr/>
            </a:lvl3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5.emf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theme" Target="../theme/theme3.xml"/><Relationship Id="rId12" Type="http://schemas.openxmlformats.org/officeDocument/2006/relationships/image" Target="../media/image5.emf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theme" Target="../theme/theme4.xml"/><Relationship Id="rId10" Type="http://schemas.openxmlformats.org/officeDocument/2006/relationships/image" Target="../media/image8.jpe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2028"/>
          <a:stretch/>
        </p:blipFill>
        <p:spPr>
          <a:xfrm>
            <a:off x="6649" y="4527550"/>
            <a:ext cx="657138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  <p:sldLayoutId id="2147483684" r:id="rId15"/>
    <p:sldLayoutId id="2147483685" r:id="rId1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rgbClr val="00B050"/>
        </a:buClr>
        <a:buSzPct val="85000"/>
        <a:buFont typeface="Wingdings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0" y="405000"/>
            <a:ext cx="6278400" cy="46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080000"/>
            <a:ext cx="8460000" cy="35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4800600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dirty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7793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US" sz="2400" b="1" kern="1200" dirty="0">
          <a:solidFill>
            <a:srgbClr val="00688A"/>
          </a:solidFill>
          <a:latin typeface="Arial"/>
          <a:ea typeface="+mn-ea"/>
          <a:cs typeface="Arial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000" y="405000"/>
            <a:ext cx="6278400" cy="46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080000"/>
            <a:ext cx="8460000" cy="351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4800600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US" sz="900" kern="1200" dirty="0">
                <a:solidFill>
                  <a:srgbClr val="00688A"/>
                </a:solidFill>
                <a:latin typeface="Arial"/>
                <a:ea typeface="+mn-ea"/>
                <a:cs typeface="Arial"/>
              </a:defRPr>
            </a:lvl1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782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lang="en-US" sz="2400" b="1" kern="1200" dirty="0">
          <a:solidFill>
            <a:srgbClr val="00688A"/>
          </a:solidFill>
          <a:latin typeface="Arial"/>
          <a:ea typeface="+mn-ea"/>
          <a:cs typeface="Arial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E4A54324-75F3-7E4C-9FA2-00005955CD7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7/7/17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42900"/>
            <a:fld id="{1F9D93F4-0124-7A43-9180-21F4ED74BC7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3429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300" smtClean="0">
                <a:solidFill>
                  <a:prstClr val="black"/>
                </a:solidFill>
              </a:rPr>
              <a:t>Click to edit Master title style</a:t>
            </a:r>
            <a:endParaRPr lang="en-US" sz="3300">
              <a:solidFill>
                <a:prstClr val="black"/>
              </a:solidFill>
            </a:endParaRPr>
          </a:p>
        </p:txBody>
      </p:sp>
      <p:sp>
        <p:nvSpPr>
          <p:cNvPr id="10" name="Date Placeholder 2"/>
          <p:cNvSpPr txBox="1">
            <a:spLocks/>
          </p:cNvSpPr>
          <p:nvPr/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4A54324-75F3-7E4C-9FA2-00005955CD74}" type="datetimeFigureOut">
              <a:rPr lang="en-US" sz="1350" smtClean="0">
                <a:solidFill>
                  <a:prstClr val="black"/>
                </a:solidFill>
              </a:rPr>
              <a:pPr/>
              <a:t>7/7/17</a:t>
            </a:fld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11" name="Slide Number Placeholder 4"/>
          <p:cNvSpPr txBox="1">
            <a:spLocks/>
          </p:cNvSpPr>
          <p:nvPr/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9D93F4-0124-7A43-9180-21F4ED74BC7D}" type="slidenum">
              <a:rPr lang="en-US" sz="1350" smtClean="0">
                <a:solidFill>
                  <a:prstClr val="black"/>
                </a:solidFill>
              </a:rPr>
              <a:pPr/>
              <a:t>‹#›</a:t>
            </a:fld>
            <a:endParaRPr lang="en-US" sz="1350">
              <a:solidFill>
                <a:prstClr val="black"/>
              </a:solidFill>
            </a:endParaRPr>
          </a:p>
        </p:txBody>
      </p:sp>
      <p:pic>
        <p:nvPicPr>
          <p:cNvPr id="12" name="Picture 11" descr="ppt.pdf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308"/>
            <a:ext cx="9190116" cy="5149809"/>
          </a:xfrm>
          <a:prstGeom prst="rect">
            <a:avLst/>
          </a:prstGeom>
        </p:spPr>
      </p:pic>
      <p:pic>
        <p:nvPicPr>
          <p:cNvPr id="14" name="Picture 13" descr="signal_and_data_transport_logo.png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4092" y="-90234"/>
            <a:ext cx="2220013" cy="117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561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</p:sldLayoutIdLst>
  <p:timing>
    <p:tnLst>
      <p:par>
        <p:cTn id="1" dur="indefinite" restart="never" nodeType="tmRoot"/>
      </p:par>
    </p:tnLst>
  </p:timing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tiff"/><Relationship Id="rId7" Type="http://schemas.openxmlformats.org/officeDocument/2006/relationships/image" Target="../media/image17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4" Type="http://schemas.openxmlformats.org/officeDocument/2006/relationships/image" Target="../media/image45.emf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52.emf"/><Relationship Id="rId3" Type="http://schemas.openxmlformats.org/officeDocument/2006/relationships/image" Target="../media/image53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Relationship Id="rId3" Type="http://schemas.openxmlformats.org/officeDocument/2006/relationships/image" Target="../media/image55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4" Type="http://schemas.openxmlformats.org/officeDocument/2006/relationships/image" Target="../media/image57.emf"/><Relationship Id="rId5" Type="http://schemas.openxmlformats.org/officeDocument/2006/relationships/image" Target="../media/image58.png"/><Relationship Id="rId6" Type="http://schemas.openxmlformats.org/officeDocument/2006/relationships/image" Target="../media/image59.jpeg"/><Relationship Id="rId7" Type="http://schemas.openxmlformats.org/officeDocument/2006/relationships/image" Target="../media/image60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jpeg"/><Relationship Id="rId6" Type="http://schemas.openxmlformats.org/officeDocument/2006/relationships/image" Target="../media/image64.png"/><Relationship Id="rId7" Type="http://schemas.openxmlformats.org/officeDocument/2006/relationships/image" Target="../media/image65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5.png"/><Relationship Id="rId12" Type="http://schemas.openxmlformats.org/officeDocument/2006/relationships/image" Target="../media/image76.png"/><Relationship Id="rId13" Type="http://schemas.openxmlformats.org/officeDocument/2006/relationships/image" Target="../media/image77.png"/><Relationship Id="rId14" Type="http://schemas.openxmlformats.org/officeDocument/2006/relationships/image" Target="../media/image78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7" Type="http://schemas.openxmlformats.org/officeDocument/2006/relationships/image" Target="../media/image71.png"/><Relationship Id="rId8" Type="http://schemas.openxmlformats.org/officeDocument/2006/relationships/image" Target="../media/image72.png"/><Relationship Id="rId9" Type="http://schemas.openxmlformats.org/officeDocument/2006/relationships/image" Target="../media/image73.png"/><Relationship Id="rId10" Type="http://schemas.openxmlformats.org/officeDocument/2006/relationships/image" Target="../media/image7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8.png"/><Relationship Id="rId3" Type="http://schemas.openxmlformats.org/officeDocument/2006/relationships/image" Target="../media/image19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image" Target="../media/image7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4.xml"/><Relationship Id="rId2" Type="http://schemas.openxmlformats.org/officeDocument/2006/relationships/diagramData" Target="../diagrams/data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4" Type="http://schemas.openxmlformats.org/officeDocument/2006/relationships/image" Target="../media/image82.png"/><Relationship Id="rId5" Type="http://schemas.openxmlformats.org/officeDocument/2006/relationships/hyperlink" Target="http://www.gotw.ca/copyright.htm" TargetMode="External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1.tiff"/><Relationship Id="rId12" Type="http://schemas.openxmlformats.org/officeDocument/2006/relationships/image" Target="../media/image92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3.png"/><Relationship Id="rId4" Type="http://schemas.openxmlformats.org/officeDocument/2006/relationships/image" Target="../media/image84.emf"/><Relationship Id="rId5" Type="http://schemas.openxmlformats.org/officeDocument/2006/relationships/image" Target="../media/image85.tiff"/><Relationship Id="rId6" Type="http://schemas.openxmlformats.org/officeDocument/2006/relationships/image" Target="../media/image86.tiff"/><Relationship Id="rId7" Type="http://schemas.openxmlformats.org/officeDocument/2006/relationships/image" Target="../media/image87.png"/><Relationship Id="rId8" Type="http://schemas.openxmlformats.org/officeDocument/2006/relationships/image" Target="../media/image88.tiff"/><Relationship Id="rId9" Type="http://schemas.openxmlformats.org/officeDocument/2006/relationships/image" Target="../media/image89.tiff"/><Relationship Id="rId10" Type="http://schemas.openxmlformats.org/officeDocument/2006/relationships/image" Target="../media/image90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7" Type="http://schemas.openxmlformats.org/officeDocument/2006/relationships/image" Target="../media/image99.png"/><Relationship Id="rId8" Type="http://schemas.openxmlformats.org/officeDocument/2006/relationships/image" Target="../media/image100.png"/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9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01.png"/><Relationship Id="rId3" Type="http://schemas.openxmlformats.org/officeDocument/2006/relationships/image" Target="../media/image90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0.jpeg"/><Relationship Id="rId5" Type="http://schemas.openxmlformats.org/officeDocument/2006/relationships/image" Target="../media/image21.jpeg"/><Relationship Id="rId6" Type="http://schemas.openxmlformats.org/officeDocument/2006/relationships/image" Target="../media/image22.jpeg"/><Relationship Id="rId7" Type="http://schemas.openxmlformats.org/officeDocument/2006/relationships/image" Target="../media/image23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4" Type="http://schemas.openxmlformats.org/officeDocument/2006/relationships/video" Target="../media/media2.mp4"/><Relationship Id="rId5" Type="http://schemas.openxmlformats.org/officeDocument/2006/relationships/slideLayout" Target="../slideLayouts/slideLayout21.xml"/><Relationship Id="rId6" Type="http://schemas.openxmlformats.org/officeDocument/2006/relationships/notesSlide" Target="../notesSlides/notesSlide3.xml"/><Relationship Id="rId7" Type="http://schemas.openxmlformats.org/officeDocument/2006/relationships/image" Target="../media/image24.emf"/><Relationship Id="rId8" Type="http://schemas.openxmlformats.org/officeDocument/2006/relationships/image" Target="../media/image25.png"/><Relationship Id="rId9" Type="http://schemas.openxmlformats.org/officeDocument/2006/relationships/image" Target="../media/image26.png"/><Relationship Id="rId10" Type="http://schemas.openxmlformats.org/officeDocument/2006/relationships/image" Target="../media/image27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0.png"/><Relationship Id="rId12" Type="http://schemas.openxmlformats.org/officeDocument/2006/relationships/image" Target="../media/image41.png"/><Relationship Id="rId13" Type="http://schemas.openxmlformats.org/officeDocument/2006/relationships/image" Target="../media/image42.png"/><Relationship Id="rId1" Type="http://schemas.openxmlformats.org/officeDocument/2006/relationships/slideLayout" Target="../slideLayouts/slideLayout21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0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4981723" cy="30720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506" y="2623032"/>
            <a:ext cx="5999747" cy="2520468"/>
          </a:xfrm>
          <a:prstGeom prst="rect">
            <a:avLst/>
          </a:prstGeom>
        </p:spPr>
      </p:pic>
      <p:sp>
        <p:nvSpPr>
          <p:cNvPr id="9" name="Text Placeholder 3"/>
          <p:cNvSpPr txBox="1">
            <a:spLocks/>
          </p:cNvSpPr>
          <p:nvPr/>
        </p:nvSpPr>
        <p:spPr>
          <a:xfrm>
            <a:off x="5278622" y="408209"/>
            <a:ext cx="3649579" cy="1335172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" charset="2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C00000"/>
              </a:buClr>
              <a:buSzPct val="90000"/>
              <a:buFont typeface="Wingdings" charset="2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B050"/>
              </a:buClr>
              <a:buSzPct val="85000"/>
              <a:buFont typeface="Wingdings" charset="2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Ian Bird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CERN</a:t>
            </a:r>
          </a:p>
          <a:p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EPS-ECFA Meeting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Venice, 8</a:t>
            </a:r>
            <a:r>
              <a:rPr lang="en-US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July 2017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479" y="1970953"/>
            <a:ext cx="8833774" cy="130415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83B948"/>
                </a:solidFill>
                <a:effectLst>
                  <a:outerShdw blurRad="50800" dist="38100" dir="5400000" algn="t" rotWithShape="0">
                    <a:schemeClr val="accent2">
                      <a:lumMod val="60000"/>
                      <a:lumOff val="40000"/>
                      <a:alpha val="40000"/>
                    </a:schemeClr>
                  </a:outerShdw>
                </a:effectLst>
              </a:rPr>
              <a:t>The Challenges of Big (Science) Data</a:t>
            </a:r>
            <a:endParaRPr lang="en-US" sz="3600" b="1" dirty="0">
              <a:solidFill>
                <a:srgbClr val="83B948"/>
              </a:solidFill>
              <a:effectLst>
                <a:outerShdw blurRad="50800" dist="38100" dir="5400000" algn="t" rotWithShape="0">
                  <a:schemeClr val="accent2">
                    <a:lumMod val="60000"/>
                    <a:lumOff val="4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754" y="149620"/>
            <a:ext cx="842628" cy="84262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78" y="3029105"/>
            <a:ext cx="2441515" cy="18311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982" y="3883266"/>
            <a:ext cx="1693524" cy="124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56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970764" y="870814"/>
            <a:ext cx="2019003" cy="1538918"/>
            <a:chOff x="6560516" y="1196752"/>
            <a:chExt cx="2692004" cy="205189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7132" y="1196752"/>
              <a:ext cx="2655388" cy="2051891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948264" y="1340768"/>
              <a:ext cx="576064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911589">
              <a:off x="8538532" y="1919646"/>
              <a:ext cx="633672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560516" y="2475399"/>
              <a:ext cx="576064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dirty="0"/>
              <a:t>Data Products from SDP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78680" y="816808"/>
            <a:ext cx="6739318" cy="4022486"/>
          </a:xfrm>
        </p:spPr>
        <p:txBody>
          <a:bodyPr>
            <a:noAutofit/>
          </a:bodyPr>
          <a:lstStyle/>
          <a:p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Image cubes of sky maps (</a:t>
            </a:r>
            <a:r>
              <a:rPr lang="en-GB" sz="1350" dirty="0" err="1">
                <a:latin typeface="Arial" panose="020B0604020202020204" pitchFamily="34" charset="0"/>
                <a:cs typeface="Arial" panose="020B0604020202020204" pitchFamily="34" charset="0"/>
              </a:rPr>
              <a:t>Continum</a:t>
            </a: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18PB n*/year </a:t>
            </a:r>
            <a:b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 ~30Gbit/s Mean ~10 </a:t>
            </a:r>
            <a:r>
              <a:rPr lang="en-GB" sz="135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Gbit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SDP Fourier transform of CSP time series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Moderate external compute and model fitting</a:t>
            </a:r>
          </a:p>
          <a:p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Epoch of Re-ionisation 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1.6PB/ 6 </a:t>
            </a:r>
            <a:r>
              <a:rPr lang="en-GB" sz="135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~600 </a:t>
            </a:r>
            <a:r>
              <a:rPr lang="en-GB" sz="135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Gbit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</a:t>
            </a:r>
            <a:b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Only 11% duty cycle so Mean rate ~ 22 </a:t>
            </a:r>
            <a:r>
              <a:rPr lang="en-GB" sz="135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Gbit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Uses calibrated aperture plane (visibility data)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Enormous compute of power spectra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Relativity Gravitational lensing 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70PB/2500Hr   60Gbit/s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Uses further processed aperture plane data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Considerable compute of galaxy </a:t>
            </a:r>
            <a:r>
              <a:rPr lang="en-GB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elipsicity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Pulsars 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4-5 </a:t>
            </a:r>
            <a:r>
              <a:rPr lang="en-GB" sz="135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PBytes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/y ≤10Gbits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Discovery and in depth study; timing 10 ns in 10 years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Large physics compute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VLBI 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beams of 4 </a:t>
            </a:r>
            <a:r>
              <a:rPr lang="en-GB" sz="1350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Gbit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/s (not in the 300PB)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Data direct from the 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correlator, UDP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all the way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PI led projects 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Some fraction of observing time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350" dirty="0">
                <a:latin typeface="Arial" panose="020B0604020202020204" pitchFamily="34" charset="0"/>
                <a:cs typeface="Arial" panose="020B0604020202020204" pitchFamily="34" charset="0"/>
              </a:rPr>
              <a:t>Discovery science </a:t>
            </a:r>
            <a:r>
              <a:rPr lang="en-GB" sz="13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Whatever is available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5611" y="3732627"/>
            <a:ext cx="1438767" cy="11066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9835" y="2443690"/>
            <a:ext cx="1004543" cy="118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0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614"/>
            <a:ext cx="7358170" cy="43102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73" y="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LHC Schedule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631501" y="912736"/>
            <a:ext cx="611086" cy="3742349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>
            <a:off x="3256057" y="3487546"/>
            <a:ext cx="1653214" cy="245018"/>
          </a:xfrm>
          <a:prstGeom prst="rightArrow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7312635" y="1115927"/>
            <a:ext cx="628630" cy="295014"/>
          </a:xfrm>
          <a:prstGeom prst="roundRect">
            <a:avLst/>
          </a:prstGeom>
          <a:solidFill>
            <a:srgbClr val="FF6600">
              <a:alpha val="7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Run 3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5410" y="1103100"/>
            <a:ext cx="1064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Alice, </a:t>
            </a:r>
            <a:r>
              <a:rPr lang="en-US" sz="1200" dirty="0" err="1" smtClean="0"/>
              <a:t>LHCb</a:t>
            </a:r>
            <a:r>
              <a:rPr lang="en-US" sz="1200" dirty="0" smtClean="0"/>
              <a:t> upgrades</a:t>
            </a:r>
            <a:endParaRPr lang="en-US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7323914" y="1973803"/>
            <a:ext cx="628630" cy="295014"/>
          </a:xfrm>
          <a:prstGeom prst="roundRect">
            <a:avLst/>
          </a:prstGeom>
          <a:solidFill>
            <a:srgbClr val="FF6600">
              <a:alpha val="7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Run 4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79752" y="1960977"/>
            <a:ext cx="1164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ATLAS, CMS upgrades</a:t>
            </a:r>
            <a:endParaRPr lang="en-US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Venice, 8 July 2017</a:t>
            </a: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white">
                    <a:tint val="75000"/>
                  </a:prstClr>
                </a:solidFill>
              </a:rPr>
              <a:t>Ian.Bird@cern.ch</a:t>
            </a:r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3D924-13CC-496E-AA4F-F01E6CFEC05C}" type="slidenum">
              <a:rPr lang="en-GB" smtClean="0">
                <a:solidFill>
                  <a:prstClr val="white">
                    <a:tint val="75000"/>
                  </a:prstClr>
                </a:solidFill>
              </a:rPr>
              <a:pPr/>
              <a:t>11</a:t>
            </a:fld>
            <a:endParaRPr lang="en-GB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748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139" y="22264"/>
            <a:ext cx="7715200" cy="668157"/>
          </a:xfrm>
        </p:spPr>
        <p:txBody>
          <a:bodyPr>
            <a:normAutofit fontScale="90000"/>
          </a:bodyPr>
          <a:lstStyle/>
          <a:p>
            <a:r>
              <a:rPr lang="en-US" smtClean="0"/>
              <a:t>Future Challenges</a:t>
            </a:r>
            <a:endParaRPr lang="en-US" dirty="0"/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158" y="1236942"/>
            <a:ext cx="3129933" cy="212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2500" y="1234127"/>
            <a:ext cx="1923316" cy="212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8" name="Group 7"/>
          <p:cNvGrpSpPr/>
          <p:nvPr/>
        </p:nvGrpSpPr>
        <p:grpSpPr>
          <a:xfrm>
            <a:off x="608392" y="751459"/>
            <a:ext cx="8644694" cy="446879"/>
            <a:chOff x="623207" y="916273"/>
            <a:chExt cx="8644694" cy="446879"/>
          </a:xfrm>
        </p:grpSpPr>
        <p:sp>
          <p:nvSpPr>
            <p:cNvPr id="6" name="TextBox 5"/>
            <p:cNvSpPr txBox="1"/>
            <p:nvPr/>
          </p:nvSpPr>
          <p:spPr>
            <a:xfrm>
              <a:off x="3419885" y="1134563"/>
              <a:ext cx="430887" cy="228589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>
                      <a:lumMod val="50000"/>
                    </a:schemeClr>
                  </a:solidFill>
                </a:rPr>
                <a:t>B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23207" y="1180720"/>
              <a:ext cx="1676400" cy="17145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First run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299608" y="1180720"/>
              <a:ext cx="645153" cy="171450"/>
            </a:xfrm>
            <a:prstGeom prst="rect">
              <a:avLst/>
            </a:prstGeom>
            <a:solidFill>
              <a:srgbClr val="2D2D8A">
                <a:lumMod val="75000"/>
              </a:srgbClr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LS1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44760" y="1180720"/>
              <a:ext cx="1642899" cy="17145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Second run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22219" y="1187197"/>
              <a:ext cx="976281" cy="171450"/>
            </a:xfrm>
            <a:prstGeom prst="rect">
              <a:avLst/>
            </a:prstGeom>
            <a:solidFill>
              <a:srgbClr val="2D2D8A">
                <a:lumMod val="75000"/>
              </a:srgbClr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LS2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572581" y="1180720"/>
              <a:ext cx="1313228" cy="171450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Third run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917691" y="1172436"/>
              <a:ext cx="817534" cy="180234"/>
            </a:xfrm>
            <a:prstGeom prst="rect">
              <a:avLst/>
            </a:prstGeom>
            <a:solidFill>
              <a:srgbClr val="2D2D8A">
                <a:lumMod val="75000"/>
              </a:srgbClr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LS3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764334" y="1177132"/>
              <a:ext cx="768107" cy="175038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HL-LHC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74428" y="937632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…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532441" y="1180720"/>
              <a:ext cx="590579" cy="171450"/>
            </a:xfrm>
            <a:prstGeom prst="rect">
              <a:avLst/>
            </a:prstGeom>
            <a:solidFill>
              <a:srgbClr val="00B050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Franklin Gothic Demi"/>
                  <a:ea typeface="+mn-ea"/>
                  <a:cs typeface="+mn-cs"/>
                </a:rPr>
                <a:t>FCC?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Franklin Gothic Demi"/>
                <a:ea typeface="+mn-ea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45772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2013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499191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2014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952610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2015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382319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2016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807823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2017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199292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2018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38934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2011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85515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2010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92353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2012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694011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2019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425087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2023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837206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2024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519508" y="916273"/>
              <a:ext cx="748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2030?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90524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2021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137105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2020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023293" y="92659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2022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826828" y="938406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…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227081" y="924109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2025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7522374" y="3414938"/>
            <a:ext cx="1326004" cy="423193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CPU: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000" dirty="0"/>
              <a:t>x</a:t>
            </a:r>
            <a:r>
              <a:rPr lang="en-US" sz="1000" dirty="0" smtClean="0"/>
              <a:t>60 from 2016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29252" y="3424238"/>
            <a:ext cx="3159839" cy="569387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/>
              <a:t>Data: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000" dirty="0" smtClean="0"/>
              <a:t>Raw 2016: 50 PB </a:t>
            </a:r>
            <a:r>
              <a:rPr lang="en-US" sz="1000" dirty="0" smtClean="0">
                <a:sym typeface="Wingdings"/>
              </a:rPr>
              <a:t> </a:t>
            </a:r>
            <a:r>
              <a:rPr lang="en-US" sz="1000" dirty="0" smtClean="0"/>
              <a:t>2027: 600 PB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000" dirty="0" smtClean="0"/>
              <a:t>Derived (1 copy): 2016: 80 PB </a:t>
            </a:r>
            <a:r>
              <a:rPr lang="en-US" sz="1000" dirty="0" smtClean="0">
                <a:sym typeface="Wingdings"/>
              </a:rPr>
              <a:t> </a:t>
            </a:r>
            <a:r>
              <a:rPr lang="en-US" sz="1000" dirty="0" smtClean="0"/>
              <a:t>2027: 900 PB</a:t>
            </a:r>
            <a:endParaRPr lang="en-US" sz="1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534" y="3275298"/>
            <a:ext cx="3059078" cy="186820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5544" y="4059920"/>
            <a:ext cx="6107129" cy="1004619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1100" dirty="0" smtClean="0"/>
              <a:t>Raw data </a:t>
            </a:r>
            <a:r>
              <a:rPr lang="en-US" sz="1100" dirty="0"/>
              <a:t>v</a:t>
            </a:r>
            <a:r>
              <a:rPr lang="en-US" sz="1100" dirty="0" smtClean="0"/>
              <a:t>olume for LHC increases exponentially</a:t>
            </a:r>
            <a:r>
              <a:rPr lang="en-US" sz="1100" dirty="0"/>
              <a:t> </a:t>
            </a:r>
            <a:r>
              <a:rPr lang="en-US" sz="1100" dirty="0" smtClean="0"/>
              <a:t>and with it processing and analysis load</a:t>
            </a:r>
            <a:endParaRPr lang="en-US" sz="1100" dirty="0"/>
          </a:p>
          <a:p>
            <a:r>
              <a:rPr lang="en-US" sz="1100" dirty="0"/>
              <a:t>Technology at ~20%/year will bring x6-10 in 10-11 years</a:t>
            </a:r>
          </a:p>
          <a:p>
            <a:r>
              <a:rPr lang="en-US" sz="1100" dirty="0" smtClean="0"/>
              <a:t>Estimates of resource needs at HL-LHC x10 </a:t>
            </a:r>
            <a:r>
              <a:rPr lang="en-US" sz="1100" dirty="0"/>
              <a:t>above what is realistic to expect from technology with reasonably constant </a:t>
            </a:r>
            <a:r>
              <a:rPr lang="en-US" sz="1100" dirty="0" smtClean="0"/>
              <a:t>cost</a:t>
            </a:r>
            <a:endParaRPr lang="en-US" sz="1100" b="1" dirty="0" smtClean="0"/>
          </a:p>
          <a:p>
            <a:endParaRPr lang="en-US" sz="12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5" y="1340971"/>
            <a:ext cx="3050199" cy="186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122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630" y="4675670"/>
            <a:ext cx="436844" cy="4187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19246" y="4832816"/>
            <a:ext cx="12506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10 Billion of these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9583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Text Placeholder 8"/>
          <p:cNvSpPr txBox="1">
            <a:spLocks/>
          </p:cNvSpPr>
          <p:nvPr/>
        </p:nvSpPr>
        <p:spPr>
          <a:xfrm>
            <a:off x="6629363" y="869322"/>
            <a:ext cx="2312470" cy="103267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>
                <a:solidFill>
                  <a:srgbClr val="0055A0"/>
                </a:solidFill>
              </a:rPr>
              <a:t>Optical Private Network</a:t>
            </a:r>
          </a:p>
          <a:p>
            <a:r>
              <a:rPr lang="en-GB" sz="1200" dirty="0" smtClean="0">
                <a:solidFill>
                  <a:srgbClr val="0055A0"/>
                </a:solidFill>
              </a:rPr>
              <a:t>Support T0 – T1 transfers</a:t>
            </a:r>
          </a:p>
          <a:p>
            <a:r>
              <a:rPr lang="en-GB" sz="1200" dirty="0" smtClean="0">
                <a:solidFill>
                  <a:srgbClr val="0055A0"/>
                </a:solidFill>
              </a:rPr>
              <a:t>&amp; T1 – T1 traffic</a:t>
            </a:r>
          </a:p>
          <a:p>
            <a:r>
              <a:rPr lang="en-GB" sz="1200" dirty="0" smtClean="0">
                <a:solidFill>
                  <a:srgbClr val="0055A0"/>
                </a:solidFill>
              </a:rPr>
              <a:t>Managed by LHC Tier 0 and Tier 1 sites</a:t>
            </a:r>
            <a:endParaRPr lang="en-GB" sz="1200" dirty="0">
              <a:solidFill>
                <a:srgbClr val="0055A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772" y="3629891"/>
            <a:ext cx="4081723" cy="1513609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52211" y="-24843"/>
            <a:ext cx="4346384" cy="65991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Networks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88917" y="3334548"/>
            <a:ext cx="2452916" cy="30777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Up to 340 </a:t>
            </a:r>
            <a:r>
              <a:rPr lang="en-US" sz="1400" dirty="0" err="1" smtClean="0"/>
              <a:t>Gbps</a:t>
            </a:r>
            <a:r>
              <a:rPr lang="en-US" sz="1400" dirty="0" smtClean="0"/>
              <a:t> transatlantic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496"/>
          <a:stretch/>
        </p:blipFill>
        <p:spPr>
          <a:xfrm>
            <a:off x="0" y="0"/>
            <a:ext cx="6477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62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3221" y="73966"/>
            <a:ext cx="6639878" cy="3884576"/>
            <a:chOff x="1006411" y="532253"/>
            <a:chExt cx="6885729" cy="4525005"/>
          </a:xfrm>
        </p:grpSpPr>
        <p:pic>
          <p:nvPicPr>
            <p:cNvPr id="8" name="Picture 7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1108551" y="742901"/>
              <a:ext cx="6743173" cy="4045169"/>
            </a:xfrm>
            <a:prstGeom prst="rect">
              <a:avLst/>
            </a:prstGeom>
            <a:ln>
              <a:noFill/>
            </a:ln>
          </p:spPr>
        </p:pic>
        <p:sp>
          <p:nvSpPr>
            <p:cNvPr id="9" name="CustomShape 2"/>
            <p:cNvSpPr/>
            <p:nvPr/>
          </p:nvSpPr>
          <p:spPr>
            <a:xfrm>
              <a:off x="1006411" y="810014"/>
              <a:ext cx="1620272" cy="3061004"/>
            </a:xfrm>
            <a:custGeom>
              <a:avLst/>
              <a:gdLst/>
              <a:ahLst/>
              <a:cxnLst/>
              <a:rect l="0" t="0" r="r" b="b"/>
              <a:pathLst>
                <a:path w="6617" h="12498">
                  <a:moveTo>
                    <a:pt x="1102" y="0"/>
                  </a:moveTo>
                  <a:cubicBezTo>
                    <a:pt x="551" y="0"/>
                    <a:pt x="0" y="551"/>
                    <a:pt x="0" y="1102"/>
                  </a:cubicBezTo>
                  <a:lnTo>
                    <a:pt x="0" y="11395"/>
                  </a:lnTo>
                  <a:cubicBezTo>
                    <a:pt x="0" y="11946"/>
                    <a:pt x="551" y="12497"/>
                    <a:pt x="1102" y="12497"/>
                  </a:cubicBezTo>
                  <a:lnTo>
                    <a:pt x="5513" y="12497"/>
                  </a:lnTo>
                  <a:cubicBezTo>
                    <a:pt x="6064" y="12497"/>
                    <a:pt x="6616" y="11946"/>
                    <a:pt x="6616" y="11395"/>
                  </a:cubicBezTo>
                  <a:lnTo>
                    <a:pt x="6616" y="1102"/>
                  </a:lnTo>
                  <a:cubicBezTo>
                    <a:pt x="6616" y="551"/>
                    <a:pt x="6064" y="0"/>
                    <a:pt x="5513" y="0"/>
                  </a:cubicBezTo>
                  <a:lnTo>
                    <a:pt x="1102" y="0"/>
                  </a:lnTo>
                </a:path>
              </a:pathLst>
            </a:custGeom>
            <a:noFill/>
            <a:ln w="36720">
              <a:solidFill>
                <a:srgbClr val="DD481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" name="CustomShape 3"/>
            <p:cNvSpPr/>
            <p:nvPr/>
          </p:nvSpPr>
          <p:spPr>
            <a:xfrm>
              <a:off x="2742295" y="844795"/>
              <a:ext cx="2383992" cy="3182494"/>
            </a:xfrm>
            <a:custGeom>
              <a:avLst/>
              <a:gdLst/>
              <a:ahLst/>
              <a:cxnLst/>
              <a:rect l="0" t="0" r="r" b="b"/>
              <a:pathLst>
                <a:path w="9735" h="12995">
                  <a:moveTo>
                    <a:pt x="1622" y="0"/>
                  </a:moveTo>
                  <a:cubicBezTo>
                    <a:pt x="811" y="0"/>
                    <a:pt x="0" y="811"/>
                    <a:pt x="0" y="1622"/>
                  </a:cubicBezTo>
                  <a:lnTo>
                    <a:pt x="0" y="11371"/>
                  </a:lnTo>
                  <a:cubicBezTo>
                    <a:pt x="0" y="12182"/>
                    <a:pt x="811" y="12994"/>
                    <a:pt x="1622" y="12994"/>
                  </a:cubicBezTo>
                  <a:lnTo>
                    <a:pt x="8111" y="12994"/>
                  </a:lnTo>
                  <a:cubicBezTo>
                    <a:pt x="8922" y="12994"/>
                    <a:pt x="9734" y="12182"/>
                    <a:pt x="9734" y="11371"/>
                  </a:cubicBezTo>
                  <a:lnTo>
                    <a:pt x="9734" y="1622"/>
                  </a:lnTo>
                  <a:cubicBezTo>
                    <a:pt x="9734" y="811"/>
                    <a:pt x="8922" y="0"/>
                    <a:pt x="8111" y="0"/>
                  </a:cubicBezTo>
                  <a:lnTo>
                    <a:pt x="1622" y="0"/>
                  </a:lnTo>
                </a:path>
              </a:pathLst>
            </a:custGeom>
            <a:noFill/>
            <a:ln w="36720">
              <a:solidFill>
                <a:srgbClr val="DD481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1" name="CustomShape 4"/>
            <p:cNvSpPr/>
            <p:nvPr/>
          </p:nvSpPr>
          <p:spPr>
            <a:xfrm>
              <a:off x="2985764" y="4137022"/>
              <a:ext cx="2788632" cy="651048"/>
            </a:xfrm>
            <a:custGeom>
              <a:avLst/>
              <a:gdLst/>
              <a:ahLst/>
              <a:cxnLst/>
              <a:rect l="0" t="0" r="r" b="b"/>
              <a:pathLst>
                <a:path w="11387" h="2660">
                  <a:moveTo>
                    <a:pt x="443" y="0"/>
                  </a:moveTo>
                  <a:cubicBezTo>
                    <a:pt x="221" y="0"/>
                    <a:pt x="0" y="221"/>
                    <a:pt x="0" y="443"/>
                  </a:cubicBezTo>
                  <a:lnTo>
                    <a:pt x="0" y="2215"/>
                  </a:lnTo>
                  <a:cubicBezTo>
                    <a:pt x="0" y="2437"/>
                    <a:pt x="221" y="2659"/>
                    <a:pt x="443" y="2659"/>
                  </a:cubicBezTo>
                  <a:lnTo>
                    <a:pt x="10942" y="2659"/>
                  </a:lnTo>
                  <a:cubicBezTo>
                    <a:pt x="11164" y="2659"/>
                    <a:pt x="11386" y="2437"/>
                    <a:pt x="11386" y="2215"/>
                  </a:cubicBezTo>
                  <a:lnTo>
                    <a:pt x="11386" y="443"/>
                  </a:lnTo>
                  <a:cubicBezTo>
                    <a:pt x="11386" y="221"/>
                    <a:pt x="11164" y="0"/>
                    <a:pt x="10942" y="0"/>
                  </a:cubicBezTo>
                  <a:lnTo>
                    <a:pt x="443" y="0"/>
                  </a:lnTo>
                </a:path>
              </a:pathLst>
            </a:custGeom>
            <a:noFill/>
            <a:ln w="36720">
              <a:solidFill>
                <a:srgbClr val="DD481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2" name="CustomShape 5"/>
            <p:cNvSpPr/>
            <p:nvPr/>
          </p:nvSpPr>
          <p:spPr>
            <a:xfrm>
              <a:off x="5247777" y="792623"/>
              <a:ext cx="2644363" cy="3662819"/>
            </a:xfrm>
            <a:custGeom>
              <a:avLst/>
              <a:gdLst/>
              <a:ahLst/>
              <a:cxnLst/>
              <a:rect l="0" t="0" r="r" b="b"/>
              <a:pathLst>
                <a:path w="10798" h="14956">
                  <a:moveTo>
                    <a:pt x="1799" y="0"/>
                  </a:moveTo>
                  <a:cubicBezTo>
                    <a:pt x="899" y="0"/>
                    <a:pt x="0" y="899"/>
                    <a:pt x="0" y="1799"/>
                  </a:cubicBezTo>
                  <a:lnTo>
                    <a:pt x="0" y="13155"/>
                  </a:lnTo>
                  <a:cubicBezTo>
                    <a:pt x="0" y="14055"/>
                    <a:pt x="899" y="14955"/>
                    <a:pt x="1799" y="14955"/>
                  </a:cubicBezTo>
                  <a:lnTo>
                    <a:pt x="8997" y="14955"/>
                  </a:lnTo>
                  <a:cubicBezTo>
                    <a:pt x="9897" y="14955"/>
                    <a:pt x="10797" y="14055"/>
                    <a:pt x="10797" y="13155"/>
                  </a:cubicBezTo>
                  <a:lnTo>
                    <a:pt x="10797" y="1799"/>
                  </a:lnTo>
                  <a:cubicBezTo>
                    <a:pt x="10797" y="899"/>
                    <a:pt x="9897" y="0"/>
                    <a:pt x="8997" y="0"/>
                  </a:cubicBezTo>
                  <a:lnTo>
                    <a:pt x="1799" y="0"/>
                  </a:lnTo>
                </a:path>
              </a:pathLst>
            </a:custGeom>
            <a:noFill/>
            <a:ln w="36720">
              <a:solidFill>
                <a:srgbClr val="DD4814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3" name="TextShape 6"/>
            <p:cNvSpPr txBox="1"/>
            <p:nvPr/>
          </p:nvSpPr>
          <p:spPr>
            <a:xfrm>
              <a:off x="1255269" y="560911"/>
              <a:ext cx="1041481" cy="249103"/>
            </a:xfrm>
            <a:prstGeom prst="rect">
              <a:avLst/>
            </a:prstGeom>
            <a:noFill/>
            <a:ln>
              <a:noFill/>
            </a:ln>
          </p:spPr>
          <p:txBody>
            <a:bodyPr lIns="61235" tIns="30617" rIns="61235" bIns="30617"/>
            <a:lstStyle/>
            <a:p>
              <a:r>
                <a:rPr lang="en-US" sz="1225" b="1" spc="-1">
                  <a:solidFill>
                    <a:srgbClr val="DD4814"/>
                  </a:solidFill>
                  <a:uFill>
                    <a:solidFill>
                      <a:srgbClr val="FFFFFF"/>
                    </a:solidFill>
                  </a:uFill>
                  <a:latin typeface="Tahoma"/>
                </a:rPr>
                <a:t>Asia</a:t>
              </a:r>
              <a:endParaRPr lang="en-US" sz="1225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endParaRPr>
            </a:p>
          </p:txBody>
        </p:sp>
        <p:sp>
          <p:nvSpPr>
            <p:cNvPr id="14" name="TextShape 7"/>
            <p:cNvSpPr txBox="1"/>
            <p:nvPr/>
          </p:nvSpPr>
          <p:spPr>
            <a:xfrm>
              <a:off x="3020055" y="532253"/>
              <a:ext cx="1521807" cy="436726"/>
            </a:xfrm>
            <a:prstGeom prst="rect">
              <a:avLst/>
            </a:prstGeom>
            <a:noFill/>
            <a:ln>
              <a:noFill/>
            </a:ln>
          </p:spPr>
          <p:txBody>
            <a:bodyPr lIns="61235" tIns="30617" rIns="61235" bIns="30617"/>
            <a:lstStyle/>
            <a:p>
              <a:r>
                <a:rPr lang="en-US" sz="1225" b="1" spc="-1" dirty="0">
                  <a:solidFill>
                    <a:srgbClr val="DD4814"/>
                  </a:solidFill>
                  <a:uFill>
                    <a:solidFill>
                      <a:srgbClr val="FFFFFF"/>
                    </a:solidFill>
                  </a:uFill>
                  <a:latin typeface="Tahoma"/>
                </a:rPr>
                <a:t>North America</a:t>
              </a:r>
              <a:endParaRPr lang="en-US" sz="1225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endParaRPr>
            </a:p>
          </p:txBody>
        </p:sp>
        <p:sp>
          <p:nvSpPr>
            <p:cNvPr id="15" name="TextShape 8"/>
            <p:cNvSpPr txBox="1"/>
            <p:nvPr/>
          </p:nvSpPr>
          <p:spPr>
            <a:xfrm>
              <a:off x="3176572" y="4788070"/>
              <a:ext cx="1521807" cy="269188"/>
            </a:xfrm>
            <a:prstGeom prst="rect">
              <a:avLst/>
            </a:prstGeom>
            <a:noFill/>
            <a:ln>
              <a:noFill/>
            </a:ln>
          </p:spPr>
          <p:txBody>
            <a:bodyPr lIns="61235" tIns="30617" rIns="61235" bIns="30617"/>
            <a:lstStyle/>
            <a:p>
              <a:r>
                <a:rPr lang="en-US" sz="1225" b="1" spc="-1">
                  <a:solidFill>
                    <a:srgbClr val="DD4814"/>
                  </a:solidFill>
                  <a:uFill>
                    <a:solidFill>
                      <a:srgbClr val="FFFFFF"/>
                    </a:solidFill>
                  </a:uFill>
                  <a:latin typeface="Tahoma"/>
                </a:rPr>
                <a:t>South America</a:t>
              </a:r>
              <a:endParaRPr lang="en-US" sz="1225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endParaRPr>
            </a:p>
          </p:txBody>
        </p:sp>
        <p:sp>
          <p:nvSpPr>
            <p:cNvPr id="16" name="TextShape 9"/>
            <p:cNvSpPr txBox="1"/>
            <p:nvPr/>
          </p:nvSpPr>
          <p:spPr>
            <a:xfrm>
              <a:off x="5757250" y="532498"/>
              <a:ext cx="1521807" cy="436726"/>
            </a:xfrm>
            <a:prstGeom prst="rect">
              <a:avLst/>
            </a:prstGeom>
            <a:noFill/>
            <a:ln>
              <a:noFill/>
            </a:ln>
          </p:spPr>
          <p:txBody>
            <a:bodyPr lIns="61235" tIns="30617" rIns="61235" bIns="30617"/>
            <a:lstStyle/>
            <a:p>
              <a:r>
                <a:rPr lang="en-US" sz="1225" b="1" spc="-1">
                  <a:solidFill>
                    <a:srgbClr val="DD4814"/>
                  </a:solidFill>
                  <a:uFill>
                    <a:solidFill>
                      <a:srgbClr val="FFFFFF"/>
                    </a:solidFill>
                  </a:uFill>
                  <a:latin typeface="Tahoma"/>
                </a:rPr>
                <a:t>Europe</a:t>
              </a:r>
              <a:endParaRPr lang="en-US" sz="1225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ahoma"/>
              </a:endParaRPr>
            </a:p>
          </p:txBody>
        </p:sp>
      </p:grpSp>
      <p:sp>
        <p:nvSpPr>
          <p:cNvPr id="17" name="Text Placeholder 8"/>
          <p:cNvSpPr txBox="1">
            <a:spLocks/>
          </p:cNvSpPr>
          <p:nvPr/>
        </p:nvSpPr>
        <p:spPr>
          <a:xfrm>
            <a:off x="1069821" y="4201390"/>
            <a:ext cx="2587051" cy="942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45720" rIns="45720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rgbClr val="3366FF"/>
              </a:buClr>
              <a:buSzPct val="100000"/>
              <a:buFontTx/>
              <a:buNone/>
              <a:defRPr kumimoji="0"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800000"/>
              </a:buClr>
              <a:buSzPct val="100000"/>
              <a:buFontTx/>
              <a:buNone/>
              <a:defRPr kumimoji="0" sz="1200" u="none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Tx/>
              <a:buNone/>
              <a:defRPr kumimoji="0" sz="1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Tx/>
              <a:buNone/>
              <a:defRPr kumimoji="0"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Tx/>
              <a:buNone/>
              <a:defRPr kumimoji="0"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dirty="0" err="1" smtClean="0">
                <a:solidFill>
                  <a:srgbClr val="0C377B"/>
                </a:solidFill>
              </a:rPr>
              <a:t>LHCOne</a:t>
            </a:r>
            <a:r>
              <a:rPr lang="en-GB" dirty="0" smtClean="0">
                <a:solidFill>
                  <a:srgbClr val="0C377B"/>
                </a:solidFill>
              </a:rPr>
              <a:t>: Overlay network</a:t>
            </a:r>
          </a:p>
          <a:p>
            <a:pPr defTabSz="914400"/>
            <a:r>
              <a:rPr lang="en-GB" dirty="0">
                <a:solidFill>
                  <a:srgbClr val="0C377B"/>
                </a:solidFill>
              </a:rPr>
              <a:t>A</a:t>
            </a:r>
            <a:r>
              <a:rPr lang="en-GB" dirty="0" smtClean="0">
                <a:solidFill>
                  <a:srgbClr val="0C377B"/>
                </a:solidFill>
              </a:rPr>
              <a:t>llows NREN’s to manage HEP traffic on general purpose network</a:t>
            </a:r>
          </a:p>
          <a:p>
            <a:pPr defTabSz="914400"/>
            <a:r>
              <a:rPr lang="en-GB" dirty="0" smtClean="0">
                <a:solidFill>
                  <a:srgbClr val="0C377B"/>
                </a:solidFill>
              </a:rPr>
              <a:t>Managed by NREN collaboration</a:t>
            </a:r>
            <a:endParaRPr lang="en-GB" dirty="0">
              <a:solidFill>
                <a:srgbClr val="0C377B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196" y="1282033"/>
            <a:ext cx="2051804" cy="10860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6627" y="996900"/>
            <a:ext cx="780346" cy="36547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834" y="98568"/>
            <a:ext cx="1199204" cy="8051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927" y="3074346"/>
            <a:ext cx="3258073" cy="2069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68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7106"/>
            <a:ext cx="8226854" cy="55178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Provisioning services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76831" y="342999"/>
            <a:ext cx="2491940" cy="2431435"/>
          </a:xfrm>
          <a:prstGeom prst="rect">
            <a:avLst/>
          </a:prstGeom>
          <a:solidFill>
            <a:srgbClr val="BFEB94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Moving towards Elastic Hybrid IaaS model: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In house resources at full occupation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Elastic use of commercial &amp; public clouds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Assume “spot-market” style pricing</a:t>
            </a:r>
          </a:p>
          <a:p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216407" y="1654676"/>
            <a:ext cx="6414149" cy="2853990"/>
            <a:chOff x="1475054" y="1555147"/>
            <a:chExt cx="6414149" cy="2853990"/>
          </a:xfrm>
        </p:grpSpPr>
        <p:sp>
          <p:nvSpPr>
            <p:cNvPr id="24" name="Rectangle 23"/>
            <p:cNvSpPr/>
            <p:nvPr/>
          </p:nvSpPr>
          <p:spPr>
            <a:xfrm>
              <a:off x="1475054" y="1555147"/>
              <a:ext cx="6414149" cy="285399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532584" y="1604891"/>
              <a:ext cx="6280484" cy="2804246"/>
              <a:chOff x="81054" y="688179"/>
              <a:chExt cx="5950778" cy="2124331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2565753" y="2096473"/>
                <a:ext cx="3444225" cy="70607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 smtClean="0"/>
                  <a:t>    </a:t>
                </a:r>
              </a:p>
              <a:p>
                <a:pPr algn="ctr"/>
                <a:r>
                  <a:rPr lang="en-US" sz="1350" dirty="0"/>
                  <a:t> </a:t>
                </a:r>
                <a:r>
                  <a:rPr lang="en-US" sz="1350" dirty="0" smtClean="0"/>
                  <a:t>   OpenStack </a:t>
                </a:r>
                <a:r>
                  <a:rPr lang="en-US" sz="1350" dirty="0"/>
                  <a:t>Resource </a:t>
                </a:r>
                <a:r>
                  <a:rPr lang="en-US" sz="1350" dirty="0" smtClean="0"/>
                  <a:t>Provisioning</a:t>
                </a:r>
              </a:p>
              <a:p>
                <a:pPr algn="ctr"/>
                <a:r>
                  <a:rPr lang="en-US" sz="1350" dirty="0" smtClean="0"/>
                  <a:t>(&gt;1 physical data </a:t>
                </a:r>
                <a:r>
                  <a:rPr lang="en-US" sz="1350" dirty="0" err="1" smtClean="0"/>
                  <a:t>centre</a:t>
                </a:r>
                <a:r>
                  <a:rPr lang="en-US" sz="1350" dirty="0" smtClean="0"/>
                  <a:t>)</a:t>
                </a:r>
                <a:endParaRPr lang="en-US" sz="1350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1054" y="1280129"/>
                <a:ext cx="2404967" cy="70607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 err="1">
                    <a:solidFill>
                      <a:schemeClr val="tx1"/>
                    </a:solidFill>
                  </a:rPr>
                  <a:t>HTCondor</a:t>
                </a:r>
                <a:endParaRPr lang="en-US" sz="135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335683" y="2106438"/>
                <a:ext cx="1108042" cy="70607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/>
                  <a:t>Public Cloud</a:t>
                </a:r>
              </a:p>
            </p:txBody>
          </p:sp>
          <p:grpSp>
            <p:nvGrpSpPr>
              <p:cNvPr id="29" name="Group 28"/>
              <p:cNvGrpSpPr/>
              <p:nvPr/>
            </p:nvGrpSpPr>
            <p:grpSpPr>
              <a:xfrm>
                <a:off x="2565753" y="2125509"/>
                <a:ext cx="3423854" cy="196249"/>
                <a:chOff x="911706" y="4786982"/>
                <a:chExt cx="5150647" cy="312395"/>
              </a:xfrm>
            </p:grpSpPr>
            <p:sp>
              <p:nvSpPr>
                <p:cNvPr id="37" name="TextBox 36"/>
                <p:cNvSpPr txBox="1"/>
                <p:nvPr/>
              </p:nvSpPr>
              <p:spPr>
                <a:xfrm>
                  <a:off x="4752669" y="4792565"/>
                  <a:ext cx="1309684" cy="29691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 anchor="ctr" anchorCtr="1">
                  <a:spAutoFit/>
                </a:bodyPr>
                <a:lstStyle/>
                <a:p>
                  <a:r>
                    <a:rPr lang="en-US" sz="1000" dirty="0"/>
                    <a:t>VMs</a:t>
                  </a:r>
                  <a:endParaRPr lang="en-US" sz="105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2925935" y="4786982"/>
                  <a:ext cx="1738621" cy="29691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 anchor="ctr" anchorCtr="1">
                  <a:spAutoFit/>
                </a:bodyPr>
                <a:lstStyle/>
                <a:p>
                  <a:r>
                    <a:rPr lang="en-US" sz="1000" dirty="0"/>
                    <a:t>Containers</a:t>
                  </a:r>
                  <a:endParaRPr lang="en-US" sz="1050" dirty="0"/>
                </a:p>
              </p:txBody>
            </p:sp>
            <p:sp>
              <p:nvSpPr>
                <p:cNvPr id="39" name="TextBox 38"/>
                <p:cNvSpPr txBox="1"/>
                <p:nvPr/>
              </p:nvSpPr>
              <p:spPr>
                <a:xfrm>
                  <a:off x="911706" y="4802464"/>
                  <a:ext cx="1931507" cy="29691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 anchor="ctr" anchorCtr="1">
                  <a:spAutoFit/>
                </a:bodyPr>
                <a:lstStyle/>
                <a:p>
                  <a:r>
                    <a:rPr lang="en-US" sz="1000" dirty="0"/>
                    <a:t>Bare Metal and HPC</a:t>
                  </a:r>
                </a:p>
              </p:txBody>
            </p:sp>
          </p:grpSp>
          <p:sp>
            <p:nvSpPr>
              <p:cNvPr id="30" name="Rectangle 29"/>
              <p:cNvSpPr/>
              <p:nvPr/>
            </p:nvSpPr>
            <p:spPr>
              <a:xfrm>
                <a:off x="2486021" y="1280129"/>
                <a:ext cx="1120050" cy="706071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 smtClean="0"/>
                  <a:t>(LSF)</a:t>
                </a:r>
                <a:endParaRPr lang="en-US" sz="1350" dirty="0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81054" y="2106439"/>
                <a:ext cx="1108042" cy="70607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/>
                  <a:t>Volunteer Computing</a:t>
                </a: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857432" y="704358"/>
                <a:ext cx="1174400" cy="461507"/>
              </a:xfrm>
              <a:prstGeom prst="rect">
                <a:avLst/>
              </a:prstGeom>
              <a:solidFill>
                <a:srgbClr val="DDBD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>
                    <a:solidFill>
                      <a:srgbClr val="7030A0"/>
                    </a:solidFill>
                  </a:rPr>
                  <a:t>IT &amp; Experiment Services</a:t>
                </a: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90993" y="688990"/>
                <a:ext cx="1088164" cy="461507"/>
              </a:xfrm>
              <a:prstGeom prst="rect">
                <a:avLst/>
              </a:prstGeom>
              <a:solidFill>
                <a:srgbClr val="DDBD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>
                    <a:solidFill>
                      <a:srgbClr val="7030A0"/>
                    </a:solidFill>
                  </a:rPr>
                  <a:t>End Users</a:t>
                </a:r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672743" y="691883"/>
                <a:ext cx="1088164" cy="461507"/>
              </a:xfrm>
              <a:prstGeom prst="rect">
                <a:avLst/>
              </a:prstGeom>
              <a:solidFill>
                <a:srgbClr val="DDBD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>
                    <a:solidFill>
                      <a:srgbClr val="7030A0"/>
                    </a:solidFill>
                  </a:rPr>
                  <a:t>CI/CD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3656800" y="1270493"/>
                <a:ext cx="2375031" cy="706071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>
                    <a:solidFill>
                      <a:schemeClr val="tx1"/>
                    </a:solidFill>
                  </a:rPr>
                  <a:t>APIs</a:t>
                </a:r>
              </a:p>
              <a:p>
                <a:pPr algn="ctr"/>
                <a:r>
                  <a:rPr lang="en-US" sz="1350" dirty="0">
                    <a:solidFill>
                      <a:schemeClr val="tx1"/>
                    </a:solidFill>
                  </a:rPr>
                  <a:t>CLIs</a:t>
                </a:r>
              </a:p>
              <a:p>
                <a:pPr algn="ctr"/>
                <a:r>
                  <a:rPr lang="en-US" sz="1350" dirty="0">
                    <a:solidFill>
                      <a:schemeClr val="tx1"/>
                    </a:solidFill>
                  </a:rPr>
                  <a:t>GUIs</a:t>
                </a:r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1335683" y="688179"/>
                <a:ext cx="2240537" cy="461507"/>
              </a:xfrm>
              <a:prstGeom prst="rect">
                <a:avLst/>
              </a:prstGeom>
              <a:solidFill>
                <a:srgbClr val="DDBDD5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350" dirty="0">
                    <a:solidFill>
                      <a:srgbClr val="7030A0"/>
                    </a:solidFill>
                  </a:rPr>
                  <a:t>Experiment Pilot Factories</a:t>
                </a:r>
              </a:p>
            </p:txBody>
          </p:sp>
        </p:grpSp>
      </p:grp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266"/>
          <a:stretch/>
        </p:blipFill>
        <p:spPr>
          <a:xfrm>
            <a:off x="2949183" y="3955539"/>
            <a:ext cx="511029" cy="53375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7022147" y="2870993"/>
            <a:ext cx="1844674" cy="2169091"/>
            <a:chOff x="6505282" y="3141131"/>
            <a:chExt cx="2181518" cy="2667000"/>
          </a:xfrm>
        </p:grpSpPr>
        <p:sp>
          <p:nvSpPr>
            <p:cNvPr id="41" name="Rectangle 40"/>
            <p:cNvSpPr/>
            <p:nvPr/>
          </p:nvSpPr>
          <p:spPr>
            <a:xfrm>
              <a:off x="6505282" y="3141131"/>
              <a:ext cx="2181518" cy="2667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26262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6527801" y="3217020"/>
              <a:ext cx="2093675" cy="2524514"/>
              <a:chOff x="6527801" y="3496420"/>
              <a:chExt cx="2093675" cy="2524514"/>
            </a:xfrm>
          </p:grpSpPr>
          <p:pic>
            <p:nvPicPr>
              <p:cNvPr id="43" name="Picture 42" descr="Screen Shot 2016-10-04 at 16.41.03.png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100331" y="3590377"/>
                <a:ext cx="765175" cy="2430557"/>
              </a:xfrm>
              <a:prstGeom prst="rect">
                <a:avLst/>
              </a:prstGeom>
            </p:spPr>
          </p:pic>
          <p:pic>
            <p:nvPicPr>
              <p:cNvPr id="44" name="Picture 27" descr="lhcb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65506" y="3496420"/>
                <a:ext cx="482371" cy="321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5" name="Picture 99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527801" y="3668547"/>
                <a:ext cx="691064" cy="3638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6" name="Picture 97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85150" y="3951906"/>
                <a:ext cx="436326" cy="437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7" name="Straight Arrow Connector 46"/>
              <p:cNvCxnSpPr>
                <a:stCxn id="47" idx="1"/>
              </p:cNvCxnSpPr>
              <p:nvPr/>
            </p:nvCxnSpPr>
            <p:spPr>
              <a:xfrm flipH="1">
                <a:off x="7753497" y="4170698"/>
                <a:ext cx="431653" cy="249413"/>
              </a:xfrm>
              <a:prstGeom prst="straightConnector1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>
                <a:off x="7656099" y="3881110"/>
                <a:ext cx="330171" cy="539001"/>
              </a:xfrm>
              <a:prstGeom prst="straightConnector1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>
                <a:stCxn id="46" idx="2"/>
              </p:cNvCxnSpPr>
              <p:nvPr/>
            </p:nvCxnSpPr>
            <p:spPr>
              <a:xfrm>
                <a:off x="6873333" y="4032431"/>
                <a:ext cx="433400" cy="357059"/>
              </a:xfrm>
              <a:prstGeom prst="straightConnector1">
                <a:avLst/>
              </a:prstGeom>
              <a:ln w="19050" cmpd="sng">
                <a:solidFill>
                  <a:schemeClr val="accent6">
                    <a:lumMod val="50000"/>
                  </a:schemeClr>
                </a:solidFill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222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 descr=" 20"/>
          <p:cNvGrpSpPr/>
          <p:nvPr/>
        </p:nvGrpSpPr>
        <p:grpSpPr>
          <a:xfrm>
            <a:off x="276725" y="502678"/>
            <a:ext cx="3717615" cy="2302617"/>
            <a:chOff x="2882050" y="789335"/>
            <a:chExt cx="6261988" cy="3780420"/>
          </a:xfrm>
        </p:grpSpPr>
        <p:pic>
          <p:nvPicPr>
            <p:cNvPr id="16" name="Picture 15" descr="1211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82050" y="989561"/>
              <a:ext cx="6261988" cy="358019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45957" y="2600058"/>
              <a:ext cx="485975" cy="3592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6898" y="3057456"/>
              <a:ext cx="432891" cy="255896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25509" y="3176755"/>
              <a:ext cx="339524" cy="26937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0866" y="3147194"/>
              <a:ext cx="764496" cy="14006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03790" y="3576054"/>
              <a:ext cx="555534" cy="1888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55479" y="3176755"/>
              <a:ext cx="270030" cy="27003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291082" y="3273611"/>
              <a:ext cx="130676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900" dirty="0"/>
                <a:t>Open Telekom Cloud </a:t>
              </a:r>
            </a:p>
          </p:txBody>
        </p: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84168" y="1125967"/>
              <a:ext cx="2428875" cy="1350169"/>
            </a:xfrm>
            <a:prstGeom prst="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11532" y="789335"/>
              <a:ext cx="3066101" cy="1263864"/>
            </a:xfrm>
            <a:prstGeom prst="rect">
              <a:avLst/>
            </a:prstGeo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53992" y="3743783"/>
              <a:ext cx="1111092" cy="425233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605" y="0"/>
            <a:ext cx="6170141" cy="5026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Commercial Clouds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15009"/>
            <a:ext cx="4262159" cy="16496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278" y="2292957"/>
            <a:ext cx="3811622" cy="2474307"/>
          </a:xfrm>
          <a:prstGeom prst="rect">
            <a:avLst/>
          </a:prstGeom>
        </p:spPr>
      </p:pic>
      <p:sp>
        <p:nvSpPr>
          <p:cNvPr id="15" name="Down Arrow 14"/>
          <p:cNvSpPr/>
          <p:nvPr/>
        </p:nvSpPr>
        <p:spPr>
          <a:xfrm>
            <a:off x="2973166" y="2200041"/>
            <a:ext cx="281762" cy="680174"/>
          </a:xfrm>
          <a:prstGeom prst="downArrow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5" y="2997827"/>
            <a:ext cx="5143278" cy="20615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27464" y="4101608"/>
            <a:ext cx="686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ATLAS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45107" y="3890097"/>
            <a:ext cx="595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94278" y="4508524"/>
            <a:ext cx="6463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</a:rPr>
              <a:t>ALICE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668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SKA Regional </a:t>
            </a:r>
            <a:r>
              <a:rPr lang="en-US" dirty="0" err="1" smtClean="0"/>
              <a:t>Centres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SKA envisage a network of regional </a:t>
            </a:r>
            <a:r>
              <a:rPr lang="en-US" dirty="0" err="1" smtClean="0"/>
              <a:t>centres</a:t>
            </a:r>
            <a:endParaRPr lang="en-US" dirty="0" smtClean="0"/>
          </a:p>
          <a:p>
            <a:r>
              <a:rPr lang="en-US" dirty="0" smtClean="0"/>
              <a:t>Modelled on the LHC </a:t>
            </a:r>
            <a:r>
              <a:rPr lang="en-US" dirty="0" err="1" smtClean="0"/>
              <a:t>Tierw</a:t>
            </a:r>
            <a:endParaRPr lang="en-US" dirty="0" smtClean="0"/>
          </a:p>
          <a:p>
            <a:r>
              <a:rPr lang="en-US" dirty="0" smtClean="0"/>
              <a:t>Not part of SKA, or funded by SKA, but:</a:t>
            </a:r>
          </a:p>
          <a:p>
            <a:pPr lvl="1"/>
            <a:r>
              <a:rPr lang="en-US" dirty="0" smtClean="0"/>
              <a:t>Essential to generate science</a:t>
            </a:r>
          </a:p>
          <a:p>
            <a:pPr lvl="1"/>
            <a:r>
              <a:rPr lang="en-US" dirty="0" smtClean="0"/>
              <a:t>Coordinated with assistance from SKAO and accredited with SKAO</a:t>
            </a:r>
          </a:p>
          <a:p>
            <a:r>
              <a:rPr lang="en-US" dirty="0" smtClean="0"/>
              <a:t>Principle functions</a:t>
            </a:r>
          </a:p>
          <a:p>
            <a:pPr lvl="1"/>
            <a:r>
              <a:rPr lang="en-US" dirty="0" smtClean="0"/>
              <a:t>Take data products generated by SDP and turn them into science</a:t>
            </a:r>
          </a:p>
          <a:p>
            <a:pPr lvl="1"/>
            <a:r>
              <a:rPr lang="en-US" dirty="0" smtClean="0"/>
              <a:t>Support regional astronomers with their data processing.</a:t>
            </a:r>
          </a:p>
          <a:p>
            <a:pPr lvl="1"/>
            <a:r>
              <a:rPr lang="en-US" dirty="0" smtClean="0"/>
              <a:t>Act </a:t>
            </a:r>
            <a:r>
              <a:rPr lang="en-US" dirty="0" smtClean="0"/>
              <a:t>as </a:t>
            </a:r>
            <a:r>
              <a:rPr lang="en-US" dirty="0" err="1" smtClean="0"/>
              <a:t>centres</a:t>
            </a:r>
            <a:r>
              <a:rPr lang="en-US" dirty="0" smtClean="0"/>
              <a:t> </a:t>
            </a:r>
            <a:r>
              <a:rPr lang="en-US" dirty="0" smtClean="0"/>
              <a:t>for domain expertise.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68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Regional Centre Concept: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2054121" y="2870158"/>
            <a:ext cx="1155009" cy="698034"/>
            <a:chOff x="4787857" y="5030016"/>
            <a:chExt cx="1540012" cy="930712"/>
          </a:xfrm>
        </p:grpSpPr>
        <p:sp>
          <p:nvSpPr>
            <p:cNvPr id="6" name="Oval 5"/>
            <p:cNvSpPr/>
            <p:nvPr/>
          </p:nvSpPr>
          <p:spPr>
            <a:xfrm>
              <a:off x="4787857" y="5030016"/>
              <a:ext cx="1540012" cy="930712"/>
            </a:xfrm>
            <a:prstGeom prst="ellipse">
              <a:avLst/>
            </a:prstGeom>
            <a:solidFill>
              <a:srgbClr val="FFF2CC"/>
            </a:solidFill>
            <a:ln>
              <a:solidFill>
                <a:srgbClr val="7F6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200" dirty="0">
                <a:solidFill>
                  <a:prstClr val="white"/>
                </a:solidFill>
              </a:endParaRPr>
            </a:p>
          </p:txBody>
        </p:sp>
        <p:sp>
          <p:nvSpPr>
            <p:cNvPr id="7" name="TextBox 97"/>
            <p:cNvSpPr txBox="1"/>
            <p:nvPr/>
          </p:nvSpPr>
          <p:spPr>
            <a:xfrm>
              <a:off x="4861832" y="5085667"/>
              <a:ext cx="1392063" cy="861775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prstClr val="black"/>
                  </a:solidFill>
                </a:rPr>
                <a:t>Science Processing  Centre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4120" y="1545951"/>
            <a:ext cx="1155009" cy="698034"/>
            <a:chOff x="4787857" y="5030016"/>
            <a:chExt cx="1540012" cy="930712"/>
          </a:xfrm>
        </p:grpSpPr>
        <p:sp>
          <p:nvSpPr>
            <p:cNvPr id="9" name="Oval 8"/>
            <p:cNvSpPr/>
            <p:nvPr/>
          </p:nvSpPr>
          <p:spPr>
            <a:xfrm>
              <a:off x="4787857" y="5030016"/>
              <a:ext cx="1540012" cy="930712"/>
            </a:xfrm>
            <a:prstGeom prst="ellipse">
              <a:avLst/>
            </a:prstGeom>
            <a:solidFill>
              <a:srgbClr val="FFF2CC"/>
            </a:solidFill>
            <a:ln>
              <a:solidFill>
                <a:srgbClr val="7F6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1200" dirty="0">
                <a:solidFill>
                  <a:prstClr val="white"/>
                </a:solidFill>
              </a:endParaRPr>
            </a:p>
          </p:txBody>
        </p:sp>
        <p:sp>
          <p:nvSpPr>
            <p:cNvPr id="10" name="TextBox 97"/>
            <p:cNvSpPr txBox="1"/>
            <p:nvPr/>
          </p:nvSpPr>
          <p:spPr>
            <a:xfrm>
              <a:off x="4861832" y="5085667"/>
              <a:ext cx="1392063" cy="861775"/>
            </a:xfrm>
            <a:prstGeom prst="rect">
              <a:avLst/>
            </a:prstGeom>
            <a:noFill/>
          </p:spPr>
          <p:txBody>
            <a:bodyPr wrap="square" rtlCol="0" anchor="t" anchorCtr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sz="1200" dirty="0">
                  <a:solidFill>
                    <a:prstClr val="black"/>
                  </a:solidFill>
                </a:rPr>
                <a:t>Science Processing  Centre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173344" y="1232210"/>
            <a:ext cx="797312" cy="5078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</a:rPr>
              <a:t>Regional Centre 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73343" y="2017195"/>
            <a:ext cx="797312" cy="5078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</a:rPr>
              <a:t>Regional Centre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73343" y="3576885"/>
            <a:ext cx="797312" cy="71558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dirty="0">
                <a:solidFill>
                  <a:prstClr val="black"/>
                </a:solidFill>
              </a:rPr>
              <a:t>Regional Centre 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38771" y="1610224"/>
            <a:ext cx="1223100" cy="2539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934868" y="1158121"/>
            <a:ext cx="1223100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38771" y="2062327"/>
            <a:ext cx="1223100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38771" y="2511699"/>
            <a:ext cx="1223100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571998" y="2641558"/>
            <a:ext cx="2" cy="798593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9" idx="6"/>
            <a:endCxn id="11" idx="1"/>
          </p:cNvCxnSpPr>
          <p:nvPr/>
        </p:nvCxnSpPr>
        <p:spPr>
          <a:xfrm flipV="1">
            <a:off x="3209129" y="1486126"/>
            <a:ext cx="964215" cy="408842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9" idx="6"/>
            <a:endCxn id="12" idx="1"/>
          </p:cNvCxnSpPr>
          <p:nvPr/>
        </p:nvCxnSpPr>
        <p:spPr>
          <a:xfrm>
            <a:off x="3209129" y="1894968"/>
            <a:ext cx="964214" cy="376143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6"/>
            <a:endCxn id="13" idx="1"/>
          </p:cNvCxnSpPr>
          <p:nvPr/>
        </p:nvCxnSpPr>
        <p:spPr>
          <a:xfrm>
            <a:off x="3209129" y="1894968"/>
            <a:ext cx="964214" cy="2039708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" idx="6"/>
            <a:endCxn id="11" idx="1"/>
          </p:cNvCxnSpPr>
          <p:nvPr/>
        </p:nvCxnSpPr>
        <p:spPr>
          <a:xfrm flipV="1">
            <a:off x="3209130" y="1486126"/>
            <a:ext cx="964214" cy="1733049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6" idx="6"/>
            <a:endCxn id="12" idx="1"/>
          </p:cNvCxnSpPr>
          <p:nvPr/>
        </p:nvCxnSpPr>
        <p:spPr>
          <a:xfrm flipV="1">
            <a:off x="3209130" y="2271111"/>
            <a:ext cx="964213" cy="948064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6"/>
            <a:endCxn id="13" idx="1"/>
          </p:cNvCxnSpPr>
          <p:nvPr/>
        </p:nvCxnSpPr>
        <p:spPr>
          <a:xfrm>
            <a:off x="3209130" y="3219175"/>
            <a:ext cx="964213" cy="715501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942674" y="3413756"/>
            <a:ext cx="1223100" cy="25391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938771" y="2961653"/>
            <a:ext cx="1223100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942674" y="3865859"/>
            <a:ext cx="1223100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Users</a:t>
            </a:r>
          </a:p>
        </p:txBody>
      </p:sp>
      <p:cxnSp>
        <p:nvCxnSpPr>
          <p:cNvPr id="44" name="Straight Arrow Connector 43"/>
          <p:cNvCxnSpPr>
            <a:stCxn id="11" idx="3"/>
            <a:endCxn id="16" idx="1"/>
          </p:cNvCxnSpPr>
          <p:nvPr/>
        </p:nvCxnSpPr>
        <p:spPr>
          <a:xfrm flipV="1">
            <a:off x="4970656" y="1285079"/>
            <a:ext cx="964212" cy="201047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11" idx="3"/>
            <a:endCxn id="15" idx="1"/>
          </p:cNvCxnSpPr>
          <p:nvPr/>
        </p:nvCxnSpPr>
        <p:spPr>
          <a:xfrm>
            <a:off x="4970656" y="1486126"/>
            <a:ext cx="968115" cy="251056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2" idx="3"/>
            <a:endCxn id="17" idx="1"/>
          </p:cNvCxnSpPr>
          <p:nvPr/>
        </p:nvCxnSpPr>
        <p:spPr>
          <a:xfrm flipV="1">
            <a:off x="4970655" y="2189285"/>
            <a:ext cx="968116" cy="81826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2" idx="3"/>
            <a:endCxn id="18" idx="1"/>
          </p:cNvCxnSpPr>
          <p:nvPr/>
        </p:nvCxnSpPr>
        <p:spPr>
          <a:xfrm>
            <a:off x="4970655" y="2271111"/>
            <a:ext cx="968116" cy="367546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2" idx="3"/>
            <a:endCxn id="41" idx="1"/>
          </p:cNvCxnSpPr>
          <p:nvPr/>
        </p:nvCxnSpPr>
        <p:spPr>
          <a:xfrm>
            <a:off x="4970655" y="2271111"/>
            <a:ext cx="968116" cy="817500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13" idx="3"/>
            <a:endCxn id="40" idx="1"/>
          </p:cNvCxnSpPr>
          <p:nvPr/>
        </p:nvCxnSpPr>
        <p:spPr>
          <a:xfrm flipV="1">
            <a:off x="4970655" y="3540714"/>
            <a:ext cx="972019" cy="393962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3" idx="3"/>
            <a:endCxn id="42" idx="1"/>
          </p:cNvCxnSpPr>
          <p:nvPr/>
        </p:nvCxnSpPr>
        <p:spPr>
          <a:xfrm>
            <a:off x="4970655" y="3934676"/>
            <a:ext cx="972019" cy="58141"/>
          </a:xfrm>
          <a:prstGeom prst="straightConnector1">
            <a:avLst/>
          </a:prstGeom>
          <a:ln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434801" y="3576111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RSA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2435097" y="2259569"/>
            <a:ext cx="39305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9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AUS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003941" y="4326675"/>
            <a:ext cx="1246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Observatory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948677" y="4326675"/>
            <a:ext cx="1372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User Community</a:t>
            </a:r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3209130" y="993532"/>
            <a:ext cx="1" cy="36899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923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8" grpId="0" animBg="1"/>
      <p:bldP spid="40" grpId="0" animBg="1"/>
      <p:bldP spid="41" grpId="0" animBg="1"/>
      <p:bldP spid="42" grpId="0" animBg="1"/>
      <p:bldP spid="72" grpId="0"/>
      <p:bldP spid="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Venice, 8 July 2017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6413" y="708894"/>
            <a:ext cx="6785811" cy="4123067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0"/>
            <a:ext cx="6928322" cy="540327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prstClr val="white"/>
                </a:solidFill>
              </a:rPr>
              <a:t>Evolution of the Universe</a:t>
            </a:r>
            <a:endParaRPr lang="en-GB" sz="4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738" y="3212592"/>
            <a:ext cx="1704110" cy="1930908"/>
          </a:xfrm>
          <a:prstGeom prst="rect">
            <a:avLst/>
          </a:prstGeom>
          <a:noFill/>
          <a:ln>
            <a:solidFill>
              <a:srgbClr val="DDBDD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00B050"/>
                </a:solidFill>
              </a:rPr>
              <a:t>LHC drivers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Test the Standard 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Model?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Dark Matter?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Dark Energy?</a:t>
            </a: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Anti-matter?</a:t>
            </a:r>
            <a:endParaRPr lang="en-US" sz="1200" dirty="0">
              <a:solidFill>
                <a:prstClr val="white"/>
              </a:solidFill>
            </a:endParaRPr>
          </a:p>
          <a:p>
            <a:pPr algn="ctr"/>
            <a:r>
              <a:rPr lang="en-US" sz="1200" dirty="0" smtClean="0">
                <a:solidFill>
                  <a:prstClr val="white"/>
                </a:solidFill>
              </a:rPr>
              <a:t>(Gravity?)</a:t>
            </a:r>
            <a:endParaRPr lang="en-US" sz="1200" dirty="0">
              <a:solidFill>
                <a:prstClr val="white"/>
              </a:solidFill>
            </a:endParaRPr>
          </a:p>
        </p:txBody>
      </p:sp>
      <p:cxnSp>
        <p:nvCxnSpPr>
          <p:cNvPr id="9" name="Straight Arrow Connector 8"/>
          <p:cNvCxnSpPr>
            <a:stCxn id="7" idx="3"/>
          </p:cNvCxnSpPr>
          <p:nvPr/>
        </p:nvCxnSpPr>
        <p:spPr>
          <a:xfrm flipV="1">
            <a:off x="1720848" y="3425952"/>
            <a:ext cx="2332992" cy="752094"/>
          </a:xfrm>
          <a:prstGeom prst="straightConnector1">
            <a:avLst/>
          </a:prstGeom>
          <a:ln w="38100">
            <a:solidFill>
              <a:srgbClr val="00B05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4244340" y="1562100"/>
            <a:ext cx="685800" cy="7620"/>
          </a:xfrm>
          <a:prstGeom prst="straightConnector1">
            <a:avLst/>
          </a:prstGeom>
          <a:ln w="38100">
            <a:solidFill>
              <a:srgbClr val="FF0000"/>
            </a:solidFill>
            <a:headEnd type="stealth"/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1913"/>
            <a:ext cx="3147060" cy="2417445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14" name="Straight Arrow Connector 13"/>
          <p:cNvCxnSpPr/>
          <p:nvPr/>
        </p:nvCxnSpPr>
        <p:spPr>
          <a:xfrm flipV="1">
            <a:off x="3162300" y="1569720"/>
            <a:ext cx="1333500" cy="2590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71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GB" dirty="0" smtClean="0"/>
              <a:t>Regional Centre Network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79" y="869400"/>
            <a:ext cx="6771504" cy="359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36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10-year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6925"/>
            <a:ext cx="8229600" cy="382341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HL-LHC will be a multi-Exabyte challenge</a:t>
            </a:r>
          </a:p>
          <a:p>
            <a:pPr lvl="1"/>
            <a:r>
              <a:rPr lang="en-US" dirty="0" smtClean="0"/>
              <a:t>Storage and compute needs x10 above what naïve technology extrapolation will bring</a:t>
            </a:r>
          </a:p>
          <a:p>
            <a:pPr lvl="1"/>
            <a:r>
              <a:rPr lang="en-US" dirty="0" smtClean="0"/>
              <a:t>Need to drive down costs: focus on performance, efficiency, operations, etc. </a:t>
            </a:r>
            <a:r>
              <a:rPr lang="en-US" dirty="0" smtClean="0">
                <a:sym typeface="Wingdings"/>
              </a:rPr>
              <a:t></a:t>
            </a:r>
            <a:r>
              <a:rPr lang="en-US" dirty="0" smtClean="0"/>
              <a:t>changes in computing and infrastructure models are necessary</a:t>
            </a:r>
          </a:p>
          <a:p>
            <a:r>
              <a:rPr lang="en-US" dirty="0" smtClean="0"/>
              <a:t>SKA will have similar data volumes on the same time-scale</a:t>
            </a:r>
          </a:p>
          <a:p>
            <a:r>
              <a:rPr lang="en-US" dirty="0" smtClean="0"/>
              <a:t>Opportunity for synergy </a:t>
            </a:r>
            <a:r>
              <a:rPr lang="mr-IN" dirty="0" smtClean="0"/>
              <a:t>–</a:t>
            </a:r>
            <a:r>
              <a:rPr lang="en-US" dirty="0" smtClean="0"/>
              <a:t> in particular in large scale facilities </a:t>
            </a:r>
          </a:p>
          <a:p>
            <a:pPr lvl="1"/>
            <a:r>
              <a:rPr lang="en-US" dirty="0" smtClean="0"/>
              <a:t>SKA and LHC likely to be co-located in major facilities</a:t>
            </a:r>
          </a:p>
          <a:p>
            <a:r>
              <a:rPr lang="en-US" dirty="0" smtClean="0"/>
              <a:t>But there is experience:</a:t>
            </a:r>
          </a:p>
          <a:p>
            <a:pPr lvl="1"/>
            <a:r>
              <a:rPr lang="en-US" dirty="0" smtClean="0"/>
              <a:t>~15 years of grid development and successful operation for science</a:t>
            </a:r>
          </a:p>
          <a:p>
            <a:pPr lvl="1"/>
            <a:r>
              <a:rPr lang="en-US" dirty="0" smtClean="0"/>
              <a:t>CERN has been operating a distributed DC for ~5 years</a:t>
            </a:r>
          </a:p>
          <a:p>
            <a:pPr lvl="1"/>
            <a:r>
              <a:rPr lang="en-US" dirty="0" smtClean="0"/>
              <a:t>Large internet companies provide tools and experience that did not exist when we started WLCG</a:t>
            </a:r>
          </a:p>
          <a:p>
            <a:pPr lvl="2"/>
            <a:r>
              <a:rPr lang="en-US" dirty="0" smtClean="0"/>
              <a:t>Tools for managing interconnected DCs, cloud provisioning, etc.</a:t>
            </a:r>
          </a:p>
          <a:p>
            <a:pPr lvl="1"/>
            <a:r>
              <a:rPr lang="en-US" dirty="0" smtClean="0"/>
              <a:t>Starting to prototype federated structures for the future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23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756" y="43228"/>
            <a:ext cx="8351520" cy="705332"/>
          </a:xfrm>
        </p:spPr>
        <p:txBody>
          <a:bodyPr>
            <a:normAutofit/>
          </a:bodyPr>
          <a:lstStyle/>
          <a:p>
            <a:r>
              <a:rPr lang="en-US" sz="4000" dirty="0"/>
              <a:t>HL-LHC computing cost parameters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/>
          </p:nvPr>
        </p:nvGraphicFramePr>
        <p:xfrm>
          <a:off x="1485900" y="994172"/>
          <a:ext cx="6169819" cy="3500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" name="Line Callout 2 15"/>
          <p:cNvSpPr/>
          <p:nvPr/>
        </p:nvSpPr>
        <p:spPr>
          <a:xfrm>
            <a:off x="1285702" y="806972"/>
            <a:ext cx="1981534" cy="676209"/>
          </a:xfrm>
          <a:prstGeom prst="borderCallout2">
            <a:avLst>
              <a:gd name="adj1" fmla="val 100943"/>
              <a:gd name="adj2" fmla="val 49284"/>
              <a:gd name="adj3" fmla="val 151954"/>
              <a:gd name="adj4" fmla="val 106059"/>
              <a:gd name="adj5" fmla="val 174084"/>
              <a:gd name="adj6" fmla="val 128436"/>
            </a:avLst>
          </a:prstGeom>
          <a:solidFill>
            <a:srgbClr val="FFE7B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/>
            <a:r>
              <a:rPr lang="en-US" sz="900" dirty="0">
                <a:solidFill>
                  <a:srgbClr val="000000"/>
                </a:solidFill>
              </a:rPr>
              <a:t>Business of the experiments: </a:t>
            </a:r>
          </a:p>
          <a:p>
            <a:pPr defTabSz="342900"/>
            <a:r>
              <a:rPr lang="en-US" sz="900" dirty="0">
                <a:solidFill>
                  <a:srgbClr val="000000"/>
                </a:solidFill>
              </a:rPr>
              <a:t>amount of Raw data, thresholds; Detector design long term computing cost implications</a:t>
            </a:r>
          </a:p>
        </p:txBody>
      </p:sp>
      <p:sp>
        <p:nvSpPr>
          <p:cNvPr id="17" name="Line Callout 2 16"/>
          <p:cNvSpPr/>
          <p:nvPr/>
        </p:nvSpPr>
        <p:spPr>
          <a:xfrm>
            <a:off x="5903692" y="810590"/>
            <a:ext cx="1649806" cy="514118"/>
          </a:xfrm>
          <a:prstGeom prst="borderCallout2">
            <a:avLst>
              <a:gd name="adj1" fmla="val 100943"/>
              <a:gd name="adj2" fmla="val 49284"/>
              <a:gd name="adj3" fmla="val 152432"/>
              <a:gd name="adj4" fmla="val 25606"/>
              <a:gd name="adj5" fmla="val 217856"/>
              <a:gd name="adj6" fmla="val -45555"/>
            </a:avLst>
          </a:prstGeom>
          <a:solidFill>
            <a:srgbClr val="FFE7B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/>
            <a:r>
              <a:rPr lang="en-US" sz="900" dirty="0">
                <a:solidFill>
                  <a:srgbClr val="000000"/>
                </a:solidFill>
              </a:rPr>
              <a:t>Business of the experiments: </a:t>
            </a:r>
          </a:p>
          <a:p>
            <a:pPr defTabSz="342900"/>
            <a:r>
              <a:rPr lang="en-US" sz="900" dirty="0">
                <a:solidFill>
                  <a:srgbClr val="000000"/>
                </a:solidFill>
              </a:rPr>
              <a:t>reconstruction, and simulation algorithms</a:t>
            </a:r>
          </a:p>
        </p:txBody>
      </p:sp>
      <p:sp>
        <p:nvSpPr>
          <p:cNvPr id="18" name="Line Callout 2 17"/>
          <p:cNvSpPr/>
          <p:nvPr/>
        </p:nvSpPr>
        <p:spPr>
          <a:xfrm>
            <a:off x="1102822" y="3755523"/>
            <a:ext cx="2164414" cy="922670"/>
          </a:xfrm>
          <a:prstGeom prst="borderCallout2">
            <a:avLst>
              <a:gd name="adj1" fmla="val -1138"/>
              <a:gd name="adj2" fmla="val 50171"/>
              <a:gd name="adj3" fmla="val -21273"/>
              <a:gd name="adj4" fmla="val 79917"/>
              <a:gd name="adj5" fmla="val -47131"/>
              <a:gd name="adj6" fmla="val 138468"/>
            </a:avLst>
          </a:prstGeom>
          <a:solidFill>
            <a:srgbClr val="B2D29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/>
            <a:r>
              <a:rPr lang="en-US" sz="900" dirty="0">
                <a:solidFill>
                  <a:srgbClr val="000000"/>
                </a:solidFill>
              </a:rPr>
              <a:t>Performance/architectures/memory etc.;</a:t>
            </a:r>
          </a:p>
          <a:p>
            <a:pPr defTabSz="342900"/>
            <a:r>
              <a:rPr lang="en-US" sz="900" dirty="0">
                <a:solidFill>
                  <a:srgbClr val="000000"/>
                </a:solidFill>
              </a:rPr>
              <a:t>Tools to support: automated build/validation</a:t>
            </a:r>
          </a:p>
          <a:p>
            <a:pPr defTabSz="342900"/>
            <a:r>
              <a:rPr lang="en-US" sz="900" dirty="0">
                <a:solidFill>
                  <a:srgbClr val="000000"/>
                </a:solidFill>
              </a:rPr>
              <a:t>Collaboration with externals – via HSF</a:t>
            </a:r>
          </a:p>
        </p:txBody>
      </p:sp>
      <p:sp>
        <p:nvSpPr>
          <p:cNvPr id="19" name="Line Callout 2 18"/>
          <p:cNvSpPr/>
          <p:nvPr/>
        </p:nvSpPr>
        <p:spPr>
          <a:xfrm>
            <a:off x="6244778" y="3814857"/>
            <a:ext cx="1833578" cy="706794"/>
          </a:xfrm>
          <a:prstGeom prst="borderCallout2">
            <a:avLst>
              <a:gd name="adj1" fmla="val 47611"/>
              <a:gd name="adj2" fmla="val -197"/>
              <a:gd name="adj3" fmla="val 46615"/>
              <a:gd name="adj4" fmla="val -6965"/>
              <a:gd name="adj5" fmla="val -57426"/>
              <a:gd name="adj6" fmla="val -55337"/>
            </a:avLst>
          </a:prstGeom>
          <a:solidFill>
            <a:srgbClr val="D9E9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342900"/>
            <a:r>
              <a:rPr lang="en-US" sz="900" dirty="0">
                <a:solidFill>
                  <a:srgbClr val="000000"/>
                </a:solidFill>
              </a:rPr>
              <a:t>New grid/cloud models; optimize CPU/disk/network; economies of scale via clouds, joint procurements etc.</a:t>
            </a:r>
          </a:p>
        </p:txBody>
      </p:sp>
    </p:spTree>
    <p:extLst>
      <p:ext uri="{BB962C8B-B14F-4D97-AF65-F5344CB8AC3E}">
        <p14:creationId xmlns:p14="http://schemas.microsoft.com/office/powerpoint/2010/main" val="1584249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452" y="68580"/>
            <a:ext cx="7213589" cy="70543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22" y="774013"/>
            <a:ext cx="3733928" cy="1780095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Not just a HEP problem</a:t>
            </a:r>
          </a:p>
          <a:p>
            <a:r>
              <a:rPr lang="en-US" dirty="0" smtClean="0"/>
              <a:t>Transistors go into many cores, co-processors, vector units, etc.</a:t>
            </a:r>
          </a:p>
          <a:p>
            <a:r>
              <a:rPr lang="en-US" dirty="0" smtClean="0"/>
              <a:t>Memory access and I/O paths also become problematic</a:t>
            </a:r>
          </a:p>
          <a:p>
            <a:r>
              <a:rPr lang="en-US" dirty="0" smtClean="0"/>
              <a:t>Getting performant software requires significant investment in skills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3370001" y="4771784"/>
            <a:ext cx="16002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5030067" y="4767264"/>
            <a:ext cx="2171700" cy="27384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282033" y="4767264"/>
            <a:ext cx="376068" cy="273844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238" y="1"/>
            <a:ext cx="3638981" cy="5143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4329" y="2479624"/>
            <a:ext cx="3586251" cy="264803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807378" y="2328797"/>
            <a:ext cx="2826042" cy="2814703"/>
            <a:chOff x="0" y="0"/>
            <a:chExt cx="4447402" cy="4660901"/>
          </a:xfrm>
        </p:grpSpPr>
        <p:sp>
          <p:nvSpPr>
            <p:cNvPr id="11" name="AutoShape 5"/>
            <p:cNvSpPr>
              <a:spLocks/>
            </p:cNvSpPr>
            <p:nvPr/>
          </p:nvSpPr>
          <p:spPr bwMode="auto">
            <a:xfrm>
              <a:off x="1888" y="5570"/>
              <a:ext cx="4445514" cy="46553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127000" dist="76201" dir="2700000" algn="ctr" rotWithShape="0">
                <a:srgbClr val="000000">
                  <a:alpha val="75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xmlns="" w="254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GB" sz="1350">
                <a:solidFill>
                  <a:srgbClr val="FFFFFF"/>
                </a:solidFill>
              </a:endParaRPr>
            </a:p>
          </p:txBody>
        </p:sp>
        <p:pic>
          <p:nvPicPr>
            <p:cNvPr id="12" name="Picture 6" descr="CPU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355608" cy="43406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3" name="AutoShape 7"/>
            <p:cNvSpPr>
              <a:spLocks/>
            </p:cNvSpPr>
            <p:nvPr/>
          </p:nvSpPr>
          <p:spPr bwMode="auto">
            <a:xfrm>
              <a:off x="2928457" y="4319947"/>
              <a:ext cx="1441549" cy="31472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r>
                <a:rPr lang="en-GB" sz="600">
                  <a:solidFill>
                    <a:srgbClr val="000000"/>
                  </a:solidFill>
                  <a:hlinkClick r:id="rId5"/>
                </a:rPr>
                <a:t>© 2009 Herb Sutter</a:t>
              </a:r>
              <a:endParaRPr lang="en-GB" sz="1350"/>
            </a:p>
          </p:txBody>
        </p:sp>
      </p:grpSp>
    </p:spTree>
    <p:extLst>
      <p:ext uri="{BB962C8B-B14F-4D97-AF65-F5344CB8AC3E}">
        <p14:creationId xmlns:p14="http://schemas.microsoft.com/office/powerpoint/2010/main" val="160642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487900" y="671136"/>
            <a:ext cx="4061925" cy="2829786"/>
            <a:chOff x="3765177" y="1900518"/>
            <a:chExt cx="5289176" cy="3496235"/>
          </a:xfr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" name="Cloud 5"/>
            <p:cNvSpPr/>
            <p:nvPr/>
          </p:nvSpPr>
          <p:spPr>
            <a:xfrm rot="312003">
              <a:off x="3765177" y="1900518"/>
              <a:ext cx="5289176" cy="3496235"/>
            </a:xfrm>
            <a:prstGeom prst="cloud">
              <a:avLst/>
            </a:prstGeom>
            <a:solidFill>
              <a:srgbClr val="B4D1F3"/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29"/>
              <a:endParaRPr lang="en-US" sz="1013">
                <a:solidFill>
                  <a:srgbClr val="FFFFFF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0977" y="2400112"/>
              <a:ext cx="3917575" cy="2203636"/>
            </a:xfrm>
            <a:prstGeom prst="rect">
              <a:avLst/>
            </a:prstGeom>
          </p:spPr>
        </p:pic>
      </p:grpSp>
      <p:sp>
        <p:nvSpPr>
          <p:cNvPr id="33" name="TextBox 32"/>
          <p:cNvSpPr txBox="1"/>
          <p:nvPr/>
        </p:nvSpPr>
        <p:spPr>
          <a:xfrm>
            <a:off x="158128" y="3404129"/>
            <a:ext cx="1954381" cy="5770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685729"/>
            <a:r>
              <a:rPr lang="en-US" b="1" dirty="0" smtClean="0">
                <a:solidFill>
                  <a:srgbClr val="FF0000"/>
                </a:solidFill>
              </a:rPr>
              <a:t>HEP Data </a:t>
            </a:r>
            <a:r>
              <a:rPr lang="en-US" b="1" dirty="0">
                <a:solidFill>
                  <a:srgbClr val="FF0000"/>
                </a:solidFill>
              </a:rPr>
              <a:t>cloud</a:t>
            </a:r>
          </a:p>
          <a:p>
            <a:pPr defTabSz="685729"/>
            <a:r>
              <a:rPr lang="en-US" sz="1350" b="1" dirty="0">
                <a:solidFill>
                  <a:srgbClr val="00B050"/>
                </a:solidFill>
              </a:rPr>
              <a:t>Storage</a:t>
            </a:r>
            <a:r>
              <a:rPr lang="en-US" sz="1350" b="1" dirty="0">
                <a:solidFill>
                  <a:srgbClr val="FFA900"/>
                </a:solidFill>
              </a:rPr>
              <a:t> </a:t>
            </a:r>
            <a:r>
              <a:rPr lang="en-US" sz="1350" b="1" dirty="0">
                <a:solidFill>
                  <a:srgbClr val="FF0000"/>
                </a:solidFill>
              </a:rPr>
              <a:t>and </a:t>
            </a:r>
            <a:r>
              <a:rPr lang="en-US" sz="1350" b="1" dirty="0">
                <a:solidFill>
                  <a:srgbClr val="7030A0"/>
                </a:solidFill>
              </a:rPr>
              <a:t>compute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853" y="1098509"/>
            <a:ext cx="3909051" cy="154665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066" y="782755"/>
            <a:ext cx="249643" cy="24964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811" y="1163218"/>
            <a:ext cx="249643" cy="249643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066" y="1110020"/>
            <a:ext cx="249643" cy="249643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9106" y="585306"/>
            <a:ext cx="249643" cy="249643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8076" y="2147837"/>
            <a:ext cx="478993" cy="497621"/>
          </a:xfrm>
          <a:prstGeom prst="rect">
            <a:avLst/>
          </a:prstGeom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5055" y="1978890"/>
            <a:ext cx="249643" cy="249643"/>
          </a:xfrm>
          <a:prstGeom prst="rect">
            <a:avLst/>
          </a:prstGeom>
        </p:spPr>
      </p:pic>
      <p:cxnSp>
        <p:nvCxnSpPr>
          <p:cNvPr id="68" name="Straight Connector 67"/>
          <p:cNvCxnSpPr>
            <a:stCxn id="66" idx="1"/>
          </p:cNvCxnSpPr>
          <p:nvPr/>
        </p:nvCxnSpPr>
        <p:spPr>
          <a:xfrm flipH="1">
            <a:off x="5887070" y="2103712"/>
            <a:ext cx="187985" cy="1248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61" idx="1"/>
          </p:cNvCxnSpPr>
          <p:nvPr/>
        </p:nvCxnSpPr>
        <p:spPr>
          <a:xfrm flipH="1">
            <a:off x="4326510" y="907577"/>
            <a:ext cx="1144556" cy="343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>
            <a:off x="4226560" y="689792"/>
            <a:ext cx="1579638" cy="408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4492870" y="1401710"/>
            <a:ext cx="1457365" cy="129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>
            <a:stCxn id="63" idx="1"/>
          </p:cNvCxnSpPr>
          <p:nvPr/>
        </p:nvCxnSpPr>
        <p:spPr>
          <a:xfrm flipH="1">
            <a:off x="4458816" y="1234842"/>
            <a:ext cx="1012250" cy="1476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65" idx="1"/>
          </p:cNvCxnSpPr>
          <p:nvPr/>
        </p:nvCxnSpPr>
        <p:spPr>
          <a:xfrm flipH="1" flipV="1">
            <a:off x="4570805" y="2097873"/>
            <a:ext cx="837271" cy="2987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545426" y="1359663"/>
            <a:ext cx="917239" cy="40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29"/>
            <a:r>
              <a:rPr lang="en-US" sz="1013" dirty="0">
                <a:solidFill>
                  <a:srgbClr val="0C377B"/>
                </a:solidFill>
              </a:rPr>
              <a:t>Cloud users:</a:t>
            </a:r>
          </a:p>
          <a:p>
            <a:pPr defTabSz="685729"/>
            <a:r>
              <a:rPr lang="en-US" sz="1013" dirty="0">
                <a:solidFill>
                  <a:srgbClr val="0C377B"/>
                </a:solidFill>
              </a:rPr>
              <a:t>Analysis</a:t>
            </a:r>
          </a:p>
        </p:txBody>
      </p:sp>
      <p:sp>
        <p:nvSpPr>
          <p:cNvPr id="81" name="Right Brace 80"/>
          <p:cNvSpPr/>
          <p:nvPr/>
        </p:nvSpPr>
        <p:spPr>
          <a:xfrm>
            <a:off x="6190429" y="733593"/>
            <a:ext cx="288151" cy="1978760"/>
          </a:xfrm>
          <a:prstGeom prst="rightBrace">
            <a:avLst>
              <a:gd name="adj1" fmla="val 8333"/>
              <a:gd name="adj2" fmla="val 49381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729"/>
            <a:endParaRPr lang="en-US" sz="1013">
              <a:solidFill>
                <a:srgbClr val="0C377B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Venice, 8 July 2017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8A66B66-9E07-904C-9EDD-ECABDC3AC73A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24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1588"/>
            <a:ext cx="8829040" cy="673101"/>
          </a:xfrm>
        </p:spPr>
        <p:txBody>
          <a:bodyPr>
            <a:noAutofit/>
          </a:bodyPr>
          <a:lstStyle/>
          <a:p>
            <a:r>
              <a:rPr lang="en-US" sz="2800" dirty="0" smtClean="0"/>
              <a:t>Possible Model for future HEP computing infrastructure</a:t>
            </a:r>
            <a:endParaRPr lang="en-US" sz="2800" dirty="0"/>
          </a:p>
        </p:txBody>
      </p:sp>
      <p:grpSp>
        <p:nvGrpSpPr>
          <p:cNvPr id="71" name="Group 70"/>
          <p:cNvGrpSpPr/>
          <p:nvPr/>
        </p:nvGrpSpPr>
        <p:grpSpPr>
          <a:xfrm>
            <a:off x="5590344" y="2974975"/>
            <a:ext cx="2972852" cy="2090263"/>
            <a:chOff x="7709835" y="104172"/>
            <a:chExt cx="3619101" cy="2753756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73" name="Rectangle 72"/>
            <p:cNvSpPr/>
            <p:nvPr/>
          </p:nvSpPr>
          <p:spPr>
            <a:xfrm>
              <a:off x="7709836" y="104172"/>
              <a:ext cx="3619100" cy="275375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685729"/>
              <a:r>
                <a:rPr lang="en-US" sz="1013" dirty="0">
                  <a:solidFill>
                    <a:srgbClr val="0C377B"/>
                  </a:solidFill>
                </a:rPr>
                <a:t>Simulation resources</a:t>
              </a:r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09835" y="853030"/>
              <a:ext cx="3619101" cy="1978938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16517" y="444636"/>
              <a:ext cx="1912419" cy="662570"/>
            </a:xfrm>
            <a:prstGeom prst="rect">
              <a:avLst/>
            </a:prstGeom>
          </p:spPr>
        </p:pic>
        <p:pic>
          <p:nvPicPr>
            <p:cNvPr id="80" name="Picture 79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09835" y="444636"/>
              <a:ext cx="1580147" cy="392779"/>
            </a:xfrm>
            <a:prstGeom prst="rect">
              <a:avLst/>
            </a:prstGeom>
            <a:solidFill>
              <a:schemeClr val="tx1"/>
            </a:solidFill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5442" y="1709832"/>
            <a:ext cx="712574" cy="617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75850" y="3928564"/>
            <a:ext cx="2806906" cy="12218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51" y="4063480"/>
            <a:ext cx="1543213" cy="108691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214987" y="3302118"/>
            <a:ext cx="1954381" cy="57708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685729"/>
            <a:r>
              <a:rPr lang="en-US" b="1" dirty="0" smtClean="0">
                <a:solidFill>
                  <a:srgbClr val="FF0000"/>
                </a:solidFill>
              </a:rPr>
              <a:t>HEP Data lake</a:t>
            </a:r>
            <a:endParaRPr lang="en-US" b="1" dirty="0">
              <a:solidFill>
                <a:srgbClr val="FF0000"/>
              </a:solidFill>
            </a:endParaRPr>
          </a:p>
          <a:p>
            <a:pPr defTabSz="685729"/>
            <a:r>
              <a:rPr lang="en-US" sz="1350" b="1" dirty="0">
                <a:solidFill>
                  <a:srgbClr val="00B050"/>
                </a:solidFill>
              </a:rPr>
              <a:t>Storage</a:t>
            </a:r>
            <a:r>
              <a:rPr lang="en-US" sz="1350" b="1" dirty="0">
                <a:solidFill>
                  <a:srgbClr val="FFA900"/>
                </a:solidFill>
              </a:rPr>
              <a:t> </a:t>
            </a:r>
            <a:r>
              <a:rPr lang="en-US" sz="1350" b="1" dirty="0">
                <a:solidFill>
                  <a:srgbClr val="FF0000"/>
                </a:solidFill>
              </a:rPr>
              <a:t>and </a:t>
            </a:r>
            <a:r>
              <a:rPr lang="en-US" sz="1350" b="1" dirty="0">
                <a:solidFill>
                  <a:srgbClr val="7030A0"/>
                </a:solidFill>
              </a:rPr>
              <a:t>compute</a:t>
            </a:r>
          </a:p>
        </p:txBody>
      </p:sp>
    </p:spTree>
    <p:extLst>
      <p:ext uri="{BB962C8B-B14F-4D97-AF65-F5344CB8AC3E}">
        <p14:creationId xmlns:p14="http://schemas.microsoft.com/office/powerpoint/2010/main" val="2050380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103" y="178555"/>
            <a:ext cx="6389106" cy="528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Hadoop and Analytics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103" y="910361"/>
            <a:ext cx="5740304" cy="351400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Hadoop Production Service</a:t>
            </a:r>
          </a:p>
          <a:p>
            <a:r>
              <a:rPr lang="en-US" dirty="0" smtClean="0">
                <a:solidFill>
                  <a:srgbClr val="2D9DFF"/>
                </a:solidFill>
              </a:rPr>
              <a:t>New scalable data services</a:t>
            </a:r>
            <a:endParaRPr lang="en-US" dirty="0">
              <a:solidFill>
                <a:srgbClr val="2D9DFF"/>
              </a:solidFill>
            </a:endParaRPr>
          </a:p>
          <a:p>
            <a:pPr lvl="1"/>
            <a:r>
              <a:rPr lang="en-US" sz="1575" dirty="0"/>
              <a:t>Scalable databases</a:t>
            </a:r>
          </a:p>
          <a:p>
            <a:pPr lvl="1"/>
            <a:r>
              <a:rPr lang="en-US" sz="1575" dirty="0"/>
              <a:t>Hadoop ecosystem</a:t>
            </a:r>
          </a:p>
          <a:p>
            <a:pPr lvl="1"/>
            <a:r>
              <a:rPr lang="en-US" sz="1575" dirty="0"/>
              <a:t>Time Series databases</a:t>
            </a:r>
          </a:p>
          <a:p>
            <a:r>
              <a:rPr lang="en-US" dirty="0" smtClean="0">
                <a:solidFill>
                  <a:srgbClr val="2D9DFF"/>
                </a:solidFill>
              </a:rPr>
              <a:t>Big Data Analytics </a:t>
            </a:r>
            <a:endParaRPr lang="en-US" dirty="0">
              <a:solidFill>
                <a:srgbClr val="2D9DFF"/>
              </a:solidFill>
            </a:endParaRPr>
          </a:p>
          <a:p>
            <a:r>
              <a:rPr lang="en-US" dirty="0"/>
              <a:t>A</a:t>
            </a:r>
            <a:r>
              <a:rPr lang="en-US" dirty="0" smtClean="0"/>
              <a:t>ctivities and objectives</a:t>
            </a:r>
            <a:endParaRPr lang="en-US" dirty="0"/>
          </a:p>
          <a:p>
            <a:pPr lvl="1"/>
            <a:r>
              <a:rPr lang="en-US" sz="16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Develop projects and services with/for users </a:t>
            </a:r>
          </a:p>
          <a:p>
            <a:pPr lvl="1"/>
            <a:r>
              <a:rPr lang="en-US" sz="16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Support of Hadoop Components </a:t>
            </a:r>
          </a:p>
          <a:p>
            <a:pPr lvl="1"/>
            <a:r>
              <a:rPr lang="en-US" sz="16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Further value of Analytics solutions </a:t>
            </a:r>
          </a:p>
          <a:p>
            <a:pPr lvl="1"/>
            <a:r>
              <a:rPr lang="en-US" sz="16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Define scalable platform evolution based on requirements</a:t>
            </a:r>
          </a:p>
          <a:p>
            <a:pPr lvl="1"/>
            <a:endParaRPr lang="en-US" sz="1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36042" lvl="1" indent="0">
              <a:buNone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3004" y="178555"/>
            <a:ext cx="3642184" cy="3819057"/>
          </a:xfrm>
          <a:prstGeom prst="rect">
            <a:avLst/>
          </a:prstGeom>
        </p:spPr>
      </p:pic>
      <p:sp>
        <p:nvSpPr>
          <p:cNvPr id="9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337295" y="4218386"/>
            <a:ext cx="1600200" cy="205978"/>
          </a:xfrm>
          <a:prstGeom prst="rect">
            <a:avLst/>
          </a:prstGeom>
        </p:spPr>
        <p:txBody>
          <a:bodyPr/>
          <a:lstStyle/>
          <a:p>
            <a:pPr algn="r"/>
            <a:fld id="{D2F89FEF-6A44-9B41-A33D-7815FD06DC43}" type="slidenum">
              <a:rPr lang="en-US" sz="900">
                <a:solidFill>
                  <a:schemeClr val="bg1"/>
                </a:solidFill>
              </a:rPr>
              <a:pPr algn="r"/>
              <a:t>25</a:t>
            </a:fld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684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160" y="3567069"/>
            <a:ext cx="2015828" cy="15764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6028" y="11740"/>
            <a:ext cx="4797461" cy="44660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Machine Learning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874" y="11740"/>
            <a:ext cx="2334126" cy="3249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471" y="1277199"/>
            <a:ext cx="2085036" cy="2366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59880"/>
            <a:ext cx="3645947" cy="1039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1414" y="3665622"/>
            <a:ext cx="4340943" cy="13796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6028" y="1549736"/>
            <a:ext cx="3405408" cy="1815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57" y="3084497"/>
            <a:ext cx="2152811" cy="16810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309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09235" y="66213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SWAN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04328" y="875475"/>
            <a:ext cx="3903076" cy="370266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Provides a web-based analysis facility </a:t>
            </a:r>
            <a:r>
              <a:rPr lang="mr-IN" dirty="0" smtClean="0"/>
              <a:t>–</a:t>
            </a:r>
            <a:r>
              <a:rPr lang="en-US" dirty="0" smtClean="0"/>
              <a:t> via notebooks</a:t>
            </a:r>
          </a:p>
          <a:p>
            <a:r>
              <a:rPr lang="en-US" dirty="0" smtClean="0"/>
              <a:t>Transparent </a:t>
            </a:r>
            <a:r>
              <a:rPr lang="en-US" dirty="0"/>
              <a:t>a</a:t>
            </a:r>
            <a:r>
              <a:rPr lang="en-US" dirty="0" smtClean="0"/>
              <a:t>ccess to scalable back-end analysis infrastructure</a:t>
            </a:r>
          </a:p>
          <a:p>
            <a:pPr lvl="1"/>
            <a:r>
              <a:rPr lang="en-US" dirty="0" smtClean="0"/>
              <a:t>Clouds, Spark, Hadoop, ML, etc.</a:t>
            </a:r>
          </a:p>
          <a:p>
            <a:r>
              <a:rPr lang="en-US" dirty="0" smtClean="0"/>
              <a:t>Performance is defined by the infrastructure</a:t>
            </a:r>
          </a:p>
          <a:p>
            <a:r>
              <a:rPr lang="en-US" dirty="0" smtClean="0"/>
              <a:t>Provides the analysis portal in a “data cloud” or “data lake” model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2132" y="55232"/>
            <a:ext cx="5076847" cy="50411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2955" y="55232"/>
            <a:ext cx="712574" cy="61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57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3" y="1059583"/>
            <a:ext cx="8226854" cy="354461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In the next decade HL-LHC and SKA will be the leading Exabyte-scale scientific big data challenges</a:t>
            </a:r>
          </a:p>
          <a:p>
            <a:r>
              <a:rPr lang="en-US" dirty="0" smtClean="0"/>
              <a:t>Computing &amp; software challenges and concerns are often similar or complementary</a:t>
            </a:r>
          </a:p>
          <a:p>
            <a:r>
              <a:rPr lang="en-US" dirty="0" smtClean="0"/>
              <a:t>Evolution of computing models must be very agile to be able to adapt to a rapidly evolving landscape of new technologies &amp; funding opportunities</a:t>
            </a:r>
          </a:p>
          <a:p>
            <a:r>
              <a:rPr lang="en-US" dirty="0" smtClean="0"/>
              <a:t>Many opportunities for synergy, collaboration, and leadership in scientific big data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Venice, 8 July 2017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28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35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Thanks to: </a:t>
            </a:r>
          </a:p>
          <a:p>
            <a:pPr lvl="1"/>
            <a:r>
              <a:rPr lang="en-US" sz="2000" dirty="0" smtClean="0"/>
              <a:t>Nick Rees, Rosie </a:t>
            </a:r>
            <a:r>
              <a:rPr lang="en-US" sz="2000" dirty="0" smtClean="0"/>
              <a:t>Bolton, Richard Hughes-Jones </a:t>
            </a:r>
            <a:r>
              <a:rPr lang="mr-IN" sz="2000" dirty="0" smtClean="0"/>
              <a:t>–</a:t>
            </a:r>
            <a:r>
              <a:rPr lang="en-US" sz="2000" dirty="0" smtClean="0"/>
              <a:t> SKA </a:t>
            </a:r>
            <a:r>
              <a:rPr lang="en-US" sz="2000" dirty="0" err="1" smtClean="0"/>
              <a:t>Organisation</a:t>
            </a:r>
            <a:r>
              <a:rPr lang="en-US" sz="2000" dirty="0" smtClean="0"/>
              <a:t> &amp; Project Office, for background, discussions &amp; material on SKA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</a:rPr>
              <a:t>Venice, 8 July 2017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</a:rPr>
              <a:t>Ian.Bird@cern.ch</a:t>
            </a:r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</a:rPr>
              <a:pPr/>
              <a:t>29</a:t>
            </a:fld>
            <a:endParaRPr lang="en-US" dirty="0">
              <a:solidFill>
                <a:srgbClr val="0C377B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1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9051"/>
            <a:ext cx="9144000" cy="56388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29905" y="144791"/>
            <a:ext cx="7998594" cy="6201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Large Hadron Collider (LHC)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6790" y="742950"/>
            <a:ext cx="2033810" cy="1525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" y="2952750"/>
            <a:ext cx="2222444" cy="1478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964730"/>
            <a:ext cx="2317322" cy="1211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1400" y="2800350"/>
            <a:ext cx="1522405" cy="1116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41784" y="2383963"/>
            <a:ext cx="5266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A new frontier in Energy &amp; </a:t>
            </a:r>
            <a:r>
              <a:rPr lang="en-US" b="1" u="sng" dirty="0" smtClean="0">
                <a:solidFill>
                  <a:srgbClr val="FFFFFF"/>
                </a:solidFill>
                <a:latin typeface="Arial" charset="0"/>
              </a:rPr>
              <a:t>Data volumes</a:t>
            </a: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dirty="0">
                <a:solidFill>
                  <a:srgbClr val="FFFFFF"/>
                </a:solidFill>
                <a:latin typeface="Arial" charset="0"/>
              </a:rPr>
              <a:t/>
            </a:r>
            <a:br>
              <a:rPr lang="en-US" dirty="0">
                <a:solidFill>
                  <a:srgbClr val="FFFFFF"/>
                </a:solidFill>
                <a:latin typeface="Arial" charset="0"/>
              </a:rPr>
            </a:br>
            <a:r>
              <a:rPr lang="en-US" dirty="0" smtClean="0">
                <a:solidFill>
                  <a:srgbClr val="FFFFFF"/>
                </a:solidFill>
                <a:latin typeface="Arial" charset="0"/>
              </a:rPr>
              <a:t>   LHC experiments generate 50 PB/year in Run 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8644" y="1148381"/>
            <a:ext cx="8611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00"/>
                </a:solidFill>
              </a:rPr>
              <a:t>~700 MB/s</a:t>
            </a:r>
            <a:endParaRPr lang="en-US" sz="105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58762" y="3934704"/>
            <a:ext cx="74892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00"/>
                </a:solidFill>
              </a:rPr>
              <a:t>~10 GB/s</a:t>
            </a:r>
            <a:endParaRPr lang="en-US" sz="105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6352" y="919708"/>
            <a:ext cx="6735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00"/>
                </a:solidFill>
              </a:rPr>
              <a:t>&gt;1 GB/s</a:t>
            </a:r>
            <a:endParaRPr lang="en-US" sz="1050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38053" y="4272279"/>
            <a:ext cx="6735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FFFF00"/>
                </a:solidFill>
              </a:rPr>
              <a:t>&gt;1 GB/s</a:t>
            </a:r>
            <a:endParaRPr lang="en-US" sz="105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43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51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5000">
        <p:fade/>
      </p:transition>
    </mc:Choice>
    <mc:Fallback xmlns="">
      <p:transition spd="med" advClick="0" advTm="1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143000" y="2557630"/>
            <a:ext cx="2968052" cy="2585870"/>
            <a:chOff x="36192" y="0"/>
            <a:chExt cx="2457694" cy="18479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7"/>
            <a:srcRect l="6069" t="13159"/>
            <a:stretch/>
          </p:blipFill>
          <p:spPr>
            <a:xfrm>
              <a:off x="36192" y="0"/>
              <a:ext cx="2457694" cy="1847976"/>
            </a:xfrm>
            <a:prstGeom prst="rect">
              <a:avLst/>
            </a:prstGeom>
          </p:spPr>
        </p:pic>
        <p:sp>
          <p:nvSpPr>
            <p:cNvPr id="9" name="Frame 8"/>
            <p:cNvSpPr/>
            <p:nvPr/>
          </p:nvSpPr>
          <p:spPr>
            <a:xfrm>
              <a:off x="874348" y="706473"/>
              <a:ext cx="196791" cy="201671"/>
            </a:xfrm>
            <a:prstGeom prst="frame">
              <a:avLst>
                <a:gd name="adj1" fmla="val 2722"/>
              </a:avLst>
            </a:prstGeom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143000" y="792065"/>
            <a:ext cx="2968052" cy="2192526"/>
            <a:chOff x="6287045" y="194778"/>
            <a:chExt cx="2616492" cy="2018216"/>
          </a:xfrm>
        </p:grpSpPr>
        <p:pic>
          <p:nvPicPr>
            <p:cNvPr id="11" name="Picture 10" descr="Screen Shot 2015-05-13 at 10.01.24.png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87045" y="194778"/>
              <a:ext cx="2616492" cy="2018216"/>
            </a:xfrm>
            <a:prstGeom prst="rect">
              <a:avLst/>
            </a:prstGeom>
          </p:spPr>
        </p:pic>
        <p:sp>
          <p:nvSpPr>
            <p:cNvPr id="12" name="Frame 11"/>
            <p:cNvSpPr/>
            <p:nvPr/>
          </p:nvSpPr>
          <p:spPr>
            <a:xfrm>
              <a:off x="6564260" y="1293119"/>
              <a:ext cx="196791" cy="201671"/>
            </a:xfrm>
            <a:prstGeom prst="frame">
              <a:avLst>
                <a:gd name="adj1" fmla="val 2722"/>
              </a:avLst>
            </a:prstGeom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black"/>
                </a:solidFill>
              </a:endParaRPr>
            </a:p>
          </p:txBody>
        </p:sp>
      </p:grpSp>
      <p:pic>
        <p:nvPicPr>
          <p:cNvPr id="6" name="SKA-low aerial buildup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111052" y="796496"/>
            <a:ext cx="3889948" cy="2188096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SKA - HQ </a:t>
            </a:r>
            <a:r>
              <a:rPr lang="en-US" dirty="0"/>
              <a:t>in UK; telescopes in </a:t>
            </a:r>
            <a:r>
              <a:rPr lang="en-US" dirty="0" smtClean="0"/>
              <a:t>AU </a:t>
            </a:r>
            <a:r>
              <a:rPr lang="en-US" dirty="0"/>
              <a:t>&amp; </a:t>
            </a:r>
            <a:r>
              <a:rPr lang="en-US" dirty="0" smtClean="0"/>
              <a:t>SA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1143000" y="923925"/>
            <a:ext cx="2453879" cy="464344"/>
          </a:xfr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</a:rPr>
              <a:t>SKA1-LOW: 50 – 350 MHz</a:t>
            </a:r>
          </a:p>
          <a:p>
            <a:pPr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</a:rPr>
              <a:t>Phase 1: ~130,000 antennas </a:t>
            </a:r>
          </a:p>
          <a:p>
            <a:pPr>
              <a:spcBef>
                <a:spcPts val="0"/>
              </a:spcBef>
            </a:pPr>
            <a:r>
              <a:rPr lang="en-GB" sz="1200" dirty="0">
                <a:solidFill>
                  <a:schemeClr val="bg1"/>
                </a:solidFill>
              </a:rPr>
              <a:t>across 65km </a:t>
            </a:r>
          </a:p>
        </p:txBody>
      </p:sp>
      <p:pic>
        <p:nvPicPr>
          <p:cNvPr id="10" name="SKA-mid dish buildup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111051" y="2984592"/>
            <a:ext cx="3889949" cy="21880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05614" y="3009879"/>
            <a:ext cx="2720927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SKA1-Mid: 350 MHz – 24 GHz</a:t>
            </a:r>
          </a:p>
          <a:p>
            <a:r>
              <a:rPr lang="en-GB" sz="1200" b="1" dirty="0">
                <a:solidFill>
                  <a:prstClr val="white"/>
                </a:solidFill>
                <a:latin typeface="Arial" charset="0"/>
                <a:ea typeface="Arial" charset="0"/>
                <a:cs typeface="Arial" charset="0"/>
              </a:rPr>
              <a:t>Phase 1: 200 15-m dishes across 150 km</a:t>
            </a:r>
          </a:p>
          <a:p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5614" y="4566419"/>
            <a:ext cx="6264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white"/>
                </a:solidFill>
              </a:rPr>
              <a:t>Construction Phase 1: 2018 </a:t>
            </a:r>
            <a:r>
              <a:rPr lang="en-US" dirty="0">
                <a:solidFill>
                  <a:prstClr val="white"/>
                </a:solidFill>
              </a:rPr>
              <a:t>– </a:t>
            </a:r>
            <a:r>
              <a:rPr lang="en-US" dirty="0" smtClean="0">
                <a:solidFill>
                  <a:prstClr val="white"/>
                </a:solidFill>
              </a:rPr>
              <a:t>2024</a:t>
            </a:r>
          </a:p>
          <a:p>
            <a:pPr algn="ctr"/>
            <a:r>
              <a:rPr lang="en-US" dirty="0" smtClean="0">
                <a:solidFill>
                  <a:prstClr val="white"/>
                </a:solidFill>
              </a:rPr>
              <a:t>                     Phase 2: mid-2020’s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95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6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916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432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 mute="1">
                <p:cTn id="15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21" repeatCount="indefinite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14353" y="2291112"/>
            <a:ext cx="194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Tier-1: permanent storage, re-processing, </a:t>
            </a:r>
          </a:p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analysis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4353" y="1020596"/>
            <a:ext cx="1948912" cy="1015663"/>
          </a:xfrm>
          <a:prstGeom prst="rect">
            <a:avLst/>
          </a:prstGeom>
          <a:noFill/>
          <a:effectLst/>
          <a:scene3d>
            <a:camera prst="orthographicFront"/>
            <a:lightRig rig="threePt" dir="t"/>
          </a:scene3d>
          <a:sp3d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Tier-0 </a:t>
            </a:r>
            <a:b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</a:b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(CERN and Hungary): </a:t>
            </a:r>
            <a:b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</a:b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data recording, reconstruction and distribution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4353" y="3192297"/>
            <a:ext cx="1795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Tier-2: Simulation,</a:t>
            </a:r>
          </a:p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end-user analysis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2495" y="2776886"/>
            <a:ext cx="1795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&gt; 2 million jobs/day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82495" y="1738312"/>
            <a:ext cx="1795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~750k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CPU cores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76828" y="2257599"/>
            <a:ext cx="16013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~1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E</a:t>
            </a:r>
            <a:r>
              <a:rPr lang="en-US" sz="1200" b="1" smtClean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B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of storage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82495" y="1034359"/>
            <a:ext cx="179564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~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effectLst/>
                <a:latin typeface="Helvetica"/>
                <a:ea typeface="ＭＳ Ｐゴシック" charset="-128"/>
              </a:rPr>
              <a:t>170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 sites, </a:t>
            </a:r>
            <a:b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</a:b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42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countries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52001" y="3296171"/>
            <a:ext cx="152613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Helvetica"/>
                <a:ea typeface="ＭＳ Ｐゴシック" charset="-128"/>
              </a:rPr>
              <a:t>10-100 Gb links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87857" y="4051490"/>
            <a:ext cx="6061635" cy="1211870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342900"/>
            <a:r>
              <a:rPr lang="en-GB" sz="1275" dirty="0">
                <a:solidFill>
                  <a:schemeClr val="tx2">
                    <a:lumMod val="75000"/>
                  </a:schemeClr>
                </a:solidFill>
                <a:latin typeface="Arial"/>
                <a:ea typeface="ＭＳ Ｐゴシック" charset="-128"/>
              </a:rPr>
              <a:t>WLCG:</a:t>
            </a:r>
          </a:p>
          <a:p>
            <a:pPr defTabSz="342900"/>
            <a:r>
              <a:rPr lang="en-GB" sz="1275" dirty="0">
                <a:solidFill>
                  <a:schemeClr val="tx2">
                    <a:lumMod val="75000"/>
                  </a:schemeClr>
                </a:solidFill>
                <a:latin typeface="Arial"/>
                <a:ea typeface="ＭＳ Ｐゴシック" charset="-128"/>
              </a:rPr>
              <a:t>An International collaboration to distribute and analyse LHC data</a:t>
            </a:r>
          </a:p>
          <a:p>
            <a:pPr defTabSz="342900"/>
            <a:endParaRPr lang="en-GB" sz="900" dirty="0">
              <a:solidFill>
                <a:schemeClr val="tx2">
                  <a:lumMod val="75000"/>
                </a:schemeClr>
              </a:solidFill>
              <a:latin typeface="Arial"/>
              <a:ea typeface="ＭＳ Ｐゴシック" charset="-128"/>
            </a:endParaRPr>
          </a:p>
          <a:p>
            <a:pPr defTabSz="342900"/>
            <a:r>
              <a:rPr lang="en-GB" sz="1275" dirty="0">
                <a:solidFill>
                  <a:schemeClr val="tx2">
                    <a:lumMod val="75000"/>
                  </a:schemeClr>
                </a:solidFill>
                <a:latin typeface="Arial"/>
                <a:ea typeface="ＭＳ Ｐゴシック" charset="-128"/>
              </a:rPr>
              <a:t>Integrates computer centres worldwide that provide computing and storage resource into a single infrastructure accessible by all LHC physicists</a:t>
            </a:r>
          </a:p>
          <a:p>
            <a:pPr defTabSz="342900"/>
            <a:endParaRPr lang="en-GB" sz="1275" dirty="0">
              <a:solidFill>
                <a:srgbClr val="FFFF00"/>
              </a:solidFill>
              <a:latin typeface="Arial"/>
              <a:ea typeface="ＭＳ Ｐゴシック" charset="-128"/>
            </a:endParaRPr>
          </a:p>
        </p:txBody>
      </p:sp>
      <p:pic>
        <p:nvPicPr>
          <p:cNvPr id="15" name="Picture 14" descr="Grid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351" y="455379"/>
            <a:ext cx="3996445" cy="3746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1143001" y="0"/>
            <a:ext cx="6906491" cy="455379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dirty="0">
                <a:solidFill>
                  <a:srgbClr val="0055A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3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../../../../Desktop/Screen%20Shot%202016-04-14%20at%2016.00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Venice, 8 July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Ian.Bird@cern.ch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idx="4294967295"/>
          </p:nvPr>
        </p:nvSpPr>
        <p:spPr>
          <a:xfrm>
            <a:off x="1143001" y="0"/>
            <a:ext cx="5851357" cy="626269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Worldwide computing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30556" y="753579"/>
            <a:ext cx="2132635" cy="715581"/>
          </a:xfrm>
          <a:prstGeom prst="rect">
            <a:avLst/>
          </a:prstGeom>
          <a:solidFill>
            <a:schemeClr val="bg2">
              <a:alpha val="78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350" dirty="0" smtClean="0"/>
              <a:t>2017:</a:t>
            </a:r>
            <a:endParaRPr lang="en-US" sz="1350" dirty="0"/>
          </a:p>
          <a:p>
            <a:pPr marL="214313" indent="-214313">
              <a:buFontTx/>
              <a:buChar char="-"/>
            </a:pPr>
            <a:r>
              <a:rPr lang="en-US" sz="1350" dirty="0"/>
              <a:t>63 MoU’s</a:t>
            </a:r>
          </a:p>
          <a:p>
            <a:pPr marL="214313" indent="-214313">
              <a:buFontTx/>
              <a:buChar char="-"/>
            </a:pPr>
            <a:r>
              <a:rPr lang="en-US" sz="1350" dirty="0"/>
              <a:t>167 sites; 42 countries</a:t>
            </a:r>
          </a:p>
        </p:txBody>
      </p:sp>
    </p:spTree>
    <p:extLst>
      <p:ext uri="{BB962C8B-B14F-4D97-AF65-F5344CB8AC3E}">
        <p14:creationId xmlns:p14="http://schemas.microsoft.com/office/powerpoint/2010/main" val="82710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 txBox="1">
            <a:spLocks/>
          </p:cNvSpPr>
          <p:nvPr/>
        </p:nvSpPr>
        <p:spPr>
          <a:xfrm>
            <a:off x="1630717" y="856305"/>
            <a:ext cx="6167438" cy="3834426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SKA Organisation: 10 countries, more to </a:t>
            </a:r>
            <a:r>
              <a:rPr lang="en-US" dirty="0" smtClean="0"/>
              <a:t>join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3743" y="1079897"/>
            <a:ext cx="4963898" cy="35099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209675" y="1755554"/>
            <a:ext cx="154588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Australia (</a:t>
            </a:r>
            <a:r>
              <a:rPr lang="en-US" sz="1200" dirty="0" err="1">
                <a:solidFill>
                  <a:prstClr val="black"/>
                </a:solidFill>
              </a:rPr>
              <a:t>DoI&amp;S</a:t>
            </a:r>
            <a:r>
              <a:rPr lang="en-US" sz="1200" dirty="0">
                <a:solidFill>
                  <a:prstClr val="black"/>
                </a:solidFill>
              </a:rPr>
              <a:t>)</a:t>
            </a:r>
          </a:p>
          <a:p>
            <a:r>
              <a:rPr lang="en-US" sz="1200" dirty="0">
                <a:solidFill>
                  <a:prstClr val="black"/>
                </a:solidFill>
              </a:rPr>
              <a:t>Canada (NRC-HIA)</a:t>
            </a:r>
          </a:p>
          <a:p>
            <a:r>
              <a:rPr lang="en-US" sz="1200" dirty="0">
                <a:solidFill>
                  <a:prstClr val="black"/>
                </a:solidFill>
              </a:rPr>
              <a:t>China (MOST)</a:t>
            </a:r>
          </a:p>
          <a:p>
            <a:r>
              <a:rPr lang="en-US" sz="1200" dirty="0">
                <a:solidFill>
                  <a:prstClr val="black"/>
                </a:solidFill>
              </a:rPr>
              <a:t>India (DAE)</a:t>
            </a:r>
          </a:p>
          <a:p>
            <a:r>
              <a:rPr lang="en-US" sz="1200" dirty="0">
                <a:solidFill>
                  <a:prstClr val="black"/>
                </a:solidFill>
              </a:rPr>
              <a:t>Italy (INAF)</a:t>
            </a:r>
          </a:p>
          <a:p>
            <a:r>
              <a:rPr lang="en-US" sz="1200" dirty="0">
                <a:solidFill>
                  <a:prstClr val="black"/>
                </a:solidFill>
              </a:rPr>
              <a:t>Netherlands (NWO)</a:t>
            </a:r>
          </a:p>
          <a:p>
            <a:r>
              <a:rPr lang="en-US" sz="1200" dirty="0">
                <a:solidFill>
                  <a:prstClr val="black"/>
                </a:solidFill>
              </a:rPr>
              <a:t>New Zealand (MED)</a:t>
            </a:r>
          </a:p>
          <a:p>
            <a:r>
              <a:rPr lang="en-US" sz="1200" dirty="0">
                <a:solidFill>
                  <a:prstClr val="black"/>
                </a:solidFill>
              </a:rPr>
              <a:t>South Africa (DST)</a:t>
            </a:r>
          </a:p>
          <a:p>
            <a:r>
              <a:rPr lang="en-US" sz="1200" dirty="0">
                <a:solidFill>
                  <a:prstClr val="black"/>
                </a:solidFill>
              </a:rPr>
              <a:t>Sweden (Chalmers)</a:t>
            </a:r>
          </a:p>
          <a:p>
            <a:r>
              <a:rPr lang="en-US" sz="1200" dirty="0">
                <a:solidFill>
                  <a:prstClr val="black"/>
                </a:solidFill>
              </a:rPr>
              <a:t>UK (STFC)</a:t>
            </a:r>
          </a:p>
        </p:txBody>
      </p:sp>
      <p:sp>
        <p:nvSpPr>
          <p:cNvPr id="7" name="Rectangle 6"/>
          <p:cNvSpPr/>
          <p:nvPr/>
        </p:nvSpPr>
        <p:spPr>
          <a:xfrm>
            <a:off x="6984534" y="979585"/>
            <a:ext cx="1390650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</a:rPr>
              <a:t>Interested Countries: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France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Germany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Japan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Korea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Malta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Portugal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Spain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Switzerland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USA</a:t>
            </a:r>
          </a:p>
          <a:p>
            <a:endParaRPr lang="en-US" sz="1200" dirty="0">
              <a:solidFill>
                <a:prstClr val="black"/>
              </a:solidFill>
            </a:endParaRPr>
          </a:p>
          <a:p>
            <a:r>
              <a:rPr lang="en-US" sz="1200" dirty="0">
                <a:solidFill>
                  <a:prstClr val="black"/>
                </a:solidFill>
              </a:rPr>
              <a:t>Contacts: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Mexico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Brazil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Ireland</a:t>
            </a:r>
          </a:p>
          <a:p>
            <a:pPr marL="214313" indent="-214313">
              <a:buFont typeface="Arial"/>
              <a:buChar char="•"/>
            </a:pPr>
            <a:r>
              <a:rPr lang="en-US" sz="1200" dirty="0">
                <a:solidFill>
                  <a:prstClr val="black"/>
                </a:solidFill>
              </a:rPr>
              <a:t>Russia</a:t>
            </a:r>
          </a:p>
        </p:txBody>
      </p:sp>
    </p:spTree>
    <p:extLst>
      <p:ext uri="{BB962C8B-B14F-4D97-AF65-F5344CB8AC3E}">
        <p14:creationId xmlns:p14="http://schemas.microsoft.com/office/powerpoint/2010/main" val="12244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ight Arrow 41"/>
          <p:cNvSpPr/>
          <p:nvPr/>
        </p:nvSpPr>
        <p:spPr>
          <a:xfrm>
            <a:off x="1743913" y="4001954"/>
            <a:ext cx="615440" cy="3634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Right Arrow 34"/>
          <p:cNvSpPr/>
          <p:nvPr/>
        </p:nvSpPr>
        <p:spPr>
          <a:xfrm>
            <a:off x="3881810" y="2758232"/>
            <a:ext cx="733806" cy="3634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SKA Data Acquisition System </a:t>
            </a:r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4140" y="1639807"/>
            <a:ext cx="1504556" cy="1058204"/>
          </a:xfrm>
          <a:prstGeom prst="rect">
            <a:avLst/>
          </a:prstGeom>
        </p:spPr>
      </p:pic>
      <p:pic>
        <p:nvPicPr>
          <p:cNvPr id="8" name="Picture 7" descr="dish_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774" y="727136"/>
            <a:ext cx="1580957" cy="11171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580" y="3077057"/>
            <a:ext cx="1406250" cy="7406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l="6890" t="15168" r="8748" b="19378"/>
          <a:stretch/>
        </p:blipFill>
        <p:spPr>
          <a:xfrm>
            <a:off x="6530898" y="1827183"/>
            <a:ext cx="1331977" cy="72684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r="24913"/>
          <a:stretch/>
        </p:blipFill>
        <p:spPr>
          <a:xfrm>
            <a:off x="1158533" y="3799413"/>
            <a:ext cx="678947" cy="10433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2011" y="2527293"/>
            <a:ext cx="1375814" cy="91631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10885" y="1628542"/>
            <a:ext cx="1140677" cy="1140677"/>
          </a:xfrm>
          <a:prstGeom prst="rect">
            <a:avLst/>
          </a:prstGeom>
        </p:spPr>
      </p:pic>
      <p:sp>
        <p:nvSpPr>
          <p:cNvPr id="24" name="Bent Arrow 23"/>
          <p:cNvSpPr/>
          <p:nvPr/>
        </p:nvSpPr>
        <p:spPr>
          <a:xfrm rot="5400000">
            <a:off x="2786960" y="981039"/>
            <a:ext cx="610362" cy="102684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25" name="Bent Arrow 24"/>
          <p:cNvSpPr/>
          <p:nvPr/>
        </p:nvSpPr>
        <p:spPr>
          <a:xfrm rot="16200000" flipV="1">
            <a:off x="2739331" y="3359348"/>
            <a:ext cx="858326" cy="1026842"/>
          </a:xfrm>
          <a:prstGeom prst="ben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26" name="Right Arrow 25"/>
          <p:cNvSpPr/>
          <p:nvPr/>
        </p:nvSpPr>
        <p:spPr>
          <a:xfrm>
            <a:off x="3881810" y="2030580"/>
            <a:ext cx="733806" cy="3634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ight Arrow 27"/>
          <p:cNvSpPr/>
          <p:nvPr/>
        </p:nvSpPr>
        <p:spPr>
          <a:xfrm>
            <a:off x="5915458" y="2022217"/>
            <a:ext cx="615440" cy="3634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28304" y="2553352"/>
            <a:ext cx="1302626" cy="86283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2198575" y="4007215"/>
            <a:ext cx="1016735" cy="63950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1"/>
          <a:srcRect l="5526" t="17517" r="6132" b="17308"/>
          <a:stretch/>
        </p:blipFill>
        <p:spPr>
          <a:xfrm>
            <a:off x="4582344" y="974420"/>
            <a:ext cx="1318833" cy="68432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23979" y="2499849"/>
            <a:ext cx="1291479" cy="9163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772011" y="1799641"/>
            <a:ext cx="1390418" cy="727652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 flipH="1">
            <a:off x="4159677" y="1639807"/>
            <a:ext cx="436949" cy="187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2589983" y="1099537"/>
            <a:ext cx="1992362" cy="8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/>
          <p:nvPr/>
        </p:nvCxnSpPr>
        <p:spPr>
          <a:xfrm rot="10800000" flipV="1">
            <a:off x="2626392" y="1542684"/>
            <a:ext cx="1955952" cy="1820713"/>
          </a:xfrm>
          <a:prstGeom prst="bentConnector3">
            <a:avLst>
              <a:gd name="adj1" fmla="val 95752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5915458" y="1637695"/>
            <a:ext cx="612845" cy="2066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7" idx="0"/>
          </p:cNvCxnSpPr>
          <p:nvPr/>
        </p:nvCxnSpPr>
        <p:spPr>
          <a:xfrm flipH="1">
            <a:off x="5241761" y="1639807"/>
            <a:ext cx="24658" cy="159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518210" y="1189279"/>
            <a:ext cx="9155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8.8 </a:t>
            </a:r>
            <a:r>
              <a:rPr lang="en-US" sz="1350" dirty="0" err="1">
                <a:solidFill>
                  <a:prstClr val="black"/>
                </a:solidFill>
              </a:rPr>
              <a:t>Tbits</a:t>
            </a:r>
            <a:r>
              <a:rPr lang="en-US" sz="1350" dirty="0">
                <a:solidFill>
                  <a:prstClr val="black"/>
                </a:solidFill>
              </a:rPr>
              <a:t>/s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04367" y="3730510"/>
            <a:ext cx="9155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7.2 </a:t>
            </a:r>
            <a:r>
              <a:rPr lang="en-US" sz="1350" dirty="0" err="1">
                <a:solidFill>
                  <a:prstClr val="black"/>
                </a:solidFill>
              </a:rPr>
              <a:t>Tbits</a:t>
            </a:r>
            <a:r>
              <a:rPr lang="en-US" sz="1350" dirty="0">
                <a:solidFill>
                  <a:prstClr val="black"/>
                </a:solidFill>
              </a:rPr>
              <a:t>/s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64323" y="2341301"/>
            <a:ext cx="63052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>
                <a:solidFill>
                  <a:prstClr val="black"/>
                </a:solidFill>
              </a:rPr>
              <a:t>2x 5 </a:t>
            </a:r>
            <a:r>
              <a:rPr lang="en-US" sz="1350" dirty="0" err="1">
                <a:solidFill>
                  <a:prstClr val="black"/>
                </a:solidFill>
              </a:rPr>
              <a:t>Tbits</a:t>
            </a:r>
            <a:r>
              <a:rPr lang="en-US" sz="1350" dirty="0">
                <a:solidFill>
                  <a:prstClr val="black"/>
                </a:solidFill>
              </a:rPr>
              <a:t>/s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777868" y="3443605"/>
            <a:ext cx="8787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~50 </a:t>
            </a:r>
            <a:r>
              <a:rPr lang="en-US" sz="1350" dirty="0" err="1">
                <a:solidFill>
                  <a:prstClr val="black"/>
                </a:solidFill>
              </a:rPr>
              <a:t>PFlop</a:t>
            </a: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31688" y="3440764"/>
            <a:ext cx="9669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prstClr val="black"/>
                </a:solidFill>
              </a:rPr>
              <a:t>~250 </a:t>
            </a:r>
            <a:r>
              <a:rPr lang="en-US" sz="1350" dirty="0" err="1">
                <a:solidFill>
                  <a:prstClr val="black"/>
                </a:solidFill>
              </a:rPr>
              <a:t>PFlop</a:t>
            </a:r>
            <a:endParaRPr lang="en-US" sz="1350" dirty="0">
              <a:solidFill>
                <a:prstClr val="black"/>
              </a:solidFill>
            </a:endParaRPr>
          </a:p>
        </p:txBody>
      </p:sp>
      <p:sp>
        <p:nvSpPr>
          <p:cNvPr id="36" name="Right Arrow 35"/>
          <p:cNvSpPr/>
          <p:nvPr/>
        </p:nvSpPr>
        <p:spPr>
          <a:xfrm>
            <a:off x="5935258" y="2765111"/>
            <a:ext cx="615440" cy="36347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6159524" y="3742341"/>
            <a:ext cx="1671406" cy="1054873"/>
            <a:chOff x="6688698" y="4989789"/>
            <a:chExt cx="2228541" cy="1406498"/>
          </a:xfrm>
        </p:grpSpPr>
        <p:sp>
          <p:nvSpPr>
            <p:cNvPr id="39" name="Right Arrow 38"/>
            <p:cNvSpPr/>
            <p:nvPr/>
          </p:nvSpPr>
          <p:spPr>
            <a:xfrm rot="5400000">
              <a:off x="7775800" y="5020494"/>
              <a:ext cx="546042" cy="48463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88698" y="5059886"/>
              <a:ext cx="117168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prstClr val="black"/>
                  </a:solidFill>
                </a:rPr>
                <a:t>300 PB/</a:t>
              </a:r>
              <a:r>
                <a:rPr lang="en-US" sz="1350" dirty="0" err="1">
                  <a:solidFill>
                    <a:prstClr val="black"/>
                  </a:solidFill>
                </a:rPr>
                <a:t>yr</a:t>
              </a:r>
              <a:endParaRPr lang="en-US" sz="1350" dirty="0">
                <a:solidFill>
                  <a:prstClr val="black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80405" y="5657623"/>
              <a:ext cx="17368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prstClr val="black"/>
                  </a:solidFill>
                </a:rPr>
                <a:t>SKA Regional </a:t>
              </a:r>
              <a:r>
                <a:rPr lang="en-US" sz="1500" b="1" dirty="0" err="1">
                  <a:solidFill>
                    <a:prstClr val="black"/>
                  </a:solidFill>
                </a:rPr>
                <a:t>Centres</a:t>
              </a:r>
              <a:endParaRPr lang="en-US" sz="1500" b="1" dirty="0">
                <a:solidFill>
                  <a:prstClr val="black"/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688664" y="4411200"/>
            <a:ext cx="847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>
                <a:solidFill>
                  <a:prstClr val="black"/>
                </a:solidFill>
              </a:rPr>
              <a:t>2 </a:t>
            </a:r>
            <a:r>
              <a:rPr lang="en-US" sz="1200" dirty="0" err="1" smtClean="0">
                <a:solidFill>
                  <a:prstClr val="black"/>
                </a:solidFill>
              </a:rPr>
              <a:t>Pbits</a:t>
            </a:r>
            <a:r>
              <a:rPr lang="en-US" sz="1200" dirty="0" smtClean="0">
                <a:solidFill>
                  <a:prstClr val="black"/>
                </a:solidFill>
              </a:rPr>
              <a:t>/s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579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SKA Observatory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537" y="880452"/>
            <a:ext cx="7628501" cy="407512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SKA is a software telescope</a:t>
            </a:r>
          </a:p>
          <a:p>
            <a:pPr lvl="1"/>
            <a:r>
              <a:rPr lang="en-US" dirty="0"/>
              <a:t>Very flexible and potentially easy to reconfigure</a:t>
            </a:r>
          </a:p>
          <a:p>
            <a:pPr lvl="1"/>
            <a:r>
              <a:rPr lang="en-US" dirty="0" smtClean="0"/>
              <a:t>Major software and computing challenge</a:t>
            </a:r>
          </a:p>
          <a:p>
            <a:r>
              <a:rPr lang="en-US" dirty="0" smtClean="0"/>
              <a:t>Computing challenges are significant</a:t>
            </a:r>
          </a:p>
          <a:p>
            <a:pPr lvl="1"/>
            <a:r>
              <a:rPr lang="en-US" dirty="0" smtClean="0"/>
              <a:t>Science Data Processor (SDP) needs 25 </a:t>
            </a:r>
            <a:r>
              <a:rPr lang="en-US" dirty="0" err="1" smtClean="0"/>
              <a:t>PetaFLOPS</a:t>
            </a:r>
            <a:r>
              <a:rPr lang="en-US" dirty="0" smtClean="0"/>
              <a:t>/sec of delivered processing</a:t>
            </a:r>
          </a:p>
          <a:p>
            <a:pPr lvl="2"/>
            <a:r>
              <a:rPr lang="en-US" dirty="0" smtClean="0"/>
              <a:t>Current estimate is that SDP needs </a:t>
            </a:r>
            <a:r>
              <a:rPr lang="en-US" dirty="0"/>
              <a:t>250 PFLOP/sec peak.</a:t>
            </a:r>
          </a:p>
          <a:p>
            <a:pPr lvl="2"/>
            <a:r>
              <a:rPr lang="en-US" dirty="0" smtClean="0"/>
              <a:t>Tianhe-2 – 50 </a:t>
            </a:r>
            <a:r>
              <a:rPr lang="en-US" dirty="0" err="1" smtClean="0"/>
              <a:t>PetaFLOPS</a:t>
            </a:r>
            <a:r>
              <a:rPr lang="en-US" dirty="0" smtClean="0"/>
              <a:t>/sec peak.</a:t>
            </a:r>
          </a:p>
          <a:p>
            <a:pPr lvl="2"/>
            <a:r>
              <a:rPr lang="en-US" dirty="0" smtClean="0"/>
              <a:t>Memory bandwidth is ~200 </a:t>
            </a:r>
            <a:r>
              <a:rPr lang="en-US" dirty="0" err="1" smtClean="0"/>
              <a:t>PetaBytes</a:t>
            </a:r>
            <a:r>
              <a:rPr lang="en-US" dirty="0" smtClean="0"/>
              <a:t>/sec</a:t>
            </a:r>
          </a:p>
          <a:p>
            <a:pPr lvl="1"/>
            <a:r>
              <a:rPr lang="en-US" dirty="0" smtClean="0"/>
              <a:t>Pulsar Search is an additional 50 PFLOP/s of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peak processing</a:t>
            </a:r>
            <a:endParaRPr lang="en-US" dirty="0" smtClean="0"/>
          </a:p>
          <a:p>
            <a:pPr lvl="1"/>
            <a:r>
              <a:rPr lang="en-US" dirty="0" smtClean="0"/>
              <a:t>Power efficiency required is ~40x better than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Tianhe-2</a:t>
            </a:r>
            <a:endParaRPr lang="en-US" dirty="0" smtClean="0"/>
          </a:p>
          <a:p>
            <a:r>
              <a:rPr lang="en-US" dirty="0" smtClean="0"/>
              <a:t>Limitations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ecause </a:t>
            </a:r>
            <a:r>
              <a:rPr lang="en-US" dirty="0"/>
              <a:t>of the bandwidth requirements, </a:t>
            </a:r>
            <a:r>
              <a:rPr lang="en-US" dirty="0" smtClean="0"/>
              <a:t>have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 </a:t>
            </a:r>
            <a:r>
              <a:rPr lang="en-US" dirty="0"/>
              <a:t>buy </a:t>
            </a:r>
            <a:r>
              <a:rPr lang="en-US" dirty="0" smtClean="0"/>
              <a:t>10 </a:t>
            </a:r>
            <a:r>
              <a:rPr lang="en-US" dirty="0"/>
              <a:t>x more computing than a pure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HPC </a:t>
            </a:r>
            <a:r>
              <a:rPr lang="en-US" dirty="0"/>
              <a:t>system </a:t>
            </a:r>
            <a:r>
              <a:rPr lang="en-US" dirty="0" smtClean="0"/>
              <a:t>would</a:t>
            </a:r>
            <a:r>
              <a:rPr lang="en-US" dirty="0"/>
              <a:t> </a:t>
            </a:r>
            <a:r>
              <a:rPr lang="en-US" dirty="0" smtClean="0"/>
              <a:t>require.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7768" y="2639640"/>
            <a:ext cx="3841707" cy="216096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8710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A_PowerPoint Template Update-Apr 2016" id="{149164C9-879F-3944-A3DD-C03443A58FA3}" vid="{C35DDB95-CF81-5B41-B79F-A87EAFFE404E}"/>
    </a:ext>
  </a:extLst>
</a:theme>
</file>

<file path=ppt/theme/theme3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A_PowerPoint Template Update-Apr 2016" id="{149164C9-879F-3944-A3DD-C03443A58FA3}" vid="{C35DDB95-CF81-5B41-B79F-A87EAFFE404E}"/>
    </a:ext>
  </a:extLst>
</a:theme>
</file>

<file path=ppt/theme/theme4.xml><?xml version="1.0" encoding="utf-8"?>
<a:theme xmlns:a="http://schemas.openxmlformats.org/drawingml/2006/main" name="2_Uman_SADT_consortium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CERN-cobranding_16-9</Template>
  <TotalTime>4706</TotalTime>
  <Words>1435</Words>
  <Application>Microsoft Macintosh PowerPoint</Application>
  <PresentationFormat>On-screen Show (16:9)</PresentationFormat>
  <Paragraphs>374</Paragraphs>
  <Slides>30</Slides>
  <Notes>11</Notes>
  <HiddenSlides>0</HiddenSlides>
  <MMClips>2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30</vt:i4>
      </vt:variant>
    </vt:vector>
  </HeadingPairs>
  <TitlesOfParts>
    <vt:vector size="44" baseType="lpstr">
      <vt:lpstr>Calibri</vt:lpstr>
      <vt:lpstr>Courier New</vt:lpstr>
      <vt:lpstr>Franklin Gothic Demi</vt:lpstr>
      <vt:lpstr>Helvetica</vt:lpstr>
      <vt:lpstr>Mangal</vt:lpstr>
      <vt:lpstr>ＭＳ Ｐゴシック</vt:lpstr>
      <vt:lpstr>Optima</vt:lpstr>
      <vt:lpstr>Tahoma</vt:lpstr>
      <vt:lpstr>Wingdings</vt:lpstr>
      <vt:lpstr>Arial</vt:lpstr>
      <vt:lpstr>CERNcobrandi16-9</vt:lpstr>
      <vt:lpstr>Office Theme</vt:lpstr>
      <vt:lpstr>1_Office Theme</vt:lpstr>
      <vt:lpstr>2_Uman_SADT_consortium_powerpoint_template</vt:lpstr>
      <vt:lpstr>The Challenges of Big (Science) Data</vt:lpstr>
      <vt:lpstr>PowerPoint Presentation</vt:lpstr>
      <vt:lpstr>The Large Hadron Collider (LHC)</vt:lpstr>
      <vt:lpstr>SKA - HQ in UK; telescopes in AU &amp; SA</vt:lpstr>
      <vt:lpstr>PowerPoint Presentation</vt:lpstr>
      <vt:lpstr>Worldwide computing</vt:lpstr>
      <vt:lpstr>SKA Organisation: 10 countries, more to join</vt:lpstr>
      <vt:lpstr>SKA Data Acquisition System Overview</vt:lpstr>
      <vt:lpstr>SKA Observatory</vt:lpstr>
      <vt:lpstr>Data Products from SDP</vt:lpstr>
      <vt:lpstr>LHC Schedule</vt:lpstr>
      <vt:lpstr>Future Challenges</vt:lpstr>
      <vt:lpstr>PowerPoint Presentation</vt:lpstr>
      <vt:lpstr>Networks</vt:lpstr>
      <vt:lpstr>PowerPoint Presentation</vt:lpstr>
      <vt:lpstr>Provisioning services</vt:lpstr>
      <vt:lpstr>Commercial Clouds</vt:lpstr>
      <vt:lpstr>SKA Regional Centres</vt:lpstr>
      <vt:lpstr>Regional Centre Concept:</vt:lpstr>
      <vt:lpstr>Regional Centre Network</vt:lpstr>
      <vt:lpstr>10-year challenges</vt:lpstr>
      <vt:lpstr>HL-LHC computing cost parameters </vt:lpstr>
      <vt:lpstr>Software</vt:lpstr>
      <vt:lpstr>Possible Model for future HEP computing infrastructure</vt:lpstr>
      <vt:lpstr>Hadoop and Analytics</vt:lpstr>
      <vt:lpstr>Machine Learning</vt:lpstr>
      <vt:lpstr>SWAN</vt:lpstr>
      <vt:lpstr>Conclusions</vt:lpstr>
      <vt:lpstr>Acknowledgements</vt:lpstr>
      <vt:lpstr>PowerPoint Presentation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Bird</dc:creator>
  <cp:lastModifiedBy>Microsoft Office User</cp:lastModifiedBy>
  <cp:revision>257</cp:revision>
  <dcterms:created xsi:type="dcterms:W3CDTF">2016-11-04T13:14:02Z</dcterms:created>
  <dcterms:modified xsi:type="dcterms:W3CDTF">2017-07-07T07:49:23Z</dcterms:modified>
</cp:coreProperties>
</file>