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052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398" r:id="rId4"/>
    <p:sldId id="311" r:id="rId5"/>
    <p:sldId id="310" r:id="rId6"/>
    <p:sldId id="381" r:id="rId7"/>
    <p:sldId id="312" r:id="rId8"/>
    <p:sldId id="383" r:id="rId9"/>
    <p:sldId id="314" r:id="rId10"/>
    <p:sldId id="315" r:id="rId11"/>
    <p:sldId id="316" r:id="rId12"/>
    <p:sldId id="317" r:id="rId13"/>
    <p:sldId id="318" r:id="rId14"/>
    <p:sldId id="319" r:id="rId15"/>
    <p:sldId id="384" r:id="rId16"/>
    <p:sldId id="322" r:id="rId17"/>
    <p:sldId id="324" r:id="rId18"/>
    <p:sldId id="263" r:id="rId19"/>
    <p:sldId id="390" r:id="rId20"/>
    <p:sldId id="391" r:id="rId21"/>
    <p:sldId id="392" r:id="rId22"/>
    <p:sldId id="394" r:id="rId23"/>
    <p:sldId id="395" r:id="rId24"/>
    <p:sldId id="336" r:id="rId25"/>
    <p:sldId id="323" r:id="rId26"/>
    <p:sldId id="385" r:id="rId27"/>
    <p:sldId id="329" r:id="rId28"/>
    <p:sldId id="386" r:id="rId29"/>
    <p:sldId id="335" r:id="rId30"/>
    <p:sldId id="382" r:id="rId31"/>
    <p:sldId id="387" r:id="rId32"/>
    <p:sldId id="334" r:id="rId33"/>
    <p:sldId id="397" r:id="rId34"/>
    <p:sldId id="393" r:id="rId35"/>
    <p:sldId id="396" r:id="rId36"/>
    <p:sldId id="377" r:id="rId37"/>
    <p:sldId id="330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40771"/>
    <a:srgbClr val="8BFFFF"/>
    <a:srgbClr val="33FF00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C1670-DC53-A74B-B94B-14E509EED85A}" type="datetimeFigureOut">
              <a:rPr lang="en-US" smtClean="0"/>
              <a:pPr/>
              <a:t>7/6/17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D0D0C-C5D5-1842-9932-A0FD878DF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AA753-FAA2-3C44-B027-563C65AD0F95}" type="datetimeFigureOut">
              <a:rPr lang="en-US" smtClean="0"/>
              <a:pPr/>
              <a:t>7/6/17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C8EAB-78D6-3349-BDEF-628C99347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DF9A8-A8E8-41EA-B260-D01AD0AE4FE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9976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3732" tIns="46866" rIns="93732" bIns="46866"/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  <a:ea typeface="MS PGothic" pitchFamily="34" charset="-128"/>
              <a:cs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>
              <a:latin typeface="Times" pitchFamily="-10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B816CE-CB8D-B248-83F6-819F55F70105}" type="slidenum">
              <a:rPr lang="en-US" smtClean="0">
                <a:solidFill>
                  <a:srgbClr val="000000"/>
                </a:solidFill>
                <a:latin typeface="Times" pitchFamily="-104" charset="0"/>
              </a:rPr>
              <a:pPr/>
              <a:t>17</a:t>
            </a:fld>
            <a:endParaRPr lang="en-US" smtClean="0">
              <a:solidFill>
                <a:srgbClr val="000000"/>
              </a:solidFill>
              <a:latin typeface="Times" pitchFamily="-10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840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D4901-C4F3-A04F-93EF-4B446C2C4C2D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7252-72F3-474F-8582-32D765D30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E5815-11DC-3F42-AE8B-F931F263F29D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264A5-FC79-9E4B-B935-B4A47565509F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89BC-4D50-4542-9E2A-6B26F3C8485A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266700" y="815975"/>
            <a:ext cx="8677275" cy="604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421447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E26D9-DF81-124F-9E64-6FA217A507E2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50B9D9-2BCF-AE46-8713-145A89D7AA41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E77CB-8B2D-8140-BA23-44CCF5432576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7D87C-65A5-496D-87B3-2194CD1739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2C045-ED0F-9948-A905-D946B4EB13AC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47EB-0BA5-9245-B5CF-74B5D9B1AF7B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5FB58-94C6-A24E-BF96-C2C9F5E5342D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72933-6E83-7D4B-8B8E-9AE80380E046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19166-316F-F041-80D1-5802946F4955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2A5A9A6-FB3E-7F40-9E5A-B6409C6B8958}" type="datetime1">
              <a:rPr lang="en-US" smtClean="0"/>
              <a:pPr/>
              <a:t>7/6/17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410D451F-9B7F-8144-A541-E9E65ECBB2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  <p:sldLayoutId id="2147484064" r:id="rId12"/>
    <p:sldLayoutId id="2147484065" r:id="rId13"/>
  </p:sldLayoutIdLst>
  <p:hf hdr="0" ftr="0" dt="0"/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ilat@jlab.org" TargetMode="External"/><Relationship Id="rId3" Type="http://schemas.openxmlformats.org/officeDocument/2006/relationships/hyperlink" Target="mailto:willecke@bnl.gov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Fulvia Pilat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-156695" y="0"/>
            <a:ext cx="5049203" cy="4011930"/>
          </a:xfrm>
          <a:prstGeom prst="rect">
            <a:avLst/>
          </a:prstGeom>
        </p:spPr>
      </p:pic>
      <p:pic>
        <p:nvPicPr>
          <p:cNvPr id="5" name="Picture 64" descr="Complex.pdf"/>
          <p:cNvPicPr>
            <a:picLocks noChangeAspect="1"/>
          </p:cNvPicPr>
          <p:nvPr/>
        </p:nvPicPr>
        <p:blipFill>
          <a:blip r:embed="rId3"/>
          <a:srcRect l="7928" t="29008" r="5040" b="23157"/>
          <a:stretch>
            <a:fillRect/>
          </a:stretch>
        </p:blipFill>
        <p:spPr bwMode="auto">
          <a:xfrm>
            <a:off x="1842516" y="3682453"/>
            <a:ext cx="7301484" cy="317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9160" y="1017713"/>
            <a:ext cx="4434840" cy="2994217"/>
          </a:xfrm>
          <a:solidFill>
            <a:schemeClr val="accent4">
              <a:lumMod val="75000"/>
            </a:schemeClr>
          </a:solidFill>
          <a:ln>
            <a:noFill/>
          </a:ln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3000"/>
              </a:spcBef>
            </a:pP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3556" dirty="0" smtClean="0">
                <a:solidFill>
                  <a:srgbClr val="FFFFFF"/>
                </a:solidFill>
              </a:rPr>
              <a:t>Accelerator designs</a:t>
            </a:r>
            <a:br>
              <a:rPr lang="en-US" sz="3556" dirty="0" smtClean="0">
                <a:solidFill>
                  <a:srgbClr val="FFFFFF"/>
                </a:solidFill>
              </a:rPr>
            </a:br>
            <a:r>
              <a:rPr lang="en-US" sz="3556" dirty="0" smtClean="0">
                <a:solidFill>
                  <a:srgbClr val="FFFFFF"/>
                </a:solidFill>
              </a:rPr>
              <a:t>and R&amp;D for the</a:t>
            </a:r>
            <a:br>
              <a:rPr lang="en-US" sz="3556" dirty="0" smtClean="0">
                <a:solidFill>
                  <a:srgbClr val="FFFFFF"/>
                </a:solidFill>
              </a:rPr>
            </a:br>
            <a:r>
              <a:rPr lang="en-US" sz="3556" dirty="0" smtClean="0">
                <a:solidFill>
                  <a:srgbClr val="FFFFFF"/>
                </a:solidFill>
              </a:rPr>
              <a:t>Electron-Ion Collider</a:t>
            </a: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4400" dirty="0" smtClean="0">
                <a:solidFill>
                  <a:srgbClr val="FFFFFF"/>
                </a:solidFill>
              </a:rPr>
              <a:t/>
            </a:r>
            <a:br>
              <a:rPr lang="en-US" sz="4400" dirty="0" smtClean="0">
                <a:solidFill>
                  <a:srgbClr val="FFFFFF"/>
                </a:solidFill>
              </a:rPr>
            </a:br>
            <a:r>
              <a:rPr lang="en-US" sz="2667" dirty="0" smtClean="0">
                <a:solidFill>
                  <a:srgbClr val="FFFFFF"/>
                </a:solidFill>
              </a:rPr>
              <a:t>Fulvia Pilat, JLAB</a:t>
            </a:r>
            <a:br>
              <a:rPr lang="en-US" sz="2667" dirty="0" smtClean="0">
                <a:solidFill>
                  <a:srgbClr val="FFFFFF"/>
                </a:solidFill>
              </a:rPr>
            </a:br>
            <a:r>
              <a:rPr lang="en-US" sz="2667" dirty="0" smtClean="0">
                <a:solidFill>
                  <a:srgbClr val="FFFFFF"/>
                </a:solidFill>
              </a:rPr>
              <a:t>   </a:t>
            </a:r>
            <a:br>
              <a:rPr lang="en-US" sz="2667" dirty="0" smtClean="0">
                <a:solidFill>
                  <a:srgbClr val="FFFFFF"/>
                </a:solidFill>
              </a:rPr>
            </a:br>
            <a:endParaRPr lang="en-US" sz="4400" dirty="0">
              <a:solidFill>
                <a:srgbClr val="FFFFFF"/>
              </a:solidFill>
            </a:endParaRPr>
          </a:p>
        </p:txBody>
      </p:sp>
      <p:pic>
        <p:nvPicPr>
          <p:cNvPr id="6" name="Picture 5" descr="Screen Shot 2015-09-30 at 3.18.2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33570"/>
            <a:ext cx="1842516" cy="241046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7252-72F3-474F-8582-32D765D3064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" name="Picture 9" descr="Screen Shot 2017-07-03 at 10.52.57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9160" y="0"/>
            <a:ext cx="4434840" cy="853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2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772400" cy="698500"/>
          </a:xfrm>
        </p:spPr>
        <p:txBody>
          <a:bodyPr/>
          <a:lstStyle/>
          <a:p>
            <a:pPr eaLnBrk="1" hangingPunct="1"/>
            <a:r>
              <a:rPr lang="en-US" sz="3600" b="1" dirty="0">
                <a:latin typeface="Arial" charset="0"/>
                <a:cs typeface="Arial" charset="0"/>
              </a:rPr>
              <a:t>JLEIC</a:t>
            </a:r>
            <a:r>
              <a:rPr lang="en-US" sz="3600" b="1" dirty="0" smtClean="0">
                <a:latin typeface="Arial" charset="0"/>
                <a:cs typeface="Arial" charset="0"/>
              </a:rPr>
              <a:t> </a:t>
            </a:r>
            <a:r>
              <a:rPr lang="en-US" sz="3600" dirty="0" smtClean="0">
                <a:latin typeface="Arial" charset="0"/>
                <a:cs typeface="Arial" charset="0"/>
              </a:rPr>
              <a:t>design</a:t>
            </a:r>
            <a:endParaRPr lang="en-US" sz="3600" b="1" dirty="0">
              <a:latin typeface="Arial" charset="0"/>
              <a:cs typeface="Arial" charset="0"/>
            </a:endParaRPr>
          </a:p>
        </p:txBody>
      </p:sp>
      <p:pic>
        <p:nvPicPr>
          <p:cNvPr id="23555" name="Picture 64" descr="Complex.pdf"/>
          <p:cNvPicPr>
            <a:picLocks noChangeAspect="1"/>
          </p:cNvPicPr>
          <p:nvPr/>
        </p:nvPicPr>
        <p:blipFill>
          <a:blip r:embed="rId2"/>
          <a:srcRect l="7928" t="29008" r="5040" b="23157"/>
          <a:stretch>
            <a:fillRect/>
          </a:stretch>
        </p:blipFill>
        <p:spPr bwMode="auto">
          <a:xfrm>
            <a:off x="2903538" y="927100"/>
            <a:ext cx="612775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2684463" y="2087563"/>
            <a:ext cx="781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1" hangingPunct="1"/>
            <a:r>
              <a:rPr lang="en-US" sz="1100" b="1">
                <a:solidFill>
                  <a:srgbClr val="3399FF"/>
                </a:solidFill>
              </a:rPr>
              <a:t>3-10 GeV</a:t>
            </a:r>
          </a:p>
        </p:txBody>
      </p:sp>
      <p:sp>
        <p:nvSpPr>
          <p:cNvPr id="23557" name="Text Box 6"/>
          <p:cNvSpPr txBox="1">
            <a:spLocks noChangeArrowheads="1"/>
          </p:cNvSpPr>
          <p:nvPr/>
        </p:nvSpPr>
        <p:spPr bwMode="auto">
          <a:xfrm>
            <a:off x="6186488" y="1220788"/>
            <a:ext cx="858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100" b="1">
                <a:solidFill>
                  <a:schemeClr val="accent2"/>
                </a:solidFill>
              </a:rPr>
              <a:t>8-100 GeV</a:t>
            </a: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4960938" y="2159000"/>
            <a:ext cx="5794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100" b="1">
                <a:solidFill>
                  <a:schemeClr val="accent2"/>
                </a:solidFill>
              </a:rPr>
              <a:t>8 GeV</a:t>
            </a:r>
          </a:p>
        </p:txBody>
      </p:sp>
      <p:pic>
        <p:nvPicPr>
          <p:cNvPr id="23559" name="Picture 63" descr="Screen Shot 2015-09-30 at 3.18.44 PM.png"/>
          <p:cNvPicPr>
            <a:picLocks noChangeAspect="1"/>
          </p:cNvPicPr>
          <p:nvPr/>
        </p:nvPicPr>
        <p:blipFill>
          <a:blip r:embed="rId3"/>
          <a:srcRect l="-336" t="12532" r="-53" b="2972"/>
          <a:stretch>
            <a:fillRect/>
          </a:stretch>
        </p:blipFill>
        <p:spPr bwMode="auto">
          <a:xfrm>
            <a:off x="3330575" y="3935350"/>
            <a:ext cx="58134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752184" y="4657663"/>
            <a:ext cx="1724025" cy="1798637"/>
            <a:chOff x="1771774" y="1067588"/>
            <a:chExt cx="2154634" cy="2249153"/>
          </a:xfrm>
        </p:grpSpPr>
        <p:pic>
          <p:nvPicPr>
            <p:cNvPr id="23562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26236" y="1067588"/>
              <a:ext cx="1371600" cy="1778978"/>
            </a:xfrm>
            <a:prstGeom prst="rect">
              <a:avLst/>
            </a:prstGeom>
            <a:noFill/>
            <a:ln w="38100">
              <a:solidFill>
                <a:srgbClr val="00B050"/>
              </a:solidFill>
              <a:miter lim="800000"/>
              <a:headEnd/>
              <a:tailEnd/>
            </a:ln>
          </p:spPr>
        </p:pic>
        <p:sp>
          <p:nvSpPr>
            <p:cNvPr id="23563" name="Rectangle 53"/>
            <p:cNvSpPr>
              <a:spLocks noChangeArrowheads="1"/>
            </p:cNvSpPr>
            <p:nvPr/>
          </p:nvSpPr>
          <p:spPr bwMode="auto">
            <a:xfrm>
              <a:off x="2126912" y="2139559"/>
              <a:ext cx="1357062" cy="724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3200" b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en-US" sz="3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64" name="Rectangle 55"/>
            <p:cNvSpPr>
              <a:spLocks noChangeArrowheads="1"/>
            </p:cNvSpPr>
            <p:nvPr/>
          </p:nvSpPr>
          <p:spPr bwMode="auto">
            <a:xfrm>
              <a:off x="1771774" y="2915745"/>
              <a:ext cx="2154634" cy="400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5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arXiv:</a:t>
              </a:r>
              <a:r>
                <a:rPr lang="en-US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1504.07961</a:t>
              </a:r>
              <a:endParaRPr lang="en-U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561" name="Content Placeholder 1"/>
          <p:cNvSpPr>
            <a:spLocks noGrp="1"/>
          </p:cNvSpPr>
          <p:nvPr>
            <p:ph idx="4294967295"/>
          </p:nvPr>
        </p:nvSpPr>
        <p:spPr>
          <a:xfrm>
            <a:off x="104775" y="2896201"/>
            <a:ext cx="3136900" cy="3522923"/>
          </a:xfrm>
        </p:spPr>
        <p:txBody>
          <a:bodyPr>
            <a:normAutofit/>
          </a:bodyPr>
          <a:lstStyle/>
          <a:p>
            <a:pPr marL="227013" indent="-227013" defTabSz="914400" eaLnBrk="1" hangingPunct="1">
              <a:spcBef>
                <a:spcPct val="5000"/>
              </a:spcBef>
              <a:buFont typeface="Arial" charset="0"/>
              <a:buBlip>
                <a:blip r:embed="rId5"/>
              </a:buBlip>
            </a:pPr>
            <a:r>
              <a:rPr lang="en-US" sz="1800" b="1" dirty="0">
                <a:solidFill>
                  <a:srgbClr val="3366FF"/>
                </a:solidFill>
                <a:cs typeface="Arial" charset="0"/>
              </a:rPr>
              <a:t>Electron complex</a:t>
            </a: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</a:rPr>
              <a:t>CEBAF</a:t>
            </a:r>
            <a:endParaRPr lang="en-US" sz="1600" dirty="0">
              <a:cs typeface="Arial" charset="0"/>
              <a:sym typeface="Symbol" charset="2"/>
            </a:endParaRP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  <a:sym typeface="Symbol" charset="2"/>
              </a:rPr>
              <a:t>Electron collider ring</a:t>
            </a:r>
          </a:p>
          <a:p>
            <a:pPr marL="227013" indent="-227013" defTabSz="914400" eaLnBrk="1" hangingPunct="1">
              <a:spcBef>
                <a:spcPct val="5000"/>
              </a:spcBef>
              <a:buFont typeface="Arial" charset="0"/>
              <a:buBlip>
                <a:blip r:embed="rId5"/>
              </a:buBlip>
            </a:pPr>
            <a:r>
              <a:rPr lang="en-US" sz="1800" b="1" dirty="0">
                <a:solidFill>
                  <a:srgbClr val="FF0000"/>
                </a:solidFill>
                <a:cs typeface="Arial" charset="0"/>
              </a:rPr>
              <a:t>Ion complex</a:t>
            </a: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  <a:sym typeface="Symbol" charset="2"/>
              </a:rPr>
              <a:t>Ion source</a:t>
            </a: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  <a:sym typeface="Symbol" charset="2"/>
              </a:rPr>
              <a:t>SRF linac</a:t>
            </a:r>
            <a:r>
              <a:rPr lang="en-US" sz="1600" dirty="0" smtClean="0">
                <a:cs typeface="Arial" charset="0"/>
                <a:sym typeface="Symbol" charset="2"/>
              </a:rPr>
              <a:t>  </a:t>
            </a:r>
            <a:endParaRPr lang="en-US" sz="1600" dirty="0">
              <a:cs typeface="Arial" charset="0"/>
              <a:sym typeface="Symbol" charset="2"/>
            </a:endParaRP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  <a:sym typeface="Symbol" charset="2"/>
              </a:rPr>
              <a:t>Booster</a:t>
            </a:r>
          </a:p>
          <a:p>
            <a:pPr marL="574675" lvl="1" defTabSz="914400" eaLnBrk="1" hangingPunct="1">
              <a:spcBef>
                <a:spcPct val="5000"/>
              </a:spcBef>
            </a:pPr>
            <a:r>
              <a:rPr lang="en-US" sz="1600" dirty="0">
                <a:cs typeface="Arial" charset="0"/>
                <a:sym typeface="Symbol" charset="2"/>
              </a:rPr>
              <a:t>Ion collider </a:t>
            </a:r>
            <a:r>
              <a:rPr lang="en-US" sz="1600" dirty="0" smtClean="0">
                <a:cs typeface="Arial" charset="0"/>
                <a:sym typeface="Symbol" charset="2"/>
              </a:rPr>
              <a:t>ring</a:t>
            </a:r>
          </a:p>
          <a:p>
            <a:pPr marL="227013" indent="-227013" defTabSz="914400" eaLnBrk="1" hangingPunct="1">
              <a:spcBef>
                <a:spcPct val="5000"/>
              </a:spcBef>
              <a:buFont typeface="Arial" charset="0"/>
              <a:buBlip>
                <a:blip r:embed="rId5"/>
              </a:buBlip>
            </a:pPr>
            <a:r>
              <a:rPr lang="en-US" sz="1800" dirty="0" smtClean="0">
                <a:cs typeface="Arial" charset="0"/>
              </a:rPr>
              <a:t>Fully integrated IR and </a:t>
            </a:r>
            <a:r>
              <a:rPr lang="en-US" sz="1800" b="1" dirty="0" smtClean="0">
                <a:cs typeface="Arial" charset="0"/>
              </a:rPr>
              <a:t>detector</a:t>
            </a:r>
          </a:p>
          <a:p>
            <a:pPr marL="227013" indent="-227013" defTabSz="914400" eaLnBrk="1" hangingPunct="1">
              <a:spcBef>
                <a:spcPct val="5000"/>
              </a:spcBef>
              <a:buFont typeface="Arial" charset="0"/>
              <a:buBlip>
                <a:blip r:embed="rId5"/>
              </a:buBlip>
            </a:pPr>
            <a:r>
              <a:rPr lang="en-US" sz="1800" dirty="0" smtClean="0">
                <a:cs typeface="Arial" charset="0"/>
              </a:rPr>
              <a:t>DC and bunched beam </a:t>
            </a:r>
            <a:r>
              <a:rPr lang="en-US" sz="1800" b="1" dirty="0" smtClean="0">
                <a:cs typeface="Arial" charset="0"/>
              </a:rPr>
              <a:t>coolers</a:t>
            </a:r>
          </a:p>
          <a:p>
            <a:pPr marL="574675" lvl="1" defTabSz="914400" eaLnBrk="1" hangingPunct="1">
              <a:spcBef>
                <a:spcPct val="5000"/>
              </a:spcBef>
            </a:pPr>
            <a:endParaRPr lang="en-US" dirty="0">
              <a:latin typeface="Arial" charset="0"/>
              <a:cs typeface="Arial" charset="0"/>
              <a:sym typeface="Symbol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864876"/>
            <a:ext cx="2752184" cy="2062103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  <a:cs typeface="Arial" panose="020B0604020202020204" pitchFamily="34" charset="0"/>
              </a:rPr>
              <a:t>energy range: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e-: 	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3-10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GeV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p : 	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20-100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GeV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√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:	up to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65 GeV</a:t>
            </a:r>
          </a:p>
          <a:p>
            <a:endParaRPr lang="en-US" dirty="0" smtClean="0"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3366FF"/>
                </a:solidFill>
                <a:cs typeface="Arial" panose="020B0604020202020204" pitchFamily="34" charset="0"/>
              </a:rPr>
              <a:t>Range to  </a:t>
            </a:r>
            <a:r>
              <a:rPr lang="en-US" dirty="0" smtClean="0">
                <a:solidFill>
                  <a:srgbClr val="4C5A6A"/>
                </a:solidFill>
                <a:cs typeface="Arial" panose="020B0604020202020204" pitchFamily="34" charset="0"/>
              </a:rPr>
              <a:t>to </a:t>
            </a:r>
            <a:r>
              <a:rPr lang="en-US" dirty="0" smtClean="0">
                <a:solidFill>
                  <a:srgbClr val="4C5A6A"/>
                </a:solidFill>
                <a:latin typeface="Calibri"/>
              </a:rPr>
              <a:t>√</a:t>
            </a:r>
            <a:r>
              <a:rPr lang="en-US" dirty="0" err="1" smtClean="0">
                <a:solidFill>
                  <a:srgbClr val="4C5A6A"/>
                </a:solidFill>
                <a:latin typeface="Calibri"/>
              </a:rPr>
              <a:t>s</a:t>
            </a:r>
            <a:r>
              <a:rPr lang="en-US" dirty="0" smtClean="0">
                <a:solidFill>
                  <a:srgbClr val="4C5A6A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US" b="1" dirty="0" smtClean="0">
                <a:solidFill>
                  <a:srgbClr val="4C5A6A"/>
                </a:solidFill>
                <a:cs typeface="Arial" panose="020B0604020202020204" pitchFamily="34" charset="0"/>
              </a:rPr>
              <a:t>100 GeV </a:t>
            </a:r>
            <a:r>
              <a:rPr lang="en-US" dirty="0" smtClean="0">
                <a:solidFill>
                  <a:srgbClr val="4C5A6A"/>
                </a:solidFill>
                <a:cs typeface="Arial" panose="020B0604020202020204" pitchFamily="34" charset="0"/>
              </a:rPr>
              <a:t>and</a:t>
            </a:r>
            <a:r>
              <a:rPr lang="en-US" b="1" dirty="0" smtClean="0">
                <a:solidFill>
                  <a:srgbClr val="4C5A6A"/>
                </a:solidFill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4C5A6A"/>
                </a:solidFill>
                <a:latin typeface="Calibri"/>
              </a:rPr>
              <a:t>√</a:t>
            </a:r>
            <a:r>
              <a:rPr lang="en-US" dirty="0" err="1" smtClean="0">
                <a:solidFill>
                  <a:srgbClr val="4C5A6A"/>
                </a:solidFill>
                <a:latin typeface="Calibri"/>
              </a:rPr>
              <a:t>s</a:t>
            </a:r>
            <a:r>
              <a:rPr lang="en-US" dirty="0" smtClean="0">
                <a:solidFill>
                  <a:srgbClr val="4C5A6A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=</a:t>
            </a:r>
            <a:r>
              <a:rPr lang="en-US" b="1" dirty="0" smtClean="0">
                <a:solidFill>
                  <a:srgbClr val="4C5A6A"/>
                </a:solidFill>
                <a:cs typeface="Arial" panose="020B0604020202020204" pitchFamily="34" charset="0"/>
              </a:rPr>
              <a:t>140 GeV </a:t>
            </a:r>
            <a:r>
              <a:rPr lang="en-US" dirty="0" smtClean="0">
                <a:solidFill>
                  <a:srgbClr val="4C5A6A"/>
                </a:solidFill>
                <a:cs typeface="Arial" panose="020B0604020202020204" pitchFamily="34" charset="0"/>
              </a:rPr>
              <a:t>possible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600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Arial" charset="0"/>
                <a:ea typeface="MS PGothic" pitchFamily="34" charset="-128"/>
                <a:cs typeface="MS PGothic" pitchFamily="34" charset="-128"/>
              </a:rPr>
              <a:t>High luminosity: electron cooling</a:t>
            </a:r>
            <a:endParaRPr lang="en-US" sz="3600" b="1" dirty="0">
              <a:latin typeface="Arial" charset="0"/>
              <a:ea typeface="MS PGothic" pitchFamily="34" charset="-128"/>
              <a:cs typeface="MS PGothic" pitchFamily="34" charset="-128"/>
            </a:endParaRPr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509588" y="896938"/>
            <a:ext cx="8210550" cy="1463675"/>
            <a:chOff x="321" y="565"/>
            <a:chExt cx="5172" cy="922"/>
          </a:xfrm>
        </p:grpSpPr>
        <p:cxnSp>
          <p:nvCxnSpPr>
            <p:cNvPr id="35887" name="Straight Connector 5"/>
            <p:cNvCxnSpPr>
              <a:cxnSpLocks noChangeShapeType="1"/>
            </p:cNvCxnSpPr>
            <p:nvPr/>
          </p:nvCxnSpPr>
          <p:spPr bwMode="auto">
            <a:xfrm flipV="1">
              <a:off x="704" y="1026"/>
              <a:ext cx="36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35888" name="Rectangle 6"/>
            <p:cNvSpPr>
              <a:spLocks noChangeArrowheads="1"/>
            </p:cNvSpPr>
            <p:nvPr/>
          </p:nvSpPr>
          <p:spPr bwMode="auto">
            <a:xfrm>
              <a:off x="583" y="980"/>
              <a:ext cx="104" cy="91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400" b="1"/>
            </a:p>
          </p:txBody>
        </p:sp>
        <p:sp>
          <p:nvSpPr>
            <p:cNvPr id="35889" name="Rectangle 7"/>
            <p:cNvSpPr>
              <a:spLocks noChangeArrowheads="1"/>
            </p:cNvSpPr>
            <p:nvPr/>
          </p:nvSpPr>
          <p:spPr bwMode="auto">
            <a:xfrm>
              <a:off x="1197" y="923"/>
              <a:ext cx="603" cy="195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400" b="1"/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2486" y="749"/>
              <a:ext cx="503" cy="554"/>
              <a:chOff x="1676400" y="1295399"/>
              <a:chExt cx="609600" cy="609600"/>
            </a:xfrm>
          </p:grpSpPr>
          <p:cxnSp>
            <p:nvCxnSpPr>
              <p:cNvPr id="35910" name="Straight Connector 41"/>
              <p:cNvCxnSpPr>
                <a:cxnSpLocks noChangeShapeType="1"/>
              </p:cNvCxnSpPr>
              <p:nvPr/>
            </p:nvCxnSpPr>
            <p:spPr bwMode="auto">
              <a:xfrm rot="5400000">
                <a:off x="1828800" y="1600199"/>
                <a:ext cx="304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1981200" y="1295399"/>
                <a:ext cx="304800" cy="304800"/>
                <a:chOff x="2971800" y="1295400"/>
                <a:chExt cx="304800" cy="304800"/>
              </a:xfrm>
            </p:grpSpPr>
            <p:sp>
              <p:nvSpPr>
                <p:cNvPr id="49" name="Arc 20"/>
                <p:cNvSpPr/>
                <p:nvPr/>
              </p:nvSpPr>
              <p:spPr bwMode="auto">
                <a:xfrm>
                  <a:off x="2973617" y="1296500"/>
                  <a:ext cx="302982" cy="305900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Arc 21"/>
                <p:cNvSpPr/>
                <p:nvPr/>
              </p:nvSpPr>
              <p:spPr bwMode="auto">
                <a:xfrm rot="16200000">
                  <a:off x="2972158" y="1297959"/>
                  <a:ext cx="305900" cy="302982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Arc 50"/>
                <p:cNvSpPr/>
                <p:nvPr/>
              </p:nvSpPr>
              <p:spPr bwMode="auto">
                <a:xfrm rot="5400000">
                  <a:off x="2972158" y="1297959"/>
                  <a:ext cx="305900" cy="302982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" name="Group 24"/>
              <p:cNvGrpSpPr>
                <a:grpSpLocks/>
              </p:cNvGrpSpPr>
              <p:nvPr/>
            </p:nvGrpSpPr>
            <p:grpSpPr bwMode="auto">
              <a:xfrm rot="10800000">
                <a:off x="1676400" y="1600199"/>
                <a:ext cx="304800" cy="304800"/>
                <a:chOff x="2971800" y="1295400"/>
                <a:chExt cx="304800" cy="304800"/>
              </a:xfrm>
            </p:grpSpPr>
            <p:sp>
              <p:nvSpPr>
                <p:cNvPr id="46" name="Arc 45"/>
                <p:cNvSpPr/>
                <p:nvPr/>
              </p:nvSpPr>
              <p:spPr bwMode="auto">
                <a:xfrm>
                  <a:off x="2984525" y="1292100"/>
                  <a:ext cx="306618" cy="30369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 bwMode="auto">
                <a:xfrm rot="16200000">
                  <a:off x="2985985" y="1290640"/>
                  <a:ext cx="303699" cy="306618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 bwMode="auto">
                <a:xfrm rot="5400000">
                  <a:off x="2985985" y="1290640"/>
                  <a:ext cx="303699" cy="306618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5913" name="Straight Connector 44"/>
              <p:cNvCxnSpPr>
                <a:cxnSpLocks noChangeShapeType="1"/>
              </p:cNvCxnSpPr>
              <p:nvPr/>
            </p:nvCxnSpPr>
            <p:spPr bwMode="auto">
              <a:xfrm rot="10800000">
                <a:off x="1828800" y="1600200"/>
                <a:ext cx="304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grpSp>
          <p:nvGrpSpPr>
            <p:cNvPr id="6" name="Group 42"/>
            <p:cNvGrpSpPr>
              <a:grpSpLocks/>
            </p:cNvGrpSpPr>
            <p:nvPr/>
          </p:nvGrpSpPr>
          <p:grpSpPr bwMode="auto">
            <a:xfrm>
              <a:off x="3988" y="565"/>
              <a:ext cx="1005" cy="922"/>
              <a:chOff x="1676400" y="1295399"/>
              <a:chExt cx="609600" cy="609600"/>
            </a:xfrm>
          </p:grpSpPr>
          <p:cxnSp>
            <p:nvCxnSpPr>
              <p:cNvPr id="35900" name="Straight Connector 21"/>
              <p:cNvCxnSpPr>
                <a:cxnSpLocks noChangeShapeType="1"/>
              </p:cNvCxnSpPr>
              <p:nvPr/>
            </p:nvCxnSpPr>
            <p:spPr bwMode="auto">
              <a:xfrm rot="5400000">
                <a:off x="1828800" y="1600199"/>
                <a:ext cx="304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  <p:grpSp>
            <p:nvGrpSpPr>
              <p:cNvPr id="7" name="Group 23"/>
              <p:cNvGrpSpPr>
                <a:grpSpLocks/>
              </p:cNvGrpSpPr>
              <p:nvPr/>
            </p:nvGrpSpPr>
            <p:grpSpPr bwMode="auto">
              <a:xfrm>
                <a:off x="1981200" y="1295399"/>
                <a:ext cx="304800" cy="304800"/>
                <a:chOff x="2971800" y="1295400"/>
                <a:chExt cx="304800" cy="304800"/>
              </a:xfrm>
            </p:grpSpPr>
            <p:sp>
              <p:nvSpPr>
                <p:cNvPr id="29" name="Arc 28"/>
                <p:cNvSpPr/>
                <p:nvPr/>
              </p:nvSpPr>
              <p:spPr bwMode="auto">
                <a:xfrm>
                  <a:off x="2971496" y="1296061"/>
                  <a:ext cx="304497" cy="304139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Arc 29"/>
                <p:cNvSpPr/>
                <p:nvPr/>
              </p:nvSpPr>
              <p:spPr bwMode="auto">
                <a:xfrm rot="16200000">
                  <a:off x="2971675" y="1295882"/>
                  <a:ext cx="304139" cy="304497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Arc 30"/>
                <p:cNvSpPr/>
                <p:nvPr/>
              </p:nvSpPr>
              <p:spPr bwMode="auto">
                <a:xfrm rot="5400000">
                  <a:off x="2971675" y="1295882"/>
                  <a:ext cx="304139" cy="304497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24"/>
              <p:cNvGrpSpPr>
                <a:grpSpLocks/>
              </p:cNvGrpSpPr>
              <p:nvPr/>
            </p:nvGrpSpPr>
            <p:grpSpPr bwMode="auto">
              <a:xfrm rot="10800000">
                <a:off x="1676400" y="1600199"/>
                <a:ext cx="304800" cy="304800"/>
                <a:chOff x="2971800" y="1295400"/>
                <a:chExt cx="304800" cy="304800"/>
              </a:xfrm>
            </p:grpSpPr>
            <p:sp>
              <p:nvSpPr>
                <p:cNvPr id="26" name="Arc 25"/>
                <p:cNvSpPr/>
                <p:nvPr/>
              </p:nvSpPr>
              <p:spPr bwMode="auto">
                <a:xfrm>
                  <a:off x="2975136" y="1293417"/>
                  <a:ext cx="305103" cy="305461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Arc 26"/>
                <p:cNvSpPr/>
                <p:nvPr/>
              </p:nvSpPr>
              <p:spPr bwMode="auto">
                <a:xfrm rot="16200000">
                  <a:off x="2974958" y="1293596"/>
                  <a:ext cx="305461" cy="305103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Arc 27"/>
                <p:cNvSpPr/>
                <p:nvPr/>
              </p:nvSpPr>
              <p:spPr bwMode="auto">
                <a:xfrm rot="5400000">
                  <a:off x="2974958" y="1293596"/>
                  <a:ext cx="305461" cy="305103"/>
                </a:xfrm>
                <a:prstGeom prst="arc">
                  <a:avLst/>
                </a:prstGeom>
                <a:noFill/>
                <a:ln w="285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b="1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5903" name="Straight Connector 24"/>
              <p:cNvCxnSpPr>
                <a:cxnSpLocks noChangeShapeType="1"/>
              </p:cNvCxnSpPr>
              <p:nvPr/>
            </p:nvCxnSpPr>
            <p:spPr bwMode="auto">
              <a:xfrm rot="10800000">
                <a:off x="1828800" y="1600200"/>
                <a:ext cx="304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</p:cxnSp>
        </p:grpSp>
        <p:sp>
          <p:nvSpPr>
            <p:cNvPr id="35892" name="TextBox 12"/>
            <p:cNvSpPr txBox="1">
              <a:spLocks noChangeArrowheads="1"/>
            </p:cNvSpPr>
            <p:nvPr/>
          </p:nvSpPr>
          <p:spPr bwMode="auto">
            <a:xfrm>
              <a:off x="321" y="607"/>
              <a:ext cx="68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>
                  <a:latin typeface="Calibri" panose="020F0502020204030204" pitchFamily="34" charset="0"/>
                </a:rPr>
                <a:t>ion sources</a:t>
              </a:r>
            </a:p>
          </p:txBody>
        </p:sp>
        <p:sp>
          <p:nvSpPr>
            <p:cNvPr id="35893" name="TextBox 13"/>
            <p:cNvSpPr txBox="1">
              <a:spLocks noChangeArrowheads="1"/>
            </p:cNvSpPr>
            <p:nvPr/>
          </p:nvSpPr>
          <p:spPr bwMode="auto">
            <a:xfrm>
              <a:off x="1069" y="725"/>
              <a:ext cx="9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 dirty="0">
                  <a:latin typeface="Calibri" panose="020F0502020204030204" pitchFamily="34" charset="0"/>
                </a:rPr>
                <a:t>ion </a:t>
              </a:r>
              <a:r>
                <a:rPr lang="en-US" sz="1400" b="1" dirty="0" err="1">
                  <a:latin typeface="Calibri" panose="020F0502020204030204" pitchFamily="34" charset="0"/>
                </a:rPr>
                <a:t>linac</a:t>
              </a:r>
              <a:endParaRPr lang="en-US" sz="1400" b="1" dirty="0">
                <a:latin typeface="Calibri" panose="020F0502020204030204" pitchFamily="34" charset="0"/>
              </a:endParaRPr>
            </a:p>
          </p:txBody>
        </p:sp>
        <p:sp>
          <p:nvSpPr>
            <p:cNvPr id="35894" name="TextBox 14"/>
            <p:cNvSpPr txBox="1">
              <a:spLocks noChangeArrowheads="1"/>
            </p:cNvSpPr>
            <p:nvPr/>
          </p:nvSpPr>
          <p:spPr bwMode="auto">
            <a:xfrm>
              <a:off x="2599" y="1022"/>
              <a:ext cx="115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>
                  <a:latin typeface="Calibri" panose="020F0502020204030204" pitchFamily="34" charset="0"/>
                </a:rPr>
                <a:t>Booster </a:t>
              </a:r>
            </a:p>
            <a:p>
              <a:pPr algn="ctr" eaLnBrk="1" hangingPunct="1"/>
              <a:r>
                <a:rPr lang="en-US" sz="1400" b="1">
                  <a:latin typeface="Calibri" panose="020F0502020204030204" pitchFamily="34" charset="0"/>
                </a:rPr>
                <a:t>   (0.285 to 8 GeV)</a:t>
              </a:r>
            </a:p>
          </p:txBody>
        </p:sp>
        <p:sp>
          <p:nvSpPr>
            <p:cNvPr id="35895" name="TextBox 16"/>
            <p:cNvSpPr txBox="1">
              <a:spLocks noChangeArrowheads="1"/>
            </p:cNvSpPr>
            <p:nvPr/>
          </p:nvSpPr>
          <p:spPr bwMode="auto">
            <a:xfrm>
              <a:off x="4453" y="1022"/>
              <a:ext cx="104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>
                  <a:latin typeface="Calibri" panose="020F0502020204030204" pitchFamily="34" charset="0"/>
                </a:rPr>
                <a:t>collider ring</a:t>
              </a:r>
            </a:p>
            <a:p>
              <a:pPr algn="ctr" eaLnBrk="1" hangingPunct="1"/>
              <a:r>
                <a:rPr lang="en-US" sz="1400" b="1">
                  <a:latin typeface="Calibri" panose="020F0502020204030204" pitchFamily="34" charset="0"/>
                </a:rPr>
                <a:t>(8 to 100 GeV)</a:t>
              </a:r>
            </a:p>
          </p:txBody>
        </p:sp>
        <p:sp>
          <p:nvSpPr>
            <p:cNvPr id="35896" name="Rectangle 17"/>
            <p:cNvSpPr>
              <a:spLocks noChangeArrowheads="1"/>
            </p:cNvSpPr>
            <p:nvPr/>
          </p:nvSpPr>
          <p:spPr bwMode="auto">
            <a:xfrm>
              <a:off x="2599" y="996"/>
              <a:ext cx="70" cy="6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400" b="1"/>
            </a:p>
          </p:txBody>
        </p:sp>
        <p:sp>
          <p:nvSpPr>
            <p:cNvPr id="35897" name="Rectangle 18"/>
            <p:cNvSpPr>
              <a:spLocks noChangeArrowheads="1"/>
            </p:cNvSpPr>
            <p:nvPr/>
          </p:nvSpPr>
          <p:spPr bwMode="auto">
            <a:xfrm>
              <a:off x="4271" y="996"/>
              <a:ext cx="137" cy="6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/>
              <a:endParaRPr lang="en-US" sz="1400" b="1"/>
            </a:p>
          </p:txBody>
        </p:sp>
        <p:sp>
          <p:nvSpPr>
            <p:cNvPr id="35898" name="TextBox 20"/>
            <p:cNvSpPr txBox="1">
              <a:spLocks noChangeArrowheads="1"/>
            </p:cNvSpPr>
            <p:nvPr/>
          </p:nvSpPr>
          <p:spPr bwMode="auto">
            <a:xfrm>
              <a:off x="3942" y="646"/>
              <a:ext cx="59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BB cooler</a:t>
              </a:r>
            </a:p>
          </p:txBody>
        </p:sp>
        <p:sp>
          <p:nvSpPr>
            <p:cNvPr id="35899" name="TextBox 20"/>
            <p:cNvSpPr txBox="1">
              <a:spLocks noChangeArrowheads="1"/>
            </p:cNvSpPr>
            <p:nvPr/>
          </p:nvSpPr>
          <p:spPr bwMode="auto">
            <a:xfrm>
              <a:off x="2217" y="646"/>
              <a:ext cx="61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/>
              <a:r>
                <a:rPr lang="en-US" sz="1400" b="1">
                  <a:solidFill>
                    <a:srgbClr val="FF0000"/>
                  </a:solidFill>
                  <a:latin typeface="Calibri" panose="020F0502020204030204" pitchFamily="34" charset="0"/>
                </a:rPr>
                <a:t>DC cooler</a:t>
              </a:r>
            </a:p>
          </p:txBody>
        </p:sp>
      </p:grpSp>
      <p:graphicFrame>
        <p:nvGraphicFramePr>
          <p:cNvPr id="226390" name="Group 86"/>
          <p:cNvGraphicFramePr>
            <a:graphicFrameLocks noGrp="1"/>
          </p:cNvGraphicFramePr>
          <p:nvPr/>
        </p:nvGraphicFramePr>
        <p:xfrm>
          <a:off x="66675" y="2439988"/>
          <a:ext cx="8982075" cy="3227546"/>
        </p:xfrm>
        <a:graphic>
          <a:graphicData uri="http://schemas.openxmlformats.org/drawingml/2006/table">
            <a:tbl>
              <a:tblPr>
                <a:tableStyleId>{912C8C85-51F0-491E-9774-3900AFEF0FD7}</a:tableStyleId>
              </a:tblPr>
              <a:tblGrid>
                <a:gridCol w="1091744">
                  <a:extLst>
                    <a:ext uri="{9D8B030D-6E8A-4147-A177-3AD203B41FA5}"/>
                  </a:extLst>
                </a:gridCol>
                <a:gridCol w="1270456">
                  <a:extLst>
                    <a:ext uri="{9D8B030D-6E8A-4147-A177-3AD203B41FA5}"/>
                  </a:extLst>
                </a:gridCol>
                <a:gridCol w="3057525">
                  <a:extLst>
                    <a:ext uri="{9D8B030D-6E8A-4147-A177-3AD203B41FA5}"/>
                  </a:extLst>
                </a:gridCol>
                <a:gridCol w="1628775">
                  <a:extLst>
                    <a:ext uri="{9D8B030D-6E8A-4147-A177-3AD203B41FA5}"/>
                  </a:extLst>
                </a:gridCol>
                <a:gridCol w="1933575">
                  <a:extLst>
                    <a:ext uri="{9D8B030D-6E8A-4147-A177-3AD203B41FA5}"/>
                  </a:extLst>
                </a:gridCol>
              </a:tblGrid>
              <a:tr h="36572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Ring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Cooler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Function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Ion energy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Electron energy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FFFF99"/>
                    </a:solidFill>
                  </a:tcPr>
                </a:tc>
                <a:extLst>
                  <a:ext uri="{0D108BD9-81ED-4DB2-BD59-A6C34878D82A}"/>
                </a:extLst>
              </a:tr>
              <a:tr h="36572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GeV/</a:t>
                      </a:r>
                      <a:r>
                        <a:rPr kumimoji="0" lang="en-US" alt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u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MeV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  <a:tr h="640017"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Booster ring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DC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Injection and accumulation of positive ions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0.11 ~ 0.19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(injection)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0.062 ~ 0.1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  <a:tr h="6460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Emittance reduction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1.1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  <a:tr h="640017"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Collider ring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Bunched Beam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Cooling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(BBC)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Maintain </a:t>
                      </a:r>
                      <a:r>
                        <a:rPr kumimoji="0" lang="en-US" alt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emittance</a:t>
                      </a: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during stacking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7.9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(injection)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4.3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  <a:tr h="569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Maintain </a:t>
                      </a:r>
                      <a:r>
                        <a:rPr kumimoji="0" lang="en-US" alt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emittance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Up to </a:t>
                      </a: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Up to 55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5" marB="45715" anchor="ctr" horzOverflow="overflow"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3" name="Right Brace 52"/>
          <p:cNvSpPr>
            <a:spLocks/>
          </p:cNvSpPr>
          <p:nvPr/>
        </p:nvSpPr>
        <p:spPr bwMode="auto">
          <a:xfrm flipH="1">
            <a:off x="2189163" y="4481513"/>
            <a:ext cx="279400" cy="1123950"/>
          </a:xfrm>
          <a:prstGeom prst="rightBrace">
            <a:avLst>
              <a:gd name="adj1" fmla="val 8325"/>
              <a:gd name="adj2" fmla="val 50000"/>
            </a:avLst>
          </a:prstGeom>
          <a:noFill/>
          <a:ln w="57150">
            <a:solidFill>
              <a:srgbClr val="00B05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54" name="Right Brace 53"/>
          <p:cNvSpPr>
            <a:spLocks/>
          </p:cNvSpPr>
          <p:nvPr/>
        </p:nvSpPr>
        <p:spPr bwMode="auto">
          <a:xfrm flipH="1">
            <a:off x="2165350" y="3217863"/>
            <a:ext cx="304800" cy="1187450"/>
          </a:xfrm>
          <a:prstGeom prst="rightBrace">
            <a:avLst>
              <a:gd name="adj1" fmla="val 8333"/>
              <a:gd name="adj2" fmla="val 50000"/>
            </a:avLst>
          </a:prstGeom>
          <a:noFill/>
          <a:ln w="57150">
            <a:solidFill>
              <a:srgbClr val="00B050"/>
            </a:solidFill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35886" name="Content Placeholder 1"/>
          <p:cNvSpPr>
            <a:spLocks noGrp="1"/>
          </p:cNvSpPr>
          <p:nvPr>
            <p:ph idx="4294967295"/>
          </p:nvPr>
        </p:nvSpPr>
        <p:spPr>
          <a:xfrm>
            <a:off x="127000" y="5684838"/>
            <a:ext cx="8905875" cy="722312"/>
          </a:xfrm>
          <a:solidFill>
            <a:srgbClr val="FFFF99"/>
          </a:solidFill>
        </p:spPr>
        <p:txBody>
          <a:bodyPr/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CC0000"/>
              </a:buClr>
              <a:buFont typeface="Wingdings" charset="2"/>
              <a:buChar char="§"/>
            </a:pPr>
            <a:r>
              <a:rPr lang="en-US" sz="1800" b="1" dirty="0">
                <a:latin typeface="Arial" charset="0"/>
                <a:ea typeface="MS PGothic" pitchFamily="34" charset="-128"/>
                <a:cs typeface="MS PGothic" pitchFamily="34" charset="-128"/>
              </a:rPr>
              <a:t>DC cooling for </a:t>
            </a:r>
            <a:r>
              <a:rPr lang="en-US" sz="1800" b="1" dirty="0" err="1">
                <a:latin typeface="Arial" charset="0"/>
                <a:ea typeface="MS PGothic" pitchFamily="34" charset="-128"/>
                <a:cs typeface="MS PGothic" pitchFamily="34" charset="-128"/>
              </a:rPr>
              <a:t>emittance</a:t>
            </a:r>
            <a:r>
              <a:rPr lang="en-US" sz="1800" b="1" dirty="0">
                <a:latin typeface="Arial" charset="0"/>
                <a:ea typeface="MS PGothic" pitchFamily="34" charset="-128"/>
                <a:cs typeface="MS PGothic" pitchFamily="34" charset="-128"/>
              </a:rPr>
              <a:t> reduction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CC0000"/>
              </a:buClr>
              <a:buFont typeface="Wingdings" charset="2"/>
              <a:buChar char="§"/>
            </a:pPr>
            <a:r>
              <a:rPr lang="en-US" sz="1800" b="1" dirty="0">
                <a:latin typeface="Arial" charset="0"/>
                <a:ea typeface="MS PGothic" pitchFamily="34" charset="-128"/>
                <a:cs typeface="MS PGothic" pitchFamily="34" charset="-128"/>
              </a:rPr>
              <a:t>BBC cooling for </a:t>
            </a:r>
            <a:r>
              <a:rPr lang="en-US" sz="1800" b="1" dirty="0" err="1">
                <a:latin typeface="Arial" charset="0"/>
                <a:ea typeface="MS PGothic" pitchFamily="34" charset="-128"/>
                <a:cs typeface="MS PGothic" pitchFamily="34" charset="-128"/>
              </a:rPr>
              <a:t>emittance</a:t>
            </a:r>
            <a:r>
              <a:rPr lang="en-US" sz="1800" b="1" dirty="0">
                <a:latin typeface="Arial" charset="0"/>
                <a:ea typeface="MS PGothic" pitchFamily="34" charset="-128"/>
                <a:cs typeface="MS PGothic" pitchFamily="34" charset="-128"/>
              </a:rPr>
              <a:t> preservation </a:t>
            </a:r>
            <a:r>
              <a:rPr lang="en-US" sz="1800" dirty="0">
                <a:latin typeface="Arial" charset="0"/>
                <a:ea typeface="MS PGothic" pitchFamily="34" charset="-128"/>
                <a:cs typeface="MS PGothic" pitchFamily="34" charset="-128"/>
              </a:rPr>
              <a:t>against intra-beam scattering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65122" y="20951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494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5555"/>
            <a:ext cx="7313613" cy="594925"/>
          </a:xfrm>
        </p:spPr>
        <p:txBody>
          <a:bodyPr/>
          <a:lstStyle/>
          <a:p>
            <a:r>
              <a:rPr lang="en-US" sz="3600" b="1" dirty="0" smtClean="0"/>
              <a:t>High polarization: Figure-8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77824"/>
            <a:ext cx="3796453" cy="5248339"/>
          </a:xfrm>
        </p:spPr>
        <p:txBody>
          <a:bodyPr>
            <a:normAutofit fontScale="92500" lnSpcReduction="20000"/>
          </a:bodyPr>
          <a:lstStyle/>
          <a:p>
            <a:pPr defTabSz="914400">
              <a:buBlip>
                <a:blip r:embed="rId2"/>
              </a:buBlip>
            </a:pPr>
            <a:r>
              <a:rPr lang="en-US" sz="1800" b="1" dirty="0" smtClean="0">
                <a:solidFill>
                  <a:srgbClr val="3366FF"/>
                </a:solidFill>
                <a:cs typeface="Arial" charset="0"/>
              </a:rPr>
              <a:t>Figure-8 </a:t>
            </a:r>
            <a:r>
              <a:rPr lang="en-US" sz="1800" dirty="0" smtClean="0">
                <a:cs typeface="Arial" charset="0"/>
              </a:rPr>
              <a:t>concept: </a:t>
            </a:r>
            <a:r>
              <a:rPr lang="en-US" sz="1800" u="sng" dirty="0" smtClean="0">
                <a:cs typeface="Arial" charset="0"/>
              </a:rPr>
              <a:t>spin precession in one arc is exactly cancelled in the other </a:t>
            </a:r>
            <a:endParaRPr lang="en-US" u="sng" dirty="0" smtClean="0">
              <a:cs typeface="Arial" charset="0"/>
            </a:endParaRPr>
          </a:p>
          <a:p>
            <a:pPr defTabSz="914400">
              <a:buBlip>
                <a:blip r:embed="rId2"/>
              </a:buBlip>
            </a:pPr>
            <a:r>
              <a:rPr lang="en-US" sz="1800" b="1" dirty="0" smtClean="0">
                <a:solidFill>
                  <a:srgbClr val="3366FF"/>
                </a:solidFill>
                <a:cs typeface="Arial" charset="0"/>
              </a:rPr>
              <a:t>Spin stabilization by small fields</a:t>
            </a:r>
            <a:r>
              <a:rPr lang="en-US" sz="1800" dirty="0" smtClean="0">
                <a:cs typeface="Arial" charset="0"/>
              </a:rPr>
              <a:t>: </a:t>
            </a:r>
            <a:r>
              <a:rPr lang="en-US" sz="1800" dirty="0" smtClean="0">
                <a:solidFill>
                  <a:schemeClr val="hlink"/>
                </a:solidFill>
                <a:cs typeface="Arial" charset="0"/>
              </a:rPr>
              <a:t>~3 Tm</a:t>
            </a:r>
            <a:r>
              <a:rPr lang="en-US" sz="1800" dirty="0" smtClean="0">
                <a:cs typeface="Arial" charset="0"/>
              </a:rPr>
              <a:t> vs. </a:t>
            </a:r>
            <a:r>
              <a:rPr lang="en-US" sz="1800" dirty="0" smtClean="0">
                <a:solidFill>
                  <a:srgbClr val="FF0000"/>
                </a:solidFill>
                <a:cs typeface="Arial" charset="0"/>
              </a:rPr>
              <a:t>~ 400 Tm</a:t>
            </a:r>
            <a:r>
              <a:rPr lang="en-US" sz="1800" dirty="0" smtClean="0">
                <a:cs typeface="Arial" charset="0"/>
              </a:rPr>
              <a:t> for </a:t>
            </a:r>
            <a:r>
              <a:rPr lang="en-US" sz="1800" b="1" dirty="0" smtClean="0">
                <a:cs typeface="Arial" charset="0"/>
              </a:rPr>
              <a:t>deuterons </a:t>
            </a:r>
            <a:r>
              <a:rPr lang="en-US" sz="1800" dirty="0" smtClean="0">
                <a:cs typeface="Arial" charset="0"/>
              </a:rPr>
              <a:t>at 100 GeV</a:t>
            </a:r>
          </a:p>
          <a:p>
            <a:pPr lvl="1" defTabSz="914400"/>
            <a:r>
              <a:rPr lang="en-US" sz="1600" dirty="0" smtClean="0">
                <a:cs typeface="Arial" charset="0"/>
              </a:rPr>
              <a:t>Criterion: induced spin rotation &gt;&gt; spin rotation due to orbit errors</a:t>
            </a:r>
          </a:p>
          <a:p>
            <a:pPr defTabSz="914400">
              <a:buBlip>
                <a:blip r:embed="rId2"/>
              </a:buBlip>
            </a:pPr>
            <a:r>
              <a:rPr lang="en-US" sz="1800" b="1" dirty="0" smtClean="0">
                <a:solidFill>
                  <a:srgbClr val="3366FF"/>
                </a:solidFill>
                <a:cs typeface="Arial" charset="0"/>
              </a:rPr>
              <a:t>Polarized deuterons possible</a:t>
            </a:r>
          </a:p>
          <a:p>
            <a:pPr defTabSz="914400">
              <a:buBlip>
                <a:blip r:embed="rId2"/>
              </a:buBlip>
            </a:pPr>
            <a:r>
              <a:rPr lang="en-US" sz="1800" b="1" dirty="0" smtClean="0">
                <a:solidFill>
                  <a:srgbClr val="3366FF"/>
                </a:solidFill>
                <a:cs typeface="Arial" charset="0"/>
              </a:rPr>
              <a:t>3D spin rotator</a:t>
            </a:r>
            <a:r>
              <a:rPr lang="en-US" sz="1800" dirty="0" smtClean="0">
                <a:cs typeface="Arial" charset="0"/>
              </a:rPr>
              <a:t>: combination of small rotations about different axes provides </a:t>
            </a:r>
            <a:r>
              <a:rPr lang="en-US" sz="1800" b="1" dirty="0" smtClean="0">
                <a:cs typeface="Arial" charset="0"/>
              </a:rPr>
              <a:t>any polarization orientation </a:t>
            </a:r>
            <a:r>
              <a:rPr lang="en-US" sz="1800" dirty="0" smtClean="0">
                <a:cs typeface="Arial" charset="0"/>
              </a:rPr>
              <a:t>at any point in the collider ring</a:t>
            </a:r>
          </a:p>
          <a:p>
            <a:pPr defTabSz="914400">
              <a:buBlip>
                <a:blip r:embed="rId2"/>
              </a:buBlip>
            </a:pPr>
            <a:r>
              <a:rPr lang="en-US" sz="1800" dirty="0" smtClean="0">
                <a:cs typeface="Arial" charset="0"/>
              </a:rPr>
              <a:t>No effect on the orbit</a:t>
            </a:r>
          </a:p>
          <a:p>
            <a:pPr defTabSz="914400">
              <a:buBlip>
                <a:blip r:embed="rId2"/>
              </a:buBlip>
            </a:pPr>
            <a:r>
              <a:rPr lang="en-US" sz="1800" dirty="0" smtClean="0">
                <a:cs typeface="Arial" charset="0"/>
              </a:rPr>
              <a:t>Adiabatic spin flips</a:t>
            </a:r>
          </a:p>
          <a:p>
            <a:pPr defTabSz="914400">
              <a:buBlip>
                <a:blip r:embed="rId2"/>
              </a:buBlip>
            </a:pPr>
            <a:r>
              <a:rPr lang="en-US" sz="1800" b="1" dirty="0" smtClean="0">
                <a:solidFill>
                  <a:srgbClr val="3366FF"/>
                </a:solidFill>
                <a:cs typeface="Arial" charset="0"/>
              </a:rPr>
              <a:t>Spin tracking </a:t>
            </a:r>
            <a:r>
              <a:rPr lang="en-US" sz="1800" dirty="0" smtClean="0">
                <a:cs typeface="Arial" charset="0"/>
              </a:rPr>
              <a:t>in progress</a:t>
            </a:r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4105558" y="1152551"/>
            <a:ext cx="5065712" cy="1463675"/>
            <a:chOff x="263103" y="2076488"/>
            <a:chExt cx="7007993" cy="1993268"/>
          </a:xfrm>
        </p:grpSpPr>
        <p:grpSp>
          <p:nvGrpSpPr>
            <p:cNvPr id="5" name="Group 1"/>
            <p:cNvGrpSpPr>
              <a:grpSpLocks/>
            </p:cNvGrpSpPr>
            <p:nvPr/>
          </p:nvGrpSpPr>
          <p:grpSpPr bwMode="auto">
            <a:xfrm>
              <a:off x="263103" y="2076488"/>
              <a:ext cx="7007993" cy="1993272"/>
              <a:chOff x="263784" y="2000754"/>
              <a:chExt cx="7007639" cy="1992658"/>
            </a:xfrm>
          </p:grpSpPr>
          <p:grpSp>
            <p:nvGrpSpPr>
              <p:cNvPr id="6" name="Group 63"/>
              <p:cNvGrpSpPr>
                <a:grpSpLocks/>
              </p:cNvGrpSpPr>
              <p:nvPr/>
            </p:nvGrpSpPr>
            <p:grpSpPr bwMode="auto">
              <a:xfrm>
                <a:off x="263784" y="2000754"/>
                <a:ext cx="6774857" cy="1992658"/>
                <a:chOff x="263784" y="2000754"/>
                <a:chExt cx="6774857" cy="1992658"/>
              </a:xfrm>
            </p:grpSpPr>
            <p:grpSp>
              <p:nvGrpSpPr>
                <p:cNvPr id="7" name="Group 64"/>
                <p:cNvGrpSpPr>
                  <a:grpSpLocks/>
                </p:cNvGrpSpPr>
                <p:nvPr/>
              </p:nvGrpSpPr>
              <p:grpSpPr bwMode="auto">
                <a:xfrm>
                  <a:off x="263784" y="2065592"/>
                  <a:ext cx="6774857" cy="1927820"/>
                  <a:chOff x="568585" y="1382769"/>
                  <a:chExt cx="6774857" cy="1927820"/>
                </a:xfrm>
              </p:grpSpPr>
              <p:grpSp>
                <p:nvGrpSpPr>
                  <p:cNvPr id="18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568585" y="1382769"/>
                    <a:ext cx="6774857" cy="1927820"/>
                    <a:chOff x="574566" y="1384347"/>
                    <a:chExt cx="7098229" cy="2000843"/>
                  </a:xfrm>
                </p:grpSpPr>
                <p:grpSp>
                  <p:nvGrpSpPr>
                    <p:cNvPr id="21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74566" y="1384347"/>
                      <a:ext cx="7098229" cy="2000843"/>
                      <a:chOff x="739871" y="2465045"/>
                      <a:chExt cx="7098370" cy="2001182"/>
                    </a:xfrm>
                  </p:grpSpPr>
                  <p:cxnSp>
                    <p:nvCxnSpPr>
                      <p:cNvPr id="62" name="Straight Connector 6"/>
                      <p:cNvCxnSpPr>
                        <a:cxnSpLocks noChangeShapeType="1"/>
                        <a:stCxn id="65" idx="2"/>
                        <a:endCxn id="64" idx="2"/>
                      </p:cNvCxnSpPr>
                      <p:nvPr/>
                    </p:nvCxnSpPr>
                    <p:spPr bwMode="auto">
                      <a:xfrm>
                        <a:off x="2054944" y="2547085"/>
                        <a:ext cx="4467704" cy="1837905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cxnSp>
                    <p:nvCxnSpPr>
                      <p:cNvPr id="63" name="Straight Connector 8"/>
                      <p:cNvCxnSpPr>
                        <a:cxnSpLocks noChangeShapeType="1"/>
                        <a:stCxn id="65" idx="0"/>
                        <a:endCxn id="64" idx="0"/>
                      </p:cNvCxnSpPr>
                      <p:nvPr/>
                    </p:nvCxnSpPr>
                    <p:spPr bwMode="auto">
                      <a:xfrm flipV="1">
                        <a:off x="2064875" y="2583999"/>
                        <a:ext cx="4447841" cy="1764074"/>
                      </a:xfrm>
                      <a:prstGeom prst="line">
                        <a:avLst/>
                      </a:prstGeom>
                      <a:noFill/>
                      <a:ln w="2857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</p:cxnSp>
                  <p:sp>
                    <p:nvSpPr>
                      <p:cNvPr id="64" name="Arc 63"/>
                      <p:cNvSpPr/>
                      <p:nvPr/>
                    </p:nvSpPr>
                    <p:spPr bwMode="auto">
                      <a:xfrm>
                        <a:off x="5956080" y="2496454"/>
                        <a:ext cx="1882161" cy="1969773"/>
                      </a:xfrm>
                      <a:prstGeom prst="arc">
                        <a:avLst>
                          <a:gd name="adj1" fmla="val 14753656"/>
                          <a:gd name="adj2" fmla="val 6806687"/>
                        </a:avLst>
                      </a:prstGeom>
                      <a:noFill/>
                      <a:ln w="101600" cap="flat" cmpd="sng" algn="ctr">
                        <a:solidFill>
                          <a:srgbClr val="00B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/>
                      <a:lstStyle/>
                      <a:p>
                        <a:pPr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sz="1800">
                          <a:latin typeface="Calibri" panose="020F0502020204030204" pitchFamily="34" charset="0"/>
                          <a:ea typeface="ＭＳ Ｐゴシック" pitchFamily="34" charset="-128"/>
                        </a:endParaRPr>
                      </a:p>
                    </p:txBody>
                  </p:sp>
                  <p:sp>
                    <p:nvSpPr>
                      <p:cNvPr id="65" name="Arc 64"/>
                      <p:cNvSpPr/>
                      <p:nvPr/>
                    </p:nvSpPr>
                    <p:spPr bwMode="auto">
                      <a:xfrm rot="10800000">
                        <a:off x="739871" y="2465045"/>
                        <a:ext cx="1882161" cy="1969773"/>
                      </a:xfrm>
                      <a:prstGeom prst="arc">
                        <a:avLst>
                          <a:gd name="adj1" fmla="val 14753656"/>
                          <a:gd name="adj2" fmla="val 6806687"/>
                        </a:avLst>
                      </a:prstGeom>
                      <a:noFill/>
                      <a:ln w="101600" cap="flat" cmpd="sng" algn="ctr">
                        <a:solidFill>
                          <a:srgbClr val="00B05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/>
                      <a:lstStyle/>
                      <a:p>
                        <a:pPr eaLnBrk="1" fontAlgn="auto" hangingPunct="1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sz="1800">
                          <a:latin typeface="Calibri" panose="020F0502020204030204" pitchFamily="34" charset="0"/>
                          <a:ea typeface="ＭＳ Ｐゴシック" pitchFamily="34" charset="-128"/>
                        </a:endParaRPr>
                      </a:p>
                    </p:txBody>
                  </p:sp>
                </p:grpSp>
                <p:grpSp>
                  <p:nvGrpSpPr>
                    <p:cNvPr id="23" name="Group 80"/>
                    <p:cNvGrpSpPr>
                      <a:grpSpLocks/>
                    </p:cNvGrpSpPr>
                    <p:nvPr/>
                  </p:nvGrpSpPr>
                  <p:grpSpPr bwMode="auto">
                    <a:xfrm rot="1432970">
                      <a:off x="1796563" y="1632771"/>
                      <a:ext cx="1392502" cy="182880"/>
                      <a:chOff x="1482120" y="4445095"/>
                      <a:chExt cx="1392502" cy="182880"/>
                    </a:xfrm>
                  </p:grpSpPr>
                  <p:grpSp>
                    <p:nvGrpSpPr>
                      <p:cNvPr id="29" name="Group 1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82120" y="4445095"/>
                        <a:ext cx="1392502" cy="182880"/>
                        <a:chOff x="1731698" y="1407225"/>
                        <a:chExt cx="1392502" cy="182880"/>
                      </a:xfrm>
                    </p:grpSpPr>
                    <p:sp>
                      <p:nvSpPr>
                        <p:cNvPr id="58" name="Flowchart: Direct Access Storage 1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1731698" y="1416208"/>
                          <a:ext cx="276106" cy="141315"/>
                        </a:xfrm>
                        <a:prstGeom prst="flowChartMagneticDrum">
                          <a:avLst/>
                        </a:prstGeom>
                        <a:solidFill>
                          <a:srgbClr val="77933C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59" name="Isosceles Triangle 10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133601" y="1407225"/>
                          <a:ext cx="27432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  <p:sp>
                      <p:nvSpPr>
                        <p:cNvPr id="60" name="Flowchart: Direct Access Storage 1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492712" y="1409328"/>
                          <a:ext cx="365840" cy="141316"/>
                        </a:xfrm>
                        <a:prstGeom prst="flowChartMagneticDrum">
                          <a:avLst/>
                        </a:prstGeom>
                        <a:solidFill>
                          <a:srgbClr val="77933C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61" name="Isosceles Triangle 11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987040" y="14072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56" name="Straight Arrow Connector 10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1578426" y="4521371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  <p:cxnSp>
                    <p:nvCxnSpPr>
                      <p:cNvPr id="57" name="Straight Arrow Connector 107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2355957" y="4520282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</p:grpSp>
                <p:grpSp>
                  <p:nvGrpSpPr>
                    <p:cNvPr id="30" name="Group 81"/>
                    <p:cNvGrpSpPr>
                      <a:grpSpLocks/>
                    </p:cNvGrpSpPr>
                    <p:nvPr/>
                  </p:nvGrpSpPr>
                  <p:grpSpPr bwMode="auto">
                    <a:xfrm rot="-1308187">
                      <a:off x="1825430" y="2903884"/>
                      <a:ext cx="1392450" cy="201287"/>
                      <a:chOff x="1478465" y="4435866"/>
                      <a:chExt cx="1392450" cy="201287"/>
                    </a:xfrm>
                  </p:grpSpPr>
                  <p:grpSp>
                    <p:nvGrpSpPr>
                      <p:cNvPr id="31" name="Group 9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478465" y="4435866"/>
                        <a:ext cx="1392450" cy="201287"/>
                        <a:chOff x="1728043" y="1397996"/>
                        <a:chExt cx="1392450" cy="201287"/>
                      </a:xfrm>
                    </p:grpSpPr>
                    <p:sp>
                      <p:nvSpPr>
                        <p:cNvPr id="51" name="Flowchart: Direct Access Storage 12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1728043" y="1434937"/>
                          <a:ext cx="273805" cy="139072"/>
                        </a:xfrm>
                        <a:prstGeom prst="flowChartMagneticDrum">
                          <a:avLst/>
                        </a:prstGeom>
                        <a:solidFill>
                          <a:srgbClr val="77933C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52" name="Isosceles Triangle 1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11813">
                          <a:off x="2121927" y="1397996"/>
                          <a:ext cx="274321" cy="182879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  <p:sp>
                      <p:nvSpPr>
                        <p:cNvPr id="53" name="Flowchart: Direct Access Storage 1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800000">
                          <a:off x="2502536" y="1422963"/>
                          <a:ext cx="361240" cy="136828"/>
                        </a:xfrm>
                        <a:prstGeom prst="flowChartMagneticDrum">
                          <a:avLst/>
                        </a:prstGeom>
                        <a:solidFill>
                          <a:srgbClr val="77933C"/>
                        </a:solidFill>
                        <a:ln w="9525" algn="ctr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54" name="Isosceles Triangle 10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-11813">
                          <a:off x="2983333" y="1416403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49" name="Straight Arrow Connector 99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1576428" y="4550533"/>
                        <a:ext cx="182879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  <p:cxnSp>
                    <p:nvCxnSpPr>
                      <p:cNvPr id="50" name="Straight Arrow Connector 10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flipH="1" flipV="1">
                        <a:off x="2355212" y="4536149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</p:grpSp>
                <p:grpSp>
                  <p:nvGrpSpPr>
                    <p:cNvPr id="32" name="Group 82"/>
                    <p:cNvGrpSpPr>
                      <a:grpSpLocks/>
                    </p:cNvGrpSpPr>
                    <p:nvPr/>
                  </p:nvGrpSpPr>
                  <p:grpSpPr bwMode="auto">
                    <a:xfrm rot="-1238556">
                      <a:off x="5009716" y="1672748"/>
                      <a:ext cx="1391037" cy="205158"/>
                      <a:chOff x="1529158" y="4449317"/>
                      <a:chExt cx="1391037" cy="205158"/>
                    </a:xfrm>
                  </p:grpSpPr>
                  <p:grpSp>
                    <p:nvGrpSpPr>
                      <p:cNvPr id="33" name="Group 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29158" y="4449317"/>
                        <a:ext cx="1391037" cy="205158"/>
                        <a:chOff x="1778736" y="1411447"/>
                        <a:chExt cx="1391037" cy="205158"/>
                      </a:xfrm>
                    </p:grpSpPr>
                    <p:sp>
                      <p:nvSpPr>
                        <p:cNvPr id="44" name="Flowchart: Direct Access Storage 119"/>
                        <p:cNvSpPr/>
                        <p:nvPr/>
                      </p:nvSpPr>
                      <p:spPr bwMode="auto">
                        <a:xfrm>
                          <a:off x="2895969" y="1411447"/>
                          <a:ext cx="273804" cy="13458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45" name="Isosceles Triangle 9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778556">
                          <a:off x="2517128" y="1420476"/>
                          <a:ext cx="274321" cy="182879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  <p:sp>
                      <p:nvSpPr>
                        <p:cNvPr id="46" name="Flowchart: Direct Access Storage 121"/>
                        <p:cNvSpPr/>
                        <p:nvPr/>
                      </p:nvSpPr>
                      <p:spPr bwMode="auto">
                        <a:xfrm>
                          <a:off x="2019417" y="1418340"/>
                          <a:ext cx="365840" cy="143558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47" name="Isosceles Triangle 9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0718556">
                          <a:off x="1778736" y="14337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10800000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42" name="Straight Arrow Connector 92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2659845" y="4527747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  <p:cxnSp>
                    <p:nvCxnSpPr>
                      <p:cNvPr id="43" name="Straight Arrow Connector 93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1784931" y="4548916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</p:grpSp>
                <p:grpSp>
                  <p:nvGrpSpPr>
                    <p:cNvPr id="34" name="Group 83"/>
                    <p:cNvGrpSpPr>
                      <a:grpSpLocks/>
                    </p:cNvGrpSpPr>
                    <p:nvPr/>
                  </p:nvGrpSpPr>
                  <p:grpSpPr bwMode="auto">
                    <a:xfrm rot="1329621">
                      <a:off x="5047016" y="2959729"/>
                      <a:ext cx="1387298" cy="182880"/>
                      <a:chOff x="1539240" y="4445095"/>
                      <a:chExt cx="1387298" cy="182880"/>
                    </a:xfrm>
                  </p:grpSpPr>
                  <p:grpSp>
                    <p:nvGrpSpPr>
                      <p:cNvPr id="41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39240" y="4445095"/>
                        <a:ext cx="1387298" cy="182880"/>
                        <a:chOff x="1788818" y="1407225"/>
                        <a:chExt cx="1387298" cy="182880"/>
                      </a:xfrm>
                    </p:grpSpPr>
                    <p:sp>
                      <p:nvSpPr>
                        <p:cNvPr id="37" name="Flowchart: Direct Access Storage 112"/>
                        <p:cNvSpPr/>
                        <p:nvPr/>
                      </p:nvSpPr>
                      <p:spPr bwMode="auto">
                        <a:xfrm>
                          <a:off x="2904611" y="1449295"/>
                          <a:ext cx="271505" cy="132344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38" name="Isosceles Triangle 8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22168" y="1407225"/>
                          <a:ext cx="27432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  <p:sp>
                      <p:nvSpPr>
                        <p:cNvPr id="39" name="Flowchart: Direct Access Storage 114"/>
                        <p:cNvSpPr/>
                        <p:nvPr/>
                      </p:nvSpPr>
                      <p:spPr bwMode="auto">
                        <a:xfrm>
                          <a:off x="2027150" y="1440760"/>
                          <a:ext cx="372744" cy="127856"/>
                        </a:xfrm>
                        <a:prstGeom prst="flowChartMagneticDrum">
                          <a:avLst/>
                        </a:prstGeom>
                        <a:solidFill>
                          <a:schemeClr val="accent3">
                            <a:lumMod val="75000"/>
                          </a:schemeClr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/>
                      </p:spPr>
                      <p:txBody>
                        <a:bodyPr/>
                        <a:lstStyle/>
                        <a:p>
                          <a:pPr eaLnBrk="1" fontAlgn="auto" hangingPunct="1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 sz="1800">
                            <a:latin typeface="Calibri" panose="020F0502020204030204" pitchFamily="34" charset="0"/>
                            <a:ea typeface="ＭＳ Ｐゴシック" pitchFamily="34" charset="-128"/>
                          </a:endParaRPr>
                        </a:p>
                      </p:txBody>
                    </p:sp>
                    <p:sp>
                      <p:nvSpPr>
                        <p:cNvPr id="40" name="Isosceles Triangle 9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88818" y="1407225"/>
                          <a:ext cx="137160" cy="182880"/>
                        </a:xfrm>
                        <a:prstGeom prst="triangle">
                          <a:avLst>
                            <a:gd name="adj" fmla="val 50000"/>
                          </a:avLst>
                        </a:prstGeom>
                        <a:solidFill>
                          <a:srgbClr val="33CC33"/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eaLnBrk="1" hangingPunct="1"/>
                          <a:endParaRPr lang="en-US" sz="1800">
                            <a:latin typeface="Calibri" panose="020F0502020204030204" pitchFamily="34" charset="0"/>
                            <a:ea typeface="MS PGothic" pitchFamily="34" charset="-128"/>
                            <a:cs typeface="MS PGothic" pitchFamily="34" charset="-128"/>
                          </a:endParaRPr>
                        </a:p>
                      </p:txBody>
                    </p:sp>
                  </p:grpSp>
                  <p:cxnSp>
                    <p:nvCxnSpPr>
                      <p:cNvPr id="35" name="Straight Arrow Connector 85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2665119" y="4556639"/>
                        <a:ext cx="182880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  <p:cxnSp>
                    <p:nvCxnSpPr>
                      <p:cNvPr id="36" name="Straight Arrow Connector 86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10800000" flipH="1" flipV="1">
                        <a:off x="1784931" y="4548916"/>
                        <a:ext cx="265176" cy="0"/>
                      </a:xfrm>
                      <a:prstGeom prst="straightConnector1">
                        <a:avLst/>
                      </a:prstGeom>
                      <a:noFill/>
                      <a:ln w="19050">
                        <a:solidFill>
                          <a:srgbClr val="3333FF"/>
                        </a:solidFill>
                        <a:round/>
                        <a:headEnd/>
                        <a:tailEnd type="triangle" w="sm" len="med"/>
                      </a:ln>
                    </p:spPr>
                  </p:cxnSp>
                </p:grpSp>
              </p:grpSp>
              <p:sp>
                <p:nvSpPr>
                  <p:cNvPr id="24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3152775" y="2551888"/>
                    <a:ext cx="13716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eaLnBrk="1" hangingPunct="1"/>
                    <a:endParaRPr lang="en-US" sz="1800">
                      <a:latin typeface="Calibri" panose="020F0502020204030204" pitchFamily="34" charset="0"/>
                      <a:ea typeface="MS PGothic" pitchFamily="34" charset="-128"/>
                      <a:cs typeface="MS PGothic" pitchFamily="34" charset="-128"/>
                    </a:endParaRPr>
                  </a:p>
                </p:txBody>
              </p:sp>
              <p:sp>
                <p:nvSpPr>
                  <p:cNvPr id="25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4600888" y="2568106"/>
                    <a:ext cx="137160" cy="1371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pPr eaLnBrk="1" hangingPunct="1"/>
                    <a:endParaRPr lang="en-US" sz="1800">
                      <a:latin typeface="Calibri" panose="020F0502020204030204" pitchFamily="34" charset="0"/>
                      <a:ea typeface="MS PGothic" pitchFamily="34" charset="-128"/>
                      <a:cs typeface="MS PGothic" pitchFamily="34" charset="-128"/>
                    </a:endParaRPr>
                  </a:p>
                </p:txBody>
              </p:sp>
              <p:cxnSp>
                <p:nvCxnSpPr>
                  <p:cNvPr id="26" name="Straight Arrow Connector 22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3848806" y="1936713"/>
                    <a:ext cx="571281" cy="247649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990099"/>
                    </a:solidFill>
                    <a:round/>
                    <a:headEnd/>
                    <a:tailEnd type="triangle" w="lg" len="lg"/>
                  </a:ln>
                </p:spPr>
              </p:cxnSp>
              <p:cxnSp>
                <p:nvCxnSpPr>
                  <p:cNvPr id="27" name="Straight Arrow Connector 22"/>
                  <p:cNvCxnSpPr>
                    <a:cxnSpLocks noChangeShapeType="1"/>
                  </p:cNvCxnSpPr>
                  <p:nvPr/>
                </p:nvCxnSpPr>
                <p:spPr bwMode="auto">
                  <a:xfrm rot="10800000" flipV="1">
                    <a:off x="3848806" y="2041488"/>
                    <a:ext cx="571281" cy="247649"/>
                  </a:xfrm>
                  <a:prstGeom prst="straightConnector1">
                    <a:avLst/>
                  </a:prstGeom>
                  <a:noFill/>
                  <a:ln w="19050">
                    <a:solidFill>
                      <a:srgbClr val="990099"/>
                    </a:solidFill>
                    <a:prstDash val="sysDash"/>
                    <a:round/>
                    <a:headEnd/>
                    <a:tailEnd type="triangle" w="lg" len="lg"/>
                  </a:ln>
                </p:spPr>
              </p:cxnSp>
              <p:sp>
                <p:nvSpPr>
                  <p:cNvPr id="28" name="TextBox 7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6703" y="2897956"/>
                    <a:ext cx="761978" cy="35429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 eaLnBrk="1" hangingPunct="1"/>
                    <a:r>
                      <a:rPr lang="en-US" sz="1100" b="1">
                        <a:latin typeface="Calibri" panose="020F0502020204030204" pitchFamily="34" charset="0"/>
                        <a:ea typeface="MS PGothic" pitchFamily="34" charset="-128"/>
                        <a:cs typeface="MS PGothic" pitchFamily="34" charset="-128"/>
                      </a:rPr>
                      <a:t>IP</a:t>
                    </a:r>
                  </a:p>
                </p:txBody>
              </p:sp>
            </p:grpSp>
            <p:sp>
              <p:nvSpPr>
                <p:cNvPr id="22" name="TextBox 77"/>
                <p:cNvSpPr txBox="1">
                  <a:spLocks noChangeArrowheads="1"/>
                </p:cNvSpPr>
                <p:nvPr/>
              </p:nvSpPr>
              <p:spPr bwMode="auto">
                <a:xfrm rot="1334881">
                  <a:off x="1487602" y="2000754"/>
                  <a:ext cx="1395905" cy="314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 eaLnBrk="1" hangingPunct="1"/>
                  <a:r>
                    <a:rPr lang="en-US" sz="900" b="1">
                      <a:latin typeface="Calibri" panose="020F0502020204030204" pitchFamily="34" charset="0"/>
                      <a:ea typeface="MS PGothic" pitchFamily="34" charset="-128"/>
                      <a:cs typeface="MS PGothic" pitchFamily="34" charset="-128"/>
                    </a:rPr>
                    <a:t>Spin Rotator</a:t>
                  </a:r>
                </a:p>
              </p:txBody>
            </p:sp>
          </p:grpSp>
          <p:sp>
            <p:nvSpPr>
              <p:cNvPr id="19" name="Arc 18"/>
              <p:cNvSpPr/>
              <p:nvPr/>
            </p:nvSpPr>
            <p:spPr bwMode="auto">
              <a:xfrm rot="8863078">
                <a:off x="6515977" y="3096498"/>
                <a:ext cx="696153" cy="577048"/>
              </a:xfrm>
              <a:prstGeom prst="arc">
                <a:avLst>
                  <a:gd name="adj1" fmla="val 11095852"/>
                  <a:gd name="adj2" fmla="val 15849856"/>
                </a:avLst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00">
                  <a:latin typeface="Calibri" panose="020F0502020204030204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0" name="TextBox 77"/>
              <p:cNvSpPr txBox="1">
                <a:spLocks noChangeArrowheads="1"/>
              </p:cNvSpPr>
              <p:nvPr/>
            </p:nvSpPr>
            <p:spPr bwMode="auto">
              <a:xfrm>
                <a:off x="6797073" y="3541711"/>
                <a:ext cx="474350" cy="4149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 eaLnBrk="1" hangingPunct="1"/>
                <a:r>
                  <a:rPr lang="en-US" sz="1400" b="1">
                    <a:latin typeface="Calibri" panose="020F0502020204030204" pitchFamily="34" charset="0"/>
                    <a:ea typeface="MS PGothic" pitchFamily="34" charset="-128"/>
                    <a:cs typeface="MS PGothic" pitchFamily="34" charset="-128"/>
                  </a:rPr>
                  <a:t>e</a:t>
                </a:r>
                <a:r>
                  <a:rPr lang="en-US" sz="1400" b="1" baseline="30000">
                    <a:latin typeface="Calibri" panose="020F0502020204030204" pitchFamily="34" charset="0"/>
                    <a:ea typeface="MS PGothic" pitchFamily="34" charset="-128"/>
                    <a:cs typeface="MS PGothic" pitchFamily="34" charset="-128"/>
                  </a:rPr>
                  <a:t>-</a:t>
                </a:r>
                <a:endParaRPr lang="en-US" sz="1400" b="1">
                  <a:latin typeface="Calibri" panose="020F0502020204030204" pitchFamily="34" charset="0"/>
                  <a:ea typeface="MS PGothic" pitchFamily="34" charset="-128"/>
                  <a:cs typeface="MS PGothic" pitchFamily="34" charset="-128"/>
                </a:endParaRPr>
              </a:p>
            </p:txBody>
          </p:sp>
        </p:grpSp>
        <p:sp>
          <p:nvSpPr>
            <p:cNvPr id="8" name="TextBox 144"/>
            <p:cNvSpPr txBox="1">
              <a:spLocks noChangeArrowheads="1"/>
            </p:cNvSpPr>
            <p:nvPr/>
          </p:nvSpPr>
          <p:spPr bwMode="auto">
            <a:xfrm flipH="1">
              <a:off x="5320322" y="2788874"/>
              <a:ext cx="1434165" cy="314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900" b="1">
                  <a:latin typeface="Calibri" panose="020F0502020204030204" pitchFamily="34" charset="0"/>
                  <a:ea typeface="MS PGothic" pitchFamily="34" charset="-128"/>
                  <a:cs typeface="MS PGothic" pitchFamily="34" charset="-128"/>
                </a:rPr>
                <a:t>Magnetic field</a:t>
              </a:r>
            </a:p>
          </p:txBody>
        </p:sp>
        <p:cxnSp>
          <p:nvCxnSpPr>
            <p:cNvPr id="9" name="Straight Arrow Connector 4"/>
            <p:cNvCxnSpPr>
              <a:cxnSpLocks noChangeShapeType="1"/>
            </p:cNvCxnSpPr>
            <p:nvPr/>
          </p:nvCxnSpPr>
          <p:spPr bwMode="auto">
            <a:xfrm flipV="1">
              <a:off x="726313" y="2690099"/>
              <a:ext cx="0" cy="390483"/>
            </a:xfrm>
            <a:prstGeom prst="straightConnector1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lg" len="lg"/>
            </a:ln>
          </p:spPr>
        </p:cxnSp>
        <p:sp>
          <p:nvSpPr>
            <p:cNvPr id="10" name="TextBox 144"/>
            <p:cNvSpPr txBox="1">
              <a:spLocks noChangeArrowheads="1"/>
            </p:cNvSpPr>
            <p:nvPr/>
          </p:nvSpPr>
          <p:spPr bwMode="auto">
            <a:xfrm flipH="1">
              <a:off x="5338462" y="3166084"/>
              <a:ext cx="1251820" cy="31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900" b="1">
                  <a:latin typeface="Calibri" panose="020F0502020204030204" pitchFamily="34" charset="0"/>
                  <a:ea typeface="MS PGothic" pitchFamily="34" charset="-128"/>
                  <a:cs typeface="MS PGothic" pitchFamily="34" charset="-128"/>
                </a:rPr>
                <a:t>Polarization</a:t>
              </a:r>
            </a:p>
          </p:txBody>
        </p:sp>
        <p:cxnSp>
          <p:nvCxnSpPr>
            <p:cNvPr id="11" name="Straight Arrow Connector 16"/>
            <p:cNvCxnSpPr>
              <a:cxnSpLocks noChangeShapeType="1"/>
            </p:cNvCxnSpPr>
            <p:nvPr/>
          </p:nvCxnSpPr>
          <p:spPr bwMode="auto">
            <a:xfrm flipV="1">
              <a:off x="6609680" y="3129272"/>
              <a:ext cx="0" cy="401638"/>
            </a:xfrm>
            <a:prstGeom prst="straightConnector1">
              <a:avLst/>
            </a:prstGeom>
            <a:noFill/>
            <a:ln w="25400">
              <a:solidFill>
                <a:srgbClr val="990099"/>
              </a:solidFill>
              <a:round/>
              <a:headEnd/>
              <a:tailEnd type="triangle" w="lg" len="lg"/>
            </a:ln>
          </p:spPr>
        </p:cxnSp>
        <p:cxnSp>
          <p:nvCxnSpPr>
            <p:cNvPr id="12" name="Straight Arrow Connector 18"/>
            <p:cNvCxnSpPr>
              <a:cxnSpLocks noChangeShapeType="1"/>
            </p:cNvCxnSpPr>
            <p:nvPr/>
          </p:nvCxnSpPr>
          <p:spPr bwMode="auto">
            <a:xfrm>
              <a:off x="6748432" y="3136795"/>
              <a:ext cx="0" cy="401303"/>
            </a:xfrm>
            <a:prstGeom prst="straightConnector1">
              <a:avLst/>
            </a:prstGeom>
            <a:noFill/>
            <a:ln w="25400">
              <a:solidFill>
                <a:srgbClr val="990099"/>
              </a:solidFill>
              <a:prstDash val="sysDot"/>
              <a:round/>
              <a:headEnd/>
              <a:tailEnd type="triangle" w="lg" len="lg"/>
            </a:ln>
          </p:spPr>
        </p:cxnSp>
        <p:cxnSp>
          <p:nvCxnSpPr>
            <p:cNvPr id="13" name="Straight Arrow Connector 88"/>
            <p:cNvCxnSpPr>
              <a:cxnSpLocks noChangeShapeType="1"/>
              <a:endCxn id="24" idx="5"/>
            </p:cNvCxnSpPr>
            <p:nvPr/>
          </p:nvCxnSpPr>
          <p:spPr bwMode="auto">
            <a:xfrm flipH="1" flipV="1">
              <a:off x="2964503" y="3427940"/>
              <a:ext cx="578986" cy="25257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4" name="Straight Arrow Connector 89"/>
            <p:cNvCxnSpPr>
              <a:cxnSpLocks noChangeShapeType="1"/>
              <a:endCxn id="25" idx="3"/>
            </p:cNvCxnSpPr>
            <p:nvPr/>
          </p:nvCxnSpPr>
          <p:spPr bwMode="auto">
            <a:xfrm flipV="1">
              <a:off x="3650125" y="3444163"/>
              <a:ext cx="665573" cy="23635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</p:spPr>
        </p:cxnSp>
        <p:cxnSp>
          <p:nvCxnSpPr>
            <p:cNvPr id="15" name="Straight Arrow Connector 14"/>
            <p:cNvCxnSpPr>
              <a:cxnSpLocks noChangeShapeType="1"/>
            </p:cNvCxnSpPr>
            <p:nvPr/>
          </p:nvCxnSpPr>
          <p:spPr bwMode="auto">
            <a:xfrm>
              <a:off x="6664272" y="2690099"/>
              <a:ext cx="0" cy="401303"/>
            </a:xfrm>
            <a:prstGeom prst="straightConnector1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lg" len="lg"/>
            </a:ln>
          </p:spPr>
        </p:cxnSp>
        <p:cxnSp>
          <p:nvCxnSpPr>
            <p:cNvPr id="16" name="Straight Arrow Connector 16"/>
            <p:cNvCxnSpPr>
              <a:cxnSpLocks noChangeShapeType="1"/>
            </p:cNvCxnSpPr>
            <p:nvPr/>
          </p:nvCxnSpPr>
          <p:spPr bwMode="auto">
            <a:xfrm flipV="1">
              <a:off x="623402" y="3071469"/>
              <a:ext cx="0" cy="401638"/>
            </a:xfrm>
            <a:prstGeom prst="straightConnector1">
              <a:avLst/>
            </a:prstGeom>
            <a:noFill/>
            <a:ln w="25400">
              <a:solidFill>
                <a:srgbClr val="990099"/>
              </a:solidFill>
              <a:round/>
              <a:headEnd/>
              <a:tailEnd type="triangle" w="lg" len="lg"/>
            </a:ln>
          </p:spPr>
        </p:cxnSp>
        <p:cxnSp>
          <p:nvCxnSpPr>
            <p:cNvPr id="17" name="Straight Arrow Connector 18"/>
            <p:cNvCxnSpPr>
              <a:cxnSpLocks noChangeShapeType="1"/>
            </p:cNvCxnSpPr>
            <p:nvPr/>
          </p:nvCxnSpPr>
          <p:spPr bwMode="auto">
            <a:xfrm>
              <a:off x="778906" y="3096685"/>
              <a:ext cx="0" cy="401303"/>
            </a:xfrm>
            <a:prstGeom prst="straightConnector1">
              <a:avLst/>
            </a:prstGeom>
            <a:noFill/>
            <a:ln w="25400">
              <a:solidFill>
                <a:srgbClr val="990099"/>
              </a:solidFill>
              <a:prstDash val="sysDot"/>
              <a:round/>
              <a:headEnd/>
              <a:tailEnd type="triangle" w="lg" len="lg"/>
            </a:ln>
          </p:spPr>
        </p:cxnSp>
      </p:grpSp>
      <p:graphicFrame>
        <p:nvGraphicFramePr>
          <p:cNvPr id="66" name="Group 134"/>
          <p:cNvGraphicFramePr>
            <a:graphicFrameLocks noGrp="1"/>
          </p:cNvGraphicFramePr>
          <p:nvPr/>
        </p:nvGraphicFramePr>
        <p:xfrm>
          <a:off x="4664988" y="2817091"/>
          <a:ext cx="3854450" cy="731838"/>
        </p:xfrm>
        <a:graphic>
          <a:graphicData uri="http://schemas.openxmlformats.org/drawingml/2006/table">
            <a:tbl>
              <a:tblPr/>
              <a:tblGrid>
                <a:gridCol w="1438709">
                  <a:extLst>
                    <a:ext uri="{9D8B030D-6E8A-4147-A177-3AD203B41FA5}"/>
                  </a:extLst>
                </a:gridCol>
                <a:gridCol w="484909">
                  <a:extLst>
                    <a:ext uri="{9D8B030D-6E8A-4147-A177-3AD203B41FA5}"/>
                  </a:extLst>
                </a:gridCol>
                <a:gridCol w="492606">
                  <a:extLst>
                    <a:ext uri="{9D8B030D-6E8A-4147-A177-3AD203B41FA5}"/>
                  </a:extLst>
                </a:gridCol>
                <a:gridCol w="400001">
                  <a:extLst>
                    <a:ext uri="{9D8B030D-6E8A-4147-A177-3AD203B41FA5}"/>
                  </a:extLst>
                </a:gridCol>
                <a:gridCol w="519112">
                  <a:extLst>
                    <a:ext uri="{9D8B030D-6E8A-4147-A177-3AD203B41FA5}"/>
                  </a:extLst>
                </a:gridCol>
                <a:gridCol w="519113">
                  <a:extLst>
                    <a:ext uri="{9D8B030D-6E8A-4147-A177-3AD203B41FA5}"/>
                  </a:extLst>
                </a:gridCol>
              </a:tblGrid>
              <a:tr h="27443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 energy (GeV)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/>
                </a:extLst>
              </a:tr>
              <a:tr h="457399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Estimated Pol. Lifetime (hours)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defTabSz="4572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</a:p>
                  </a:txBody>
                  <a:tcPr marL="91450" marR="91450" marT="45740" marB="4574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5528377" y="823526"/>
            <a:ext cx="212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Electron polarization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48" name="Group 4"/>
          <p:cNvGrpSpPr>
            <a:grpSpLocks/>
          </p:cNvGrpSpPr>
          <p:nvPr/>
        </p:nvGrpSpPr>
        <p:grpSpPr bwMode="auto">
          <a:xfrm>
            <a:off x="4540552" y="4073525"/>
            <a:ext cx="4252912" cy="1871662"/>
            <a:chOff x="1540" y="2870"/>
            <a:chExt cx="2679" cy="1179"/>
          </a:xfrm>
        </p:grpSpPr>
        <p:pic>
          <p:nvPicPr>
            <p:cNvPr id="6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40" y="2870"/>
              <a:ext cx="2679" cy="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Rectangle 6"/>
            <p:cNvSpPr>
              <a:spLocks noChangeArrowheads="1"/>
            </p:cNvSpPr>
            <p:nvPr/>
          </p:nvSpPr>
          <p:spPr bwMode="auto">
            <a:xfrm>
              <a:off x="2589" y="3178"/>
              <a:ext cx="106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71" name="Rectangle 7"/>
            <p:cNvSpPr>
              <a:spLocks noChangeArrowheads="1"/>
            </p:cNvSpPr>
            <p:nvPr/>
          </p:nvSpPr>
          <p:spPr bwMode="auto">
            <a:xfrm>
              <a:off x="3047" y="3177"/>
              <a:ext cx="107" cy="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72" name="Line 8"/>
            <p:cNvSpPr>
              <a:spLocks noChangeShapeType="1"/>
            </p:cNvSpPr>
            <p:nvPr/>
          </p:nvSpPr>
          <p:spPr bwMode="auto">
            <a:xfrm>
              <a:off x="2577" y="3264"/>
              <a:ext cx="145" cy="83"/>
            </a:xfrm>
            <a:prstGeom prst="line">
              <a:avLst/>
            </a:prstGeom>
            <a:noFill/>
            <a:ln w="15240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73" name="Line 9"/>
            <p:cNvSpPr>
              <a:spLocks noChangeShapeType="1"/>
            </p:cNvSpPr>
            <p:nvPr/>
          </p:nvSpPr>
          <p:spPr bwMode="auto">
            <a:xfrm flipV="1">
              <a:off x="3038" y="3271"/>
              <a:ext cx="124" cy="72"/>
            </a:xfrm>
            <a:prstGeom prst="line">
              <a:avLst/>
            </a:prstGeom>
            <a:noFill/>
            <a:ln w="15240">
              <a:solidFill>
                <a:schemeClr val="bg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74" name="Text Box 6"/>
            <p:cNvSpPr txBox="1">
              <a:spLocks noChangeArrowheads="1"/>
            </p:cNvSpPr>
            <p:nvPr/>
          </p:nvSpPr>
          <p:spPr bwMode="auto">
            <a:xfrm>
              <a:off x="2666" y="3637"/>
              <a:ext cx="397" cy="22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defTabSz="914400" eaLnBrk="1" hangingPunct="1">
                <a:spcBef>
                  <a:spcPct val="50000"/>
                </a:spcBef>
              </a:pPr>
              <a:r>
                <a:rPr lang="en-US" sz="1600" b="1" dirty="0">
                  <a:solidFill>
                    <a:srgbClr val="0000FF"/>
                  </a:solidFill>
                  <a:latin typeface="Symbol" panose="05050102010706020507" pitchFamily="18" charset="2"/>
                  <a:ea typeface="MS PGothic" pitchFamily="34" charset="-128"/>
                  <a:cs typeface="MS PGothic" pitchFamily="34" charset="-128"/>
                  <a:sym typeface="Symbol" charset="2"/>
                </a:rPr>
                <a:t>n = 0</a:t>
              </a:r>
              <a:endParaRPr lang="ru-RU" sz="1600" b="1" dirty="0">
                <a:solidFill>
                  <a:srgbClr val="0000FF"/>
                </a:solidFill>
                <a:latin typeface="Calibri" panose="020F0502020204030204" pitchFamily="34" charset="0"/>
                <a:ea typeface="MS PGothic" pitchFamily="34" charset="-128"/>
                <a:cs typeface="MS PGothic" pitchFamily="34" charset="-128"/>
                <a:sym typeface="Symbol" charset="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639550" y="3888859"/>
            <a:ext cx="164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Ion polarization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76" name="Slide Number Placeholder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7522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>
                <a:latin typeface="Arial" charset="0"/>
                <a:cs typeface="Arial" charset="0"/>
              </a:rPr>
              <a:t>Integration IR</a:t>
            </a:r>
            <a:r>
              <a:rPr lang="en-US" sz="3600" dirty="0" smtClean="0">
                <a:latin typeface="Arial" charset="0"/>
                <a:cs typeface="Arial" charset="0"/>
              </a:rPr>
              <a:t>: total acceptance detector</a:t>
            </a:r>
            <a:endParaRPr lang="en-US" sz="3600" b="1" baseline="-25000" dirty="0">
              <a:latin typeface="Arial" charset="0"/>
              <a:cs typeface="Arial" charset="0"/>
            </a:endParaRPr>
          </a:p>
        </p:txBody>
      </p:sp>
      <p:pic>
        <p:nvPicPr>
          <p:cNvPr id="46" name="Picture 45" descr="Screen Shot 2016-11-11 at 1.16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8361" y="1088421"/>
            <a:ext cx="8345636" cy="457211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 rot="1614294">
            <a:off x="5231617" y="1783117"/>
            <a:ext cx="1334921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Scattered electron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56964" y="4982665"/>
            <a:ext cx="2355407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Particles Associated with Initial Ion</a:t>
            </a:r>
          </a:p>
        </p:txBody>
      </p:sp>
      <p:sp>
        <p:nvSpPr>
          <p:cNvPr id="50" name="TextBox 49"/>
          <p:cNvSpPr txBox="1"/>
          <p:nvPr/>
        </p:nvSpPr>
        <p:spPr>
          <a:xfrm rot="1383638">
            <a:off x="2466790" y="5039227"/>
            <a:ext cx="2592627" cy="276999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Particles associated with struck parton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650882" y="946727"/>
            <a:ext cx="2261489" cy="830997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Possible to get ~100% acceptance for the whole event</a:t>
            </a:r>
            <a:endParaRPr lang="en-US" sz="1600" dirty="0">
              <a:solidFill>
                <a:srgbClr val="4C5A6A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4446" y="5833027"/>
            <a:ext cx="7870865" cy="584776"/>
          </a:xfrm>
          <a:prstGeom prst="rect">
            <a:avLst/>
          </a:prstGeom>
          <a:solidFill>
            <a:srgbClr val="FFFF66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Relatively </a:t>
            </a:r>
            <a:r>
              <a:rPr lang="en-US" sz="1600" b="1" dirty="0" smtClean="0">
                <a:solidFill>
                  <a:srgbClr val="4C5A6A"/>
                </a:solidFill>
                <a:cs typeface="Arial" panose="020B0604020202020204" pitchFamily="34" charset="0"/>
              </a:rPr>
              <a:t>large crossing angle </a:t>
            </a:r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(</a:t>
            </a:r>
            <a:r>
              <a:rPr lang="en-US" sz="1600" b="1" dirty="0" smtClean="0">
                <a:solidFill>
                  <a:srgbClr val="4C5A6A"/>
                </a:solidFill>
                <a:cs typeface="Arial" panose="020B0604020202020204" pitchFamily="34" charset="0"/>
              </a:rPr>
              <a:t>50 </a:t>
            </a:r>
            <a:r>
              <a:rPr lang="en-US" sz="1600" b="1" dirty="0" err="1" smtClean="0">
                <a:solidFill>
                  <a:srgbClr val="4C5A6A"/>
                </a:solidFill>
                <a:cs typeface="Arial" panose="020B0604020202020204" pitchFamily="34" charset="0"/>
              </a:rPr>
              <a:t>mr</a:t>
            </a:r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) combined with </a:t>
            </a:r>
            <a:r>
              <a:rPr lang="en-US" sz="1600" b="1" dirty="0" smtClean="0">
                <a:solidFill>
                  <a:srgbClr val="4C5A6A"/>
                </a:solidFill>
                <a:cs typeface="Arial" panose="020B0604020202020204" pitchFamily="34" charset="0"/>
              </a:rPr>
              <a:t>large aperture final focus magnets</a:t>
            </a:r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, </a:t>
            </a:r>
          </a:p>
          <a:p>
            <a:pPr defTabSz="457200"/>
            <a:r>
              <a:rPr lang="en-US" sz="1600" dirty="0" smtClean="0">
                <a:solidFill>
                  <a:srgbClr val="4C5A6A"/>
                </a:solidFill>
                <a:cs typeface="Arial" panose="020B0604020202020204" pitchFamily="34" charset="0"/>
              </a:rPr>
              <a:t>and forward dipoles are keys to this design.</a:t>
            </a:r>
            <a:endParaRPr lang="en-US" sz="1600" dirty="0">
              <a:solidFill>
                <a:srgbClr val="4C5A6A"/>
              </a:solidFill>
              <a:cs typeface="Arial" panose="020B06040202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318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632" t="18157" r="41426" b="10473"/>
          <a:stretch/>
        </p:blipFill>
        <p:spPr>
          <a:xfrm>
            <a:off x="5610726" y="3678567"/>
            <a:ext cx="3533274" cy="23102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975" y="0"/>
            <a:ext cx="7313613" cy="852904"/>
          </a:xfrm>
        </p:spPr>
        <p:txBody>
          <a:bodyPr/>
          <a:lstStyle/>
          <a:p>
            <a:r>
              <a:rPr lang="en-US" sz="3200" b="1" dirty="0" smtClean="0"/>
              <a:t>Baseline: strong cooling</a:t>
            </a:r>
            <a:endParaRPr lang="en-US" sz="3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0" y="3387061"/>
            <a:ext cx="2590800" cy="92333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4C5A6A"/>
                </a:solidFill>
              </a:rPr>
              <a:t>Enabling technologies </a:t>
            </a:r>
            <a:r>
              <a:rPr lang="en-US" dirty="0" smtClean="0">
                <a:solidFill>
                  <a:srgbClr val="4C5A6A"/>
                </a:solidFill>
              </a:rPr>
              <a:t>: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Fast kickers</a:t>
            </a:r>
            <a:r>
              <a:rPr lang="en-US" sz="1600" dirty="0" smtClean="0">
                <a:solidFill>
                  <a:srgbClr val="4C5A6A"/>
                </a:solidFill>
              </a:rPr>
              <a:t>, </a:t>
            </a:r>
            <a:r>
              <a:rPr lang="en-US" sz="1600" dirty="0" err="1" smtClean="0">
                <a:solidFill>
                  <a:srgbClr val="4C5A6A"/>
                </a:solidFill>
              </a:rPr>
              <a:t>risetime</a:t>
            </a:r>
            <a:r>
              <a:rPr lang="en-US" sz="1600" dirty="0" smtClean="0">
                <a:solidFill>
                  <a:srgbClr val="4C5A6A"/>
                </a:solidFill>
              </a:rPr>
              <a:t> &lt;1 </a:t>
            </a:r>
            <a:r>
              <a:rPr lang="en-US" sz="1600" dirty="0" err="1" smtClean="0">
                <a:solidFill>
                  <a:srgbClr val="4C5A6A"/>
                </a:solidFill>
              </a:rPr>
              <a:t>nsec</a:t>
            </a:r>
            <a:endParaRPr lang="en-US" sz="1600" dirty="0" smtClean="0">
              <a:solidFill>
                <a:srgbClr val="4C5A6A"/>
              </a:solidFill>
            </a:endParaRPr>
          </a:p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7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50" y="4310391"/>
            <a:ext cx="260985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Group 2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0104208"/>
              </p:ext>
            </p:extLst>
          </p:nvPr>
        </p:nvGraphicFramePr>
        <p:xfrm>
          <a:off x="2626529" y="3678567"/>
          <a:ext cx="3512023" cy="3047999"/>
        </p:xfrm>
        <a:graphic>
          <a:graphicData uri="http://schemas.openxmlformats.org/drawingml/2006/table">
            <a:tbl>
              <a:tblPr/>
              <a:tblGrid>
                <a:gridCol w="1971394"/>
                <a:gridCol w="595823"/>
                <a:gridCol w="944806"/>
              </a:tblGrid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Electron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up to 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Bunch 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Turns in circulator ring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~20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in CCR/ERL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1.5/0.075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Bunch repetition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Cooling section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RMS Bunch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spread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Cooling solenoid field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Cooling section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2x30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5434" y="1717040"/>
            <a:ext cx="2631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C5A6A"/>
                </a:solidFill>
                <a:cs typeface="Garamond (Body)"/>
              </a:rPr>
              <a:t>ERL cooler +</a:t>
            </a:r>
          </a:p>
          <a:p>
            <a:r>
              <a:rPr lang="en-US" b="1" dirty="0" smtClean="0">
                <a:solidFill>
                  <a:srgbClr val="4C5A6A"/>
                </a:solidFill>
                <a:cs typeface="Garamond (Body)"/>
              </a:rPr>
              <a:t>Multi-turn circulator ring</a:t>
            </a:r>
            <a:endParaRPr lang="en-US" b="1" dirty="0">
              <a:solidFill>
                <a:srgbClr val="4C5A6A"/>
              </a:solidFill>
              <a:cs typeface="Garamond (Body)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3" name="Picture 52" descr="Screen Shot 2016-11-16 at 1.56.5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852904"/>
            <a:ext cx="6553200" cy="28256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38552" y="5856656"/>
            <a:ext cx="300544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Magnetized source </a:t>
            </a:r>
            <a:r>
              <a:rPr lang="en-US" dirty="0" smtClean="0">
                <a:solidFill>
                  <a:srgbClr val="4C5A6A"/>
                </a:solidFill>
              </a:rPr>
              <a:t>~75mA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335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0" y="263158"/>
            <a:ext cx="9144000" cy="6858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JLEIC Luminosity and Energy </a:t>
            </a:r>
            <a:r>
              <a:rPr lang="en-US" sz="3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choice</a:t>
            </a:r>
            <a:endParaRPr lang="en-US" sz="4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394" b="1571"/>
          <a:stretch/>
        </p:blipFill>
        <p:spPr>
          <a:xfrm>
            <a:off x="0" y="1291858"/>
            <a:ext cx="9144000" cy="5566142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6834910" y="3919862"/>
            <a:ext cx="1958182" cy="414667"/>
          </a:xfrm>
          <a:prstGeom prst="wedgeRectCallout">
            <a:avLst>
              <a:gd name="adj1" fmla="val 3262"/>
              <a:gd name="adj2" fmla="val -312924"/>
            </a:avLst>
          </a:prstGeom>
          <a:solidFill>
            <a:srgbClr val="FF5C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 magnet R&amp;D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985557" y="3147034"/>
            <a:ext cx="1807535" cy="414667"/>
          </a:xfrm>
          <a:prstGeom prst="wedgeRectCallout">
            <a:avLst>
              <a:gd name="adj1" fmla="val 8372"/>
              <a:gd name="adj2" fmla="val -199697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technology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862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3127"/>
            <a:ext cx="9144000" cy="685800"/>
          </a:xfrm>
        </p:spPr>
        <p:txBody>
          <a:bodyPr/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JLEIC Parameters (3T)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3393263"/>
              </p:ext>
            </p:extLst>
          </p:nvPr>
        </p:nvGraphicFramePr>
        <p:xfrm>
          <a:off x="76200" y="1568788"/>
          <a:ext cx="8991600" cy="394715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14600"/>
                <a:gridCol w="762000"/>
                <a:gridCol w="914400"/>
                <a:gridCol w="990600"/>
                <a:gridCol w="914400"/>
                <a:gridCol w="914400"/>
                <a:gridCol w="996295"/>
                <a:gridCol w="984905"/>
              </a:tblGrid>
              <a:tr h="450714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CM energy</a:t>
                      </a:r>
                      <a:endParaRPr lang="en-US" sz="16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GeV</a:t>
                      </a:r>
                      <a:endParaRPr lang="en-US" sz="160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21.9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 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low)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44.7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medium)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63.3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high)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6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6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e</a:t>
                      </a:r>
                      <a:endParaRPr lang="en-US" sz="16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6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e</a:t>
                      </a:r>
                      <a:endParaRPr lang="en-US" sz="1600" b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</a:t>
                      </a:r>
                      <a:endParaRPr lang="en-US" sz="16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e</a:t>
                      </a:r>
                      <a:endParaRPr lang="en-US" sz="1600" b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Beam energy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GeV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40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100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100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10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Collision frequency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MHz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476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476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476/4=119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746">
                <a:tc>
                  <a:txBody>
                    <a:bodyPr/>
                    <a:lstStyle/>
                    <a:p>
                      <a:pPr marL="0" marR="1016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Particles per bunch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10</a:t>
                      </a:r>
                      <a:r>
                        <a:rPr lang="en-US" sz="1400" baseline="30000" dirty="0"/>
                        <a:t>10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0.98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3.7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0.98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3.7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3.9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3.7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Beam current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A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 </a:t>
                      </a:r>
                      <a:r>
                        <a:rPr lang="en-US" sz="1400" dirty="0" smtClean="0"/>
                        <a:t>0.75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2.8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0.75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2.8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0.75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0.71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/>
                        <a:t>Polarization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/>
                        <a:t>%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80%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80%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80%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80%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80%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75%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Bunch length, RMS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cm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2.2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Norm. </a:t>
                      </a:r>
                      <a:r>
                        <a:rPr lang="en-US" sz="1400" dirty="0" err="1" smtClean="0"/>
                        <a:t>emittance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hor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/ </a:t>
                      </a:r>
                      <a:r>
                        <a:rPr lang="en-US" sz="1400" dirty="0" err="1" smtClean="0"/>
                        <a:t>ver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l-GR" sz="1400"/>
                        <a:t>μ</a:t>
                      </a:r>
                      <a:r>
                        <a:rPr lang="en-US" sz="1400"/>
                        <a:t>m </a:t>
                      </a:r>
                      <a:endParaRPr lang="en-US" sz="1400" b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0.3/0.3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24/24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0.5/0.1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54/10.8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0.9/0.18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432/86.4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Horizontal &amp; vertical β*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/>
                        <a:t>cm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8/8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13.5/13.5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6/1.2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5.1/1.0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10.5/2.1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4/0.8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Ver. </a:t>
                      </a:r>
                      <a:r>
                        <a:rPr lang="en-US" sz="1400" dirty="0"/>
                        <a:t>beam-beam </a:t>
                      </a:r>
                      <a:r>
                        <a:rPr lang="en-US" sz="1400" dirty="0" smtClean="0"/>
                        <a:t>parameter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0.015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0.092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0.015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0.068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0.008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0.034</a:t>
                      </a:r>
                      <a:endParaRPr lang="en-US" sz="1400" b="0" dirty="0" smtClean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/>
                        <a:t>Laslett</a:t>
                      </a:r>
                      <a:r>
                        <a:rPr lang="en-US" sz="1400" dirty="0"/>
                        <a:t> tune-shift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0.06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7x10</a:t>
                      </a:r>
                      <a:r>
                        <a:rPr lang="en-US" sz="1400" baseline="30000" dirty="0" smtClean="0"/>
                        <a:t>-4</a:t>
                      </a:r>
                      <a:endParaRPr lang="en-US" sz="1400" b="0" baseline="300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0.055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6x10</a:t>
                      </a:r>
                      <a:r>
                        <a:rPr lang="en-US" sz="1400" baseline="30000" dirty="0" smtClean="0"/>
                        <a:t>-4</a:t>
                      </a:r>
                      <a:endParaRPr lang="en-US" sz="1400" b="0" baseline="300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0.056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7x10</a:t>
                      </a:r>
                      <a:r>
                        <a:rPr lang="en-US" sz="1400" baseline="30000" dirty="0" smtClean="0"/>
                        <a:t>-5</a:t>
                      </a:r>
                      <a:endParaRPr lang="en-US" sz="1400" b="0" baseline="300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Detector </a:t>
                      </a:r>
                      <a:r>
                        <a:rPr lang="en-US" sz="1400" dirty="0" smtClean="0"/>
                        <a:t>space, up/down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 smtClean="0"/>
                        <a:t>m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3.6/7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3.2/3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3.6/7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3.2/3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3.6/7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3.2/3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Hourglass(HG</a:t>
                      </a:r>
                      <a:r>
                        <a:rPr lang="en-US" sz="1400" dirty="0"/>
                        <a:t>) </a:t>
                      </a:r>
                      <a:r>
                        <a:rPr lang="en-US" sz="1400" dirty="0" smtClean="0"/>
                        <a:t>reduction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1 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0.87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0.75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9746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Luminosity/IP</a:t>
                      </a:r>
                      <a:r>
                        <a:rPr lang="en-US" sz="1400" b="1" dirty="0"/>
                        <a:t>, </a:t>
                      </a:r>
                      <a:r>
                        <a:rPr lang="en-US" sz="1400" b="1" dirty="0" smtClean="0"/>
                        <a:t>w/HG, </a:t>
                      </a:r>
                      <a:r>
                        <a:rPr lang="en-US" sz="1400" b="1" dirty="0"/>
                        <a:t>10</a:t>
                      </a:r>
                      <a:r>
                        <a:rPr lang="en-US" sz="1400" b="1" baseline="30000" dirty="0"/>
                        <a:t>33</a:t>
                      </a:r>
                      <a:endParaRPr lang="en-US" sz="14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9700" algn="l"/>
                        </a:tabLst>
                      </a:pPr>
                      <a:r>
                        <a:rPr lang="en-US" sz="1400" dirty="0" smtClean="0"/>
                        <a:t>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2.5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21.4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/>
                        <a:t>5.9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242560" y="1584026"/>
            <a:ext cx="91440" cy="3931920"/>
          </a:xfrm>
          <a:prstGeom prst="rect">
            <a:avLst/>
          </a:prstGeom>
          <a:solidFill>
            <a:srgbClr val="FFFFFF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79920" y="1584026"/>
            <a:ext cx="91440" cy="3947158"/>
          </a:xfrm>
          <a:prstGeom prst="rect">
            <a:avLst/>
          </a:prstGeom>
          <a:solidFill>
            <a:srgbClr val="FFFFFF"/>
          </a:solidFill>
          <a:ln>
            <a:solidFill>
              <a:srgbClr val="FEC60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 smtClean="0">
                <a:latin typeface="Arial" pitchFamily="-104" charset="0"/>
              </a:rPr>
              <a:t> </a:t>
            </a:r>
            <a:r>
              <a:rPr lang="en-US" sz="3600" dirty="0" smtClean="0">
                <a:latin typeface="Arial" pitchFamily="-104" charset="0"/>
              </a:rPr>
              <a:t>JLEIC possible timeline</a:t>
            </a:r>
            <a:endParaRPr lang="en-US" b="1" dirty="0" smtClean="0">
              <a:latin typeface="Arial" pitchFamily="-104" charset="0"/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1908251"/>
              </p:ext>
            </p:extLst>
          </p:nvPr>
        </p:nvGraphicFramePr>
        <p:xfrm>
          <a:off x="96507" y="842570"/>
          <a:ext cx="8945893" cy="4882602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944757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0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1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2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3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4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5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6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7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8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09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0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1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2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3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4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5"/>
                    </a:ext>
                  </a:extLst>
                </a:gridCol>
                <a:gridCol w="437571">
                  <a:extLst>
                    <a:ext uri="{9D8B030D-6E8A-4147-A177-3AD203B41FA5}">
                      <a16:col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20016"/>
                    </a:ext>
                  </a:extLst>
                </a:gridCol>
              </a:tblGrid>
              <a:tr h="2717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   Activity Name                                                          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latin typeface="Arial" pitchFamily="34" charset="0"/>
                          <a:cs typeface="Arial" pitchFamily="34" charset="0"/>
                        </a:rPr>
                        <a:t>2025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12 GeV Operations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1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12 GeV Upgrade</a:t>
                      </a:r>
                      <a:endParaRPr 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2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FRIB</a:t>
                      </a:r>
                      <a:endParaRPr 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3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EIC Physics Case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4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NSAC LRP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5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r>
                        <a:rPr lang="en-US" dirty="0" smtClean="0"/>
                        <a:t>NAS</a:t>
                      </a:r>
                      <a:r>
                        <a:rPr lang="en-US" baseline="0" dirty="0" smtClean="0"/>
                        <a:t> Study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6"/>
                  </a:ext>
                </a:extLst>
              </a:tr>
              <a:tr h="3938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CD0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7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EIC Design</a:t>
                      </a:r>
                      <a:r>
                        <a:rPr lang="en-US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,  </a:t>
                      </a: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R&amp;D</a:t>
                      </a:r>
                    </a:p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Pre-CDR, CDR</a:t>
                      </a:r>
                      <a:endParaRPr 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8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 CD1</a:t>
                      </a:r>
                      <a:r>
                        <a:rPr lang="en-US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Down-select)</a:t>
                      </a:r>
                      <a:endParaRPr lang="en-US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09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CD2/CD3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10"/>
                  </a:ext>
                </a:extLst>
              </a:tr>
              <a:tr h="412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Arial" pitchFamily="34" charset="0"/>
                          <a:cs typeface="Arial" pitchFamily="34" charset="0"/>
                        </a:rPr>
                        <a:t>EIC Construction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val="10011"/>
                  </a:ext>
                </a:extLst>
              </a:tr>
            </a:tbl>
          </a:graphicData>
        </a:graphic>
      </p:graphicFrame>
      <p:cxnSp>
        <p:nvCxnSpPr>
          <p:cNvPr id="67797" name="Straight Connector 27"/>
          <p:cNvCxnSpPr>
            <a:cxnSpLocks noChangeShapeType="1"/>
          </p:cNvCxnSpPr>
          <p:nvPr/>
        </p:nvCxnSpPr>
        <p:spPr bwMode="auto">
          <a:xfrm>
            <a:off x="3936669" y="2860282"/>
            <a:ext cx="686131" cy="1588"/>
          </a:xfrm>
          <a:prstGeom prst="line">
            <a:avLst/>
          </a:prstGeom>
          <a:noFill/>
          <a:ln w="152400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67798" name="Straight Connector 28"/>
          <p:cNvCxnSpPr>
            <a:cxnSpLocks noChangeShapeType="1"/>
          </p:cNvCxnSpPr>
          <p:nvPr/>
        </p:nvCxnSpPr>
        <p:spPr bwMode="auto">
          <a:xfrm>
            <a:off x="5523886" y="3737045"/>
            <a:ext cx="447846" cy="0"/>
          </a:xfrm>
          <a:prstGeom prst="line">
            <a:avLst/>
          </a:prstGeom>
          <a:noFill/>
          <a:ln w="15240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67799" name="Straight Connector 29"/>
          <p:cNvCxnSpPr>
            <a:cxnSpLocks noChangeShapeType="1"/>
          </p:cNvCxnSpPr>
          <p:nvPr/>
        </p:nvCxnSpPr>
        <p:spPr bwMode="auto">
          <a:xfrm>
            <a:off x="7712602" y="5549154"/>
            <a:ext cx="1304065" cy="1588"/>
          </a:xfrm>
          <a:prstGeom prst="line">
            <a:avLst/>
          </a:prstGeom>
          <a:noFill/>
          <a:ln w="152400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7800" name="Straight Connector 33"/>
          <p:cNvCxnSpPr>
            <a:cxnSpLocks noChangeShapeType="1"/>
          </p:cNvCxnSpPr>
          <p:nvPr/>
        </p:nvCxnSpPr>
        <p:spPr bwMode="auto">
          <a:xfrm>
            <a:off x="6408443" y="4674451"/>
            <a:ext cx="425973" cy="1588"/>
          </a:xfrm>
          <a:prstGeom prst="line">
            <a:avLst/>
          </a:prstGeom>
          <a:noFill/>
          <a:ln w="15240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67801" name="Straight Connector 34"/>
          <p:cNvCxnSpPr>
            <a:cxnSpLocks noChangeShapeType="1"/>
          </p:cNvCxnSpPr>
          <p:nvPr/>
        </p:nvCxnSpPr>
        <p:spPr bwMode="auto">
          <a:xfrm>
            <a:off x="6834416" y="5138437"/>
            <a:ext cx="878186" cy="1588"/>
          </a:xfrm>
          <a:prstGeom prst="line">
            <a:avLst/>
          </a:prstGeom>
          <a:noFill/>
          <a:ln w="15240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37" name="Straight Connector 36"/>
          <p:cNvCxnSpPr/>
          <p:nvPr/>
        </p:nvCxnSpPr>
        <p:spPr bwMode="auto">
          <a:xfrm>
            <a:off x="5120475" y="1309295"/>
            <a:ext cx="3921594" cy="1588"/>
          </a:xfrm>
          <a:prstGeom prst="line">
            <a:avLst/>
          </a:prstGeom>
          <a:solidFill>
            <a:schemeClr val="accent1"/>
          </a:solidFill>
          <a:ln w="152400" cap="flat" cmpd="sng" algn="ctr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6527469" y="2008352"/>
            <a:ext cx="2489200" cy="14514"/>
          </a:xfrm>
          <a:prstGeom prst="line">
            <a:avLst/>
          </a:prstGeom>
          <a:solidFill>
            <a:schemeClr val="accent1"/>
          </a:solidFill>
          <a:ln w="152400" cap="flat" cmpd="sng" algn="ctr"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806" name="Straight Connector 39"/>
          <p:cNvCxnSpPr>
            <a:cxnSpLocks noChangeShapeType="1"/>
          </p:cNvCxnSpPr>
          <p:nvPr/>
        </p:nvCxnSpPr>
        <p:spPr bwMode="auto">
          <a:xfrm>
            <a:off x="2031669" y="2022082"/>
            <a:ext cx="1371600" cy="0"/>
          </a:xfrm>
          <a:prstGeom prst="line">
            <a:avLst/>
          </a:prstGeom>
          <a:noFill/>
          <a:ln w="152400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67807" name="Straight Connector 40"/>
          <p:cNvCxnSpPr>
            <a:cxnSpLocks noChangeShapeType="1"/>
          </p:cNvCxnSpPr>
          <p:nvPr/>
        </p:nvCxnSpPr>
        <p:spPr bwMode="auto">
          <a:xfrm>
            <a:off x="3403269" y="2022082"/>
            <a:ext cx="3505200" cy="0"/>
          </a:xfrm>
          <a:prstGeom prst="line">
            <a:avLst/>
          </a:prstGeom>
          <a:noFill/>
          <a:ln w="152400">
            <a:solidFill>
              <a:srgbClr val="009933"/>
            </a:solidFill>
            <a:round/>
            <a:headEnd/>
            <a:tailEnd/>
          </a:ln>
        </p:spPr>
      </p:cxnSp>
      <p:cxnSp>
        <p:nvCxnSpPr>
          <p:cNvPr id="67808" name="Straight Connector 41"/>
          <p:cNvCxnSpPr>
            <a:cxnSpLocks noChangeShapeType="1"/>
          </p:cNvCxnSpPr>
          <p:nvPr/>
        </p:nvCxnSpPr>
        <p:spPr bwMode="auto">
          <a:xfrm>
            <a:off x="2031669" y="1641082"/>
            <a:ext cx="3500523" cy="0"/>
          </a:xfrm>
          <a:prstGeom prst="line">
            <a:avLst/>
          </a:prstGeom>
          <a:noFill/>
          <a:ln w="152400">
            <a:solidFill>
              <a:srgbClr val="009933"/>
            </a:solidFill>
            <a:round/>
            <a:headEnd/>
            <a:tailEnd/>
          </a:ln>
        </p:spPr>
      </p:cxnSp>
      <p:cxnSp>
        <p:nvCxnSpPr>
          <p:cNvPr id="35" name="Straight Connector 35"/>
          <p:cNvCxnSpPr>
            <a:cxnSpLocks noChangeShapeType="1"/>
          </p:cNvCxnSpPr>
          <p:nvPr/>
        </p:nvCxnSpPr>
        <p:spPr bwMode="auto">
          <a:xfrm>
            <a:off x="2031669" y="2492621"/>
            <a:ext cx="1905000" cy="1588"/>
          </a:xfrm>
          <a:prstGeom prst="line">
            <a:avLst/>
          </a:prstGeom>
          <a:noFill/>
          <a:ln w="152400">
            <a:solidFill>
              <a:srgbClr val="7030A0"/>
            </a:solidFill>
            <a:round/>
            <a:headEnd/>
            <a:tailEnd/>
          </a:ln>
        </p:spPr>
      </p:cxnSp>
      <p:sp>
        <p:nvSpPr>
          <p:cNvPr id="2" name="TextBox 1"/>
          <p:cNvSpPr txBox="1"/>
          <p:nvPr/>
        </p:nvSpPr>
        <p:spPr>
          <a:xfrm>
            <a:off x="124460" y="5725172"/>
            <a:ext cx="9019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CD0 </a:t>
            </a:r>
            <a:r>
              <a:rPr lang="en-US" dirty="0"/>
              <a:t>= DOE “Mission Need” statement;   </a:t>
            </a:r>
            <a:r>
              <a:rPr lang="en-US" b="1" dirty="0"/>
              <a:t>CD1 </a:t>
            </a:r>
            <a:r>
              <a:rPr lang="en-US" dirty="0"/>
              <a:t>= </a:t>
            </a:r>
            <a:r>
              <a:rPr lang="en-US" dirty="0" smtClean="0"/>
              <a:t>design </a:t>
            </a:r>
            <a:r>
              <a:rPr lang="en-US" dirty="0"/>
              <a:t>choice and site selection (VA/NY) </a:t>
            </a:r>
          </a:p>
          <a:p>
            <a:r>
              <a:rPr lang="en-US" b="1" dirty="0"/>
              <a:t>CD2/CD3 </a:t>
            </a:r>
            <a:r>
              <a:rPr lang="en-US" dirty="0"/>
              <a:t>= establish project baseline cost and schedule</a:t>
            </a:r>
          </a:p>
        </p:txBody>
      </p:sp>
      <p:cxnSp>
        <p:nvCxnSpPr>
          <p:cNvPr id="17" name="Straight Connector 27"/>
          <p:cNvCxnSpPr>
            <a:cxnSpLocks noChangeShapeType="1"/>
          </p:cNvCxnSpPr>
          <p:nvPr/>
        </p:nvCxnSpPr>
        <p:spPr bwMode="auto">
          <a:xfrm>
            <a:off x="4627652" y="3341603"/>
            <a:ext cx="904540" cy="1588"/>
          </a:xfrm>
          <a:prstGeom prst="line">
            <a:avLst/>
          </a:prstGeom>
          <a:noFill/>
          <a:ln w="152400">
            <a:solidFill>
              <a:srgbClr val="FFC000"/>
            </a:solidFill>
            <a:round/>
            <a:headEnd/>
            <a:tailEnd/>
          </a:ln>
        </p:spPr>
      </p:cxnSp>
      <p:cxnSp>
        <p:nvCxnSpPr>
          <p:cNvPr id="18" name="Straight Connector 35"/>
          <p:cNvCxnSpPr>
            <a:cxnSpLocks noChangeShapeType="1"/>
          </p:cNvCxnSpPr>
          <p:nvPr/>
        </p:nvCxnSpPr>
        <p:spPr bwMode="auto">
          <a:xfrm>
            <a:off x="2074863" y="4103402"/>
            <a:ext cx="3681252" cy="1588"/>
          </a:xfrm>
          <a:prstGeom prst="line">
            <a:avLst/>
          </a:prstGeom>
          <a:noFill/>
          <a:ln w="152400">
            <a:solidFill>
              <a:srgbClr val="9966FF"/>
            </a:solidFill>
            <a:round/>
            <a:headEnd/>
            <a:tailEnd/>
          </a:ln>
        </p:spPr>
      </p:cxnSp>
      <p:cxnSp>
        <p:nvCxnSpPr>
          <p:cNvPr id="19" name="Straight Connector 35"/>
          <p:cNvCxnSpPr>
            <a:cxnSpLocks noChangeShapeType="1"/>
          </p:cNvCxnSpPr>
          <p:nvPr/>
        </p:nvCxnSpPr>
        <p:spPr bwMode="auto">
          <a:xfrm>
            <a:off x="5756115" y="4103402"/>
            <a:ext cx="1528406" cy="14287"/>
          </a:xfrm>
          <a:prstGeom prst="line">
            <a:avLst/>
          </a:prstGeom>
          <a:noFill/>
          <a:ln w="152400">
            <a:solidFill>
              <a:srgbClr val="6600FF"/>
            </a:solidFill>
            <a:round/>
            <a:headEnd/>
            <a:tailEnd/>
          </a:ln>
        </p:spPr>
      </p:cxnSp>
      <p:cxnSp>
        <p:nvCxnSpPr>
          <p:cNvPr id="21" name="Straight Connector 33"/>
          <p:cNvCxnSpPr>
            <a:cxnSpLocks noChangeShapeType="1"/>
          </p:cNvCxnSpPr>
          <p:nvPr/>
        </p:nvCxnSpPr>
        <p:spPr bwMode="auto">
          <a:xfrm>
            <a:off x="4627652" y="4374791"/>
            <a:ext cx="1081833" cy="1589"/>
          </a:xfrm>
          <a:prstGeom prst="line">
            <a:avLst/>
          </a:prstGeom>
          <a:noFill/>
          <a:ln w="15240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</p:cxnSp>
      <p:cxnSp>
        <p:nvCxnSpPr>
          <p:cNvPr id="23" name="Straight Connector 33"/>
          <p:cNvCxnSpPr>
            <a:cxnSpLocks noChangeShapeType="1"/>
            <a:stCxn id="31" idx="1"/>
          </p:cNvCxnSpPr>
          <p:nvPr/>
        </p:nvCxnSpPr>
        <p:spPr bwMode="auto">
          <a:xfrm rot="10800000" flipH="1" flipV="1">
            <a:off x="5709485" y="4371615"/>
            <a:ext cx="698958" cy="3176"/>
          </a:xfrm>
          <a:prstGeom prst="line">
            <a:avLst/>
          </a:prstGeom>
          <a:noFill/>
          <a:ln w="152400">
            <a:solidFill>
              <a:srgbClr val="0000FF"/>
            </a:solidFill>
            <a:round/>
            <a:headEnd/>
            <a:tailEnd/>
          </a:ln>
        </p:spPr>
      </p:cxnSp>
      <p:sp>
        <p:nvSpPr>
          <p:cNvPr id="25" name="TextBox 24"/>
          <p:cNvSpPr txBox="1"/>
          <p:nvPr/>
        </p:nvSpPr>
        <p:spPr>
          <a:xfrm>
            <a:off x="4506356" y="3979189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pre-project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90516" y="3964902"/>
            <a:ext cx="838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on-project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85892" y="4233115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Pre-CDR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09485" y="4233115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CDR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754178"/>
            <a:ext cx="6858000" cy="4343400"/>
          </a:xfr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253419" y="3516976"/>
            <a:ext cx="3890582" cy="3341024"/>
          </a:xfrm>
          <a:solidFill>
            <a:srgbClr val="FFE89D"/>
          </a:solidFill>
        </p:spPr>
        <p:txBody>
          <a:bodyPr/>
          <a:lstStyle/>
          <a:p>
            <a:pPr algn="l">
              <a:lnSpc>
                <a:spcPts val="2200"/>
              </a:lnSpc>
            </a:pPr>
            <a:r>
              <a:rPr sz="3200" dirty="0" smtClean="0">
                <a:latin typeface="Helvetica" charset="0"/>
                <a:ea typeface="ＭＳ Ｐゴシック" charset="0"/>
              </a:rPr>
              <a:t/>
            </a:r>
            <a:br>
              <a:rPr sz="3200" dirty="0" smtClean="0">
                <a:latin typeface="Helvetica" charset="0"/>
                <a:ea typeface="ＭＳ Ｐゴシック" charset="0"/>
              </a:rPr>
            </a:br>
            <a:r>
              <a:rPr lang="en-US" sz="800" dirty="0">
                <a:latin typeface="Helvetica" charset="0"/>
                <a:ea typeface="ＭＳ Ｐゴシック" charset="0"/>
              </a:rPr>
              <a:t> </a:t>
            </a:r>
            <a:r>
              <a:rPr lang="en-US" sz="800" dirty="0" smtClean="0">
                <a:latin typeface="Helvetica" charset="0"/>
                <a:ea typeface="ＭＳ Ｐゴシック" charset="0"/>
              </a:rPr>
              <a:t>         </a:t>
            </a:r>
            <a:r>
              <a:rPr lang="en-US" dirty="0" smtClean="0">
                <a:latin typeface="Helvetica" charset="0"/>
                <a:ea typeface="ＭＳ Ｐゴシック" charset="0"/>
              </a:rPr>
              <a:t/>
            </a:r>
            <a:br>
              <a:rPr lang="en-US" dirty="0" smtClean="0">
                <a:latin typeface="Helvetica" charset="0"/>
                <a:ea typeface="ＭＳ Ｐゴシック" charset="0"/>
              </a:rPr>
            </a:b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Leveraging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  RHIC </a:t>
            </a: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with its</a:t>
            </a:r>
            <a:b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</a:t>
            </a: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250 GeV protons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large accelerator tunnel 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long straight sections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Hadron injector co</a:t>
            </a: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mplex</a:t>
            </a:r>
            <a:b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by </a:t>
            </a:r>
            <a:b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adding an electron accelerator </a:t>
            </a:r>
            <a:b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of 18 GeV </a:t>
            </a: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in the</a:t>
            </a:r>
            <a:r>
              <a:rPr lang="en-US" sz="1800" b="0" u="sng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 same </a:t>
            </a: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tunnel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</a:t>
            </a:r>
            <a:r>
              <a:rPr lang="en-US" sz="1800" b="0" dirty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high energy </a:t>
            </a: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reach 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modest synchrotron radiation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- an electron storage ring</a:t>
            </a:r>
            <a:r>
              <a:rPr lang="en-US" sz="1800" b="0" dirty="0" smtClean="0">
                <a:solidFill>
                  <a:srgbClr val="3366FF"/>
                </a:solidFill>
                <a:latin typeface="+mn-lt"/>
                <a:ea typeface="ＭＳ Ｐゴシック" charset="0"/>
              </a:rPr>
              <a:t> </a:t>
            </a:r>
            <a: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> (or a ERL)</a:t>
            </a:r>
            <a:br>
              <a:rPr lang="en-US" sz="18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  <a:t/>
            </a:r>
            <a:br>
              <a:rPr lang="en-US" sz="2000" b="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ＭＳ Ｐゴシック" charset="0"/>
              </a:rPr>
            </a:br>
            <a:endParaRPr sz="2000" b="0" dirty="0">
              <a:solidFill>
                <a:schemeClr val="bg2">
                  <a:lumMod val="50000"/>
                </a:schemeClr>
              </a:solidFill>
              <a:latin typeface="+mn-lt"/>
              <a:ea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8116" y="107847"/>
            <a:ext cx="2840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eRHIC</a:t>
            </a:r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  <a:latin typeface="+mj-lt"/>
              </a:rPr>
              <a:t> design</a:t>
            </a:r>
            <a:endParaRPr lang="en-US" sz="36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7054" y="107847"/>
            <a:ext cx="2262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From F.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Willecke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, BNL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774152"/>
            <a:ext cx="3595747" cy="208384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34675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8887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Overall Facility Layout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0513" y="6301141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06980" y="1403254"/>
            <a:ext cx="36751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Issue with large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US" b="1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cm</a:t>
            </a:r>
            <a:r>
              <a:rPr lang="en-US" b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range:</a:t>
            </a:r>
          </a:p>
          <a:p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Matching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hadron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and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revolution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times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for low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hadron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energies:</a:t>
            </a:r>
          </a:p>
          <a:p>
            <a:endParaRPr lang="en-US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Achieved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Increasing the path length for 275 GeV by a combination of going through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outer and 2 inner arcs</a:t>
            </a:r>
          </a:p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and using nominal for 50GeV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Plus modifying the entrance into straight sections for fine tuning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85040" y="2676399"/>
            <a:ext cx="1168340" cy="292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" name="Picture 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24" y="1033785"/>
            <a:ext cx="5302511" cy="506758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41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21525"/>
            <a:ext cx="7313613" cy="4929651"/>
          </a:xfrm>
        </p:spPr>
        <p:txBody>
          <a:bodyPr/>
          <a:lstStyle/>
          <a:p>
            <a:r>
              <a:rPr lang="en-US" dirty="0" smtClean="0"/>
              <a:t>EIC: an introduction</a:t>
            </a:r>
          </a:p>
          <a:p>
            <a:r>
              <a:rPr lang="en-US" dirty="0" smtClean="0"/>
              <a:t>EIC accelerator challenges and parameters</a:t>
            </a:r>
          </a:p>
          <a:p>
            <a:r>
              <a:rPr lang="en-US" dirty="0" smtClean="0"/>
              <a:t>EIC concepts:</a:t>
            </a:r>
          </a:p>
          <a:p>
            <a:pPr lvl="1"/>
            <a:r>
              <a:rPr lang="en-US" dirty="0" smtClean="0"/>
              <a:t>JLEIC: </a:t>
            </a:r>
            <a:r>
              <a:rPr lang="en-US" b="1" dirty="0" smtClean="0"/>
              <a:t>figure-8 ring-ring </a:t>
            </a:r>
            <a:r>
              <a:rPr lang="en-US" dirty="0" smtClean="0"/>
              <a:t>(JLAB)</a:t>
            </a:r>
          </a:p>
          <a:p>
            <a:pPr lvl="1"/>
            <a:r>
              <a:rPr lang="en-US" dirty="0" err="1" smtClean="0"/>
              <a:t>eRHIC</a:t>
            </a:r>
            <a:r>
              <a:rPr lang="en-US" dirty="0" smtClean="0"/>
              <a:t> </a:t>
            </a:r>
            <a:r>
              <a:rPr lang="en-US" b="1" dirty="0" smtClean="0"/>
              <a:t>ring-ring </a:t>
            </a:r>
            <a:r>
              <a:rPr lang="en-US" dirty="0" smtClean="0"/>
              <a:t>(BNL)</a:t>
            </a:r>
          </a:p>
          <a:p>
            <a:pPr lvl="1"/>
            <a:r>
              <a:rPr lang="en-US" i="1" dirty="0" err="1" smtClean="0"/>
              <a:t>eRHIC</a:t>
            </a:r>
            <a:r>
              <a:rPr lang="en-US" i="1" dirty="0" smtClean="0"/>
              <a:t> ERL-ring (BNL)</a:t>
            </a:r>
          </a:p>
          <a:p>
            <a:r>
              <a:rPr lang="en-US" dirty="0" smtClean="0"/>
              <a:t>EIC accelerator R&amp;D: common and design specific</a:t>
            </a:r>
          </a:p>
          <a:p>
            <a:r>
              <a:rPr lang="en-US" dirty="0" smtClean="0"/>
              <a:t>Collaborative frame, US and international</a:t>
            </a:r>
          </a:p>
          <a:p>
            <a:r>
              <a:rPr lang="en-US" dirty="0" smtClean="0"/>
              <a:t>Outlook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50513" y="6533322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1" y="76201"/>
            <a:ext cx="8782259" cy="407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algn="ctr"/>
            <a:r>
              <a:rPr lang="en-US" dirty="0" smtClean="0"/>
              <a:t>        </a:t>
            </a:r>
            <a:r>
              <a:rPr lang="en-US" sz="8000" b="1" dirty="0" smtClean="0"/>
              <a:t>Main Parameters for Maximum Luminosity</a:t>
            </a:r>
            <a:endParaRPr lang="en-US" sz="5500" dirty="0"/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3750513" y="6691538"/>
            <a:ext cx="9906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A4FEEC-A002-4022-B722-2BFFC729FEF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95145" y="403555"/>
            <a:ext cx="375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E</a:t>
            </a:r>
            <a:r>
              <a:rPr lang="en-US" b="1" baseline="-25000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275 </a:t>
            </a:r>
            <a:r>
              <a:rPr lang="en-US" b="1" dirty="0">
                <a:solidFill>
                  <a:srgbClr val="FF0000"/>
                </a:solidFill>
              </a:rPr>
              <a:t>GeV, </a:t>
            </a:r>
            <a:r>
              <a:rPr lang="en-US" b="1" dirty="0" err="1">
                <a:solidFill>
                  <a:srgbClr val="FF0000"/>
                </a:solidFill>
              </a:rPr>
              <a:t>E</a:t>
            </a:r>
            <a:r>
              <a:rPr lang="en-US" b="1" baseline="-25000" dirty="0" err="1">
                <a:solidFill>
                  <a:srgbClr val="FF0000"/>
                </a:solidFill>
              </a:rPr>
              <a:t>e</a:t>
            </a:r>
            <a:r>
              <a:rPr lang="en-US" b="1" dirty="0">
                <a:solidFill>
                  <a:srgbClr val="FF0000"/>
                </a:solidFill>
              </a:rPr>
              <a:t>= 10 GeV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737" y="1100241"/>
            <a:ext cx="6688686" cy="505979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2756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660"/>
            <a:ext cx="8911771" cy="454931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7F7F7F"/>
                </a:solidFill>
              </a:rPr>
              <a:t>Small Hadron Emittance – Strong cooling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6823" y="748707"/>
            <a:ext cx="85749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F7F7F"/>
                </a:solidFill>
              </a:rPr>
              <a:t>L = 1.2∙ 10</a:t>
            </a:r>
            <a:r>
              <a:rPr lang="en-US" b="1" baseline="30000" dirty="0" smtClean="0">
                <a:solidFill>
                  <a:srgbClr val="7F7F7F"/>
                </a:solidFill>
              </a:rPr>
              <a:t>34</a:t>
            </a:r>
            <a:r>
              <a:rPr lang="en-US" b="1" dirty="0" smtClean="0">
                <a:solidFill>
                  <a:srgbClr val="7F7F7F"/>
                </a:solidFill>
              </a:rPr>
              <a:t>cm</a:t>
            </a:r>
            <a:r>
              <a:rPr lang="en-US" b="1" baseline="30000" dirty="0" smtClean="0">
                <a:solidFill>
                  <a:srgbClr val="7F7F7F"/>
                </a:solidFill>
              </a:rPr>
              <a:t>-2</a:t>
            </a:r>
            <a:r>
              <a:rPr lang="en-US" b="1" dirty="0" smtClean="0">
                <a:solidFill>
                  <a:srgbClr val="7F7F7F"/>
                </a:solidFill>
              </a:rPr>
              <a:t>s</a:t>
            </a:r>
            <a:r>
              <a:rPr lang="en-US" b="1" baseline="30000" dirty="0" smtClean="0">
                <a:solidFill>
                  <a:srgbClr val="7F7F7F"/>
                </a:solidFill>
              </a:rPr>
              <a:t>-1</a:t>
            </a:r>
            <a:r>
              <a:rPr lang="en-US" b="1" dirty="0" smtClean="0">
                <a:solidFill>
                  <a:srgbClr val="7F7F7F"/>
                </a:solidFill>
              </a:rPr>
              <a:t>  requires  </a:t>
            </a:r>
            <a:r>
              <a:rPr lang="en-US" dirty="0" smtClean="0">
                <a:solidFill>
                  <a:srgbClr val="7F7F7F"/>
                </a:solidFill>
              </a:rPr>
              <a:t>vertical </a:t>
            </a:r>
            <a:r>
              <a:rPr lang="en-US" dirty="0">
                <a:solidFill>
                  <a:srgbClr val="7F7F7F"/>
                </a:solidFill>
              </a:rPr>
              <a:t>n</a:t>
            </a:r>
            <a:r>
              <a:rPr lang="en-US" dirty="0" smtClean="0">
                <a:solidFill>
                  <a:srgbClr val="7F7F7F"/>
                </a:solidFill>
              </a:rPr>
              <a:t>ormalized proton </a:t>
            </a:r>
            <a:r>
              <a:rPr lang="en-US" dirty="0" err="1" smtClean="0">
                <a:solidFill>
                  <a:srgbClr val="7F7F7F"/>
                </a:solidFill>
              </a:rPr>
              <a:t>emittance</a:t>
            </a:r>
            <a:r>
              <a:rPr lang="en-US" dirty="0" smtClean="0">
                <a:solidFill>
                  <a:srgbClr val="7F7F7F"/>
                </a:solidFill>
              </a:rPr>
              <a:t>  </a:t>
            </a:r>
            <a:r>
              <a:rPr lang="en-US" b="1" dirty="0" smtClean="0">
                <a:solidFill>
                  <a:srgbClr val="7F7F7F"/>
                </a:solidFill>
              </a:rPr>
              <a:t>3.1 </a:t>
            </a:r>
            <a:r>
              <a:rPr lang="en-US" b="1" dirty="0" smtClean="0">
                <a:solidFill>
                  <a:srgbClr val="7F7F7F"/>
                </a:solidFill>
                <a:latin typeface="Symbol" panose="05050102010706020507" pitchFamily="18" charset="2"/>
              </a:rPr>
              <a:t>m</a:t>
            </a:r>
            <a:r>
              <a:rPr lang="en-US" b="1" dirty="0" smtClean="0">
                <a:solidFill>
                  <a:srgbClr val="7F7F7F"/>
                </a:solidFill>
              </a:rPr>
              <a:t>m rad,</a:t>
            </a:r>
            <a:r>
              <a:rPr lang="en-US" b="1" dirty="0">
                <a:solidFill>
                  <a:srgbClr val="7F7F7F"/>
                </a:solidFill>
              </a:rPr>
              <a:t> </a:t>
            </a:r>
            <a:r>
              <a:rPr lang="en-US" b="1" dirty="0" err="1" smtClean="0">
                <a:solidFill>
                  <a:srgbClr val="7F7F7F"/>
                </a:solidFill>
              </a:rPr>
              <a:t>I</a:t>
            </a:r>
            <a:r>
              <a:rPr lang="en-US" b="1" baseline="-25000" dirty="0" err="1" smtClean="0">
                <a:solidFill>
                  <a:srgbClr val="7F7F7F"/>
                </a:solidFill>
              </a:rPr>
              <a:t>bp</a:t>
            </a:r>
            <a:r>
              <a:rPr lang="en-US" b="1" dirty="0" smtClean="0">
                <a:solidFill>
                  <a:srgbClr val="7F7F7F"/>
                </a:solidFill>
              </a:rPr>
              <a:t>= 0.7 mA, bunch length 7 cm.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These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err="1">
                <a:solidFill>
                  <a:srgbClr val="7F7F7F"/>
                </a:solidFill>
              </a:rPr>
              <a:t>h</a:t>
            </a:r>
            <a:r>
              <a:rPr lang="en-US" dirty="0" err="1" smtClean="0">
                <a:solidFill>
                  <a:srgbClr val="7F7F7F"/>
                </a:solidFill>
              </a:rPr>
              <a:t>adron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>
                <a:solidFill>
                  <a:srgbClr val="7F7F7F"/>
                </a:solidFill>
              </a:rPr>
              <a:t>beam </a:t>
            </a:r>
            <a:r>
              <a:rPr lang="en-US" dirty="0" smtClean="0">
                <a:solidFill>
                  <a:srgbClr val="7F7F7F"/>
                </a:solidFill>
              </a:rPr>
              <a:t>parameters </a:t>
            </a:r>
            <a:r>
              <a:rPr lang="en-US" dirty="0" smtClean="0">
                <a:solidFill>
                  <a:srgbClr val="7F7F7F"/>
                </a:solidFill>
              </a:rPr>
              <a:t> </a:t>
            </a:r>
            <a:r>
              <a:rPr lang="en-US" dirty="0" smtClean="0">
                <a:solidFill>
                  <a:srgbClr val="7F7F7F"/>
                </a:solidFill>
              </a:rPr>
              <a:t>are </a:t>
            </a:r>
            <a:r>
              <a:rPr lang="en-US" dirty="0" smtClean="0">
                <a:solidFill>
                  <a:srgbClr val="7F7F7F"/>
                </a:solidFill>
              </a:rPr>
              <a:t>subjected </a:t>
            </a:r>
            <a:r>
              <a:rPr lang="en-US" dirty="0">
                <a:solidFill>
                  <a:srgbClr val="7F7F7F"/>
                </a:solidFill>
              </a:rPr>
              <a:t>to </a:t>
            </a:r>
            <a:r>
              <a:rPr lang="en-US" b="1" dirty="0" smtClean="0">
                <a:solidFill>
                  <a:srgbClr val="7F7F7F"/>
                </a:solidFill>
              </a:rPr>
              <a:t>strong IBS </a:t>
            </a:r>
            <a:r>
              <a:rPr lang="en-US" dirty="0">
                <a:solidFill>
                  <a:srgbClr val="7F7F7F"/>
                </a:solidFill>
              </a:rPr>
              <a:t>and can be achieved and maintained only be </a:t>
            </a:r>
            <a:r>
              <a:rPr lang="en-US" b="1" dirty="0">
                <a:solidFill>
                  <a:srgbClr val="7F7F7F"/>
                </a:solidFill>
              </a:rPr>
              <a:t>strong active cooling of the Hadron beams </a:t>
            </a:r>
            <a:r>
              <a:rPr lang="en-US" dirty="0">
                <a:solidFill>
                  <a:srgbClr val="7F7F7F"/>
                </a:solidFill>
              </a:rPr>
              <a:t>with cooling times in the order of minutes. 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b="1" dirty="0" smtClean="0">
                <a:solidFill>
                  <a:srgbClr val="7F7F7F"/>
                </a:solidFill>
              </a:rPr>
              <a:t>MAJOR TECHNICAL CHALLENGE FOR ANY EIC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7F7F7F"/>
                </a:solidFill>
                <a:sym typeface="Wingdings" panose="05000000000000000000" pitchFamily="2" charset="2"/>
              </a:rPr>
              <a:t>Cooling time &lt;  </a:t>
            </a:r>
            <a:r>
              <a:rPr lang="en-US" dirty="0" smtClean="0">
                <a:solidFill>
                  <a:srgbClr val="7F7F7F"/>
                </a:solidFill>
              </a:rPr>
              <a:t>IBS growth time only </a:t>
            </a:r>
            <a:r>
              <a:rPr lang="en-US" b="1" dirty="0" smtClean="0">
                <a:solidFill>
                  <a:srgbClr val="7F7F7F"/>
                </a:solidFill>
              </a:rPr>
              <a:t>0.5 hours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This </a:t>
            </a:r>
            <a:r>
              <a:rPr lang="en-US" dirty="0">
                <a:solidFill>
                  <a:srgbClr val="7F7F7F"/>
                </a:solidFill>
              </a:rPr>
              <a:t>exceeds the cooling rates possible with </a:t>
            </a:r>
            <a:r>
              <a:rPr lang="en-US" dirty="0" smtClean="0">
                <a:solidFill>
                  <a:srgbClr val="7F7F7F"/>
                </a:solidFill>
              </a:rPr>
              <a:t>stochastic </a:t>
            </a:r>
            <a:r>
              <a:rPr lang="en-US" dirty="0">
                <a:solidFill>
                  <a:srgbClr val="7F7F7F"/>
                </a:solidFill>
              </a:rPr>
              <a:t>cooling by several orders of </a:t>
            </a:r>
            <a:r>
              <a:rPr lang="en-US" dirty="0" smtClean="0">
                <a:solidFill>
                  <a:srgbClr val="7F7F7F"/>
                </a:solidFill>
              </a:rPr>
              <a:t>magnitude</a:t>
            </a:r>
            <a:endParaRPr lang="en-US" dirty="0">
              <a:solidFill>
                <a:srgbClr val="7F7F7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7F7F7F"/>
                </a:solidFill>
              </a:rPr>
              <a:t>Coherent Electron Cooling </a:t>
            </a:r>
            <a:r>
              <a:rPr lang="en-US" dirty="0" smtClean="0">
                <a:solidFill>
                  <a:srgbClr val="7F7F7F"/>
                </a:solidFill>
              </a:rPr>
              <a:t>promises to provide required cooling rates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7F7F7F"/>
                </a:solidFill>
              </a:rPr>
              <a:t>Novel scheme</a:t>
            </a:r>
            <a:r>
              <a:rPr lang="en-US" dirty="0" smtClean="0">
                <a:solidFill>
                  <a:srgbClr val="7F7F7F"/>
                </a:solidFill>
              </a:rPr>
              <a:t>, never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Proof of principle tests in progress</a:t>
            </a:r>
          </a:p>
          <a:p>
            <a:r>
              <a:rPr lang="en-US" dirty="0" smtClean="0">
                <a:solidFill>
                  <a:srgbClr val="7F7F7F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7F7F7F"/>
                </a:solidFill>
              </a:rPr>
              <a:t>Need novel cooling schemes to meet this </a:t>
            </a:r>
            <a:r>
              <a:rPr lang="en-US" dirty="0" smtClean="0">
                <a:solidFill>
                  <a:srgbClr val="7F7F7F"/>
                </a:solidFill>
              </a:rPr>
              <a:t> challenge</a:t>
            </a:r>
            <a:r>
              <a:rPr lang="en-US" dirty="0">
                <a:solidFill>
                  <a:srgbClr val="7F7F7F"/>
                </a:solidFill>
              </a:rPr>
              <a:t>. </a:t>
            </a:r>
          </a:p>
          <a:p>
            <a:endParaRPr lang="en-US" dirty="0" smtClean="0"/>
          </a:p>
        </p:txBody>
      </p:sp>
      <p:grpSp>
        <p:nvGrpSpPr>
          <p:cNvPr id="8" name="Group 406"/>
          <p:cNvGrpSpPr>
            <a:grpSpLocks/>
          </p:cNvGrpSpPr>
          <p:nvPr/>
        </p:nvGrpSpPr>
        <p:grpSpPr bwMode="auto">
          <a:xfrm>
            <a:off x="749377" y="4020287"/>
            <a:ext cx="7818967" cy="2648172"/>
            <a:chOff x="-18" y="1069"/>
            <a:chExt cx="5778" cy="1471"/>
          </a:xfrm>
        </p:grpSpPr>
        <p:sp>
          <p:nvSpPr>
            <p:cNvPr id="10" name="Text Box 407"/>
            <p:cNvSpPr txBox="1">
              <a:spLocks noChangeArrowheads="1"/>
            </p:cNvSpPr>
            <p:nvPr/>
          </p:nvSpPr>
          <p:spPr bwMode="auto">
            <a:xfrm>
              <a:off x="597" y="1718"/>
              <a:ext cx="954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 dirty="0">
                  <a:latin typeface="Comic Sans MS"/>
                  <a:cs typeface="Comic Sans MS"/>
                </a:rPr>
                <a:t>Modulator</a:t>
              </a:r>
            </a:p>
          </p:txBody>
        </p:sp>
        <p:sp>
          <p:nvSpPr>
            <p:cNvPr id="11" name="Text Box 408"/>
            <p:cNvSpPr txBox="1">
              <a:spLocks noChangeArrowheads="1"/>
            </p:cNvSpPr>
            <p:nvPr/>
          </p:nvSpPr>
          <p:spPr bwMode="auto">
            <a:xfrm>
              <a:off x="4375" y="1709"/>
              <a:ext cx="606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 dirty="0">
                  <a:latin typeface="Comic Sans MS"/>
                  <a:cs typeface="Comic Sans MS"/>
                </a:rPr>
                <a:t>Kicker</a:t>
              </a:r>
            </a:p>
          </p:txBody>
        </p:sp>
        <p:sp>
          <p:nvSpPr>
            <p:cNvPr id="12" name="Text Box 409"/>
            <p:cNvSpPr txBox="1">
              <a:spLocks noChangeArrowheads="1"/>
            </p:cNvSpPr>
            <p:nvPr/>
          </p:nvSpPr>
          <p:spPr bwMode="auto">
            <a:xfrm>
              <a:off x="1898" y="1597"/>
              <a:ext cx="1605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dirty="0">
                  <a:latin typeface="Comic Sans MS"/>
                  <a:cs typeface="Comic Sans MS"/>
                </a:rPr>
                <a:t>Dispersion section </a:t>
              </a:r>
            </a:p>
            <a:p>
              <a:pPr eaLnBrk="0" hangingPunct="0"/>
              <a:r>
                <a:rPr lang="en-US" sz="1200" dirty="0">
                  <a:latin typeface="Comic Sans MS"/>
                  <a:cs typeface="Comic Sans MS"/>
                </a:rPr>
                <a:t>( for hadrons)</a:t>
              </a:r>
              <a:endParaRPr lang="en-US" sz="1200" baseline="-25000" dirty="0">
                <a:latin typeface="Comic Sans MS"/>
                <a:cs typeface="Comic Sans MS"/>
              </a:endParaRPr>
            </a:p>
          </p:txBody>
        </p:sp>
        <p:sp>
          <p:nvSpPr>
            <p:cNvPr id="13" name="Text Box 410"/>
            <p:cNvSpPr txBox="1">
              <a:spLocks noChangeArrowheads="1"/>
            </p:cNvSpPr>
            <p:nvPr/>
          </p:nvSpPr>
          <p:spPr bwMode="auto">
            <a:xfrm>
              <a:off x="-18" y="2318"/>
              <a:ext cx="583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dirty="0">
                  <a:latin typeface="Comic Sans MS"/>
                  <a:cs typeface="Comic Sans MS"/>
                </a:rPr>
                <a:t>Electrons</a:t>
              </a:r>
            </a:p>
          </p:txBody>
        </p:sp>
        <p:sp>
          <p:nvSpPr>
            <p:cNvPr id="14" name="Rectangle 411" descr="Dark vertical"/>
            <p:cNvSpPr>
              <a:spLocks noChangeArrowheads="1"/>
            </p:cNvSpPr>
            <p:nvPr/>
          </p:nvSpPr>
          <p:spPr bwMode="auto">
            <a:xfrm>
              <a:off x="1784" y="2172"/>
              <a:ext cx="2304" cy="71"/>
            </a:xfrm>
            <a:prstGeom prst="rect">
              <a:avLst/>
            </a:prstGeom>
            <a:pattFill prst="dkVert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15" name="Line 412"/>
            <p:cNvSpPr>
              <a:spLocks noChangeShapeType="1"/>
            </p:cNvSpPr>
            <p:nvPr/>
          </p:nvSpPr>
          <p:spPr bwMode="auto">
            <a:xfrm>
              <a:off x="240" y="1992"/>
              <a:ext cx="523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16" name="Line 413"/>
            <p:cNvSpPr>
              <a:spLocks noChangeShapeType="1"/>
            </p:cNvSpPr>
            <p:nvPr/>
          </p:nvSpPr>
          <p:spPr bwMode="auto">
            <a:xfrm flipV="1">
              <a:off x="36" y="2091"/>
              <a:ext cx="285" cy="228"/>
            </a:xfrm>
            <a:prstGeom prst="line">
              <a:avLst/>
            </a:prstGeom>
            <a:noFill/>
            <a:ln w="76200" cmpd="tri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17" name="Line 414"/>
            <p:cNvSpPr>
              <a:spLocks noChangeShapeType="1"/>
            </p:cNvSpPr>
            <p:nvPr/>
          </p:nvSpPr>
          <p:spPr bwMode="auto">
            <a:xfrm>
              <a:off x="5409" y="2068"/>
              <a:ext cx="293" cy="257"/>
            </a:xfrm>
            <a:prstGeom prst="line">
              <a:avLst/>
            </a:prstGeom>
            <a:noFill/>
            <a:ln w="76200" cmpd="tri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18" name="Line 415"/>
            <p:cNvSpPr>
              <a:spLocks noChangeShapeType="1"/>
            </p:cNvSpPr>
            <p:nvPr/>
          </p:nvSpPr>
          <p:spPr bwMode="auto">
            <a:xfrm flipV="1">
              <a:off x="0" y="1992"/>
              <a:ext cx="361" cy="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19" name="Text Box 416"/>
            <p:cNvSpPr txBox="1">
              <a:spLocks noChangeArrowheads="1"/>
            </p:cNvSpPr>
            <p:nvPr/>
          </p:nvSpPr>
          <p:spPr bwMode="auto">
            <a:xfrm>
              <a:off x="-17" y="1707"/>
              <a:ext cx="52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dirty="0">
                  <a:latin typeface="Comic Sans MS"/>
                  <a:cs typeface="Comic Sans MS"/>
                </a:rPr>
                <a:t>Hadrons</a:t>
              </a:r>
            </a:p>
          </p:txBody>
        </p:sp>
        <p:sp>
          <p:nvSpPr>
            <p:cNvPr id="20" name="Line 417"/>
            <p:cNvSpPr>
              <a:spLocks noChangeShapeType="1"/>
            </p:cNvSpPr>
            <p:nvPr/>
          </p:nvSpPr>
          <p:spPr bwMode="auto">
            <a:xfrm flipV="1">
              <a:off x="5399" y="1996"/>
              <a:ext cx="361" cy="0"/>
            </a:xfrm>
            <a:prstGeom prst="line">
              <a:avLst/>
            </a:prstGeom>
            <a:noFill/>
            <a:ln w="76200" cmpd="tri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1" name="Oval 419"/>
            <p:cNvSpPr>
              <a:spLocks noChangeArrowheads="1"/>
            </p:cNvSpPr>
            <p:nvPr/>
          </p:nvSpPr>
          <p:spPr bwMode="auto">
            <a:xfrm>
              <a:off x="454" y="2273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2" name="Text Box 421"/>
            <p:cNvSpPr txBox="1">
              <a:spLocks noChangeArrowheads="1"/>
            </p:cNvSpPr>
            <p:nvPr/>
          </p:nvSpPr>
          <p:spPr bwMode="auto">
            <a:xfrm>
              <a:off x="2255" y="2009"/>
              <a:ext cx="1973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dirty="0">
                  <a:latin typeface="Comic Sans MS"/>
                  <a:cs typeface="Comic Sans MS"/>
                </a:rPr>
                <a:t>High gain FEL (for electrons)</a:t>
              </a:r>
              <a:endParaRPr lang="en-US" sz="1200" baseline="-25000" dirty="0">
                <a:latin typeface="Comic Sans MS"/>
                <a:cs typeface="Comic Sans MS"/>
              </a:endParaRPr>
            </a:p>
          </p:txBody>
        </p:sp>
        <p:sp>
          <p:nvSpPr>
            <p:cNvPr id="23" name="Line 422"/>
            <p:cNvSpPr>
              <a:spLocks noChangeShapeType="1"/>
            </p:cNvSpPr>
            <p:nvPr/>
          </p:nvSpPr>
          <p:spPr bwMode="auto">
            <a:xfrm>
              <a:off x="476" y="1932"/>
              <a:ext cx="9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4" name="Oval 423"/>
            <p:cNvSpPr>
              <a:spLocks noChangeArrowheads="1"/>
            </p:cNvSpPr>
            <p:nvPr/>
          </p:nvSpPr>
          <p:spPr bwMode="auto">
            <a:xfrm>
              <a:off x="1041" y="2306"/>
              <a:ext cx="27" cy="114"/>
            </a:xfrm>
            <a:prstGeom prst="ellipse">
              <a:avLst/>
            </a:prstGeom>
            <a:gradFill rotWithShape="0">
              <a:gsLst>
                <a:gs pos="0">
                  <a:srgbClr val="273DFF">
                    <a:alpha val="0"/>
                  </a:srgbClr>
                </a:gs>
                <a:gs pos="50000">
                  <a:srgbClr val="273DFF">
                    <a:gamma/>
                    <a:shade val="3922"/>
                    <a:invGamma/>
                    <a:alpha val="72000"/>
                  </a:srgbClr>
                </a:gs>
                <a:gs pos="100000">
                  <a:srgbClr val="273DFF">
                    <a:alpha val="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grpSp>
          <p:nvGrpSpPr>
            <p:cNvPr id="25" name="Group 424"/>
            <p:cNvGrpSpPr>
              <a:grpSpLocks/>
            </p:cNvGrpSpPr>
            <p:nvPr/>
          </p:nvGrpSpPr>
          <p:grpSpPr bwMode="auto">
            <a:xfrm>
              <a:off x="1082" y="2347"/>
              <a:ext cx="136" cy="23"/>
              <a:chOff x="1002" y="1535"/>
              <a:chExt cx="136" cy="23"/>
            </a:xfrm>
          </p:grpSpPr>
          <p:sp>
            <p:nvSpPr>
              <p:cNvPr id="97" name="Oval 425"/>
              <p:cNvSpPr>
                <a:spLocks noChangeAspect="1" noChangeArrowheads="1"/>
              </p:cNvSpPr>
              <p:nvPr/>
            </p:nvSpPr>
            <p:spPr bwMode="auto">
              <a:xfrm>
                <a:off x="1002" y="1535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8" name="Line 426"/>
              <p:cNvSpPr>
                <a:spLocks noChangeShapeType="1"/>
              </p:cNvSpPr>
              <p:nvPr/>
            </p:nvSpPr>
            <p:spPr bwMode="auto">
              <a:xfrm flipV="1">
                <a:off x="1022" y="1548"/>
                <a:ext cx="116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26" name="Freeform 427"/>
            <p:cNvSpPr>
              <a:spLocks/>
            </p:cNvSpPr>
            <p:nvPr/>
          </p:nvSpPr>
          <p:spPr bwMode="auto">
            <a:xfrm>
              <a:off x="1730" y="1711"/>
              <a:ext cx="2203" cy="306"/>
            </a:xfrm>
            <a:custGeom>
              <a:avLst/>
              <a:gdLst>
                <a:gd name="T0" fmla="*/ 0 w 2203"/>
                <a:gd name="T1" fmla="*/ 286 h 306"/>
                <a:gd name="T2" fmla="*/ 736 w 2203"/>
                <a:gd name="T3" fmla="*/ 254 h 306"/>
                <a:gd name="T4" fmla="*/ 1098 w 2203"/>
                <a:gd name="T5" fmla="*/ 1 h 306"/>
                <a:gd name="T6" fmla="*/ 1468 w 2203"/>
                <a:gd name="T7" fmla="*/ 259 h 306"/>
                <a:gd name="T8" fmla="*/ 2203 w 2203"/>
                <a:gd name="T9" fmla="*/ 286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7" name="Line 428"/>
            <p:cNvSpPr>
              <a:spLocks noChangeShapeType="1"/>
            </p:cNvSpPr>
            <p:nvPr/>
          </p:nvSpPr>
          <p:spPr bwMode="auto">
            <a:xfrm flipV="1">
              <a:off x="347" y="1994"/>
              <a:ext cx="17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8" name="Line 429"/>
            <p:cNvSpPr>
              <a:spLocks noChangeShapeType="1"/>
            </p:cNvSpPr>
            <p:nvPr/>
          </p:nvSpPr>
          <p:spPr bwMode="auto">
            <a:xfrm flipV="1">
              <a:off x="3676" y="1997"/>
              <a:ext cx="17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29" name="Freeform 430"/>
            <p:cNvSpPr>
              <a:spLocks/>
            </p:cNvSpPr>
            <p:nvPr/>
          </p:nvSpPr>
          <p:spPr bwMode="auto">
            <a:xfrm>
              <a:off x="192" y="2004"/>
              <a:ext cx="5424" cy="240"/>
            </a:xfrm>
            <a:custGeom>
              <a:avLst/>
              <a:gdLst>
                <a:gd name="T0" fmla="*/ 0 w 5424"/>
                <a:gd name="T1" fmla="*/ 192 h 240"/>
                <a:gd name="T2" fmla="*/ 240 w 5424"/>
                <a:gd name="T3" fmla="*/ 0 h 240"/>
                <a:gd name="T4" fmla="*/ 1268 w 5424"/>
                <a:gd name="T5" fmla="*/ 8 h 240"/>
                <a:gd name="T6" fmla="*/ 1564 w 5424"/>
                <a:gd name="T7" fmla="*/ 200 h 240"/>
                <a:gd name="T8" fmla="*/ 3936 w 5424"/>
                <a:gd name="T9" fmla="*/ 208 h 240"/>
                <a:gd name="T10" fmla="*/ 4416 w 5424"/>
                <a:gd name="T11" fmla="*/ 0 h 240"/>
                <a:gd name="T12" fmla="*/ 5136 w 5424"/>
                <a:gd name="T13" fmla="*/ 0 h 240"/>
                <a:gd name="T14" fmla="*/ 5424 w 5424"/>
                <a:gd name="T15" fmla="*/ 240 h 2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424"/>
                <a:gd name="T25" fmla="*/ 0 h 240"/>
                <a:gd name="T26" fmla="*/ 5424 w 5424"/>
                <a:gd name="T27" fmla="*/ 240 h 2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424" h="240">
                  <a:moveTo>
                    <a:pt x="0" y="192"/>
                  </a:moveTo>
                  <a:lnTo>
                    <a:pt x="240" y="0"/>
                  </a:lnTo>
                  <a:lnTo>
                    <a:pt x="1268" y="8"/>
                  </a:lnTo>
                  <a:lnTo>
                    <a:pt x="1564" y="200"/>
                  </a:lnTo>
                  <a:lnTo>
                    <a:pt x="3936" y="208"/>
                  </a:lnTo>
                  <a:lnTo>
                    <a:pt x="4416" y="0"/>
                  </a:lnTo>
                  <a:lnTo>
                    <a:pt x="5136" y="0"/>
                  </a:lnTo>
                  <a:lnTo>
                    <a:pt x="5424" y="24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30" name="Oval 431"/>
            <p:cNvSpPr>
              <a:spLocks noChangeArrowheads="1"/>
            </p:cNvSpPr>
            <p:nvPr/>
          </p:nvSpPr>
          <p:spPr bwMode="auto">
            <a:xfrm>
              <a:off x="2482" y="2289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31" name="Oval 432"/>
            <p:cNvSpPr>
              <a:spLocks noChangeArrowheads="1"/>
            </p:cNvSpPr>
            <p:nvPr/>
          </p:nvSpPr>
          <p:spPr bwMode="auto">
            <a:xfrm>
              <a:off x="3504" y="2342"/>
              <a:ext cx="40" cy="7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2" name="Oval 433"/>
            <p:cNvSpPr>
              <a:spLocks noChangeArrowheads="1"/>
            </p:cNvSpPr>
            <p:nvPr/>
          </p:nvSpPr>
          <p:spPr bwMode="auto">
            <a:xfrm>
              <a:off x="3198" y="2328"/>
              <a:ext cx="40" cy="10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3" name="Oval 434"/>
            <p:cNvSpPr>
              <a:spLocks noChangeArrowheads="1"/>
            </p:cNvSpPr>
            <p:nvPr/>
          </p:nvSpPr>
          <p:spPr bwMode="auto">
            <a:xfrm>
              <a:off x="3234" y="2316"/>
              <a:ext cx="40" cy="127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4" name="Oval 435"/>
            <p:cNvSpPr>
              <a:spLocks noChangeArrowheads="1"/>
            </p:cNvSpPr>
            <p:nvPr/>
          </p:nvSpPr>
          <p:spPr bwMode="auto">
            <a:xfrm>
              <a:off x="3274" y="2310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5" name="Oval 436"/>
            <p:cNvSpPr>
              <a:spLocks noChangeArrowheads="1"/>
            </p:cNvSpPr>
            <p:nvPr/>
          </p:nvSpPr>
          <p:spPr bwMode="auto">
            <a:xfrm>
              <a:off x="3312" y="2310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6" name="Oval 437"/>
            <p:cNvSpPr>
              <a:spLocks noChangeArrowheads="1"/>
            </p:cNvSpPr>
            <p:nvPr/>
          </p:nvSpPr>
          <p:spPr bwMode="auto">
            <a:xfrm>
              <a:off x="3350" y="2308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7" name="Oval 438"/>
            <p:cNvSpPr>
              <a:spLocks noChangeArrowheads="1"/>
            </p:cNvSpPr>
            <p:nvPr/>
          </p:nvSpPr>
          <p:spPr bwMode="auto">
            <a:xfrm>
              <a:off x="3388" y="2308"/>
              <a:ext cx="40" cy="138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8" name="Oval 439"/>
            <p:cNvSpPr>
              <a:spLocks noChangeArrowheads="1"/>
            </p:cNvSpPr>
            <p:nvPr/>
          </p:nvSpPr>
          <p:spPr bwMode="auto">
            <a:xfrm>
              <a:off x="3428" y="2318"/>
              <a:ext cx="40" cy="127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39" name="Oval 440"/>
            <p:cNvSpPr>
              <a:spLocks noChangeArrowheads="1"/>
            </p:cNvSpPr>
            <p:nvPr/>
          </p:nvSpPr>
          <p:spPr bwMode="auto">
            <a:xfrm>
              <a:off x="3466" y="2326"/>
              <a:ext cx="40" cy="10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40" name="Oval 441"/>
            <p:cNvSpPr>
              <a:spLocks noChangeArrowheads="1"/>
            </p:cNvSpPr>
            <p:nvPr/>
          </p:nvSpPr>
          <p:spPr bwMode="auto">
            <a:xfrm>
              <a:off x="3160" y="2352"/>
              <a:ext cx="40" cy="69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41" name="Oval 442"/>
            <p:cNvSpPr>
              <a:spLocks noChangeAspect="1" noChangeArrowheads="1"/>
            </p:cNvSpPr>
            <p:nvPr/>
          </p:nvSpPr>
          <p:spPr bwMode="auto">
            <a:xfrm>
              <a:off x="2818" y="1691"/>
              <a:ext cx="24" cy="2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42" name="Line 443"/>
            <p:cNvSpPr>
              <a:spLocks noChangeShapeType="1"/>
            </p:cNvSpPr>
            <p:nvPr/>
          </p:nvSpPr>
          <p:spPr bwMode="auto">
            <a:xfrm flipV="1">
              <a:off x="2838" y="1706"/>
              <a:ext cx="52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sm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43" name="Line 444"/>
            <p:cNvSpPr>
              <a:spLocks noChangeShapeType="1"/>
            </p:cNvSpPr>
            <p:nvPr/>
          </p:nvSpPr>
          <p:spPr bwMode="auto">
            <a:xfrm flipV="1">
              <a:off x="906" y="2532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44" name="Line 445"/>
            <p:cNvSpPr>
              <a:spLocks noChangeShapeType="1"/>
            </p:cNvSpPr>
            <p:nvPr/>
          </p:nvSpPr>
          <p:spPr bwMode="auto">
            <a:xfrm flipV="1">
              <a:off x="3042" y="2528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45" name="Freeform 446"/>
            <p:cNvSpPr>
              <a:spLocks/>
            </p:cNvSpPr>
            <p:nvPr/>
          </p:nvSpPr>
          <p:spPr bwMode="auto">
            <a:xfrm>
              <a:off x="1730" y="1795"/>
              <a:ext cx="2203" cy="213"/>
            </a:xfrm>
            <a:custGeom>
              <a:avLst/>
              <a:gdLst>
                <a:gd name="T0" fmla="*/ 0 w 2203"/>
                <a:gd name="T1" fmla="*/ 139 h 306"/>
                <a:gd name="T2" fmla="*/ 736 w 2203"/>
                <a:gd name="T3" fmla="*/ 123 h 306"/>
                <a:gd name="T4" fmla="*/ 1098 w 2203"/>
                <a:gd name="T5" fmla="*/ 1 h 306"/>
                <a:gd name="T6" fmla="*/ 1468 w 2203"/>
                <a:gd name="T7" fmla="*/ 125 h 306"/>
                <a:gd name="T8" fmla="*/ 2203 w 2203"/>
                <a:gd name="T9" fmla="*/ 139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46" name="Freeform 447"/>
            <p:cNvSpPr>
              <a:spLocks/>
            </p:cNvSpPr>
            <p:nvPr/>
          </p:nvSpPr>
          <p:spPr bwMode="auto">
            <a:xfrm>
              <a:off x="1726" y="1623"/>
              <a:ext cx="2203" cy="397"/>
            </a:xfrm>
            <a:custGeom>
              <a:avLst/>
              <a:gdLst>
                <a:gd name="T0" fmla="*/ 0 w 2203"/>
                <a:gd name="T1" fmla="*/ 481 h 306"/>
                <a:gd name="T2" fmla="*/ 736 w 2203"/>
                <a:gd name="T3" fmla="*/ 428 h 306"/>
                <a:gd name="T4" fmla="*/ 1098 w 2203"/>
                <a:gd name="T5" fmla="*/ 1 h 306"/>
                <a:gd name="T6" fmla="*/ 1468 w 2203"/>
                <a:gd name="T7" fmla="*/ 436 h 306"/>
                <a:gd name="T8" fmla="*/ 2203 w 2203"/>
                <a:gd name="T9" fmla="*/ 481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03"/>
                <a:gd name="T16" fmla="*/ 0 h 306"/>
                <a:gd name="T17" fmla="*/ 2203 w 220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03" h="306">
                  <a:moveTo>
                    <a:pt x="0" y="286"/>
                  </a:moveTo>
                  <a:cubicBezTo>
                    <a:pt x="123" y="282"/>
                    <a:pt x="553" y="301"/>
                    <a:pt x="736" y="254"/>
                  </a:cubicBezTo>
                  <a:cubicBezTo>
                    <a:pt x="919" y="207"/>
                    <a:pt x="976" y="0"/>
                    <a:pt x="1098" y="1"/>
                  </a:cubicBezTo>
                  <a:cubicBezTo>
                    <a:pt x="1220" y="2"/>
                    <a:pt x="1284" y="212"/>
                    <a:pt x="1468" y="259"/>
                  </a:cubicBezTo>
                  <a:cubicBezTo>
                    <a:pt x="1652" y="306"/>
                    <a:pt x="2050" y="281"/>
                    <a:pt x="2203" y="286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grpSp>
          <p:nvGrpSpPr>
            <p:cNvPr id="47" name="Group 448"/>
            <p:cNvGrpSpPr>
              <a:grpSpLocks/>
            </p:cNvGrpSpPr>
            <p:nvPr/>
          </p:nvGrpSpPr>
          <p:grpSpPr bwMode="auto">
            <a:xfrm>
              <a:off x="2858" y="1787"/>
              <a:ext cx="536" cy="23"/>
              <a:chOff x="2322" y="2871"/>
              <a:chExt cx="536" cy="23"/>
            </a:xfrm>
          </p:grpSpPr>
          <p:sp>
            <p:nvSpPr>
              <p:cNvPr id="95" name="Oval 449"/>
              <p:cNvSpPr>
                <a:spLocks noChangeAspect="1" noChangeArrowheads="1"/>
              </p:cNvSpPr>
              <p:nvPr/>
            </p:nvSpPr>
            <p:spPr bwMode="auto">
              <a:xfrm>
                <a:off x="2322" y="287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FF"/>
                </a:solidFill>
                <a:prstDash val="dash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6" name="Line 450"/>
              <p:cNvSpPr>
                <a:spLocks noChangeShapeType="1"/>
              </p:cNvSpPr>
              <p:nvPr/>
            </p:nvSpPr>
            <p:spPr bwMode="auto">
              <a:xfrm flipV="1">
                <a:off x="2342" y="2884"/>
                <a:ext cx="516" cy="0"/>
              </a:xfrm>
              <a:prstGeom prst="line">
                <a:avLst/>
              </a:prstGeom>
              <a:noFill/>
              <a:ln w="12700">
                <a:solidFill>
                  <a:srgbClr val="FF00FF"/>
                </a:solidFill>
                <a:prstDash val="dash"/>
                <a:round/>
                <a:headEnd/>
                <a:tailEnd type="triangle" w="sm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48" name="Group 451"/>
            <p:cNvGrpSpPr>
              <a:grpSpLocks/>
            </p:cNvGrpSpPr>
            <p:nvPr/>
          </p:nvGrpSpPr>
          <p:grpSpPr bwMode="auto">
            <a:xfrm>
              <a:off x="2769" y="1611"/>
              <a:ext cx="513" cy="27"/>
              <a:chOff x="2322" y="2871"/>
              <a:chExt cx="536" cy="23"/>
            </a:xfrm>
          </p:grpSpPr>
          <p:sp>
            <p:nvSpPr>
              <p:cNvPr id="93" name="Oval 452"/>
              <p:cNvSpPr>
                <a:spLocks noChangeAspect="1" noChangeArrowheads="1"/>
              </p:cNvSpPr>
              <p:nvPr/>
            </p:nvSpPr>
            <p:spPr bwMode="auto">
              <a:xfrm>
                <a:off x="2322" y="2871"/>
                <a:ext cx="23" cy="23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800080"/>
                </a:solidFill>
                <a:prstDash val="dash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4" name="Line 453"/>
              <p:cNvSpPr>
                <a:spLocks noChangeShapeType="1"/>
              </p:cNvSpPr>
              <p:nvPr/>
            </p:nvSpPr>
            <p:spPr bwMode="auto">
              <a:xfrm flipV="1">
                <a:off x="2342" y="2884"/>
                <a:ext cx="516" cy="0"/>
              </a:xfrm>
              <a:prstGeom prst="line">
                <a:avLst/>
              </a:prstGeom>
              <a:noFill/>
              <a:ln w="12700">
                <a:solidFill>
                  <a:srgbClr val="800080"/>
                </a:solidFill>
                <a:prstDash val="dash"/>
                <a:round/>
                <a:headEnd/>
                <a:tailEnd type="triangle" w="sm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49" name="Oval 454"/>
            <p:cNvSpPr>
              <a:spLocks noChangeArrowheads="1"/>
            </p:cNvSpPr>
            <p:nvPr/>
          </p:nvSpPr>
          <p:spPr bwMode="auto">
            <a:xfrm>
              <a:off x="4238" y="2301"/>
              <a:ext cx="1406" cy="18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A1A1FF">
                    <a:alpha val="50000"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grpSp>
          <p:nvGrpSpPr>
            <p:cNvPr id="50" name="Group 455"/>
            <p:cNvGrpSpPr>
              <a:grpSpLocks/>
            </p:cNvGrpSpPr>
            <p:nvPr/>
          </p:nvGrpSpPr>
          <p:grpSpPr bwMode="auto">
            <a:xfrm>
              <a:off x="4916" y="2320"/>
              <a:ext cx="384" cy="140"/>
              <a:chOff x="2560" y="948"/>
              <a:chExt cx="384" cy="140"/>
            </a:xfrm>
          </p:grpSpPr>
          <p:sp>
            <p:nvSpPr>
              <p:cNvPr id="83" name="Oval 456"/>
              <p:cNvSpPr>
                <a:spLocks noChangeArrowheads="1"/>
              </p:cNvSpPr>
              <p:nvPr/>
            </p:nvSpPr>
            <p:spPr bwMode="auto">
              <a:xfrm>
                <a:off x="2904" y="986"/>
                <a:ext cx="40" cy="6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4" name="Oval 457"/>
              <p:cNvSpPr>
                <a:spLocks noChangeArrowheads="1"/>
              </p:cNvSpPr>
              <p:nvPr/>
            </p:nvSpPr>
            <p:spPr bwMode="auto">
              <a:xfrm>
                <a:off x="2598" y="968"/>
                <a:ext cx="40" cy="10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5" name="Oval 458"/>
              <p:cNvSpPr>
                <a:spLocks noChangeArrowheads="1"/>
              </p:cNvSpPr>
              <p:nvPr/>
            </p:nvSpPr>
            <p:spPr bwMode="auto">
              <a:xfrm>
                <a:off x="2634" y="956"/>
                <a:ext cx="40" cy="127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6" name="Oval 459"/>
              <p:cNvSpPr>
                <a:spLocks noChangeArrowheads="1"/>
              </p:cNvSpPr>
              <p:nvPr/>
            </p:nvSpPr>
            <p:spPr bwMode="auto">
              <a:xfrm>
                <a:off x="2674" y="950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7" name="Oval 460"/>
              <p:cNvSpPr>
                <a:spLocks noChangeArrowheads="1"/>
              </p:cNvSpPr>
              <p:nvPr/>
            </p:nvSpPr>
            <p:spPr bwMode="auto">
              <a:xfrm>
                <a:off x="2712" y="950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8" name="Oval 461"/>
              <p:cNvSpPr>
                <a:spLocks noChangeArrowheads="1"/>
              </p:cNvSpPr>
              <p:nvPr/>
            </p:nvSpPr>
            <p:spPr bwMode="auto">
              <a:xfrm>
                <a:off x="2750" y="948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9" name="Oval 462"/>
              <p:cNvSpPr>
                <a:spLocks noChangeArrowheads="1"/>
              </p:cNvSpPr>
              <p:nvPr/>
            </p:nvSpPr>
            <p:spPr bwMode="auto">
              <a:xfrm>
                <a:off x="2788" y="948"/>
                <a:ext cx="40" cy="138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90" name="Oval 463"/>
              <p:cNvSpPr>
                <a:spLocks noChangeArrowheads="1"/>
              </p:cNvSpPr>
              <p:nvPr/>
            </p:nvSpPr>
            <p:spPr bwMode="auto">
              <a:xfrm>
                <a:off x="2828" y="958"/>
                <a:ext cx="40" cy="127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91" name="Oval 464"/>
              <p:cNvSpPr>
                <a:spLocks noChangeArrowheads="1"/>
              </p:cNvSpPr>
              <p:nvPr/>
            </p:nvSpPr>
            <p:spPr bwMode="auto">
              <a:xfrm>
                <a:off x="2866" y="966"/>
                <a:ext cx="40" cy="10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92" name="Oval 465"/>
              <p:cNvSpPr>
                <a:spLocks noChangeArrowheads="1"/>
              </p:cNvSpPr>
              <p:nvPr/>
            </p:nvSpPr>
            <p:spPr bwMode="auto">
              <a:xfrm>
                <a:off x="2560" y="992"/>
                <a:ext cx="40" cy="69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84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84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sp>
          <p:nvSpPr>
            <p:cNvPr id="51" name="Line 466"/>
            <p:cNvSpPr>
              <a:spLocks noChangeShapeType="1"/>
            </p:cNvSpPr>
            <p:nvPr/>
          </p:nvSpPr>
          <p:spPr bwMode="auto">
            <a:xfrm flipV="1">
              <a:off x="4798" y="2540"/>
              <a:ext cx="516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52" name="Oval 467"/>
            <p:cNvSpPr>
              <a:spLocks noChangeAspect="1" noChangeArrowheads="1"/>
            </p:cNvSpPr>
            <p:nvPr/>
          </p:nvSpPr>
          <p:spPr bwMode="auto">
            <a:xfrm>
              <a:off x="5118" y="2379"/>
              <a:ext cx="23" cy="2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53" name="Line 468"/>
            <p:cNvSpPr>
              <a:spLocks noChangeShapeType="1"/>
            </p:cNvSpPr>
            <p:nvPr/>
          </p:nvSpPr>
          <p:spPr bwMode="auto">
            <a:xfrm flipV="1">
              <a:off x="5138" y="2390"/>
              <a:ext cx="11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sm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54" name="Line 469"/>
            <p:cNvSpPr>
              <a:spLocks noChangeShapeType="1"/>
            </p:cNvSpPr>
            <p:nvPr/>
          </p:nvSpPr>
          <p:spPr bwMode="auto">
            <a:xfrm flipV="1">
              <a:off x="4628" y="1936"/>
              <a:ext cx="696" cy="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55" name="Oval 470"/>
            <p:cNvSpPr>
              <a:spLocks noChangeArrowheads="1"/>
            </p:cNvSpPr>
            <p:nvPr/>
          </p:nvSpPr>
          <p:spPr bwMode="auto">
            <a:xfrm>
              <a:off x="3122" y="2370"/>
              <a:ext cx="40" cy="3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56" name="Oval 471"/>
            <p:cNvSpPr>
              <a:spLocks noChangeArrowheads="1"/>
            </p:cNvSpPr>
            <p:nvPr/>
          </p:nvSpPr>
          <p:spPr bwMode="auto">
            <a:xfrm>
              <a:off x="3544" y="2346"/>
              <a:ext cx="40" cy="63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57" name="Freeform 472"/>
            <p:cNvSpPr>
              <a:spLocks/>
            </p:cNvSpPr>
            <p:nvPr/>
          </p:nvSpPr>
          <p:spPr bwMode="auto">
            <a:xfrm>
              <a:off x="3046" y="2309"/>
              <a:ext cx="662" cy="142"/>
            </a:xfrm>
            <a:custGeom>
              <a:avLst/>
              <a:gdLst>
                <a:gd name="T0" fmla="*/ 0 w 662"/>
                <a:gd name="T1" fmla="*/ 71 h 142"/>
                <a:gd name="T2" fmla="*/ 66 w 662"/>
                <a:gd name="T3" fmla="*/ 71 h 142"/>
                <a:gd name="T4" fmla="*/ 112 w 662"/>
                <a:gd name="T5" fmla="*/ 97 h 142"/>
                <a:gd name="T6" fmla="*/ 146 w 662"/>
                <a:gd name="T7" fmla="*/ 49 h 142"/>
                <a:gd name="T8" fmla="*/ 188 w 662"/>
                <a:gd name="T9" fmla="*/ 132 h 142"/>
                <a:gd name="T10" fmla="*/ 224 w 662"/>
                <a:gd name="T11" fmla="*/ 5 h 142"/>
                <a:gd name="T12" fmla="*/ 264 w 662"/>
                <a:gd name="T13" fmla="*/ 141 h 142"/>
                <a:gd name="T14" fmla="*/ 302 w 662"/>
                <a:gd name="T15" fmla="*/ 1 h 142"/>
                <a:gd name="T16" fmla="*/ 342 w 662"/>
                <a:gd name="T17" fmla="*/ 137 h 142"/>
                <a:gd name="T18" fmla="*/ 380 w 662"/>
                <a:gd name="T19" fmla="*/ 7 h 142"/>
                <a:gd name="T20" fmla="*/ 422 w 662"/>
                <a:gd name="T21" fmla="*/ 121 h 142"/>
                <a:gd name="T22" fmla="*/ 458 w 662"/>
                <a:gd name="T23" fmla="*/ 27 h 142"/>
                <a:gd name="T24" fmla="*/ 500 w 662"/>
                <a:gd name="T25" fmla="*/ 99 h 142"/>
                <a:gd name="T26" fmla="*/ 540 w 662"/>
                <a:gd name="T27" fmla="*/ 41 h 142"/>
                <a:gd name="T28" fmla="*/ 576 w 662"/>
                <a:gd name="T29" fmla="*/ 77 h 142"/>
                <a:gd name="T30" fmla="*/ 607 w 662"/>
                <a:gd name="T31" fmla="*/ 71 h 142"/>
                <a:gd name="T32" fmla="*/ 662 w 662"/>
                <a:gd name="T33" fmla="*/ 71 h 14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62"/>
                <a:gd name="T52" fmla="*/ 0 h 142"/>
                <a:gd name="T53" fmla="*/ 662 w 662"/>
                <a:gd name="T54" fmla="*/ 142 h 14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62" h="142">
                  <a:moveTo>
                    <a:pt x="0" y="71"/>
                  </a:moveTo>
                  <a:cubicBezTo>
                    <a:pt x="11" y="71"/>
                    <a:pt x="47" y="67"/>
                    <a:pt x="66" y="71"/>
                  </a:cubicBezTo>
                  <a:cubicBezTo>
                    <a:pt x="85" y="75"/>
                    <a:pt x="99" y="101"/>
                    <a:pt x="112" y="97"/>
                  </a:cubicBezTo>
                  <a:cubicBezTo>
                    <a:pt x="125" y="93"/>
                    <a:pt x="133" y="43"/>
                    <a:pt x="146" y="49"/>
                  </a:cubicBezTo>
                  <a:cubicBezTo>
                    <a:pt x="159" y="55"/>
                    <a:pt x="175" y="139"/>
                    <a:pt x="188" y="132"/>
                  </a:cubicBezTo>
                  <a:cubicBezTo>
                    <a:pt x="201" y="125"/>
                    <a:pt x="211" y="3"/>
                    <a:pt x="224" y="5"/>
                  </a:cubicBezTo>
                  <a:cubicBezTo>
                    <a:pt x="237" y="7"/>
                    <a:pt x="251" y="142"/>
                    <a:pt x="264" y="141"/>
                  </a:cubicBezTo>
                  <a:cubicBezTo>
                    <a:pt x="277" y="140"/>
                    <a:pt x="289" y="2"/>
                    <a:pt x="302" y="1"/>
                  </a:cubicBezTo>
                  <a:cubicBezTo>
                    <a:pt x="315" y="0"/>
                    <a:pt x="329" y="136"/>
                    <a:pt x="342" y="137"/>
                  </a:cubicBezTo>
                  <a:cubicBezTo>
                    <a:pt x="355" y="138"/>
                    <a:pt x="367" y="10"/>
                    <a:pt x="380" y="7"/>
                  </a:cubicBezTo>
                  <a:cubicBezTo>
                    <a:pt x="393" y="4"/>
                    <a:pt x="409" y="118"/>
                    <a:pt x="422" y="121"/>
                  </a:cubicBezTo>
                  <a:cubicBezTo>
                    <a:pt x="435" y="124"/>
                    <a:pt x="445" y="31"/>
                    <a:pt x="458" y="27"/>
                  </a:cubicBezTo>
                  <a:cubicBezTo>
                    <a:pt x="471" y="23"/>
                    <a:pt x="486" y="97"/>
                    <a:pt x="500" y="99"/>
                  </a:cubicBezTo>
                  <a:cubicBezTo>
                    <a:pt x="514" y="101"/>
                    <a:pt x="527" y="45"/>
                    <a:pt x="540" y="41"/>
                  </a:cubicBezTo>
                  <a:cubicBezTo>
                    <a:pt x="553" y="37"/>
                    <a:pt x="565" y="72"/>
                    <a:pt x="576" y="77"/>
                  </a:cubicBezTo>
                  <a:cubicBezTo>
                    <a:pt x="587" y="82"/>
                    <a:pt x="593" y="72"/>
                    <a:pt x="607" y="71"/>
                  </a:cubicBezTo>
                  <a:cubicBezTo>
                    <a:pt x="621" y="70"/>
                    <a:pt x="653" y="71"/>
                    <a:pt x="662" y="71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58" name="Oval 473"/>
            <p:cNvSpPr>
              <a:spLocks noChangeArrowheads="1"/>
            </p:cNvSpPr>
            <p:nvPr/>
          </p:nvSpPr>
          <p:spPr bwMode="auto">
            <a:xfrm>
              <a:off x="3578" y="2358"/>
              <a:ext cx="40" cy="35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84000"/>
                  </a:srgbClr>
                </a:gs>
                <a:gs pos="5000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>
                    <a:alpha val="84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59" name="Text Box 474"/>
            <p:cNvSpPr txBox="1">
              <a:spLocks noChangeArrowheads="1"/>
            </p:cNvSpPr>
            <p:nvPr/>
          </p:nvSpPr>
          <p:spPr bwMode="auto">
            <a:xfrm>
              <a:off x="3354" y="1597"/>
              <a:ext cx="22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 i="1" dirty="0">
                  <a:latin typeface="Comic Sans MS"/>
                  <a:cs typeface="Comic Sans MS"/>
                </a:rPr>
                <a:t>E</a:t>
              </a:r>
              <a:r>
                <a:rPr lang="en-US" sz="1200" b="1" i="1" baseline="-25000" dirty="0">
                  <a:latin typeface="Comic Sans MS"/>
                  <a:cs typeface="Comic Sans MS"/>
                </a:rPr>
                <a:t>h</a:t>
              </a:r>
              <a:endParaRPr lang="en-US" sz="1200" dirty="0">
                <a:latin typeface="Comic Sans MS"/>
                <a:cs typeface="Comic Sans MS"/>
              </a:endParaRPr>
            </a:p>
          </p:txBody>
        </p:sp>
        <p:sp>
          <p:nvSpPr>
            <p:cNvPr id="60" name="Text Box 475"/>
            <p:cNvSpPr txBox="1">
              <a:spLocks noChangeArrowheads="1"/>
            </p:cNvSpPr>
            <p:nvPr/>
          </p:nvSpPr>
          <p:spPr bwMode="auto">
            <a:xfrm>
              <a:off x="2854" y="1444"/>
              <a:ext cx="446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i="1" dirty="0">
                  <a:latin typeface="Comic Sans MS"/>
                  <a:cs typeface="Comic Sans MS"/>
                </a:rPr>
                <a:t>E &lt; E</a:t>
              </a:r>
              <a:r>
                <a:rPr lang="en-US" sz="1200" i="1" baseline="-25000" dirty="0">
                  <a:latin typeface="Comic Sans MS"/>
                  <a:cs typeface="Comic Sans MS"/>
                </a:rPr>
                <a:t>h</a:t>
              </a:r>
              <a:endParaRPr lang="en-US" sz="1200" i="1" dirty="0">
                <a:latin typeface="Comic Sans MS"/>
                <a:cs typeface="Comic Sans MS"/>
              </a:endParaRPr>
            </a:p>
          </p:txBody>
        </p:sp>
        <p:sp>
          <p:nvSpPr>
            <p:cNvPr id="61" name="Text Box 476"/>
            <p:cNvSpPr txBox="1">
              <a:spLocks noChangeArrowheads="1"/>
            </p:cNvSpPr>
            <p:nvPr/>
          </p:nvSpPr>
          <p:spPr bwMode="auto">
            <a:xfrm>
              <a:off x="3056" y="1772"/>
              <a:ext cx="446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i="1" dirty="0">
                  <a:latin typeface="Comic Sans MS"/>
                  <a:cs typeface="Comic Sans MS"/>
                </a:rPr>
                <a:t>E &gt; E</a:t>
              </a:r>
              <a:r>
                <a:rPr lang="en-US" sz="1200" i="1" baseline="-25000" dirty="0">
                  <a:latin typeface="Comic Sans MS"/>
                  <a:cs typeface="Comic Sans MS"/>
                </a:rPr>
                <a:t>h</a:t>
              </a:r>
              <a:endParaRPr lang="en-US" sz="1200" i="1" dirty="0">
                <a:latin typeface="Comic Sans MS"/>
                <a:cs typeface="Comic Sans MS"/>
              </a:endParaRPr>
            </a:p>
          </p:txBody>
        </p:sp>
        <p:grpSp>
          <p:nvGrpSpPr>
            <p:cNvPr id="62" name="Group 477"/>
            <p:cNvGrpSpPr>
              <a:grpSpLocks/>
            </p:cNvGrpSpPr>
            <p:nvPr/>
          </p:nvGrpSpPr>
          <p:grpSpPr bwMode="auto">
            <a:xfrm>
              <a:off x="4553" y="1182"/>
              <a:ext cx="823" cy="455"/>
              <a:chOff x="4365" y="785"/>
              <a:chExt cx="1173" cy="849"/>
            </a:xfrm>
          </p:grpSpPr>
          <p:sp>
            <p:nvSpPr>
              <p:cNvPr id="78" name="Oval 478"/>
              <p:cNvSpPr>
                <a:spLocks noChangeAspect="1" noChangeArrowheads="1"/>
              </p:cNvSpPr>
              <p:nvPr/>
            </p:nvSpPr>
            <p:spPr bwMode="auto">
              <a:xfrm>
                <a:off x="4365" y="799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79" name="Oval 479"/>
              <p:cNvSpPr>
                <a:spLocks noChangeAspect="1" noChangeArrowheads="1"/>
              </p:cNvSpPr>
              <p:nvPr/>
            </p:nvSpPr>
            <p:spPr bwMode="auto">
              <a:xfrm>
                <a:off x="4598" y="797"/>
                <a:ext cx="242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0" name="Oval 480"/>
              <p:cNvSpPr>
                <a:spLocks noChangeAspect="1" noChangeArrowheads="1"/>
              </p:cNvSpPr>
              <p:nvPr/>
            </p:nvSpPr>
            <p:spPr bwMode="auto">
              <a:xfrm>
                <a:off x="4830" y="785"/>
                <a:ext cx="242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1" name="Oval 481"/>
              <p:cNvSpPr>
                <a:spLocks noChangeAspect="1" noChangeArrowheads="1"/>
              </p:cNvSpPr>
              <p:nvPr/>
            </p:nvSpPr>
            <p:spPr bwMode="auto">
              <a:xfrm>
                <a:off x="5063" y="785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tint val="20392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  <p:sp>
            <p:nvSpPr>
              <p:cNvPr id="82" name="Oval 482"/>
              <p:cNvSpPr>
                <a:spLocks noChangeAspect="1" noChangeArrowheads="1"/>
              </p:cNvSpPr>
              <p:nvPr/>
            </p:nvSpPr>
            <p:spPr bwMode="auto">
              <a:xfrm>
                <a:off x="5297" y="802"/>
                <a:ext cx="241" cy="832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alpha val="11000"/>
                    </a:srgbClr>
                  </a:gs>
                  <a:gs pos="50000">
                    <a:srgbClr val="0000FF">
                      <a:gamma/>
                      <a:shade val="46275"/>
                      <a:invGamma/>
                    </a:srgbClr>
                  </a:gs>
                  <a:gs pos="100000">
                    <a:srgbClr val="0000FF">
                      <a:alpha val="11000"/>
                    </a:srgb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defRPr/>
                </a:pPr>
                <a:endParaRPr lang="en-US" dirty="0">
                  <a:latin typeface="Comic Sans MS"/>
                  <a:ea typeface="+mn-ea"/>
                  <a:cs typeface="Comic Sans MS"/>
                </a:endParaRPr>
              </a:p>
            </p:txBody>
          </p:sp>
        </p:grpSp>
        <p:sp>
          <p:nvSpPr>
            <p:cNvPr id="63" name="Oval 483"/>
            <p:cNvSpPr>
              <a:spLocks noChangeAspect="1" noChangeArrowheads="1"/>
            </p:cNvSpPr>
            <p:nvPr/>
          </p:nvSpPr>
          <p:spPr bwMode="auto">
            <a:xfrm flipH="1">
              <a:off x="4924" y="1334"/>
              <a:ext cx="92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64" name="Text Box 484"/>
            <p:cNvSpPr txBox="1">
              <a:spLocks noChangeArrowheads="1"/>
            </p:cNvSpPr>
            <p:nvPr/>
          </p:nvSpPr>
          <p:spPr bwMode="auto">
            <a:xfrm>
              <a:off x="4974" y="1266"/>
              <a:ext cx="228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 i="1" dirty="0">
                  <a:latin typeface="Comic Sans MS"/>
                  <a:cs typeface="Comic Sans MS"/>
                </a:rPr>
                <a:t>E</a:t>
              </a:r>
              <a:r>
                <a:rPr lang="en-US" sz="1200" b="1" i="1" baseline="-25000" dirty="0">
                  <a:latin typeface="Comic Sans MS"/>
                  <a:cs typeface="Comic Sans MS"/>
                </a:rPr>
                <a:t>h</a:t>
              </a:r>
              <a:endParaRPr lang="en-US" sz="1200" dirty="0">
                <a:latin typeface="Comic Sans MS"/>
                <a:cs typeface="Comic Sans MS"/>
              </a:endParaRPr>
            </a:p>
          </p:txBody>
        </p:sp>
        <p:grpSp>
          <p:nvGrpSpPr>
            <p:cNvPr id="65" name="Group 485"/>
            <p:cNvGrpSpPr>
              <a:grpSpLocks/>
            </p:cNvGrpSpPr>
            <p:nvPr/>
          </p:nvGrpSpPr>
          <p:grpSpPr bwMode="auto">
            <a:xfrm>
              <a:off x="4921" y="1479"/>
              <a:ext cx="183" cy="92"/>
              <a:chOff x="1766" y="3241"/>
              <a:chExt cx="183" cy="92"/>
            </a:xfrm>
          </p:grpSpPr>
          <p:sp>
            <p:nvSpPr>
              <p:cNvPr id="76" name="Oval 486"/>
              <p:cNvSpPr>
                <a:spLocks noChangeAspect="1" noChangeArrowheads="1"/>
              </p:cNvSpPr>
              <p:nvPr/>
            </p:nvSpPr>
            <p:spPr bwMode="auto">
              <a:xfrm flipH="1">
                <a:off x="1857" y="3241"/>
                <a:ext cx="92" cy="92"/>
              </a:xfrm>
              <a:prstGeom prst="ellipse">
                <a:avLst/>
              </a:prstGeom>
              <a:solidFill>
                <a:srgbClr val="FF00FF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77" name="Line 487"/>
              <p:cNvSpPr>
                <a:spLocks noChangeShapeType="1"/>
              </p:cNvSpPr>
              <p:nvPr/>
            </p:nvSpPr>
            <p:spPr bwMode="auto">
              <a:xfrm flipH="1" flipV="1">
                <a:off x="1766" y="3279"/>
                <a:ext cx="134" cy="5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6" name="Group 488"/>
            <p:cNvGrpSpPr>
              <a:grpSpLocks/>
            </p:cNvGrpSpPr>
            <p:nvPr/>
          </p:nvGrpSpPr>
          <p:grpSpPr bwMode="auto">
            <a:xfrm>
              <a:off x="4828" y="1202"/>
              <a:ext cx="182" cy="92"/>
              <a:chOff x="1633" y="3551"/>
              <a:chExt cx="182" cy="92"/>
            </a:xfrm>
          </p:grpSpPr>
          <p:sp>
            <p:nvSpPr>
              <p:cNvPr id="74" name="Oval 489"/>
              <p:cNvSpPr>
                <a:spLocks noChangeAspect="1" noChangeArrowheads="1"/>
              </p:cNvSpPr>
              <p:nvPr/>
            </p:nvSpPr>
            <p:spPr bwMode="auto">
              <a:xfrm flipH="1">
                <a:off x="1633" y="3551"/>
                <a:ext cx="92" cy="92"/>
              </a:xfrm>
              <a:prstGeom prst="ellipse">
                <a:avLst/>
              </a:prstGeom>
              <a:solidFill>
                <a:srgbClr val="800080"/>
              </a:solidFill>
              <a:ln w="28575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75" name="Line 490"/>
              <p:cNvSpPr>
                <a:spLocks noChangeShapeType="1"/>
              </p:cNvSpPr>
              <p:nvPr/>
            </p:nvSpPr>
            <p:spPr bwMode="auto">
              <a:xfrm flipV="1">
                <a:off x="1681" y="3589"/>
                <a:ext cx="134" cy="5"/>
              </a:xfrm>
              <a:prstGeom prst="line">
                <a:avLst/>
              </a:prstGeom>
              <a:noFill/>
              <a:ln w="9525">
                <a:solidFill>
                  <a:srgbClr val="80008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67" name="Text Box 491"/>
            <p:cNvSpPr txBox="1">
              <a:spLocks noChangeArrowheads="1"/>
            </p:cNvSpPr>
            <p:nvPr/>
          </p:nvSpPr>
          <p:spPr bwMode="auto">
            <a:xfrm>
              <a:off x="4788" y="1069"/>
              <a:ext cx="39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i="1" dirty="0">
                  <a:latin typeface="Comic Sans MS"/>
                  <a:cs typeface="Comic Sans MS"/>
                </a:rPr>
                <a:t>E &lt; E</a:t>
              </a:r>
              <a:r>
                <a:rPr lang="en-US" sz="1000" i="1" baseline="-25000" dirty="0">
                  <a:latin typeface="Comic Sans MS"/>
                  <a:cs typeface="Comic Sans MS"/>
                </a:rPr>
                <a:t>h</a:t>
              </a:r>
              <a:endParaRPr lang="en-US" sz="1000" i="1" dirty="0">
                <a:latin typeface="Comic Sans MS"/>
                <a:cs typeface="Comic Sans MS"/>
              </a:endParaRPr>
            </a:p>
          </p:txBody>
        </p:sp>
        <p:sp>
          <p:nvSpPr>
            <p:cNvPr id="68" name="Text Box 492"/>
            <p:cNvSpPr txBox="1">
              <a:spLocks noChangeArrowheads="1"/>
            </p:cNvSpPr>
            <p:nvPr/>
          </p:nvSpPr>
          <p:spPr bwMode="auto">
            <a:xfrm>
              <a:off x="4830" y="1581"/>
              <a:ext cx="392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000" i="1" dirty="0">
                  <a:latin typeface="Comic Sans MS"/>
                  <a:cs typeface="Comic Sans MS"/>
                </a:rPr>
                <a:t>E &gt; E</a:t>
              </a:r>
              <a:r>
                <a:rPr lang="en-US" sz="1000" i="1" baseline="-25000" dirty="0">
                  <a:latin typeface="Comic Sans MS"/>
                  <a:cs typeface="Comic Sans MS"/>
                </a:rPr>
                <a:t>h</a:t>
              </a:r>
              <a:endParaRPr lang="en-US" sz="1000" i="1" dirty="0">
                <a:latin typeface="Comic Sans MS"/>
                <a:cs typeface="Comic Sans MS"/>
              </a:endParaRPr>
            </a:p>
          </p:txBody>
        </p:sp>
        <p:sp>
          <p:nvSpPr>
            <p:cNvPr id="69" name="AutoShape 493"/>
            <p:cNvSpPr>
              <a:spLocks noChangeArrowheads="1"/>
            </p:cNvSpPr>
            <p:nvPr/>
          </p:nvSpPr>
          <p:spPr bwMode="auto">
            <a:xfrm>
              <a:off x="4342" y="1113"/>
              <a:ext cx="1264" cy="591"/>
            </a:xfrm>
            <a:prstGeom prst="wedgeEllipseCallout">
              <a:avLst>
                <a:gd name="adj1" fmla="val 11708"/>
                <a:gd name="adj2" fmla="val 148648"/>
              </a:avLst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endParaRPr lang="en-US" dirty="0">
                <a:latin typeface="Comic Sans MS"/>
                <a:cs typeface="Comic Sans MS"/>
              </a:endParaRPr>
            </a:p>
          </p:txBody>
        </p:sp>
        <p:sp>
          <p:nvSpPr>
            <p:cNvPr id="70" name="Text Box 494"/>
            <p:cNvSpPr txBox="1">
              <a:spLocks noChangeArrowheads="1"/>
            </p:cNvSpPr>
            <p:nvPr/>
          </p:nvSpPr>
          <p:spPr bwMode="auto">
            <a:xfrm>
              <a:off x="5226" y="1647"/>
              <a:ext cx="190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dirty="0">
                  <a:latin typeface="Comic Sans MS"/>
                  <a:cs typeface="Comic Sans MS"/>
                  <a:sym typeface="Symbol" pitchFamily="-111" charset="2"/>
                </a:rPr>
                <a:t>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sp>
          <p:nvSpPr>
            <p:cNvPr id="71" name="Oval 495"/>
            <p:cNvSpPr>
              <a:spLocks noChangeAspect="1" noChangeArrowheads="1"/>
            </p:cNvSpPr>
            <p:nvPr/>
          </p:nvSpPr>
          <p:spPr bwMode="auto">
            <a:xfrm>
              <a:off x="5364" y="1184"/>
              <a:ext cx="170" cy="446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11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11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72" name="Oval 496"/>
            <p:cNvSpPr>
              <a:spLocks noChangeAspect="1" noChangeArrowheads="1"/>
            </p:cNvSpPr>
            <p:nvPr/>
          </p:nvSpPr>
          <p:spPr bwMode="auto">
            <a:xfrm>
              <a:off x="4390" y="1204"/>
              <a:ext cx="169" cy="446"/>
            </a:xfrm>
            <a:prstGeom prst="ellipse">
              <a:avLst/>
            </a:prstGeom>
            <a:gradFill rotWithShape="0">
              <a:gsLst>
                <a:gs pos="0">
                  <a:srgbClr val="0000FF">
                    <a:alpha val="11000"/>
                  </a:srgbClr>
                </a:gs>
                <a:gs pos="50000">
                  <a:srgbClr val="0000FF">
                    <a:gamma/>
                    <a:tint val="20392"/>
                    <a:invGamma/>
                  </a:srgbClr>
                </a:gs>
                <a:gs pos="100000">
                  <a:srgbClr val="0000FF">
                    <a:alpha val="11000"/>
                  </a:srgb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 dirty="0">
                <a:latin typeface="Comic Sans MS"/>
                <a:ea typeface="+mn-ea"/>
                <a:cs typeface="Comic Sans MS"/>
              </a:endParaRPr>
            </a:p>
          </p:txBody>
        </p:sp>
        <p:sp>
          <p:nvSpPr>
            <p:cNvPr id="73" name="Line 497"/>
            <p:cNvSpPr>
              <a:spLocks noChangeShapeType="1"/>
            </p:cNvSpPr>
            <p:nvPr/>
          </p:nvSpPr>
          <p:spPr bwMode="auto">
            <a:xfrm flipV="1">
              <a:off x="5127" y="1650"/>
              <a:ext cx="334" cy="5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134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266699" y="4335199"/>
            <a:ext cx="8546667" cy="166585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7F7F7F"/>
                </a:solidFill>
              </a:rPr>
              <a:t>Interleaved arrangement of electron and hadron quadrupoles</a:t>
            </a:r>
          </a:p>
          <a:p>
            <a:r>
              <a:rPr lang="en-US" sz="1800" b="1" dirty="0" smtClean="0">
                <a:solidFill>
                  <a:srgbClr val="7F7F7F"/>
                </a:solidFill>
              </a:rPr>
              <a:t>22 </a:t>
            </a:r>
            <a:r>
              <a:rPr lang="en-US" sz="1800" b="1" dirty="0" err="1" smtClean="0">
                <a:solidFill>
                  <a:srgbClr val="7F7F7F"/>
                </a:solidFill>
              </a:rPr>
              <a:t>mrad</a:t>
            </a:r>
            <a:r>
              <a:rPr lang="en-US" sz="1800" b="1" dirty="0" smtClean="0">
                <a:solidFill>
                  <a:srgbClr val="7F7F7F"/>
                </a:solidFill>
              </a:rPr>
              <a:t> </a:t>
            </a:r>
            <a:r>
              <a:rPr lang="en-US" sz="1800" b="1" dirty="0" smtClean="0">
                <a:solidFill>
                  <a:srgbClr val="7F7F7F"/>
                </a:solidFill>
              </a:rPr>
              <a:t>total crossing angle, using crab cavities</a:t>
            </a:r>
          </a:p>
          <a:p>
            <a:r>
              <a:rPr lang="en-US" sz="1800" dirty="0" smtClean="0">
                <a:solidFill>
                  <a:srgbClr val="7F7F7F"/>
                </a:solidFill>
              </a:rPr>
              <a:t>Beam size in crab cavity region independent of energy – crab cavity apertures can be rather small, thus allowing for higher frequency</a:t>
            </a:r>
          </a:p>
          <a:p>
            <a:r>
              <a:rPr lang="en-US" sz="1800" dirty="0" smtClean="0">
                <a:solidFill>
                  <a:srgbClr val="7F7F7F"/>
                </a:solidFill>
              </a:rPr>
              <a:t>Forward spectrometer (B0) and Roman Pots (R1-R4) for full acceptance</a:t>
            </a:r>
            <a:endParaRPr lang="en-US" sz="1800" dirty="0">
              <a:solidFill>
                <a:srgbClr val="7F7F7F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90870" y="138049"/>
            <a:ext cx="7620000" cy="465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5800" dirty="0" smtClean="0"/>
              <a:t>Interaction Region Layout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12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49650" y="679927"/>
            <a:ext cx="6102440" cy="3487109"/>
          </a:xfrm>
          <a:ln>
            <a:solidFill>
              <a:schemeClr val="accent1"/>
            </a:solidFill>
          </a:ln>
        </p:spPr>
      </p:pic>
      <p:cxnSp>
        <p:nvCxnSpPr>
          <p:cNvPr id="3" name="Straight Connector 2"/>
          <p:cNvCxnSpPr/>
          <p:nvPr/>
        </p:nvCxnSpPr>
        <p:spPr>
          <a:xfrm>
            <a:off x="3573517" y="2427889"/>
            <a:ext cx="46245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953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153400" y="6400800"/>
            <a:ext cx="990600" cy="457200"/>
          </a:xfrm>
          <a:prstGeom prst="rect">
            <a:avLst/>
          </a:prstGeom>
        </p:spPr>
        <p:txBody>
          <a:bodyPr/>
          <a:lstStyle/>
          <a:p>
            <a:fld id="{D96174C5-6044-42D1-B178-7EA7F4E8CD1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7155" y="3469328"/>
            <a:ext cx="8639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F7F7F"/>
                </a:solidFill>
              </a:rPr>
              <a:t>Simulation  of crabbing and crab cavity effects </a:t>
            </a:r>
            <a:r>
              <a:rPr lang="en-US" dirty="0" smtClean="0">
                <a:solidFill>
                  <a:srgbClr val="7F7F7F"/>
                </a:solidFill>
              </a:rPr>
              <a:t>just started  </a:t>
            </a:r>
            <a:r>
              <a:rPr lang="en-US" dirty="0" smtClean="0">
                <a:solidFill>
                  <a:srgbClr val="7F7F7F"/>
                </a:solidFill>
                <a:sym typeface="Wingdings" panose="05000000000000000000" pitchFamily="2" charset="2"/>
              </a:rPr>
              <a:t> needs more effort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u="sng" dirty="0" smtClean="0">
                <a:solidFill>
                  <a:srgbClr val="7F7F7F"/>
                </a:solidFill>
              </a:rPr>
              <a:t>Example: </a:t>
            </a:r>
            <a:r>
              <a:rPr lang="en-US" dirty="0" smtClean="0">
                <a:solidFill>
                  <a:srgbClr val="7F7F7F"/>
                </a:solidFill>
              </a:rPr>
              <a:t>Results </a:t>
            </a:r>
            <a:r>
              <a:rPr lang="en-US" dirty="0">
                <a:solidFill>
                  <a:srgbClr val="7F7F7F"/>
                </a:solidFill>
              </a:rPr>
              <a:t>on the </a:t>
            </a:r>
            <a:r>
              <a:rPr lang="en-US" dirty="0" smtClean="0">
                <a:solidFill>
                  <a:srgbClr val="7F7F7F"/>
                </a:solidFill>
              </a:rPr>
              <a:t>quest </a:t>
            </a:r>
            <a:r>
              <a:rPr lang="en-US" dirty="0">
                <a:solidFill>
                  <a:srgbClr val="7F7F7F"/>
                </a:solidFill>
              </a:rPr>
              <a:t>of Higher Harmonic Crab Cavities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91" y="1310385"/>
            <a:ext cx="4058983" cy="1993516"/>
          </a:xfrm>
          <a:prstGeom prst="rect">
            <a:avLst/>
          </a:prstGeom>
        </p:spPr>
      </p:pic>
      <p:pic>
        <p:nvPicPr>
          <p:cNvPr id="13" name="Picture 12" descr="IMG_3055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8762" r="20825" b="21040"/>
          <a:stretch/>
        </p:blipFill>
        <p:spPr>
          <a:xfrm>
            <a:off x="4335517" y="1075053"/>
            <a:ext cx="1885416" cy="22288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7155" y="220717"/>
            <a:ext cx="8639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Crossing Angle Geometry and Crab Cavities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15529" y="1210109"/>
            <a:ext cx="2665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Prototype of a double quarter wave length s.c. crab cavity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(father of the prototype to be installed in SPS for the </a:t>
            </a:r>
            <a:r>
              <a:rPr lang="en-US" b="1" dirty="0" smtClean="0">
                <a:solidFill>
                  <a:srgbClr val="7F7F7F"/>
                </a:solidFill>
              </a:rPr>
              <a:t>LHC crab cavity test</a:t>
            </a:r>
            <a:r>
              <a:rPr lang="en-US" dirty="0" smtClean="0">
                <a:solidFill>
                  <a:srgbClr val="7F7F7F"/>
                </a:solidFill>
              </a:rPr>
              <a:t>)</a:t>
            </a:r>
            <a:endParaRPr lang="en-US" dirty="0">
              <a:solidFill>
                <a:srgbClr val="7F7F7F"/>
              </a:solidFill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80470" y="4115659"/>
            <a:ext cx="4184988" cy="313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07498" y="4382813"/>
            <a:ext cx="40686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Simulation taking into account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linear BB,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Energy pick up in the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Path length and orbit effects due to dispersion in the crab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Crab dispersion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7F7F7F"/>
                </a:solidFill>
              </a:rPr>
              <a:t>Nonlinear BB with crab: in progress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27564560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7-01-13 at 2.41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8910" y="964004"/>
            <a:ext cx="8320424" cy="5617805"/>
          </a:xfrm>
          <a:prstGeom prst="rect">
            <a:avLst/>
          </a:prstGeom>
        </p:spPr>
      </p:pic>
      <p:sp>
        <p:nvSpPr>
          <p:cNvPr id="12" name="Freeform 11"/>
          <p:cNvSpPr/>
          <p:nvPr/>
        </p:nvSpPr>
        <p:spPr>
          <a:xfrm>
            <a:off x="3394364" y="3195067"/>
            <a:ext cx="3602181" cy="853539"/>
          </a:xfrm>
          <a:custGeom>
            <a:avLst/>
            <a:gdLst>
              <a:gd name="connsiteX0" fmla="*/ 0 w 3656060"/>
              <a:gd name="connsiteY0" fmla="*/ 384024 h 853539"/>
              <a:gd name="connsiteX1" fmla="*/ 1193030 w 3656060"/>
              <a:gd name="connsiteY1" fmla="*/ 76145 h 853539"/>
              <a:gd name="connsiteX2" fmla="*/ 2747818 w 3656060"/>
              <a:gd name="connsiteY2" fmla="*/ 68448 h 853539"/>
              <a:gd name="connsiteX3" fmla="*/ 3656060 w 3656060"/>
              <a:gd name="connsiteY3" fmla="*/ 853539 h 85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060" h="853539">
                <a:moveTo>
                  <a:pt x="0" y="384024"/>
                </a:moveTo>
                <a:cubicBezTo>
                  <a:pt x="367530" y="256382"/>
                  <a:pt x="735060" y="128741"/>
                  <a:pt x="1193030" y="76145"/>
                </a:cubicBezTo>
                <a:cubicBezTo>
                  <a:pt x="1651000" y="23549"/>
                  <a:pt x="2337313" y="-61118"/>
                  <a:pt x="2747818" y="68448"/>
                </a:cubicBezTo>
                <a:cubicBezTo>
                  <a:pt x="3158323" y="198014"/>
                  <a:pt x="3656060" y="853539"/>
                  <a:pt x="3656060" y="853539"/>
                </a:cubicBezTo>
              </a:path>
            </a:pathLst>
          </a:custGeom>
          <a:ln w="4445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747818" y="1849426"/>
            <a:ext cx="4572000" cy="1215963"/>
          </a:xfrm>
          <a:custGeom>
            <a:avLst/>
            <a:gdLst>
              <a:gd name="connsiteX0" fmla="*/ 0 w 4725450"/>
              <a:gd name="connsiteY0" fmla="*/ 852210 h 1215963"/>
              <a:gd name="connsiteX1" fmla="*/ 146243 w 4725450"/>
              <a:gd name="connsiteY1" fmla="*/ 652089 h 1215963"/>
              <a:gd name="connsiteX2" fmla="*/ 261697 w 4725450"/>
              <a:gd name="connsiteY2" fmla="*/ 536635 h 1215963"/>
              <a:gd name="connsiteX3" fmla="*/ 546485 w 4725450"/>
              <a:gd name="connsiteY3" fmla="*/ 459665 h 1215963"/>
              <a:gd name="connsiteX4" fmla="*/ 1854970 w 4725450"/>
              <a:gd name="connsiteY4" fmla="*/ 36332 h 1215963"/>
              <a:gd name="connsiteX5" fmla="*/ 2108970 w 4725450"/>
              <a:gd name="connsiteY5" fmla="*/ 20938 h 1215963"/>
              <a:gd name="connsiteX6" fmla="*/ 2555394 w 4725450"/>
              <a:gd name="connsiteY6" fmla="*/ 20938 h 1215963"/>
              <a:gd name="connsiteX7" fmla="*/ 2809394 w 4725450"/>
              <a:gd name="connsiteY7" fmla="*/ 20938 h 1215963"/>
              <a:gd name="connsiteX8" fmla="*/ 2832485 w 4725450"/>
              <a:gd name="connsiteY8" fmla="*/ 20938 h 1215963"/>
              <a:gd name="connsiteX9" fmla="*/ 3132667 w 4725450"/>
              <a:gd name="connsiteY9" fmla="*/ 151786 h 1215963"/>
              <a:gd name="connsiteX10" fmla="*/ 3733030 w 4725450"/>
              <a:gd name="connsiteY10" fmla="*/ 559726 h 1215963"/>
              <a:gd name="connsiteX11" fmla="*/ 4164061 w 4725450"/>
              <a:gd name="connsiteY11" fmla="*/ 821422 h 1215963"/>
              <a:gd name="connsiteX12" fmla="*/ 4548909 w 4725450"/>
              <a:gd name="connsiteY12" fmla="*/ 1075422 h 1215963"/>
              <a:gd name="connsiteX13" fmla="*/ 4710546 w 4725450"/>
              <a:gd name="connsiteY13" fmla="*/ 1206271 h 1215963"/>
              <a:gd name="connsiteX14" fmla="*/ 4718243 w 4725450"/>
              <a:gd name="connsiteY14" fmla="*/ 1206271 h 1215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25450" h="1215963">
                <a:moveTo>
                  <a:pt x="0" y="852210"/>
                </a:moveTo>
                <a:cubicBezTo>
                  <a:pt x="51313" y="778447"/>
                  <a:pt x="102627" y="704685"/>
                  <a:pt x="146243" y="652089"/>
                </a:cubicBezTo>
                <a:cubicBezTo>
                  <a:pt x="189859" y="599493"/>
                  <a:pt x="194990" y="568706"/>
                  <a:pt x="261697" y="536635"/>
                </a:cubicBezTo>
                <a:cubicBezTo>
                  <a:pt x="328404" y="504564"/>
                  <a:pt x="546485" y="459665"/>
                  <a:pt x="546485" y="459665"/>
                </a:cubicBezTo>
                <a:cubicBezTo>
                  <a:pt x="812031" y="376281"/>
                  <a:pt x="1594556" y="109453"/>
                  <a:pt x="1854970" y="36332"/>
                </a:cubicBezTo>
                <a:cubicBezTo>
                  <a:pt x="2115384" y="-36789"/>
                  <a:pt x="1992233" y="23504"/>
                  <a:pt x="2108970" y="20938"/>
                </a:cubicBezTo>
                <a:cubicBezTo>
                  <a:pt x="2225707" y="18372"/>
                  <a:pt x="2555394" y="20938"/>
                  <a:pt x="2555394" y="20938"/>
                </a:cubicBezTo>
                <a:lnTo>
                  <a:pt x="2809394" y="20938"/>
                </a:lnTo>
                <a:cubicBezTo>
                  <a:pt x="2855576" y="20938"/>
                  <a:pt x="2778606" y="-870"/>
                  <a:pt x="2832485" y="20938"/>
                </a:cubicBezTo>
                <a:cubicBezTo>
                  <a:pt x="2886364" y="42746"/>
                  <a:pt x="2982576" y="61988"/>
                  <a:pt x="3132667" y="151786"/>
                </a:cubicBezTo>
                <a:cubicBezTo>
                  <a:pt x="3282758" y="241584"/>
                  <a:pt x="3561131" y="448120"/>
                  <a:pt x="3733030" y="559726"/>
                </a:cubicBezTo>
                <a:cubicBezTo>
                  <a:pt x="3904929" y="671332"/>
                  <a:pt x="4028081" y="735473"/>
                  <a:pt x="4164061" y="821422"/>
                </a:cubicBezTo>
                <a:cubicBezTo>
                  <a:pt x="4300041" y="907371"/>
                  <a:pt x="4457828" y="1011281"/>
                  <a:pt x="4548909" y="1075422"/>
                </a:cubicBezTo>
                <a:cubicBezTo>
                  <a:pt x="4639990" y="1139563"/>
                  <a:pt x="4682324" y="1184463"/>
                  <a:pt x="4710546" y="1206271"/>
                </a:cubicBezTo>
                <a:cubicBezTo>
                  <a:pt x="4738768" y="1228079"/>
                  <a:pt x="4718243" y="1206271"/>
                  <a:pt x="4718243" y="1206271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3756121" y="1415873"/>
            <a:ext cx="1200727" cy="30787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JLEIC  upgrade</a:t>
            </a:r>
            <a:endParaRPr lang="en-US" sz="1200" dirty="0"/>
          </a:p>
        </p:txBody>
      </p:sp>
      <p:sp>
        <p:nvSpPr>
          <p:cNvPr id="11" name="Freeform 10"/>
          <p:cNvSpPr/>
          <p:nvPr/>
        </p:nvSpPr>
        <p:spPr>
          <a:xfrm>
            <a:off x="3271212" y="1233794"/>
            <a:ext cx="3725333" cy="1336994"/>
          </a:xfrm>
          <a:custGeom>
            <a:avLst/>
            <a:gdLst>
              <a:gd name="connsiteX0" fmla="*/ 0 w 3979333"/>
              <a:gd name="connsiteY0" fmla="*/ 459539 h 1336994"/>
              <a:gd name="connsiteX1" fmla="*/ 184727 w 3979333"/>
              <a:gd name="connsiteY1" fmla="*/ 344085 h 1336994"/>
              <a:gd name="connsiteX2" fmla="*/ 538788 w 3979333"/>
              <a:gd name="connsiteY2" fmla="*/ 159358 h 1336994"/>
              <a:gd name="connsiteX3" fmla="*/ 1000606 w 3979333"/>
              <a:gd name="connsiteY3" fmla="*/ 13115 h 1336994"/>
              <a:gd name="connsiteX4" fmla="*/ 1200727 w 3979333"/>
              <a:gd name="connsiteY4" fmla="*/ 13115 h 1336994"/>
              <a:gd name="connsiteX5" fmla="*/ 1439333 w 3979333"/>
              <a:gd name="connsiteY5" fmla="*/ 66994 h 1336994"/>
              <a:gd name="connsiteX6" fmla="*/ 1870364 w 3979333"/>
              <a:gd name="connsiteY6" fmla="*/ 282509 h 1336994"/>
              <a:gd name="connsiteX7" fmla="*/ 2416849 w 3979333"/>
              <a:gd name="connsiteY7" fmla="*/ 621176 h 1336994"/>
              <a:gd name="connsiteX8" fmla="*/ 3278909 w 3979333"/>
              <a:gd name="connsiteY8" fmla="*/ 1036812 h 1336994"/>
              <a:gd name="connsiteX9" fmla="*/ 3925455 w 3979333"/>
              <a:gd name="connsiteY9" fmla="*/ 1313903 h 1336994"/>
              <a:gd name="connsiteX10" fmla="*/ 3979333 w 3979333"/>
              <a:gd name="connsiteY10" fmla="*/ 1336994 h 1336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79333" h="1336994">
                <a:moveTo>
                  <a:pt x="0" y="459539"/>
                </a:moveTo>
                <a:cubicBezTo>
                  <a:pt x="47464" y="426827"/>
                  <a:pt x="94929" y="394115"/>
                  <a:pt x="184727" y="344085"/>
                </a:cubicBezTo>
                <a:cubicBezTo>
                  <a:pt x="274525" y="294055"/>
                  <a:pt x="402808" y="214520"/>
                  <a:pt x="538788" y="159358"/>
                </a:cubicBezTo>
                <a:cubicBezTo>
                  <a:pt x="674768" y="104196"/>
                  <a:pt x="890283" y="37489"/>
                  <a:pt x="1000606" y="13115"/>
                </a:cubicBezTo>
                <a:cubicBezTo>
                  <a:pt x="1110929" y="-11259"/>
                  <a:pt x="1127606" y="4135"/>
                  <a:pt x="1200727" y="13115"/>
                </a:cubicBezTo>
                <a:cubicBezTo>
                  <a:pt x="1273848" y="22095"/>
                  <a:pt x="1327727" y="22095"/>
                  <a:pt x="1439333" y="66994"/>
                </a:cubicBezTo>
                <a:cubicBezTo>
                  <a:pt x="1550939" y="111893"/>
                  <a:pt x="1707445" y="190145"/>
                  <a:pt x="1870364" y="282509"/>
                </a:cubicBezTo>
                <a:cubicBezTo>
                  <a:pt x="2033283" y="374873"/>
                  <a:pt x="2182092" y="495459"/>
                  <a:pt x="2416849" y="621176"/>
                </a:cubicBezTo>
                <a:cubicBezTo>
                  <a:pt x="2651606" y="746893"/>
                  <a:pt x="3027475" y="921357"/>
                  <a:pt x="3278909" y="1036812"/>
                </a:cubicBezTo>
                <a:cubicBezTo>
                  <a:pt x="3530343" y="1152267"/>
                  <a:pt x="3925455" y="1313903"/>
                  <a:pt x="3925455" y="1313903"/>
                </a:cubicBezTo>
                <a:lnTo>
                  <a:pt x="3979333" y="1336994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824788" y="1569813"/>
            <a:ext cx="1716424" cy="1331945"/>
          </a:xfrm>
          <a:custGeom>
            <a:avLst/>
            <a:gdLst>
              <a:gd name="connsiteX0" fmla="*/ 0 w 1716424"/>
              <a:gd name="connsiteY0" fmla="*/ 1216490 h 1331945"/>
              <a:gd name="connsiteX1" fmla="*/ 153939 w 1716424"/>
              <a:gd name="connsiteY1" fmla="*/ 716187 h 1331945"/>
              <a:gd name="connsiteX2" fmla="*/ 400242 w 1716424"/>
              <a:gd name="connsiteY2" fmla="*/ 192793 h 1331945"/>
              <a:gd name="connsiteX3" fmla="*/ 623454 w 1716424"/>
              <a:gd name="connsiteY3" fmla="*/ 15763 h 1331945"/>
              <a:gd name="connsiteX4" fmla="*/ 800485 w 1716424"/>
              <a:gd name="connsiteY4" fmla="*/ 23460 h 1331945"/>
              <a:gd name="connsiteX5" fmla="*/ 908242 w 1716424"/>
              <a:gd name="connsiteY5" fmla="*/ 146611 h 1331945"/>
              <a:gd name="connsiteX6" fmla="*/ 1223818 w 1716424"/>
              <a:gd name="connsiteY6" fmla="*/ 608429 h 1331945"/>
              <a:gd name="connsiteX7" fmla="*/ 1477818 w 1716424"/>
              <a:gd name="connsiteY7" fmla="*/ 900914 h 1331945"/>
              <a:gd name="connsiteX8" fmla="*/ 1716424 w 1716424"/>
              <a:gd name="connsiteY8" fmla="*/ 1331945 h 1331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6424" h="1331945">
                <a:moveTo>
                  <a:pt x="0" y="1216490"/>
                </a:moveTo>
                <a:cubicBezTo>
                  <a:pt x="43616" y="1051646"/>
                  <a:pt x="87232" y="886803"/>
                  <a:pt x="153939" y="716187"/>
                </a:cubicBezTo>
                <a:cubicBezTo>
                  <a:pt x="220646" y="545571"/>
                  <a:pt x="321990" y="309530"/>
                  <a:pt x="400242" y="192793"/>
                </a:cubicBezTo>
                <a:cubicBezTo>
                  <a:pt x="478494" y="76056"/>
                  <a:pt x="556747" y="43985"/>
                  <a:pt x="623454" y="15763"/>
                </a:cubicBezTo>
                <a:cubicBezTo>
                  <a:pt x="690161" y="-12459"/>
                  <a:pt x="753020" y="1652"/>
                  <a:pt x="800485" y="23460"/>
                </a:cubicBezTo>
                <a:cubicBezTo>
                  <a:pt x="847950" y="45268"/>
                  <a:pt x="837687" y="49116"/>
                  <a:pt x="908242" y="146611"/>
                </a:cubicBezTo>
                <a:cubicBezTo>
                  <a:pt x="978797" y="244106"/>
                  <a:pt x="1128889" y="482712"/>
                  <a:pt x="1223818" y="608429"/>
                </a:cubicBezTo>
                <a:cubicBezTo>
                  <a:pt x="1318747" y="734146"/>
                  <a:pt x="1395717" y="780328"/>
                  <a:pt x="1477818" y="900914"/>
                </a:cubicBezTo>
                <a:cubicBezTo>
                  <a:pt x="1559919" y="1021500"/>
                  <a:pt x="1716424" y="1331945"/>
                  <a:pt x="1716424" y="1331945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6200000">
            <a:off x="2591954" y="2826710"/>
            <a:ext cx="1273849" cy="330971"/>
          </a:xfrm>
          <a:prstGeom prst="rightArrow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eRHIC upgrade</a:t>
            </a:r>
            <a:endParaRPr lang="en-US" sz="12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735403"/>
          </a:xfrm>
        </p:spPr>
        <p:txBody>
          <a:bodyPr/>
          <a:lstStyle/>
          <a:p>
            <a:r>
              <a:rPr lang="en-US" sz="4800" dirty="0" smtClean="0">
                <a:solidFill>
                  <a:srgbClr val="7F7F7F"/>
                </a:solidFill>
              </a:rPr>
              <a:t>EIC luminosity summary</a:t>
            </a:r>
            <a:endParaRPr lang="en-US" sz="48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64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492625"/>
            <a:ext cx="7313613" cy="1264024"/>
          </a:xfrm>
        </p:spPr>
        <p:txBody>
          <a:bodyPr/>
          <a:lstStyle/>
          <a:p>
            <a:r>
              <a:rPr lang="en-US" dirty="0" smtClean="0"/>
              <a:t>EIC accelerator R&amp;D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Pre-project R&amp;D ongoing since 10+ years</a:t>
            </a:r>
          </a:p>
          <a:p>
            <a:r>
              <a:rPr lang="en-US" sz="2000" dirty="0" smtClean="0"/>
              <a:t>JLEIC R&amp;D overview was presented at the  </a:t>
            </a:r>
            <a:r>
              <a:rPr lang="en-US" sz="2000" u="sng" dirty="0" smtClean="0"/>
              <a:t>NP EIC Community Review Panel  (a.k.a. “Jones Panel”) </a:t>
            </a:r>
            <a:r>
              <a:rPr lang="en-US" sz="2000" dirty="0" smtClean="0"/>
              <a:t> in  November 2017</a:t>
            </a:r>
          </a:p>
          <a:p>
            <a:r>
              <a:rPr lang="en-US" sz="2000" dirty="0" smtClean="0"/>
              <a:t>Final </a:t>
            </a:r>
            <a:r>
              <a:rPr lang="en-US" sz="2000" u="sng" dirty="0" smtClean="0"/>
              <a:t>Review Panel Report </a:t>
            </a:r>
            <a:r>
              <a:rPr lang="en-US" sz="2000" dirty="0" smtClean="0"/>
              <a:t>and R&amp;D Priorities released in March 2017</a:t>
            </a:r>
          </a:p>
          <a:p>
            <a:r>
              <a:rPr lang="en-US" sz="2000" dirty="0" smtClean="0"/>
              <a:t>Identified EIC JLAB-BNL Common R&amp;D at JLEIC April Collaboration Meeting</a:t>
            </a:r>
          </a:p>
          <a:p>
            <a:r>
              <a:rPr lang="en-US" sz="2000" dirty="0" smtClean="0"/>
              <a:t>NP EIC R&amp;D </a:t>
            </a:r>
            <a:r>
              <a:rPr lang="en-US" sz="2000" dirty="0" err="1" smtClean="0"/>
              <a:t>FoA</a:t>
            </a:r>
            <a:r>
              <a:rPr lang="en-US" sz="2000" dirty="0" smtClean="0"/>
              <a:t> was tabled for FY’2017</a:t>
            </a:r>
          </a:p>
          <a:p>
            <a:r>
              <a:rPr lang="en-US" sz="2000" dirty="0" smtClean="0"/>
              <a:t>NP asked for a </a:t>
            </a:r>
            <a:r>
              <a:rPr lang="en-US" sz="2000" u="sng" dirty="0" smtClean="0"/>
              <a:t>plan for Accelerator R&amp;D </a:t>
            </a:r>
            <a:r>
              <a:rPr lang="en-US" sz="2000" dirty="0" smtClean="0"/>
              <a:t>to be submitted by May 31 2017</a:t>
            </a:r>
          </a:p>
          <a:p>
            <a:r>
              <a:rPr lang="en-US" sz="2000" dirty="0" smtClean="0"/>
              <a:t>Plans submitted by May 31 2017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670268"/>
          </a:xfrm>
        </p:spPr>
        <p:txBody>
          <a:bodyPr/>
          <a:lstStyle/>
          <a:p>
            <a:r>
              <a:rPr lang="en-US" dirty="0" smtClean="0"/>
              <a:t>JLEIC R&amp;D areas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574" y="4117280"/>
            <a:ext cx="83586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srgbClr val="4C5A6A"/>
                </a:solidFill>
              </a:rPr>
              <a:t>Guiding principles</a:t>
            </a:r>
          </a:p>
          <a:p>
            <a:pPr defTabSz="457200"/>
            <a:endParaRPr lang="en-US" sz="400" dirty="0" smtClean="0">
              <a:solidFill>
                <a:srgbClr val="4C5A6A"/>
              </a:solidFill>
            </a:endParaRPr>
          </a:p>
          <a:p>
            <a:pPr defTabSz="457200">
              <a:buClr>
                <a:srgbClr val="F79646">
                  <a:lumMod val="75000"/>
                </a:srgbClr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4C5A6A"/>
                </a:solidFill>
              </a:rPr>
              <a:t> Adopt </a:t>
            </a:r>
            <a:r>
              <a:rPr lang="en-US" b="1" dirty="0" smtClean="0">
                <a:solidFill>
                  <a:srgbClr val="4C5A6A"/>
                </a:solidFill>
              </a:rPr>
              <a:t>mature technology </a:t>
            </a:r>
            <a:r>
              <a:rPr lang="en-US" dirty="0" smtClean="0">
                <a:solidFill>
                  <a:srgbClr val="4C5A6A"/>
                </a:solidFill>
              </a:rPr>
              <a:t>where applicable</a:t>
            </a:r>
          </a:p>
          <a:p>
            <a:pPr defTabSz="457200">
              <a:buClr>
                <a:srgbClr val="F79646">
                  <a:lumMod val="75000"/>
                </a:srgbClr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4C5A6A"/>
                </a:solidFill>
              </a:rPr>
              <a:t> Focus R&amp;D in </a:t>
            </a:r>
            <a:r>
              <a:rPr lang="en-US" b="1" dirty="0" smtClean="0">
                <a:solidFill>
                  <a:srgbClr val="4C5A6A"/>
                </a:solidFill>
              </a:rPr>
              <a:t>critical areas </a:t>
            </a:r>
            <a:r>
              <a:rPr lang="en-US" dirty="0" smtClean="0">
                <a:solidFill>
                  <a:srgbClr val="4C5A6A"/>
                </a:solidFill>
              </a:rPr>
              <a:t>(</a:t>
            </a:r>
            <a:r>
              <a:rPr lang="en-US" dirty="0" err="1" smtClean="0">
                <a:solidFill>
                  <a:srgbClr val="4C5A6A"/>
                </a:solidFill>
              </a:rPr>
              <a:t>i.e</a:t>
            </a:r>
            <a:r>
              <a:rPr lang="en-US" dirty="0" smtClean="0">
                <a:solidFill>
                  <a:srgbClr val="4C5A6A"/>
                </a:solidFill>
              </a:rPr>
              <a:t> electron cooling)</a:t>
            </a:r>
          </a:p>
          <a:p>
            <a:pPr defTabSz="457200">
              <a:buClr>
                <a:srgbClr val="F79646">
                  <a:lumMod val="75000"/>
                </a:srgbClr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4C5A6A"/>
                </a:solidFill>
              </a:rPr>
              <a:t> look at a 4-5 years timeline</a:t>
            </a:r>
          </a:p>
          <a:p>
            <a:pPr defTabSz="457200">
              <a:buClr>
                <a:srgbClr val="F79646">
                  <a:lumMod val="75000"/>
                </a:srgbClr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4C5A6A"/>
                </a:solidFill>
              </a:rPr>
              <a:t> move </a:t>
            </a:r>
            <a:r>
              <a:rPr lang="en-US" b="1" dirty="0" smtClean="0">
                <a:solidFill>
                  <a:srgbClr val="4C5A6A"/>
                </a:solidFill>
              </a:rPr>
              <a:t>technical readiness </a:t>
            </a:r>
            <a:r>
              <a:rPr lang="en-US" dirty="0" smtClean="0">
                <a:solidFill>
                  <a:srgbClr val="4C5A6A"/>
                </a:solidFill>
              </a:rPr>
              <a:t>from “low” to “medium” in critical areas</a:t>
            </a:r>
          </a:p>
          <a:p>
            <a:pPr defTabSz="457200">
              <a:buClr>
                <a:srgbClr val="F79646">
                  <a:lumMod val="75000"/>
                </a:srgbClr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4C5A6A"/>
                </a:solidFill>
              </a:rPr>
              <a:t> properly identify </a:t>
            </a:r>
            <a:r>
              <a:rPr lang="en-US" b="1" dirty="0" smtClean="0">
                <a:solidFill>
                  <a:srgbClr val="4C5A6A"/>
                </a:solidFill>
              </a:rPr>
              <a:t>high priority  R&amp;D </a:t>
            </a:r>
            <a:r>
              <a:rPr lang="en-US" dirty="0" smtClean="0">
                <a:solidFill>
                  <a:srgbClr val="4C5A6A"/>
                </a:solidFill>
              </a:rPr>
              <a:t> (judgment call based on technology readiness</a:t>
            </a:r>
          </a:p>
          <a:p>
            <a:pPr defTabSz="457200">
              <a:buClr>
                <a:srgbClr val="F79646">
                  <a:lumMod val="75000"/>
                </a:srgbClr>
              </a:buClr>
            </a:pPr>
            <a:r>
              <a:rPr lang="en-US" dirty="0" smtClean="0">
                <a:solidFill>
                  <a:srgbClr val="4C5A6A"/>
                </a:solidFill>
              </a:rPr>
              <a:t>   and  impact on performance and cost)</a:t>
            </a:r>
            <a:endParaRPr lang="en-US" dirty="0">
              <a:solidFill>
                <a:srgbClr val="4C5A6A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58573" y="898869"/>
          <a:ext cx="8529394" cy="1463039"/>
        </p:xfrm>
        <a:graphic>
          <a:graphicData uri="http://schemas.openxmlformats.org/drawingml/2006/table">
            <a:tbl>
              <a:tblPr firstRow="1" bandRow="1"/>
              <a:tblGrid>
                <a:gridCol w="2399397"/>
                <a:gridCol w="1983845"/>
                <a:gridCol w="2039468"/>
                <a:gridCol w="2106684"/>
              </a:tblGrid>
              <a:tr h="12046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baseline="0" dirty="0" smtClean="0"/>
                        <a:t>R&amp;D activities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Higher priority topical areas for </a:t>
                      </a:r>
                    </a:p>
                    <a:p>
                      <a:r>
                        <a:rPr lang="en-US" baseline="0" dirty="0" smtClean="0"/>
                        <a:t>EIC R&amp;D funding</a:t>
                      </a:r>
                      <a:endParaRPr lang="en-US" b="0" baseline="0" dirty="0" smtClean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/>
                        <a:t>Electron</a:t>
                      </a:r>
                      <a:r>
                        <a:rPr lang="en-US" baseline="0" dirty="0" smtClean="0"/>
                        <a:t> Cooling</a:t>
                      </a:r>
                    </a:p>
                    <a:p>
                      <a:r>
                        <a:rPr lang="en-US" baseline="0" dirty="0" smtClean="0"/>
                        <a:t>ECL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8 CTE</a:t>
                      </a:r>
                      <a:endParaRPr lang="en-US" b="0" baseline="0" dirty="0" smtClean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/>
                        <a:t>Magnets </a:t>
                      </a:r>
                    </a:p>
                    <a:p>
                      <a:r>
                        <a:rPr lang="en-US" dirty="0" smtClean="0"/>
                        <a:t>MAG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 CTE</a:t>
                      </a:r>
                      <a:endParaRPr lang="en-US" b="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/>
                        <a:t>SRF R&amp;D</a:t>
                      </a:r>
                    </a:p>
                    <a:p>
                      <a:r>
                        <a:rPr lang="en-US" dirty="0" smtClean="0"/>
                        <a:t>SRF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 CTE</a:t>
                      </a:r>
                      <a:endParaRPr lang="en-US" b="0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58574" y="2472305"/>
          <a:ext cx="8529394" cy="1463039"/>
        </p:xfrm>
        <a:graphic>
          <a:graphicData uri="http://schemas.openxmlformats.org/drawingml/2006/table">
            <a:tbl>
              <a:tblPr firstRow="1" bandRow="1"/>
              <a:tblGrid>
                <a:gridCol w="2399397"/>
                <a:gridCol w="1983845"/>
                <a:gridCol w="2039468"/>
                <a:gridCol w="2106684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/>
                        <a:t>Bridge design and R&amp;D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Executed on base, LDRD and</a:t>
                      </a:r>
                      <a:r>
                        <a:rPr lang="en-US" baseline="0" dirty="0" smtClean="0"/>
                        <a:t> selected EIC R&amp;D funding</a:t>
                      </a:r>
                      <a:endParaRPr lang="en-US" b="0" dirty="0" smtClean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b="1" dirty="0" smtClean="0"/>
                        <a:t>Injectors R&amp;D</a:t>
                      </a:r>
                    </a:p>
                    <a:p>
                      <a:r>
                        <a:rPr lang="en-US" b="1" dirty="0" smtClean="0"/>
                        <a:t>INJ</a:t>
                      </a:r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6 CTE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b="1" dirty="0" smtClean="0"/>
                        <a:t>Interaction Regions</a:t>
                      </a:r>
                    </a:p>
                    <a:p>
                      <a:r>
                        <a:rPr lang="en-US" b="1" dirty="0" smtClean="0"/>
                        <a:t>IRS</a:t>
                      </a:r>
                    </a:p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3 CTE</a:t>
                      </a:r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b="1" dirty="0" smtClean="0"/>
                        <a:t>Beam dynamics</a:t>
                      </a:r>
                    </a:p>
                    <a:p>
                      <a:r>
                        <a:rPr lang="en-US" b="1" dirty="0" smtClean="0"/>
                        <a:t>and diagnostics</a:t>
                      </a:r>
                    </a:p>
                    <a:p>
                      <a:r>
                        <a:rPr lang="en-US" b="1" dirty="0" smtClean="0"/>
                        <a:t>BDD</a:t>
                      </a:r>
                    </a:p>
                    <a:p>
                      <a:endParaRPr lang="en-US" b="1" dirty="0" smtClean="0"/>
                    </a:p>
                    <a:p>
                      <a:r>
                        <a:rPr lang="en-US" b="1" dirty="0" smtClean="0"/>
                        <a:t>8 CTE</a:t>
                      </a:r>
                      <a:endParaRPr lang="en-US" b="1" dirty="0"/>
                    </a:p>
                  </a:txBody>
                  <a:tcPr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416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662" y="0"/>
            <a:ext cx="7313613" cy="649223"/>
          </a:xfrm>
        </p:spPr>
        <p:txBody>
          <a:bodyPr/>
          <a:lstStyle/>
          <a:p>
            <a:r>
              <a:rPr lang="en-US" dirty="0" smtClean="0"/>
              <a:t>JLEIC R&amp;D progress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877824"/>
            <a:ext cx="8866984" cy="5248339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err="1" smtClean="0">
                <a:solidFill>
                  <a:srgbClr val="3366FF"/>
                </a:solidFill>
              </a:rPr>
              <a:t>e</a:t>
            </a:r>
            <a:r>
              <a:rPr lang="en-US" sz="2353" dirty="0" smtClean="0">
                <a:solidFill>
                  <a:srgbClr val="3366FF"/>
                </a:solidFill>
              </a:rPr>
              <a:t>-cooling simulation</a:t>
            </a:r>
            <a:r>
              <a:rPr lang="en-US" sz="2353" dirty="0" smtClean="0"/>
              <a:t>, beta-cool and new code development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bunched beam electron cooling at IMP</a:t>
            </a:r>
            <a:endParaRPr lang="en-US" sz="2353" dirty="0" smtClean="0"/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cooler design, </a:t>
            </a:r>
            <a:r>
              <a:rPr lang="en-US" sz="2353" dirty="0" smtClean="0"/>
              <a:t>preliminary design single-turn cooler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magnetized source</a:t>
            </a:r>
            <a:r>
              <a:rPr lang="en-US" sz="2353" dirty="0" smtClean="0"/>
              <a:t>, first magnetized beam in spring 2017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fast harmonic kicker </a:t>
            </a:r>
            <a:r>
              <a:rPr lang="en-US" sz="2353" dirty="0" smtClean="0"/>
              <a:t>– ½ size prototype tested successfully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endParaRPr lang="en-US" dirty="0" smtClean="0"/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short SF prototype</a:t>
            </a:r>
            <a:r>
              <a:rPr lang="en-US" sz="2353" dirty="0" smtClean="0"/>
              <a:t>, mock up winding for 1.2m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IR magnets</a:t>
            </a:r>
            <a:r>
              <a:rPr lang="en-US" sz="2353" dirty="0" smtClean="0"/>
              <a:t>, initial designs started</a:t>
            </a:r>
          </a:p>
          <a:p>
            <a:pPr>
              <a:spcBef>
                <a:spcPts val="1000"/>
              </a:spcBef>
              <a:buClr>
                <a:srgbClr val="FF0000"/>
              </a:buClr>
              <a:buNone/>
            </a:pPr>
            <a:endParaRPr lang="en-US" dirty="0" smtClean="0"/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ERL</a:t>
            </a:r>
            <a:r>
              <a:rPr lang="en-US" sz="2353" dirty="0" smtClean="0"/>
              <a:t> </a:t>
            </a:r>
            <a:r>
              <a:rPr lang="en-US" sz="2353" dirty="0" smtClean="0">
                <a:solidFill>
                  <a:srgbClr val="3366FF"/>
                </a:solidFill>
              </a:rPr>
              <a:t>cavity, </a:t>
            </a:r>
            <a:r>
              <a:rPr lang="en-US" sz="2353" dirty="0" smtClean="0"/>
              <a:t>design</a:t>
            </a:r>
            <a:r>
              <a:rPr lang="en-US" sz="2353" dirty="0" smtClean="0">
                <a:solidFill>
                  <a:srgbClr val="3366FF"/>
                </a:solidFill>
              </a:rPr>
              <a:t> </a:t>
            </a:r>
            <a:r>
              <a:rPr lang="en-US" sz="2353" dirty="0" smtClean="0">
                <a:sym typeface="Wingdings"/>
              </a:rPr>
              <a:t>done, prototype in progress </a:t>
            </a:r>
            <a:endParaRPr lang="en-US" sz="2353" dirty="0" smtClean="0"/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353" dirty="0" smtClean="0">
                <a:solidFill>
                  <a:srgbClr val="3366FF"/>
                </a:solidFill>
              </a:rPr>
              <a:t>crab cavity, </a:t>
            </a:r>
            <a:r>
              <a:rPr lang="en-US" sz="2353" dirty="0" smtClean="0"/>
              <a:t>design started</a:t>
            </a:r>
          </a:p>
          <a:p>
            <a:pPr>
              <a:spcBef>
                <a:spcPts val="1000"/>
              </a:spcBef>
              <a:buClr>
                <a:srgbClr val="FF0000"/>
              </a:buClr>
              <a:buNone/>
            </a:pPr>
            <a:endParaRPr lang="en-US" dirty="0" smtClean="0"/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3366FF"/>
                </a:solidFill>
              </a:rPr>
              <a:t>spin tracking</a:t>
            </a:r>
            <a:r>
              <a:rPr lang="en-US" sz="2400" dirty="0" smtClean="0"/>
              <a:t>, </a:t>
            </a:r>
            <a:r>
              <a:rPr lang="en-US" sz="2400" dirty="0" err="1" smtClean="0"/>
              <a:t>p</a:t>
            </a:r>
            <a:r>
              <a:rPr lang="en-US" sz="2400" dirty="0" smtClean="0"/>
              <a:t> and </a:t>
            </a:r>
            <a:r>
              <a:rPr lang="en-US" sz="2400" dirty="0" err="1" smtClean="0"/>
              <a:t>e</a:t>
            </a:r>
            <a:r>
              <a:rPr lang="en-US" sz="2400" dirty="0" smtClean="0"/>
              <a:t> simulations validating Figure-8</a:t>
            </a:r>
          </a:p>
          <a:p>
            <a:pPr>
              <a:spcBef>
                <a:spcPts val="1000"/>
              </a:spcBef>
              <a:buClr>
                <a:srgbClr val="FF0000"/>
              </a:buClr>
              <a:buFont typeface="Wingdings" charset="2"/>
              <a:buChar char="§"/>
            </a:pPr>
            <a:r>
              <a:rPr lang="en-US" sz="2400" dirty="0" smtClean="0">
                <a:solidFill>
                  <a:srgbClr val="3366FF"/>
                </a:solidFill>
              </a:rPr>
              <a:t>beam beam,</a:t>
            </a:r>
            <a:r>
              <a:rPr lang="en-US" sz="2400" dirty="0" smtClean="0">
                <a:sym typeface="Wingdings"/>
              </a:rPr>
              <a:t> GHOST code development progressing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69" descr="C:\Users\physics\Documents\Alx CST\na-pac13\WEPAC39\750_bd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48137" y="4405593"/>
            <a:ext cx="1167107" cy="76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8" descr="Untitled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33743" y="3861528"/>
            <a:ext cx="1960868" cy="130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26906" y="2720768"/>
            <a:ext cx="1602213" cy="11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2252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831932"/>
          </a:xfrm>
        </p:spPr>
        <p:txBody>
          <a:bodyPr/>
          <a:lstStyle/>
          <a:p>
            <a:r>
              <a:rPr lang="en-US" sz="2800" dirty="0" smtClean="0">
                <a:solidFill>
                  <a:srgbClr val="7F7F7F"/>
                </a:solidFill>
              </a:rPr>
              <a:t>Project development and collaborations</a:t>
            </a:r>
            <a:endParaRPr lang="en-US" sz="2800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36163"/>
            <a:ext cx="7313613" cy="48150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JLAB and BNL have been developing their designs in close collaboration with other US laboratories and Universities for </a:t>
            </a:r>
            <a:r>
              <a:rPr lang="en-US" b="1" dirty="0" smtClean="0">
                <a:solidFill>
                  <a:srgbClr val="7F7F7F"/>
                </a:solidFill>
              </a:rPr>
              <a:t>10+ years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The </a:t>
            </a:r>
            <a:r>
              <a:rPr lang="en-US" b="1" dirty="0" smtClean="0">
                <a:solidFill>
                  <a:srgbClr val="7F7F7F"/>
                </a:solidFill>
              </a:rPr>
              <a:t>Long</a:t>
            </a:r>
            <a:r>
              <a:rPr lang="en-US" b="1" dirty="0" smtClean="0">
                <a:solidFill>
                  <a:srgbClr val="7F7F7F"/>
                </a:solidFill>
              </a:rPr>
              <a:t> Range </a:t>
            </a:r>
            <a:r>
              <a:rPr lang="en-US" b="1" dirty="0" smtClean="0">
                <a:solidFill>
                  <a:srgbClr val="7F7F7F"/>
                </a:solidFill>
              </a:rPr>
              <a:t>Plan </a:t>
            </a:r>
            <a:r>
              <a:rPr lang="en-US" dirty="0" smtClean="0">
                <a:solidFill>
                  <a:srgbClr val="7F7F7F"/>
                </a:solidFill>
              </a:rPr>
              <a:t>endorsement of the EIC has motivated an increased collaboration in the US and a reach to expand the collaboration internationally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An 800+ member international EIC  Users Group has been established, next meeting in Trieste in </a:t>
            </a:r>
            <a:r>
              <a:rPr lang="en-US" b="1" dirty="0" smtClean="0">
                <a:solidFill>
                  <a:srgbClr val="7F7F7F"/>
                </a:solidFill>
              </a:rPr>
              <a:t>July 18-22 2017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The EIC accelerator community is encouraging </a:t>
            </a:r>
            <a:r>
              <a:rPr lang="en-US" b="1" dirty="0" smtClean="0">
                <a:solidFill>
                  <a:srgbClr val="7F7F7F"/>
                </a:solidFill>
              </a:rPr>
              <a:t>national and international collaboration</a:t>
            </a:r>
            <a:endParaRPr lang="en-US" b="1" dirty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pic>
        <p:nvPicPr>
          <p:cNvPr id="15" name="Picture 14" descr="cover_v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663" y="2133600"/>
            <a:ext cx="1964966" cy="2543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7" name="TextBox 16"/>
          <p:cNvSpPr txBox="1"/>
          <p:nvPr/>
        </p:nvSpPr>
        <p:spPr>
          <a:xfrm>
            <a:off x="152400" y="1295400"/>
            <a:ext cx="2971800" cy="738664"/>
          </a:xfrm>
          <a:prstGeom prst="rect">
            <a:avLst/>
          </a:prstGeom>
          <a:solidFill>
            <a:srgbClr val="313EBD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prstClr val="white"/>
                </a:solidFill>
                <a:latin typeface="Arial" charset="0"/>
              </a:rPr>
              <a:t>Decade of Experiments Approved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  <a:latin typeface="Arial" charset="0"/>
              </a:rPr>
              <a:t>First 12 GeV Science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  <a:latin typeface="Arial" charset="0"/>
              </a:rPr>
              <a:t>Experiments </a:t>
            </a:r>
            <a:r>
              <a:rPr lang="en-US" sz="1400" b="1" dirty="0" smtClean="0">
                <a:solidFill>
                  <a:prstClr val="white"/>
                </a:solidFill>
                <a:latin typeface="Arial" charset="0"/>
              </a:rPr>
              <a:t>Complete</a:t>
            </a:r>
            <a:endParaRPr lang="en-US" sz="1400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1462" y="4821674"/>
            <a:ext cx="2620338" cy="1169551"/>
          </a:xfrm>
          <a:prstGeom prst="rect">
            <a:avLst/>
          </a:prstGeom>
          <a:solidFill>
            <a:srgbClr val="FFF4CE"/>
          </a:solidFill>
        </p:spPr>
        <p:txBody>
          <a:bodyPr wrap="square" rtlCol="0">
            <a:spAutoFit/>
          </a:bodyPr>
          <a:lstStyle/>
          <a:p>
            <a:pPr marL="171450" indent="-171450" defTabSz="457200">
              <a:buFont typeface="Arial" pitchFamily="34" charset="0"/>
              <a:buChar char="•"/>
            </a:pPr>
            <a:r>
              <a:rPr lang="en-US" sz="1400" b="1" dirty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Confinement</a:t>
            </a:r>
          </a:p>
          <a:p>
            <a:pPr marL="171450" indent="-171450" defTabSz="457200">
              <a:buFont typeface="Arial" pitchFamily="34" charset="0"/>
              <a:buChar char="•"/>
            </a:pPr>
            <a:r>
              <a:rPr lang="en-US" sz="1400" b="1" dirty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Hadron Structure</a:t>
            </a:r>
          </a:p>
          <a:p>
            <a:pPr marL="171450" indent="-171450" defTabSz="457200">
              <a:buFont typeface="Arial" pitchFamily="34" charset="0"/>
              <a:buChar char="•"/>
            </a:pPr>
            <a:r>
              <a:rPr lang="en-US" sz="1400" b="1" dirty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Nuclear Structure and Astrophysics</a:t>
            </a:r>
          </a:p>
          <a:p>
            <a:pPr marL="171450" indent="-171450" defTabSz="457200">
              <a:buFont typeface="Arial" pitchFamily="34" charset="0"/>
              <a:buChar char="•"/>
            </a:pPr>
            <a:r>
              <a:rPr lang="en-US" sz="1400" b="1" dirty="0">
                <a:solidFill>
                  <a:srgbClr val="595959"/>
                </a:solidFill>
                <a:latin typeface="Arial" pitchFamily="34" charset="0"/>
                <a:cs typeface="Arial" pitchFamily="34" charset="0"/>
              </a:rPr>
              <a:t>Fundamental Symmetries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6197600" y="1370591"/>
            <a:ext cx="2771705" cy="4192009"/>
            <a:chOff x="6197600" y="1561002"/>
            <a:chExt cx="2771705" cy="419200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77000" y="2224475"/>
              <a:ext cx="1921803" cy="2457306"/>
            </a:xfrm>
            <a:prstGeom prst="rect">
              <a:avLst/>
            </a:prstGeom>
            <a:effectLst>
              <a:outerShdw blurRad="292100" dist="139700" dir="2700000" algn="ctr" rotWithShape="0">
                <a:srgbClr val="000000">
                  <a:alpha val="6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 w="0" h="0"/>
            </a:sp3d>
          </p:spPr>
        </p:pic>
        <p:sp>
          <p:nvSpPr>
            <p:cNvPr id="19" name="TextBox 18"/>
            <p:cNvSpPr txBox="1"/>
            <p:nvPr/>
          </p:nvSpPr>
          <p:spPr>
            <a:xfrm>
              <a:off x="6197600" y="1561002"/>
              <a:ext cx="2771705" cy="523220"/>
            </a:xfrm>
            <a:prstGeom prst="rect">
              <a:avLst/>
            </a:prstGeom>
            <a:solidFill>
              <a:srgbClr val="313EBD"/>
            </a:solidFill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prstClr val="white"/>
                  </a:solidFill>
                  <a:latin typeface="Arial" charset="0"/>
                </a:rPr>
                <a:t>Electron Ion Collider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white"/>
                  </a:solidFill>
                  <a:latin typeface="Arial" charset="0"/>
                </a:rPr>
                <a:t>The Next QCD Frontier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48400" y="5014347"/>
              <a:ext cx="2557216" cy="738664"/>
            </a:xfrm>
            <a:prstGeom prst="rect">
              <a:avLst/>
            </a:prstGeom>
            <a:solidFill>
              <a:srgbClr val="FFF4CE"/>
            </a:solidFill>
          </p:spPr>
          <p:txBody>
            <a:bodyPr wrap="square" rtlCol="0">
              <a:spAutoFit/>
            </a:bodyPr>
            <a:lstStyle/>
            <a:p>
              <a:pPr marL="171450" indent="-171450" defTabSz="457200">
                <a:buFont typeface="Arial" pitchFamily="34" charset="0"/>
                <a:buChar char="•"/>
              </a:pPr>
              <a:r>
                <a:rPr lang="en-US" sz="1400" b="1" dirty="0">
                  <a:solidFill>
                    <a:srgbClr val="595959"/>
                  </a:solidFill>
                  <a:latin typeface="Arial" pitchFamily="34" charset="0"/>
                  <a:cs typeface="Arial" pitchFamily="34" charset="0"/>
                </a:rPr>
                <a:t>Role of Gluons in Nucleon  and Nuclear Structure</a:t>
              </a:r>
            </a:p>
          </p:txBody>
        </p:sp>
      </p:grpSp>
      <p:sp>
        <p:nvSpPr>
          <p:cNvPr id="26" name="Slide Number Placeholder 5"/>
          <p:cNvSpPr txBox="1">
            <a:spLocks/>
          </p:cNvSpPr>
          <p:nvPr/>
        </p:nvSpPr>
        <p:spPr>
          <a:xfrm>
            <a:off x="4139317" y="6524706"/>
            <a:ext cx="2133600" cy="190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Minion Pro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B58F48A6-A3E1-4848-9AC3-B43F560BE4FE}" type="slidenum">
              <a:rPr lang="en-US" smtClean="0">
                <a:solidFill>
                  <a:prstClr val="white"/>
                </a:solidFill>
              </a:rPr>
              <a:pPr defTabSz="457200"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6"/>
          <p:cNvGrpSpPr/>
          <p:nvPr/>
        </p:nvGrpSpPr>
        <p:grpSpPr>
          <a:xfrm>
            <a:off x="3200400" y="1295400"/>
            <a:ext cx="2755648" cy="4061935"/>
            <a:chOff x="3318857" y="944410"/>
            <a:chExt cx="2755648" cy="4061935"/>
          </a:xfrm>
        </p:grpSpPr>
        <p:sp>
          <p:nvSpPr>
            <p:cNvPr id="3" name="Right Arrow 2"/>
            <p:cNvSpPr/>
            <p:nvPr/>
          </p:nvSpPr>
          <p:spPr bwMode="auto">
            <a:xfrm>
              <a:off x="3584434" y="2919984"/>
              <a:ext cx="2206766" cy="1347216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8961" y="944410"/>
              <a:ext cx="1689782" cy="1874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3318857" y="4513902"/>
              <a:ext cx="2755648" cy="492443"/>
            </a:xfrm>
            <a:prstGeom prst="rect">
              <a:avLst/>
            </a:prstGeom>
            <a:solidFill>
              <a:srgbClr val="313EBD"/>
            </a:solidFill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prstClr val="white"/>
                  </a:solidFill>
                  <a:latin typeface="Arial" charset="0"/>
                </a:rPr>
                <a:t>2015 NSAC Long Range Plan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prstClr val="white"/>
                  </a:solidFill>
                  <a:latin typeface="Arial" charset="0"/>
                </a:rPr>
                <a:t>Strong support for</a:t>
              </a:r>
              <a:r>
                <a:rPr lang="en-US" sz="1200" b="1" dirty="0" smtClean="0">
                  <a:solidFill>
                    <a:prstClr val="white"/>
                  </a:solidFill>
                  <a:latin typeface="Arial" charset="0"/>
                </a:rPr>
                <a:t> JLAB program</a:t>
              </a:r>
              <a:endParaRPr lang="en-US" sz="1200" b="1" dirty="0">
                <a:solidFill>
                  <a:prstClr val="white"/>
                </a:solidFill>
                <a:latin typeface="Arial" charset="0"/>
              </a:endParaRPr>
            </a:p>
          </p:txBody>
        </p:sp>
      </p:grpSp>
      <p:sp>
        <p:nvSpPr>
          <p:cNvPr id="22" name="Title 4"/>
          <p:cNvSpPr>
            <a:spLocks noGrp="1"/>
          </p:cNvSpPr>
          <p:nvPr/>
        </p:nvSpPr>
        <p:spPr bwMode="auto">
          <a:xfrm>
            <a:off x="508956" y="195400"/>
            <a:ext cx="814717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r>
              <a:rPr lang="en-US" sz="2800" dirty="0" smtClean="0">
                <a:solidFill>
                  <a:srgbClr val="7F7F7F"/>
                </a:solidFill>
                <a:latin typeface="+mj-lt"/>
              </a:rPr>
              <a:t>An electron-Ion collider is the highest priority for new construction in Nuclear Physics  </a:t>
            </a:r>
            <a:endParaRPr lang="en-US" sz="2800" dirty="0">
              <a:solidFill>
                <a:srgbClr val="7F7F7F"/>
              </a:solidFill>
              <a:latin typeface="+mj-lt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743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EIC Users Group</a:t>
            </a:r>
            <a:endParaRPr lang="en-US" dirty="0"/>
          </a:p>
        </p:txBody>
      </p:sp>
      <p:pic>
        <p:nvPicPr>
          <p:cNvPr id="5" name="Content Placeholder 4" descr="Screen Shot 2017-07-03 at 2.47.25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480" b="-1480"/>
          <a:stretch>
            <a:fillRect/>
          </a:stretch>
        </p:blipFill>
        <p:spPr>
          <a:xfrm>
            <a:off x="254000" y="1541582"/>
            <a:ext cx="8432800" cy="496231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525" y="228601"/>
            <a:ext cx="8056563" cy="530077"/>
          </a:xfrm>
        </p:spPr>
        <p:txBody>
          <a:bodyPr/>
          <a:lstStyle/>
          <a:p>
            <a:r>
              <a:rPr lang="en-US" dirty="0" smtClean="0"/>
              <a:t>EIC Accelerator outreach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914400"/>
            <a:ext cx="2844800" cy="5262563"/>
          </a:xfrm>
          <a:solidFill>
            <a:srgbClr val="FFF2CC"/>
          </a:solidFill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Outreach to EU institutions/funding agencies</a:t>
            </a:r>
          </a:p>
          <a:p>
            <a:r>
              <a:rPr lang="en-US" dirty="0" smtClean="0"/>
              <a:t>EIC event at INFN </a:t>
            </a:r>
            <a:r>
              <a:rPr lang="en-US" dirty="0" err="1" smtClean="0"/>
              <a:t>Genova</a:t>
            </a:r>
            <a:r>
              <a:rPr lang="en-US" dirty="0" smtClean="0"/>
              <a:t> in January 2017</a:t>
            </a:r>
          </a:p>
          <a:p>
            <a:r>
              <a:rPr lang="en-US" dirty="0" smtClean="0"/>
              <a:t>EIC event at LNF </a:t>
            </a:r>
            <a:r>
              <a:rPr lang="en-US" dirty="0" err="1" smtClean="0"/>
              <a:t>Frascati</a:t>
            </a:r>
            <a:r>
              <a:rPr lang="en-US" dirty="0" smtClean="0"/>
              <a:t> in March 2017</a:t>
            </a:r>
          </a:p>
          <a:p>
            <a:r>
              <a:rPr lang="en-US" dirty="0" smtClean="0"/>
              <a:t>Presence at EPS high energy physics conference in July 2017</a:t>
            </a:r>
          </a:p>
          <a:p>
            <a:r>
              <a:rPr lang="en-US" dirty="0" smtClean="0"/>
              <a:t>Accelerator workshop at the EICUG in Trieste</a:t>
            </a:r>
          </a:p>
          <a:p>
            <a:r>
              <a:rPr lang="en-US" dirty="0" smtClean="0"/>
              <a:t>Planned outreach in Asia in 2018-19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  <p:pic>
        <p:nvPicPr>
          <p:cNvPr id="4" name="Picture 3" descr="Screen Shot 2017-07-02 at 4.27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450" y="914400"/>
            <a:ext cx="5543550" cy="5429250"/>
          </a:xfrm>
          <a:prstGeom prst="rect">
            <a:avLst/>
          </a:prstGeom>
          <a:ln w="762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The recognition in the US of the EIC as the highest priority for new construction in nuclear physics has set firm foundations to build this challenging accelerator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We are looking forward to engaging the national and international scientific communities 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Contact info for Fulvia and Ferdinand</a:t>
            </a:r>
          </a:p>
          <a:p>
            <a:pPr>
              <a:buNone/>
            </a:pPr>
            <a:r>
              <a:rPr lang="en-US" dirty="0" smtClean="0">
                <a:solidFill>
                  <a:srgbClr val="7F7F7F"/>
                </a:solidFill>
              </a:rPr>
              <a:t>	Fulvia Pilat, JLAB, </a:t>
            </a:r>
            <a:r>
              <a:rPr lang="en-US" dirty="0" smtClean="0">
                <a:solidFill>
                  <a:srgbClr val="7F7F7F"/>
                </a:solidFill>
                <a:hlinkClick r:id="rId2"/>
              </a:rPr>
              <a:t>pilat@jlab.org</a:t>
            </a:r>
            <a:endParaRPr lang="en-US" dirty="0" smtClean="0">
              <a:solidFill>
                <a:srgbClr val="7F7F7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7F7F7F"/>
                </a:solidFill>
              </a:rPr>
              <a:t>	Ferdinand </a:t>
            </a:r>
            <a:r>
              <a:rPr lang="en-US" dirty="0" err="1" smtClean="0">
                <a:solidFill>
                  <a:srgbClr val="7F7F7F"/>
                </a:solidFill>
              </a:rPr>
              <a:t>Willecke</a:t>
            </a:r>
            <a:r>
              <a:rPr lang="en-US" dirty="0" smtClean="0">
                <a:solidFill>
                  <a:srgbClr val="7F7F7F"/>
                </a:solidFill>
              </a:rPr>
              <a:t>, </a:t>
            </a:r>
            <a:r>
              <a:rPr lang="en-US" dirty="0" smtClean="0">
                <a:solidFill>
                  <a:srgbClr val="7F7F7F"/>
                </a:solidFill>
                <a:hlinkClick r:id="rId3"/>
              </a:rPr>
              <a:t>willecke@bnl.gov</a:t>
            </a:r>
            <a:endParaRPr lang="en-US" dirty="0" smtClean="0">
              <a:solidFill>
                <a:srgbClr val="7F7F7F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5128" y="297308"/>
            <a:ext cx="8442779" cy="573953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7F7F7F"/>
                </a:solidFill>
              </a:rPr>
              <a:t>Beam-Beam Parameters Electrons</a:t>
            </a:r>
            <a:endParaRPr lang="en-US" sz="3200" dirty="0">
              <a:solidFill>
                <a:srgbClr val="7F7F7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175" y="983962"/>
            <a:ext cx="61532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F7F7F"/>
                </a:solidFill>
              </a:rPr>
              <a:t>Large Beam-beam Parameters at 5GeV: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Strong electron Beam-Beam effects require strong radiation damping. Between 5 and 18 GeV </a:t>
            </a:r>
            <a:r>
              <a:rPr lang="en-US" dirty="0" smtClean="0">
                <a:solidFill>
                  <a:srgbClr val="7F7F7F"/>
                </a:solidFill>
                <a:latin typeface="Symbol" panose="05050102010706020507" pitchFamily="18" charset="2"/>
              </a:rPr>
              <a:t>t</a:t>
            </a:r>
            <a:r>
              <a:rPr lang="en-US" baseline="-25000" dirty="0" smtClean="0">
                <a:solidFill>
                  <a:srgbClr val="7F7F7F"/>
                </a:solidFill>
              </a:rPr>
              <a:t>x</a:t>
            </a:r>
            <a:r>
              <a:rPr lang="en-US" dirty="0" smtClean="0">
                <a:solidFill>
                  <a:srgbClr val="7F7F7F"/>
                </a:solidFill>
              </a:rPr>
              <a:t> changes  by a factor </a:t>
            </a:r>
            <a:r>
              <a:rPr lang="en-US" b="1" dirty="0" smtClean="0">
                <a:solidFill>
                  <a:srgbClr val="7F7F7F"/>
                </a:solidFill>
              </a:rPr>
              <a:t>50 </a:t>
            </a:r>
            <a:r>
              <a:rPr lang="en-US" dirty="0" smtClean="0">
                <a:solidFill>
                  <a:srgbClr val="7F7F7F"/>
                </a:solidFill>
              </a:rPr>
              <a:t>without further measures. (11GeV gives KEK-B damping decrement)</a:t>
            </a:r>
          </a:p>
          <a:p>
            <a:r>
              <a:rPr lang="en-US" dirty="0" smtClean="0">
                <a:solidFill>
                  <a:srgbClr val="7F7F7F"/>
                </a:solidFill>
                <a:sym typeface="Wingdings" panose="05000000000000000000" pitchFamily="2" charset="2"/>
              </a:rPr>
              <a:t> With” super-bend” lattice </a:t>
            </a:r>
            <a:r>
              <a:rPr lang="en-US" dirty="0" smtClean="0">
                <a:solidFill>
                  <a:srgbClr val="7F7F7F"/>
                </a:solidFill>
              </a:rPr>
              <a:t> achieve 11 GeV damping time at 5GeV to match KEK-B damping decrement (overcomes as well the E</a:t>
            </a:r>
            <a:r>
              <a:rPr lang="en-US" baseline="30000" dirty="0" smtClean="0">
                <a:solidFill>
                  <a:srgbClr val="7F7F7F"/>
                </a:solidFill>
              </a:rPr>
              <a:t>2</a:t>
            </a:r>
            <a:r>
              <a:rPr lang="en-US" dirty="0" smtClean="0">
                <a:solidFill>
                  <a:srgbClr val="7F7F7F"/>
                </a:solidFill>
              </a:rPr>
              <a:t> scaling of beam emittance</a:t>
            </a:r>
            <a:r>
              <a:rPr lang="en-US" dirty="0" smtClean="0">
                <a:solidFill>
                  <a:srgbClr val="7F7F7F"/>
                </a:solidFill>
                <a:sym typeface="Wingdings" panose="05000000000000000000" pitchFamily="2" charset="2"/>
              </a:rPr>
              <a:t>, helps with polarization</a:t>
            </a:r>
            <a:r>
              <a:rPr lang="en-US" dirty="0" smtClean="0">
                <a:solidFill>
                  <a:srgbClr val="7F7F7F"/>
                </a:solidFill>
              </a:rPr>
              <a:t>)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79175" y="3499707"/>
            <a:ext cx="5676900" cy="33582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87186" y="4248230"/>
            <a:ext cx="1408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Radiation Power:</a:t>
            </a:r>
            <a:endParaRPr lang="en-US" dirty="0"/>
          </a:p>
          <a:p>
            <a:r>
              <a:rPr lang="en-US" dirty="0" smtClean="0"/>
              <a:t>~E</a:t>
            </a:r>
            <a:r>
              <a:rPr lang="en-US" baseline="30000" dirty="0" smtClean="0"/>
              <a:t>2</a:t>
            </a:r>
            <a:r>
              <a:rPr lang="en-US" dirty="0" smtClean="0"/>
              <a:t>B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75" y="3338033"/>
            <a:ext cx="2428875" cy="2552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14806" y="5388235"/>
            <a:ext cx="1075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cartoon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24" y="983962"/>
            <a:ext cx="2749672" cy="208505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262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45886" y="5159829"/>
            <a:ext cx="2859314" cy="15171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949370" y="888753"/>
            <a:ext cx="3763237" cy="5788271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 smtClean="0"/>
          </a:p>
          <a:p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79858" y="126753"/>
            <a:ext cx="8256141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2800" dirty="0" smtClean="0"/>
              <a:t>Conceptual Layout of IR Magnets with active shielding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30688" y="5144408"/>
            <a:ext cx="2663372" cy="13495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3083" y="4114346"/>
            <a:ext cx="363420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7F7F7F"/>
                </a:solidFill>
              </a:rPr>
              <a:t>Prototype for actively  shielded quadrupole Q1 already exists </a:t>
            </a:r>
            <a:endParaRPr lang="en-US" i="1" dirty="0" smtClean="0">
              <a:solidFill>
                <a:srgbClr val="7F7F7F"/>
              </a:solidFill>
            </a:endParaRPr>
          </a:p>
          <a:p>
            <a:r>
              <a:rPr lang="en-US" i="1" dirty="0" smtClean="0">
                <a:solidFill>
                  <a:srgbClr val="7F7F7F"/>
                </a:solidFill>
              </a:rPr>
              <a:t>as </a:t>
            </a:r>
            <a:r>
              <a:rPr lang="en-US" i="1" dirty="0">
                <a:solidFill>
                  <a:srgbClr val="7F7F7F"/>
                </a:solidFill>
              </a:rPr>
              <a:t>part of ILC </a:t>
            </a:r>
            <a:r>
              <a:rPr lang="en-US" i="1" dirty="0" smtClean="0">
                <a:solidFill>
                  <a:srgbClr val="7F7F7F"/>
                </a:solidFill>
              </a:rPr>
              <a:t>work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370471"/>
            <a:ext cx="4227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magnets </a:t>
            </a:r>
            <a:r>
              <a:rPr lang="en-US" dirty="0">
                <a:solidFill>
                  <a:srgbClr val="7F7F7F"/>
                </a:solidFill>
              </a:rPr>
              <a:t>with direct-wound </a:t>
            </a:r>
            <a:r>
              <a:rPr lang="en-US" dirty="0" smtClean="0">
                <a:solidFill>
                  <a:srgbClr val="7F7F7F"/>
                </a:solidFill>
              </a:rPr>
              <a:t>coil including cancelling </a:t>
            </a:r>
            <a:r>
              <a:rPr lang="en-US" dirty="0">
                <a:solidFill>
                  <a:srgbClr val="7F7F7F"/>
                </a:solidFill>
              </a:rPr>
              <a:t>dipole to shield electron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72631" y="4522561"/>
            <a:ext cx="4771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Spectrometer magnet in the Hadron line close to detector: detection of forward scattered Hadron</a:t>
            </a:r>
          </a:p>
          <a:p>
            <a:r>
              <a:rPr lang="en-US" dirty="0" smtClean="0"/>
              <a:t>Generation of dispersion downstream for increased p</a:t>
            </a:r>
            <a:r>
              <a:rPr lang="en-US" baseline="-25000" dirty="0" smtClean="0"/>
              <a:t>t</a:t>
            </a:r>
            <a:r>
              <a:rPr lang="en-US" dirty="0" smtClean="0"/>
              <a:t> acceptance</a:t>
            </a:r>
          </a:p>
          <a:p>
            <a:r>
              <a:rPr lang="en-US" dirty="0" smtClean="0"/>
              <a:t>Conceptual </a:t>
            </a:r>
            <a:r>
              <a:rPr lang="en-US" dirty="0"/>
              <a:t>design for </a:t>
            </a:r>
            <a:r>
              <a:rPr lang="en-US" dirty="0" smtClean="0"/>
              <a:t>super-ferric dipole</a:t>
            </a:r>
          </a:p>
          <a:p>
            <a:r>
              <a:rPr lang="en-US" dirty="0" smtClean="0"/>
              <a:t>With actively shielded pipe for electrons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66355" y="888752"/>
            <a:ext cx="2770224" cy="24319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080749" y="766503"/>
            <a:ext cx="2707417" cy="27262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07928" y="3481567"/>
            <a:ext cx="3969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Hadron superconducting quadrupole with hoses in the return yoke for electrons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832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84" y="1956118"/>
            <a:ext cx="9014216" cy="1264024"/>
          </a:xfrm>
        </p:spPr>
        <p:txBody>
          <a:bodyPr/>
          <a:lstStyle/>
          <a:p>
            <a:r>
              <a:rPr lang="en-US" sz="4000" dirty="0" smtClean="0"/>
              <a:t>Panel priorities for R&amp;D common to all EIC designs:</a:t>
            </a:r>
            <a:endParaRPr lang="en-US" sz="4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0" y="370828"/>
            <a:ext cx="7313613" cy="15852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The panel reviewed all Critical Technology Elements presented by JLAB and BNL and compiled </a:t>
            </a:r>
            <a:r>
              <a:rPr lang="en-US" sz="2000" dirty="0" err="1" smtClean="0"/>
              <a:t>prorities</a:t>
            </a:r>
            <a:r>
              <a:rPr lang="en-US" sz="2000" dirty="0" smtClean="0"/>
              <a:t>  for :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R&amp;D common to all designs</a:t>
            </a:r>
          </a:p>
          <a:p>
            <a:pPr>
              <a:spcBef>
                <a:spcPts val="200"/>
              </a:spcBef>
            </a:pPr>
            <a:r>
              <a:rPr lang="en-US" sz="2000" dirty="0" smtClean="0"/>
              <a:t>Project-specific R&amp;D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6" name="Picture 5" descr="Screen Shot 2017-03-17 at 3.25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288544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531796"/>
          </a:xfrm>
        </p:spPr>
        <p:txBody>
          <a:bodyPr/>
          <a:lstStyle/>
          <a:p>
            <a:r>
              <a:rPr lang="en-US" sz="4400" dirty="0" smtClean="0"/>
              <a:t>Overview of JLEIC R&amp;D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8229736" y="1389286"/>
            <a:ext cx="8068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JLAB LDRD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736" y="4104892"/>
            <a:ext cx="7512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ANL LDRD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7" name="Picture 6" descr="Screen Shot 2016-11-28 at 11.57.5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703" y="760397"/>
            <a:ext cx="7503033" cy="564070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897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EIC unique characteristics and challenge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747838"/>
            <a:ext cx="3440082" cy="430333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</a:pPr>
            <a:r>
              <a:rPr lang="en-US" dirty="0" smtClean="0"/>
              <a:t>High </a:t>
            </a:r>
            <a:r>
              <a:rPr lang="en-US" b="1" dirty="0" smtClean="0"/>
              <a:t>luminosity </a:t>
            </a:r>
            <a:r>
              <a:rPr lang="en-US" dirty="0" smtClean="0"/>
              <a:t>(50 </a:t>
            </a:r>
            <a:r>
              <a:rPr lang="en-US" dirty="0" err="1" smtClean="0"/>
              <a:t>x</a:t>
            </a:r>
            <a:r>
              <a:rPr lang="en-US" dirty="0" smtClean="0"/>
              <a:t> Hera)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High </a:t>
            </a:r>
            <a:r>
              <a:rPr lang="en-US" b="1" dirty="0" smtClean="0"/>
              <a:t>polarization: first ever fully polarized collider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Wide range of </a:t>
            </a:r>
            <a:r>
              <a:rPr lang="en-US" b="1" dirty="0" smtClean="0"/>
              <a:t>collision energies and </a:t>
            </a:r>
            <a:r>
              <a:rPr lang="en-US" dirty="0" smtClean="0"/>
              <a:t>collision energy ratios</a:t>
            </a:r>
          </a:p>
          <a:p>
            <a:pPr>
              <a:spcBef>
                <a:spcPts val="1000"/>
              </a:spcBef>
            </a:pPr>
            <a:r>
              <a:rPr lang="en-US" b="1" dirty="0" smtClean="0"/>
              <a:t>Many species </a:t>
            </a:r>
            <a:r>
              <a:rPr lang="en-US" dirty="0" smtClean="0"/>
              <a:t>( polarized </a:t>
            </a:r>
            <a:r>
              <a:rPr lang="en-US" dirty="0" err="1" smtClean="0"/>
              <a:t>p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dirty="0" smtClean="0"/>
              <a:t>- and light nuclei, </a:t>
            </a:r>
            <a:r>
              <a:rPr lang="en-US" dirty="0" err="1" smtClean="0"/>
              <a:t>d</a:t>
            </a:r>
            <a:r>
              <a:rPr lang="en-US" dirty="0" smtClean="0"/>
              <a:t> to heaviest    nuclei)</a:t>
            </a:r>
          </a:p>
          <a:p>
            <a:pPr>
              <a:spcBef>
                <a:spcPts val="1000"/>
              </a:spcBef>
            </a:pPr>
            <a:r>
              <a:rPr lang="en-US" b="1" dirty="0" smtClean="0"/>
              <a:t>Large detector acceptance</a:t>
            </a:r>
            <a:r>
              <a:rPr lang="en-US" dirty="0" smtClean="0"/>
              <a:t>: first ever </a:t>
            </a:r>
            <a:r>
              <a:rPr lang="en-US" dirty="0" err="1" smtClean="0"/>
              <a:t>e-p</a:t>
            </a:r>
            <a:r>
              <a:rPr lang="en-US" dirty="0" smtClean="0"/>
              <a:t> and </a:t>
            </a:r>
            <a:r>
              <a:rPr lang="en-US" dirty="0" err="1" smtClean="0"/>
              <a:t>e</a:t>
            </a:r>
            <a:r>
              <a:rPr lang="en-US" dirty="0" smtClean="0"/>
              <a:t>-A studies with ~100% reconstruction of nuclei in the final state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Screen Shot 2017-07-03 at 2.41.4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436" y="1689071"/>
            <a:ext cx="4657564" cy="51689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EIC parameters</a:t>
            </a:r>
            <a:endParaRPr lang="en-US" dirty="0"/>
          </a:p>
        </p:txBody>
      </p:sp>
      <p:pic>
        <p:nvPicPr>
          <p:cNvPr id="6" name="Picture 5" descr="Screen Shot 2017-01-11 at 10.41.1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31" y="1915160"/>
            <a:ext cx="8801100" cy="49428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31" y="1492625"/>
            <a:ext cx="8364902" cy="369332"/>
          </a:xfrm>
          <a:prstGeom prst="rect">
            <a:avLst/>
          </a:prstGeom>
          <a:solidFill>
            <a:srgbClr val="DDE1E7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From the charge letter to the NP Panel Review of EIC design and R&amp;D, December 2016: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13391" y="4848945"/>
            <a:ext cx="8519280" cy="2009055"/>
          </a:xfrm>
          <a:prstGeom prst="roundRect">
            <a:avLst/>
          </a:prstGeom>
          <a:noFill/>
          <a:ln w="571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69369" y="3853723"/>
            <a:ext cx="6793464" cy="325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13391" y="4125113"/>
            <a:ext cx="7491371" cy="54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EIC Physics</a:t>
            </a:r>
            <a:endParaRPr lang="en-US" dirty="0"/>
          </a:p>
        </p:txBody>
      </p:sp>
      <p:pic>
        <p:nvPicPr>
          <p:cNvPr id="5" name="Content Placeholder 4" descr="Screen Shot 2017-07-03 at 2.44.33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208" r="-6208"/>
          <a:stretch>
            <a:fillRect/>
          </a:stretch>
        </p:blipFill>
        <p:spPr>
          <a:xfrm>
            <a:off x="480660" y="1222675"/>
            <a:ext cx="8206140" cy="482850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13613" cy="927070"/>
          </a:xfrm>
        </p:spPr>
        <p:txBody>
          <a:bodyPr/>
          <a:lstStyle/>
          <a:p>
            <a:r>
              <a:rPr lang="en-US" sz="4800" dirty="0" smtClean="0"/>
              <a:t>EIC accelerator designs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3515" y="3977130"/>
            <a:ext cx="4171639" cy="2303745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dirty="0" smtClean="0"/>
              <a:t>New </a:t>
            </a:r>
            <a:r>
              <a:rPr lang="en-US" dirty="0" err="1" smtClean="0">
                <a:solidFill>
                  <a:srgbClr val="3366FF"/>
                </a:solidFill>
              </a:rPr>
              <a:t>e</a:t>
            </a:r>
            <a:r>
              <a:rPr lang="en-US" dirty="0" smtClean="0">
                <a:solidFill>
                  <a:srgbClr val="3366FF"/>
                </a:solidFill>
              </a:rPr>
              <a:t>-ring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ion complex</a:t>
            </a:r>
          </a:p>
          <a:p>
            <a:pPr>
              <a:spcBef>
                <a:spcPts val="1000"/>
              </a:spcBef>
            </a:pPr>
            <a:r>
              <a:rPr lang="en-US" dirty="0" smtClean="0">
                <a:solidFill>
                  <a:srgbClr val="3366FF"/>
                </a:solidFill>
              </a:rPr>
              <a:t>CEBAF </a:t>
            </a:r>
            <a:r>
              <a:rPr lang="en-US" dirty="0" smtClean="0"/>
              <a:t>full </a:t>
            </a:r>
            <a:r>
              <a:rPr lang="en-US" dirty="0" err="1" smtClean="0"/>
              <a:t>e</a:t>
            </a:r>
            <a:r>
              <a:rPr lang="en-US" dirty="0" smtClean="0"/>
              <a:t>-energy injector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High initial luminosity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Increase energy reach</a:t>
            </a:r>
          </a:p>
          <a:p>
            <a:pPr>
              <a:spcBef>
                <a:spcPts val="1000"/>
              </a:spcBef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935725" y="3977130"/>
            <a:ext cx="4000851" cy="2071979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dirty="0" smtClean="0"/>
              <a:t>New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-ring </a:t>
            </a:r>
            <a:r>
              <a:rPr lang="en-US" dirty="0" smtClean="0">
                <a:solidFill>
                  <a:schemeClr val="tx1"/>
                </a:solidFill>
              </a:rPr>
              <a:t>(or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-ERL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>
              <a:spcBef>
                <a:spcPts val="1000"/>
              </a:spcBef>
            </a:pPr>
            <a:r>
              <a:rPr lang="en-US" dirty="0" smtClean="0">
                <a:solidFill>
                  <a:srgbClr val="3366FF"/>
                </a:solidFill>
              </a:rPr>
              <a:t>RHIC </a:t>
            </a:r>
            <a:r>
              <a:rPr lang="en-US" dirty="0" smtClean="0"/>
              <a:t>ion complex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High initial collision energy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Increase luminosity</a:t>
            </a:r>
          </a:p>
          <a:p>
            <a:pPr>
              <a:spcBef>
                <a:spcPts val="1000"/>
              </a:spcBef>
            </a:pPr>
            <a:endParaRPr lang="en-US" dirty="0" smtClean="0"/>
          </a:p>
          <a:p>
            <a:pPr>
              <a:spcBef>
                <a:spcPts val="1000"/>
              </a:spcBef>
            </a:pPr>
            <a:endParaRPr lang="en-US" dirty="0" smtClean="0"/>
          </a:p>
          <a:p>
            <a:pPr>
              <a:spcBef>
                <a:spcPts val="1000"/>
              </a:spcBef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135751" y="1131025"/>
            <a:ext cx="3366135" cy="2674620"/>
          </a:xfrm>
          <a:prstGeom prst="rect">
            <a:avLst/>
          </a:prstGeom>
        </p:spPr>
      </p:pic>
      <p:pic>
        <p:nvPicPr>
          <p:cNvPr id="11" name="Picture 64" descr="Complex.pdf"/>
          <p:cNvPicPr>
            <a:picLocks noChangeAspect="1"/>
          </p:cNvPicPr>
          <p:nvPr/>
        </p:nvPicPr>
        <p:blipFill>
          <a:blip r:embed="rId3"/>
          <a:srcRect l="7928" t="29008" r="5040" b="23157"/>
          <a:stretch>
            <a:fillRect/>
          </a:stretch>
        </p:blipFill>
        <p:spPr bwMode="auto">
          <a:xfrm>
            <a:off x="463515" y="1297898"/>
            <a:ext cx="4531756" cy="192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073" y="0"/>
            <a:ext cx="7313613" cy="799911"/>
          </a:xfrm>
        </p:spPr>
        <p:txBody>
          <a:bodyPr/>
          <a:lstStyle/>
          <a:p>
            <a:r>
              <a:rPr lang="en-US" sz="4800" dirty="0" smtClean="0"/>
              <a:t>EIC detector designs</a:t>
            </a:r>
            <a:endParaRPr lang="en-US" sz="4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 descr="Screen Shot 2017-07-03 at 2.55.5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9911"/>
            <a:ext cx="9144000" cy="553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1"/>
          <p:cNvSpPr>
            <a:spLocks noGrp="1"/>
          </p:cNvSpPr>
          <p:nvPr>
            <p:ph idx="4294967295"/>
          </p:nvPr>
        </p:nvSpPr>
        <p:spPr>
          <a:xfrm>
            <a:off x="122238" y="846138"/>
            <a:ext cx="8899525" cy="5486400"/>
          </a:xfrm>
        </p:spPr>
        <p:txBody>
          <a:bodyPr>
            <a:normAutofit fontScale="92500" lnSpcReduction="20000"/>
          </a:bodyPr>
          <a:lstStyle/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r>
              <a:rPr lang="en-US" sz="1946" b="1" dirty="0">
                <a:solidFill>
                  <a:srgbClr val="3366FF"/>
                </a:solidFill>
                <a:latin typeface="Arial" charset="0"/>
                <a:cs typeface="Arial" charset="0"/>
              </a:rPr>
              <a:t>High luminosity</a:t>
            </a:r>
            <a:r>
              <a:rPr lang="en-US" sz="1946" dirty="0">
                <a:latin typeface="Arial" charset="0"/>
                <a:cs typeface="Arial" charset="0"/>
              </a:rPr>
              <a:t>: </a:t>
            </a:r>
            <a:r>
              <a:rPr lang="en-US" sz="1946" b="1" dirty="0">
                <a:latin typeface="Arial" charset="0"/>
                <a:cs typeface="Arial" charset="0"/>
              </a:rPr>
              <a:t>high collision rate </a:t>
            </a:r>
            <a:r>
              <a:rPr lang="en-US" sz="1946" dirty="0">
                <a:latin typeface="Arial" charset="0"/>
                <a:cs typeface="Arial" charset="0"/>
              </a:rPr>
              <a:t>of </a:t>
            </a:r>
            <a:br>
              <a:rPr lang="en-US" sz="1946" dirty="0">
                <a:latin typeface="Arial" charset="0"/>
                <a:cs typeface="Arial" charset="0"/>
              </a:rPr>
            </a:br>
            <a:r>
              <a:rPr lang="en-US" sz="1946" dirty="0">
                <a:latin typeface="Arial" charset="0"/>
                <a:cs typeface="Arial" charset="0"/>
              </a:rPr>
              <a:t>short</a:t>
            </a:r>
            <a:r>
              <a:rPr lang="en-US" sz="1946" dirty="0" smtClean="0">
                <a:latin typeface="Arial" charset="0"/>
                <a:cs typeface="Arial" charset="0"/>
              </a:rPr>
              <a:t> low-charge </a:t>
            </a:r>
            <a:r>
              <a:rPr lang="en-US" sz="1946" dirty="0">
                <a:latin typeface="Arial" charset="0"/>
                <a:cs typeface="Arial" charset="0"/>
              </a:rPr>
              <a:t>low</a:t>
            </a:r>
            <a:r>
              <a:rPr lang="en-US" sz="1946" dirty="0" smtClean="0">
                <a:latin typeface="Arial" charset="0"/>
                <a:cs typeface="Arial" charset="0"/>
              </a:rPr>
              <a:t>-</a:t>
            </a:r>
            <a:r>
              <a:rPr lang="en-US" sz="1946" dirty="0" err="1" smtClean="0">
                <a:latin typeface="Arial" charset="0"/>
                <a:cs typeface="Arial" charset="0"/>
              </a:rPr>
              <a:t>emittance</a:t>
            </a:r>
            <a:r>
              <a:rPr lang="en-US" sz="1946" dirty="0" smtClean="0">
                <a:latin typeface="Arial" charset="0"/>
                <a:cs typeface="Arial" charset="0"/>
              </a:rPr>
              <a:t> </a:t>
            </a:r>
            <a:r>
              <a:rPr lang="en-US" sz="1946" dirty="0">
                <a:latin typeface="Arial" charset="0"/>
                <a:cs typeface="Arial" charset="0"/>
              </a:rPr>
              <a:t>bunches</a:t>
            </a:r>
          </a:p>
          <a:p>
            <a:pPr marL="692150" lvl="1" defTabSz="914400" eaLnBrk="1" hangingPunct="1">
              <a:spcBef>
                <a:spcPct val="5000"/>
              </a:spcBef>
            </a:pPr>
            <a:r>
              <a:rPr lang="en-US" sz="1600" dirty="0">
                <a:latin typeface="Arial" charset="0"/>
                <a:cs typeface="Arial" charset="0"/>
              </a:rPr>
              <a:t>Small </a:t>
            </a:r>
            <a:r>
              <a:rPr lang="en-US" sz="1600" b="1" dirty="0">
                <a:latin typeface="Arial" charset="0"/>
                <a:cs typeface="Arial" charset="0"/>
              </a:rPr>
              <a:t>beam size</a:t>
            </a:r>
          </a:p>
          <a:p>
            <a:pPr lvl="2" defTabSz="914400" eaLnBrk="1" hangingPunct="1">
              <a:spcBef>
                <a:spcPct val="5000"/>
              </a:spcBef>
            </a:pPr>
            <a:r>
              <a:rPr lang="en-US" sz="1600" dirty="0">
                <a:latin typeface="Arial" charset="0"/>
                <a:cs typeface="Arial" charset="0"/>
              </a:rPr>
              <a:t>Small </a:t>
            </a:r>
            <a:r>
              <a:rPr lang="el-GR" sz="1600" dirty="0">
                <a:latin typeface="Arial" charset="0"/>
                <a:cs typeface="Arial" charset="0"/>
              </a:rPr>
              <a:t>β</a:t>
            </a:r>
            <a:r>
              <a:rPr lang="en-US" sz="1600" dirty="0">
                <a:latin typeface="Arial" charset="0"/>
                <a:cs typeface="Arial" charset="0"/>
              </a:rPr>
              <a:t>* </a:t>
            </a:r>
            <a:r>
              <a:rPr lang="en-US" sz="1600" dirty="0" err="1">
                <a:latin typeface="Arial" charset="0"/>
                <a:cs typeface="Arial" charset="0"/>
                <a:sym typeface="Symbol" charset="2"/>
              </a:rPr>
              <a:t>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 Short bunch length</a:t>
            </a:r>
            <a:r>
              <a:rPr lang="en-US" sz="1600" dirty="0" smtClean="0">
                <a:latin typeface="Arial" charset="0"/>
                <a:cs typeface="Arial" charset="0"/>
                <a:sym typeface="Symbol" charset="2"/>
              </a:rPr>
              <a:t>  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/>
            </a:r>
            <a:br>
              <a:rPr lang="en-US" sz="1600" dirty="0">
                <a:latin typeface="Arial" charset="0"/>
                <a:cs typeface="Arial" charset="0"/>
                <a:sym typeface="Symbol" charset="2"/>
              </a:rPr>
            </a:b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Low bunch charge, high repetition rate</a:t>
            </a:r>
          </a:p>
          <a:p>
            <a:pPr lvl="2" defTabSz="914400" eaLnBrk="1" hangingPunct="1">
              <a:spcBef>
                <a:spcPct val="5000"/>
              </a:spcBef>
            </a:pP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Small </a:t>
            </a:r>
            <a:r>
              <a:rPr lang="en-US" sz="1600" dirty="0" err="1">
                <a:latin typeface="Arial" charset="0"/>
                <a:cs typeface="Arial" charset="0"/>
                <a:sym typeface="Symbol" charset="2"/>
              </a:rPr>
              <a:t>emittance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 </a:t>
            </a:r>
            <a:r>
              <a:rPr lang="en-US" sz="1600" dirty="0" err="1">
                <a:latin typeface="Arial" charset="0"/>
                <a:cs typeface="Arial" charset="0"/>
                <a:sym typeface="Symbol" charset="2"/>
              </a:rPr>
              <a:t>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 Cooling</a:t>
            </a:r>
            <a:endParaRPr lang="en-US" sz="1600" dirty="0">
              <a:latin typeface="Arial" charset="0"/>
              <a:cs typeface="Arial" charset="0"/>
            </a:endParaRPr>
          </a:p>
          <a:p>
            <a:pPr marL="692150" lvl="1" defTabSz="914400" eaLnBrk="1" hangingPunct="1">
              <a:spcBef>
                <a:spcPct val="5000"/>
              </a:spcBef>
            </a:pPr>
            <a:r>
              <a:rPr lang="en-US" sz="1600" dirty="0">
                <a:latin typeface="Arial" charset="0"/>
                <a:cs typeface="Arial" charset="0"/>
              </a:rPr>
              <a:t>Similar to </a:t>
            </a:r>
            <a:r>
              <a:rPr lang="en-US" sz="1600" b="1" dirty="0">
                <a:latin typeface="Arial" charset="0"/>
                <a:cs typeface="Arial" charset="0"/>
              </a:rPr>
              <a:t>lepton colliders </a:t>
            </a:r>
            <a:r>
              <a:rPr lang="en-US" sz="1600" dirty="0">
                <a:latin typeface="Arial" charset="0"/>
                <a:cs typeface="Arial" charset="0"/>
              </a:rPr>
              <a:t>such as </a:t>
            </a:r>
            <a:br>
              <a:rPr lang="en-US" sz="1600" dirty="0">
                <a:latin typeface="Arial" charset="0"/>
                <a:cs typeface="Arial" charset="0"/>
              </a:rPr>
            </a:br>
            <a:r>
              <a:rPr lang="en-US" sz="1600" dirty="0">
                <a:latin typeface="Arial" charset="0"/>
                <a:cs typeface="Arial" charset="0"/>
              </a:rPr>
              <a:t>KEK-B with L &gt; 2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10</a:t>
            </a:r>
            <a:r>
              <a:rPr lang="en-US" sz="1600" baseline="30000" dirty="0">
                <a:latin typeface="Arial" charset="0"/>
                <a:cs typeface="Arial" charset="0"/>
                <a:sym typeface="Symbol" charset="2"/>
              </a:rPr>
              <a:t>34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 cm</a:t>
            </a:r>
            <a:r>
              <a:rPr lang="en-US" sz="1600" baseline="30000" dirty="0">
                <a:latin typeface="Arial" charset="0"/>
                <a:cs typeface="Arial" charset="0"/>
                <a:sym typeface="Symbol" charset="2"/>
              </a:rPr>
              <a:t>-2</a:t>
            </a:r>
            <a:r>
              <a:rPr lang="en-US" sz="1600" dirty="0">
                <a:latin typeface="Arial" charset="0"/>
                <a:cs typeface="Arial" charset="0"/>
                <a:sym typeface="Symbol" charset="2"/>
              </a:rPr>
              <a:t>s</a:t>
            </a:r>
            <a:r>
              <a:rPr lang="en-US" sz="1600" baseline="30000" dirty="0">
                <a:latin typeface="Arial" charset="0"/>
                <a:cs typeface="Arial" charset="0"/>
                <a:sym typeface="Symbol" charset="2"/>
              </a:rPr>
              <a:t>-1</a:t>
            </a:r>
            <a:endParaRPr lang="en-US" sz="1600" dirty="0" smtClean="0">
              <a:latin typeface="Arial" charset="0"/>
              <a:cs typeface="Arial" charset="0"/>
              <a:sym typeface="Symbol" charset="2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endParaRPr lang="en-US" sz="1946" b="1" dirty="0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endParaRPr lang="en-US" sz="1946" b="1" dirty="0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endParaRPr lang="en-US" sz="1946" b="1" dirty="0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r>
              <a:rPr lang="en-US" sz="1946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High </a:t>
            </a:r>
            <a:r>
              <a:rPr lang="en-US" sz="1946" b="1" dirty="0">
                <a:solidFill>
                  <a:srgbClr val="3366FF"/>
                </a:solidFill>
                <a:latin typeface="Arial" charset="0"/>
                <a:cs typeface="Arial" charset="0"/>
              </a:rPr>
              <a:t>polarization</a:t>
            </a:r>
            <a:r>
              <a:rPr lang="en-US" sz="1946" dirty="0">
                <a:latin typeface="Arial" charset="0"/>
                <a:cs typeface="Arial" charset="0"/>
              </a:rPr>
              <a:t>:</a:t>
            </a:r>
            <a:r>
              <a:rPr lang="en-US" sz="1946" dirty="0" smtClean="0">
                <a:latin typeface="Arial" charset="0"/>
                <a:cs typeface="Arial" charset="0"/>
              </a:rPr>
              <a:t> </a:t>
            </a:r>
            <a:r>
              <a:rPr lang="en-US" sz="1946" b="1" dirty="0">
                <a:latin typeface="Arial" charset="0"/>
                <a:cs typeface="Arial" charset="0"/>
              </a:rPr>
              <a:t>F</a:t>
            </a:r>
            <a:r>
              <a:rPr lang="en-US" sz="1946" b="1" dirty="0" smtClean="0">
                <a:latin typeface="Arial" charset="0"/>
                <a:cs typeface="Arial" charset="0"/>
              </a:rPr>
              <a:t>igure</a:t>
            </a:r>
            <a:r>
              <a:rPr lang="en-US" sz="1946" b="1" dirty="0">
                <a:latin typeface="Arial" charset="0"/>
                <a:cs typeface="Arial" charset="0"/>
              </a:rPr>
              <a:t>-8 </a:t>
            </a:r>
            <a:r>
              <a:rPr lang="en-US" sz="1946" dirty="0" smtClean="0">
                <a:latin typeface="Arial" charset="0"/>
                <a:cs typeface="Arial" charset="0"/>
              </a:rPr>
              <a:t>rings</a:t>
            </a:r>
          </a:p>
          <a:p>
            <a:pPr marL="692150" lvl="1" defTabSz="914400" eaLnBrk="1" hangingPunct="1">
              <a:spcBef>
                <a:spcPct val="5000"/>
              </a:spcBef>
            </a:pPr>
            <a:r>
              <a:rPr lang="en-US" sz="1730" dirty="0">
                <a:latin typeface="Arial" charset="0"/>
                <a:cs typeface="Arial" charset="0"/>
                <a:sym typeface="Symbol" charset="2"/>
              </a:rPr>
              <a:t>Net spin precession zero</a:t>
            </a:r>
          </a:p>
          <a:p>
            <a:pPr marL="692150" lvl="1" defTabSz="914400" eaLnBrk="1" hangingPunct="1">
              <a:spcBef>
                <a:spcPct val="5000"/>
              </a:spcBef>
            </a:pPr>
            <a:r>
              <a:rPr lang="en-US" sz="1730" dirty="0">
                <a:latin typeface="Arial" charset="0"/>
                <a:cs typeface="Arial" charset="0"/>
                <a:sym typeface="Symbol" charset="2"/>
              </a:rPr>
              <a:t>Spin easily controlled by small</a:t>
            </a:r>
            <a:br>
              <a:rPr lang="en-US" sz="1730" dirty="0">
                <a:latin typeface="Arial" charset="0"/>
                <a:cs typeface="Arial" charset="0"/>
                <a:sym typeface="Symbol" charset="2"/>
              </a:rPr>
            </a:br>
            <a:r>
              <a:rPr lang="en-US" sz="1730" dirty="0">
                <a:latin typeface="Arial" charset="0"/>
                <a:cs typeface="Arial" charset="0"/>
                <a:sym typeface="Symbol" charset="2"/>
              </a:rPr>
              <a:t>magnetic fields for any particle</a:t>
            </a:r>
            <a:br>
              <a:rPr lang="en-US" sz="1730" dirty="0">
                <a:latin typeface="Arial" charset="0"/>
                <a:cs typeface="Arial" charset="0"/>
                <a:sym typeface="Symbol" charset="2"/>
              </a:rPr>
            </a:br>
            <a:r>
              <a:rPr lang="en-US" sz="1730" dirty="0" smtClean="0">
                <a:latin typeface="Arial" charset="0"/>
                <a:cs typeface="Arial" charset="0"/>
                <a:sym typeface="Symbol" charset="2"/>
              </a:rPr>
              <a:t>species</a:t>
            </a:r>
          </a:p>
          <a:p>
            <a:pPr marL="692150" lvl="1" defTabSz="914400" eaLnBrk="1" hangingPunct="1">
              <a:spcBef>
                <a:spcPct val="5000"/>
              </a:spcBef>
              <a:buNone/>
            </a:pPr>
            <a:endParaRPr lang="en-US" sz="1730" dirty="0" smtClean="0"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endParaRPr lang="en-US" sz="800" b="1" dirty="0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r>
              <a:rPr lang="en-US" sz="1946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Optimal integration IR and total acceptance detector</a:t>
            </a:r>
            <a:r>
              <a:rPr lang="en-US" sz="1946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 (</a:t>
            </a:r>
            <a:r>
              <a:rPr lang="en-US" sz="1946" dirty="0" smtClean="0">
                <a:latin typeface="Arial" charset="0"/>
                <a:cs typeface="Arial" charset="0"/>
              </a:rPr>
              <a:t>including </a:t>
            </a:r>
            <a:r>
              <a:rPr lang="en-US" sz="1946" dirty="0">
                <a:latin typeface="Arial" charset="0"/>
                <a:cs typeface="Arial" charset="0"/>
              </a:rPr>
              <a:t>far-forward </a:t>
            </a:r>
            <a:r>
              <a:rPr lang="en-US" sz="1946" dirty="0" smtClean="0">
                <a:latin typeface="Arial" charset="0"/>
                <a:cs typeface="Arial" charset="0"/>
              </a:rPr>
              <a:t>acceptance)</a:t>
            </a: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endParaRPr lang="en-US" sz="1946" dirty="0" smtClean="0">
              <a:latin typeface="Arial" charset="0"/>
              <a:cs typeface="Arial" charset="0"/>
            </a:endParaRPr>
          </a:p>
          <a:p>
            <a:pPr marL="344488" indent="-344488" defTabSz="914400" eaLnBrk="1" hangingPunct="1">
              <a:spcBef>
                <a:spcPct val="5000"/>
              </a:spcBef>
              <a:buFont typeface="Arial" charset="0"/>
              <a:buBlip>
                <a:blip r:embed="rId3"/>
              </a:buBlip>
            </a:pPr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Technical risk minimization</a:t>
            </a:r>
          </a:p>
          <a:p>
            <a:pPr marL="344488" indent="-344488" defTabSz="914400" eaLnBrk="1" hangingPunct="1">
              <a:spcBef>
                <a:spcPct val="5000"/>
              </a:spcBef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	</a:t>
            </a:r>
            <a:r>
              <a:rPr lang="en-US" sz="1600" dirty="0" smtClean="0">
                <a:latin typeface="Arial" charset="0"/>
                <a:cs typeface="Arial" charset="0"/>
              </a:rPr>
              <a:t>adopt established technology where possible, focus technology demonstration in few selected areas  </a:t>
            </a:r>
            <a:endParaRPr lang="en-US" sz="1600" dirty="0">
              <a:latin typeface="Arial" charset="0"/>
              <a:cs typeface="Arial" charset="0"/>
            </a:endParaRPr>
          </a:p>
        </p:txBody>
      </p:sp>
      <p:sp>
        <p:nvSpPr>
          <p:cNvPr id="24580" name="Title 2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772400" cy="6985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latin typeface="Arial" charset="0"/>
                <a:cs typeface="Arial" charset="0"/>
              </a:rPr>
              <a:t>JLEIC design strategy</a:t>
            </a:r>
            <a:endParaRPr lang="en-US" sz="3600" b="1" dirty="0">
              <a:latin typeface="Arial" charset="0"/>
              <a:cs typeface="Arial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259388" y="1014413"/>
            <a:ext cx="3568700" cy="3625850"/>
            <a:chOff x="0" y="1410"/>
            <a:chExt cx="2248" cy="2284"/>
          </a:xfrm>
        </p:grpSpPr>
        <p:sp>
          <p:nvSpPr>
            <p:cNvPr id="24582" name="Oval 10"/>
            <p:cNvSpPr>
              <a:spLocks noChangeArrowheads="1"/>
            </p:cNvSpPr>
            <p:nvPr/>
          </p:nvSpPr>
          <p:spPr bwMode="auto">
            <a:xfrm>
              <a:off x="257" y="1410"/>
              <a:ext cx="1440" cy="144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algn="ctr" eaLnBrk="1" hangingPunct="1">
                <a:spcAft>
                  <a:spcPts val="600"/>
                </a:spcAft>
                <a:tabLst>
                  <a:tab pos="461963" algn="l"/>
                </a:tabLst>
              </a:pPr>
              <a:endParaRPr lang="en-US" sz="1600" b="1">
                <a:latin typeface="Calibri" charset="0"/>
              </a:endParaRPr>
            </a:p>
          </p:txBody>
        </p:sp>
        <p:sp>
          <p:nvSpPr>
            <p:cNvPr id="24583" name="Oval 13"/>
            <p:cNvSpPr>
              <a:spLocks/>
            </p:cNvSpPr>
            <p:nvPr/>
          </p:nvSpPr>
          <p:spPr bwMode="auto">
            <a:xfrm>
              <a:off x="0" y="2535"/>
              <a:ext cx="1152" cy="1152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/>
            </a:p>
          </p:txBody>
        </p:sp>
        <p:sp>
          <p:nvSpPr>
            <p:cNvPr id="24584" name="Oval 15"/>
            <p:cNvSpPr>
              <a:spLocks/>
            </p:cNvSpPr>
            <p:nvPr/>
          </p:nvSpPr>
          <p:spPr bwMode="auto">
            <a:xfrm>
              <a:off x="1096" y="2542"/>
              <a:ext cx="1152" cy="1152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117475" indent="-233363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1600"/>
            </a:p>
            <a:p>
              <a:pPr marL="117475" indent="-233363" algn="ctr" eaLnBrk="1" hangingPunct="1">
                <a:spcBef>
                  <a:spcPts val="400"/>
                </a:spcBef>
                <a:tabLst>
                  <a:tab pos="461963" algn="l"/>
                </a:tabLst>
              </a:pPr>
              <a:endParaRPr lang="en-US" sz="2000" b="1"/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331" y="1672"/>
              <a:ext cx="1559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tabLst>
                  <a:tab pos="111125" algn="l"/>
                </a:tabLst>
              </a:pPr>
              <a:r>
                <a:rPr lang="en-US" sz="1600" b="1" i="1" dirty="0">
                  <a:solidFill>
                    <a:srgbClr val="CC0000"/>
                  </a:solidFill>
                </a:rPr>
                <a:t>Beam Design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High repetition rate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Low bunch charge 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Short bunch length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Small </a:t>
              </a:r>
              <a:r>
                <a:rPr lang="en-US" sz="1600" b="1" dirty="0" err="1"/>
                <a:t>emittance</a:t>
              </a:r>
              <a:endParaRPr lang="en-US" sz="1600" b="1" dirty="0">
                <a:latin typeface="Calibri" charset="0"/>
              </a:endParaRPr>
            </a:p>
          </p:txBody>
        </p:sp>
        <p:sp>
          <p:nvSpPr>
            <p:cNvPr id="24586" name="Rectangle 12"/>
            <p:cNvSpPr>
              <a:spLocks noChangeArrowheads="1"/>
            </p:cNvSpPr>
            <p:nvPr/>
          </p:nvSpPr>
          <p:spPr bwMode="auto">
            <a:xfrm>
              <a:off x="61" y="2808"/>
              <a:ext cx="1081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sz="1600" b="1" i="1">
                  <a:solidFill>
                    <a:srgbClr val="CC0000"/>
                  </a:solidFill>
                </a:rPr>
                <a:t>IR Design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/>
                <a:t>Small </a:t>
              </a:r>
              <a:r>
                <a:rPr lang="el-GR" sz="1600" b="1"/>
                <a:t>β</a:t>
              </a:r>
              <a:r>
                <a:rPr lang="en-US" sz="1600" b="1"/>
                <a:t>*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/>
                <a:t>Crab crossing</a:t>
              </a:r>
              <a:endParaRPr lang="en-US" sz="1600" b="1">
                <a:latin typeface="Calibri" charset="0"/>
              </a:endParaRPr>
            </a:p>
          </p:txBody>
        </p:sp>
        <p:sp>
          <p:nvSpPr>
            <p:cNvPr id="24587" name="Rectangle 29"/>
            <p:cNvSpPr>
              <a:spLocks noChangeArrowheads="1"/>
            </p:cNvSpPr>
            <p:nvPr/>
          </p:nvSpPr>
          <p:spPr bwMode="auto">
            <a:xfrm>
              <a:off x="1181" y="2700"/>
              <a:ext cx="1067" cy="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7475" indent="-117475" eaLnBrk="1" hangingPunct="1">
                <a:spcAft>
                  <a:spcPts val="300"/>
                </a:spcAft>
                <a:tabLst>
                  <a:tab pos="111125" algn="l"/>
                </a:tabLst>
              </a:pPr>
              <a:r>
                <a:rPr lang="en-US" sz="1600" b="1" i="1" dirty="0">
                  <a:solidFill>
                    <a:srgbClr val="CC0000"/>
                  </a:solidFill>
                </a:rPr>
                <a:t>Damping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Synchrotron radiation</a:t>
              </a:r>
            </a:p>
            <a:p>
              <a:pPr marL="117475" indent="-117475" eaLnBrk="1" hangingPunct="1">
                <a:buFont typeface="Arial" charset="0"/>
                <a:buChar char="•"/>
                <a:tabLst>
                  <a:tab pos="111125" algn="l"/>
                </a:tabLst>
              </a:pPr>
              <a:r>
                <a:rPr lang="en-US" sz="1600" b="1" dirty="0"/>
                <a:t>Electron cooling</a:t>
              </a:r>
            </a:p>
          </p:txBody>
        </p:sp>
      </p:grpSp>
      <p:graphicFrame>
        <p:nvGraphicFramePr>
          <p:cNvPr id="24578" name="Object 12"/>
          <p:cNvGraphicFramePr>
            <a:graphicFrameLocks/>
          </p:cNvGraphicFramePr>
          <p:nvPr/>
        </p:nvGraphicFramePr>
        <p:xfrm>
          <a:off x="989479" y="2552701"/>
          <a:ext cx="2508250" cy="785812"/>
        </p:xfrm>
        <a:graphic>
          <a:graphicData uri="http://schemas.openxmlformats.org/presentationml/2006/ole">
            <p:oleObj spid="_x0000_s79874" name="Equation" r:id="rId4" imgW="1256755" imgH="393529" progId="">
              <p:embed/>
            </p:oleObj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D451F-9B7F-8144-A541-E9E65ECBB23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819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5247</TotalTime>
  <Words>2464</Words>
  <Application>Microsoft Macintosh PowerPoint</Application>
  <PresentationFormat>On-screen Show (4:3)</PresentationFormat>
  <Paragraphs>562</Paragraphs>
  <Slides>37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Studio</vt:lpstr>
      <vt:lpstr>Equation</vt:lpstr>
      <vt:lpstr>  Accelerator designs and R&amp;D for the Electron-Ion Collider  Fulvia Pilat, JLAB     </vt:lpstr>
      <vt:lpstr>Outline </vt:lpstr>
      <vt:lpstr>Slide 3</vt:lpstr>
      <vt:lpstr>EIC unique characteristics and challenge</vt:lpstr>
      <vt:lpstr>EIC parameters</vt:lpstr>
      <vt:lpstr>EIC Physics</vt:lpstr>
      <vt:lpstr>EIC accelerator designs</vt:lpstr>
      <vt:lpstr>EIC detector designs</vt:lpstr>
      <vt:lpstr>JLEIC design strategy</vt:lpstr>
      <vt:lpstr>JLEIC design</vt:lpstr>
      <vt:lpstr>High luminosity: electron cooling</vt:lpstr>
      <vt:lpstr>High polarization: Figure-8</vt:lpstr>
      <vt:lpstr>Integration IR: total acceptance detector</vt:lpstr>
      <vt:lpstr>Baseline: strong cooling</vt:lpstr>
      <vt:lpstr>JLEIC Luminosity and Energy technical choice</vt:lpstr>
      <vt:lpstr>JLEIC Parameters (3T)</vt:lpstr>
      <vt:lpstr> JLEIC possible timeline</vt:lpstr>
      <vt:lpstr>            Leveraging  RHIC with its - 250 GeV protons - large accelerator tunnel  - long straight sections - Hadron injector complex by  adding an electron accelerator  of 18 GeV in the same tunnel - high energy reach  - modest synchrotron radiation - an electron storage ring  (or a ERL)  </vt:lpstr>
      <vt:lpstr>Overall Facility Layout</vt:lpstr>
      <vt:lpstr>Slide 20</vt:lpstr>
      <vt:lpstr>Small Hadron Emittance – Strong cooling</vt:lpstr>
      <vt:lpstr>Slide 22</vt:lpstr>
      <vt:lpstr>Slide 23</vt:lpstr>
      <vt:lpstr>EIC luminosity summary</vt:lpstr>
      <vt:lpstr>EIC accelerator R&amp;D</vt:lpstr>
      <vt:lpstr>R&amp;D Timeline</vt:lpstr>
      <vt:lpstr>JLEIC R&amp;D areas</vt:lpstr>
      <vt:lpstr>JLEIC R&amp;D progress </vt:lpstr>
      <vt:lpstr>Project development and collaborations</vt:lpstr>
      <vt:lpstr>EIC Users Group</vt:lpstr>
      <vt:lpstr>EIC Accelerator outreach</vt:lpstr>
      <vt:lpstr>Conclusions</vt:lpstr>
      <vt:lpstr>Backup</vt:lpstr>
      <vt:lpstr>Beam-Beam Parameters Electrons</vt:lpstr>
      <vt:lpstr>Slide 35</vt:lpstr>
      <vt:lpstr>Panel priorities for R&amp;D common to all EIC designs:</vt:lpstr>
      <vt:lpstr>Overview of JLEIC R&amp;D</vt:lpstr>
    </vt:vector>
  </TitlesOfParts>
  <Company>Jefferson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Fulvia Pilat</dc:creator>
  <cp:lastModifiedBy>Fulvia Pilat</cp:lastModifiedBy>
  <cp:revision>94</cp:revision>
  <dcterms:created xsi:type="dcterms:W3CDTF">2017-07-06T17:18:12Z</dcterms:created>
  <dcterms:modified xsi:type="dcterms:W3CDTF">2017-07-06T17:40:58Z</dcterms:modified>
</cp:coreProperties>
</file>