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Lst>
  <p:notesMasterIdLst>
    <p:notesMasterId r:id="rId17"/>
  </p:notesMasterIdLst>
  <p:sldIdLst>
    <p:sldId id="349" r:id="rId3"/>
    <p:sldId id="350" r:id="rId4"/>
    <p:sldId id="351" r:id="rId5"/>
    <p:sldId id="277" r:id="rId6"/>
    <p:sldId id="317" r:id="rId7"/>
    <p:sldId id="334" r:id="rId8"/>
    <p:sldId id="316" r:id="rId9"/>
    <p:sldId id="300" r:id="rId10"/>
    <p:sldId id="301" r:id="rId11"/>
    <p:sldId id="348" r:id="rId12"/>
    <p:sldId id="306" r:id="rId13"/>
    <p:sldId id="338" r:id="rId14"/>
    <p:sldId id="333" r:id="rId15"/>
    <p:sldId id="343" r:id="rId16"/>
  </p:sldIdLst>
  <p:sldSz cx="9144000" cy="6858000" type="screen4x3"/>
  <p:notesSz cx="7099300" cy="10234613"/>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8C79"/>
    <a:srgbClr val="FFB0A3"/>
    <a:srgbClr val="600E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842" autoAdjust="0"/>
    <p:restoredTop sz="94624" autoAdjust="0"/>
  </p:normalViewPr>
  <p:slideViewPr>
    <p:cSldViewPr>
      <p:cViewPr varScale="1">
        <p:scale>
          <a:sx n="65" d="100"/>
          <a:sy n="65" d="100"/>
        </p:scale>
        <p:origin x="703" y="31"/>
      </p:cViewPr>
      <p:guideLst>
        <p:guide orient="horz" pos="2160"/>
        <p:guide pos="2880"/>
      </p:guideLst>
    </p:cSldViewPr>
  </p:slideViewPr>
  <p:outlineViewPr>
    <p:cViewPr>
      <p:scale>
        <a:sx n="33" d="100"/>
        <a:sy n="33" d="100"/>
      </p:scale>
      <p:origin x="0" y="254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575" cy="511175"/>
          </a:xfrm>
          <a:prstGeom prst="rect">
            <a:avLst/>
          </a:prstGeom>
        </p:spPr>
        <p:txBody>
          <a:bodyPr vert="horz" lIns="99048" tIns="49524" rIns="99048" bIns="49524" rtlCol="0"/>
          <a:lstStyle>
            <a:lvl1pPr algn="l" fontAlgn="auto">
              <a:spcBef>
                <a:spcPts val="0"/>
              </a:spcBef>
              <a:spcAft>
                <a:spcPts val="0"/>
              </a:spcAft>
              <a:defRPr sz="1300">
                <a:latin typeface="+mn-lt"/>
              </a:defRPr>
            </a:lvl1pPr>
          </a:lstStyle>
          <a:p>
            <a:pPr>
              <a:defRPr/>
            </a:pPr>
            <a:endParaRPr lang="en-US"/>
          </a:p>
        </p:txBody>
      </p:sp>
      <p:sp>
        <p:nvSpPr>
          <p:cNvPr id="3" name="Date Placeholder 2"/>
          <p:cNvSpPr>
            <a:spLocks noGrp="1"/>
          </p:cNvSpPr>
          <p:nvPr>
            <p:ph type="dt" idx="1"/>
          </p:nvPr>
        </p:nvSpPr>
        <p:spPr>
          <a:xfrm>
            <a:off x="4021138" y="0"/>
            <a:ext cx="3076575" cy="511175"/>
          </a:xfrm>
          <a:prstGeom prst="rect">
            <a:avLst/>
          </a:prstGeom>
        </p:spPr>
        <p:txBody>
          <a:bodyPr vert="horz" lIns="99048" tIns="49524" rIns="99048" bIns="49524" rtlCol="0"/>
          <a:lstStyle>
            <a:lvl1pPr algn="r" fontAlgn="auto">
              <a:spcBef>
                <a:spcPts val="0"/>
              </a:spcBef>
              <a:spcAft>
                <a:spcPts val="0"/>
              </a:spcAft>
              <a:defRPr sz="1300">
                <a:latin typeface="+mn-lt"/>
              </a:defRPr>
            </a:lvl1pPr>
          </a:lstStyle>
          <a:p>
            <a:pPr>
              <a:defRPr/>
            </a:pPr>
            <a:fld id="{0103C370-DF81-4DB0-9442-8184A60B770A}" type="datetimeFigureOut">
              <a:rPr lang="en-US"/>
              <a:pPr>
                <a:defRPr/>
              </a:pPr>
              <a:t>7/6/2017</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n-US" noProof="0"/>
          </a:p>
        </p:txBody>
      </p:sp>
      <p:sp>
        <p:nvSpPr>
          <p:cNvPr id="5" name="Notes Placeholder 4"/>
          <p:cNvSpPr>
            <a:spLocks noGrp="1"/>
          </p:cNvSpPr>
          <p:nvPr>
            <p:ph type="body" sz="quarter" idx="3"/>
          </p:nvPr>
        </p:nvSpPr>
        <p:spPr>
          <a:xfrm>
            <a:off x="709613" y="4860925"/>
            <a:ext cx="5680075" cy="4605338"/>
          </a:xfrm>
          <a:prstGeom prst="rect">
            <a:avLst/>
          </a:prstGeom>
        </p:spPr>
        <p:txBody>
          <a:bodyPr vert="horz" lIns="99048" tIns="49524" rIns="99048" bIns="4952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721850"/>
            <a:ext cx="3076575" cy="511175"/>
          </a:xfrm>
          <a:prstGeom prst="rect">
            <a:avLst/>
          </a:prstGeom>
        </p:spPr>
        <p:txBody>
          <a:bodyPr vert="horz" lIns="99048" tIns="49524" rIns="99048" bIns="49524" rtlCol="0" anchor="b"/>
          <a:lstStyle>
            <a:lvl1pPr algn="l" fontAlgn="auto">
              <a:spcBef>
                <a:spcPts val="0"/>
              </a:spcBef>
              <a:spcAft>
                <a:spcPts val="0"/>
              </a:spcAft>
              <a:defRPr sz="1300">
                <a:latin typeface="+mn-lt"/>
              </a:defRPr>
            </a:lvl1pPr>
          </a:lstStyle>
          <a:p>
            <a:pPr>
              <a:defRPr/>
            </a:pPr>
            <a:endParaRPr lang="en-US"/>
          </a:p>
        </p:txBody>
      </p:sp>
      <p:sp>
        <p:nvSpPr>
          <p:cNvPr id="7" name="Slide Number Placeholder 6"/>
          <p:cNvSpPr>
            <a:spLocks noGrp="1"/>
          </p:cNvSpPr>
          <p:nvPr>
            <p:ph type="sldNum" sz="quarter" idx="5"/>
          </p:nvPr>
        </p:nvSpPr>
        <p:spPr>
          <a:xfrm>
            <a:off x="4021138" y="9721850"/>
            <a:ext cx="3076575" cy="511175"/>
          </a:xfrm>
          <a:prstGeom prst="rect">
            <a:avLst/>
          </a:prstGeom>
        </p:spPr>
        <p:txBody>
          <a:bodyPr vert="horz" lIns="99048" tIns="49524" rIns="99048" bIns="49524" rtlCol="0" anchor="b"/>
          <a:lstStyle>
            <a:lvl1pPr algn="r" fontAlgn="auto">
              <a:spcBef>
                <a:spcPts val="0"/>
              </a:spcBef>
              <a:spcAft>
                <a:spcPts val="0"/>
              </a:spcAft>
              <a:defRPr sz="1300">
                <a:latin typeface="+mn-lt"/>
              </a:defRPr>
            </a:lvl1pPr>
          </a:lstStyle>
          <a:p>
            <a:pPr>
              <a:defRPr/>
            </a:pPr>
            <a:fld id="{B67742E1-42A3-4319-AADB-F84A8A8199C3}" type="slidenum">
              <a:rPr lang="en-US"/>
              <a:pPr>
                <a:defRPr/>
              </a:pPr>
              <a:t>‹N›</a:t>
            </a:fld>
            <a:endParaRPr lang="en-US"/>
          </a:p>
        </p:txBody>
      </p:sp>
    </p:spTree>
    <p:extLst>
      <p:ext uri="{BB962C8B-B14F-4D97-AF65-F5344CB8AC3E}">
        <p14:creationId xmlns:p14="http://schemas.microsoft.com/office/powerpoint/2010/main" val="341573119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5:14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CD988DB2-C7DC-4DC6-8710-C9F5E8FF327B}" type="slidenum">
              <a:rPr lang="en-US" smtClean="0"/>
              <a:pPr fontAlgn="base">
                <a:spcBef>
                  <a:spcPct val="0"/>
                </a:spcBef>
                <a:spcAft>
                  <a:spcPct val="0"/>
                </a:spcAft>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5:21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2</a:t>
            </a:fld>
            <a:endParaRPr lang="en-US"/>
          </a:p>
        </p:txBody>
      </p:sp>
    </p:spTree>
    <p:extLst>
      <p:ext uri="{BB962C8B-B14F-4D97-AF65-F5344CB8AC3E}">
        <p14:creationId xmlns:p14="http://schemas.microsoft.com/office/powerpoint/2010/main" val="4392795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endParaRPr>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fld id="{C65240F4-BE5E-4206-B9F4-963A13567D5D}" type="datetime8">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base" latinLnBrk="0" hangingPunct="1">
                <a:lnSpc>
                  <a:spcPct val="100000"/>
                </a:lnSpc>
                <a:spcBef>
                  <a:spcPct val="0"/>
                </a:spcBef>
                <a:spcAft>
                  <a:spcPct val="0"/>
                </a:spcAft>
                <a:buClrTx/>
                <a:buSzTx/>
                <a:buFontTx/>
                <a:buNone/>
                <a:tabLst/>
                <a:defRPr/>
              </a:pPr>
              <a:t>7/6/2017 5:23 PM</a:t>
            </a:fld>
            <a:endParaRPr kumimoji="0" lang="en-US" sz="1800" b="0" i="0" u="none" strike="noStrike" kern="0" cap="none" spc="0" normalizeH="0" baseline="0" noProof="0">
              <a:ln>
                <a:noFill/>
              </a:ln>
              <a:solidFill>
                <a:sysClr val="windowText" lastClr="000000"/>
              </a:solidFill>
              <a:effectLst/>
              <a:uLnTx/>
              <a:uFillTx/>
            </a:endParaRPr>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solidFill>
                  <a:srgbClr val="000000"/>
                </a:solidFill>
                <a:effectLst/>
                <a:uLnTx/>
                <a:uFillTx/>
              </a:rPr>
              <a:t>© 2007 Microsoft Corporation. All rights reserved. Microsoft, Windows, Windows Vista and other product names are or may be registered trademarks and/or trademarks in the U.S. and/or other countries.</a:t>
            </a:r>
          </a:p>
          <a:p>
            <a:pPr marL="0" marR="0" lvl="0" indent="0" defTabSz="914400" eaLnBrk="1" fontAlgn="base" latinLnBrk="0" hangingPunct="1">
              <a:lnSpc>
                <a:spcPct val="100000"/>
              </a:lnSpc>
              <a:spcBef>
                <a:spcPct val="0"/>
              </a:spcBef>
              <a:spcAft>
                <a:spcPct val="0"/>
              </a:spcAft>
              <a:buClrTx/>
              <a:buSzTx/>
              <a:buFontTx/>
              <a:buNone/>
              <a:tabLst/>
              <a:defRPr/>
            </a:pPr>
            <a:r>
              <a:rPr kumimoji="0" lang="en-US" sz="500" b="0" i="0" u="none" strike="noStrike" kern="0" cap="none" spc="0" normalizeH="0" baseline="0" noProof="0" dirty="0">
                <a:ln>
                  <a:noFill/>
                </a:ln>
                <a:solidFill>
                  <a:srgbClr val="000000"/>
                </a:solidFill>
                <a:effectLst/>
                <a:uLnTx/>
                <a:uFillTx/>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kumimoji="0" lang="en-US" sz="500" b="0" i="0" u="none" strike="noStrike" kern="0" cap="none" spc="0" normalizeH="0" baseline="0" noProof="0" dirty="0">
                <a:ln>
                  <a:noFill/>
                </a:ln>
                <a:solidFill>
                  <a:srgbClr val="000000"/>
                </a:solidFill>
                <a:effectLst/>
                <a:uLnTx/>
                <a:uFillTx/>
              </a:rPr>
            </a:br>
            <a:r>
              <a:rPr kumimoji="0" lang="en-US" sz="500" b="0" i="0" u="none" strike="noStrike" kern="0" cap="none" spc="0" normalizeH="0" baseline="0" noProof="0" dirty="0">
                <a:ln>
                  <a:noFill/>
                </a:ln>
                <a:solidFill>
                  <a:srgbClr val="000000"/>
                </a:solidFill>
                <a:effectLst/>
                <a:uLnTx/>
                <a:uFillTx/>
              </a:rPr>
              <a:t>MICROSOFT MAKES NO WARRANTIES, EXPRESS, IMPLIED OR STATUTORY, AS TO THE INFORMATION IN THIS PRESENTATION.</a:t>
            </a:r>
          </a:p>
          <a:p>
            <a:pPr marL="0" marR="0" lvl="0" indent="0" defTabSz="914400" eaLnBrk="1" fontAlgn="base" latinLnBrk="0" hangingPunct="1">
              <a:lnSpc>
                <a:spcPct val="100000"/>
              </a:lnSpc>
              <a:spcBef>
                <a:spcPct val="0"/>
              </a:spcBef>
              <a:spcAft>
                <a:spcPct val="0"/>
              </a:spcAft>
              <a:buClrTx/>
              <a:buSzTx/>
              <a:buFontTx/>
              <a:buNone/>
              <a:tabLst/>
              <a:defRPr/>
            </a:pPr>
            <a:endParaRPr kumimoji="0" lang="en-US" sz="500" b="0" i="0" u="none" strike="noStrike" kern="0" cap="none" spc="0" normalizeH="0" baseline="0" noProof="0" dirty="0">
              <a:ln>
                <a:noFill/>
              </a:ln>
              <a:solidFill>
                <a:sysClr val="windowText" lastClr="000000"/>
              </a:solidFill>
              <a:effectLst/>
              <a:uLnTx/>
              <a:uFillTx/>
            </a:endParaRPr>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Tx/>
              <a:buSzTx/>
              <a:buFontTx/>
              <a:buNone/>
              <a:tabLst/>
              <a:defRPr/>
            </a:pPr>
            <a:fld id="{9D127D28-D93D-4FF2-8C65-23CC832CDFC4}"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base" latinLnBrk="0" hangingPunct="1">
                <a:lnSpc>
                  <a:spcPct val="100000"/>
                </a:lnSpc>
                <a:spcBef>
                  <a:spcPct val="0"/>
                </a:spcBef>
                <a:spcAft>
                  <a:spcPct val="0"/>
                </a:spcAft>
                <a:buClrTx/>
                <a:buSzTx/>
                <a:buFontTx/>
                <a:buNone/>
                <a:tabLst/>
                <a:defRPr/>
              </a:pPr>
              <a:t>3</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7076144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p:spPr>
      </p:sp>
      <p:sp>
        <p:nvSpPr>
          <p:cNvPr id="112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a:p>
        </p:txBody>
      </p:sp>
      <p:sp>
        <p:nvSpPr>
          <p:cNvPr id="11268" name="Header Placeholder 3"/>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US"/>
          </a:p>
        </p:txBody>
      </p:sp>
      <p:sp>
        <p:nvSpPr>
          <p:cNvPr id="11269"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fld id="{C65240F4-BE5E-4206-B9F4-963A13567D5D}" type="datetime8">
              <a:rPr lang="en-US" smtClean="0"/>
              <a:pPr fontAlgn="base">
                <a:spcBef>
                  <a:spcPct val="0"/>
                </a:spcBef>
                <a:spcAft>
                  <a:spcPct val="0"/>
                </a:spcAft>
                <a:defRPr/>
              </a:pPr>
              <a:t>7/6/2017 5:10 PM</a:t>
            </a:fld>
            <a:endParaRPr lang="en-US"/>
          </a:p>
        </p:txBody>
      </p:sp>
      <p:sp>
        <p:nvSpPr>
          <p:cNvPr id="11270" name="Footer Placeholder 5"/>
          <p:cNvSpPr>
            <a:spLocks noGrp="1"/>
          </p:cNvSpPr>
          <p:nvPr>
            <p:ph type="ftr" sz="quarter" idx="4"/>
          </p:nvPr>
        </p:nvSpPr>
        <p:spPr bwMode="auto">
          <a:xfrm>
            <a:off x="0" y="9721850"/>
            <a:ext cx="6389688"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pPr fontAlgn="base">
              <a:spcBef>
                <a:spcPct val="0"/>
              </a:spcBef>
              <a:spcAft>
                <a:spcPct val="0"/>
              </a:spcAft>
              <a:defRPr/>
            </a:pPr>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pPr fontAlgn="base">
              <a:spcBef>
                <a:spcPct val="0"/>
              </a:spcBef>
              <a:spcAft>
                <a:spcPct val="0"/>
              </a:spcAft>
              <a:defRPr/>
            </a:pPr>
            <a:endParaRPr lang="en-US" sz="500" dirty="0"/>
          </a:p>
        </p:txBody>
      </p:sp>
      <p:sp>
        <p:nvSpPr>
          <p:cNvPr id="11271" name="Slide Number Placeholder 6"/>
          <p:cNvSpPr>
            <a:spLocks noGrp="1"/>
          </p:cNvSpPr>
          <p:nvPr>
            <p:ph type="sldNum" sz="quarter" idx="5"/>
          </p:nvPr>
        </p:nvSpPr>
        <p:spPr bwMode="auto">
          <a:xfrm>
            <a:off x="6389688" y="9721850"/>
            <a:ext cx="708025" cy="511175"/>
          </a:xfrm>
          <a:ln>
            <a:miter lim="800000"/>
            <a:headEnd/>
            <a:tailEnd/>
          </a:ln>
        </p:spPr>
        <p:txBody>
          <a:bodyPr wrap="square" numCol="1" anchorCtr="0" compatLnSpc="1">
            <a:prstTxWarp prst="textNoShape">
              <a:avLst/>
            </a:prstTxWarp>
          </a:bodyPr>
          <a:lstStyle/>
          <a:p>
            <a:pPr fontAlgn="base">
              <a:spcBef>
                <a:spcPct val="0"/>
              </a:spcBef>
              <a:spcAft>
                <a:spcPct val="0"/>
              </a:spcAft>
              <a:defRPr/>
            </a:pPr>
            <a:fld id="{9D127D28-D93D-4FF2-8C65-23CC832CDFC4}" type="slidenum">
              <a:rPr lang="en-US" smtClean="0"/>
              <a:pPr fontAlgn="base">
                <a:spcBef>
                  <a:spcPct val="0"/>
                </a:spcBef>
                <a:spcAft>
                  <a:spcPct val="0"/>
                </a:spcAft>
                <a:defRPr/>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solidFill>
                  <a:srgbClr val="FFFFFF"/>
                </a:solidFill>
              </a:defRPr>
            </a:lvl1pPr>
          </a:lstStyle>
          <a:p>
            <a:r>
              <a:rPr lang="en-US"/>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rgbClr val="FFFFFF"/>
              </a:buClr>
              <a:buSzPct val="70000"/>
              <a:buFont typeface="Wingdings" pitchFamily="2" charset="2"/>
              <a:buChar char="l"/>
              <a:defRPr>
                <a:solidFill>
                  <a:srgbClr val="FFFFFF"/>
                </a:solidFill>
              </a:defRPr>
            </a:lvl1pPr>
            <a:lvl2pPr>
              <a:buClr>
                <a:srgbClr val="FFFFFF"/>
              </a:buClr>
              <a:buSzPct val="70000"/>
              <a:buFont typeface="Wingdings" pitchFamily="2" charset="2"/>
              <a:buChar char="l"/>
              <a:defRPr>
                <a:solidFill>
                  <a:srgbClr val="FFFFFF"/>
                </a:solidFill>
              </a:defRPr>
            </a:lvl2pPr>
            <a:lvl3pPr>
              <a:buClr>
                <a:srgbClr val="FFFFFF"/>
              </a:buClr>
              <a:buSzPct val="70000"/>
              <a:buFont typeface="Wingdings" pitchFamily="2" charset="2"/>
              <a:buChar char="l"/>
              <a:defRPr>
                <a:solidFill>
                  <a:srgbClr val="FFFFFF"/>
                </a:solidFill>
              </a:defRPr>
            </a:lvl3pPr>
            <a:lvl4pPr>
              <a:buClr>
                <a:srgbClr val="FFFFFF"/>
              </a:buClr>
              <a:buSzPct val="70000"/>
              <a:buFont typeface="Wingdings" pitchFamily="2" charset="2"/>
              <a:buChar char="l"/>
              <a:defRPr>
                <a:solidFill>
                  <a:srgbClr val="FFFFFF"/>
                </a:solidFill>
              </a:defRPr>
            </a:lvl4pPr>
            <a:lvl5pPr>
              <a:buClr>
                <a:srgbClr val="FFFFFF"/>
              </a:buClr>
              <a:buSzPct val="70000"/>
              <a:buFont typeface="Wingdings" pitchFamily="2" charset="2"/>
              <a:buChar char="l"/>
              <a:defRPr>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lIns="152394" tIns="76197" rIns="152394" bIns="76197" anchor="b">
            <a:noAutofit/>
          </a:bodyPr>
          <a:lstStyle>
            <a:lvl1pPr algn="r">
              <a:buFont typeface="Arial" pitchFamily="34" charset="0"/>
              <a:buNone/>
              <a:defRPr>
                <a:solidFill>
                  <a:srgbClr val="000000"/>
                </a:solidFill>
                <a:effectLst/>
                <a:latin typeface="+mj-lt"/>
              </a:defRPr>
            </a:lvl1pPr>
          </a:lstStyle>
          <a:p>
            <a:pPr lvl="0"/>
            <a:r>
              <a:rPr lang="en-US"/>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a:t>Click to edit Master text styles</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a:t>Click to edit Master subtitle style</a:t>
            </a:r>
            <a:endParaRPr lang="en-US" dirty="0"/>
          </a:p>
        </p:txBody>
      </p:sp>
      <p:sp>
        <p:nvSpPr>
          <p:cNvPr id="7" name="Text Placeholder 6"/>
          <p:cNvSpPr>
            <a:spLocks noGrp="1"/>
          </p:cNvSpPr>
          <p:nvPr>
            <p:ph type="body" sz="quarter" idx="10"/>
          </p:nvPr>
        </p:nvSpPr>
        <p:spPr>
          <a:xfrm>
            <a:off x="722049" y="2355850"/>
            <a:ext cx="7690114" cy="1384994"/>
          </a:xfrm>
        </p:spPr>
        <p:txBody>
          <a:bodyPr>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0066FF"/>
                    </a:gs>
                    <a:gs pos="28000">
                      <a:srgbClr val="2E59B0"/>
                    </a:gs>
                    <a:gs pos="62000">
                      <a:srgbClr val="2B395F"/>
                    </a:gs>
                    <a:gs pos="88000">
                      <a:srgbClr val="000000"/>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a:t>Click to edit Master text styles</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pic>
        <p:nvPicPr>
          <p:cNvPr id="1026" name="Picture 25" descr="7-00029_BAK_v03TOP"/>
          <p:cNvPicPr>
            <a:picLocks noChangeAspect="1" noChangeArrowheads="1"/>
          </p:cNvPicPr>
          <p:nvPr/>
        </p:nvPicPr>
        <p:blipFill>
          <a:blip r:embed="rId15" cstate="print"/>
          <a:srcRect/>
          <a:stretch>
            <a:fillRect/>
          </a:stretch>
        </p:blipFill>
        <p:spPr bwMode="auto">
          <a:xfrm>
            <a:off x="-15875" y="6007100"/>
            <a:ext cx="9159875" cy="849313"/>
          </a:xfrm>
          <a:prstGeom prst="rect">
            <a:avLst/>
          </a:prstGeom>
          <a:noFill/>
          <a:ln w="9525">
            <a:noFill/>
            <a:miter lim="800000"/>
            <a:headEnd/>
            <a:tailEnd/>
          </a:ln>
        </p:spPr>
      </p:pic>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a:t>Click to edit Master title style</a:t>
            </a:r>
            <a:endParaRPr lang="en-US" dirty="0"/>
          </a:p>
        </p:txBody>
      </p:sp>
      <p:sp>
        <p:nvSpPr>
          <p:cNvPr id="1028" name="Text Placeholder 2"/>
          <p:cNvSpPr>
            <a:spLocks noGrp="1"/>
          </p:cNvSpPr>
          <p:nvPr>
            <p:ph type="body" idx="1"/>
          </p:nvPr>
        </p:nvSpPr>
        <p:spPr bwMode="auto">
          <a:xfrm>
            <a:off x="381000" y="1412875"/>
            <a:ext cx="8382000" cy="2135188"/>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4" r:id="rId10"/>
    <p:sldLayoutId id="2147483705" r:id="rId11"/>
    <p:sldLayoutId id="2147483702" r:id="rId12"/>
  </p:sldLayoutIdLst>
  <p:transition>
    <p:fade/>
  </p:transition>
  <p:txStyles>
    <p:titleStyle>
      <a:lvl1pPr algn="l" defTabSz="912813" rtl="0" eaLnBrk="0" fontAlgn="base" hangingPunct="0">
        <a:lnSpc>
          <a:spcPct val="90000"/>
        </a:lnSpc>
        <a:spcBef>
          <a:spcPct val="0"/>
        </a:spcBef>
        <a:spcAft>
          <a:spcPct val="0"/>
        </a:spcAft>
        <a:defRPr lang="en-US" sz="4800" kern="1200" spc="-150" dirty="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96875" indent="-396875" algn="l" defTabSz="912813" rtl="0" eaLnBrk="0" fontAlgn="base" hangingPunct="0">
        <a:lnSpc>
          <a:spcPct val="90000"/>
        </a:lnSpc>
        <a:spcBef>
          <a:spcPct val="20000"/>
        </a:spcBef>
        <a:spcAft>
          <a:spcPct val="0"/>
        </a:spcAft>
        <a:buBlip>
          <a:blip r:embed="rId16"/>
        </a:buBlip>
        <a:defRPr sz="3200" kern="1200">
          <a:solidFill>
            <a:schemeClr val="tx1"/>
          </a:solidFill>
          <a:latin typeface="+mn-lt"/>
          <a:ea typeface="+mn-ea"/>
          <a:cs typeface="+mn-cs"/>
        </a:defRPr>
      </a:lvl1pPr>
      <a:lvl2pPr marL="914400" indent="-396875" algn="l" defTabSz="912813" rtl="0" eaLnBrk="0" fontAlgn="base" hangingPunct="0">
        <a:lnSpc>
          <a:spcPct val="90000"/>
        </a:lnSpc>
        <a:spcBef>
          <a:spcPct val="20000"/>
        </a:spcBef>
        <a:spcAft>
          <a:spcPct val="0"/>
        </a:spcAft>
        <a:buBlip>
          <a:blip r:embed="rId17"/>
        </a:buBlip>
        <a:defRPr sz="2800" kern="1200">
          <a:solidFill>
            <a:schemeClr val="tx1"/>
          </a:solidFill>
          <a:latin typeface="+mn-lt"/>
          <a:ea typeface="+mn-ea"/>
          <a:cs typeface="+mn-cs"/>
        </a:defRPr>
      </a:lvl2pPr>
      <a:lvl3pPr marL="1258888" indent="-344488" algn="l" defTabSz="912813" rtl="0" eaLnBrk="0" fontAlgn="base" hangingPunct="0">
        <a:lnSpc>
          <a:spcPct val="90000"/>
        </a:lnSpc>
        <a:spcBef>
          <a:spcPct val="20000"/>
        </a:spcBef>
        <a:spcAft>
          <a:spcPct val="0"/>
        </a:spcAft>
        <a:buBlip>
          <a:blip r:embed="rId17"/>
        </a:buBlip>
        <a:defRPr sz="2400" kern="1200">
          <a:solidFill>
            <a:schemeClr val="tx1"/>
          </a:solidFill>
          <a:latin typeface="+mn-lt"/>
          <a:ea typeface="+mn-ea"/>
          <a:cs typeface="+mn-cs"/>
        </a:defRPr>
      </a:lvl3pPr>
      <a:lvl4pPr marL="1604963" indent="-346075" algn="l" defTabSz="912813" rtl="0" eaLnBrk="0" fontAlgn="base" hangingPunct="0">
        <a:lnSpc>
          <a:spcPct val="90000"/>
        </a:lnSpc>
        <a:spcBef>
          <a:spcPct val="20000"/>
        </a:spcBef>
        <a:spcAft>
          <a:spcPct val="0"/>
        </a:spcAft>
        <a:buBlip>
          <a:blip r:embed="rId17"/>
        </a:buBlip>
        <a:defRPr sz="2400" kern="1200">
          <a:solidFill>
            <a:schemeClr val="tx1"/>
          </a:solidFill>
          <a:latin typeface="+mn-lt"/>
          <a:ea typeface="+mn-ea"/>
          <a:cs typeface="+mn-cs"/>
        </a:defRPr>
      </a:lvl4pPr>
      <a:lvl5pPr marL="1941513" indent="-336550" algn="l" defTabSz="912813" rtl="0" eaLnBrk="0" fontAlgn="base" hangingPunct="0">
        <a:lnSpc>
          <a:spcPct val="90000"/>
        </a:lnSpc>
        <a:spcBef>
          <a:spcPct val="20000"/>
        </a:spcBef>
        <a:spcAft>
          <a:spcPct val="0"/>
        </a:spcAft>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pic>
        <p:nvPicPr>
          <p:cNvPr id="2050" name="Picture 3" descr="white rectangle.png"/>
          <p:cNvPicPr>
            <a:picLocks noChangeAspect="1"/>
          </p:cNvPicPr>
          <p:nvPr/>
        </p:nvPicPr>
        <p:blipFill>
          <a:blip r:embed="rId4" cstate="print"/>
          <a:srcRect b="10452"/>
          <a:stretch>
            <a:fillRect/>
          </a:stretch>
        </p:blipFill>
        <p:spPr bwMode="auto">
          <a:xfrm>
            <a:off x="0" y="1300163"/>
            <a:ext cx="9144000" cy="5557837"/>
          </a:xfrm>
          <a:prstGeom prst="rect">
            <a:avLst/>
          </a:prstGeom>
          <a:noFill/>
          <a:ln w="9525">
            <a:noFill/>
            <a:miter lim="800000"/>
            <a:headEnd/>
            <a:tailEnd/>
          </a:ln>
        </p:spPr>
      </p:pic>
      <p:sp>
        <p:nvSpPr>
          <p:cNvPr id="2" name="Title Placeholder 1"/>
          <p:cNvSpPr>
            <a:spLocks noGrp="1"/>
          </p:cNvSpPr>
          <p:nvPr>
            <p:ph type="title"/>
          </p:nvPr>
        </p:nvSpPr>
        <p:spPr>
          <a:xfrm>
            <a:off x="381000" y="230188"/>
            <a:ext cx="8382000" cy="665162"/>
          </a:xfrm>
          <a:prstGeom prst="rect">
            <a:avLst/>
          </a:prstGeom>
        </p:spPr>
        <p:txBody>
          <a:bodyPr vert="horz" wrap="square" lIns="0" tIns="0" rIns="0" bIns="0" rtlCol="0" anchor="t">
            <a:spAutoFit/>
          </a:bodyPr>
          <a:lstStyle/>
          <a:p>
            <a:r>
              <a:rPr lang="en-US" dirty="0"/>
              <a:t>Click to edit Master title style</a:t>
            </a:r>
          </a:p>
        </p:txBody>
      </p:sp>
      <p:sp>
        <p:nvSpPr>
          <p:cNvPr id="2052" name="Text Placeholder 2"/>
          <p:cNvSpPr>
            <a:spLocks noGrp="1"/>
          </p:cNvSpPr>
          <p:nvPr>
            <p:ph type="body" idx="1"/>
          </p:nvPr>
        </p:nvSpPr>
        <p:spPr bwMode="auto">
          <a:xfrm>
            <a:off x="722313" y="1905000"/>
            <a:ext cx="8040687" cy="2108200"/>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703" r:id="rId1"/>
  </p:sldLayoutIdLst>
  <p:transition>
    <p:fade/>
  </p:transition>
  <p:txStyles>
    <p:titleStyle>
      <a:lvl1pPr algn="l" defTabSz="912813" rtl="0" eaLnBrk="0" fontAlgn="base" hangingPunct="0">
        <a:lnSpc>
          <a:spcPct val="90000"/>
        </a:lnSpc>
        <a:spcBef>
          <a:spcPct val="0"/>
        </a:spcBef>
        <a:spcAft>
          <a:spcPct val="0"/>
        </a:spcAft>
        <a:defRPr lang="en-US" sz="4800" kern="1200" spc="-125" dirty="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p:titleStyle>
    <p:bodyStyle>
      <a:lvl1pPr marL="342900" indent="-342900" algn="l" defTabSz="912813" rtl="0" eaLnBrk="0" fontAlgn="base" hangingPunct="0">
        <a:lnSpc>
          <a:spcPct val="90000"/>
        </a:lnSpc>
        <a:spcBef>
          <a:spcPct val="20000"/>
        </a:spcBef>
        <a:spcAft>
          <a:spcPct val="0"/>
        </a:spcAft>
        <a:buFont typeface="Arial" charset="0"/>
        <a:defRPr sz="3000" b="1" kern="1200">
          <a:solidFill>
            <a:schemeClr val="tx1"/>
          </a:solidFill>
          <a:latin typeface="Courier New" pitchFamily="49" charset="0"/>
          <a:ea typeface="+mn-ea"/>
          <a:cs typeface="Courier New" pitchFamily="49" charset="0"/>
        </a:defRPr>
      </a:lvl1pPr>
      <a:lvl2pPr marL="384175" indent="-6350" algn="l" defTabSz="912813" rtl="0" eaLnBrk="0" fontAlgn="base" hangingPunct="0">
        <a:lnSpc>
          <a:spcPct val="90000"/>
        </a:lnSpc>
        <a:spcBef>
          <a:spcPct val="20000"/>
        </a:spcBef>
        <a:spcAft>
          <a:spcPct val="0"/>
        </a:spcAft>
        <a:buFont typeface="Arial" charset="0"/>
        <a:defRPr sz="2800" b="1" kern="1200">
          <a:solidFill>
            <a:schemeClr val="tx1"/>
          </a:solidFill>
          <a:latin typeface="Courier New" pitchFamily="49" charset="0"/>
          <a:ea typeface="+mn-ea"/>
          <a:cs typeface="Courier New" pitchFamily="49" charset="0"/>
        </a:defRPr>
      </a:lvl2pPr>
      <a:lvl3pPr marL="760413"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3pPr>
      <a:lvl4pPr marL="1093788" indent="6350"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4pPr>
      <a:lvl5pPr marL="1425575" indent="403225" algn="l" defTabSz="912813" rtl="0" eaLnBrk="0" fontAlgn="base" hangingPunct="0">
        <a:lnSpc>
          <a:spcPct val="90000"/>
        </a:lnSpc>
        <a:spcBef>
          <a:spcPct val="20000"/>
        </a:spcBef>
        <a:spcAft>
          <a:spcPct val="0"/>
        </a:spcAft>
        <a:buFont typeface="Arial" charset="0"/>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26.png"/><Relationship Id="rId7"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52.emf"/><Relationship Id="rId4" Type="http://schemas.openxmlformats.org/officeDocument/2006/relationships/image" Target="../media/image46.png"/><Relationship Id="rId9" Type="http://schemas.openxmlformats.org/officeDocument/2006/relationships/image" Target="../media/image51.png"/></Relationships>
</file>

<file path=ppt/slides/_rels/slide11.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5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7"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60.png"/><Relationship Id="rId4" Type="http://schemas.openxmlformats.org/officeDocument/2006/relationships/image" Target="../media/image5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18.png"/><Relationship Id="rId7" Type="http://schemas.openxmlformats.org/officeDocument/2006/relationships/image" Target="../media/image4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9016" y="-315416"/>
            <a:ext cx="10972800" cy="8229600"/>
          </a:xfrm>
          <a:prstGeom prst="rect">
            <a:avLst/>
          </a:prstGeom>
        </p:spPr>
      </p:pic>
      <p:sp>
        <p:nvSpPr>
          <p:cNvPr id="6" name="Text Box 5"/>
          <p:cNvSpPr txBox="1">
            <a:spLocks noChangeArrowheads="1"/>
          </p:cNvSpPr>
          <p:nvPr/>
        </p:nvSpPr>
        <p:spPr bwMode="auto">
          <a:xfrm>
            <a:off x="2082199" y="908720"/>
            <a:ext cx="5234125" cy="1323439"/>
          </a:xfrm>
          <a:prstGeom prst="rect">
            <a:avLst/>
          </a:prstGeom>
          <a:blipFill>
            <a:blip r:embed="rId4"/>
            <a:tile tx="0" ty="0" sx="100000" sy="100000" flip="none" algn="tl"/>
          </a:blipFill>
          <a:ln w="9525">
            <a:noFill/>
            <a:miter lim="800000"/>
            <a:headEnd/>
            <a:tailEnd/>
          </a:ln>
          <a:effectLst/>
        </p:spPr>
        <p:txBody>
          <a:bodyPr wrap="none">
            <a:spAutoFit/>
          </a:bodyPr>
          <a:lstStyle/>
          <a:p>
            <a:pPr algn="ctr">
              <a:defRPr/>
            </a:pPr>
            <a:r>
              <a:rPr lang="en-US" sz="4000" dirty="0">
                <a:solidFill>
                  <a:srgbClr val="FFFF00"/>
                </a:solidFill>
              </a:rPr>
              <a:t>Non-Linear Invariance</a:t>
            </a:r>
          </a:p>
          <a:p>
            <a:pPr algn="ctr">
              <a:defRPr/>
            </a:pPr>
            <a:r>
              <a:rPr lang="en-US" sz="3200" dirty="0">
                <a:solidFill>
                  <a:srgbClr val="FFFF00"/>
                </a:solidFill>
              </a:rPr>
              <a:t>of</a:t>
            </a:r>
            <a:r>
              <a:rPr lang="en-US" sz="4000" dirty="0">
                <a:solidFill>
                  <a:srgbClr val="FFFF00"/>
                </a:solidFill>
              </a:rPr>
              <a:t> Black Hole Entropy</a:t>
            </a:r>
            <a:endParaRPr lang="en-US" sz="4000" b="1" dirty="0">
              <a:solidFill>
                <a:srgbClr val="FFFF00"/>
              </a:solidFill>
              <a:latin typeface="arial" panose="020B0604020202020204" pitchFamily="34" charset="0"/>
            </a:endParaRPr>
          </a:p>
        </p:txBody>
      </p:sp>
      <p:sp>
        <p:nvSpPr>
          <p:cNvPr id="5127" name="Rectangle 11"/>
          <p:cNvSpPr>
            <a:spLocks noChangeArrowheads="1"/>
          </p:cNvSpPr>
          <p:nvPr/>
        </p:nvSpPr>
        <p:spPr bwMode="auto">
          <a:xfrm>
            <a:off x="3475388" y="4979871"/>
            <a:ext cx="3502882" cy="1200329"/>
          </a:xfrm>
          <a:prstGeom prst="rect">
            <a:avLst/>
          </a:prstGeom>
          <a:solidFill>
            <a:srgbClr val="002060"/>
          </a:solidFill>
          <a:ln w="9525">
            <a:solidFill>
              <a:srgbClr val="FFFF00"/>
            </a:solidFill>
            <a:miter lim="800000"/>
            <a:headEnd/>
            <a:tailEnd/>
          </a:ln>
        </p:spPr>
        <p:txBody>
          <a:bodyPr wrap="none">
            <a:spAutoFit/>
          </a:bodyPr>
          <a:lstStyle/>
          <a:p>
            <a:pPr algn="ctr"/>
            <a:r>
              <a:rPr lang="en-US" sz="3200" b="1" dirty="0" err="1">
                <a:solidFill>
                  <a:srgbClr val="FFFF00"/>
                </a:solidFill>
                <a:latin typeface="Sylfaen" pitchFamily="18" charset="0"/>
              </a:rPr>
              <a:t>Alessio</a:t>
            </a:r>
            <a:r>
              <a:rPr lang="en-US" sz="3200" b="1" dirty="0">
                <a:solidFill>
                  <a:srgbClr val="FFFF00"/>
                </a:solidFill>
                <a:latin typeface="Sylfaen" pitchFamily="18" charset="0"/>
              </a:rPr>
              <a:t> MARRANI</a:t>
            </a:r>
          </a:p>
          <a:p>
            <a:pPr algn="ctr"/>
            <a:r>
              <a:rPr lang="en-US" sz="2000" b="1" i="1" dirty="0">
                <a:solidFill>
                  <a:srgbClr val="FFFF00"/>
                </a:solidFill>
                <a:effectLst>
                  <a:outerShdw blurRad="38100" dist="38100" dir="2700000" algn="tl">
                    <a:srgbClr val="000000">
                      <a:alpha val="43137"/>
                    </a:srgbClr>
                  </a:outerShdw>
                </a:effectLst>
                <a:latin typeface="Sylfaen" pitchFamily="18" charset="0"/>
              </a:rPr>
              <a:t>“</a:t>
            </a:r>
            <a:r>
              <a:rPr lang="en-US" sz="2000" b="1" dirty="0">
                <a:solidFill>
                  <a:srgbClr val="FFFF00"/>
                </a:solidFill>
                <a:effectLst>
                  <a:outerShdw blurRad="38100" dist="38100" dir="2700000" algn="tl">
                    <a:srgbClr val="000000">
                      <a:alpha val="43137"/>
                    </a:srgbClr>
                  </a:outerShdw>
                </a:effectLst>
                <a:latin typeface="Sylfaen" pitchFamily="18" charset="0"/>
              </a:rPr>
              <a:t>Enrico Fermi” Center, Roma</a:t>
            </a:r>
          </a:p>
          <a:p>
            <a:pPr algn="ctr"/>
            <a:r>
              <a:rPr lang="en-US" sz="2000" b="1" dirty="0">
                <a:solidFill>
                  <a:srgbClr val="FFFF00"/>
                </a:solidFill>
                <a:effectLst>
                  <a:outerShdw blurRad="38100" dist="38100" dir="2700000" algn="tl">
                    <a:srgbClr val="000000">
                      <a:alpha val="43137"/>
                    </a:srgbClr>
                  </a:outerShdw>
                </a:effectLst>
                <a:latin typeface="Sylfaen" pitchFamily="18" charset="0"/>
              </a:rPr>
              <a:t>INFN &amp; University of </a:t>
            </a:r>
            <a:r>
              <a:rPr lang="en-US" sz="2000" b="1" dirty="0" err="1">
                <a:solidFill>
                  <a:srgbClr val="FFFF00"/>
                </a:solidFill>
                <a:effectLst>
                  <a:outerShdw blurRad="38100" dist="38100" dir="2700000" algn="tl">
                    <a:srgbClr val="000000">
                      <a:alpha val="43137"/>
                    </a:srgbClr>
                  </a:outerShdw>
                </a:effectLst>
                <a:latin typeface="Sylfaen" pitchFamily="18" charset="0"/>
              </a:rPr>
              <a:t>Padova</a:t>
            </a:r>
            <a:endParaRPr lang="en-US" sz="2000" b="1" dirty="0">
              <a:solidFill>
                <a:srgbClr val="FFFF00"/>
              </a:solidFill>
              <a:effectLst>
                <a:outerShdw blurRad="38100" dist="38100" dir="2700000" algn="tl">
                  <a:srgbClr val="000000">
                    <a:alpha val="43137"/>
                  </a:srgbClr>
                </a:outerShdw>
              </a:effectLst>
              <a:latin typeface="Sylfaen" pitchFamily="18" charset="0"/>
            </a:endParaRPr>
          </a:p>
        </p:txBody>
      </p:sp>
      <p:pic>
        <p:nvPicPr>
          <p:cNvPr id="5131" name="Immagine 16" descr="images.png"/>
          <p:cNvPicPr>
            <a:picLocks noChangeAspect="1"/>
          </p:cNvPicPr>
          <p:nvPr/>
        </p:nvPicPr>
        <p:blipFill>
          <a:blip r:embed="rId5" cstate="print"/>
          <a:srcRect/>
          <a:stretch>
            <a:fillRect/>
          </a:stretch>
        </p:blipFill>
        <p:spPr bwMode="auto">
          <a:xfrm>
            <a:off x="7091304" y="5741384"/>
            <a:ext cx="760413" cy="679450"/>
          </a:xfrm>
          <a:prstGeom prst="rect">
            <a:avLst/>
          </a:prstGeom>
          <a:noFill/>
          <a:ln w="19050">
            <a:solidFill>
              <a:srgbClr val="FFFF00"/>
            </a:solidFill>
            <a:miter lim="800000"/>
            <a:headEnd/>
            <a:tailEnd/>
          </a:ln>
        </p:spPr>
      </p:pic>
      <p:pic>
        <p:nvPicPr>
          <p:cNvPr id="5132" name="Immagine 17" descr="index-small.jpg"/>
          <p:cNvPicPr>
            <a:picLocks noChangeAspect="1"/>
          </p:cNvPicPr>
          <p:nvPr/>
        </p:nvPicPr>
        <p:blipFill>
          <a:blip r:embed="rId6" cstate="print"/>
          <a:srcRect/>
          <a:stretch>
            <a:fillRect/>
          </a:stretch>
        </p:blipFill>
        <p:spPr bwMode="auto">
          <a:xfrm>
            <a:off x="7064011" y="4979871"/>
            <a:ext cx="1479550" cy="627063"/>
          </a:xfrm>
          <a:prstGeom prst="rect">
            <a:avLst/>
          </a:prstGeom>
          <a:noFill/>
          <a:ln w="12700">
            <a:solidFill>
              <a:srgbClr val="FFFF00"/>
            </a:solidFill>
            <a:miter lim="800000"/>
            <a:headEnd/>
            <a:tailEnd/>
          </a:ln>
        </p:spPr>
      </p:pic>
      <p:pic>
        <p:nvPicPr>
          <p:cNvPr id="5133" name="Immagine 18" descr="INFN.jpg"/>
          <p:cNvPicPr>
            <a:picLocks noChangeAspect="1"/>
          </p:cNvPicPr>
          <p:nvPr/>
        </p:nvPicPr>
        <p:blipFill>
          <a:blip r:embed="rId7" cstate="print"/>
          <a:srcRect/>
          <a:stretch>
            <a:fillRect/>
          </a:stretch>
        </p:blipFill>
        <p:spPr bwMode="auto">
          <a:xfrm>
            <a:off x="7966703" y="5730750"/>
            <a:ext cx="822325" cy="615950"/>
          </a:xfrm>
          <a:prstGeom prst="rect">
            <a:avLst/>
          </a:prstGeom>
          <a:noFill/>
          <a:ln w="12700">
            <a:solidFill>
              <a:srgbClr val="FFFF00"/>
            </a:solidFill>
            <a:miter lim="800000"/>
            <a:headEnd/>
            <a:tailEnd/>
          </a:ln>
        </p:spPr>
      </p:pic>
      <p:sp>
        <p:nvSpPr>
          <p:cNvPr id="5" name="CasellaDiTesto 4"/>
          <p:cNvSpPr txBox="1"/>
          <p:nvPr/>
        </p:nvSpPr>
        <p:spPr>
          <a:xfrm>
            <a:off x="3838384" y="6192811"/>
            <a:ext cx="2713884" cy="307777"/>
          </a:xfrm>
          <a:prstGeom prst="rect">
            <a:avLst/>
          </a:prstGeom>
          <a:noFill/>
        </p:spPr>
        <p:txBody>
          <a:bodyPr wrap="none" rtlCol="0">
            <a:spAutoFit/>
          </a:bodyPr>
          <a:lstStyle/>
          <a:p>
            <a:r>
              <a:rPr lang="it-IT" sz="1400" dirty="0">
                <a:solidFill>
                  <a:srgbClr val="FFFF00"/>
                </a:solidFill>
              </a:rPr>
              <a:t>EPS HEP 2017, </a:t>
            </a:r>
            <a:r>
              <a:rPr lang="it-IT" sz="1400" dirty="0" err="1">
                <a:solidFill>
                  <a:srgbClr val="FFFF00"/>
                </a:solidFill>
              </a:rPr>
              <a:t>July</a:t>
            </a:r>
            <a:r>
              <a:rPr lang="it-IT" sz="1400" dirty="0">
                <a:solidFill>
                  <a:srgbClr val="FFFF00"/>
                </a:solidFill>
              </a:rPr>
              <a:t> 8, Venezia</a:t>
            </a:r>
          </a:p>
        </p:txBody>
      </p:sp>
      <p:pic>
        <p:nvPicPr>
          <p:cNvPr id="3" name="Immagine 2">
            <a:extLst>
              <a:ext uri="{FF2B5EF4-FFF2-40B4-BE49-F238E27FC236}">
                <a16:creationId xmlns:a16="http://schemas.microsoft.com/office/drawing/2014/main" id="{21EF9908-F40E-4B5C-AFF6-42F9A2CCB7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0327" y="4979871"/>
            <a:ext cx="3028950" cy="1682496"/>
          </a:xfrm>
          <a:prstGeom prst="rect">
            <a:avLst/>
          </a:prstGeom>
          <a:ln w="12700">
            <a:solidFill>
              <a:srgbClr val="FFFF00"/>
            </a:solidFill>
          </a:ln>
        </p:spPr>
      </p:pic>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8" name="Picture 2"/>
          <p:cNvPicPr>
            <a:picLocks noChangeAspect="1" noChangeArrowheads="1"/>
          </p:cNvPicPr>
          <p:nvPr/>
        </p:nvPicPr>
        <p:blipFill>
          <a:blip r:embed="rId3" cstate="print"/>
          <a:srcRect/>
          <a:stretch>
            <a:fillRect/>
          </a:stretch>
        </p:blipFill>
        <p:spPr bwMode="auto">
          <a:xfrm>
            <a:off x="1187624" y="1340768"/>
            <a:ext cx="2552700" cy="447675"/>
          </a:xfrm>
          <a:prstGeom prst="rect">
            <a:avLst/>
          </a:prstGeom>
          <a:noFill/>
          <a:ln w="9525">
            <a:noFill/>
            <a:miter lim="800000"/>
            <a:headEnd/>
            <a:tailEnd/>
          </a:ln>
        </p:spPr>
      </p:pic>
      <p:pic>
        <p:nvPicPr>
          <p:cNvPr id="50179" name="Picture 3"/>
          <p:cNvPicPr>
            <a:picLocks noChangeAspect="1" noChangeArrowheads="1"/>
          </p:cNvPicPr>
          <p:nvPr/>
        </p:nvPicPr>
        <p:blipFill>
          <a:blip r:embed="rId4" cstate="print"/>
          <a:srcRect/>
          <a:stretch>
            <a:fillRect/>
          </a:stretch>
        </p:blipFill>
        <p:spPr bwMode="auto">
          <a:xfrm>
            <a:off x="3851920" y="1340768"/>
            <a:ext cx="4133850" cy="485775"/>
          </a:xfrm>
          <a:prstGeom prst="rect">
            <a:avLst/>
          </a:prstGeom>
          <a:noFill/>
          <a:ln w="9525">
            <a:noFill/>
            <a:miter lim="800000"/>
            <a:headEnd/>
            <a:tailEnd/>
          </a:ln>
        </p:spPr>
      </p:pic>
      <p:pic>
        <p:nvPicPr>
          <p:cNvPr id="50183" name="Picture 7"/>
          <p:cNvPicPr>
            <a:picLocks noChangeAspect="1" noChangeArrowheads="1"/>
          </p:cNvPicPr>
          <p:nvPr/>
        </p:nvPicPr>
        <p:blipFill>
          <a:blip r:embed="rId5" cstate="print"/>
          <a:srcRect/>
          <a:stretch>
            <a:fillRect/>
          </a:stretch>
        </p:blipFill>
        <p:spPr bwMode="auto">
          <a:xfrm>
            <a:off x="1547664" y="3429000"/>
            <a:ext cx="4019550" cy="561975"/>
          </a:xfrm>
          <a:prstGeom prst="rect">
            <a:avLst/>
          </a:prstGeom>
          <a:noFill/>
          <a:ln w="9525">
            <a:noFill/>
            <a:miter lim="800000"/>
            <a:headEnd/>
            <a:tailEnd/>
          </a:ln>
        </p:spPr>
      </p:pic>
      <p:pic>
        <p:nvPicPr>
          <p:cNvPr id="50184" name="Picture 8"/>
          <p:cNvPicPr>
            <a:picLocks noChangeAspect="1" noChangeArrowheads="1"/>
          </p:cNvPicPr>
          <p:nvPr/>
        </p:nvPicPr>
        <p:blipFill>
          <a:blip r:embed="rId6" cstate="print"/>
          <a:srcRect/>
          <a:stretch>
            <a:fillRect/>
          </a:stretch>
        </p:blipFill>
        <p:spPr bwMode="auto">
          <a:xfrm>
            <a:off x="6012160" y="3429000"/>
            <a:ext cx="1685925" cy="542925"/>
          </a:xfrm>
          <a:prstGeom prst="rect">
            <a:avLst/>
          </a:prstGeom>
          <a:noFill/>
          <a:ln w="19050">
            <a:solidFill>
              <a:srgbClr val="FF0000"/>
            </a:solidFill>
            <a:miter lim="800000"/>
            <a:headEnd/>
            <a:tailEnd/>
          </a:ln>
        </p:spPr>
      </p:pic>
      <p:pic>
        <p:nvPicPr>
          <p:cNvPr id="50186" name="Picture 10"/>
          <p:cNvPicPr>
            <a:picLocks noChangeAspect="1" noChangeArrowheads="1"/>
          </p:cNvPicPr>
          <p:nvPr/>
        </p:nvPicPr>
        <p:blipFill>
          <a:blip r:embed="rId7" cstate="print"/>
          <a:srcRect/>
          <a:stretch>
            <a:fillRect/>
          </a:stretch>
        </p:blipFill>
        <p:spPr bwMode="auto">
          <a:xfrm>
            <a:off x="1619672" y="4509120"/>
            <a:ext cx="2143125" cy="371475"/>
          </a:xfrm>
          <a:prstGeom prst="rect">
            <a:avLst/>
          </a:prstGeom>
          <a:noFill/>
          <a:ln w="9525">
            <a:noFill/>
            <a:miter lim="800000"/>
            <a:headEnd/>
            <a:tailEnd/>
          </a:ln>
        </p:spPr>
      </p:pic>
      <p:pic>
        <p:nvPicPr>
          <p:cNvPr id="50188" name="Picture 12"/>
          <p:cNvPicPr>
            <a:picLocks noChangeAspect="1" noChangeArrowheads="1"/>
          </p:cNvPicPr>
          <p:nvPr/>
        </p:nvPicPr>
        <p:blipFill>
          <a:blip r:embed="rId8" cstate="print"/>
          <a:srcRect/>
          <a:stretch>
            <a:fillRect/>
          </a:stretch>
        </p:blipFill>
        <p:spPr bwMode="auto">
          <a:xfrm>
            <a:off x="3851920" y="4437112"/>
            <a:ext cx="4591050" cy="495300"/>
          </a:xfrm>
          <a:prstGeom prst="rect">
            <a:avLst/>
          </a:prstGeom>
          <a:noFill/>
          <a:ln w="9525">
            <a:noFill/>
            <a:miter lim="800000"/>
            <a:headEnd/>
            <a:tailEnd/>
          </a:ln>
        </p:spPr>
      </p:pic>
      <p:pic>
        <p:nvPicPr>
          <p:cNvPr id="50189" name="Picture 13"/>
          <p:cNvPicPr>
            <a:picLocks noChangeAspect="1" noChangeArrowheads="1"/>
          </p:cNvPicPr>
          <p:nvPr/>
        </p:nvPicPr>
        <p:blipFill>
          <a:blip r:embed="rId9" cstate="print"/>
          <a:srcRect/>
          <a:stretch>
            <a:fillRect/>
          </a:stretch>
        </p:blipFill>
        <p:spPr bwMode="auto">
          <a:xfrm>
            <a:off x="1835696" y="5013176"/>
            <a:ext cx="6467475" cy="485775"/>
          </a:xfrm>
          <a:prstGeom prst="rect">
            <a:avLst/>
          </a:prstGeom>
          <a:noFill/>
          <a:ln w="9525">
            <a:noFill/>
            <a:miter lim="800000"/>
            <a:headEnd/>
            <a:tailEnd/>
          </a:ln>
        </p:spPr>
      </p:pic>
      <p:sp>
        <p:nvSpPr>
          <p:cNvPr id="14" name="CasellaDiTesto 13"/>
          <p:cNvSpPr txBox="1"/>
          <p:nvPr/>
        </p:nvSpPr>
        <p:spPr>
          <a:xfrm>
            <a:off x="1115616" y="188640"/>
            <a:ext cx="3724096" cy="400110"/>
          </a:xfrm>
          <a:prstGeom prst="rect">
            <a:avLst/>
          </a:prstGeom>
          <a:noFill/>
        </p:spPr>
        <p:txBody>
          <a:bodyPr wrap="none" rtlCol="0">
            <a:spAutoFit/>
          </a:bodyPr>
          <a:lstStyle/>
          <a:p>
            <a:r>
              <a:rPr lang="it-IT" sz="2000" dirty="0" err="1"/>
              <a:t>Lie</a:t>
            </a:r>
            <a:r>
              <a:rPr lang="it-IT" sz="2000" dirty="0"/>
              <a:t> </a:t>
            </a:r>
            <a:r>
              <a:rPr lang="it-IT" sz="2000" dirty="0" err="1"/>
              <a:t>groups</a:t>
            </a:r>
            <a:r>
              <a:rPr lang="it-IT" sz="2000" dirty="0"/>
              <a:t> </a:t>
            </a:r>
            <a:r>
              <a:rPr lang="it-IT" sz="2000" b="1" dirty="0"/>
              <a:t>of </a:t>
            </a:r>
            <a:r>
              <a:rPr lang="it-IT" sz="2000" b="1" dirty="0" err="1"/>
              <a:t>type</a:t>
            </a:r>
            <a:r>
              <a:rPr lang="it-IT" sz="2000" b="1" dirty="0"/>
              <a:t> E</a:t>
            </a:r>
            <a:r>
              <a:rPr lang="it-IT" sz="2000" b="1" baseline="-25000" dirty="0"/>
              <a:t>7</a:t>
            </a:r>
            <a:r>
              <a:rPr lang="it-IT" sz="2000" b="1" dirty="0"/>
              <a:t> </a:t>
            </a:r>
            <a:r>
              <a:rPr lang="it-IT" sz="2000" dirty="0"/>
              <a:t>: (G,</a:t>
            </a:r>
            <a:r>
              <a:rPr lang="it-IT" sz="2000" b="1" dirty="0"/>
              <a:t>R</a:t>
            </a:r>
            <a:r>
              <a:rPr lang="it-IT" sz="2000" dirty="0"/>
              <a:t>)</a:t>
            </a:r>
            <a:r>
              <a:rPr lang="it-IT" sz="2000" baseline="-25000" dirty="0"/>
              <a:t>   </a:t>
            </a:r>
            <a:endParaRPr lang="it-IT" sz="2000" dirty="0"/>
          </a:p>
        </p:txBody>
      </p:sp>
      <p:sp>
        <p:nvSpPr>
          <p:cNvPr id="15" name="CasellaDiTesto 14"/>
          <p:cNvSpPr txBox="1"/>
          <p:nvPr/>
        </p:nvSpPr>
        <p:spPr>
          <a:xfrm>
            <a:off x="5148064" y="188640"/>
            <a:ext cx="1936749" cy="1169551"/>
          </a:xfrm>
          <a:prstGeom prst="rect">
            <a:avLst/>
          </a:prstGeom>
          <a:noFill/>
        </p:spPr>
        <p:txBody>
          <a:bodyPr wrap="none" rtlCol="0">
            <a:spAutoFit/>
          </a:bodyPr>
          <a:lstStyle/>
          <a:p>
            <a:r>
              <a:rPr lang="it-IT" sz="1400" b="1" dirty="0" err="1"/>
              <a:t>Brown</a:t>
            </a:r>
            <a:r>
              <a:rPr lang="it-IT" sz="1400" b="1" dirty="0"/>
              <a:t> (1967);</a:t>
            </a:r>
          </a:p>
          <a:p>
            <a:r>
              <a:rPr lang="it-IT" sz="1400" dirty="0"/>
              <a:t>Garibaldi; </a:t>
            </a:r>
            <a:r>
              <a:rPr lang="it-IT" sz="1400" dirty="0" err="1"/>
              <a:t>Krutelevich</a:t>
            </a:r>
            <a:r>
              <a:rPr lang="it-IT" sz="1400" dirty="0"/>
              <a:t>;</a:t>
            </a:r>
          </a:p>
          <a:p>
            <a:r>
              <a:rPr lang="it-IT" sz="1400" dirty="0" err="1"/>
              <a:t>Borsten,Duff</a:t>
            </a:r>
            <a:r>
              <a:rPr lang="it-IT" sz="1400" dirty="0"/>
              <a:t> </a:t>
            </a:r>
            <a:r>
              <a:rPr lang="it-IT" sz="1400" i="1" dirty="0"/>
              <a:t>et al.</a:t>
            </a:r>
          </a:p>
          <a:p>
            <a:r>
              <a:rPr lang="it-IT" sz="1400" dirty="0"/>
              <a:t>Ferrara,</a:t>
            </a:r>
            <a:r>
              <a:rPr lang="it-IT" sz="1400" dirty="0" err="1"/>
              <a:t>Kallosh</a:t>
            </a:r>
            <a:r>
              <a:rPr lang="it-IT" sz="1400" dirty="0"/>
              <a:t>,AM;</a:t>
            </a:r>
          </a:p>
          <a:p>
            <a:r>
              <a:rPr lang="it-IT" sz="1400" dirty="0"/>
              <a:t>AM,</a:t>
            </a:r>
            <a:r>
              <a:rPr lang="it-IT" sz="1400" dirty="0" err="1"/>
              <a:t>Orazi</a:t>
            </a:r>
            <a:r>
              <a:rPr lang="it-IT" sz="1400" dirty="0"/>
              <a:t>,</a:t>
            </a:r>
            <a:r>
              <a:rPr lang="it-IT" sz="1400" dirty="0" err="1"/>
              <a:t>Riccioni</a:t>
            </a:r>
            <a:endParaRPr lang="it-IT" sz="1400" dirty="0"/>
          </a:p>
        </p:txBody>
      </p:sp>
      <p:sp>
        <p:nvSpPr>
          <p:cNvPr id="16" name="CasellaDiTesto 15"/>
          <p:cNvSpPr txBox="1"/>
          <p:nvPr/>
        </p:nvSpPr>
        <p:spPr>
          <a:xfrm>
            <a:off x="683568" y="908720"/>
            <a:ext cx="3429208" cy="369332"/>
          </a:xfrm>
          <a:prstGeom prst="rect">
            <a:avLst/>
          </a:prstGeom>
          <a:noFill/>
        </p:spPr>
        <p:txBody>
          <a:bodyPr wrap="none" rtlCol="0">
            <a:spAutoFit/>
          </a:bodyPr>
          <a:lstStyle/>
          <a:p>
            <a:pPr>
              <a:buFont typeface="Wingdings" pitchFamily="2" charset="2"/>
              <a:buChar char="v"/>
            </a:pPr>
            <a:r>
              <a:rPr lang="it-IT" dirty="0"/>
              <a:t> the (</a:t>
            </a:r>
            <a:r>
              <a:rPr lang="it-IT" dirty="0" err="1"/>
              <a:t>ir</a:t>
            </a:r>
            <a:r>
              <a:rPr lang="it-IT" dirty="0"/>
              <a:t>)</a:t>
            </a:r>
            <a:r>
              <a:rPr lang="it-IT" dirty="0" err="1"/>
              <a:t>repr</a:t>
            </a:r>
            <a:r>
              <a:rPr lang="it-IT" dirty="0"/>
              <a:t>. </a:t>
            </a:r>
            <a:r>
              <a:rPr lang="it-IT" b="1" dirty="0"/>
              <a:t>R</a:t>
            </a:r>
            <a:r>
              <a:rPr lang="it-IT" dirty="0"/>
              <a:t> </a:t>
            </a:r>
            <a:r>
              <a:rPr lang="it-IT" dirty="0" err="1"/>
              <a:t>is</a:t>
            </a:r>
            <a:r>
              <a:rPr lang="it-IT" dirty="0"/>
              <a:t> </a:t>
            </a:r>
            <a:r>
              <a:rPr lang="it-IT" b="1" dirty="0" err="1"/>
              <a:t>symplectic</a:t>
            </a:r>
            <a:r>
              <a:rPr lang="it-IT" b="1" dirty="0"/>
              <a:t> </a:t>
            </a:r>
            <a:r>
              <a:rPr lang="it-IT" dirty="0"/>
              <a:t>:</a:t>
            </a:r>
          </a:p>
        </p:txBody>
      </p:sp>
      <p:sp>
        <p:nvSpPr>
          <p:cNvPr id="17" name="CasellaDiTesto 16"/>
          <p:cNvSpPr txBox="1"/>
          <p:nvPr/>
        </p:nvSpPr>
        <p:spPr>
          <a:xfrm>
            <a:off x="5004048" y="1844824"/>
            <a:ext cx="1883849" cy="338554"/>
          </a:xfrm>
          <a:prstGeom prst="rect">
            <a:avLst/>
          </a:prstGeom>
          <a:noFill/>
        </p:spPr>
        <p:txBody>
          <a:bodyPr wrap="none" rtlCol="0">
            <a:spAutoFit/>
          </a:bodyPr>
          <a:lstStyle/>
          <a:p>
            <a:r>
              <a:rPr lang="it-IT" sz="1600" dirty="0" err="1"/>
              <a:t>symplectic</a:t>
            </a:r>
            <a:r>
              <a:rPr lang="it-IT" sz="1600" dirty="0"/>
              <a:t> </a:t>
            </a:r>
            <a:r>
              <a:rPr lang="it-IT" sz="1600" dirty="0" err="1"/>
              <a:t>product</a:t>
            </a:r>
            <a:endParaRPr lang="it-IT" sz="1600" dirty="0"/>
          </a:p>
        </p:txBody>
      </p:sp>
      <p:sp>
        <p:nvSpPr>
          <p:cNvPr id="18" name="CasellaDiTesto 17"/>
          <p:cNvSpPr txBox="1"/>
          <p:nvPr/>
        </p:nvSpPr>
        <p:spPr>
          <a:xfrm>
            <a:off x="755576" y="2132856"/>
            <a:ext cx="7417480" cy="369332"/>
          </a:xfrm>
          <a:prstGeom prst="rect">
            <a:avLst/>
          </a:prstGeom>
          <a:noFill/>
        </p:spPr>
        <p:txBody>
          <a:bodyPr wrap="none" rtlCol="0">
            <a:spAutoFit/>
          </a:bodyPr>
          <a:lstStyle/>
          <a:p>
            <a:pPr>
              <a:buFont typeface="Wingdings" pitchFamily="2" charset="2"/>
              <a:buChar char="v"/>
            </a:pPr>
            <a:r>
              <a:rPr lang="it-IT" dirty="0"/>
              <a:t> the (</a:t>
            </a:r>
            <a:r>
              <a:rPr lang="it-IT" dirty="0" err="1"/>
              <a:t>ir</a:t>
            </a:r>
            <a:r>
              <a:rPr lang="it-IT" dirty="0"/>
              <a:t>)</a:t>
            </a:r>
            <a:r>
              <a:rPr lang="it-IT" dirty="0" err="1"/>
              <a:t>repr</a:t>
            </a:r>
            <a:r>
              <a:rPr lang="it-IT" dirty="0"/>
              <a:t>. </a:t>
            </a:r>
            <a:r>
              <a:rPr lang="it-IT" dirty="0" err="1"/>
              <a:t>admits</a:t>
            </a:r>
            <a:r>
              <a:rPr lang="it-IT" dirty="0"/>
              <a:t> a </a:t>
            </a:r>
            <a:r>
              <a:rPr lang="it-IT" dirty="0" err="1"/>
              <a:t>completely</a:t>
            </a:r>
            <a:r>
              <a:rPr lang="it-IT" dirty="0"/>
              <a:t> </a:t>
            </a:r>
            <a:r>
              <a:rPr lang="it-IT" dirty="0" err="1"/>
              <a:t>symmetric</a:t>
            </a:r>
            <a:r>
              <a:rPr lang="it-IT" dirty="0"/>
              <a:t> </a:t>
            </a:r>
            <a:r>
              <a:rPr lang="it-IT" b="1" dirty="0" err="1"/>
              <a:t>invariant</a:t>
            </a:r>
            <a:r>
              <a:rPr lang="it-IT" b="1" dirty="0"/>
              <a:t> rank-4 </a:t>
            </a:r>
            <a:r>
              <a:rPr lang="it-IT" dirty="0" err="1"/>
              <a:t>tensor</a:t>
            </a:r>
            <a:endParaRPr lang="it-IT" dirty="0"/>
          </a:p>
        </p:txBody>
      </p:sp>
      <p:cxnSp>
        <p:nvCxnSpPr>
          <p:cNvPr id="20" name="Connettore 2 19"/>
          <p:cNvCxnSpPr>
            <a:cxnSpLocks/>
          </p:cNvCxnSpPr>
          <p:nvPr/>
        </p:nvCxnSpPr>
        <p:spPr>
          <a:xfrm>
            <a:off x="3377564" y="3052074"/>
            <a:ext cx="0" cy="40295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flipV="1">
            <a:off x="5580112" y="3717032"/>
            <a:ext cx="444946" cy="95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899592" y="4149080"/>
            <a:ext cx="3467616" cy="369332"/>
          </a:xfrm>
          <a:prstGeom prst="rect">
            <a:avLst/>
          </a:prstGeom>
          <a:noFill/>
        </p:spPr>
        <p:txBody>
          <a:bodyPr wrap="none" rtlCol="0">
            <a:spAutoFit/>
          </a:bodyPr>
          <a:lstStyle/>
          <a:p>
            <a:pPr>
              <a:buFont typeface="Wingdings" pitchFamily="2" charset="2"/>
              <a:buChar char="v"/>
            </a:pPr>
            <a:r>
              <a:rPr lang="it-IT" dirty="0"/>
              <a:t> </a:t>
            </a:r>
            <a:r>
              <a:rPr lang="it-IT" dirty="0" err="1"/>
              <a:t>defining</a:t>
            </a:r>
            <a:r>
              <a:rPr lang="it-IT" dirty="0"/>
              <a:t> a </a:t>
            </a:r>
            <a:r>
              <a:rPr lang="it-IT" b="1" dirty="0"/>
              <a:t>triple </a:t>
            </a:r>
            <a:r>
              <a:rPr lang="it-IT" b="1" dirty="0" err="1"/>
              <a:t>map</a:t>
            </a:r>
            <a:r>
              <a:rPr lang="it-IT" dirty="0"/>
              <a:t> in </a:t>
            </a:r>
            <a:r>
              <a:rPr lang="it-IT" b="1" dirty="0"/>
              <a:t>R</a:t>
            </a:r>
            <a:r>
              <a:rPr lang="it-IT" dirty="0"/>
              <a:t> </a:t>
            </a:r>
            <a:r>
              <a:rPr lang="it-IT" dirty="0" err="1"/>
              <a:t>as</a:t>
            </a:r>
            <a:r>
              <a:rPr lang="it-IT" dirty="0"/>
              <a:t> </a:t>
            </a:r>
          </a:p>
        </p:txBody>
      </p:sp>
      <p:sp>
        <p:nvSpPr>
          <p:cNvPr id="25" name="CasellaDiTesto 24"/>
          <p:cNvSpPr txBox="1"/>
          <p:nvPr/>
        </p:nvSpPr>
        <p:spPr>
          <a:xfrm>
            <a:off x="899592" y="5085184"/>
            <a:ext cx="915635" cy="369332"/>
          </a:xfrm>
          <a:prstGeom prst="rect">
            <a:avLst/>
          </a:prstGeom>
          <a:noFill/>
        </p:spPr>
        <p:txBody>
          <a:bodyPr wrap="square" rtlCol="0">
            <a:spAutoFit/>
          </a:bodyPr>
          <a:lstStyle/>
          <a:p>
            <a:r>
              <a:rPr lang="it-IT" dirty="0" err="1"/>
              <a:t>it</a:t>
            </a:r>
            <a:r>
              <a:rPr lang="it-IT" dirty="0"/>
              <a:t> </a:t>
            </a:r>
            <a:r>
              <a:rPr lang="it-IT" dirty="0" err="1"/>
              <a:t>holds</a:t>
            </a:r>
            <a:endParaRPr lang="it-IT" dirty="0"/>
          </a:p>
        </p:txBody>
      </p:sp>
      <p:sp>
        <p:nvSpPr>
          <p:cNvPr id="26" name="CasellaDiTesto 25"/>
          <p:cNvSpPr txBox="1"/>
          <p:nvPr/>
        </p:nvSpPr>
        <p:spPr>
          <a:xfrm>
            <a:off x="3440584" y="3140030"/>
            <a:ext cx="2552302" cy="307777"/>
          </a:xfrm>
          <a:prstGeom prst="rect">
            <a:avLst/>
          </a:prstGeom>
          <a:noFill/>
        </p:spPr>
        <p:txBody>
          <a:bodyPr wrap="none" rtlCol="0">
            <a:spAutoFit/>
          </a:bodyPr>
          <a:lstStyle/>
          <a:p>
            <a:r>
              <a:rPr lang="it-IT" sz="1400" dirty="0" err="1"/>
              <a:t>G-invariant</a:t>
            </a:r>
            <a:r>
              <a:rPr lang="it-IT" sz="1400" dirty="0"/>
              <a:t> </a:t>
            </a:r>
            <a:r>
              <a:rPr lang="it-IT" sz="1400" dirty="0" err="1"/>
              <a:t>quartic</a:t>
            </a:r>
            <a:r>
              <a:rPr lang="it-IT" sz="1400" dirty="0"/>
              <a:t> </a:t>
            </a:r>
            <a:r>
              <a:rPr lang="it-IT" sz="1400" dirty="0" err="1"/>
              <a:t>polynomial</a:t>
            </a:r>
            <a:endParaRPr lang="it-IT" sz="1400" dirty="0"/>
          </a:p>
        </p:txBody>
      </p:sp>
      <p:sp>
        <p:nvSpPr>
          <p:cNvPr id="27" name="CasellaDiTesto 26"/>
          <p:cNvSpPr txBox="1"/>
          <p:nvPr/>
        </p:nvSpPr>
        <p:spPr>
          <a:xfrm>
            <a:off x="6084168" y="2636912"/>
            <a:ext cx="1210588" cy="369332"/>
          </a:xfrm>
          <a:prstGeom prst="rect">
            <a:avLst/>
          </a:prstGeom>
          <a:noFill/>
        </p:spPr>
        <p:txBody>
          <a:bodyPr wrap="none" rtlCol="0">
            <a:spAutoFit/>
          </a:bodyPr>
          <a:lstStyle/>
          <a:p>
            <a:r>
              <a:rPr lang="it-IT" dirty="0"/>
              <a:t>(</a:t>
            </a:r>
            <a:r>
              <a:rPr lang="it-IT" dirty="0" err="1"/>
              <a:t>K-tensor</a:t>
            </a:r>
            <a:r>
              <a:rPr lang="it-IT" dirty="0"/>
              <a:t>)</a:t>
            </a:r>
          </a:p>
        </p:txBody>
      </p:sp>
      <p:sp>
        <p:nvSpPr>
          <p:cNvPr id="21" name="CasellaDiTesto 20"/>
          <p:cNvSpPr txBox="1"/>
          <p:nvPr/>
        </p:nvSpPr>
        <p:spPr>
          <a:xfrm>
            <a:off x="991891" y="5533651"/>
            <a:ext cx="7451079" cy="646331"/>
          </a:xfrm>
          <a:prstGeom prst="rect">
            <a:avLst/>
          </a:prstGeom>
          <a:solidFill>
            <a:srgbClr val="0070C0"/>
          </a:solidFill>
        </p:spPr>
        <p:txBody>
          <a:bodyPr wrap="none" rtlCol="0">
            <a:spAutoFit/>
          </a:bodyPr>
          <a:lstStyle/>
          <a:p>
            <a:r>
              <a:rPr lang="it-IT" dirty="0" err="1">
                <a:solidFill>
                  <a:srgbClr val="FFFF00"/>
                </a:solidFill>
              </a:rPr>
              <a:t>this</a:t>
            </a:r>
            <a:r>
              <a:rPr lang="it-IT" dirty="0">
                <a:solidFill>
                  <a:srgbClr val="FFFF00"/>
                </a:solidFill>
              </a:rPr>
              <a:t> </a:t>
            </a:r>
            <a:r>
              <a:rPr lang="it-IT" dirty="0" err="1">
                <a:solidFill>
                  <a:srgbClr val="FFFF00"/>
                </a:solidFill>
              </a:rPr>
              <a:t>third</a:t>
            </a:r>
            <a:r>
              <a:rPr lang="it-IT" dirty="0">
                <a:solidFill>
                  <a:srgbClr val="FFFF00"/>
                </a:solidFill>
              </a:rPr>
              <a:t> </a:t>
            </a:r>
            <a:r>
              <a:rPr lang="it-IT" dirty="0" err="1">
                <a:solidFill>
                  <a:srgbClr val="FFFF00"/>
                </a:solidFill>
              </a:rPr>
              <a:t>property</a:t>
            </a:r>
            <a:r>
              <a:rPr lang="it-IT" dirty="0">
                <a:solidFill>
                  <a:srgbClr val="FFFF00"/>
                </a:solidFill>
              </a:rPr>
              <a:t> </a:t>
            </a:r>
            <a:r>
              <a:rPr lang="it-IT" dirty="0" err="1">
                <a:solidFill>
                  <a:srgbClr val="FFFF00"/>
                </a:solidFill>
              </a:rPr>
              <a:t>makes</a:t>
            </a:r>
            <a:r>
              <a:rPr lang="it-IT" dirty="0">
                <a:solidFill>
                  <a:srgbClr val="FFFF00"/>
                </a:solidFill>
              </a:rPr>
              <a:t> a </a:t>
            </a:r>
            <a:r>
              <a:rPr lang="it-IT" b="1" dirty="0" err="1">
                <a:solidFill>
                  <a:srgbClr val="FFFF00"/>
                </a:solidFill>
              </a:rPr>
              <a:t>group</a:t>
            </a:r>
            <a:r>
              <a:rPr lang="it-IT" b="1" dirty="0">
                <a:solidFill>
                  <a:srgbClr val="FFFF00"/>
                </a:solidFill>
              </a:rPr>
              <a:t> </a:t>
            </a:r>
            <a:r>
              <a:rPr lang="it-IT" b="1" dirty="0" err="1">
                <a:solidFill>
                  <a:srgbClr val="FFFF00"/>
                </a:solidFill>
              </a:rPr>
              <a:t>of</a:t>
            </a:r>
            <a:r>
              <a:rPr lang="it-IT" b="1" dirty="0">
                <a:solidFill>
                  <a:srgbClr val="FFFF00"/>
                </a:solidFill>
              </a:rPr>
              <a:t> </a:t>
            </a:r>
            <a:r>
              <a:rPr lang="it-IT" b="1" dirty="0" err="1">
                <a:solidFill>
                  <a:srgbClr val="FFFF00"/>
                </a:solidFill>
              </a:rPr>
              <a:t>type</a:t>
            </a:r>
            <a:r>
              <a:rPr lang="it-IT" b="1" dirty="0">
                <a:solidFill>
                  <a:srgbClr val="FFFF00"/>
                </a:solidFill>
              </a:rPr>
              <a:t> E</a:t>
            </a:r>
            <a:r>
              <a:rPr lang="it-IT" b="1" baseline="-25000" dirty="0">
                <a:solidFill>
                  <a:srgbClr val="FFFF00"/>
                </a:solidFill>
              </a:rPr>
              <a:t>7</a:t>
            </a:r>
            <a:r>
              <a:rPr lang="it-IT" b="1" dirty="0">
                <a:solidFill>
                  <a:srgbClr val="FFFF00"/>
                </a:solidFill>
              </a:rPr>
              <a:t> </a:t>
            </a:r>
            <a:r>
              <a:rPr lang="it-IT" dirty="0" err="1">
                <a:solidFill>
                  <a:srgbClr val="FFFF00"/>
                </a:solidFill>
              </a:rPr>
              <a:t>amenable</a:t>
            </a:r>
            <a:r>
              <a:rPr lang="it-IT" dirty="0">
                <a:solidFill>
                  <a:srgbClr val="FFFF00"/>
                </a:solidFill>
              </a:rPr>
              <a:t> </a:t>
            </a:r>
            <a:r>
              <a:rPr lang="it-IT" dirty="0" err="1">
                <a:solidFill>
                  <a:srgbClr val="FFFF00"/>
                </a:solidFill>
              </a:rPr>
              <a:t>to</a:t>
            </a:r>
            <a:r>
              <a:rPr lang="it-IT" dirty="0">
                <a:solidFill>
                  <a:srgbClr val="FFFF00"/>
                </a:solidFill>
              </a:rPr>
              <a:t> a </a:t>
            </a:r>
            <a:r>
              <a:rPr lang="it-IT" dirty="0" err="1">
                <a:solidFill>
                  <a:srgbClr val="FFFF00"/>
                </a:solidFill>
              </a:rPr>
              <a:t>description</a:t>
            </a:r>
            <a:endParaRPr lang="it-IT" dirty="0">
              <a:solidFill>
                <a:srgbClr val="FFFF00"/>
              </a:solidFill>
            </a:endParaRPr>
          </a:p>
          <a:p>
            <a:r>
              <a:rPr lang="it-IT" dirty="0" err="1">
                <a:solidFill>
                  <a:srgbClr val="FFFF00"/>
                </a:solidFill>
              </a:rPr>
              <a:t>as</a:t>
            </a:r>
            <a:r>
              <a:rPr lang="it-IT" dirty="0">
                <a:solidFill>
                  <a:srgbClr val="FFFF00"/>
                </a:solidFill>
              </a:rPr>
              <a:t> </a:t>
            </a:r>
            <a:r>
              <a:rPr lang="it-IT" dirty="0" err="1">
                <a:solidFill>
                  <a:srgbClr val="FFFF00"/>
                </a:solidFill>
              </a:rPr>
              <a:t>automorphism</a:t>
            </a:r>
            <a:r>
              <a:rPr lang="it-IT" dirty="0">
                <a:solidFill>
                  <a:srgbClr val="FFFF00"/>
                </a:solidFill>
              </a:rPr>
              <a:t> group of a </a:t>
            </a:r>
            <a:r>
              <a:rPr lang="it-IT" b="1" dirty="0" err="1">
                <a:solidFill>
                  <a:srgbClr val="FFFF00"/>
                </a:solidFill>
              </a:rPr>
              <a:t>Freudenthal</a:t>
            </a:r>
            <a:r>
              <a:rPr lang="it-IT" b="1" dirty="0">
                <a:solidFill>
                  <a:srgbClr val="FFFF00"/>
                </a:solidFill>
              </a:rPr>
              <a:t> triple system (FTS)</a:t>
            </a:r>
            <a:endParaRPr lang="it-IT" dirty="0">
              <a:solidFill>
                <a:srgbClr val="FFFF00"/>
              </a:solidFill>
            </a:endParaRPr>
          </a:p>
        </p:txBody>
      </p:sp>
      <p:pic>
        <p:nvPicPr>
          <p:cNvPr id="2" name="Immagine 1"/>
          <p:cNvPicPr>
            <a:picLocks noChangeAspect="1"/>
          </p:cNvPicPr>
          <p:nvPr/>
        </p:nvPicPr>
        <p:blipFill>
          <a:blip r:embed="rId10"/>
          <a:stretch>
            <a:fillRect/>
          </a:stretch>
        </p:blipFill>
        <p:spPr>
          <a:xfrm>
            <a:off x="599264" y="2640416"/>
            <a:ext cx="5556601" cy="3993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50178"/>
                                        </p:tgtEl>
                                        <p:attrNameLst>
                                          <p:attrName>style.visibility</p:attrName>
                                        </p:attrNameLst>
                                      </p:cBhvr>
                                      <p:to>
                                        <p:strVal val="visible"/>
                                      </p:to>
                                    </p:set>
                                    <p:animEffect transition="in" filter="fade">
                                      <p:cBhvr>
                                        <p:cTn id="10" dur="2000"/>
                                        <p:tgtEl>
                                          <p:spTgt spid="50178"/>
                                        </p:tgtEl>
                                      </p:cBhvr>
                                    </p:animEffect>
                                  </p:childTnLst>
                                </p:cTn>
                              </p:par>
                            </p:childTnLst>
                          </p:cTn>
                        </p:par>
                        <p:par>
                          <p:cTn id="11" fill="hold">
                            <p:stCondLst>
                              <p:cond delay="2000"/>
                            </p:stCondLst>
                            <p:childTnLst>
                              <p:par>
                                <p:cTn id="12" presetID="10" presetClass="entr" presetSubtype="0" fill="hold" nodeType="afterEffect">
                                  <p:stCondLst>
                                    <p:cond delay="0"/>
                                  </p:stCondLst>
                                  <p:childTnLst>
                                    <p:set>
                                      <p:cBhvr>
                                        <p:cTn id="13" dur="1" fill="hold">
                                          <p:stCondLst>
                                            <p:cond delay="0"/>
                                          </p:stCondLst>
                                        </p:cTn>
                                        <p:tgtEl>
                                          <p:spTgt spid="50179"/>
                                        </p:tgtEl>
                                        <p:attrNameLst>
                                          <p:attrName>style.visibility</p:attrName>
                                        </p:attrNameLst>
                                      </p:cBhvr>
                                      <p:to>
                                        <p:strVal val="visible"/>
                                      </p:to>
                                    </p:set>
                                    <p:animEffect transition="in" filter="fade">
                                      <p:cBhvr>
                                        <p:cTn id="14" dur="1000"/>
                                        <p:tgtEl>
                                          <p:spTgt spid="5017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10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10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2000"/>
                                        <p:tgtEl>
                                          <p:spTgt spid="27"/>
                                        </p:tgtEl>
                                      </p:cBhvr>
                                    </p:animEffect>
                                  </p:childTnLst>
                                </p:cTn>
                              </p:par>
                              <p:par>
                                <p:cTn id="26" presetID="10" presetClass="entr" presetSubtype="0" fill="hold"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fade">
                                      <p:cBhvr>
                                        <p:cTn id="33" dur="2000"/>
                                        <p:tgtEl>
                                          <p:spTgt spid="20"/>
                                        </p:tgtEl>
                                      </p:cBhvr>
                                    </p:animEffect>
                                  </p:childTnLst>
                                </p:cTn>
                              </p:par>
                              <p:par>
                                <p:cTn id="34" presetID="10" presetClass="entr" presetSubtype="0" fill="hold" nodeType="withEffect">
                                  <p:stCondLst>
                                    <p:cond delay="0"/>
                                  </p:stCondLst>
                                  <p:childTnLst>
                                    <p:set>
                                      <p:cBhvr>
                                        <p:cTn id="35" dur="1" fill="hold">
                                          <p:stCondLst>
                                            <p:cond delay="0"/>
                                          </p:stCondLst>
                                        </p:cTn>
                                        <p:tgtEl>
                                          <p:spTgt spid="50183"/>
                                        </p:tgtEl>
                                        <p:attrNameLst>
                                          <p:attrName>style.visibility</p:attrName>
                                        </p:attrNameLst>
                                      </p:cBhvr>
                                      <p:to>
                                        <p:strVal val="visible"/>
                                      </p:to>
                                    </p:set>
                                    <p:animEffect transition="in" filter="fade">
                                      <p:cBhvr>
                                        <p:cTn id="36" dur="2000"/>
                                        <p:tgtEl>
                                          <p:spTgt spid="5018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fade">
                                      <p:cBhvr>
                                        <p:cTn id="39" dur="2000"/>
                                        <p:tgtEl>
                                          <p:spTgt spid="2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2000"/>
                                        <p:tgtEl>
                                          <p:spTgt spid="23"/>
                                        </p:tgtEl>
                                      </p:cBhvr>
                                    </p:animEffect>
                                  </p:childTnLst>
                                </p:cTn>
                              </p:par>
                              <p:par>
                                <p:cTn id="45" presetID="10" presetClass="entr" presetSubtype="0" fill="hold" nodeType="withEffect">
                                  <p:stCondLst>
                                    <p:cond delay="0"/>
                                  </p:stCondLst>
                                  <p:childTnLst>
                                    <p:set>
                                      <p:cBhvr>
                                        <p:cTn id="46" dur="1" fill="hold">
                                          <p:stCondLst>
                                            <p:cond delay="0"/>
                                          </p:stCondLst>
                                        </p:cTn>
                                        <p:tgtEl>
                                          <p:spTgt spid="50184"/>
                                        </p:tgtEl>
                                        <p:attrNameLst>
                                          <p:attrName>style.visibility</p:attrName>
                                        </p:attrNameLst>
                                      </p:cBhvr>
                                      <p:to>
                                        <p:strVal val="visible"/>
                                      </p:to>
                                    </p:set>
                                    <p:animEffect transition="in" filter="fade">
                                      <p:cBhvr>
                                        <p:cTn id="47" dur="2000"/>
                                        <p:tgtEl>
                                          <p:spTgt spid="5018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childTnLst>
                                </p:cTn>
                              </p:par>
                              <p:par>
                                <p:cTn id="53" presetID="10" presetClass="entr" presetSubtype="0" fill="hold" nodeType="withEffect">
                                  <p:stCondLst>
                                    <p:cond delay="0"/>
                                  </p:stCondLst>
                                  <p:childTnLst>
                                    <p:set>
                                      <p:cBhvr>
                                        <p:cTn id="54" dur="1" fill="hold">
                                          <p:stCondLst>
                                            <p:cond delay="0"/>
                                          </p:stCondLst>
                                        </p:cTn>
                                        <p:tgtEl>
                                          <p:spTgt spid="50186"/>
                                        </p:tgtEl>
                                        <p:attrNameLst>
                                          <p:attrName>style.visibility</p:attrName>
                                        </p:attrNameLst>
                                      </p:cBhvr>
                                      <p:to>
                                        <p:strVal val="visible"/>
                                      </p:to>
                                    </p:set>
                                    <p:animEffect transition="in" filter="fade">
                                      <p:cBhvr>
                                        <p:cTn id="55" dur="2000"/>
                                        <p:tgtEl>
                                          <p:spTgt spid="50186"/>
                                        </p:tgtEl>
                                      </p:cBhvr>
                                    </p:animEffect>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50188"/>
                                        </p:tgtEl>
                                        <p:attrNameLst>
                                          <p:attrName>style.visibility</p:attrName>
                                        </p:attrNameLst>
                                      </p:cBhvr>
                                      <p:to>
                                        <p:strVal val="visible"/>
                                      </p:to>
                                    </p:set>
                                    <p:animEffect transition="in" filter="fade">
                                      <p:cBhvr>
                                        <p:cTn id="59" dur="2000"/>
                                        <p:tgtEl>
                                          <p:spTgt spid="50188"/>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1000"/>
                                        <p:tgtEl>
                                          <p:spTgt spid="25"/>
                                        </p:tgtEl>
                                      </p:cBhvr>
                                    </p:animEffect>
                                  </p:childTnLst>
                                </p:cTn>
                              </p:par>
                              <p:par>
                                <p:cTn id="65" presetID="10" presetClass="entr" presetSubtype="0" fill="hold" nodeType="withEffect">
                                  <p:stCondLst>
                                    <p:cond delay="0"/>
                                  </p:stCondLst>
                                  <p:childTnLst>
                                    <p:set>
                                      <p:cBhvr>
                                        <p:cTn id="66" dur="1" fill="hold">
                                          <p:stCondLst>
                                            <p:cond delay="0"/>
                                          </p:stCondLst>
                                        </p:cTn>
                                        <p:tgtEl>
                                          <p:spTgt spid="50189"/>
                                        </p:tgtEl>
                                        <p:attrNameLst>
                                          <p:attrName>style.visibility</p:attrName>
                                        </p:attrNameLst>
                                      </p:cBhvr>
                                      <p:to>
                                        <p:strVal val="visible"/>
                                      </p:to>
                                    </p:set>
                                    <p:animEffect transition="in" filter="fade">
                                      <p:cBhvr>
                                        <p:cTn id="67" dur="1000"/>
                                        <p:tgtEl>
                                          <p:spTgt spid="50189"/>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4" grpId="0"/>
      <p:bldP spid="25" grpId="0"/>
      <p:bldP spid="26" grpId="0"/>
      <p:bldP spid="27" grpId="0"/>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ChangeAspect="1" noChangeArrowheads="1"/>
          </p:cNvPicPr>
          <p:nvPr/>
        </p:nvPicPr>
        <p:blipFill>
          <a:blip r:embed="rId3" cstate="print"/>
          <a:srcRect/>
          <a:stretch>
            <a:fillRect/>
          </a:stretch>
        </p:blipFill>
        <p:spPr bwMode="auto">
          <a:xfrm>
            <a:off x="539552" y="1412776"/>
            <a:ext cx="3810000" cy="4572000"/>
          </a:xfrm>
          <a:prstGeom prst="rect">
            <a:avLst/>
          </a:prstGeom>
          <a:noFill/>
          <a:ln w="9525">
            <a:noFill/>
            <a:miter lim="800000"/>
            <a:headEnd/>
            <a:tailEnd/>
          </a:ln>
        </p:spPr>
      </p:pic>
      <p:pic>
        <p:nvPicPr>
          <p:cNvPr id="51203" name="Picture 3"/>
          <p:cNvPicPr>
            <a:picLocks noChangeAspect="1" noChangeArrowheads="1"/>
          </p:cNvPicPr>
          <p:nvPr/>
        </p:nvPicPr>
        <p:blipFill>
          <a:blip r:embed="rId4" cstate="print"/>
          <a:srcRect/>
          <a:stretch>
            <a:fillRect/>
          </a:stretch>
        </p:blipFill>
        <p:spPr bwMode="auto">
          <a:xfrm>
            <a:off x="4572000" y="1124744"/>
            <a:ext cx="3829050" cy="4876800"/>
          </a:xfrm>
          <a:prstGeom prst="rect">
            <a:avLst/>
          </a:prstGeom>
          <a:noFill/>
          <a:ln w="9525">
            <a:noFill/>
            <a:miter lim="800000"/>
            <a:headEnd/>
            <a:tailEnd/>
          </a:ln>
        </p:spPr>
      </p:pic>
      <p:pic>
        <p:nvPicPr>
          <p:cNvPr id="51204" name="Picture 4"/>
          <p:cNvPicPr>
            <a:picLocks noChangeAspect="1" noChangeArrowheads="1"/>
          </p:cNvPicPr>
          <p:nvPr/>
        </p:nvPicPr>
        <p:blipFill>
          <a:blip r:embed="rId5" cstate="print"/>
          <a:srcRect/>
          <a:stretch>
            <a:fillRect/>
          </a:stretch>
        </p:blipFill>
        <p:spPr bwMode="auto">
          <a:xfrm>
            <a:off x="611560" y="980728"/>
            <a:ext cx="638175" cy="342900"/>
          </a:xfrm>
          <a:prstGeom prst="rect">
            <a:avLst/>
          </a:prstGeom>
          <a:noFill/>
          <a:ln w="19050">
            <a:noFill/>
            <a:miter lim="800000"/>
            <a:headEnd/>
            <a:tailEnd/>
          </a:ln>
        </p:spPr>
      </p:pic>
      <p:pic>
        <p:nvPicPr>
          <p:cNvPr id="51205" name="Picture 5"/>
          <p:cNvPicPr>
            <a:picLocks noChangeAspect="1" noChangeArrowheads="1"/>
          </p:cNvPicPr>
          <p:nvPr/>
        </p:nvPicPr>
        <p:blipFill>
          <a:blip r:embed="rId6" cstate="print"/>
          <a:srcRect/>
          <a:stretch>
            <a:fillRect/>
          </a:stretch>
        </p:blipFill>
        <p:spPr bwMode="auto">
          <a:xfrm>
            <a:off x="1259632" y="6165304"/>
            <a:ext cx="2124075" cy="409575"/>
          </a:xfrm>
          <a:prstGeom prst="rect">
            <a:avLst/>
          </a:prstGeom>
          <a:noFill/>
          <a:ln w="19050">
            <a:solidFill>
              <a:srgbClr val="FF0000"/>
            </a:solidFill>
            <a:miter lim="800000"/>
            <a:headEnd/>
            <a:tailEnd/>
          </a:ln>
        </p:spPr>
      </p:pic>
      <p:pic>
        <p:nvPicPr>
          <p:cNvPr id="51206" name="Picture 6"/>
          <p:cNvPicPr>
            <a:picLocks noChangeAspect="1" noChangeArrowheads="1"/>
          </p:cNvPicPr>
          <p:nvPr/>
        </p:nvPicPr>
        <p:blipFill>
          <a:blip r:embed="rId7" cstate="print"/>
          <a:srcRect/>
          <a:stretch>
            <a:fillRect/>
          </a:stretch>
        </p:blipFill>
        <p:spPr bwMode="auto">
          <a:xfrm>
            <a:off x="3779912" y="6093296"/>
            <a:ext cx="3381375" cy="504825"/>
          </a:xfrm>
          <a:prstGeom prst="rect">
            <a:avLst/>
          </a:prstGeom>
          <a:noFill/>
          <a:ln w="28575">
            <a:solidFill>
              <a:srgbClr val="FF0000"/>
            </a:solidFill>
            <a:miter lim="800000"/>
            <a:headEnd/>
            <a:tailEnd/>
          </a:ln>
        </p:spPr>
      </p:pic>
      <p:sp>
        <p:nvSpPr>
          <p:cNvPr id="8" name="CasellaDiTesto 7"/>
          <p:cNvSpPr txBox="1"/>
          <p:nvPr/>
        </p:nvSpPr>
        <p:spPr>
          <a:xfrm>
            <a:off x="611560" y="332656"/>
            <a:ext cx="8169224" cy="646331"/>
          </a:xfrm>
          <a:prstGeom prst="rect">
            <a:avLst/>
          </a:prstGeom>
          <a:noFill/>
        </p:spPr>
        <p:txBody>
          <a:bodyPr wrap="none" rtlCol="0">
            <a:spAutoFit/>
          </a:bodyPr>
          <a:lstStyle/>
          <a:p>
            <a:r>
              <a:rPr lang="it-IT" b="1" dirty="0" err="1"/>
              <a:t>Evidence</a:t>
            </a:r>
            <a:r>
              <a:rPr lang="it-IT" b="1" dirty="0"/>
              <a:t> : </a:t>
            </a:r>
            <a:r>
              <a:rPr lang="it-IT" b="1" dirty="0" err="1">
                <a:solidFill>
                  <a:srgbClr val="FF0000"/>
                </a:solidFill>
              </a:rPr>
              <a:t>all</a:t>
            </a:r>
            <a:r>
              <a:rPr lang="it-IT" dirty="0"/>
              <a:t> </a:t>
            </a:r>
            <a:r>
              <a:rPr lang="it-IT" b="1" dirty="0" err="1"/>
              <a:t>electric-magnetic</a:t>
            </a:r>
            <a:r>
              <a:rPr lang="it-IT" dirty="0"/>
              <a:t> </a:t>
            </a:r>
            <a:r>
              <a:rPr lang="it-IT" b="1" dirty="0" err="1"/>
              <a:t>duality</a:t>
            </a:r>
            <a:r>
              <a:rPr lang="it-IT" dirty="0"/>
              <a:t> </a:t>
            </a:r>
            <a:r>
              <a:rPr lang="it-IT" dirty="0" err="1"/>
              <a:t>groups</a:t>
            </a:r>
            <a:r>
              <a:rPr lang="it-IT" dirty="0"/>
              <a:t> of D=4 ME(S)</a:t>
            </a:r>
            <a:r>
              <a:rPr lang="it-IT" dirty="0" err="1"/>
              <a:t>GT’s</a:t>
            </a:r>
            <a:r>
              <a:rPr lang="it-IT" dirty="0"/>
              <a:t> with</a:t>
            </a:r>
          </a:p>
          <a:p>
            <a:r>
              <a:rPr lang="it-IT" b="1" dirty="0" err="1"/>
              <a:t>symmetric</a:t>
            </a:r>
            <a:r>
              <a:rPr lang="it-IT" dirty="0"/>
              <a:t> scalar </a:t>
            </a:r>
            <a:r>
              <a:rPr lang="it-IT" dirty="0" err="1"/>
              <a:t>manifolds</a:t>
            </a:r>
            <a:r>
              <a:rPr lang="it-IT" dirty="0"/>
              <a:t> (and </a:t>
            </a:r>
            <a:r>
              <a:rPr lang="it-IT" i="1" dirty="0"/>
              <a:t>at </a:t>
            </a:r>
            <a:r>
              <a:rPr lang="it-IT" i="1" dirty="0" err="1"/>
              <a:t>least</a:t>
            </a:r>
            <a:r>
              <a:rPr lang="it-IT" i="1" dirty="0"/>
              <a:t> </a:t>
            </a:r>
            <a:r>
              <a:rPr lang="it-IT" b="1" dirty="0"/>
              <a:t>8</a:t>
            </a:r>
            <a:r>
              <a:rPr lang="it-IT" dirty="0"/>
              <a:t> </a:t>
            </a:r>
            <a:r>
              <a:rPr lang="it-IT" dirty="0" err="1"/>
              <a:t>supersymmetries</a:t>
            </a:r>
            <a:r>
              <a:rPr lang="it-IT" dirty="0"/>
              <a:t>) are </a:t>
            </a:r>
            <a:r>
              <a:rPr lang="it-IT" b="1" dirty="0"/>
              <a:t>of </a:t>
            </a:r>
            <a:r>
              <a:rPr lang="it-IT" b="1" dirty="0" err="1"/>
              <a:t>type</a:t>
            </a:r>
            <a:r>
              <a:rPr lang="it-IT" b="1" dirty="0"/>
              <a:t> E</a:t>
            </a:r>
            <a:r>
              <a:rPr lang="it-IT" b="1" baseline="-25000" dirty="0"/>
              <a:t>7 </a:t>
            </a:r>
            <a:endParaRPr lang="it-IT" b="1" dirty="0"/>
          </a:p>
        </p:txBody>
      </p:sp>
      <p:cxnSp>
        <p:nvCxnSpPr>
          <p:cNvPr id="11" name="Connettore 2 10"/>
          <p:cNvCxnSpPr/>
          <p:nvPr/>
        </p:nvCxnSpPr>
        <p:spPr>
          <a:xfrm flipV="1">
            <a:off x="1835696" y="2852936"/>
            <a:ext cx="0" cy="3312368"/>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a:stCxn id="51205" idx="3"/>
            <a:endCxn id="51206" idx="1"/>
          </p:cNvCxnSpPr>
          <p:nvPr/>
        </p:nvCxnSpPr>
        <p:spPr>
          <a:xfrm flipV="1">
            <a:off x="3383707" y="6345709"/>
            <a:ext cx="396205" cy="2438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4" name="Ovale 13"/>
          <p:cNvSpPr/>
          <p:nvPr/>
        </p:nvSpPr>
        <p:spPr bwMode="auto">
          <a:xfrm>
            <a:off x="1475656" y="2492896"/>
            <a:ext cx="720080" cy="504056"/>
          </a:xfrm>
          <a:prstGeom prst="ellipse">
            <a:avLst/>
          </a:prstGeom>
          <a:no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it-IT" sz="2300" dirty="0">
              <a:solidFill>
                <a:schemeClr val="tx1"/>
              </a:solidFill>
              <a:latin typeface="Segoe" pitchFamily="34" charset="0"/>
            </a:endParaRPr>
          </a:p>
        </p:txBody>
      </p:sp>
      <p:sp>
        <p:nvSpPr>
          <p:cNvPr id="15" name="Ovale 14"/>
          <p:cNvSpPr/>
          <p:nvPr/>
        </p:nvSpPr>
        <p:spPr bwMode="auto">
          <a:xfrm>
            <a:off x="1403648" y="2348880"/>
            <a:ext cx="936104" cy="504056"/>
          </a:xfrm>
          <a:prstGeom prst="ellipse">
            <a:avLst/>
          </a:prstGeom>
          <a:noFill/>
          <a:ln w="190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it-IT" sz="2300" dirty="0">
              <a:solidFill>
                <a:schemeClr val="tx1"/>
              </a:solidFill>
              <a:latin typeface="Segoe" pitchFamily="34" charset="0"/>
            </a:endParaRPr>
          </a:p>
        </p:txBody>
      </p:sp>
      <p:cxnSp>
        <p:nvCxnSpPr>
          <p:cNvPr id="23" name="Connettore 2 22"/>
          <p:cNvCxnSpPr/>
          <p:nvPr/>
        </p:nvCxnSpPr>
        <p:spPr>
          <a:xfrm flipV="1">
            <a:off x="2627784" y="2636912"/>
            <a:ext cx="3384376" cy="352839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Ovale 23"/>
          <p:cNvSpPr/>
          <p:nvPr/>
        </p:nvSpPr>
        <p:spPr bwMode="auto">
          <a:xfrm>
            <a:off x="5868144" y="2204864"/>
            <a:ext cx="720080" cy="504056"/>
          </a:xfrm>
          <a:prstGeom prst="ellipse">
            <a:avLst/>
          </a:prstGeom>
          <a:noFill/>
          <a:ln w="1905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it-IT" sz="2300" dirty="0">
              <a:solidFill>
                <a:schemeClr val="tx1"/>
              </a:solidFill>
              <a:latin typeface="Segoe" pitchFamily="34" charset="0"/>
            </a:endParaRPr>
          </a:p>
        </p:txBody>
      </p:sp>
      <p:sp>
        <p:nvSpPr>
          <p:cNvPr id="25" name="CasellaDiTesto 24"/>
          <p:cNvSpPr txBox="1"/>
          <p:nvPr/>
        </p:nvSpPr>
        <p:spPr>
          <a:xfrm>
            <a:off x="4572000" y="5733256"/>
            <a:ext cx="3539752" cy="369332"/>
          </a:xfrm>
          <a:prstGeom prst="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txBody>
          <a:bodyPr wrap="none" rtlCol="0">
            <a:spAutoFit/>
          </a:bodyPr>
          <a:lstStyle/>
          <a:p>
            <a:r>
              <a:rPr lang="it-IT" b="1" i="1" dirty="0"/>
              <a:t>“degenerate”</a:t>
            </a:r>
            <a:r>
              <a:rPr lang="it-IT" i="1" dirty="0"/>
              <a:t> </a:t>
            </a:r>
            <a:r>
              <a:rPr lang="it-IT" dirty="0" err="1"/>
              <a:t>groups</a:t>
            </a:r>
            <a:r>
              <a:rPr lang="it-IT" dirty="0"/>
              <a:t> </a:t>
            </a:r>
            <a:r>
              <a:rPr lang="it-IT" b="1" dirty="0"/>
              <a:t>of </a:t>
            </a:r>
            <a:r>
              <a:rPr lang="it-IT" b="1" dirty="0" err="1"/>
              <a:t>type</a:t>
            </a:r>
            <a:r>
              <a:rPr lang="it-IT" b="1" dirty="0"/>
              <a:t> E</a:t>
            </a:r>
            <a:r>
              <a:rPr lang="it-IT" b="1" baseline="-25000" dirty="0"/>
              <a:t>7</a:t>
            </a:r>
            <a:endParaRPr lang="it-IT" b="1" dirty="0"/>
          </a:p>
        </p:txBody>
      </p:sp>
      <p:sp>
        <p:nvSpPr>
          <p:cNvPr id="16" name="CasellaDiTesto 15"/>
          <p:cNvSpPr txBox="1"/>
          <p:nvPr/>
        </p:nvSpPr>
        <p:spPr>
          <a:xfrm>
            <a:off x="4499992" y="4314393"/>
            <a:ext cx="4400564" cy="923330"/>
          </a:xfrm>
          <a:prstGeom prst="rect">
            <a:avLst/>
          </a:prstGeom>
          <a:solidFill>
            <a:srgbClr val="FFFF00"/>
          </a:solidFill>
          <a:ln>
            <a:solidFill>
              <a:srgbClr val="00B050"/>
            </a:solidFill>
          </a:ln>
        </p:spPr>
        <p:txBody>
          <a:bodyPr wrap="none" rtlCol="0">
            <a:spAutoFit/>
          </a:bodyPr>
          <a:lstStyle/>
          <a:p>
            <a:r>
              <a:rPr lang="it-IT" dirty="0"/>
              <a:t>(</a:t>
            </a:r>
            <a:r>
              <a:rPr lang="it-IT" b="1" dirty="0"/>
              <a:t>E</a:t>
            </a:r>
            <a:r>
              <a:rPr lang="it-IT" b="1" baseline="-25000" dirty="0"/>
              <a:t>7</a:t>
            </a:r>
            <a:r>
              <a:rPr lang="it-IT" dirty="0"/>
              <a:t>, </a:t>
            </a:r>
            <a:r>
              <a:rPr lang="it-IT" b="1" dirty="0"/>
              <a:t>912 </a:t>
            </a:r>
            <a:r>
              <a:rPr lang="it-IT" sz="1400" b="1" dirty="0"/>
              <a:t>– </a:t>
            </a:r>
            <a:r>
              <a:rPr lang="it-IT" sz="1400" b="1" dirty="0" err="1"/>
              <a:t>embedding</a:t>
            </a:r>
            <a:r>
              <a:rPr lang="it-IT" sz="1400" b="1" dirty="0"/>
              <a:t> </a:t>
            </a:r>
            <a:r>
              <a:rPr lang="it-IT" sz="1400" b="1" dirty="0" err="1"/>
              <a:t>tensor</a:t>
            </a:r>
            <a:r>
              <a:rPr lang="it-IT" sz="1400" b="1" dirty="0"/>
              <a:t> N=8/N=2 </a:t>
            </a:r>
            <a:r>
              <a:rPr lang="it-IT" sz="1400" b="1" dirty="0" err="1"/>
              <a:t>exc</a:t>
            </a:r>
            <a:r>
              <a:rPr lang="it-IT" sz="1400" b="1" dirty="0"/>
              <a:t>, D=4</a:t>
            </a:r>
            <a:r>
              <a:rPr lang="it-IT" dirty="0"/>
              <a:t>)</a:t>
            </a:r>
          </a:p>
          <a:p>
            <a:r>
              <a:rPr lang="it-IT" dirty="0" err="1"/>
              <a:t>satisfies</a:t>
            </a:r>
            <a:r>
              <a:rPr lang="it-IT" dirty="0"/>
              <a:t> the first </a:t>
            </a:r>
            <a:r>
              <a:rPr lang="it-IT" dirty="0" err="1"/>
              <a:t>two</a:t>
            </a:r>
            <a:r>
              <a:rPr lang="it-IT" dirty="0"/>
              <a:t> </a:t>
            </a:r>
            <a:r>
              <a:rPr lang="it-IT" dirty="0" err="1"/>
              <a:t>Brown’s</a:t>
            </a:r>
            <a:r>
              <a:rPr lang="it-IT" dirty="0"/>
              <a:t> </a:t>
            </a:r>
            <a:r>
              <a:rPr lang="it-IT" dirty="0" err="1"/>
              <a:t>axioms</a:t>
            </a:r>
            <a:r>
              <a:rPr lang="it-IT" dirty="0"/>
              <a:t>,</a:t>
            </a:r>
          </a:p>
          <a:p>
            <a:r>
              <a:rPr lang="it-IT" i="1" dirty="0" err="1"/>
              <a:t>but</a:t>
            </a:r>
            <a:r>
              <a:rPr lang="it-IT" i="1" dirty="0"/>
              <a:t> </a:t>
            </a:r>
            <a:r>
              <a:rPr lang="it-IT" b="1" i="1" dirty="0" err="1"/>
              <a:t>not</a:t>
            </a:r>
            <a:r>
              <a:rPr lang="it-IT" i="1" dirty="0"/>
              <a:t> the </a:t>
            </a:r>
            <a:r>
              <a:rPr lang="it-IT" i="1" dirty="0" err="1"/>
              <a:t>third</a:t>
            </a:r>
            <a:r>
              <a:rPr lang="it-IT" i="1" dirty="0"/>
              <a:t> </a:t>
            </a:r>
            <a:r>
              <a:rPr lang="it-IT" i="1" dirty="0" err="1"/>
              <a:t>one</a:t>
            </a:r>
            <a:r>
              <a:rPr lang="it-IT" i="1" dirty="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04"/>
                                        </p:tgtEl>
                                        <p:attrNameLst>
                                          <p:attrName>style.visibility</p:attrName>
                                        </p:attrNameLst>
                                      </p:cBhvr>
                                      <p:to>
                                        <p:strVal val="visible"/>
                                      </p:to>
                                    </p:set>
                                    <p:animEffect transition="in" filter="fade">
                                      <p:cBhvr>
                                        <p:cTn id="7" dur="1000"/>
                                        <p:tgtEl>
                                          <p:spTgt spid="51204"/>
                                        </p:tgtEl>
                                      </p:cBhvr>
                                    </p:animEffect>
                                  </p:childTnLst>
                                </p:cTn>
                              </p:par>
                              <p:par>
                                <p:cTn id="8" presetID="10" presetClass="entr" presetSubtype="0" fill="hold" nodeType="withEffect">
                                  <p:stCondLst>
                                    <p:cond delay="0"/>
                                  </p:stCondLst>
                                  <p:childTnLst>
                                    <p:set>
                                      <p:cBhvr>
                                        <p:cTn id="9" dur="1" fill="hold">
                                          <p:stCondLst>
                                            <p:cond delay="0"/>
                                          </p:stCondLst>
                                        </p:cTn>
                                        <p:tgtEl>
                                          <p:spTgt spid="51202"/>
                                        </p:tgtEl>
                                        <p:attrNameLst>
                                          <p:attrName>style.visibility</p:attrName>
                                        </p:attrNameLst>
                                      </p:cBhvr>
                                      <p:to>
                                        <p:strVal val="visible"/>
                                      </p:to>
                                    </p:set>
                                    <p:animEffect transition="in" filter="fade">
                                      <p:cBhvr>
                                        <p:cTn id="10" dur="2000"/>
                                        <p:tgtEl>
                                          <p:spTgt spid="5120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203"/>
                                        </p:tgtEl>
                                        <p:attrNameLst>
                                          <p:attrName>style.visibility</p:attrName>
                                        </p:attrNameLst>
                                      </p:cBhvr>
                                      <p:to>
                                        <p:strVal val="visible"/>
                                      </p:to>
                                    </p:set>
                                    <p:animEffect transition="in" filter="fade">
                                      <p:cBhvr>
                                        <p:cTn id="15" dur="2000"/>
                                        <p:tgtEl>
                                          <p:spTgt spid="5120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1205"/>
                                        </p:tgtEl>
                                        <p:attrNameLst>
                                          <p:attrName>style.visibility</p:attrName>
                                        </p:attrNameLst>
                                      </p:cBhvr>
                                      <p:to>
                                        <p:strVal val="visible"/>
                                      </p:to>
                                    </p:set>
                                    <p:animEffect transition="in" filter="fade">
                                      <p:cBhvr>
                                        <p:cTn id="20" dur="2000"/>
                                        <p:tgtEl>
                                          <p:spTgt spid="51205"/>
                                        </p:tgtEl>
                                      </p:cBhvr>
                                    </p:animEffect>
                                  </p:childTnLst>
                                </p:cTn>
                              </p:par>
                              <p:par>
                                <p:cTn id="21" presetID="10"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2000"/>
                                        <p:tgtEl>
                                          <p:spTgt spid="15"/>
                                        </p:tgtEl>
                                      </p:cBhvr>
                                    </p:animEffect>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2000"/>
                                        <p:tgtEl>
                                          <p:spTgt spid="2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2000"/>
                                        <p:tgtEl>
                                          <p:spTgt spid="24"/>
                                        </p:tgtEl>
                                      </p:cBhvr>
                                    </p:animEffect>
                                  </p:childTnLst>
                                </p:cTn>
                              </p:par>
                            </p:childTnLst>
                          </p:cTn>
                        </p:par>
                        <p:par>
                          <p:cTn id="34" fill="hold">
                            <p:stCondLst>
                              <p:cond delay="4000"/>
                            </p:stCondLst>
                            <p:childTnLst>
                              <p:par>
                                <p:cTn id="35" presetID="9"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dissolv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1000"/>
                                        <p:tgtEl>
                                          <p:spTgt spid="13"/>
                                        </p:tgtEl>
                                      </p:cBhvr>
                                    </p:animEffect>
                                  </p:childTnLst>
                                </p:cTn>
                              </p:par>
                              <p:par>
                                <p:cTn id="43" presetID="10" presetClass="entr" presetSubtype="0" fill="hold" nodeType="withEffect">
                                  <p:stCondLst>
                                    <p:cond delay="0"/>
                                  </p:stCondLst>
                                  <p:childTnLst>
                                    <p:set>
                                      <p:cBhvr>
                                        <p:cTn id="44" dur="1" fill="hold">
                                          <p:stCondLst>
                                            <p:cond delay="0"/>
                                          </p:stCondLst>
                                        </p:cTn>
                                        <p:tgtEl>
                                          <p:spTgt spid="51206"/>
                                        </p:tgtEl>
                                        <p:attrNameLst>
                                          <p:attrName>style.visibility</p:attrName>
                                        </p:attrNameLst>
                                      </p:cBhvr>
                                      <p:to>
                                        <p:strVal val="visible"/>
                                      </p:to>
                                    </p:set>
                                    <p:animEffect transition="in" filter="fade">
                                      <p:cBhvr>
                                        <p:cTn id="45" dur="2000"/>
                                        <p:tgtEl>
                                          <p:spTgt spid="51206"/>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2" fill="hold" grpId="0" nodeType="clickEffect">
                                  <p:stCondLst>
                                    <p:cond delay="0"/>
                                  </p:stCondLst>
                                  <p:childTnLst>
                                    <p:set>
                                      <p:cBhvr>
                                        <p:cTn id="49" dur="1" fill="hold">
                                          <p:stCondLst>
                                            <p:cond delay="0"/>
                                          </p:stCondLst>
                                        </p:cTn>
                                        <p:tgtEl>
                                          <p:spTgt spid="16"/>
                                        </p:tgtEl>
                                        <p:attrNameLst>
                                          <p:attrName>style.visibility</p:attrName>
                                        </p:attrNameLst>
                                      </p:cBhvr>
                                      <p:to>
                                        <p:strVal val="visible"/>
                                      </p:to>
                                    </p:set>
                                    <p:anim calcmode="lin" valueType="num">
                                      <p:cBhvr additive="base">
                                        <p:cTn id="50" dur="2000" fill="hold"/>
                                        <p:tgtEl>
                                          <p:spTgt spid="16"/>
                                        </p:tgtEl>
                                        <p:attrNameLst>
                                          <p:attrName>ppt_x</p:attrName>
                                        </p:attrNameLst>
                                      </p:cBhvr>
                                      <p:tavLst>
                                        <p:tav tm="0">
                                          <p:val>
                                            <p:strVal val="1+#ppt_w/2"/>
                                          </p:val>
                                        </p:tav>
                                        <p:tav tm="100000">
                                          <p:val>
                                            <p:strVal val="#ppt_x"/>
                                          </p:val>
                                        </p:tav>
                                      </p:tavLst>
                                    </p:anim>
                                    <p:anim calcmode="lin" valueType="num">
                                      <p:cBhvr additive="base">
                                        <p:cTn id="51" dur="20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animBg="1"/>
      <p:bldP spid="25" grpId="0" animBg="1"/>
      <p:bldP spid="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4"/>
          <p:cNvPicPr>
            <a:picLocks noChangeAspect="1" noChangeArrowheads="1"/>
          </p:cNvPicPr>
          <p:nvPr/>
        </p:nvPicPr>
        <p:blipFill>
          <a:blip r:embed="rId3" cstate="print"/>
          <a:srcRect/>
          <a:stretch>
            <a:fillRect/>
          </a:stretch>
        </p:blipFill>
        <p:spPr bwMode="auto">
          <a:xfrm>
            <a:off x="1043608" y="2636912"/>
            <a:ext cx="6477000" cy="809625"/>
          </a:xfrm>
          <a:prstGeom prst="rect">
            <a:avLst/>
          </a:prstGeom>
          <a:noFill/>
          <a:ln w="9525">
            <a:noFill/>
            <a:miter lim="800000"/>
            <a:headEnd/>
            <a:tailEnd/>
          </a:ln>
        </p:spPr>
      </p:pic>
      <p:pic>
        <p:nvPicPr>
          <p:cNvPr id="11" name="Picture 1"/>
          <p:cNvPicPr>
            <a:picLocks noChangeAspect="1" noChangeArrowheads="1"/>
          </p:cNvPicPr>
          <p:nvPr/>
        </p:nvPicPr>
        <p:blipFill>
          <a:blip r:embed="rId4" cstate="print"/>
          <a:srcRect/>
          <a:stretch>
            <a:fillRect/>
          </a:stretch>
        </p:blipFill>
        <p:spPr bwMode="auto">
          <a:xfrm>
            <a:off x="1187624" y="4077072"/>
            <a:ext cx="6419850" cy="714375"/>
          </a:xfrm>
          <a:prstGeom prst="rect">
            <a:avLst/>
          </a:prstGeom>
          <a:noFill/>
          <a:ln w="9525">
            <a:noFill/>
            <a:miter lim="800000"/>
            <a:headEnd/>
            <a:tailEnd/>
          </a:ln>
        </p:spPr>
      </p:pic>
      <p:pic>
        <p:nvPicPr>
          <p:cNvPr id="12" name="Picture 2"/>
          <p:cNvPicPr>
            <a:picLocks noChangeAspect="1" noChangeArrowheads="1"/>
          </p:cNvPicPr>
          <p:nvPr/>
        </p:nvPicPr>
        <p:blipFill>
          <a:blip r:embed="rId5" cstate="print"/>
          <a:srcRect/>
          <a:stretch>
            <a:fillRect/>
          </a:stretch>
        </p:blipFill>
        <p:spPr bwMode="auto">
          <a:xfrm>
            <a:off x="2411760" y="5589240"/>
            <a:ext cx="3933825" cy="857250"/>
          </a:xfrm>
          <a:prstGeom prst="rect">
            <a:avLst/>
          </a:prstGeom>
          <a:noFill/>
          <a:ln w="28575">
            <a:solidFill>
              <a:srgbClr val="FF0000"/>
            </a:solidFill>
            <a:miter lim="800000"/>
            <a:headEnd/>
            <a:tailEnd/>
          </a:ln>
        </p:spPr>
      </p:pic>
      <p:sp>
        <p:nvSpPr>
          <p:cNvPr id="6" name="CasellaDiTesto 5"/>
          <p:cNvSpPr txBox="1"/>
          <p:nvPr/>
        </p:nvSpPr>
        <p:spPr>
          <a:xfrm>
            <a:off x="683568" y="332656"/>
            <a:ext cx="7803739" cy="923330"/>
          </a:xfrm>
          <a:prstGeom prst="rect">
            <a:avLst/>
          </a:prstGeom>
          <a:noFill/>
        </p:spPr>
        <p:txBody>
          <a:bodyPr wrap="none" rtlCol="0">
            <a:spAutoFit/>
          </a:bodyPr>
          <a:lstStyle/>
          <a:p>
            <a:r>
              <a:rPr lang="it-IT" dirty="0"/>
              <a:t>In D=4 </a:t>
            </a:r>
            <a:r>
              <a:rPr lang="it-IT" dirty="0" err="1"/>
              <a:t>sugras</a:t>
            </a:r>
            <a:r>
              <a:rPr lang="it-IT" dirty="0"/>
              <a:t> with the </a:t>
            </a:r>
            <a:r>
              <a:rPr lang="it-IT" dirty="0" err="1"/>
              <a:t>previous</a:t>
            </a:r>
            <a:r>
              <a:rPr lang="it-IT" dirty="0"/>
              <a:t> </a:t>
            </a:r>
            <a:r>
              <a:rPr lang="it-IT" dirty="0" err="1"/>
              <a:t>electric-magnetic</a:t>
            </a:r>
            <a:r>
              <a:rPr lang="it-IT" dirty="0"/>
              <a:t> </a:t>
            </a:r>
            <a:r>
              <a:rPr lang="it-IT" dirty="0" err="1"/>
              <a:t>duality</a:t>
            </a:r>
            <a:r>
              <a:rPr lang="it-IT" dirty="0"/>
              <a:t> group </a:t>
            </a:r>
            <a:r>
              <a:rPr lang="it-IT" b="1" dirty="0"/>
              <a:t>of </a:t>
            </a:r>
            <a:r>
              <a:rPr lang="it-IT" b="1" dirty="0" err="1"/>
              <a:t>type</a:t>
            </a:r>
            <a:r>
              <a:rPr lang="it-IT" b="1" dirty="0"/>
              <a:t> E</a:t>
            </a:r>
            <a:r>
              <a:rPr lang="it-IT" b="1" baseline="-25000" dirty="0"/>
              <a:t>7</a:t>
            </a:r>
            <a:r>
              <a:rPr lang="it-IT" dirty="0"/>
              <a:t>,</a:t>
            </a:r>
          </a:p>
          <a:p>
            <a:r>
              <a:rPr lang="it-IT" dirty="0"/>
              <a:t>the </a:t>
            </a:r>
            <a:r>
              <a:rPr lang="it-IT" b="1" dirty="0" err="1"/>
              <a:t>G</a:t>
            </a:r>
            <a:r>
              <a:rPr lang="it-IT" dirty="0" err="1"/>
              <a:t>-invariant</a:t>
            </a:r>
            <a:r>
              <a:rPr lang="it-IT" dirty="0"/>
              <a:t> </a:t>
            </a:r>
            <a:r>
              <a:rPr lang="it-IT" b="1" dirty="0" err="1"/>
              <a:t>K-tensor</a:t>
            </a:r>
            <a:r>
              <a:rPr lang="it-IT" dirty="0"/>
              <a:t> </a:t>
            </a:r>
            <a:r>
              <a:rPr lang="it-IT" dirty="0" err="1"/>
              <a:t>determining</a:t>
            </a:r>
            <a:r>
              <a:rPr lang="it-IT" dirty="0"/>
              <a:t> the</a:t>
            </a:r>
          </a:p>
          <a:p>
            <a:r>
              <a:rPr lang="it-IT" dirty="0" err="1"/>
              <a:t>extremal</a:t>
            </a:r>
            <a:r>
              <a:rPr lang="it-IT" dirty="0"/>
              <a:t> BH </a:t>
            </a:r>
            <a:r>
              <a:rPr lang="it-IT" dirty="0" err="1"/>
              <a:t>Bekenstein-Hawking</a:t>
            </a:r>
            <a:r>
              <a:rPr lang="it-IT" dirty="0"/>
              <a:t> </a:t>
            </a:r>
            <a:r>
              <a:rPr lang="it-IT" dirty="0" err="1"/>
              <a:t>entropy</a:t>
            </a:r>
            <a:r>
              <a:rPr lang="it-IT" dirty="0"/>
              <a:t> </a:t>
            </a:r>
          </a:p>
        </p:txBody>
      </p:sp>
      <p:pic>
        <p:nvPicPr>
          <p:cNvPr id="7" name="Picture 8"/>
          <p:cNvPicPr>
            <a:picLocks noChangeAspect="1" noChangeArrowheads="1"/>
          </p:cNvPicPr>
          <p:nvPr/>
        </p:nvPicPr>
        <p:blipFill>
          <a:blip r:embed="rId6" cstate="print"/>
          <a:srcRect/>
          <a:stretch>
            <a:fillRect/>
          </a:stretch>
        </p:blipFill>
        <p:spPr bwMode="auto">
          <a:xfrm>
            <a:off x="1043608" y="1340768"/>
            <a:ext cx="1685925" cy="542925"/>
          </a:xfrm>
          <a:prstGeom prst="rect">
            <a:avLst/>
          </a:prstGeom>
          <a:noFill/>
          <a:ln w="19050">
            <a:solidFill>
              <a:srgbClr val="FF0000"/>
            </a:solidFill>
            <a:miter lim="800000"/>
            <a:headEnd/>
            <a:tailEnd/>
          </a:ln>
        </p:spPr>
      </p:pic>
      <p:pic>
        <p:nvPicPr>
          <p:cNvPr id="8" name="Picture 7"/>
          <p:cNvPicPr>
            <a:picLocks noChangeAspect="1" noChangeArrowheads="1"/>
          </p:cNvPicPr>
          <p:nvPr/>
        </p:nvPicPr>
        <p:blipFill>
          <a:blip r:embed="rId7" cstate="print"/>
          <a:srcRect/>
          <a:stretch>
            <a:fillRect/>
          </a:stretch>
        </p:blipFill>
        <p:spPr bwMode="auto">
          <a:xfrm>
            <a:off x="3347864" y="1340768"/>
            <a:ext cx="4019550" cy="561975"/>
          </a:xfrm>
          <a:prstGeom prst="rect">
            <a:avLst/>
          </a:prstGeom>
          <a:noFill/>
          <a:ln w="9525">
            <a:noFill/>
            <a:miter lim="800000"/>
            <a:headEnd/>
            <a:tailEnd/>
          </a:ln>
        </p:spPr>
      </p:pic>
      <p:sp>
        <p:nvSpPr>
          <p:cNvPr id="13" name="CasellaDiTesto 12"/>
          <p:cNvSpPr txBox="1"/>
          <p:nvPr/>
        </p:nvSpPr>
        <p:spPr>
          <a:xfrm>
            <a:off x="827584" y="1916832"/>
            <a:ext cx="7802136" cy="646331"/>
          </a:xfrm>
          <a:prstGeom prst="rect">
            <a:avLst/>
          </a:prstGeom>
          <a:noFill/>
        </p:spPr>
        <p:txBody>
          <a:bodyPr wrap="none" rtlCol="0">
            <a:spAutoFit/>
          </a:bodyPr>
          <a:lstStyle/>
          <a:p>
            <a:r>
              <a:rPr lang="it-IT" dirty="0"/>
              <a:t>can </a:t>
            </a:r>
            <a:r>
              <a:rPr lang="it-IT" dirty="0" err="1"/>
              <a:t>generally</a:t>
            </a:r>
            <a:r>
              <a:rPr lang="it-IT" dirty="0"/>
              <a:t> </a:t>
            </a:r>
            <a:r>
              <a:rPr lang="it-IT" dirty="0" err="1"/>
              <a:t>be</a:t>
            </a:r>
            <a:r>
              <a:rPr lang="it-IT" dirty="0"/>
              <a:t> </a:t>
            </a:r>
            <a:r>
              <a:rPr lang="it-IT" dirty="0" err="1"/>
              <a:t>expressed</a:t>
            </a:r>
            <a:r>
              <a:rPr lang="it-IT" dirty="0"/>
              <a:t> </a:t>
            </a:r>
            <a:r>
              <a:rPr lang="it-IT" dirty="0" err="1"/>
              <a:t>as</a:t>
            </a:r>
            <a:r>
              <a:rPr lang="it-IT" dirty="0"/>
              <a:t> </a:t>
            </a:r>
            <a:r>
              <a:rPr lang="it-IT" dirty="0" err="1"/>
              <a:t>adjoint-trace</a:t>
            </a:r>
            <a:r>
              <a:rPr lang="it-IT" dirty="0"/>
              <a:t> </a:t>
            </a:r>
            <a:r>
              <a:rPr lang="it-IT" dirty="0" err="1"/>
              <a:t>of</a:t>
            </a:r>
            <a:r>
              <a:rPr lang="it-IT" dirty="0"/>
              <a:t> the </a:t>
            </a:r>
            <a:r>
              <a:rPr lang="it-IT" dirty="0" err="1"/>
              <a:t>product</a:t>
            </a:r>
            <a:r>
              <a:rPr lang="it-IT" dirty="0"/>
              <a:t> </a:t>
            </a:r>
            <a:r>
              <a:rPr lang="it-IT" dirty="0" err="1"/>
              <a:t>of</a:t>
            </a:r>
            <a:r>
              <a:rPr lang="it-IT" dirty="0"/>
              <a:t> </a:t>
            </a:r>
            <a:r>
              <a:rPr lang="it-IT" dirty="0" err="1"/>
              <a:t>G-generators</a:t>
            </a:r>
            <a:endParaRPr lang="it-IT" dirty="0"/>
          </a:p>
          <a:p>
            <a:r>
              <a:rPr lang="it-IT" dirty="0"/>
              <a:t>(</a:t>
            </a:r>
            <a:r>
              <a:rPr lang="it-IT" dirty="0" err="1"/>
              <a:t>dim</a:t>
            </a:r>
            <a:r>
              <a:rPr lang="it-IT" dirty="0"/>
              <a:t> </a:t>
            </a:r>
            <a:r>
              <a:rPr lang="it-IT" b="1" dirty="0"/>
              <a:t>R</a:t>
            </a:r>
            <a:r>
              <a:rPr lang="it-IT" dirty="0"/>
              <a:t> = 2n, and </a:t>
            </a:r>
            <a:r>
              <a:rPr lang="it-IT" dirty="0" err="1"/>
              <a:t>dim</a:t>
            </a:r>
            <a:r>
              <a:rPr lang="it-IT" dirty="0"/>
              <a:t> </a:t>
            </a:r>
            <a:r>
              <a:rPr lang="it-IT" b="1" dirty="0" err="1"/>
              <a:t>Adj</a:t>
            </a:r>
            <a:r>
              <a:rPr lang="it-IT" dirty="0"/>
              <a:t> = d)</a:t>
            </a:r>
          </a:p>
        </p:txBody>
      </p:sp>
      <p:sp>
        <p:nvSpPr>
          <p:cNvPr id="14" name="CasellaDiTesto 13"/>
          <p:cNvSpPr txBox="1"/>
          <p:nvPr/>
        </p:nvSpPr>
        <p:spPr>
          <a:xfrm>
            <a:off x="683568" y="3645024"/>
            <a:ext cx="6930102" cy="369332"/>
          </a:xfrm>
          <a:prstGeom prst="rect">
            <a:avLst/>
          </a:prstGeom>
          <a:noFill/>
        </p:spPr>
        <p:txBody>
          <a:bodyPr wrap="none" rtlCol="0">
            <a:spAutoFit/>
          </a:bodyPr>
          <a:lstStyle/>
          <a:p>
            <a:r>
              <a:rPr lang="it-IT" dirty="0"/>
              <a:t>The </a:t>
            </a:r>
            <a:r>
              <a:rPr lang="it-IT" b="1" dirty="0" err="1"/>
              <a:t>horizon</a:t>
            </a:r>
            <a:r>
              <a:rPr lang="it-IT" b="1" dirty="0"/>
              <a:t> F-</a:t>
            </a:r>
            <a:r>
              <a:rPr lang="it-IT" b="1" dirty="0" err="1"/>
              <a:t>duality</a:t>
            </a:r>
            <a:r>
              <a:rPr lang="it-IT" b="1" dirty="0"/>
              <a:t> </a:t>
            </a:r>
            <a:r>
              <a:rPr lang="it-IT" dirty="0"/>
              <a:t>can be </a:t>
            </a:r>
            <a:r>
              <a:rPr lang="it-IT" dirty="0" err="1"/>
              <a:t>expressed</a:t>
            </a:r>
            <a:r>
              <a:rPr lang="it-IT" dirty="0"/>
              <a:t> in </a:t>
            </a:r>
            <a:r>
              <a:rPr lang="it-IT" dirty="0" err="1"/>
              <a:t>terms</a:t>
            </a:r>
            <a:r>
              <a:rPr lang="it-IT" dirty="0"/>
              <a:t> of the </a:t>
            </a:r>
            <a:r>
              <a:rPr lang="it-IT" b="1" dirty="0"/>
              <a:t>K-</a:t>
            </a:r>
            <a:r>
              <a:rPr lang="it-IT" b="1" dirty="0" err="1"/>
              <a:t>tensor</a:t>
            </a:r>
            <a:endParaRPr lang="it-IT" b="1" dirty="0"/>
          </a:p>
        </p:txBody>
      </p:sp>
      <p:sp>
        <p:nvSpPr>
          <p:cNvPr id="15" name="CasellaDiTesto 14"/>
          <p:cNvSpPr txBox="1"/>
          <p:nvPr/>
        </p:nvSpPr>
        <p:spPr>
          <a:xfrm>
            <a:off x="5436096" y="4869160"/>
            <a:ext cx="2898486" cy="307777"/>
          </a:xfrm>
          <a:prstGeom prst="rect">
            <a:avLst/>
          </a:prstGeom>
          <a:noFill/>
        </p:spPr>
        <p:txBody>
          <a:bodyPr wrap="none" rtlCol="0">
            <a:spAutoFit/>
          </a:bodyPr>
          <a:lstStyle/>
          <a:p>
            <a:r>
              <a:rPr lang="it-IT" sz="1400" dirty="0" err="1"/>
              <a:t>Borsten</a:t>
            </a:r>
            <a:r>
              <a:rPr lang="it-IT" sz="1400" dirty="0"/>
              <a:t>,</a:t>
            </a:r>
            <a:r>
              <a:rPr lang="it-IT" sz="1400" dirty="0" err="1"/>
              <a:t>Dahanayake</a:t>
            </a:r>
            <a:r>
              <a:rPr lang="it-IT" sz="1400" dirty="0"/>
              <a:t>,</a:t>
            </a:r>
            <a:r>
              <a:rPr lang="it-IT" sz="1400" dirty="0" err="1"/>
              <a:t>Duff</a:t>
            </a:r>
            <a:r>
              <a:rPr lang="it-IT" sz="1400" dirty="0"/>
              <a:t>,Rubens</a:t>
            </a:r>
          </a:p>
        </p:txBody>
      </p:sp>
      <p:sp>
        <p:nvSpPr>
          <p:cNvPr id="16" name="CasellaDiTesto 15"/>
          <p:cNvSpPr txBox="1"/>
          <p:nvPr/>
        </p:nvSpPr>
        <p:spPr>
          <a:xfrm>
            <a:off x="323528" y="5085184"/>
            <a:ext cx="8520281" cy="369332"/>
          </a:xfrm>
          <a:prstGeom prst="rect">
            <a:avLst/>
          </a:prstGeom>
          <a:noFill/>
        </p:spPr>
        <p:txBody>
          <a:bodyPr wrap="none" rtlCol="0">
            <a:spAutoFit/>
          </a:bodyPr>
          <a:lstStyle/>
          <a:p>
            <a:r>
              <a:rPr lang="it-IT" dirty="0"/>
              <a:t>and the </a:t>
            </a:r>
            <a:r>
              <a:rPr lang="it-IT" b="1" dirty="0" err="1"/>
              <a:t>invariance</a:t>
            </a:r>
            <a:r>
              <a:rPr lang="it-IT" dirty="0"/>
              <a:t> of the BH </a:t>
            </a:r>
            <a:r>
              <a:rPr lang="it-IT" dirty="0" err="1"/>
              <a:t>entropy</a:t>
            </a:r>
            <a:r>
              <a:rPr lang="it-IT" dirty="0"/>
              <a:t> under </a:t>
            </a:r>
            <a:r>
              <a:rPr lang="it-IT" b="1" dirty="0" err="1"/>
              <a:t>horizon</a:t>
            </a:r>
            <a:r>
              <a:rPr lang="it-IT" b="1" dirty="0"/>
              <a:t> F-</a:t>
            </a:r>
            <a:r>
              <a:rPr lang="it-IT" b="1" dirty="0" err="1"/>
              <a:t>duality</a:t>
            </a:r>
            <a:r>
              <a:rPr lang="it-IT" b="1" dirty="0"/>
              <a:t> </a:t>
            </a:r>
            <a:r>
              <a:rPr lang="it-IT" dirty="0"/>
              <a:t>can be </a:t>
            </a:r>
            <a:r>
              <a:rPr lang="it-IT" dirty="0" err="1"/>
              <a:t>recast</a:t>
            </a:r>
            <a:r>
              <a:rPr lang="it-IT" dirty="0"/>
              <a:t> </a:t>
            </a:r>
            <a:r>
              <a:rPr lang="it-IT" dirty="0" err="1"/>
              <a:t>as</a:t>
            </a:r>
            <a:r>
              <a:rPr lang="it-IT" dirty="0"/>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10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1000"/>
                                        <p:tgtEl>
                                          <p:spTgt spid="14"/>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0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childTnLst>
                                </p:cTn>
                              </p:par>
                              <p:par>
                                <p:cTn id="35" presetID="10"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sellaDiTesto 5"/>
          <p:cNvSpPr txBox="1"/>
          <p:nvPr/>
        </p:nvSpPr>
        <p:spPr>
          <a:xfrm>
            <a:off x="899592" y="303348"/>
            <a:ext cx="3126177" cy="461665"/>
          </a:xfrm>
          <a:prstGeom prst="rect">
            <a:avLst/>
          </a:prstGeom>
          <a:noFill/>
        </p:spPr>
        <p:txBody>
          <a:bodyPr wrap="none" rtlCol="0">
            <a:spAutoFit/>
          </a:bodyPr>
          <a:lstStyle/>
          <a:p>
            <a:r>
              <a:rPr lang="it-IT" sz="2400" dirty="0" err="1">
                <a:solidFill>
                  <a:srgbClr val="FF0000"/>
                </a:solidFill>
                <a:effectLst>
                  <a:outerShdw blurRad="38100" dist="38100" dir="2700000" algn="tl">
                    <a:srgbClr val="000000">
                      <a:alpha val="43137"/>
                    </a:srgbClr>
                  </a:outerShdw>
                </a:effectLst>
              </a:rPr>
              <a:t>Hints</a:t>
            </a:r>
            <a:r>
              <a:rPr lang="it-IT" sz="2400" dirty="0">
                <a:solidFill>
                  <a:srgbClr val="FF0000"/>
                </a:solidFill>
                <a:effectLst>
                  <a:outerShdw blurRad="38100" dist="38100" dir="2700000" algn="tl">
                    <a:srgbClr val="000000">
                      <a:alpha val="43137"/>
                    </a:srgbClr>
                  </a:outerShdw>
                </a:effectLst>
              </a:rPr>
              <a:t> for the Future…</a:t>
            </a:r>
          </a:p>
        </p:txBody>
      </p:sp>
      <p:sp>
        <p:nvSpPr>
          <p:cNvPr id="7" name="CasellaDiTesto 6"/>
          <p:cNvSpPr txBox="1"/>
          <p:nvPr/>
        </p:nvSpPr>
        <p:spPr>
          <a:xfrm>
            <a:off x="611560" y="903512"/>
            <a:ext cx="7272808" cy="646331"/>
          </a:xfrm>
          <a:prstGeom prst="rect">
            <a:avLst/>
          </a:prstGeom>
          <a:noFill/>
        </p:spPr>
        <p:txBody>
          <a:bodyPr wrap="square" rtlCol="0">
            <a:spAutoFit/>
          </a:bodyPr>
          <a:lstStyle/>
          <a:p>
            <a:pPr>
              <a:buFont typeface="Wingdings" pitchFamily="2" charset="2"/>
              <a:buChar char="v"/>
            </a:pPr>
            <a:r>
              <a:rPr lang="it-IT" dirty="0"/>
              <a:t> extension to </a:t>
            </a:r>
            <a:r>
              <a:rPr lang="it-IT" b="1" dirty="0"/>
              <a:t>“small” </a:t>
            </a:r>
            <a:r>
              <a:rPr lang="it-IT" dirty="0"/>
              <a:t>[</a:t>
            </a:r>
            <a:r>
              <a:rPr lang="it-IT" dirty="0" err="1"/>
              <a:t>intrinsically</a:t>
            </a:r>
            <a:r>
              <a:rPr lang="it-IT" dirty="0"/>
              <a:t> quantum] </a:t>
            </a:r>
            <a:r>
              <a:rPr lang="it-IT" b="1" dirty="0"/>
              <a:t>Black </a:t>
            </a:r>
            <a:r>
              <a:rPr lang="it-IT" b="1" dirty="0" err="1"/>
              <a:t>Holes</a:t>
            </a:r>
            <a:r>
              <a:rPr lang="it-IT" b="1" dirty="0"/>
              <a:t> </a:t>
            </a:r>
            <a:r>
              <a:rPr lang="it-IT" dirty="0"/>
              <a:t>:</a:t>
            </a:r>
          </a:p>
          <a:p>
            <a:r>
              <a:rPr lang="it-IT" dirty="0"/>
              <a:t>     </a:t>
            </a:r>
            <a:r>
              <a:rPr lang="it-IT" dirty="0" err="1"/>
              <a:t>how</a:t>
            </a:r>
            <a:r>
              <a:rPr lang="it-IT" dirty="0"/>
              <a:t> to </a:t>
            </a:r>
            <a:r>
              <a:rPr lang="it-IT" dirty="0" err="1"/>
              <a:t>define</a:t>
            </a:r>
            <a:r>
              <a:rPr lang="it-IT" dirty="0"/>
              <a:t> </a:t>
            </a:r>
            <a:r>
              <a:rPr lang="it-IT" b="1" dirty="0"/>
              <a:t>F-</a:t>
            </a:r>
            <a:r>
              <a:rPr lang="it-IT" b="1" dirty="0" err="1"/>
              <a:t>duality</a:t>
            </a:r>
            <a:r>
              <a:rPr lang="it-IT" b="1" dirty="0"/>
              <a:t> </a:t>
            </a:r>
            <a:r>
              <a:rPr lang="it-IT" b="1" i="1" dirty="0"/>
              <a:t>?</a:t>
            </a:r>
          </a:p>
        </p:txBody>
      </p:sp>
      <p:sp>
        <p:nvSpPr>
          <p:cNvPr id="9" name="CasellaDiTesto 8"/>
          <p:cNvSpPr txBox="1"/>
          <p:nvPr/>
        </p:nvSpPr>
        <p:spPr>
          <a:xfrm>
            <a:off x="635151" y="1835026"/>
            <a:ext cx="5878532" cy="584775"/>
          </a:xfrm>
          <a:prstGeom prst="rect">
            <a:avLst/>
          </a:prstGeom>
          <a:noFill/>
        </p:spPr>
        <p:txBody>
          <a:bodyPr wrap="none" rtlCol="0">
            <a:spAutoFit/>
          </a:bodyPr>
          <a:lstStyle/>
          <a:p>
            <a:pPr>
              <a:buFont typeface="Wingdings" pitchFamily="2" charset="2"/>
              <a:buChar char="v"/>
            </a:pPr>
            <a:r>
              <a:rPr lang="it-IT" dirty="0"/>
              <a:t> extension to </a:t>
            </a:r>
            <a:r>
              <a:rPr lang="it-IT" b="1" dirty="0"/>
              <a:t>multi-</a:t>
            </a:r>
            <a:r>
              <a:rPr lang="it-IT" b="1" dirty="0" err="1"/>
              <a:t>centered</a:t>
            </a:r>
            <a:r>
              <a:rPr lang="it-IT" b="1" dirty="0"/>
              <a:t> </a:t>
            </a:r>
            <a:r>
              <a:rPr lang="it-IT" dirty="0"/>
              <a:t>(</a:t>
            </a:r>
            <a:r>
              <a:rPr lang="it-IT" dirty="0" err="1"/>
              <a:t>extremal</a:t>
            </a:r>
            <a:r>
              <a:rPr lang="it-IT" dirty="0"/>
              <a:t>) BH </a:t>
            </a:r>
            <a:r>
              <a:rPr lang="it-IT" dirty="0" err="1"/>
              <a:t>solutions</a:t>
            </a:r>
            <a:r>
              <a:rPr lang="it-IT" dirty="0"/>
              <a:t>:</a:t>
            </a:r>
          </a:p>
          <a:p>
            <a:r>
              <a:rPr lang="it-IT" sz="1400" dirty="0"/>
              <a:t>                                         </a:t>
            </a:r>
            <a:r>
              <a:rPr lang="it-IT" sz="1400" dirty="0" err="1"/>
              <a:t>Yeranyan</a:t>
            </a:r>
            <a:r>
              <a:rPr lang="it-IT" sz="1400" dirty="0"/>
              <a:t>; </a:t>
            </a:r>
            <a:r>
              <a:rPr lang="it-IT" sz="1400" dirty="0" err="1"/>
              <a:t>Ferrara,AM,Shcherbakov,Yeranyan</a:t>
            </a:r>
            <a:endParaRPr lang="it-IT" sz="1400" dirty="0"/>
          </a:p>
        </p:txBody>
      </p:sp>
      <p:sp>
        <p:nvSpPr>
          <p:cNvPr id="11" name="CasellaDiTesto 10"/>
          <p:cNvSpPr txBox="1"/>
          <p:nvPr/>
        </p:nvSpPr>
        <p:spPr>
          <a:xfrm>
            <a:off x="648689" y="2699086"/>
            <a:ext cx="7571303" cy="923330"/>
          </a:xfrm>
          <a:prstGeom prst="rect">
            <a:avLst/>
          </a:prstGeom>
          <a:noFill/>
        </p:spPr>
        <p:txBody>
          <a:bodyPr wrap="none" rtlCol="0">
            <a:spAutoFit/>
          </a:bodyPr>
          <a:lstStyle/>
          <a:p>
            <a:pPr>
              <a:buFont typeface="Wingdings" pitchFamily="2" charset="2"/>
              <a:buChar char="v"/>
            </a:pPr>
            <a:r>
              <a:rPr lang="it-IT" dirty="0"/>
              <a:t> </a:t>
            </a:r>
            <a:r>
              <a:rPr lang="it-IT" dirty="0" err="1"/>
              <a:t>into</a:t>
            </a:r>
            <a:r>
              <a:rPr lang="it-IT" dirty="0"/>
              <a:t> the </a:t>
            </a:r>
            <a:r>
              <a:rPr lang="it-IT" b="1" dirty="0"/>
              <a:t>quantum regime </a:t>
            </a:r>
            <a:r>
              <a:rPr lang="it-IT" dirty="0"/>
              <a:t>of </a:t>
            </a:r>
            <a:r>
              <a:rPr lang="it-IT" dirty="0" err="1"/>
              <a:t>gravity</a:t>
            </a:r>
            <a:r>
              <a:rPr lang="it-IT" dirty="0"/>
              <a:t> [</a:t>
            </a:r>
            <a:r>
              <a:rPr lang="it-IT" dirty="0" err="1"/>
              <a:t>e.m</a:t>
            </a:r>
            <a:r>
              <a:rPr lang="it-IT" dirty="0"/>
              <a:t>. </a:t>
            </a:r>
            <a:r>
              <a:rPr lang="it-IT" dirty="0" err="1"/>
              <a:t>duality</a:t>
            </a:r>
            <a:r>
              <a:rPr lang="it-IT" dirty="0"/>
              <a:t> over </a:t>
            </a:r>
            <a:r>
              <a:rPr lang="it-IT" b="1" dirty="0"/>
              <a:t>discrete</a:t>
            </a:r>
            <a:r>
              <a:rPr lang="it-IT" dirty="0"/>
              <a:t> </a:t>
            </a:r>
            <a:r>
              <a:rPr lang="it-IT" dirty="0" err="1"/>
              <a:t>fields</a:t>
            </a:r>
            <a:r>
              <a:rPr lang="it-IT" dirty="0"/>
              <a:t>]:</a:t>
            </a:r>
          </a:p>
          <a:p>
            <a:r>
              <a:rPr lang="it-IT" dirty="0"/>
              <a:t>     </a:t>
            </a:r>
            <a:r>
              <a:rPr lang="it-IT" b="1" dirty="0"/>
              <a:t>F-</a:t>
            </a:r>
            <a:r>
              <a:rPr lang="it-IT" b="1" dirty="0" err="1"/>
              <a:t>duality</a:t>
            </a:r>
            <a:r>
              <a:rPr lang="it-IT" b="1" dirty="0"/>
              <a:t> </a:t>
            </a:r>
            <a:r>
              <a:rPr lang="it-IT" dirty="0"/>
              <a:t>for</a:t>
            </a:r>
            <a:r>
              <a:rPr lang="it-IT" b="1" dirty="0"/>
              <a:t> </a:t>
            </a:r>
            <a:r>
              <a:rPr lang="it-IT" b="1" dirty="0" err="1"/>
              <a:t>integer</a:t>
            </a:r>
            <a:r>
              <a:rPr lang="it-IT" b="1" dirty="0"/>
              <a:t>, </a:t>
            </a:r>
            <a:r>
              <a:rPr lang="it-IT" b="1" dirty="0" err="1"/>
              <a:t>quantized</a:t>
            </a:r>
            <a:r>
              <a:rPr lang="it-IT" b="1" dirty="0"/>
              <a:t> </a:t>
            </a:r>
            <a:r>
              <a:rPr lang="it-IT" b="1" dirty="0" err="1"/>
              <a:t>charges</a:t>
            </a:r>
            <a:r>
              <a:rPr lang="it-IT" b="1" dirty="0"/>
              <a:t> ?</a:t>
            </a:r>
          </a:p>
          <a:p>
            <a:r>
              <a:rPr lang="it-IT" b="1" dirty="0"/>
              <a:t> </a:t>
            </a:r>
            <a:endParaRPr lang="it-IT" sz="1600" dirty="0"/>
          </a:p>
        </p:txBody>
      </p:sp>
      <p:sp>
        <p:nvSpPr>
          <p:cNvPr id="13" name="CasellaDiTesto 12"/>
          <p:cNvSpPr txBox="1"/>
          <p:nvPr/>
        </p:nvSpPr>
        <p:spPr>
          <a:xfrm>
            <a:off x="6490092" y="3006862"/>
            <a:ext cx="1664174" cy="307777"/>
          </a:xfrm>
          <a:prstGeom prst="rect">
            <a:avLst/>
          </a:prstGeom>
          <a:noFill/>
        </p:spPr>
        <p:txBody>
          <a:bodyPr wrap="none" rtlCol="0">
            <a:spAutoFit/>
          </a:bodyPr>
          <a:lstStyle/>
          <a:p>
            <a:r>
              <a:rPr lang="it-IT" sz="1400" dirty="0" err="1"/>
              <a:t>Borsten</a:t>
            </a:r>
            <a:r>
              <a:rPr lang="it-IT" sz="1400" dirty="0"/>
              <a:t>, </a:t>
            </a:r>
            <a:r>
              <a:rPr lang="it-IT" sz="1400" dirty="0" err="1"/>
              <a:t>Duff</a:t>
            </a:r>
            <a:r>
              <a:rPr lang="it-IT" sz="1400" dirty="0"/>
              <a:t> </a:t>
            </a:r>
            <a:r>
              <a:rPr lang="it-IT" sz="1400" i="1" dirty="0"/>
              <a:t>et al.</a:t>
            </a:r>
          </a:p>
        </p:txBody>
      </p:sp>
      <p:sp>
        <p:nvSpPr>
          <p:cNvPr id="12" name="CasellaDiTesto 11">
            <a:extLst>
              <a:ext uri="{FF2B5EF4-FFF2-40B4-BE49-F238E27FC236}">
                <a16:creationId xmlns:a16="http://schemas.microsoft.com/office/drawing/2014/main" id="{0A1C7665-E479-4980-B1F0-21BFFB910197}"/>
              </a:ext>
            </a:extLst>
          </p:cNvPr>
          <p:cNvSpPr txBox="1"/>
          <p:nvPr/>
        </p:nvSpPr>
        <p:spPr>
          <a:xfrm>
            <a:off x="677144" y="4509120"/>
            <a:ext cx="7272808" cy="800219"/>
          </a:xfrm>
          <a:prstGeom prst="rect">
            <a:avLst/>
          </a:prstGeom>
          <a:noFill/>
        </p:spPr>
        <p:txBody>
          <a:bodyPr wrap="square" rtlCol="0">
            <a:spAutoFit/>
          </a:bodyPr>
          <a:lstStyle/>
          <a:p>
            <a:pPr>
              <a:buFont typeface="Wingdings" pitchFamily="2" charset="2"/>
              <a:buChar char="v"/>
            </a:pPr>
            <a:r>
              <a:rPr lang="it-IT" dirty="0"/>
              <a:t> </a:t>
            </a:r>
            <a:r>
              <a:rPr lang="it-IT" dirty="0" err="1"/>
              <a:t>interpretation</a:t>
            </a:r>
            <a:r>
              <a:rPr lang="it-IT" dirty="0"/>
              <a:t> in </a:t>
            </a:r>
            <a:r>
              <a:rPr lang="it-IT" b="1" dirty="0" err="1"/>
              <a:t>string</a:t>
            </a:r>
            <a:r>
              <a:rPr lang="it-IT" b="1" dirty="0"/>
              <a:t> </a:t>
            </a:r>
            <a:r>
              <a:rPr lang="it-IT" b="1" dirty="0" err="1"/>
              <a:t>theory</a:t>
            </a:r>
            <a:r>
              <a:rPr lang="it-IT" dirty="0"/>
              <a:t> / </a:t>
            </a:r>
            <a:r>
              <a:rPr lang="it-IT" b="1" dirty="0"/>
              <a:t>M-</a:t>
            </a:r>
            <a:r>
              <a:rPr lang="it-IT" b="1" dirty="0" err="1"/>
              <a:t>theory</a:t>
            </a:r>
            <a:r>
              <a:rPr lang="it-IT" dirty="0"/>
              <a:t> ? </a:t>
            </a:r>
            <a:r>
              <a:rPr lang="it-IT" b="1" i="1" dirty="0" err="1"/>
              <a:t>Still</a:t>
            </a:r>
            <a:r>
              <a:rPr lang="it-IT" b="1" i="1" dirty="0"/>
              <a:t> </a:t>
            </a:r>
            <a:r>
              <a:rPr lang="it-IT" b="1" i="1" dirty="0" err="1"/>
              <a:t>mysterious</a:t>
            </a:r>
            <a:r>
              <a:rPr lang="it-IT" dirty="0"/>
              <a:t>…</a:t>
            </a:r>
          </a:p>
          <a:p>
            <a:r>
              <a:rPr lang="it-IT" dirty="0"/>
              <a:t>     </a:t>
            </a:r>
            <a:r>
              <a:rPr lang="it-IT" sz="2800" dirty="0">
                <a:latin typeface="Brush Script MT" panose="03060802040406070304" pitchFamily="66" charset="0"/>
              </a:rPr>
              <a:t>Work in progress….</a:t>
            </a:r>
            <a:endParaRPr lang="it-IT" sz="2800" b="1" i="1" dirty="0">
              <a:latin typeface="Brush Script MT" panose="03060802040406070304" pitchFamily="66" charset="0"/>
            </a:endParaRPr>
          </a:p>
        </p:txBody>
      </p:sp>
      <p:sp>
        <p:nvSpPr>
          <p:cNvPr id="14" name="CasellaDiTesto 13">
            <a:extLst>
              <a:ext uri="{FF2B5EF4-FFF2-40B4-BE49-F238E27FC236}">
                <a16:creationId xmlns:a16="http://schemas.microsoft.com/office/drawing/2014/main" id="{9926E39A-8BE9-443E-9720-9D6DE2916CA5}"/>
              </a:ext>
            </a:extLst>
          </p:cNvPr>
          <p:cNvSpPr txBox="1"/>
          <p:nvPr/>
        </p:nvSpPr>
        <p:spPr>
          <a:xfrm>
            <a:off x="677144" y="3645024"/>
            <a:ext cx="7631128" cy="646331"/>
          </a:xfrm>
          <a:prstGeom prst="rect">
            <a:avLst/>
          </a:prstGeom>
          <a:noFill/>
        </p:spPr>
        <p:txBody>
          <a:bodyPr wrap="none" rtlCol="0">
            <a:spAutoFit/>
          </a:bodyPr>
          <a:lstStyle/>
          <a:p>
            <a:pPr>
              <a:buFont typeface="Wingdings" pitchFamily="2" charset="2"/>
              <a:buChar char="v"/>
            </a:pPr>
            <a:r>
              <a:rPr lang="it-IT" dirty="0"/>
              <a:t> </a:t>
            </a:r>
            <a:r>
              <a:rPr lang="it-IT" dirty="0" err="1"/>
              <a:t>application</a:t>
            </a:r>
            <a:r>
              <a:rPr lang="it-IT" dirty="0"/>
              <a:t> in </a:t>
            </a:r>
            <a:r>
              <a:rPr lang="it-IT" b="1" dirty="0" err="1"/>
              <a:t>flux</a:t>
            </a:r>
            <a:r>
              <a:rPr lang="it-IT" b="1" dirty="0"/>
              <a:t> </a:t>
            </a:r>
            <a:r>
              <a:rPr lang="it-IT" b="1" dirty="0" err="1"/>
              <a:t>compactifications</a:t>
            </a:r>
            <a:r>
              <a:rPr lang="it-IT" dirty="0"/>
              <a:t> : U-</a:t>
            </a:r>
            <a:r>
              <a:rPr lang="it-IT" dirty="0" err="1"/>
              <a:t>duality</a:t>
            </a:r>
            <a:r>
              <a:rPr lang="it-IT" dirty="0"/>
              <a:t> </a:t>
            </a:r>
            <a:r>
              <a:rPr lang="it-IT" dirty="0" err="1"/>
              <a:t>inv</a:t>
            </a:r>
            <a:r>
              <a:rPr lang="it-IT" dirty="0"/>
              <a:t>. </a:t>
            </a:r>
            <a:r>
              <a:rPr lang="it-IT" dirty="0" err="1"/>
              <a:t>expression</a:t>
            </a:r>
            <a:r>
              <a:rPr lang="it-IT" dirty="0"/>
              <a:t> of the</a:t>
            </a:r>
          </a:p>
          <a:p>
            <a:r>
              <a:rPr lang="it-IT" dirty="0"/>
              <a:t>    </a:t>
            </a:r>
            <a:r>
              <a:rPr lang="it-IT" dirty="0" err="1"/>
              <a:t>cosmological</a:t>
            </a:r>
            <a:r>
              <a:rPr lang="it-IT" dirty="0"/>
              <a:t> </a:t>
            </a:r>
            <a:r>
              <a:rPr lang="it-IT" dirty="0" err="1"/>
              <a:t>constant</a:t>
            </a:r>
            <a:r>
              <a:rPr lang="it-IT" dirty="0"/>
              <a:t> </a:t>
            </a:r>
            <a:r>
              <a:rPr lang="it-IT" sz="1400" dirty="0"/>
              <a:t>[Cassani, Ferrara, AM, Morales, </a:t>
            </a:r>
            <a:r>
              <a:rPr lang="it-IT" sz="1400" dirty="0" err="1"/>
              <a:t>Samtleben</a:t>
            </a:r>
            <a:r>
              <a:rPr lang="it-IT" sz="1400" dirty="0"/>
              <a:t>]</a:t>
            </a:r>
            <a:r>
              <a:rPr lang="it-IT" b="1" dirty="0"/>
              <a:t> </a:t>
            </a:r>
            <a:endParaRPr lang="it-IT" sz="16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dissolve">
                                      <p:cBhvr>
                                        <p:cTn id="12" dur="10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1000"/>
                                        <p:tgtEl>
                                          <p:spTgt spid="11"/>
                                        </p:tgtEl>
                                      </p:cBhvr>
                                    </p:animEffect>
                                  </p:childTnLst>
                                </p:cTn>
                              </p:par>
                              <p:par>
                                <p:cTn id="18" presetID="9"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dissolve">
                                      <p:cBhvr>
                                        <p:cTn id="20" dur="1000"/>
                                        <p:tgtEl>
                                          <p:spTgt spid="13"/>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dissolve">
                                      <p:cBhvr>
                                        <p:cTn id="25" dur="10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dissolve">
                                      <p:cBhvr>
                                        <p:cTn id="3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1" grpId="0"/>
      <p:bldP spid="13" grpId="0"/>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attractor3"/>
          <p:cNvPicPr>
            <a:picLocks noChangeAspect="1" noChangeArrowheads="1"/>
          </p:cNvPicPr>
          <p:nvPr/>
        </p:nvPicPr>
        <p:blipFill>
          <a:blip r:embed="rId2" cstate="print"/>
          <a:srcRect/>
          <a:stretch>
            <a:fillRect/>
          </a:stretch>
        </p:blipFill>
        <p:spPr bwMode="auto">
          <a:xfrm>
            <a:off x="-1476672" y="-1467544"/>
            <a:ext cx="12192000" cy="9753600"/>
          </a:xfrm>
          <a:prstGeom prst="rect">
            <a:avLst/>
          </a:prstGeom>
          <a:gradFill rotWithShape="1">
            <a:gsLst>
              <a:gs pos="0">
                <a:srgbClr val="FFFF00">
                  <a:alpha val="14998"/>
                </a:srgbClr>
              </a:gs>
              <a:gs pos="100000">
                <a:srgbClr val="FFFF3E">
                  <a:alpha val="23000"/>
                </a:srgbClr>
              </a:gs>
            </a:gsLst>
            <a:lin ang="5400000" scaled="1"/>
          </a:gradFill>
          <a:ln w="9525">
            <a:noFill/>
            <a:miter lim="800000"/>
            <a:headEnd/>
            <a:tailEnd/>
          </a:ln>
        </p:spPr>
      </p:pic>
      <p:sp>
        <p:nvSpPr>
          <p:cNvPr id="7" name="Segnaposto numero diapositiva 5"/>
          <p:cNvSpPr>
            <a:spLocks noGrp="1"/>
          </p:cNvSpPr>
          <p:nvPr>
            <p:ph type="sldNum" sz="quarter" idx="4294967295"/>
          </p:nvPr>
        </p:nvSpPr>
        <p:spPr>
          <a:xfrm>
            <a:off x="6553200" y="6245225"/>
            <a:ext cx="2133600" cy="476250"/>
          </a:xfrm>
          <a:prstGeom prst="rect">
            <a:avLst/>
          </a:prstGeom>
        </p:spPr>
        <p:txBody>
          <a:bodyPr/>
          <a:lstStyle/>
          <a:p>
            <a:fld id="{7721D29D-1202-4340-B6D2-B3414436E2CE}" type="slidenum">
              <a:rPr lang="en-US"/>
              <a:pPr/>
              <a:t>14</a:t>
            </a:fld>
            <a:endParaRPr lang="en-US"/>
          </a:p>
        </p:txBody>
      </p:sp>
      <p:sp>
        <p:nvSpPr>
          <p:cNvPr id="26632" name="Text Box 8"/>
          <p:cNvSpPr txBox="1">
            <a:spLocks noChangeArrowheads="1"/>
          </p:cNvSpPr>
          <p:nvPr/>
        </p:nvSpPr>
        <p:spPr bwMode="auto">
          <a:xfrm>
            <a:off x="4708525" y="4149080"/>
            <a:ext cx="4435475" cy="1311275"/>
          </a:xfrm>
          <a:prstGeom prst="rect">
            <a:avLst/>
          </a:prstGeom>
          <a:noFill/>
          <a:ln w="9525">
            <a:noFill/>
            <a:miter lim="800000"/>
            <a:headEnd/>
            <a:tailEnd/>
          </a:ln>
          <a:effectLst/>
        </p:spPr>
        <p:txBody>
          <a:bodyPr wrap="none">
            <a:spAutoFit/>
          </a:bodyPr>
          <a:lstStyle/>
          <a:p>
            <a:r>
              <a:rPr lang="en-US" sz="8000" b="1" i="1" dirty="0">
                <a:solidFill>
                  <a:srgbClr val="FFFF00"/>
                </a:solidFill>
                <a:effectLst>
                  <a:outerShdw blurRad="38100" dist="38100" dir="2700000" algn="tl">
                    <a:srgbClr val="000000">
                      <a:alpha val="43137"/>
                    </a:srgbClr>
                  </a:outerShdw>
                </a:effectLst>
                <a:latin typeface="Monotype Corsiva" pitchFamily="66" charset="0"/>
              </a:rPr>
              <a:t>Thank You!</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iterate type="lt">
                                    <p:tmPct val="10000"/>
                                  </p:iterate>
                                  <p:childTnLst>
                                    <p:set>
                                      <p:cBhvr>
                                        <p:cTn id="6" dur="1" fill="hold">
                                          <p:stCondLst>
                                            <p:cond delay="0"/>
                                          </p:stCondLst>
                                        </p:cTn>
                                        <p:tgtEl>
                                          <p:spTgt spid="26632"/>
                                        </p:tgtEl>
                                        <p:attrNameLst>
                                          <p:attrName>style.visibility</p:attrName>
                                        </p:attrNameLst>
                                      </p:cBhvr>
                                      <p:to>
                                        <p:strVal val="visible"/>
                                      </p:to>
                                    </p:set>
                                    <p:animEffect transition="in" filter="fade">
                                      <p:cBhvr>
                                        <p:cTn id="7" dur="500"/>
                                        <p:tgtEl>
                                          <p:spTgt spid="26632"/>
                                        </p:tgtEl>
                                      </p:cBhvr>
                                    </p:animEffect>
                                    <p:anim calcmode="lin" valueType="num">
                                      <p:cBhvr>
                                        <p:cTn id="8" dur="500" fill="hold"/>
                                        <p:tgtEl>
                                          <p:spTgt spid="26632"/>
                                        </p:tgtEl>
                                        <p:attrNameLst>
                                          <p:attrName>ppt_w</p:attrName>
                                        </p:attrNameLst>
                                      </p:cBhvr>
                                      <p:tavLst>
                                        <p:tav tm="0" fmla="#ppt_w*sin(2.5*pi*$)">
                                          <p:val>
                                            <p:fltVal val="0"/>
                                          </p:val>
                                        </p:tav>
                                        <p:tav tm="100000">
                                          <p:val>
                                            <p:fltVal val="1"/>
                                          </p:val>
                                        </p:tav>
                                      </p:tavLst>
                                    </p:anim>
                                    <p:anim calcmode="lin" valueType="num">
                                      <p:cBhvr>
                                        <p:cTn id="9" dur="500" fill="hold"/>
                                        <p:tgtEl>
                                          <p:spTgt spid="2663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attractor3"/>
          <p:cNvPicPr>
            <a:picLocks noChangeAspect="1" noChangeArrowheads="1"/>
          </p:cNvPicPr>
          <p:nvPr/>
        </p:nvPicPr>
        <p:blipFill>
          <a:blip r:embed="rId3" cstate="print"/>
          <a:srcRect/>
          <a:stretch>
            <a:fillRect/>
          </a:stretch>
        </p:blipFill>
        <p:spPr bwMode="auto">
          <a:xfrm>
            <a:off x="-1404664" y="-1395536"/>
            <a:ext cx="12192001" cy="9753601"/>
          </a:xfrm>
          <a:prstGeom prst="rect">
            <a:avLst/>
          </a:prstGeom>
          <a:gradFill rotWithShape="1">
            <a:gsLst>
              <a:gs pos="0">
                <a:srgbClr val="FFFF00">
                  <a:alpha val="14998"/>
                </a:srgbClr>
              </a:gs>
              <a:gs pos="100000">
                <a:srgbClr val="FFFF3E">
                  <a:alpha val="23000"/>
                </a:srgbClr>
              </a:gs>
            </a:gsLst>
            <a:lin ang="5400000" scaled="1"/>
          </a:gradFill>
          <a:ln w="9525">
            <a:noFill/>
            <a:miter lim="800000"/>
            <a:headEnd/>
            <a:tailEnd/>
          </a:ln>
        </p:spPr>
      </p:pic>
      <p:sp>
        <p:nvSpPr>
          <p:cNvPr id="2" name="Title 1"/>
          <p:cNvSpPr>
            <a:spLocks noGrp="1"/>
          </p:cNvSpPr>
          <p:nvPr>
            <p:ph type="ctrTitle"/>
          </p:nvPr>
        </p:nvSpPr>
        <p:spPr>
          <a:xfrm>
            <a:off x="3203848" y="188640"/>
            <a:ext cx="4285140" cy="737677"/>
          </a:xfrm>
        </p:spPr>
        <p:txBody>
          <a:bodyPr/>
          <a:lstStyle/>
          <a:p>
            <a:pPr defTabSz="914363" eaLnBrk="1" fontAlgn="auto" hangingPunct="1">
              <a:spcAft>
                <a:spcPts val="0"/>
              </a:spcAft>
              <a:defRPr/>
            </a:pPr>
            <a:r>
              <a:rPr sz="3600" dirty="0">
                <a:solidFill>
                  <a:srgbClr val="FFFF00"/>
                </a:solidFill>
              </a:rPr>
              <a:t>Bibliography</a:t>
            </a:r>
          </a:p>
        </p:txBody>
      </p:sp>
      <p:sp>
        <p:nvSpPr>
          <p:cNvPr id="13" name="Прямоугольник 10"/>
          <p:cNvSpPr/>
          <p:nvPr/>
        </p:nvSpPr>
        <p:spPr>
          <a:xfrm>
            <a:off x="0" y="980728"/>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err="1"/>
              <a:t>Borsten</a:t>
            </a:r>
            <a:r>
              <a:rPr lang="it-IT" sz="1400" dirty="0"/>
              <a:t>, </a:t>
            </a:r>
            <a:r>
              <a:rPr lang="it-IT" sz="1400" dirty="0" err="1"/>
              <a:t>Dahanayake</a:t>
            </a:r>
            <a:r>
              <a:rPr lang="it-IT" sz="1400" dirty="0"/>
              <a:t>, </a:t>
            </a:r>
            <a:r>
              <a:rPr lang="it-IT" sz="1400" dirty="0" err="1"/>
              <a:t>Duff</a:t>
            </a:r>
            <a:r>
              <a:rPr lang="it-IT" sz="1400" dirty="0"/>
              <a:t>, Rubens, </a:t>
            </a:r>
            <a:r>
              <a:rPr lang="it-IT" sz="1400" dirty="0" err="1"/>
              <a:t>Phys</a:t>
            </a:r>
            <a:r>
              <a:rPr lang="it-IT" sz="1400" dirty="0"/>
              <a:t>. Rev. </a:t>
            </a:r>
            <a:r>
              <a:rPr lang="it-IT" sz="1400" b="1" dirty="0"/>
              <a:t>D80 </a:t>
            </a:r>
            <a:r>
              <a:rPr lang="it-IT" sz="1400" dirty="0"/>
              <a:t>(2009) 026003, arXiv:0903.5517 [</a:t>
            </a:r>
            <a:r>
              <a:rPr lang="it-IT" sz="1400" dirty="0" err="1"/>
              <a:t>hep-th</a:t>
            </a:r>
            <a:r>
              <a:rPr lang="it-IT" sz="1400" dirty="0"/>
              <a:t>]</a:t>
            </a:r>
            <a:endParaRPr lang="ru-RU" sz="1400" dirty="0"/>
          </a:p>
        </p:txBody>
      </p:sp>
      <p:sp>
        <p:nvSpPr>
          <p:cNvPr id="18" name="Прямоугольник 10"/>
          <p:cNvSpPr/>
          <p:nvPr/>
        </p:nvSpPr>
        <p:spPr>
          <a:xfrm>
            <a:off x="0" y="1412776"/>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a:t>Ferrara, AM, </a:t>
            </a:r>
            <a:r>
              <a:rPr lang="it-IT" sz="1400" dirty="0" err="1"/>
              <a:t>Yeranyan</a:t>
            </a:r>
            <a:r>
              <a:rPr lang="it-IT" sz="1400" dirty="0"/>
              <a:t>, </a:t>
            </a:r>
            <a:r>
              <a:rPr lang="it-IT" sz="1400" dirty="0" err="1"/>
              <a:t>Phys</a:t>
            </a:r>
            <a:r>
              <a:rPr lang="it-IT" sz="1400" dirty="0"/>
              <a:t>. </a:t>
            </a:r>
            <a:r>
              <a:rPr lang="it-IT" sz="1400" dirty="0" err="1"/>
              <a:t>Lett</a:t>
            </a:r>
            <a:r>
              <a:rPr lang="it-IT" sz="1400" dirty="0"/>
              <a:t>. </a:t>
            </a:r>
            <a:r>
              <a:rPr lang="it-IT" sz="1400" b="1" dirty="0"/>
              <a:t>B701 </a:t>
            </a:r>
            <a:r>
              <a:rPr lang="it-IT" sz="1400" dirty="0"/>
              <a:t>(2011) 640, arXiv:1102.4857 [</a:t>
            </a:r>
            <a:r>
              <a:rPr lang="it-IT" sz="1400" dirty="0" err="1"/>
              <a:t>hep-th</a:t>
            </a:r>
            <a:r>
              <a:rPr lang="it-IT" sz="1400" dirty="0"/>
              <a:t>]</a:t>
            </a:r>
            <a:endParaRPr lang="ru-RU" sz="1400" dirty="0"/>
          </a:p>
        </p:txBody>
      </p:sp>
      <p:sp>
        <p:nvSpPr>
          <p:cNvPr id="23" name="Прямоугольник 10"/>
          <p:cNvSpPr/>
          <p:nvPr/>
        </p:nvSpPr>
        <p:spPr>
          <a:xfrm>
            <a:off x="0" y="1861592"/>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a:t>Ferrara, AM, </a:t>
            </a:r>
            <a:r>
              <a:rPr lang="it-IT" sz="1400" dirty="0" err="1"/>
              <a:t>Orazi</a:t>
            </a:r>
            <a:r>
              <a:rPr lang="it-IT" sz="1400" dirty="0"/>
              <a:t>, </a:t>
            </a:r>
            <a:r>
              <a:rPr lang="it-IT" sz="1400" dirty="0" err="1"/>
              <a:t>Trigiante</a:t>
            </a:r>
            <a:r>
              <a:rPr lang="it-IT" sz="1400" dirty="0"/>
              <a:t>, JHEP </a:t>
            </a:r>
            <a:r>
              <a:rPr lang="it-IT" sz="1400" b="1" dirty="0"/>
              <a:t>1311 </a:t>
            </a:r>
            <a:r>
              <a:rPr lang="it-IT" sz="1400" dirty="0"/>
              <a:t>(2013) 056, arXiv:1305.2057 [</a:t>
            </a:r>
            <a:r>
              <a:rPr lang="it-IT" sz="1400" dirty="0" err="1"/>
              <a:t>hep-th</a:t>
            </a:r>
            <a:r>
              <a:rPr lang="it-IT" sz="1400" dirty="0"/>
              <a:t>]</a:t>
            </a:r>
            <a:endParaRPr lang="ru-RU" sz="1400" dirty="0"/>
          </a:p>
        </p:txBody>
      </p:sp>
      <p:sp>
        <p:nvSpPr>
          <p:cNvPr id="26" name="Title 1"/>
          <p:cNvSpPr txBox="1">
            <a:spLocks/>
          </p:cNvSpPr>
          <p:nvPr/>
        </p:nvSpPr>
        <p:spPr>
          <a:xfrm>
            <a:off x="-68995" y="4179163"/>
            <a:ext cx="5724128" cy="576064"/>
          </a:xfrm>
          <a:prstGeom prst="rect">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2700000" scaled="1"/>
            <a:tileRect/>
          </a:gradFill>
        </p:spPr>
        <p:txBody>
          <a:bodyPr vert="horz" wrap="square" lIns="0" tIns="0" rIns="0" bIns="0" rtlCol="0" anchor="t">
            <a:noAutofit/>
          </a:bodyPr>
          <a:lstStyle>
            <a:lvl1pPr algn="l" defTabSz="912813" rtl="0" eaLnBrk="0" fontAlgn="base" hangingPunct="0">
              <a:lnSpc>
                <a:spcPct val="90000"/>
              </a:lnSpc>
              <a:spcBef>
                <a:spcPct val="0"/>
              </a:spcBef>
              <a:spcAft>
                <a:spcPct val="0"/>
              </a:spcAft>
              <a:defRPr lang="en-US" sz="5400" kern="1200" spc="-150">
                <a:ln w="3175">
                  <a:noFill/>
                </a:ln>
                <a:gradFill>
                  <a:gsLst>
                    <a:gs pos="0">
                      <a:srgbClr val="2E59B0"/>
                    </a:gs>
                    <a:gs pos="49000">
                      <a:srgbClr val="161D32"/>
                    </a:gs>
                    <a:gs pos="100000">
                      <a:srgbClr val="000000"/>
                    </a:gs>
                  </a:gsLst>
                  <a:lin ang="5400000" scaled="0"/>
                </a:gradFill>
                <a:effectLst>
                  <a:outerShdw blurRad="50800" dist="38100" dir="2700000" algn="tl" rotWithShape="0">
                    <a:prstClr val="black">
                      <a:alpha val="40000"/>
                    </a:prstClr>
                  </a:outerShdw>
                </a:effectLst>
                <a:latin typeface="+mj-lt"/>
                <a:ea typeface="+mn-ea"/>
                <a:cs typeface="Arial" charset="0"/>
              </a:defRPr>
            </a:lvl1pPr>
            <a:lvl2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2pPr>
            <a:lvl3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3pPr>
            <a:lvl4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4pPr>
            <a:lvl5pPr algn="l" defTabSz="912813" rtl="0" eaLnBrk="0" fontAlgn="base" hangingPunct="0">
              <a:lnSpc>
                <a:spcPct val="90000"/>
              </a:lnSpc>
              <a:spcBef>
                <a:spcPct val="0"/>
              </a:spcBef>
              <a:spcAft>
                <a:spcPct val="0"/>
              </a:spcAft>
              <a:defRPr sz="4800">
                <a:solidFill>
                  <a:schemeClr val="tx1"/>
                </a:solidFill>
                <a:latin typeface="Calibri" pitchFamily="34" charset="0"/>
                <a:cs typeface="Arial" charset="0"/>
              </a:defRPr>
            </a:lvl5pPr>
            <a:lvl6pPr marL="457200" algn="l" defTabSz="912813" rtl="0" fontAlgn="base">
              <a:lnSpc>
                <a:spcPct val="90000"/>
              </a:lnSpc>
              <a:spcBef>
                <a:spcPct val="0"/>
              </a:spcBef>
              <a:spcAft>
                <a:spcPct val="0"/>
              </a:spcAft>
              <a:defRPr sz="4800">
                <a:solidFill>
                  <a:schemeClr val="tx1"/>
                </a:solidFill>
                <a:latin typeface="Calibri" pitchFamily="34" charset="0"/>
                <a:cs typeface="Arial" charset="0"/>
              </a:defRPr>
            </a:lvl6pPr>
            <a:lvl7pPr marL="914400" algn="l" defTabSz="912813" rtl="0" fontAlgn="base">
              <a:lnSpc>
                <a:spcPct val="90000"/>
              </a:lnSpc>
              <a:spcBef>
                <a:spcPct val="0"/>
              </a:spcBef>
              <a:spcAft>
                <a:spcPct val="0"/>
              </a:spcAft>
              <a:defRPr sz="4800">
                <a:solidFill>
                  <a:schemeClr val="tx1"/>
                </a:solidFill>
                <a:latin typeface="Calibri" pitchFamily="34" charset="0"/>
                <a:cs typeface="Arial" charset="0"/>
              </a:defRPr>
            </a:lvl7pPr>
            <a:lvl8pPr marL="1371600" algn="l" defTabSz="912813" rtl="0" fontAlgn="base">
              <a:lnSpc>
                <a:spcPct val="90000"/>
              </a:lnSpc>
              <a:spcBef>
                <a:spcPct val="0"/>
              </a:spcBef>
              <a:spcAft>
                <a:spcPct val="0"/>
              </a:spcAft>
              <a:defRPr sz="4800">
                <a:solidFill>
                  <a:schemeClr val="tx1"/>
                </a:solidFill>
                <a:latin typeface="Calibri" pitchFamily="34" charset="0"/>
                <a:cs typeface="Arial" charset="0"/>
              </a:defRPr>
            </a:lvl8pPr>
            <a:lvl9pPr marL="1828800" algn="l" defTabSz="912813" rtl="0" fontAlgn="base">
              <a:lnSpc>
                <a:spcPct val="90000"/>
              </a:lnSpc>
              <a:spcBef>
                <a:spcPct val="0"/>
              </a:spcBef>
              <a:spcAft>
                <a:spcPct val="0"/>
              </a:spcAft>
              <a:defRPr sz="4800">
                <a:solidFill>
                  <a:schemeClr val="tx1"/>
                </a:solidFill>
                <a:latin typeface="Calibri" pitchFamily="34" charset="0"/>
                <a:cs typeface="Arial" charset="0"/>
              </a:defRPr>
            </a:lvl9pPr>
          </a:lstStyle>
          <a:p>
            <a:pPr defTabSz="914363" eaLnBrk="1" fontAlgn="auto" hangingPunct="1">
              <a:spcAft>
                <a:spcPts val="0"/>
              </a:spcAft>
              <a:defRPr/>
            </a:pPr>
            <a:r>
              <a:rPr lang="it-IT" sz="3200" dirty="0">
                <a:solidFill>
                  <a:srgbClr val="FFFF00"/>
                </a:solidFill>
              </a:rPr>
              <a:t>   </a:t>
            </a:r>
            <a:r>
              <a:rPr lang="it-IT" sz="3200" dirty="0" err="1">
                <a:solidFill>
                  <a:srgbClr val="FFFF00"/>
                </a:solidFill>
              </a:rPr>
              <a:t>see</a:t>
            </a:r>
            <a:r>
              <a:rPr lang="it-IT" sz="3200" dirty="0">
                <a:solidFill>
                  <a:srgbClr val="FFFF00"/>
                </a:solidFill>
              </a:rPr>
              <a:t> </a:t>
            </a:r>
            <a:r>
              <a:rPr lang="it-IT" sz="3200" dirty="0" err="1">
                <a:solidFill>
                  <a:srgbClr val="FFFF00"/>
                </a:solidFill>
              </a:rPr>
              <a:t>also</a:t>
            </a:r>
            <a:r>
              <a:rPr lang="it-IT" sz="3200" dirty="0">
                <a:solidFill>
                  <a:srgbClr val="FFFF00"/>
                </a:solidFill>
              </a:rPr>
              <a:t> (</a:t>
            </a:r>
            <a:r>
              <a:rPr lang="it-IT" sz="3200" dirty="0" err="1">
                <a:solidFill>
                  <a:srgbClr val="FFFF00"/>
                </a:solidFill>
              </a:rPr>
              <a:t>other</a:t>
            </a:r>
            <a:r>
              <a:rPr lang="it-IT" sz="3200" dirty="0">
                <a:solidFill>
                  <a:srgbClr val="FFFF00"/>
                </a:solidFill>
              </a:rPr>
              <a:t> </a:t>
            </a:r>
            <a:r>
              <a:rPr lang="it-IT" sz="3200" dirty="0" err="1">
                <a:solidFill>
                  <a:srgbClr val="FFFF00"/>
                </a:solidFill>
              </a:rPr>
              <a:t>applications</a:t>
            </a:r>
            <a:r>
              <a:rPr lang="it-IT" sz="3200" dirty="0">
                <a:solidFill>
                  <a:srgbClr val="FFFF00"/>
                </a:solidFill>
              </a:rPr>
              <a:t>)</a:t>
            </a:r>
          </a:p>
        </p:txBody>
      </p:sp>
      <p:sp>
        <p:nvSpPr>
          <p:cNvPr id="27" name="Прямоугольник 10"/>
          <p:cNvSpPr/>
          <p:nvPr/>
        </p:nvSpPr>
        <p:spPr>
          <a:xfrm>
            <a:off x="-81517" y="4961322"/>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err="1"/>
              <a:t>Borsten</a:t>
            </a:r>
            <a:r>
              <a:rPr lang="it-IT" sz="1400" dirty="0"/>
              <a:t>, </a:t>
            </a:r>
            <a:r>
              <a:rPr lang="it-IT" sz="1400" dirty="0" err="1"/>
              <a:t>Duff</a:t>
            </a:r>
            <a:r>
              <a:rPr lang="it-IT" sz="1400" dirty="0"/>
              <a:t>, Ferrara, AM, Class. </a:t>
            </a:r>
            <a:r>
              <a:rPr lang="it-IT" sz="1400" dirty="0" err="1"/>
              <a:t>Quant</a:t>
            </a:r>
            <a:r>
              <a:rPr lang="it-IT" sz="1400" dirty="0"/>
              <a:t>. </a:t>
            </a:r>
            <a:r>
              <a:rPr lang="it-IT" sz="1400" dirty="0" err="1"/>
              <a:t>Grav</a:t>
            </a:r>
            <a:r>
              <a:rPr lang="it-IT" sz="1400" dirty="0"/>
              <a:t>. </a:t>
            </a:r>
            <a:r>
              <a:rPr lang="it-IT" sz="1400" b="1" dirty="0"/>
              <a:t>30 </a:t>
            </a:r>
            <a:r>
              <a:rPr lang="it-IT" sz="1400" dirty="0"/>
              <a:t>(2013) 235003, arXiv:1212.3254 [</a:t>
            </a:r>
            <a:r>
              <a:rPr lang="it-IT" sz="1400" dirty="0" err="1"/>
              <a:t>hep-th</a:t>
            </a:r>
            <a:r>
              <a:rPr lang="it-IT" sz="1400" dirty="0"/>
              <a:t>]</a:t>
            </a:r>
            <a:endParaRPr lang="ru-RU" sz="1400" dirty="0"/>
          </a:p>
        </p:txBody>
      </p:sp>
      <p:sp>
        <p:nvSpPr>
          <p:cNvPr id="28" name="Прямоугольник 10"/>
          <p:cNvSpPr/>
          <p:nvPr/>
        </p:nvSpPr>
        <p:spPr>
          <a:xfrm>
            <a:off x="-81517" y="5394129"/>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a:t>Galli, </a:t>
            </a:r>
            <a:r>
              <a:rPr lang="it-IT" sz="1400" dirty="0" err="1"/>
              <a:t>Meessen</a:t>
            </a:r>
            <a:r>
              <a:rPr lang="it-IT" sz="1400" dirty="0"/>
              <a:t>, </a:t>
            </a:r>
            <a:r>
              <a:rPr lang="it-IT" sz="1400" dirty="0" err="1"/>
              <a:t>Ortin</a:t>
            </a:r>
            <a:r>
              <a:rPr lang="it-IT" sz="1400" dirty="0"/>
              <a:t>, JHEP </a:t>
            </a:r>
            <a:r>
              <a:rPr lang="it-IT" sz="1400" b="1" dirty="0"/>
              <a:t>1305 </a:t>
            </a:r>
            <a:r>
              <a:rPr lang="it-IT" sz="1400" dirty="0"/>
              <a:t>(2013) 011, arXiv:1211.7296 [</a:t>
            </a:r>
            <a:r>
              <a:rPr lang="it-IT" sz="1400" dirty="0" err="1"/>
              <a:t>hep-th</a:t>
            </a:r>
            <a:r>
              <a:rPr lang="it-IT" sz="1400" dirty="0"/>
              <a:t>]</a:t>
            </a:r>
            <a:endParaRPr lang="ru-RU" sz="1400" dirty="0"/>
          </a:p>
        </p:txBody>
      </p:sp>
      <p:sp>
        <p:nvSpPr>
          <p:cNvPr id="29" name="Прямоугольник 10"/>
          <p:cNvSpPr/>
          <p:nvPr/>
        </p:nvSpPr>
        <p:spPr>
          <a:xfrm>
            <a:off x="-68995" y="5811765"/>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a:t>AM, </a:t>
            </a:r>
            <a:r>
              <a:rPr lang="it-IT" sz="1400" dirty="0" err="1"/>
              <a:t>Qiu</a:t>
            </a:r>
            <a:r>
              <a:rPr lang="it-IT" sz="1400" dirty="0"/>
              <a:t>, </a:t>
            </a:r>
            <a:r>
              <a:rPr lang="it-IT" sz="1400" dirty="0" err="1"/>
              <a:t>Shih</a:t>
            </a:r>
            <a:r>
              <a:rPr lang="it-IT" sz="1400" dirty="0"/>
              <a:t>, Tagliaferro, Zumino, JHEP </a:t>
            </a:r>
            <a:r>
              <a:rPr lang="it-IT" sz="1400" b="1" dirty="0"/>
              <a:t>1303 </a:t>
            </a:r>
            <a:r>
              <a:rPr lang="it-IT" sz="1400" dirty="0"/>
              <a:t>(2013) 132, arXiv:1208.0013 [</a:t>
            </a:r>
            <a:r>
              <a:rPr lang="it-IT" sz="1400" dirty="0" err="1"/>
              <a:t>hep-th</a:t>
            </a:r>
            <a:r>
              <a:rPr lang="it-IT" sz="1400" dirty="0"/>
              <a:t>]</a:t>
            </a:r>
            <a:endParaRPr lang="ru-RU" sz="1400" dirty="0"/>
          </a:p>
        </p:txBody>
      </p:sp>
      <p:sp>
        <p:nvSpPr>
          <p:cNvPr id="30" name="Прямоугольник 10"/>
          <p:cNvSpPr/>
          <p:nvPr/>
        </p:nvSpPr>
        <p:spPr>
          <a:xfrm>
            <a:off x="-68995" y="6236565"/>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a:t>Fernandez-</a:t>
            </a:r>
            <a:r>
              <a:rPr lang="it-IT" sz="1400" dirty="0" err="1"/>
              <a:t>Melgarejo</a:t>
            </a:r>
            <a:r>
              <a:rPr lang="it-IT" sz="1400" dirty="0"/>
              <a:t>, Torrente-</a:t>
            </a:r>
            <a:r>
              <a:rPr lang="it-IT" sz="1400" dirty="0" err="1"/>
              <a:t>Lujan</a:t>
            </a:r>
            <a:r>
              <a:rPr lang="it-IT" sz="1400" dirty="0"/>
              <a:t>, JHEP </a:t>
            </a:r>
            <a:r>
              <a:rPr lang="it-IT" sz="1400" b="1" dirty="0"/>
              <a:t>1405 </a:t>
            </a:r>
            <a:r>
              <a:rPr lang="it-IT" sz="1400" dirty="0"/>
              <a:t>(2014) 081, arXiv:1310.4182 [</a:t>
            </a:r>
            <a:r>
              <a:rPr lang="it-IT" sz="1400" dirty="0" err="1"/>
              <a:t>hep-th</a:t>
            </a:r>
            <a:r>
              <a:rPr lang="it-IT" sz="1400" dirty="0"/>
              <a:t>]</a:t>
            </a:r>
            <a:endParaRPr lang="ru-RU" sz="1400" dirty="0"/>
          </a:p>
        </p:txBody>
      </p:sp>
      <p:sp>
        <p:nvSpPr>
          <p:cNvPr id="14" name="Прямоугольник 10"/>
          <p:cNvSpPr/>
          <p:nvPr/>
        </p:nvSpPr>
        <p:spPr>
          <a:xfrm>
            <a:off x="-1670" y="2288690"/>
            <a:ext cx="10260632" cy="738664"/>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a:t>AM, </a:t>
            </a:r>
            <a:r>
              <a:rPr lang="it-IT" sz="1400" i="1" dirty="0" err="1"/>
              <a:t>Freudenthal</a:t>
            </a:r>
            <a:r>
              <a:rPr lang="it-IT" sz="1400" i="1" dirty="0"/>
              <a:t> </a:t>
            </a:r>
            <a:r>
              <a:rPr lang="it-IT" sz="1400" i="1" dirty="0" err="1"/>
              <a:t>Duality</a:t>
            </a:r>
            <a:r>
              <a:rPr lang="it-IT" sz="1400" i="1" dirty="0"/>
              <a:t> in </a:t>
            </a:r>
            <a:r>
              <a:rPr lang="it-IT" sz="1400" i="1" dirty="0" err="1"/>
              <a:t>Gravity</a:t>
            </a:r>
            <a:r>
              <a:rPr lang="it-IT" sz="1400" i="1" dirty="0"/>
              <a:t> : from </a:t>
            </a:r>
            <a:r>
              <a:rPr lang="it-IT" sz="1400" i="1" dirty="0" err="1"/>
              <a:t>Groups</a:t>
            </a:r>
            <a:r>
              <a:rPr lang="it-IT" sz="1400" i="1" dirty="0"/>
              <a:t> of </a:t>
            </a:r>
            <a:r>
              <a:rPr lang="it-IT" sz="1400" i="1" dirty="0" err="1"/>
              <a:t>Type</a:t>
            </a:r>
            <a:r>
              <a:rPr lang="it-IT" sz="1400" i="1" dirty="0"/>
              <a:t> E7 to </a:t>
            </a:r>
            <a:r>
              <a:rPr lang="it-IT" sz="1400" i="1" dirty="0" err="1"/>
              <a:t>Pre-Homogeneous</a:t>
            </a:r>
            <a:r>
              <a:rPr lang="it-IT" sz="1400" i="1" dirty="0"/>
              <a:t> </a:t>
            </a:r>
            <a:r>
              <a:rPr lang="it-IT" sz="1400" i="1" dirty="0" err="1"/>
              <a:t>Vector</a:t>
            </a:r>
            <a:r>
              <a:rPr lang="it-IT" sz="1400" i="1" dirty="0"/>
              <a:t> </a:t>
            </a:r>
            <a:r>
              <a:rPr lang="it-IT" sz="1400" i="1" dirty="0" err="1"/>
              <a:t>Spaces</a:t>
            </a:r>
            <a:r>
              <a:rPr lang="it-IT" sz="1400" dirty="0"/>
              <a:t>,</a:t>
            </a:r>
          </a:p>
          <a:p>
            <a:pPr algn="just"/>
            <a:r>
              <a:rPr lang="it-IT" sz="1400" dirty="0"/>
              <a:t>        in : ‘</a:t>
            </a:r>
            <a:r>
              <a:rPr lang="en-US" sz="1400" dirty="0"/>
              <a:t>Group Theory, Probability, and the Structure of Spacetime’ : in honor of V. S. </a:t>
            </a:r>
            <a:r>
              <a:rPr lang="en-US" sz="1400" dirty="0" err="1"/>
              <a:t>Varadarajan</a:t>
            </a:r>
            <a:r>
              <a:rPr lang="en-US" sz="1400" dirty="0"/>
              <a:t>,</a:t>
            </a:r>
          </a:p>
          <a:p>
            <a:pPr algn="just"/>
            <a:r>
              <a:rPr lang="it-IT" sz="1400" dirty="0"/>
              <a:t>              arXiv:1509.01031 [</a:t>
            </a:r>
            <a:r>
              <a:rPr lang="it-IT" sz="1400" dirty="0" err="1"/>
              <a:t>hep-th</a:t>
            </a:r>
            <a:r>
              <a:rPr lang="it-IT" sz="1400" dirty="0"/>
              <a:t>]</a:t>
            </a:r>
            <a:endParaRPr lang="ru-RU" sz="1400" dirty="0"/>
          </a:p>
        </p:txBody>
      </p:sp>
      <p:sp>
        <p:nvSpPr>
          <p:cNvPr id="16" name="Прямоугольник 10"/>
          <p:cNvSpPr/>
          <p:nvPr/>
        </p:nvSpPr>
        <p:spPr>
          <a:xfrm>
            <a:off x="0" y="3232485"/>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err="1"/>
              <a:t>Klemm</a:t>
            </a:r>
            <a:r>
              <a:rPr lang="it-IT" sz="1400" dirty="0"/>
              <a:t>, AM, Petri, Rabbiosi, JHEP </a:t>
            </a:r>
            <a:r>
              <a:rPr lang="it-IT" sz="1400" b="1" dirty="0"/>
              <a:t>1704</a:t>
            </a:r>
            <a:r>
              <a:rPr lang="it-IT" sz="1400" dirty="0"/>
              <a:t> (2017) 013, arXiv:1701.08536 [</a:t>
            </a:r>
            <a:r>
              <a:rPr lang="it-IT" sz="1400" dirty="0" err="1"/>
              <a:t>hep-th</a:t>
            </a:r>
            <a:r>
              <a:rPr lang="it-IT" sz="1400" dirty="0"/>
              <a:t>] </a:t>
            </a:r>
            <a:endParaRPr lang="it-IT" sz="1400" b="1" dirty="0"/>
          </a:p>
        </p:txBody>
      </p:sp>
      <p:sp>
        <p:nvSpPr>
          <p:cNvPr id="17" name="Прямоугольник 10"/>
          <p:cNvSpPr/>
          <p:nvPr/>
        </p:nvSpPr>
        <p:spPr>
          <a:xfrm>
            <a:off x="-1670" y="3701092"/>
            <a:ext cx="9252520" cy="307777"/>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algn="just"/>
            <a:r>
              <a:rPr lang="it-IT" sz="1400" dirty="0" err="1"/>
              <a:t>Mandal</a:t>
            </a:r>
            <a:r>
              <a:rPr lang="it-IT" sz="1400" dirty="0"/>
              <a:t>, AM, </a:t>
            </a:r>
            <a:r>
              <a:rPr lang="it-IT" sz="1400" dirty="0" err="1"/>
              <a:t>Tripathy</a:t>
            </a:r>
            <a:r>
              <a:rPr lang="it-IT" sz="1400" dirty="0"/>
              <a:t>, IJMPA (2017, in press), arXiv:1703.08669 [</a:t>
            </a:r>
            <a:r>
              <a:rPr lang="it-IT" sz="1400" dirty="0" err="1"/>
              <a:t>hep-th</a:t>
            </a:r>
            <a:r>
              <a:rPr lang="it-IT" sz="1400" dirty="0"/>
              <a:t>] </a:t>
            </a:r>
            <a:endParaRPr lang="it-IT" sz="1400" b="1" dirty="0"/>
          </a:p>
        </p:txBody>
      </p:sp>
    </p:spTree>
    <p:extLst>
      <p:ext uri="{BB962C8B-B14F-4D97-AF65-F5344CB8AC3E}">
        <p14:creationId xmlns:p14="http://schemas.microsoft.com/office/powerpoint/2010/main" val="172090924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descr="attractor3"/>
          <p:cNvPicPr>
            <a:picLocks noChangeAspect="1" noChangeArrowheads="1"/>
          </p:cNvPicPr>
          <p:nvPr/>
        </p:nvPicPr>
        <p:blipFill>
          <a:blip r:embed="rId3" cstate="print"/>
          <a:srcRect/>
          <a:stretch>
            <a:fillRect/>
          </a:stretch>
        </p:blipFill>
        <p:spPr bwMode="auto">
          <a:xfrm>
            <a:off x="-2124744" y="-1467544"/>
            <a:ext cx="12192001" cy="9753601"/>
          </a:xfrm>
          <a:prstGeom prst="rect">
            <a:avLst/>
          </a:prstGeom>
          <a:gradFill rotWithShape="1">
            <a:gsLst>
              <a:gs pos="0">
                <a:srgbClr val="FFFF00">
                  <a:alpha val="14998"/>
                </a:srgbClr>
              </a:gs>
              <a:gs pos="100000">
                <a:srgbClr val="FFFF3E">
                  <a:alpha val="23000"/>
                </a:srgbClr>
              </a:gs>
            </a:gsLst>
            <a:lin ang="5400000" scaled="1"/>
          </a:gradFill>
          <a:ln w="9525">
            <a:noFill/>
            <a:miter lim="800000"/>
            <a:headEnd/>
            <a:tailEnd/>
          </a:ln>
        </p:spPr>
      </p:pic>
      <p:sp>
        <p:nvSpPr>
          <p:cNvPr id="2" name="Title 1"/>
          <p:cNvSpPr>
            <a:spLocks noGrp="1"/>
          </p:cNvSpPr>
          <p:nvPr>
            <p:ph type="ctrTitle"/>
          </p:nvPr>
        </p:nvSpPr>
        <p:spPr>
          <a:xfrm>
            <a:off x="3203848" y="188640"/>
            <a:ext cx="4285140" cy="737677"/>
          </a:xfrm>
        </p:spPr>
        <p:txBody>
          <a:bodyPr/>
          <a:lstStyle/>
          <a:p>
            <a:pPr defTabSz="914363" eaLnBrk="1" fontAlgn="auto" hangingPunct="1">
              <a:spcAft>
                <a:spcPts val="0"/>
              </a:spcAft>
              <a:defRPr/>
            </a:pPr>
            <a:r>
              <a:rPr sz="3600" dirty="0">
                <a:solidFill>
                  <a:srgbClr val="FFFF00"/>
                </a:solidFill>
              </a:rPr>
              <a:t>Summary</a:t>
            </a:r>
          </a:p>
        </p:txBody>
      </p:sp>
      <p:sp>
        <p:nvSpPr>
          <p:cNvPr id="11" name="Прямоугольник 10"/>
          <p:cNvSpPr/>
          <p:nvPr/>
        </p:nvSpPr>
        <p:spPr>
          <a:xfrm>
            <a:off x="2411760" y="2791336"/>
            <a:ext cx="5222384" cy="400110"/>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err="1">
                <a:ln>
                  <a:noFill/>
                </a:ln>
                <a:solidFill>
                  <a:sysClr val="windowText" lastClr="000000"/>
                </a:solidFill>
                <a:effectLst/>
                <a:uLnTx/>
                <a:uFillTx/>
              </a:rPr>
              <a:t>Freudenthal</a:t>
            </a:r>
            <a:r>
              <a:rPr kumimoji="0" lang="en-US" sz="2000" b="1" i="0" u="none" strike="noStrike" kern="0" cap="none" spc="0" normalizeH="0" baseline="0" noProof="0" dirty="0">
                <a:ln>
                  <a:noFill/>
                </a:ln>
                <a:solidFill>
                  <a:sysClr val="windowText" lastClr="000000"/>
                </a:solidFill>
                <a:effectLst/>
                <a:uLnTx/>
                <a:uFillTx/>
              </a:rPr>
              <a:t> Duality</a:t>
            </a:r>
            <a:endParaRPr kumimoji="0" lang="ru-RU" sz="2000" b="1" i="0" u="none" strike="noStrike" kern="0" cap="none" spc="0" normalizeH="0" baseline="0" noProof="0" dirty="0">
              <a:ln>
                <a:noFill/>
              </a:ln>
              <a:solidFill>
                <a:sysClr val="windowText" lastClr="000000"/>
              </a:solidFill>
              <a:effectLst/>
              <a:uLnTx/>
              <a:uFillTx/>
            </a:endParaRPr>
          </a:p>
        </p:txBody>
      </p:sp>
      <p:sp>
        <p:nvSpPr>
          <p:cNvPr id="6" name="Прямоугольник 10"/>
          <p:cNvSpPr/>
          <p:nvPr/>
        </p:nvSpPr>
        <p:spPr>
          <a:xfrm>
            <a:off x="745691" y="1830900"/>
            <a:ext cx="5213365" cy="400110"/>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Extremal Black Holes</a:t>
            </a:r>
            <a:endParaRPr kumimoji="0" lang="ru-RU" sz="2000" b="1" i="0" u="none" strike="noStrike" kern="0" cap="none" spc="0" normalizeH="0" baseline="0" noProof="0" dirty="0">
              <a:ln>
                <a:noFill/>
              </a:ln>
              <a:solidFill>
                <a:sysClr val="windowText" lastClr="000000"/>
              </a:solidFill>
              <a:effectLst/>
              <a:uLnTx/>
              <a:uFillTx/>
            </a:endParaRPr>
          </a:p>
        </p:txBody>
      </p:sp>
      <p:sp>
        <p:nvSpPr>
          <p:cNvPr id="7" name="Прямоугольник 10"/>
          <p:cNvSpPr/>
          <p:nvPr/>
        </p:nvSpPr>
        <p:spPr>
          <a:xfrm>
            <a:off x="1691680" y="2311118"/>
            <a:ext cx="5231022" cy="400110"/>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Attractor Mechanism</a:t>
            </a:r>
            <a:endParaRPr kumimoji="0" lang="ru-RU" sz="2000" b="0" i="0" u="none" strike="noStrike" kern="0" cap="none" spc="0" normalizeH="0" baseline="0" noProof="0" dirty="0">
              <a:ln>
                <a:noFill/>
              </a:ln>
              <a:solidFill>
                <a:sysClr val="windowText" lastClr="000000"/>
              </a:solidFill>
              <a:effectLst/>
              <a:uLnTx/>
              <a:uFillTx/>
            </a:endParaRPr>
          </a:p>
        </p:txBody>
      </p:sp>
      <p:sp>
        <p:nvSpPr>
          <p:cNvPr id="13" name="Прямоугольник 10"/>
          <p:cNvSpPr/>
          <p:nvPr/>
        </p:nvSpPr>
        <p:spPr>
          <a:xfrm>
            <a:off x="0" y="1338886"/>
            <a:ext cx="5222384" cy="400110"/>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lin ang="10800000" scaled="1"/>
            <a:tileRect/>
          </a:grad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Maxwell-Einstein-Scalar Gravity Theories </a:t>
            </a:r>
            <a:endParaRPr kumimoji="0" lang="ru-RU" sz="2000" b="1" i="0" u="none" strike="noStrike" kern="0" cap="none" spc="0" normalizeH="0" baseline="0" noProof="0" dirty="0">
              <a:ln>
                <a:noFill/>
              </a:ln>
              <a:solidFill>
                <a:sysClr val="windowText" lastClr="000000"/>
              </a:solidFill>
              <a:effectLst/>
              <a:uLnTx/>
              <a:uFillTx/>
            </a:endParaRPr>
          </a:p>
        </p:txBody>
      </p:sp>
      <p:sp>
        <p:nvSpPr>
          <p:cNvPr id="17" name="Прямоугольник 10"/>
          <p:cNvSpPr/>
          <p:nvPr/>
        </p:nvSpPr>
        <p:spPr>
          <a:xfrm>
            <a:off x="3347864" y="3239518"/>
            <a:ext cx="5222384" cy="400110"/>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ysClr val="windowText" lastClr="000000"/>
                </a:solidFill>
                <a:effectLst/>
                <a:uLnTx/>
                <a:uFillTx/>
              </a:rPr>
              <a:t>Groups of type E</a:t>
            </a:r>
            <a:r>
              <a:rPr kumimoji="0" lang="en-US" sz="2000" b="1" i="0" u="none" strike="noStrike" kern="0" cap="none" spc="0" normalizeH="0" baseline="-25000" noProof="0" dirty="0">
                <a:ln>
                  <a:noFill/>
                </a:ln>
                <a:solidFill>
                  <a:sysClr val="windowText" lastClr="000000"/>
                </a:solidFill>
                <a:effectLst/>
                <a:uLnTx/>
                <a:uFillTx/>
              </a:rPr>
              <a:t>7</a:t>
            </a:r>
            <a:endParaRPr kumimoji="0" lang="ru-RU" sz="2000" b="1" i="0" u="none" strike="noStrike" kern="0" cap="none" spc="0" normalizeH="0" baseline="0" noProof="0" dirty="0">
              <a:ln>
                <a:noFill/>
              </a:ln>
              <a:solidFill>
                <a:sysClr val="windowText" lastClr="000000"/>
              </a:solidFill>
              <a:effectLst/>
              <a:uLnTx/>
              <a:uFillTx/>
            </a:endParaRPr>
          </a:p>
        </p:txBody>
      </p:sp>
      <p:sp>
        <p:nvSpPr>
          <p:cNvPr id="21" name="Прямоугольник 10"/>
          <p:cNvSpPr/>
          <p:nvPr/>
        </p:nvSpPr>
        <p:spPr>
          <a:xfrm>
            <a:off x="4499992" y="3731532"/>
            <a:ext cx="5222384" cy="400110"/>
          </a:xfrm>
          <a:prstGeom prst="rect">
            <a:avLst/>
          </a:prstGeom>
          <a:gradFill flip="none" rotWithShape="1">
            <a:gsLst>
              <a:gs pos="0">
                <a:srgbClr val="FFC000">
                  <a:shade val="30000"/>
                  <a:satMod val="115000"/>
                </a:srgbClr>
              </a:gs>
              <a:gs pos="50000">
                <a:srgbClr val="FFC000">
                  <a:shade val="67500"/>
                  <a:satMod val="115000"/>
                </a:srgbClr>
              </a:gs>
              <a:gs pos="100000">
                <a:srgbClr val="FFC000">
                  <a:shade val="100000"/>
                  <a:satMod val="115000"/>
                </a:srgbClr>
              </a:gs>
            </a:gsLst>
            <a:path path="circle">
              <a:fillToRect l="50000" t="50000" r="50000" b="50000"/>
            </a:path>
            <a:tileRect/>
          </a:gradFill>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0000"/>
                </a:solidFill>
                <a:effectLst/>
                <a:uLnTx/>
                <a:uFillTx/>
              </a:rPr>
              <a:t>Hints for the Future…</a:t>
            </a:r>
            <a:endParaRPr kumimoji="0" lang="ru-RU" sz="2000" b="1" i="0" u="none" strike="noStrike" kern="0" cap="none" spc="0" normalizeH="0" baseline="0" noProof="0" dirty="0">
              <a:ln>
                <a:noFill/>
              </a:ln>
              <a:solidFill>
                <a:srgbClr val="FF0000"/>
              </a:solidFill>
              <a:effectLst/>
              <a:uLnTx/>
              <a:uFillTx/>
            </a:endParaRPr>
          </a:p>
        </p:txBody>
      </p:sp>
    </p:spTree>
    <p:extLst>
      <p:ext uri="{BB962C8B-B14F-4D97-AF65-F5344CB8AC3E}">
        <p14:creationId xmlns:p14="http://schemas.microsoft.com/office/powerpoint/2010/main" val="14753107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dissolve">
                                      <p:cBhvr>
                                        <p:cTn id="3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 grpId="0" animBg="1"/>
      <p:bldP spid="7" grpId="0" animBg="1"/>
      <p:bldP spid="13" grpId="0" animBg="1"/>
      <p:bldP spid="17" grpId="0" animBg="1"/>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1"/>
          </p:nvPr>
        </p:nvSpPr>
        <p:spPr>
          <a:xfrm>
            <a:off x="285720" y="1428736"/>
            <a:ext cx="8643938" cy="775597"/>
          </a:xfrm>
        </p:spPr>
        <p:txBody>
          <a:bodyPr>
            <a:spAutoFit/>
          </a:bodyPr>
          <a:lstStyle/>
          <a:p>
            <a:pPr eaLnBrk="1" hangingPunct="1">
              <a:spcBef>
                <a:spcPct val="0"/>
              </a:spcBef>
            </a:pPr>
            <a:endParaRPr lang="en-US" sz="2800" b="1" dirty="0"/>
          </a:p>
          <a:p>
            <a:pPr eaLnBrk="1" hangingPunct="1">
              <a:spcBef>
                <a:spcPct val="0"/>
              </a:spcBef>
            </a:pPr>
            <a:endParaRPr lang="en-US" sz="2800" b="1" dirty="0"/>
          </a:p>
        </p:txBody>
      </p:sp>
      <p:pic>
        <p:nvPicPr>
          <p:cNvPr id="23559" name="Picture 7"/>
          <p:cNvPicPr>
            <a:picLocks noChangeAspect="1" noChangeArrowheads="1"/>
          </p:cNvPicPr>
          <p:nvPr/>
        </p:nvPicPr>
        <p:blipFill>
          <a:blip r:embed="rId3" cstate="print"/>
          <a:srcRect/>
          <a:stretch>
            <a:fillRect/>
          </a:stretch>
        </p:blipFill>
        <p:spPr bwMode="auto">
          <a:xfrm>
            <a:off x="539552" y="1844824"/>
            <a:ext cx="2219325" cy="1200150"/>
          </a:xfrm>
          <a:prstGeom prst="rect">
            <a:avLst/>
          </a:prstGeom>
          <a:noFill/>
          <a:ln w="9525">
            <a:noFill/>
            <a:miter lim="800000"/>
            <a:headEnd/>
            <a:tailEnd/>
          </a:ln>
        </p:spPr>
      </p:pic>
      <p:pic>
        <p:nvPicPr>
          <p:cNvPr id="13" name="Picture 2"/>
          <p:cNvPicPr>
            <a:picLocks noChangeAspect="1" noChangeArrowheads="1"/>
          </p:cNvPicPr>
          <p:nvPr/>
        </p:nvPicPr>
        <p:blipFill>
          <a:blip r:embed="rId4" cstate="print"/>
          <a:srcRect/>
          <a:stretch>
            <a:fillRect/>
          </a:stretch>
        </p:blipFill>
        <p:spPr bwMode="auto">
          <a:xfrm>
            <a:off x="539552" y="3645024"/>
            <a:ext cx="6086475" cy="876300"/>
          </a:xfrm>
          <a:prstGeom prst="rect">
            <a:avLst/>
          </a:prstGeom>
          <a:noFill/>
          <a:ln w="9525">
            <a:noFill/>
            <a:miter lim="800000"/>
            <a:headEnd/>
            <a:tailEnd/>
          </a:ln>
        </p:spPr>
      </p:pic>
      <p:pic>
        <p:nvPicPr>
          <p:cNvPr id="14" name="Picture 4"/>
          <p:cNvPicPr>
            <a:picLocks noChangeAspect="1" noChangeArrowheads="1"/>
          </p:cNvPicPr>
          <p:nvPr/>
        </p:nvPicPr>
        <p:blipFill>
          <a:blip r:embed="rId5" cstate="print"/>
          <a:srcRect/>
          <a:stretch>
            <a:fillRect/>
          </a:stretch>
        </p:blipFill>
        <p:spPr bwMode="auto">
          <a:xfrm>
            <a:off x="683568" y="4581128"/>
            <a:ext cx="4381500" cy="1438275"/>
          </a:xfrm>
          <a:prstGeom prst="rect">
            <a:avLst/>
          </a:prstGeom>
          <a:noFill/>
          <a:ln w="9525">
            <a:noFill/>
            <a:miter lim="800000"/>
            <a:headEnd/>
            <a:tailEnd/>
          </a:ln>
        </p:spPr>
      </p:pic>
      <p:pic>
        <p:nvPicPr>
          <p:cNvPr id="15" name="Picture 3"/>
          <p:cNvPicPr>
            <a:picLocks noChangeAspect="1" noChangeArrowheads="1"/>
          </p:cNvPicPr>
          <p:nvPr/>
        </p:nvPicPr>
        <p:blipFill>
          <a:blip r:embed="rId6" cstate="print"/>
          <a:srcRect/>
          <a:stretch>
            <a:fillRect/>
          </a:stretch>
        </p:blipFill>
        <p:spPr bwMode="auto">
          <a:xfrm>
            <a:off x="6876256" y="4221088"/>
            <a:ext cx="1123950" cy="276225"/>
          </a:xfrm>
          <a:prstGeom prst="rect">
            <a:avLst/>
          </a:prstGeom>
          <a:noFill/>
          <a:ln w="9525">
            <a:noFill/>
            <a:miter lim="800000"/>
            <a:headEnd/>
            <a:tailEnd/>
          </a:ln>
        </p:spPr>
      </p:pic>
      <p:pic>
        <p:nvPicPr>
          <p:cNvPr id="39939" name="Picture 3"/>
          <p:cNvPicPr>
            <a:picLocks noChangeAspect="1" noChangeArrowheads="1"/>
          </p:cNvPicPr>
          <p:nvPr/>
        </p:nvPicPr>
        <p:blipFill>
          <a:blip r:embed="rId7" cstate="print"/>
          <a:srcRect/>
          <a:stretch>
            <a:fillRect/>
          </a:stretch>
        </p:blipFill>
        <p:spPr bwMode="auto">
          <a:xfrm>
            <a:off x="0" y="764704"/>
            <a:ext cx="9182100" cy="1000125"/>
          </a:xfrm>
          <a:prstGeom prst="rect">
            <a:avLst/>
          </a:prstGeom>
          <a:noFill/>
          <a:ln w="9525">
            <a:noFill/>
            <a:miter lim="800000"/>
            <a:headEnd/>
            <a:tailEnd/>
          </a:ln>
        </p:spPr>
      </p:pic>
      <p:sp>
        <p:nvSpPr>
          <p:cNvPr id="19" name="CasellaDiTesto 18"/>
          <p:cNvSpPr txBox="1"/>
          <p:nvPr/>
        </p:nvSpPr>
        <p:spPr>
          <a:xfrm>
            <a:off x="1907704" y="188640"/>
            <a:ext cx="5057795" cy="461665"/>
          </a:xfrm>
          <a:prstGeom prst="rect">
            <a:avLst/>
          </a:prstGeom>
          <a:noFill/>
        </p:spPr>
        <p:txBody>
          <a:bodyPr wrap="none" rtlCol="0">
            <a:spAutoFit/>
          </a:bodyPr>
          <a:lstStyle/>
          <a:p>
            <a:r>
              <a:rPr lang="it-IT" sz="2400" b="1" dirty="0" err="1"/>
              <a:t>Maxwell-Einstein-Scalar</a:t>
            </a:r>
            <a:r>
              <a:rPr lang="it-IT" sz="2400" b="1" dirty="0"/>
              <a:t> </a:t>
            </a:r>
            <a:r>
              <a:rPr lang="it-IT" sz="2400" b="1" dirty="0" err="1"/>
              <a:t>Theories</a:t>
            </a:r>
            <a:endParaRPr lang="it-IT" sz="2400" b="1" dirty="0"/>
          </a:p>
        </p:txBody>
      </p:sp>
      <p:sp>
        <p:nvSpPr>
          <p:cNvPr id="20" name="CasellaDiTesto 19"/>
          <p:cNvSpPr txBox="1"/>
          <p:nvPr/>
        </p:nvSpPr>
        <p:spPr>
          <a:xfrm>
            <a:off x="2843808" y="2636912"/>
            <a:ext cx="3185487" cy="369332"/>
          </a:xfrm>
          <a:prstGeom prst="rect">
            <a:avLst/>
          </a:prstGeom>
          <a:noFill/>
        </p:spPr>
        <p:txBody>
          <a:bodyPr wrap="none" rtlCol="0">
            <a:spAutoFit/>
          </a:bodyPr>
          <a:lstStyle/>
          <a:p>
            <a:r>
              <a:rPr lang="it-IT" dirty="0" err="1"/>
              <a:t>Abelian</a:t>
            </a:r>
            <a:r>
              <a:rPr lang="it-IT" dirty="0"/>
              <a:t> 2-form </a:t>
            </a:r>
            <a:r>
              <a:rPr lang="it-IT" dirty="0" err="1"/>
              <a:t>field</a:t>
            </a:r>
            <a:r>
              <a:rPr lang="it-IT" dirty="0"/>
              <a:t> </a:t>
            </a:r>
            <a:r>
              <a:rPr lang="it-IT" dirty="0" err="1"/>
              <a:t>strengths</a:t>
            </a:r>
            <a:endParaRPr lang="it-IT" dirty="0"/>
          </a:p>
        </p:txBody>
      </p:sp>
      <p:sp>
        <p:nvSpPr>
          <p:cNvPr id="21" name="CasellaDiTesto 20"/>
          <p:cNvSpPr txBox="1"/>
          <p:nvPr/>
        </p:nvSpPr>
        <p:spPr>
          <a:xfrm>
            <a:off x="539552" y="3212976"/>
            <a:ext cx="7879080" cy="369332"/>
          </a:xfrm>
          <a:prstGeom prst="rect">
            <a:avLst/>
          </a:prstGeom>
          <a:noFill/>
        </p:spPr>
        <p:txBody>
          <a:bodyPr wrap="none" rtlCol="0">
            <a:spAutoFit/>
          </a:bodyPr>
          <a:lstStyle/>
          <a:p>
            <a:r>
              <a:rPr lang="it-IT" dirty="0" err="1"/>
              <a:t>static</a:t>
            </a:r>
            <a:r>
              <a:rPr lang="it-IT" dirty="0"/>
              <a:t>, </a:t>
            </a:r>
            <a:r>
              <a:rPr lang="it-IT" dirty="0" err="1"/>
              <a:t>spherically</a:t>
            </a:r>
            <a:r>
              <a:rPr lang="it-IT" dirty="0"/>
              <a:t> </a:t>
            </a:r>
            <a:r>
              <a:rPr lang="it-IT" dirty="0" err="1"/>
              <a:t>symmetric</a:t>
            </a:r>
            <a:r>
              <a:rPr lang="it-IT" dirty="0"/>
              <a:t>, </a:t>
            </a:r>
            <a:r>
              <a:rPr lang="it-IT" dirty="0" err="1"/>
              <a:t>asymptotically</a:t>
            </a:r>
            <a:r>
              <a:rPr lang="it-IT" dirty="0"/>
              <a:t> </a:t>
            </a:r>
            <a:r>
              <a:rPr lang="it-IT" dirty="0" err="1"/>
              <a:t>flat</a:t>
            </a:r>
            <a:r>
              <a:rPr lang="it-IT" dirty="0"/>
              <a:t>, </a:t>
            </a:r>
            <a:r>
              <a:rPr lang="it-IT" b="1" dirty="0" err="1"/>
              <a:t>extremal</a:t>
            </a:r>
            <a:r>
              <a:rPr lang="it-IT" b="1" dirty="0"/>
              <a:t> Black </a:t>
            </a:r>
            <a:r>
              <a:rPr lang="it-IT" b="1" dirty="0" err="1"/>
              <a:t>Hole</a:t>
            </a:r>
            <a:r>
              <a:rPr lang="it-IT" b="1" dirty="0"/>
              <a:t> (BH)</a:t>
            </a:r>
          </a:p>
        </p:txBody>
      </p:sp>
      <p:sp>
        <p:nvSpPr>
          <p:cNvPr id="22" name="CasellaDiTesto 21"/>
          <p:cNvSpPr txBox="1"/>
          <p:nvPr/>
        </p:nvSpPr>
        <p:spPr>
          <a:xfrm>
            <a:off x="5364088" y="4869160"/>
            <a:ext cx="3480440" cy="646331"/>
          </a:xfrm>
          <a:prstGeom prst="rect">
            <a:avLst/>
          </a:prstGeom>
          <a:noFill/>
        </p:spPr>
        <p:txBody>
          <a:bodyPr wrap="none" rtlCol="0">
            <a:spAutoFit/>
          </a:bodyPr>
          <a:lstStyle/>
          <a:p>
            <a:r>
              <a:rPr lang="it-IT" dirty="0" err="1"/>
              <a:t>dyonic</a:t>
            </a:r>
            <a:r>
              <a:rPr lang="it-IT" dirty="0"/>
              <a:t> </a:t>
            </a:r>
            <a:r>
              <a:rPr lang="it-IT" dirty="0" err="1"/>
              <a:t>vector</a:t>
            </a:r>
            <a:r>
              <a:rPr lang="it-IT" dirty="0"/>
              <a:t> </a:t>
            </a:r>
            <a:r>
              <a:rPr lang="it-IT" dirty="0" err="1"/>
              <a:t>of</a:t>
            </a:r>
            <a:r>
              <a:rPr lang="it-IT" dirty="0"/>
              <a:t> </a:t>
            </a:r>
            <a:r>
              <a:rPr lang="it-IT" dirty="0" err="1"/>
              <a:t>e.m.</a:t>
            </a:r>
            <a:r>
              <a:rPr lang="it-IT" dirty="0"/>
              <a:t> </a:t>
            </a:r>
            <a:r>
              <a:rPr lang="it-IT" dirty="0" err="1"/>
              <a:t>fluxes</a:t>
            </a:r>
            <a:endParaRPr lang="it-IT" dirty="0"/>
          </a:p>
          <a:p>
            <a:r>
              <a:rPr lang="it-IT" dirty="0"/>
              <a:t>                           (</a:t>
            </a:r>
            <a:r>
              <a:rPr lang="it-IT" b="1" dirty="0"/>
              <a:t>BH </a:t>
            </a:r>
            <a:r>
              <a:rPr lang="it-IT" b="1" dirty="0" err="1"/>
              <a:t>charges</a:t>
            </a:r>
            <a:r>
              <a:rPr lang="it-IT" dirty="0"/>
              <a:t>)  </a:t>
            </a:r>
          </a:p>
        </p:txBody>
      </p:sp>
      <p:sp>
        <p:nvSpPr>
          <p:cNvPr id="23" name="CasellaDiTesto 22"/>
          <p:cNvSpPr txBox="1"/>
          <p:nvPr/>
        </p:nvSpPr>
        <p:spPr>
          <a:xfrm>
            <a:off x="2987824" y="1772816"/>
            <a:ext cx="6026009" cy="369332"/>
          </a:xfrm>
          <a:prstGeom prst="rect">
            <a:avLst/>
          </a:prstGeom>
          <a:noFill/>
        </p:spPr>
        <p:txBody>
          <a:bodyPr wrap="none" rtlCol="0">
            <a:spAutoFit/>
          </a:bodyPr>
          <a:lstStyle/>
          <a:p>
            <a:r>
              <a:rPr lang="it-IT" b="1" dirty="0">
                <a:solidFill>
                  <a:srgbClr val="FF0000"/>
                </a:solidFill>
              </a:rPr>
              <a:t>D=4 </a:t>
            </a:r>
            <a:r>
              <a:rPr lang="it-IT" b="1" dirty="0" err="1">
                <a:solidFill>
                  <a:srgbClr val="FF0000"/>
                </a:solidFill>
              </a:rPr>
              <a:t>Maxwell-Einstein-scalar</a:t>
            </a:r>
            <a:r>
              <a:rPr lang="it-IT" b="1" dirty="0">
                <a:solidFill>
                  <a:srgbClr val="FF0000"/>
                </a:solidFill>
              </a:rPr>
              <a:t> system </a:t>
            </a:r>
            <a:r>
              <a:rPr lang="it-IT" dirty="0">
                <a:solidFill>
                  <a:srgbClr val="FF0000"/>
                </a:solidFill>
              </a:rPr>
              <a:t>(</a:t>
            </a:r>
            <a:r>
              <a:rPr lang="it-IT" dirty="0" err="1">
                <a:solidFill>
                  <a:srgbClr val="FF0000"/>
                </a:solidFill>
              </a:rPr>
              <a:t>with</a:t>
            </a:r>
            <a:r>
              <a:rPr lang="it-IT" dirty="0">
                <a:solidFill>
                  <a:srgbClr val="FF0000"/>
                </a:solidFill>
              </a:rPr>
              <a:t> no </a:t>
            </a:r>
            <a:r>
              <a:rPr lang="it-IT" dirty="0" err="1">
                <a:solidFill>
                  <a:srgbClr val="FF0000"/>
                </a:solidFill>
              </a:rPr>
              <a:t>potential</a:t>
            </a:r>
            <a:r>
              <a:rPr lang="it-IT" dirty="0">
                <a:solidFill>
                  <a:srgbClr val="FF0000"/>
                </a:solidFill>
              </a:rPr>
              <a:t>)</a:t>
            </a:r>
          </a:p>
        </p:txBody>
      </p:sp>
      <p:sp>
        <p:nvSpPr>
          <p:cNvPr id="25" name="CasellaDiTesto 24"/>
          <p:cNvSpPr txBox="1"/>
          <p:nvPr/>
        </p:nvSpPr>
        <p:spPr>
          <a:xfrm>
            <a:off x="3059832" y="2132856"/>
            <a:ext cx="5214889" cy="338554"/>
          </a:xfrm>
          <a:prstGeom prst="rect">
            <a:avLst/>
          </a:prstGeom>
          <a:noFill/>
        </p:spPr>
        <p:txBody>
          <a:bodyPr wrap="none" rtlCol="0">
            <a:spAutoFit/>
          </a:bodyPr>
          <a:lstStyle/>
          <a:p>
            <a:r>
              <a:rPr lang="it-IT" sz="1600" dirty="0"/>
              <a:t>[ </a:t>
            </a:r>
            <a:r>
              <a:rPr lang="it-IT" sz="1600" dirty="0" err="1"/>
              <a:t>may</a:t>
            </a:r>
            <a:r>
              <a:rPr lang="it-IT" sz="1600" dirty="0"/>
              <a:t> </a:t>
            </a:r>
            <a:r>
              <a:rPr lang="it-IT" sz="1600" dirty="0" err="1"/>
              <a:t>be</a:t>
            </a:r>
            <a:r>
              <a:rPr lang="it-IT" sz="1600" dirty="0"/>
              <a:t> the </a:t>
            </a:r>
            <a:r>
              <a:rPr lang="it-IT" sz="1600" dirty="0" err="1"/>
              <a:t>bosonic</a:t>
            </a:r>
            <a:r>
              <a:rPr lang="it-IT" sz="1600" dirty="0"/>
              <a:t> </a:t>
            </a:r>
            <a:r>
              <a:rPr lang="it-IT" sz="1600" dirty="0" err="1"/>
              <a:t>sector</a:t>
            </a:r>
            <a:r>
              <a:rPr lang="it-IT" sz="1600" dirty="0"/>
              <a:t> </a:t>
            </a:r>
            <a:r>
              <a:rPr lang="it-IT" sz="1600" dirty="0" err="1"/>
              <a:t>of</a:t>
            </a:r>
            <a:r>
              <a:rPr lang="it-IT" sz="1600" dirty="0"/>
              <a:t> </a:t>
            </a:r>
            <a:r>
              <a:rPr lang="it-IT" sz="1600" b="1" dirty="0"/>
              <a:t>D=4</a:t>
            </a:r>
            <a:r>
              <a:rPr lang="it-IT" sz="1600" dirty="0"/>
              <a:t> (</a:t>
            </a:r>
            <a:r>
              <a:rPr lang="it-IT" sz="1600" dirty="0" err="1"/>
              <a:t>ungauged</a:t>
            </a:r>
            <a:r>
              <a:rPr lang="it-IT" sz="1600" dirty="0"/>
              <a:t>) </a:t>
            </a:r>
            <a:r>
              <a:rPr lang="it-IT" sz="1600" dirty="0" err="1"/>
              <a:t>sugra</a:t>
            </a:r>
            <a:r>
              <a:rPr lang="it-IT" sz="1600" dirty="0"/>
              <a:t> ]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939"/>
                                        </p:tgtEl>
                                        <p:attrNameLst>
                                          <p:attrName>style.visibility</p:attrName>
                                        </p:attrNameLst>
                                      </p:cBhvr>
                                      <p:to>
                                        <p:strVal val="visible"/>
                                      </p:to>
                                    </p:set>
                                    <p:animEffect transition="in" filter="fade">
                                      <p:cBhvr>
                                        <p:cTn id="7" dur="2000"/>
                                        <p:tgtEl>
                                          <p:spTgt spid="3993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2000"/>
                                        <p:tgtEl>
                                          <p:spTgt spid="23"/>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childTnLst>
                                </p:cTn>
                              </p:par>
                            </p:childTnLst>
                          </p:cTn>
                        </p:par>
                        <p:par>
                          <p:cTn id="15" fill="hold">
                            <p:stCondLst>
                              <p:cond delay="3000"/>
                            </p:stCondLst>
                            <p:childTnLst>
                              <p:par>
                                <p:cTn id="16" presetID="10" presetClass="entr" presetSubtype="0" fill="hold" nodeType="afterEffect">
                                  <p:stCondLst>
                                    <p:cond delay="0"/>
                                  </p:stCondLst>
                                  <p:childTnLst>
                                    <p:set>
                                      <p:cBhvr>
                                        <p:cTn id="17" dur="1" fill="hold">
                                          <p:stCondLst>
                                            <p:cond delay="0"/>
                                          </p:stCondLst>
                                        </p:cTn>
                                        <p:tgtEl>
                                          <p:spTgt spid="23559"/>
                                        </p:tgtEl>
                                        <p:attrNameLst>
                                          <p:attrName>style.visibility</p:attrName>
                                        </p:attrNameLst>
                                      </p:cBhvr>
                                      <p:to>
                                        <p:strVal val="visible"/>
                                      </p:to>
                                    </p:set>
                                    <p:animEffect transition="in" filter="fade">
                                      <p:cBhvr>
                                        <p:cTn id="18" dur="1000"/>
                                        <p:tgtEl>
                                          <p:spTgt spid="2355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10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dissolve">
                                      <p:cBhvr>
                                        <p:cTn id="37" dur="10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1"/>
          </p:nvPr>
        </p:nvSpPr>
        <p:spPr>
          <a:xfrm>
            <a:off x="285720" y="1428736"/>
            <a:ext cx="8643938" cy="775597"/>
          </a:xfrm>
        </p:spPr>
        <p:txBody>
          <a:bodyPr>
            <a:spAutoFit/>
          </a:bodyPr>
          <a:lstStyle/>
          <a:p>
            <a:pPr eaLnBrk="1" hangingPunct="1">
              <a:spcBef>
                <a:spcPct val="0"/>
              </a:spcBef>
            </a:pPr>
            <a:endParaRPr lang="en-US" sz="2800" b="1" dirty="0"/>
          </a:p>
          <a:p>
            <a:pPr eaLnBrk="1" hangingPunct="1">
              <a:spcBef>
                <a:spcPct val="0"/>
              </a:spcBef>
            </a:pPr>
            <a:endParaRPr lang="en-US" sz="2800" b="1" dirty="0"/>
          </a:p>
        </p:txBody>
      </p:sp>
      <p:pic>
        <p:nvPicPr>
          <p:cNvPr id="46085" name="Picture 5"/>
          <p:cNvPicPr>
            <a:picLocks noChangeAspect="1" noChangeArrowheads="1"/>
          </p:cNvPicPr>
          <p:nvPr/>
        </p:nvPicPr>
        <p:blipFill>
          <a:blip r:embed="rId3" cstate="print"/>
          <a:srcRect/>
          <a:stretch>
            <a:fillRect/>
          </a:stretch>
        </p:blipFill>
        <p:spPr bwMode="auto">
          <a:xfrm>
            <a:off x="3419872" y="3861048"/>
            <a:ext cx="4076700" cy="466725"/>
          </a:xfrm>
          <a:prstGeom prst="rect">
            <a:avLst/>
          </a:prstGeom>
          <a:noFill/>
          <a:ln w="9525">
            <a:noFill/>
            <a:miter lim="800000"/>
            <a:headEnd/>
            <a:tailEnd/>
          </a:ln>
        </p:spPr>
      </p:pic>
      <p:pic>
        <p:nvPicPr>
          <p:cNvPr id="69634" name="Picture 2"/>
          <p:cNvPicPr>
            <a:picLocks noChangeAspect="1" noChangeArrowheads="1"/>
          </p:cNvPicPr>
          <p:nvPr/>
        </p:nvPicPr>
        <p:blipFill>
          <a:blip r:embed="rId4" cstate="print"/>
          <a:srcRect/>
          <a:stretch>
            <a:fillRect/>
          </a:stretch>
        </p:blipFill>
        <p:spPr bwMode="auto">
          <a:xfrm>
            <a:off x="1907704" y="1556792"/>
            <a:ext cx="3667125" cy="704850"/>
          </a:xfrm>
          <a:prstGeom prst="rect">
            <a:avLst/>
          </a:prstGeom>
          <a:noFill/>
          <a:ln w="9525">
            <a:noFill/>
            <a:miter lim="800000"/>
            <a:headEnd/>
            <a:tailEnd/>
          </a:ln>
        </p:spPr>
      </p:pic>
      <p:sp>
        <p:nvSpPr>
          <p:cNvPr id="14" name="CasellaDiTesto 13"/>
          <p:cNvSpPr txBox="1"/>
          <p:nvPr/>
        </p:nvSpPr>
        <p:spPr>
          <a:xfrm>
            <a:off x="5652120" y="1556792"/>
            <a:ext cx="2544286" cy="369332"/>
          </a:xfrm>
          <a:prstGeom prst="rect">
            <a:avLst/>
          </a:prstGeom>
          <a:noFill/>
        </p:spPr>
        <p:txBody>
          <a:bodyPr wrap="none" rtlCol="0">
            <a:spAutoFit/>
          </a:bodyPr>
          <a:lstStyle/>
          <a:p>
            <a:r>
              <a:rPr lang="it-IT" b="1" dirty="0"/>
              <a:t>BH </a:t>
            </a:r>
            <a:r>
              <a:rPr lang="it-IT" b="1" dirty="0" err="1"/>
              <a:t>effective</a:t>
            </a:r>
            <a:r>
              <a:rPr lang="it-IT" b="1" dirty="0"/>
              <a:t> </a:t>
            </a:r>
            <a:r>
              <a:rPr lang="it-IT" b="1" dirty="0" err="1"/>
              <a:t>potential</a:t>
            </a:r>
            <a:endParaRPr lang="it-IT" b="1" dirty="0"/>
          </a:p>
        </p:txBody>
      </p:sp>
      <p:sp>
        <p:nvSpPr>
          <p:cNvPr id="16" name="CasellaDiTesto 15"/>
          <p:cNvSpPr txBox="1"/>
          <p:nvPr/>
        </p:nvSpPr>
        <p:spPr>
          <a:xfrm>
            <a:off x="1043608" y="1052736"/>
            <a:ext cx="6831357" cy="369332"/>
          </a:xfrm>
          <a:prstGeom prst="rect">
            <a:avLst/>
          </a:prstGeom>
          <a:noFill/>
        </p:spPr>
        <p:txBody>
          <a:bodyPr wrap="none" rtlCol="0">
            <a:spAutoFit/>
          </a:bodyPr>
          <a:lstStyle/>
          <a:p>
            <a:r>
              <a:rPr lang="it-IT" dirty="0" err="1"/>
              <a:t>reduction</a:t>
            </a:r>
            <a:r>
              <a:rPr lang="it-IT" dirty="0"/>
              <a:t> D=4 </a:t>
            </a:r>
            <a:r>
              <a:rPr lang="it-IT" dirty="0">
                <a:sym typeface="Wingdings" pitchFamily="2" charset="2"/>
              </a:rPr>
              <a:t>D=1 :</a:t>
            </a:r>
            <a:r>
              <a:rPr lang="it-IT" dirty="0" err="1">
                <a:sym typeface="Wingdings" pitchFamily="2" charset="2"/>
              </a:rPr>
              <a:t>effective</a:t>
            </a:r>
            <a:r>
              <a:rPr lang="it-IT" dirty="0">
                <a:sym typeface="Wingdings" pitchFamily="2" charset="2"/>
              </a:rPr>
              <a:t> 1-dimensional (</a:t>
            </a:r>
            <a:r>
              <a:rPr lang="it-IT" dirty="0" err="1">
                <a:sym typeface="Wingdings" pitchFamily="2" charset="2"/>
              </a:rPr>
              <a:t>radial</a:t>
            </a:r>
            <a:r>
              <a:rPr lang="it-IT" dirty="0">
                <a:sym typeface="Wingdings" pitchFamily="2" charset="2"/>
              </a:rPr>
              <a:t>) </a:t>
            </a:r>
            <a:r>
              <a:rPr lang="it-IT" dirty="0" err="1">
                <a:sym typeface="Wingdings" pitchFamily="2" charset="2"/>
              </a:rPr>
              <a:t>Lagrangian</a:t>
            </a:r>
            <a:endParaRPr lang="it-IT" dirty="0"/>
          </a:p>
        </p:txBody>
      </p:sp>
      <p:sp>
        <p:nvSpPr>
          <p:cNvPr id="17" name="CasellaDiTesto 16"/>
          <p:cNvSpPr txBox="1"/>
          <p:nvPr/>
        </p:nvSpPr>
        <p:spPr>
          <a:xfrm>
            <a:off x="5652120" y="1988840"/>
            <a:ext cx="2462534" cy="307777"/>
          </a:xfrm>
          <a:prstGeom prst="rect">
            <a:avLst/>
          </a:prstGeom>
          <a:noFill/>
        </p:spPr>
        <p:txBody>
          <a:bodyPr wrap="none" rtlCol="0">
            <a:spAutoFit/>
          </a:bodyPr>
          <a:lstStyle/>
          <a:p>
            <a:r>
              <a:rPr lang="it-IT" sz="1400" dirty="0" err="1"/>
              <a:t>Ferrara,Gibbons,Kallosh</a:t>
            </a:r>
            <a:r>
              <a:rPr lang="it-IT" sz="1400" dirty="0"/>
              <a:t> ‘96</a:t>
            </a:r>
          </a:p>
        </p:txBody>
      </p:sp>
      <p:pic>
        <p:nvPicPr>
          <p:cNvPr id="69636" name="Picture 4"/>
          <p:cNvPicPr>
            <a:picLocks noChangeAspect="1" noChangeArrowheads="1"/>
          </p:cNvPicPr>
          <p:nvPr/>
        </p:nvPicPr>
        <p:blipFill>
          <a:blip r:embed="rId5" cstate="print"/>
          <a:srcRect/>
          <a:stretch>
            <a:fillRect/>
          </a:stretch>
        </p:blipFill>
        <p:spPr bwMode="auto">
          <a:xfrm>
            <a:off x="2987824" y="2420888"/>
            <a:ext cx="2600325" cy="1409700"/>
          </a:xfrm>
          <a:prstGeom prst="rect">
            <a:avLst/>
          </a:prstGeom>
          <a:noFill/>
          <a:ln w="9525">
            <a:noFill/>
            <a:miter lim="800000"/>
            <a:headEnd/>
            <a:tailEnd/>
          </a:ln>
        </p:spPr>
      </p:pic>
      <p:sp>
        <p:nvSpPr>
          <p:cNvPr id="19" name="CasellaDiTesto 18"/>
          <p:cNvSpPr txBox="1"/>
          <p:nvPr/>
        </p:nvSpPr>
        <p:spPr>
          <a:xfrm>
            <a:off x="2051720" y="2924944"/>
            <a:ext cx="748923" cy="369332"/>
          </a:xfrm>
          <a:prstGeom prst="rect">
            <a:avLst/>
          </a:prstGeom>
          <a:noFill/>
        </p:spPr>
        <p:txBody>
          <a:bodyPr wrap="none" rtlCol="0">
            <a:spAutoFit/>
          </a:bodyPr>
          <a:lstStyle/>
          <a:p>
            <a:r>
              <a:rPr lang="it-IT" dirty="0" err="1"/>
              <a:t>eoms</a:t>
            </a:r>
            <a:endParaRPr lang="it-IT" dirty="0"/>
          </a:p>
        </p:txBody>
      </p:sp>
      <p:sp>
        <p:nvSpPr>
          <p:cNvPr id="20" name="CasellaDiTesto 19"/>
          <p:cNvSpPr txBox="1"/>
          <p:nvPr/>
        </p:nvSpPr>
        <p:spPr>
          <a:xfrm>
            <a:off x="899592" y="3933056"/>
            <a:ext cx="2608406" cy="369332"/>
          </a:xfrm>
          <a:prstGeom prst="rect">
            <a:avLst/>
          </a:prstGeom>
          <a:noFill/>
        </p:spPr>
        <p:txBody>
          <a:bodyPr wrap="none" rtlCol="0">
            <a:spAutoFit/>
          </a:bodyPr>
          <a:lstStyle/>
          <a:p>
            <a:r>
              <a:rPr lang="it-IT" b="1" dirty="0" err="1">
                <a:solidFill>
                  <a:srgbClr val="FF0000"/>
                </a:solidFill>
              </a:rPr>
              <a:t>Attractor</a:t>
            </a:r>
            <a:r>
              <a:rPr lang="it-IT" b="1" dirty="0">
                <a:solidFill>
                  <a:srgbClr val="FF0000"/>
                </a:solidFill>
              </a:rPr>
              <a:t> </a:t>
            </a:r>
            <a:r>
              <a:rPr lang="it-IT" b="1" dirty="0" err="1">
                <a:solidFill>
                  <a:srgbClr val="FF0000"/>
                </a:solidFill>
              </a:rPr>
              <a:t>Mechanism</a:t>
            </a:r>
            <a:r>
              <a:rPr lang="it-IT" b="1" dirty="0">
                <a:solidFill>
                  <a:srgbClr val="FF0000"/>
                </a:solidFill>
              </a:rPr>
              <a:t> </a:t>
            </a:r>
            <a:r>
              <a:rPr lang="it-IT" dirty="0"/>
              <a:t>:</a:t>
            </a:r>
          </a:p>
        </p:txBody>
      </p:sp>
      <p:sp>
        <p:nvSpPr>
          <p:cNvPr id="21" name="CasellaDiTesto 20"/>
          <p:cNvSpPr txBox="1"/>
          <p:nvPr/>
        </p:nvSpPr>
        <p:spPr>
          <a:xfrm>
            <a:off x="683568" y="4941168"/>
            <a:ext cx="7763664" cy="369332"/>
          </a:xfrm>
          <a:prstGeom prst="rect">
            <a:avLst/>
          </a:prstGeom>
          <a:noFill/>
        </p:spPr>
        <p:txBody>
          <a:bodyPr wrap="none" rtlCol="0">
            <a:spAutoFit/>
          </a:bodyPr>
          <a:lstStyle/>
          <a:p>
            <a:r>
              <a:rPr lang="it-IT" dirty="0" err="1"/>
              <a:t>near</a:t>
            </a:r>
            <a:r>
              <a:rPr lang="it-IT" dirty="0"/>
              <a:t> the </a:t>
            </a:r>
            <a:r>
              <a:rPr lang="it-IT" dirty="0" err="1"/>
              <a:t>horizon</a:t>
            </a:r>
            <a:r>
              <a:rPr lang="it-IT" dirty="0"/>
              <a:t>, the scalar </a:t>
            </a:r>
            <a:r>
              <a:rPr lang="it-IT" dirty="0" err="1"/>
              <a:t>fields</a:t>
            </a:r>
            <a:r>
              <a:rPr lang="it-IT" dirty="0"/>
              <a:t> are </a:t>
            </a:r>
            <a:r>
              <a:rPr lang="it-IT" b="1" dirty="0" err="1">
                <a:solidFill>
                  <a:srgbClr val="FF0000"/>
                </a:solidFill>
              </a:rPr>
              <a:t>stabilized</a:t>
            </a:r>
            <a:r>
              <a:rPr lang="it-IT" dirty="0"/>
              <a:t> </a:t>
            </a:r>
            <a:r>
              <a:rPr lang="it-IT" dirty="0" err="1"/>
              <a:t>purely</a:t>
            </a:r>
            <a:r>
              <a:rPr lang="it-IT" dirty="0"/>
              <a:t> in </a:t>
            </a:r>
            <a:r>
              <a:rPr lang="it-IT" dirty="0" err="1"/>
              <a:t>terms</a:t>
            </a:r>
            <a:r>
              <a:rPr lang="it-IT" dirty="0"/>
              <a:t> </a:t>
            </a:r>
            <a:r>
              <a:rPr lang="it-IT" dirty="0" err="1"/>
              <a:t>of</a:t>
            </a:r>
            <a:r>
              <a:rPr lang="it-IT" dirty="0"/>
              <a:t> </a:t>
            </a:r>
            <a:r>
              <a:rPr lang="it-IT" dirty="0" err="1">
                <a:solidFill>
                  <a:srgbClr val="FF0000"/>
                </a:solidFill>
              </a:rPr>
              <a:t>charges</a:t>
            </a:r>
            <a:endParaRPr lang="it-IT" dirty="0">
              <a:solidFill>
                <a:srgbClr val="FF0000"/>
              </a:solidFill>
            </a:endParaRPr>
          </a:p>
        </p:txBody>
      </p:sp>
      <p:pic>
        <p:nvPicPr>
          <p:cNvPr id="69637" name="Picture 5"/>
          <p:cNvPicPr>
            <a:picLocks noChangeAspect="1" noChangeArrowheads="1"/>
          </p:cNvPicPr>
          <p:nvPr/>
        </p:nvPicPr>
        <p:blipFill>
          <a:blip r:embed="rId6" cstate="print"/>
          <a:srcRect/>
          <a:stretch>
            <a:fillRect/>
          </a:stretch>
        </p:blipFill>
        <p:spPr bwMode="auto">
          <a:xfrm>
            <a:off x="1475656" y="5301208"/>
            <a:ext cx="5800725" cy="866775"/>
          </a:xfrm>
          <a:prstGeom prst="rect">
            <a:avLst/>
          </a:prstGeom>
          <a:noFill/>
          <a:ln w="9525">
            <a:noFill/>
            <a:miter lim="800000"/>
            <a:headEnd/>
            <a:tailEnd/>
          </a:ln>
        </p:spPr>
      </p:pic>
      <p:sp>
        <p:nvSpPr>
          <p:cNvPr id="23" name="CasellaDiTesto 22"/>
          <p:cNvSpPr txBox="1"/>
          <p:nvPr/>
        </p:nvSpPr>
        <p:spPr>
          <a:xfrm>
            <a:off x="1115616" y="6165304"/>
            <a:ext cx="6891630" cy="369332"/>
          </a:xfrm>
          <a:prstGeom prst="rect">
            <a:avLst/>
          </a:prstGeom>
          <a:solidFill>
            <a:schemeClr val="bg2">
              <a:lumMod val="60000"/>
              <a:lumOff val="40000"/>
            </a:schemeClr>
          </a:solidFill>
        </p:spPr>
        <p:txBody>
          <a:bodyPr wrap="none" rtlCol="0">
            <a:spAutoFit/>
          </a:bodyPr>
          <a:lstStyle/>
          <a:p>
            <a:r>
              <a:rPr lang="it-IT" dirty="0" err="1"/>
              <a:t>Bekenstein-Hawking</a:t>
            </a:r>
            <a:r>
              <a:rPr lang="it-IT" dirty="0"/>
              <a:t> </a:t>
            </a:r>
            <a:r>
              <a:rPr lang="it-IT" dirty="0" err="1"/>
              <a:t>entropy-area</a:t>
            </a:r>
            <a:r>
              <a:rPr lang="it-IT" dirty="0"/>
              <a:t> formula </a:t>
            </a:r>
            <a:r>
              <a:rPr lang="it-IT" dirty="0" err="1"/>
              <a:t>for</a:t>
            </a:r>
            <a:r>
              <a:rPr lang="it-IT" dirty="0"/>
              <a:t> </a:t>
            </a:r>
            <a:r>
              <a:rPr lang="it-IT" dirty="0" err="1"/>
              <a:t>extremal</a:t>
            </a:r>
            <a:r>
              <a:rPr lang="it-IT" dirty="0"/>
              <a:t> </a:t>
            </a:r>
            <a:r>
              <a:rPr lang="it-IT" dirty="0" err="1"/>
              <a:t>dyonic</a:t>
            </a:r>
            <a:r>
              <a:rPr lang="it-IT" dirty="0"/>
              <a:t> BH</a:t>
            </a:r>
          </a:p>
        </p:txBody>
      </p:sp>
      <p:sp>
        <p:nvSpPr>
          <p:cNvPr id="24" name="CasellaDiTesto 23"/>
          <p:cNvSpPr txBox="1"/>
          <p:nvPr/>
        </p:nvSpPr>
        <p:spPr>
          <a:xfrm>
            <a:off x="5652120" y="2636912"/>
            <a:ext cx="2999539" cy="954107"/>
          </a:xfrm>
          <a:prstGeom prst="rect">
            <a:avLst/>
          </a:prstGeom>
          <a:noFill/>
        </p:spPr>
        <p:txBody>
          <a:bodyPr wrap="none" rtlCol="0">
            <a:spAutoFit/>
          </a:bodyPr>
          <a:lstStyle/>
          <a:p>
            <a:r>
              <a:rPr lang="it-IT" sz="1400" dirty="0"/>
              <a:t>in N=2 </a:t>
            </a:r>
            <a:r>
              <a:rPr lang="it-IT" sz="1400" dirty="0" err="1"/>
              <a:t>ungauged</a:t>
            </a:r>
            <a:r>
              <a:rPr lang="it-IT" sz="1400" dirty="0"/>
              <a:t> </a:t>
            </a:r>
            <a:r>
              <a:rPr lang="it-IT" sz="1400" dirty="0" err="1"/>
              <a:t>sugra</a:t>
            </a:r>
            <a:r>
              <a:rPr lang="it-IT" sz="1400" dirty="0"/>
              <a:t>,</a:t>
            </a:r>
          </a:p>
          <a:p>
            <a:r>
              <a:rPr lang="it-IT" sz="1400" dirty="0" err="1">
                <a:solidFill>
                  <a:srgbClr val="0070C0"/>
                </a:solidFill>
              </a:rPr>
              <a:t>hyper</a:t>
            </a:r>
            <a:r>
              <a:rPr lang="it-IT" sz="1400" dirty="0">
                <a:solidFill>
                  <a:srgbClr val="0070C0"/>
                </a:solidFill>
              </a:rPr>
              <a:t> </a:t>
            </a:r>
            <a:r>
              <a:rPr lang="it-IT" sz="1400" dirty="0" err="1">
                <a:solidFill>
                  <a:srgbClr val="0070C0"/>
                </a:solidFill>
              </a:rPr>
              <a:t>mults</a:t>
            </a:r>
            <a:r>
              <a:rPr lang="it-IT" sz="1400" dirty="0">
                <a:solidFill>
                  <a:srgbClr val="0070C0"/>
                </a:solidFill>
              </a:rPr>
              <a:t>. </a:t>
            </a:r>
            <a:r>
              <a:rPr lang="it-IT" sz="1400" dirty="0" err="1">
                <a:solidFill>
                  <a:srgbClr val="0070C0"/>
                </a:solidFill>
              </a:rPr>
              <a:t>decouple</a:t>
            </a:r>
            <a:r>
              <a:rPr lang="it-IT" sz="1400" dirty="0"/>
              <a:t>, and </a:t>
            </a:r>
            <a:r>
              <a:rPr lang="it-IT" sz="1400" dirty="0" err="1"/>
              <a:t>we</a:t>
            </a:r>
            <a:r>
              <a:rPr lang="it-IT" sz="1400" dirty="0"/>
              <a:t> </a:t>
            </a:r>
            <a:r>
              <a:rPr lang="it-IT" sz="1400" dirty="0" err="1"/>
              <a:t>thus</a:t>
            </a:r>
            <a:endParaRPr lang="it-IT" sz="1400" dirty="0"/>
          </a:p>
          <a:p>
            <a:r>
              <a:rPr lang="it-IT" sz="1400" dirty="0" err="1"/>
              <a:t>disregard</a:t>
            </a:r>
            <a:r>
              <a:rPr lang="it-IT" sz="1400" dirty="0"/>
              <a:t> </a:t>
            </a:r>
            <a:r>
              <a:rPr lang="it-IT" sz="1400" dirty="0" err="1"/>
              <a:t>them</a:t>
            </a:r>
            <a:r>
              <a:rPr lang="it-IT" sz="1400" dirty="0"/>
              <a:t> : scalar </a:t>
            </a:r>
            <a:r>
              <a:rPr lang="it-IT" sz="1400" dirty="0" err="1"/>
              <a:t>fields</a:t>
            </a:r>
            <a:r>
              <a:rPr lang="it-IT" sz="1400" dirty="0"/>
              <a:t> </a:t>
            </a:r>
          </a:p>
          <a:p>
            <a:r>
              <a:rPr lang="it-IT" sz="1400" dirty="0" err="1"/>
              <a:t>belong</a:t>
            </a:r>
            <a:r>
              <a:rPr lang="it-IT" sz="1400" dirty="0"/>
              <a:t> </a:t>
            </a:r>
            <a:r>
              <a:rPr lang="it-IT" sz="1400" dirty="0" err="1"/>
              <a:t>to</a:t>
            </a:r>
            <a:r>
              <a:rPr lang="it-IT" sz="1400" dirty="0"/>
              <a:t> </a:t>
            </a:r>
            <a:r>
              <a:rPr lang="it-IT" sz="1400" dirty="0" err="1"/>
              <a:t>vector</a:t>
            </a:r>
            <a:r>
              <a:rPr lang="it-IT" sz="1400" dirty="0"/>
              <a:t> </a:t>
            </a:r>
            <a:r>
              <a:rPr lang="it-IT" sz="1400" dirty="0" err="1"/>
              <a:t>mults</a:t>
            </a:r>
            <a:r>
              <a:rPr lang="it-IT" sz="1400" dirty="0"/>
              <a:t>. </a:t>
            </a:r>
          </a:p>
        </p:txBody>
      </p:sp>
      <p:pic>
        <p:nvPicPr>
          <p:cNvPr id="11266" name="Picture 2"/>
          <p:cNvPicPr>
            <a:picLocks noChangeAspect="1" noChangeArrowheads="1"/>
          </p:cNvPicPr>
          <p:nvPr/>
        </p:nvPicPr>
        <p:blipFill>
          <a:blip r:embed="rId7" cstate="print"/>
          <a:srcRect/>
          <a:stretch>
            <a:fillRect/>
          </a:stretch>
        </p:blipFill>
        <p:spPr bwMode="auto">
          <a:xfrm>
            <a:off x="4716016" y="4293096"/>
            <a:ext cx="3962400" cy="685800"/>
          </a:xfrm>
          <a:prstGeom prst="rect">
            <a:avLst/>
          </a:prstGeom>
          <a:noFill/>
          <a:ln w="9525">
            <a:noFill/>
            <a:miter lim="800000"/>
            <a:headEnd/>
            <a:tailEnd/>
          </a:ln>
        </p:spPr>
      </p:pic>
      <p:pic>
        <p:nvPicPr>
          <p:cNvPr id="11268" name="Picture 4"/>
          <p:cNvPicPr>
            <a:picLocks noChangeAspect="1" noChangeArrowheads="1"/>
          </p:cNvPicPr>
          <p:nvPr/>
        </p:nvPicPr>
        <p:blipFill>
          <a:blip r:embed="rId8" cstate="print"/>
          <a:srcRect/>
          <a:stretch>
            <a:fillRect/>
          </a:stretch>
        </p:blipFill>
        <p:spPr bwMode="auto">
          <a:xfrm>
            <a:off x="611560" y="4365104"/>
            <a:ext cx="4076700" cy="200025"/>
          </a:xfrm>
          <a:prstGeom prst="rect">
            <a:avLst/>
          </a:prstGeom>
          <a:noFill/>
          <a:ln w="9525">
            <a:noFill/>
            <a:miter lim="800000"/>
            <a:headEnd/>
            <a:tailEnd/>
          </a:ln>
        </p:spPr>
      </p:pic>
      <p:pic>
        <p:nvPicPr>
          <p:cNvPr id="1026" name="Picture 2"/>
          <p:cNvPicPr>
            <a:picLocks noChangeAspect="1" noChangeArrowheads="1"/>
          </p:cNvPicPr>
          <p:nvPr/>
        </p:nvPicPr>
        <p:blipFill>
          <a:blip r:embed="rId9" cstate="print"/>
          <a:srcRect/>
          <a:stretch>
            <a:fillRect/>
          </a:stretch>
        </p:blipFill>
        <p:spPr bwMode="auto">
          <a:xfrm>
            <a:off x="1403648" y="260648"/>
            <a:ext cx="5867400" cy="685800"/>
          </a:xfrm>
          <a:prstGeom prst="rect">
            <a:avLst/>
          </a:prstGeom>
          <a:noFill/>
          <a:ln w="9525">
            <a:noFill/>
            <a:miter lim="800000"/>
            <a:headEnd/>
            <a:tailEnd/>
          </a:ln>
        </p:spPr>
      </p:pic>
      <p:pic>
        <p:nvPicPr>
          <p:cNvPr id="1028" name="Picture 4"/>
          <p:cNvPicPr>
            <a:picLocks noChangeAspect="1" noChangeArrowheads="1"/>
          </p:cNvPicPr>
          <p:nvPr/>
        </p:nvPicPr>
        <p:blipFill>
          <a:blip r:embed="rId10" cstate="print"/>
          <a:srcRect/>
          <a:stretch>
            <a:fillRect/>
          </a:stretch>
        </p:blipFill>
        <p:spPr bwMode="auto">
          <a:xfrm>
            <a:off x="7380312" y="332656"/>
            <a:ext cx="981075" cy="6191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par>
                                <p:cTn id="8" presetID="10" presetClass="entr" presetSubtype="0" fill="hold" nodeType="withEffect">
                                  <p:stCondLst>
                                    <p:cond delay="0"/>
                                  </p:stCondLst>
                                  <p:childTnLst>
                                    <p:set>
                                      <p:cBhvr>
                                        <p:cTn id="9" dur="1" fill="hold">
                                          <p:stCondLst>
                                            <p:cond delay="0"/>
                                          </p:stCondLst>
                                        </p:cTn>
                                        <p:tgtEl>
                                          <p:spTgt spid="1028"/>
                                        </p:tgtEl>
                                        <p:attrNameLst>
                                          <p:attrName>style.visibility</p:attrName>
                                        </p:attrNameLst>
                                      </p:cBhvr>
                                      <p:to>
                                        <p:strVal val="visible"/>
                                      </p:to>
                                    </p:set>
                                    <p:animEffect transition="in" filter="fade">
                                      <p:cBhvr>
                                        <p:cTn id="10" dur="2000"/>
                                        <p:tgtEl>
                                          <p:spTgt spid="10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2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9634"/>
                                        </p:tgtEl>
                                        <p:attrNameLst>
                                          <p:attrName>style.visibility</p:attrName>
                                        </p:attrNameLst>
                                      </p:cBhvr>
                                      <p:to>
                                        <p:strVal val="visible"/>
                                      </p:to>
                                    </p:set>
                                    <p:animEffect transition="in" filter="fade">
                                      <p:cBhvr>
                                        <p:cTn id="18" dur="1000"/>
                                        <p:tgtEl>
                                          <p:spTgt spid="6963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childTnLst>
                                </p:cTn>
                              </p:par>
                              <p:par>
                                <p:cTn id="31" presetID="10" presetClass="entr" presetSubtype="0" fill="hold" nodeType="withEffect">
                                  <p:stCondLst>
                                    <p:cond delay="0"/>
                                  </p:stCondLst>
                                  <p:childTnLst>
                                    <p:set>
                                      <p:cBhvr>
                                        <p:cTn id="32" dur="1" fill="hold">
                                          <p:stCondLst>
                                            <p:cond delay="0"/>
                                          </p:stCondLst>
                                        </p:cTn>
                                        <p:tgtEl>
                                          <p:spTgt spid="69636"/>
                                        </p:tgtEl>
                                        <p:attrNameLst>
                                          <p:attrName>style.visibility</p:attrName>
                                        </p:attrNameLst>
                                      </p:cBhvr>
                                      <p:to>
                                        <p:strVal val="visible"/>
                                      </p:to>
                                    </p:set>
                                    <p:animEffect transition="in" filter="fade">
                                      <p:cBhvr>
                                        <p:cTn id="33" dur="1000"/>
                                        <p:tgtEl>
                                          <p:spTgt spid="69636"/>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1000" fill="hold"/>
                                        <p:tgtEl>
                                          <p:spTgt spid="20"/>
                                        </p:tgtEl>
                                        <p:attrNameLst>
                                          <p:attrName>ppt_x</p:attrName>
                                        </p:attrNameLst>
                                      </p:cBhvr>
                                      <p:tavLst>
                                        <p:tav tm="0">
                                          <p:val>
                                            <p:strVal val="0-#ppt_w/2"/>
                                          </p:val>
                                        </p:tav>
                                        <p:tav tm="100000">
                                          <p:val>
                                            <p:strVal val="#ppt_x"/>
                                          </p:val>
                                        </p:tav>
                                      </p:tavLst>
                                    </p:anim>
                                    <p:anim calcmode="lin" valueType="num">
                                      <p:cBhvr additive="base">
                                        <p:cTn id="43" dur="1000" fill="hold"/>
                                        <p:tgtEl>
                                          <p:spTgt spid="20"/>
                                        </p:tgtEl>
                                        <p:attrNameLst>
                                          <p:attrName>ppt_y</p:attrName>
                                        </p:attrNameLst>
                                      </p:cBhvr>
                                      <p:tavLst>
                                        <p:tav tm="0">
                                          <p:val>
                                            <p:strVal val="#ppt_y"/>
                                          </p:val>
                                        </p:tav>
                                        <p:tav tm="100000">
                                          <p:val>
                                            <p:strVal val="#ppt_y"/>
                                          </p:val>
                                        </p:tav>
                                      </p:tavLst>
                                    </p:anim>
                                  </p:childTnLst>
                                </p:cTn>
                              </p:par>
                              <p:par>
                                <p:cTn id="44" presetID="9" presetClass="entr" presetSubtype="0" fill="hold" nodeType="withEffect">
                                  <p:stCondLst>
                                    <p:cond delay="0"/>
                                  </p:stCondLst>
                                  <p:childTnLst>
                                    <p:set>
                                      <p:cBhvr>
                                        <p:cTn id="45" dur="1" fill="hold">
                                          <p:stCondLst>
                                            <p:cond delay="0"/>
                                          </p:stCondLst>
                                        </p:cTn>
                                        <p:tgtEl>
                                          <p:spTgt spid="46085"/>
                                        </p:tgtEl>
                                        <p:attrNameLst>
                                          <p:attrName>style.visibility</p:attrName>
                                        </p:attrNameLst>
                                      </p:cBhvr>
                                      <p:to>
                                        <p:strVal val="visible"/>
                                      </p:to>
                                    </p:set>
                                    <p:animEffect transition="in" filter="dissolve">
                                      <p:cBhvr>
                                        <p:cTn id="46" dur="1000"/>
                                        <p:tgtEl>
                                          <p:spTgt spid="46085"/>
                                        </p:tgtEl>
                                      </p:cBhvr>
                                    </p:animEffect>
                                  </p:childTnLst>
                                </p:cTn>
                              </p:par>
                            </p:childTnLst>
                          </p:cTn>
                        </p:par>
                        <p:par>
                          <p:cTn id="47" fill="hold">
                            <p:stCondLst>
                              <p:cond delay="1000"/>
                            </p:stCondLst>
                            <p:childTnLst>
                              <p:par>
                                <p:cTn id="48" presetID="10" presetClass="entr" presetSubtype="0" fill="hold" nodeType="afterEffect">
                                  <p:stCondLst>
                                    <p:cond delay="0"/>
                                  </p:stCondLst>
                                  <p:childTnLst>
                                    <p:set>
                                      <p:cBhvr>
                                        <p:cTn id="49" dur="1" fill="hold">
                                          <p:stCondLst>
                                            <p:cond delay="0"/>
                                          </p:stCondLst>
                                        </p:cTn>
                                        <p:tgtEl>
                                          <p:spTgt spid="11268"/>
                                        </p:tgtEl>
                                        <p:attrNameLst>
                                          <p:attrName>style.visibility</p:attrName>
                                        </p:attrNameLst>
                                      </p:cBhvr>
                                      <p:to>
                                        <p:strVal val="visible"/>
                                      </p:to>
                                    </p:set>
                                    <p:animEffect transition="in" filter="fade">
                                      <p:cBhvr>
                                        <p:cTn id="50" dur="1000"/>
                                        <p:tgtEl>
                                          <p:spTgt spid="11268"/>
                                        </p:tgtEl>
                                      </p:cBhvr>
                                    </p:animEffect>
                                  </p:childTnLst>
                                </p:cTn>
                              </p:par>
                              <p:par>
                                <p:cTn id="51" presetID="10" presetClass="entr" presetSubtype="0" fill="hold" nodeType="withEffect">
                                  <p:stCondLst>
                                    <p:cond delay="0"/>
                                  </p:stCondLst>
                                  <p:childTnLst>
                                    <p:set>
                                      <p:cBhvr>
                                        <p:cTn id="52" dur="1" fill="hold">
                                          <p:stCondLst>
                                            <p:cond delay="0"/>
                                          </p:stCondLst>
                                        </p:cTn>
                                        <p:tgtEl>
                                          <p:spTgt spid="11266"/>
                                        </p:tgtEl>
                                        <p:attrNameLst>
                                          <p:attrName>style.visibility</p:attrName>
                                        </p:attrNameLst>
                                      </p:cBhvr>
                                      <p:to>
                                        <p:strVal val="visible"/>
                                      </p:to>
                                    </p:set>
                                    <p:animEffect transition="in" filter="fade">
                                      <p:cBhvr>
                                        <p:cTn id="53" dur="1000"/>
                                        <p:tgtEl>
                                          <p:spTgt spid="11266"/>
                                        </p:tgtEl>
                                      </p:cBhvr>
                                    </p:animEffect>
                                  </p:childTnLst>
                                </p:cTn>
                              </p:par>
                            </p:childTnLst>
                          </p:cTn>
                        </p:par>
                        <p:par>
                          <p:cTn id="54" fill="hold">
                            <p:stCondLst>
                              <p:cond delay="2000"/>
                            </p:stCondLst>
                            <p:childTnLst>
                              <p:par>
                                <p:cTn id="55" presetID="9" presetClass="entr" presetSubtype="0"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dissolve">
                                      <p:cBhvr>
                                        <p:cTn id="57" dur="500"/>
                                        <p:tgtEl>
                                          <p:spTgt spid="21"/>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69637"/>
                                        </p:tgtEl>
                                        <p:attrNameLst>
                                          <p:attrName>style.visibility</p:attrName>
                                        </p:attrNameLst>
                                      </p:cBhvr>
                                      <p:to>
                                        <p:strVal val="visible"/>
                                      </p:to>
                                    </p:set>
                                    <p:animEffect transition="in" filter="fade">
                                      <p:cBhvr>
                                        <p:cTn id="62" dur="1000"/>
                                        <p:tgtEl>
                                          <p:spTgt spid="6963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7" grpId="0"/>
      <p:bldP spid="19" grpId="0"/>
      <p:bldP spid="20" grpId="0"/>
      <p:bldP spid="21" grpId="0"/>
      <p:bldP spid="23"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1"/>
          </p:nvPr>
        </p:nvSpPr>
        <p:spPr>
          <a:xfrm>
            <a:off x="323528" y="1628800"/>
            <a:ext cx="8643938" cy="775597"/>
          </a:xfrm>
        </p:spPr>
        <p:txBody>
          <a:bodyPr>
            <a:spAutoFit/>
          </a:bodyPr>
          <a:lstStyle/>
          <a:p>
            <a:pPr eaLnBrk="1" hangingPunct="1">
              <a:spcBef>
                <a:spcPct val="0"/>
              </a:spcBef>
            </a:pPr>
            <a:endParaRPr lang="en-US" sz="2800" b="1" dirty="0"/>
          </a:p>
          <a:p>
            <a:pPr eaLnBrk="1" hangingPunct="1">
              <a:spcBef>
                <a:spcPct val="0"/>
              </a:spcBef>
            </a:pPr>
            <a:endParaRPr lang="en-US" sz="2800" b="1" dirty="0"/>
          </a:p>
        </p:txBody>
      </p:sp>
      <p:sp>
        <p:nvSpPr>
          <p:cNvPr id="4" name="CasellaDiTesto 3"/>
          <p:cNvSpPr txBox="1"/>
          <p:nvPr/>
        </p:nvSpPr>
        <p:spPr>
          <a:xfrm>
            <a:off x="827584" y="548680"/>
            <a:ext cx="8148449" cy="646331"/>
          </a:xfrm>
          <a:prstGeom prst="rect">
            <a:avLst/>
          </a:prstGeom>
          <a:noFill/>
        </p:spPr>
        <p:txBody>
          <a:bodyPr wrap="none" rtlCol="0">
            <a:spAutoFit/>
          </a:bodyPr>
          <a:lstStyle/>
          <a:p>
            <a:r>
              <a:rPr lang="it-IT" dirty="0"/>
              <a:t>A </a:t>
            </a:r>
            <a:r>
              <a:rPr lang="it-IT" dirty="0" err="1"/>
              <a:t>remarkable</a:t>
            </a:r>
            <a:r>
              <a:rPr lang="it-IT" dirty="0"/>
              <a:t> class of Einstein-Maxwell-scalar </a:t>
            </a:r>
            <a:r>
              <a:rPr lang="it-IT" dirty="0" err="1"/>
              <a:t>theories</a:t>
            </a:r>
            <a:r>
              <a:rPr lang="it-IT" dirty="0"/>
              <a:t> </a:t>
            </a:r>
            <a:r>
              <a:rPr lang="it-IT" dirty="0" err="1"/>
              <a:t>is</a:t>
            </a:r>
            <a:r>
              <a:rPr lang="it-IT" dirty="0"/>
              <a:t> </a:t>
            </a:r>
            <a:r>
              <a:rPr lang="it-IT" dirty="0" err="1"/>
              <a:t>endowed</a:t>
            </a:r>
            <a:r>
              <a:rPr lang="it-IT" dirty="0"/>
              <a:t> with scalar</a:t>
            </a:r>
          </a:p>
          <a:p>
            <a:r>
              <a:rPr lang="it-IT" dirty="0" err="1"/>
              <a:t>manifolds</a:t>
            </a:r>
            <a:r>
              <a:rPr lang="it-IT" dirty="0"/>
              <a:t> </a:t>
            </a:r>
            <a:r>
              <a:rPr lang="it-IT" dirty="0" err="1"/>
              <a:t>which</a:t>
            </a:r>
            <a:r>
              <a:rPr lang="it-IT" dirty="0"/>
              <a:t> are </a:t>
            </a:r>
            <a:r>
              <a:rPr lang="it-IT" b="1" dirty="0" err="1"/>
              <a:t>symmetric</a:t>
            </a:r>
            <a:r>
              <a:rPr lang="it-IT" b="1" dirty="0"/>
              <a:t> </a:t>
            </a:r>
            <a:r>
              <a:rPr lang="it-IT" b="1" dirty="0" err="1"/>
              <a:t>cosets</a:t>
            </a:r>
            <a:r>
              <a:rPr lang="it-IT" b="1" dirty="0"/>
              <a:t> G/H</a:t>
            </a:r>
          </a:p>
        </p:txBody>
      </p:sp>
      <p:sp>
        <p:nvSpPr>
          <p:cNvPr id="5" name="CasellaDiTesto 4"/>
          <p:cNvSpPr txBox="1"/>
          <p:nvPr/>
        </p:nvSpPr>
        <p:spPr>
          <a:xfrm>
            <a:off x="971600" y="1556792"/>
            <a:ext cx="7058343" cy="369332"/>
          </a:xfrm>
          <a:prstGeom prst="rect">
            <a:avLst/>
          </a:prstGeom>
          <a:noFill/>
        </p:spPr>
        <p:txBody>
          <a:bodyPr wrap="none" rtlCol="0">
            <a:spAutoFit/>
          </a:bodyPr>
          <a:lstStyle/>
          <a:p>
            <a:r>
              <a:rPr lang="it-IT" b="1" dirty="0"/>
              <a:t>H</a:t>
            </a:r>
            <a:r>
              <a:rPr lang="it-IT" dirty="0"/>
              <a:t> = </a:t>
            </a:r>
            <a:r>
              <a:rPr lang="it-IT" dirty="0" err="1"/>
              <a:t>isotropy</a:t>
            </a:r>
            <a:r>
              <a:rPr lang="it-IT" dirty="0"/>
              <a:t> </a:t>
            </a:r>
            <a:r>
              <a:rPr lang="it-IT" dirty="0" err="1"/>
              <a:t>group</a:t>
            </a:r>
            <a:r>
              <a:rPr lang="it-IT" dirty="0"/>
              <a:t> = </a:t>
            </a:r>
            <a:r>
              <a:rPr lang="it-IT" i="1" dirty="0" err="1"/>
              <a:t>linearly</a:t>
            </a:r>
            <a:r>
              <a:rPr lang="it-IT" dirty="0"/>
              <a:t> </a:t>
            </a:r>
            <a:r>
              <a:rPr lang="it-IT" dirty="0" err="1"/>
              <a:t>realized</a:t>
            </a:r>
            <a:r>
              <a:rPr lang="it-IT" dirty="0"/>
              <a:t>; scalar </a:t>
            </a:r>
            <a:r>
              <a:rPr lang="it-IT" dirty="0" err="1"/>
              <a:t>fields</a:t>
            </a:r>
            <a:r>
              <a:rPr lang="it-IT" dirty="0"/>
              <a:t> sit in </a:t>
            </a:r>
            <a:r>
              <a:rPr lang="it-IT" dirty="0" err="1"/>
              <a:t>an</a:t>
            </a:r>
            <a:r>
              <a:rPr lang="it-IT" dirty="0"/>
              <a:t> </a:t>
            </a:r>
            <a:r>
              <a:rPr lang="it-IT" b="1" dirty="0" err="1"/>
              <a:t>H</a:t>
            </a:r>
            <a:r>
              <a:rPr lang="it-IT" dirty="0" err="1"/>
              <a:t>-repr</a:t>
            </a:r>
            <a:r>
              <a:rPr lang="it-IT" dirty="0"/>
              <a:t>. </a:t>
            </a:r>
          </a:p>
        </p:txBody>
      </p:sp>
      <p:sp>
        <p:nvSpPr>
          <p:cNvPr id="7" name="CasellaDiTesto 6"/>
          <p:cNvSpPr txBox="1"/>
          <p:nvPr/>
        </p:nvSpPr>
        <p:spPr>
          <a:xfrm>
            <a:off x="971600" y="1916832"/>
            <a:ext cx="6821098" cy="369332"/>
          </a:xfrm>
          <a:prstGeom prst="rect">
            <a:avLst/>
          </a:prstGeom>
          <a:noFill/>
        </p:spPr>
        <p:txBody>
          <a:bodyPr wrap="none" rtlCol="0">
            <a:spAutoFit/>
          </a:bodyPr>
          <a:lstStyle/>
          <a:p>
            <a:r>
              <a:rPr lang="it-IT" b="1" dirty="0"/>
              <a:t>G</a:t>
            </a:r>
            <a:r>
              <a:rPr lang="it-IT" dirty="0"/>
              <a:t> = (global) </a:t>
            </a:r>
            <a:r>
              <a:rPr lang="it-IT" b="1" dirty="0" err="1"/>
              <a:t>electric-magnetic</a:t>
            </a:r>
            <a:r>
              <a:rPr lang="it-IT" b="1" dirty="0"/>
              <a:t> </a:t>
            </a:r>
            <a:r>
              <a:rPr lang="it-IT" b="1" dirty="0" err="1"/>
              <a:t>duality</a:t>
            </a:r>
            <a:r>
              <a:rPr lang="it-IT" dirty="0"/>
              <a:t> group, on-</a:t>
            </a:r>
            <a:r>
              <a:rPr lang="it-IT" dirty="0" err="1"/>
              <a:t>shell</a:t>
            </a:r>
            <a:r>
              <a:rPr lang="it-IT" dirty="0"/>
              <a:t> </a:t>
            </a:r>
            <a:r>
              <a:rPr lang="it-IT" dirty="0" err="1"/>
              <a:t>symmetry</a:t>
            </a:r>
            <a:endParaRPr lang="it-IT" dirty="0"/>
          </a:p>
        </p:txBody>
      </p:sp>
      <p:sp>
        <p:nvSpPr>
          <p:cNvPr id="9" name="CasellaDiTesto 8"/>
          <p:cNvSpPr txBox="1"/>
          <p:nvPr/>
        </p:nvSpPr>
        <p:spPr>
          <a:xfrm>
            <a:off x="971600" y="3068960"/>
            <a:ext cx="5814477" cy="646331"/>
          </a:xfrm>
          <a:prstGeom prst="rect">
            <a:avLst/>
          </a:prstGeom>
          <a:noFill/>
        </p:spPr>
        <p:txBody>
          <a:bodyPr wrap="none" rtlCol="0">
            <a:spAutoFit/>
          </a:bodyPr>
          <a:lstStyle/>
          <a:p>
            <a:r>
              <a:rPr lang="it-IT" dirty="0"/>
              <a:t>The 2-form </a:t>
            </a:r>
            <a:r>
              <a:rPr lang="it-IT" dirty="0" err="1"/>
              <a:t>field</a:t>
            </a:r>
            <a:r>
              <a:rPr lang="it-IT" dirty="0"/>
              <a:t> </a:t>
            </a:r>
            <a:r>
              <a:rPr lang="it-IT" dirty="0" err="1"/>
              <a:t>strengths</a:t>
            </a:r>
            <a:r>
              <a:rPr lang="it-IT" dirty="0"/>
              <a:t> (F,G) </a:t>
            </a:r>
            <a:r>
              <a:rPr lang="it-IT" dirty="0" err="1"/>
              <a:t>vector</a:t>
            </a:r>
            <a:r>
              <a:rPr lang="it-IT" dirty="0"/>
              <a:t> and the BH </a:t>
            </a:r>
            <a:r>
              <a:rPr lang="it-IT" dirty="0" err="1"/>
              <a:t>e.m</a:t>
            </a:r>
            <a:r>
              <a:rPr lang="it-IT" dirty="0"/>
              <a:t>.</a:t>
            </a:r>
          </a:p>
          <a:p>
            <a:r>
              <a:rPr lang="it-IT" dirty="0" err="1"/>
              <a:t>charges</a:t>
            </a:r>
            <a:r>
              <a:rPr lang="it-IT" dirty="0"/>
              <a:t> </a:t>
            </a:r>
            <a:r>
              <a:rPr lang="it-IT" dirty="0" err="1"/>
              <a:t>sit</a:t>
            </a:r>
            <a:r>
              <a:rPr lang="it-IT" dirty="0"/>
              <a:t> in a </a:t>
            </a:r>
            <a:r>
              <a:rPr lang="it-IT" b="1" dirty="0"/>
              <a:t>G</a:t>
            </a:r>
            <a:r>
              <a:rPr lang="it-IT" dirty="0"/>
              <a:t>-</a:t>
            </a:r>
            <a:r>
              <a:rPr lang="it-IT" dirty="0" err="1"/>
              <a:t>repr</a:t>
            </a:r>
            <a:r>
              <a:rPr lang="it-IT" dirty="0"/>
              <a:t>. </a:t>
            </a:r>
            <a:r>
              <a:rPr lang="it-IT" b="1" dirty="0"/>
              <a:t>R</a:t>
            </a:r>
            <a:r>
              <a:rPr lang="it-IT" dirty="0"/>
              <a:t> </a:t>
            </a:r>
            <a:r>
              <a:rPr lang="it-IT" dirty="0" err="1"/>
              <a:t>which</a:t>
            </a:r>
            <a:r>
              <a:rPr lang="it-IT" dirty="0"/>
              <a:t> </a:t>
            </a:r>
            <a:r>
              <a:rPr lang="it-IT" dirty="0" err="1"/>
              <a:t>is</a:t>
            </a:r>
            <a:r>
              <a:rPr lang="it-IT" dirty="0"/>
              <a:t> </a:t>
            </a:r>
            <a:r>
              <a:rPr lang="it-IT" b="1" dirty="0" err="1"/>
              <a:t>symplectic</a:t>
            </a:r>
            <a:r>
              <a:rPr lang="it-IT" dirty="0"/>
              <a:t> :</a:t>
            </a:r>
          </a:p>
        </p:txBody>
      </p:sp>
      <p:pic>
        <p:nvPicPr>
          <p:cNvPr id="11" name="Picture 2"/>
          <p:cNvPicPr>
            <a:picLocks noChangeAspect="1" noChangeArrowheads="1"/>
          </p:cNvPicPr>
          <p:nvPr/>
        </p:nvPicPr>
        <p:blipFill>
          <a:blip r:embed="rId3" cstate="print"/>
          <a:srcRect/>
          <a:stretch>
            <a:fillRect/>
          </a:stretch>
        </p:blipFill>
        <p:spPr bwMode="auto">
          <a:xfrm>
            <a:off x="1027398" y="3715291"/>
            <a:ext cx="2552700" cy="447675"/>
          </a:xfrm>
          <a:prstGeom prst="rect">
            <a:avLst/>
          </a:prstGeom>
          <a:noFill/>
          <a:ln w="9525">
            <a:noFill/>
            <a:miter lim="800000"/>
            <a:headEnd/>
            <a:tailEnd/>
          </a:ln>
        </p:spPr>
      </p:pic>
      <p:sp>
        <p:nvSpPr>
          <p:cNvPr id="13" name="CasellaDiTesto 12"/>
          <p:cNvSpPr txBox="1"/>
          <p:nvPr/>
        </p:nvSpPr>
        <p:spPr>
          <a:xfrm>
            <a:off x="4427984" y="4221088"/>
            <a:ext cx="2210862" cy="369332"/>
          </a:xfrm>
          <a:prstGeom prst="rect">
            <a:avLst/>
          </a:prstGeom>
          <a:noFill/>
        </p:spPr>
        <p:txBody>
          <a:bodyPr wrap="none" rtlCol="0">
            <a:spAutoFit/>
          </a:bodyPr>
          <a:lstStyle/>
          <a:p>
            <a:r>
              <a:rPr lang="it-IT" b="1" dirty="0" err="1"/>
              <a:t>symplectic</a:t>
            </a:r>
            <a:r>
              <a:rPr lang="it-IT" b="1" dirty="0"/>
              <a:t> </a:t>
            </a:r>
            <a:r>
              <a:rPr lang="it-IT" dirty="0" err="1"/>
              <a:t>product</a:t>
            </a:r>
            <a:endParaRPr lang="it-IT" dirty="0"/>
          </a:p>
        </p:txBody>
      </p:sp>
      <p:pic>
        <p:nvPicPr>
          <p:cNvPr id="70658" name="Picture 2"/>
          <p:cNvPicPr>
            <a:picLocks noChangeAspect="1" noChangeArrowheads="1"/>
          </p:cNvPicPr>
          <p:nvPr/>
        </p:nvPicPr>
        <p:blipFill>
          <a:blip r:embed="rId4" cstate="print"/>
          <a:srcRect/>
          <a:stretch>
            <a:fillRect/>
          </a:stretch>
        </p:blipFill>
        <p:spPr bwMode="auto">
          <a:xfrm>
            <a:off x="3635896" y="3717032"/>
            <a:ext cx="4324350" cy="457200"/>
          </a:xfrm>
          <a:prstGeom prst="rect">
            <a:avLst/>
          </a:prstGeom>
          <a:noFill/>
          <a:ln w="9525">
            <a:noFill/>
            <a:miter lim="800000"/>
            <a:headEnd/>
            <a:tailEnd/>
          </a:ln>
        </p:spPr>
      </p:pic>
      <p:pic>
        <p:nvPicPr>
          <p:cNvPr id="70659" name="Picture 3"/>
          <p:cNvPicPr>
            <a:picLocks noChangeAspect="1" noChangeArrowheads="1"/>
          </p:cNvPicPr>
          <p:nvPr/>
        </p:nvPicPr>
        <p:blipFill>
          <a:blip r:embed="rId5" cstate="print"/>
          <a:srcRect/>
          <a:stretch>
            <a:fillRect/>
          </a:stretch>
        </p:blipFill>
        <p:spPr bwMode="auto">
          <a:xfrm>
            <a:off x="1547664" y="5157192"/>
            <a:ext cx="2343150" cy="838200"/>
          </a:xfrm>
          <a:prstGeom prst="rect">
            <a:avLst/>
          </a:prstGeom>
          <a:noFill/>
          <a:ln w="9525">
            <a:noFill/>
            <a:miter lim="800000"/>
            <a:headEnd/>
            <a:tailEnd/>
          </a:ln>
        </p:spPr>
      </p:pic>
      <p:sp>
        <p:nvSpPr>
          <p:cNvPr id="15" name="CasellaDiTesto 14"/>
          <p:cNvSpPr txBox="1"/>
          <p:nvPr/>
        </p:nvSpPr>
        <p:spPr>
          <a:xfrm>
            <a:off x="3882654" y="5105218"/>
            <a:ext cx="4455066" cy="646331"/>
          </a:xfrm>
          <a:prstGeom prst="rect">
            <a:avLst/>
          </a:prstGeom>
          <a:noFill/>
        </p:spPr>
        <p:txBody>
          <a:bodyPr wrap="none" rtlCol="0">
            <a:spAutoFit/>
          </a:bodyPr>
          <a:lstStyle/>
          <a:p>
            <a:r>
              <a:rPr lang="it-IT" dirty="0"/>
              <a:t>in </a:t>
            </a:r>
            <a:r>
              <a:rPr lang="it-IT" dirty="0" err="1"/>
              <a:t>physics</a:t>
            </a:r>
            <a:r>
              <a:rPr lang="it-IT" dirty="0"/>
              <a:t> : </a:t>
            </a:r>
            <a:r>
              <a:rPr lang="it-IT" b="1" dirty="0" err="1"/>
              <a:t>Gaillard</a:t>
            </a:r>
            <a:r>
              <a:rPr lang="it-IT" b="1" dirty="0"/>
              <a:t>-Zumino </a:t>
            </a:r>
            <a:r>
              <a:rPr lang="it-IT" dirty="0" err="1"/>
              <a:t>embedding</a:t>
            </a:r>
            <a:endParaRPr lang="it-IT" dirty="0"/>
          </a:p>
          <a:p>
            <a:r>
              <a:rPr lang="it-IT" dirty="0"/>
              <a:t>(</a:t>
            </a:r>
            <a:r>
              <a:rPr lang="it-IT" dirty="0" err="1"/>
              <a:t>generally</a:t>
            </a:r>
            <a:r>
              <a:rPr lang="it-IT" dirty="0"/>
              <a:t> maximal, </a:t>
            </a:r>
            <a:r>
              <a:rPr lang="it-IT" dirty="0" err="1"/>
              <a:t>but</a:t>
            </a:r>
            <a:r>
              <a:rPr lang="it-IT" dirty="0"/>
              <a:t> </a:t>
            </a:r>
            <a:r>
              <a:rPr lang="it-IT" dirty="0" err="1"/>
              <a:t>not</a:t>
            </a:r>
            <a:r>
              <a:rPr lang="it-IT" dirty="0"/>
              <a:t> </a:t>
            </a:r>
            <a:r>
              <a:rPr lang="it-IT" dirty="0" err="1"/>
              <a:t>symmetric</a:t>
            </a:r>
            <a:r>
              <a:rPr lang="it-IT" dirty="0"/>
              <a:t>)</a:t>
            </a:r>
          </a:p>
        </p:txBody>
      </p:sp>
      <p:sp>
        <p:nvSpPr>
          <p:cNvPr id="16" name="CasellaDiTesto 15"/>
          <p:cNvSpPr txBox="1"/>
          <p:nvPr/>
        </p:nvSpPr>
        <p:spPr>
          <a:xfrm>
            <a:off x="4006037" y="5751549"/>
            <a:ext cx="2738185" cy="307777"/>
          </a:xfrm>
          <a:prstGeom prst="rect">
            <a:avLst/>
          </a:prstGeom>
          <a:noFill/>
        </p:spPr>
        <p:txBody>
          <a:bodyPr wrap="none" rtlCol="0">
            <a:spAutoFit/>
          </a:bodyPr>
          <a:lstStyle/>
          <a:p>
            <a:r>
              <a:rPr lang="it-IT" sz="1400" dirty="0"/>
              <a:t>[ </a:t>
            </a:r>
            <a:r>
              <a:rPr lang="it-IT" sz="1400" dirty="0" err="1"/>
              <a:t>application</a:t>
            </a:r>
            <a:r>
              <a:rPr lang="it-IT" sz="1400" dirty="0"/>
              <a:t> of a </a:t>
            </a:r>
            <a:r>
              <a:rPr lang="it-IT" sz="1400" dirty="0" err="1"/>
              <a:t>Th</a:t>
            </a:r>
            <a:r>
              <a:rPr lang="it-IT" sz="1400" dirty="0"/>
              <a:t>. of </a:t>
            </a:r>
            <a:r>
              <a:rPr lang="it-IT" sz="1400" dirty="0" err="1"/>
              <a:t>Dynkin</a:t>
            </a:r>
            <a:r>
              <a:rPr lang="it-IT" sz="1400" dirty="0"/>
              <a:t> ]</a:t>
            </a:r>
          </a:p>
        </p:txBody>
      </p:sp>
      <p:sp>
        <p:nvSpPr>
          <p:cNvPr id="17" name="CasellaDiTesto 16"/>
          <p:cNvSpPr txBox="1"/>
          <p:nvPr/>
        </p:nvSpPr>
        <p:spPr>
          <a:xfrm>
            <a:off x="1115616" y="1201978"/>
            <a:ext cx="7546618" cy="338554"/>
          </a:xfrm>
          <a:prstGeom prst="rect">
            <a:avLst/>
          </a:prstGeom>
          <a:noFill/>
        </p:spPr>
        <p:txBody>
          <a:bodyPr wrap="none" rtlCol="0">
            <a:spAutoFit/>
          </a:bodyPr>
          <a:lstStyle/>
          <a:p>
            <a:r>
              <a:rPr lang="it-IT" sz="1600" dirty="0"/>
              <a:t>[in </a:t>
            </a:r>
            <a:r>
              <a:rPr lang="it-IT" sz="1600" dirty="0" err="1"/>
              <a:t>presence</a:t>
            </a:r>
            <a:r>
              <a:rPr lang="it-IT" sz="1600" dirty="0"/>
              <a:t> of </a:t>
            </a:r>
            <a:r>
              <a:rPr lang="it-IT" sz="1600" dirty="0" err="1"/>
              <a:t>local</a:t>
            </a:r>
            <a:r>
              <a:rPr lang="it-IT" sz="1600" dirty="0"/>
              <a:t> SUSY :</a:t>
            </a:r>
            <a:r>
              <a:rPr lang="it-IT" sz="1600" b="1" dirty="0"/>
              <a:t>N&gt;2</a:t>
            </a:r>
            <a:r>
              <a:rPr lang="it-IT" sz="1600" dirty="0"/>
              <a:t> : general, </a:t>
            </a:r>
            <a:r>
              <a:rPr lang="it-IT" sz="1600" b="1" dirty="0"/>
              <a:t>N=2</a:t>
            </a:r>
            <a:r>
              <a:rPr lang="it-IT" sz="1600" dirty="0"/>
              <a:t> : </a:t>
            </a:r>
            <a:r>
              <a:rPr lang="it-IT" sz="1600" dirty="0" err="1"/>
              <a:t>particular</a:t>
            </a:r>
            <a:r>
              <a:rPr lang="it-IT" sz="1600" dirty="0"/>
              <a:t>, </a:t>
            </a:r>
            <a:r>
              <a:rPr lang="it-IT" sz="1600" b="1" dirty="0"/>
              <a:t>N=1</a:t>
            </a:r>
            <a:r>
              <a:rPr lang="it-IT" sz="1600" dirty="0"/>
              <a:t> : special </a:t>
            </a:r>
            <a:r>
              <a:rPr lang="it-IT" sz="1600" dirty="0" err="1"/>
              <a:t>cases</a:t>
            </a:r>
            <a:r>
              <a:rPr lang="it-IT" sz="1600" dirty="0"/>
              <a:t> ]</a:t>
            </a:r>
          </a:p>
        </p:txBody>
      </p:sp>
      <p:pic>
        <p:nvPicPr>
          <p:cNvPr id="5122" name="Picture 2"/>
          <p:cNvPicPr>
            <a:picLocks noChangeAspect="1" noChangeArrowheads="1"/>
          </p:cNvPicPr>
          <p:nvPr/>
        </p:nvPicPr>
        <p:blipFill>
          <a:blip r:embed="rId6" cstate="print"/>
          <a:srcRect/>
          <a:stretch>
            <a:fillRect/>
          </a:stretch>
        </p:blipFill>
        <p:spPr bwMode="auto">
          <a:xfrm>
            <a:off x="971600" y="4221088"/>
            <a:ext cx="1590675" cy="828675"/>
          </a:xfrm>
          <a:prstGeom prst="rect">
            <a:avLst/>
          </a:prstGeom>
          <a:noFill/>
          <a:ln w="9525">
            <a:noFill/>
            <a:miter lim="800000"/>
            <a:headEnd/>
            <a:tailEnd/>
          </a:ln>
        </p:spPr>
      </p:pic>
      <p:sp>
        <p:nvSpPr>
          <p:cNvPr id="18" name="CasellaDiTesto 17"/>
          <p:cNvSpPr txBox="1"/>
          <p:nvPr/>
        </p:nvSpPr>
        <p:spPr>
          <a:xfrm>
            <a:off x="971600" y="136957"/>
            <a:ext cx="5763116" cy="400110"/>
          </a:xfrm>
          <a:prstGeom prst="rect">
            <a:avLst/>
          </a:prstGeom>
          <a:noFill/>
        </p:spPr>
        <p:txBody>
          <a:bodyPr wrap="none" rtlCol="0">
            <a:spAutoFit/>
          </a:bodyPr>
          <a:lstStyle/>
          <a:p>
            <a:r>
              <a:rPr lang="it-IT" sz="2000" b="1" dirty="0" err="1"/>
              <a:t>Particular</a:t>
            </a:r>
            <a:r>
              <a:rPr lang="it-IT" sz="2000" b="1" dirty="0"/>
              <a:t> Class : </a:t>
            </a:r>
            <a:r>
              <a:rPr lang="it-IT" sz="2000" b="1" dirty="0" err="1"/>
              <a:t>Symmetric</a:t>
            </a:r>
            <a:r>
              <a:rPr lang="it-IT" sz="2000" b="1" dirty="0"/>
              <a:t> Scalar </a:t>
            </a:r>
            <a:r>
              <a:rPr lang="it-IT" sz="2000" b="1" dirty="0" err="1"/>
              <a:t>Manifolds</a:t>
            </a:r>
            <a:endParaRPr lang="it-IT" sz="2000" b="1" dirty="0"/>
          </a:p>
        </p:txBody>
      </p:sp>
      <p:sp>
        <p:nvSpPr>
          <p:cNvPr id="2" name="CasellaDiTesto 1"/>
          <p:cNvSpPr txBox="1"/>
          <p:nvPr/>
        </p:nvSpPr>
        <p:spPr>
          <a:xfrm>
            <a:off x="2524108" y="2499866"/>
            <a:ext cx="3716082" cy="461665"/>
          </a:xfrm>
          <a:prstGeom prst="rect">
            <a:avLst/>
          </a:prstGeom>
          <a:noFill/>
        </p:spPr>
        <p:txBody>
          <a:bodyPr wrap="none" rtlCol="0">
            <a:spAutoFit/>
          </a:bodyPr>
          <a:lstStyle/>
          <a:p>
            <a:r>
              <a:rPr lang="it-IT" sz="2400" b="1" dirty="0"/>
              <a:t>General Features in D=4</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1000"/>
                                        <p:tgtEl>
                                          <p:spTgt spid="17"/>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fade">
                                      <p:cBhvr>
                                        <p:cTn id="24" dur="5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childTnLst>
                                </p:cTn>
                              </p:par>
                              <p:par>
                                <p:cTn id="30" presetID="9" presetClass="entr" presetSubtype="0"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dissolve">
                                      <p:cBhvr>
                                        <p:cTn id="32" dur="1000"/>
                                        <p:tgtEl>
                                          <p:spTgt spid="11"/>
                                        </p:tgtEl>
                                      </p:cBhvr>
                                    </p:animEffect>
                                  </p:childTnLst>
                                </p:cTn>
                              </p:par>
                              <p:par>
                                <p:cTn id="33" presetID="10" presetClass="entr" presetSubtype="0" fill="hold" nodeType="withEffect">
                                  <p:stCondLst>
                                    <p:cond delay="0"/>
                                  </p:stCondLst>
                                  <p:childTnLst>
                                    <p:set>
                                      <p:cBhvr>
                                        <p:cTn id="34" dur="1" fill="hold">
                                          <p:stCondLst>
                                            <p:cond delay="0"/>
                                          </p:stCondLst>
                                        </p:cTn>
                                        <p:tgtEl>
                                          <p:spTgt spid="5122"/>
                                        </p:tgtEl>
                                        <p:attrNameLst>
                                          <p:attrName>style.visibility</p:attrName>
                                        </p:attrNameLst>
                                      </p:cBhvr>
                                      <p:to>
                                        <p:strVal val="visible"/>
                                      </p:to>
                                    </p:set>
                                    <p:animEffect transition="in" filter="fade">
                                      <p:cBhvr>
                                        <p:cTn id="35" dur="1000"/>
                                        <p:tgtEl>
                                          <p:spTgt spid="5122"/>
                                        </p:tgtEl>
                                      </p:cBhvr>
                                    </p:animEffect>
                                  </p:childTnLst>
                                </p:cTn>
                              </p:par>
                            </p:childTnLst>
                          </p:cTn>
                        </p:par>
                        <p:par>
                          <p:cTn id="36" fill="hold">
                            <p:stCondLst>
                              <p:cond delay="1000"/>
                            </p:stCondLst>
                            <p:childTnLst>
                              <p:par>
                                <p:cTn id="37" presetID="9" presetClass="entr" presetSubtype="0" fill="hold" nodeType="afterEffect">
                                  <p:stCondLst>
                                    <p:cond delay="0"/>
                                  </p:stCondLst>
                                  <p:childTnLst>
                                    <p:set>
                                      <p:cBhvr>
                                        <p:cTn id="38" dur="1" fill="hold">
                                          <p:stCondLst>
                                            <p:cond delay="0"/>
                                          </p:stCondLst>
                                        </p:cTn>
                                        <p:tgtEl>
                                          <p:spTgt spid="70658"/>
                                        </p:tgtEl>
                                        <p:attrNameLst>
                                          <p:attrName>style.visibility</p:attrName>
                                        </p:attrNameLst>
                                      </p:cBhvr>
                                      <p:to>
                                        <p:strVal val="visible"/>
                                      </p:to>
                                    </p:set>
                                    <p:animEffect transition="in" filter="dissolve">
                                      <p:cBhvr>
                                        <p:cTn id="39" dur="1000"/>
                                        <p:tgtEl>
                                          <p:spTgt spid="70658"/>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dissolve">
                                      <p:cBhvr>
                                        <p:cTn id="42" dur="1000"/>
                                        <p:tgtEl>
                                          <p:spTgt spid="1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70659"/>
                                        </p:tgtEl>
                                        <p:attrNameLst>
                                          <p:attrName>style.visibility</p:attrName>
                                        </p:attrNameLst>
                                      </p:cBhvr>
                                      <p:to>
                                        <p:strVal val="visible"/>
                                      </p:to>
                                    </p:set>
                                    <p:animEffect transition="in" filter="fade">
                                      <p:cBhvr>
                                        <p:cTn id="47" dur="1000"/>
                                        <p:tgtEl>
                                          <p:spTgt spid="7065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childTnLst>
                                </p:cTn>
                              </p:par>
                            </p:childTnLst>
                          </p:cTn>
                        </p:par>
                        <p:par>
                          <p:cTn id="51" fill="hold">
                            <p:stCondLst>
                              <p:cond delay="1000"/>
                            </p:stCondLst>
                            <p:childTnLst>
                              <p:par>
                                <p:cTn id="52" presetID="10" presetClass="entr" presetSubtype="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9" grpId="0"/>
      <p:bldP spid="13" grpId="0"/>
      <p:bldP spid="15" grpId="0"/>
      <p:bldP spid="16" grpId="0"/>
      <p:bldP spid="17"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1"/>
          </p:nvPr>
        </p:nvSpPr>
        <p:spPr>
          <a:xfrm>
            <a:off x="285720" y="1428736"/>
            <a:ext cx="8643938" cy="775597"/>
          </a:xfrm>
        </p:spPr>
        <p:txBody>
          <a:bodyPr>
            <a:spAutoFit/>
          </a:bodyPr>
          <a:lstStyle/>
          <a:p>
            <a:pPr eaLnBrk="1" hangingPunct="1">
              <a:spcBef>
                <a:spcPct val="0"/>
              </a:spcBef>
            </a:pPr>
            <a:endParaRPr lang="en-US" sz="2800" b="1" dirty="0"/>
          </a:p>
          <a:p>
            <a:pPr eaLnBrk="1" hangingPunct="1">
              <a:spcBef>
                <a:spcPct val="0"/>
              </a:spcBef>
            </a:pPr>
            <a:endParaRPr lang="en-US" sz="2800" b="1" dirty="0"/>
          </a:p>
        </p:txBody>
      </p:sp>
      <p:pic>
        <p:nvPicPr>
          <p:cNvPr id="23553" name="Picture 1"/>
          <p:cNvPicPr>
            <a:picLocks noChangeAspect="1" noChangeArrowheads="1"/>
          </p:cNvPicPr>
          <p:nvPr/>
        </p:nvPicPr>
        <p:blipFill>
          <a:blip r:embed="rId3" cstate="print"/>
          <a:srcRect/>
          <a:stretch>
            <a:fillRect/>
          </a:stretch>
        </p:blipFill>
        <p:spPr bwMode="auto">
          <a:xfrm>
            <a:off x="0" y="2204864"/>
            <a:ext cx="8896350" cy="1143000"/>
          </a:xfrm>
          <a:prstGeom prst="rect">
            <a:avLst/>
          </a:prstGeom>
          <a:noFill/>
          <a:ln w="9525">
            <a:noFill/>
            <a:miter lim="800000"/>
            <a:headEnd/>
            <a:tailEnd/>
          </a:ln>
        </p:spPr>
      </p:pic>
      <p:pic>
        <p:nvPicPr>
          <p:cNvPr id="23555" name="Picture 3"/>
          <p:cNvPicPr>
            <a:picLocks noChangeAspect="1" noChangeArrowheads="1"/>
          </p:cNvPicPr>
          <p:nvPr/>
        </p:nvPicPr>
        <p:blipFill>
          <a:blip r:embed="rId4" cstate="print"/>
          <a:srcRect/>
          <a:stretch>
            <a:fillRect/>
          </a:stretch>
        </p:blipFill>
        <p:spPr bwMode="auto">
          <a:xfrm>
            <a:off x="2699792" y="4509120"/>
            <a:ext cx="3581400" cy="542925"/>
          </a:xfrm>
          <a:prstGeom prst="rect">
            <a:avLst/>
          </a:prstGeom>
          <a:noFill/>
          <a:ln w="9525">
            <a:noFill/>
            <a:miter lim="800000"/>
            <a:headEnd/>
            <a:tailEnd/>
          </a:ln>
        </p:spPr>
      </p:pic>
      <p:pic>
        <p:nvPicPr>
          <p:cNvPr id="23556" name="Picture 4"/>
          <p:cNvPicPr>
            <a:picLocks noChangeAspect="1" noChangeArrowheads="1"/>
          </p:cNvPicPr>
          <p:nvPr/>
        </p:nvPicPr>
        <p:blipFill>
          <a:blip r:embed="rId5" cstate="print"/>
          <a:srcRect/>
          <a:stretch>
            <a:fillRect/>
          </a:stretch>
        </p:blipFill>
        <p:spPr bwMode="auto">
          <a:xfrm>
            <a:off x="2051720" y="3501008"/>
            <a:ext cx="4238625" cy="295275"/>
          </a:xfrm>
          <a:prstGeom prst="rect">
            <a:avLst/>
          </a:prstGeom>
          <a:noFill/>
          <a:ln w="9525">
            <a:noFill/>
            <a:miter lim="800000"/>
            <a:headEnd/>
            <a:tailEnd/>
          </a:ln>
        </p:spPr>
      </p:pic>
      <p:pic>
        <p:nvPicPr>
          <p:cNvPr id="23557" name="Picture 5"/>
          <p:cNvPicPr>
            <a:picLocks noChangeAspect="1" noChangeArrowheads="1"/>
          </p:cNvPicPr>
          <p:nvPr/>
        </p:nvPicPr>
        <p:blipFill>
          <a:blip r:embed="rId6" cstate="print"/>
          <a:srcRect/>
          <a:stretch>
            <a:fillRect/>
          </a:stretch>
        </p:blipFill>
        <p:spPr bwMode="auto">
          <a:xfrm>
            <a:off x="2699792" y="3861048"/>
            <a:ext cx="1390650" cy="590550"/>
          </a:xfrm>
          <a:prstGeom prst="rect">
            <a:avLst/>
          </a:prstGeom>
          <a:noFill/>
          <a:ln w="9525">
            <a:noFill/>
            <a:miter lim="800000"/>
            <a:headEnd/>
            <a:tailEnd/>
          </a:ln>
        </p:spPr>
      </p:pic>
      <p:pic>
        <p:nvPicPr>
          <p:cNvPr id="23558" name="Picture 6"/>
          <p:cNvPicPr>
            <a:picLocks noChangeAspect="1" noChangeArrowheads="1"/>
          </p:cNvPicPr>
          <p:nvPr/>
        </p:nvPicPr>
        <p:blipFill>
          <a:blip r:embed="rId7" cstate="print"/>
          <a:srcRect/>
          <a:stretch>
            <a:fillRect/>
          </a:stretch>
        </p:blipFill>
        <p:spPr bwMode="auto">
          <a:xfrm>
            <a:off x="4716016" y="3933056"/>
            <a:ext cx="1685925" cy="419100"/>
          </a:xfrm>
          <a:prstGeom prst="rect">
            <a:avLst/>
          </a:prstGeom>
          <a:noFill/>
          <a:ln w="9525">
            <a:noFill/>
            <a:miter lim="800000"/>
            <a:headEnd/>
            <a:tailEnd/>
          </a:ln>
        </p:spPr>
      </p:pic>
      <p:sp>
        <p:nvSpPr>
          <p:cNvPr id="13" name="CasellaDiTesto 12"/>
          <p:cNvSpPr txBox="1"/>
          <p:nvPr/>
        </p:nvSpPr>
        <p:spPr>
          <a:xfrm>
            <a:off x="611560" y="188640"/>
            <a:ext cx="7862089" cy="369332"/>
          </a:xfrm>
          <a:prstGeom prst="rect">
            <a:avLst/>
          </a:prstGeom>
          <a:noFill/>
        </p:spPr>
        <p:txBody>
          <a:bodyPr wrap="none" rtlCol="0">
            <a:spAutoFit/>
          </a:bodyPr>
          <a:lstStyle/>
          <a:p>
            <a:r>
              <a:rPr lang="it-IT" dirty="0" err="1"/>
              <a:t>Let’s</a:t>
            </a:r>
            <a:r>
              <a:rPr lang="it-IT" dirty="0"/>
              <a:t> </a:t>
            </a:r>
            <a:r>
              <a:rPr lang="it-IT" dirty="0" err="1"/>
              <a:t>reconsider</a:t>
            </a:r>
            <a:r>
              <a:rPr lang="it-IT" dirty="0"/>
              <a:t> the </a:t>
            </a:r>
            <a:r>
              <a:rPr lang="it-IT" dirty="0" err="1"/>
              <a:t>starting</a:t>
            </a:r>
            <a:r>
              <a:rPr lang="it-IT" dirty="0"/>
              <a:t> </a:t>
            </a:r>
            <a:r>
              <a:rPr lang="it-IT" b="1" dirty="0"/>
              <a:t>Maxwell-Einstein-scalar </a:t>
            </a:r>
            <a:r>
              <a:rPr lang="it-IT" dirty="0" err="1"/>
              <a:t>Lagrangian</a:t>
            </a:r>
            <a:r>
              <a:rPr lang="it-IT" dirty="0"/>
              <a:t> density</a:t>
            </a:r>
          </a:p>
        </p:txBody>
      </p:sp>
      <p:pic>
        <p:nvPicPr>
          <p:cNvPr id="14" name="Picture 3"/>
          <p:cNvPicPr>
            <a:picLocks noChangeAspect="1" noChangeArrowheads="1"/>
          </p:cNvPicPr>
          <p:nvPr/>
        </p:nvPicPr>
        <p:blipFill>
          <a:blip r:embed="rId8" cstate="print"/>
          <a:srcRect/>
          <a:stretch>
            <a:fillRect/>
          </a:stretch>
        </p:blipFill>
        <p:spPr bwMode="auto">
          <a:xfrm>
            <a:off x="0" y="692696"/>
            <a:ext cx="9182100" cy="1000125"/>
          </a:xfrm>
          <a:prstGeom prst="rect">
            <a:avLst/>
          </a:prstGeom>
          <a:noFill/>
          <a:ln w="9525">
            <a:noFill/>
            <a:miter lim="800000"/>
            <a:headEnd/>
            <a:tailEnd/>
          </a:ln>
        </p:spPr>
      </p:pic>
      <p:sp>
        <p:nvSpPr>
          <p:cNvPr id="15" name="CasellaDiTesto 14"/>
          <p:cNvSpPr txBox="1"/>
          <p:nvPr/>
        </p:nvSpPr>
        <p:spPr>
          <a:xfrm>
            <a:off x="179512" y="1772816"/>
            <a:ext cx="5378395" cy="369332"/>
          </a:xfrm>
          <a:prstGeom prst="rect">
            <a:avLst/>
          </a:prstGeom>
          <a:noFill/>
        </p:spPr>
        <p:txBody>
          <a:bodyPr wrap="none" rtlCol="0">
            <a:spAutoFit/>
          </a:bodyPr>
          <a:lstStyle/>
          <a:p>
            <a:r>
              <a:rPr lang="it-IT" dirty="0" err="1"/>
              <a:t>…and</a:t>
            </a:r>
            <a:r>
              <a:rPr lang="it-IT" dirty="0"/>
              <a:t> introduce the </a:t>
            </a:r>
            <a:r>
              <a:rPr lang="it-IT" dirty="0" err="1"/>
              <a:t>following</a:t>
            </a:r>
            <a:r>
              <a:rPr lang="it-IT" dirty="0"/>
              <a:t> </a:t>
            </a:r>
            <a:r>
              <a:rPr lang="it-IT" dirty="0" err="1"/>
              <a:t>real</a:t>
            </a:r>
            <a:r>
              <a:rPr lang="it-IT" dirty="0"/>
              <a:t> 2n x 2n </a:t>
            </a:r>
            <a:r>
              <a:rPr lang="it-IT" dirty="0" err="1"/>
              <a:t>matrix</a:t>
            </a:r>
            <a:r>
              <a:rPr lang="it-IT" dirty="0"/>
              <a:t> :  </a:t>
            </a:r>
          </a:p>
        </p:txBody>
      </p:sp>
      <p:sp>
        <p:nvSpPr>
          <p:cNvPr id="16" name="CasellaDiTesto 15"/>
          <p:cNvSpPr txBox="1"/>
          <p:nvPr/>
        </p:nvSpPr>
        <p:spPr>
          <a:xfrm>
            <a:off x="2555776" y="5229200"/>
            <a:ext cx="6320961" cy="646331"/>
          </a:xfrm>
          <a:prstGeom prst="rect">
            <a:avLst/>
          </a:prstGeom>
          <a:noFill/>
        </p:spPr>
        <p:txBody>
          <a:bodyPr wrap="none" rtlCol="0">
            <a:spAutoFit/>
          </a:bodyPr>
          <a:lstStyle/>
          <a:p>
            <a:r>
              <a:rPr lang="it-IT" b="1" dirty="0"/>
              <a:t>L</a:t>
            </a:r>
            <a:r>
              <a:rPr lang="it-IT" dirty="0"/>
              <a:t> = </a:t>
            </a:r>
            <a:r>
              <a:rPr lang="it-IT" dirty="0" err="1"/>
              <a:t>element</a:t>
            </a:r>
            <a:r>
              <a:rPr lang="it-IT" dirty="0"/>
              <a:t> </a:t>
            </a:r>
            <a:r>
              <a:rPr lang="it-IT" dirty="0" err="1"/>
              <a:t>of</a:t>
            </a:r>
            <a:r>
              <a:rPr lang="it-IT" dirty="0"/>
              <a:t> the </a:t>
            </a:r>
            <a:r>
              <a:rPr lang="it-IT" b="1" dirty="0" err="1"/>
              <a:t>Sp</a:t>
            </a:r>
            <a:r>
              <a:rPr lang="it-IT" b="1" dirty="0"/>
              <a:t>(2n,R)</a:t>
            </a:r>
            <a:r>
              <a:rPr lang="it-IT" dirty="0"/>
              <a:t>-bundle </a:t>
            </a:r>
            <a:r>
              <a:rPr lang="it-IT" dirty="0" err="1"/>
              <a:t>over</a:t>
            </a:r>
            <a:r>
              <a:rPr lang="it-IT" dirty="0"/>
              <a:t> the scalar </a:t>
            </a:r>
            <a:r>
              <a:rPr lang="it-IT" dirty="0" err="1"/>
              <a:t>manifold</a:t>
            </a:r>
            <a:endParaRPr lang="it-IT" dirty="0"/>
          </a:p>
          <a:p>
            <a:r>
              <a:rPr lang="it-IT" dirty="0"/>
              <a:t>      ( = </a:t>
            </a:r>
            <a:r>
              <a:rPr lang="it-IT" i="1" dirty="0" err="1"/>
              <a:t>coset</a:t>
            </a:r>
            <a:r>
              <a:rPr lang="it-IT" i="1" dirty="0"/>
              <a:t> </a:t>
            </a:r>
            <a:r>
              <a:rPr lang="it-IT" i="1" dirty="0" err="1"/>
              <a:t>representative</a:t>
            </a:r>
            <a:r>
              <a:rPr lang="it-IT" i="1" dirty="0"/>
              <a:t> </a:t>
            </a:r>
            <a:r>
              <a:rPr lang="it-IT" dirty="0" err="1"/>
              <a:t>for</a:t>
            </a:r>
            <a:r>
              <a:rPr lang="it-IT" dirty="0"/>
              <a:t> </a:t>
            </a:r>
            <a:r>
              <a:rPr lang="it-IT" dirty="0" err="1"/>
              <a:t>homogeneous</a:t>
            </a:r>
            <a:r>
              <a:rPr lang="it-IT" dirty="0"/>
              <a:t> </a:t>
            </a:r>
            <a:r>
              <a:rPr lang="it-IT" dirty="0" err="1"/>
              <a:t>spaces</a:t>
            </a:r>
            <a:r>
              <a:rPr lang="it-IT" dirty="0"/>
              <a:t> </a:t>
            </a:r>
            <a:r>
              <a:rPr lang="it-IT" b="1" dirty="0"/>
              <a:t>G/H</a:t>
            </a:r>
            <a:r>
              <a:rPr lang="it-IT" dirty="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23553"/>
                                        </p:tgtEl>
                                        <p:attrNameLst>
                                          <p:attrName>style.visibility</p:attrName>
                                        </p:attrNameLst>
                                      </p:cBhvr>
                                      <p:to>
                                        <p:strVal val="visible"/>
                                      </p:to>
                                    </p:set>
                                    <p:animEffect transition="in" filter="fade">
                                      <p:cBhvr>
                                        <p:cTn id="15" dur="2000"/>
                                        <p:tgtEl>
                                          <p:spTgt spid="23553"/>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23556"/>
                                        </p:tgtEl>
                                        <p:attrNameLst>
                                          <p:attrName>style.visibility</p:attrName>
                                        </p:attrNameLst>
                                      </p:cBhvr>
                                      <p:to>
                                        <p:strVal val="visible"/>
                                      </p:to>
                                    </p:set>
                                    <p:animEffect transition="in" filter="fade">
                                      <p:cBhvr>
                                        <p:cTn id="19" dur="1000"/>
                                        <p:tgtEl>
                                          <p:spTgt spid="2355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3557"/>
                                        </p:tgtEl>
                                        <p:attrNameLst>
                                          <p:attrName>style.visibility</p:attrName>
                                        </p:attrNameLst>
                                      </p:cBhvr>
                                      <p:to>
                                        <p:strVal val="visible"/>
                                      </p:to>
                                    </p:set>
                                    <p:animEffect transition="in" filter="fade">
                                      <p:cBhvr>
                                        <p:cTn id="24" dur="1000"/>
                                        <p:tgtEl>
                                          <p:spTgt spid="23557"/>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23558"/>
                                        </p:tgtEl>
                                        <p:attrNameLst>
                                          <p:attrName>style.visibility</p:attrName>
                                        </p:attrNameLst>
                                      </p:cBhvr>
                                      <p:to>
                                        <p:strVal val="visible"/>
                                      </p:to>
                                    </p:set>
                                    <p:animEffect transition="in" filter="fade">
                                      <p:cBhvr>
                                        <p:cTn id="28" dur="1000"/>
                                        <p:tgtEl>
                                          <p:spTgt spid="2355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23555"/>
                                        </p:tgtEl>
                                        <p:attrNameLst>
                                          <p:attrName>style.visibility</p:attrName>
                                        </p:attrNameLst>
                                      </p:cBhvr>
                                      <p:to>
                                        <p:strVal val="visible"/>
                                      </p:to>
                                    </p:set>
                                    <p:animEffect transition="in" filter="fade">
                                      <p:cBhvr>
                                        <p:cTn id="33" dur="1000"/>
                                        <p:tgtEl>
                                          <p:spTgt spid="23555"/>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1"/>
          </p:nvPr>
        </p:nvSpPr>
        <p:spPr>
          <a:xfrm>
            <a:off x="285720" y="1428736"/>
            <a:ext cx="8643938" cy="775597"/>
          </a:xfrm>
        </p:spPr>
        <p:txBody>
          <a:bodyPr>
            <a:spAutoFit/>
          </a:bodyPr>
          <a:lstStyle/>
          <a:p>
            <a:pPr eaLnBrk="1" hangingPunct="1">
              <a:spcBef>
                <a:spcPct val="0"/>
              </a:spcBef>
            </a:pPr>
            <a:endParaRPr lang="en-US" sz="2800" b="1" dirty="0"/>
          </a:p>
          <a:p>
            <a:pPr eaLnBrk="1" hangingPunct="1">
              <a:spcBef>
                <a:spcPct val="0"/>
              </a:spcBef>
            </a:pPr>
            <a:endParaRPr lang="en-US" sz="2800" b="1" dirty="0"/>
          </a:p>
        </p:txBody>
      </p:sp>
      <p:sp>
        <p:nvSpPr>
          <p:cNvPr id="11" name="CasellaDiTesto 10"/>
          <p:cNvSpPr txBox="1"/>
          <p:nvPr/>
        </p:nvSpPr>
        <p:spPr>
          <a:xfrm>
            <a:off x="395536" y="476672"/>
            <a:ext cx="8263801" cy="646331"/>
          </a:xfrm>
          <a:prstGeom prst="rect">
            <a:avLst/>
          </a:prstGeom>
          <a:noFill/>
        </p:spPr>
        <p:txBody>
          <a:bodyPr wrap="none" rtlCol="0">
            <a:spAutoFit/>
          </a:bodyPr>
          <a:lstStyle/>
          <a:p>
            <a:r>
              <a:rPr lang="it-IT" dirty="0"/>
              <a:t>By </a:t>
            </a:r>
            <a:r>
              <a:rPr lang="it-IT" dirty="0" err="1"/>
              <a:t>virtue</a:t>
            </a:r>
            <a:r>
              <a:rPr lang="it-IT" dirty="0"/>
              <a:t> of </a:t>
            </a:r>
            <a:r>
              <a:rPr lang="it-IT" dirty="0" err="1"/>
              <a:t>this</a:t>
            </a:r>
            <a:r>
              <a:rPr lang="it-IT" dirty="0"/>
              <a:t> </a:t>
            </a:r>
            <a:r>
              <a:rPr lang="it-IT" dirty="0" err="1"/>
              <a:t>matrix</a:t>
            </a:r>
            <a:r>
              <a:rPr lang="it-IT" dirty="0"/>
              <a:t>, one can introduce a (scalar-</a:t>
            </a:r>
            <a:r>
              <a:rPr lang="it-IT" dirty="0" err="1"/>
              <a:t>dependent</a:t>
            </a:r>
            <a:r>
              <a:rPr lang="it-IT" dirty="0"/>
              <a:t>) </a:t>
            </a:r>
            <a:r>
              <a:rPr lang="it-IT" b="1" dirty="0"/>
              <a:t>anti-</a:t>
            </a:r>
            <a:r>
              <a:rPr lang="it-IT" b="1" dirty="0" err="1"/>
              <a:t>involution</a:t>
            </a:r>
            <a:endParaRPr lang="it-IT" b="1" dirty="0"/>
          </a:p>
          <a:p>
            <a:r>
              <a:rPr lang="it-IT" b="1" dirty="0"/>
              <a:t>in </a:t>
            </a:r>
            <a:r>
              <a:rPr lang="it-IT" b="1" i="1" dirty="0" err="1"/>
              <a:t>any</a:t>
            </a:r>
            <a:r>
              <a:rPr lang="it-IT" b="1" dirty="0"/>
              <a:t> </a:t>
            </a:r>
            <a:r>
              <a:rPr lang="it-IT" dirty="0"/>
              <a:t>Maxwell-Einstein-scalar </a:t>
            </a:r>
            <a:r>
              <a:rPr lang="it-IT" dirty="0" err="1"/>
              <a:t>gravity</a:t>
            </a:r>
            <a:r>
              <a:rPr lang="it-IT" dirty="0"/>
              <a:t> </a:t>
            </a:r>
            <a:r>
              <a:rPr lang="it-IT" dirty="0" err="1"/>
              <a:t>theory</a:t>
            </a:r>
            <a:r>
              <a:rPr lang="it-IT" dirty="0"/>
              <a:t> in </a:t>
            </a:r>
            <a:r>
              <a:rPr lang="it-IT" b="1" dirty="0"/>
              <a:t>D=4</a:t>
            </a:r>
            <a:r>
              <a:rPr lang="it-IT" dirty="0"/>
              <a:t>: </a:t>
            </a:r>
          </a:p>
        </p:txBody>
      </p:sp>
      <p:pic>
        <p:nvPicPr>
          <p:cNvPr id="1026" name="Picture 2"/>
          <p:cNvPicPr>
            <a:picLocks noChangeAspect="1" noChangeArrowheads="1"/>
          </p:cNvPicPr>
          <p:nvPr/>
        </p:nvPicPr>
        <p:blipFill>
          <a:blip r:embed="rId3" cstate="print"/>
          <a:srcRect/>
          <a:stretch>
            <a:fillRect/>
          </a:stretch>
        </p:blipFill>
        <p:spPr bwMode="auto">
          <a:xfrm>
            <a:off x="2987824" y="1196752"/>
            <a:ext cx="2581275" cy="457200"/>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rcRect/>
          <a:stretch>
            <a:fillRect/>
          </a:stretch>
        </p:blipFill>
        <p:spPr bwMode="auto">
          <a:xfrm>
            <a:off x="2123728" y="1772816"/>
            <a:ext cx="4695825" cy="438150"/>
          </a:xfrm>
          <a:prstGeom prst="rect">
            <a:avLst/>
          </a:prstGeom>
          <a:noFill/>
          <a:ln w="9525">
            <a:noFill/>
            <a:miter lim="800000"/>
            <a:headEnd/>
            <a:tailEnd/>
          </a:ln>
        </p:spPr>
      </p:pic>
      <p:sp>
        <p:nvSpPr>
          <p:cNvPr id="14" name="CasellaDiTesto 13"/>
          <p:cNvSpPr txBox="1"/>
          <p:nvPr/>
        </p:nvSpPr>
        <p:spPr>
          <a:xfrm>
            <a:off x="611560" y="2564904"/>
            <a:ext cx="8379217" cy="646331"/>
          </a:xfrm>
          <a:prstGeom prst="rect">
            <a:avLst/>
          </a:prstGeom>
          <a:noFill/>
        </p:spPr>
        <p:txBody>
          <a:bodyPr wrap="none" rtlCol="0">
            <a:spAutoFit/>
          </a:bodyPr>
          <a:lstStyle/>
          <a:p>
            <a:r>
              <a:rPr lang="it-IT" dirty="0"/>
              <a:t>In turn, </a:t>
            </a:r>
            <a:r>
              <a:rPr lang="it-IT" dirty="0" err="1"/>
              <a:t>this</a:t>
            </a:r>
            <a:r>
              <a:rPr lang="it-IT" dirty="0"/>
              <a:t> </a:t>
            </a:r>
            <a:r>
              <a:rPr lang="it-IT" dirty="0" err="1"/>
              <a:t>allows</a:t>
            </a:r>
            <a:r>
              <a:rPr lang="it-IT" dirty="0"/>
              <a:t> to </a:t>
            </a:r>
            <a:r>
              <a:rPr lang="it-IT" dirty="0" err="1"/>
              <a:t>define</a:t>
            </a:r>
            <a:r>
              <a:rPr lang="it-IT" dirty="0"/>
              <a:t> an </a:t>
            </a:r>
            <a:r>
              <a:rPr lang="it-IT" b="1" dirty="0"/>
              <a:t>anti-</a:t>
            </a:r>
            <a:r>
              <a:rPr lang="it-IT" b="1" dirty="0" err="1"/>
              <a:t>involution</a:t>
            </a:r>
            <a:r>
              <a:rPr lang="it-IT" dirty="0"/>
              <a:t> on the </a:t>
            </a:r>
            <a:r>
              <a:rPr lang="it-IT" dirty="0" err="1"/>
              <a:t>dyonic</a:t>
            </a:r>
            <a:r>
              <a:rPr lang="it-IT" dirty="0"/>
              <a:t> </a:t>
            </a:r>
            <a:r>
              <a:rPr lang="it-IT" dirty="0" err="1"/>
              <a:t>charge</a:t>
            </a:r>
            <a:r>
              <a:rPr lang="it-IT" dirty="0"/>
              <a:t> </a:t>
            </a:r>
            <a:r>
              <a:rPr lang="it-IT" dirty="0" err="1"/>
              <a:t>vector</a:t>
            </a:r>
            <a:r>
              <a:rPr lang="it-IT" dirty="0"/>
              <a:t> Q,</a:t>
            </a:r>
          </a:p>
          <a:p>
            <a:r>
              <a:rPr lang="it-IT" dirty="0" err="1"/>
              <a:t>which</a:t>
            </a:r>
            <a:r>
              <a:rPr lang="it-IT" dirty="0"/>
              <a:t> </a:t>
            </a:r>
            <a:r>
              <a:rPr lang="it-IT" dirty="0" err="1"/>
              <a:t>has</a:t>
            </a:r>
            <a:r>
              <a:rPr lang="it-IT" dirty="0"/>
              <a:t> </a:t>
            </a:r>
            <a:r>
              <a:rPr lang="it-IT" dirty="0" err="1"/>
              <a:t>been</a:t>
            </a:r>
            <a:r>
              <a:rPr lang="it-IT" dirty="0"/>
              <a:t> </a:t>
            </a:r>
            <a:r>
              <a:rPr lang="it-IT" dirty="0" err="1"/>
              <a:t>named</a:t>
            </a:r>
            <a:r>
              <a:rPr lang="it-IT" dirty="0"/>
              <a:t> (scalar-</a:t>
            </a:r>
            <a:r>
              <a:rPr lang="it-IT" dirty="0" err="1"/>
              <a:t>dependent</a:t>
            </a:r>
            <a:r>
              <a:rPr lang="it-IT" dirty="0"/>
              <a:t>) </a:t>
            </a:r>
            <a:r>
              <a:rPr lang="it-IT" b="1" dirty="0" err="1"/>
              <a:t>Freudenthal</a:t>
            </a:r>
            <a:r>
              <a:rPr lang="it-IT" b="1" dirty="0"/>
              <a:t> </a:t>
            </a:r>
            <a:r>
              <a:rPr lang="it-IT" b="1" dirty="0" err="1"/>
              <a:t>duality</a:t>
            </a:r>
            <a:r>
              <a:rPr lang="it-IT" b="1" dirty="0"/>
              <a:t> (F-</a:t>
            </a:r>
            <a:r>
              <a:rPr lang="it-IT" b="1" dirty="0" err="1"/>
              <a:t>duality</a:t>
            </a:r>
            <a:r>
              <a:rPr lang="it-IT" b="1" dirty="0"/>
              <a:t>) </a:t>
            </a:r>
          </a:p>
        </p:txBody>
      </p:sp>
      <p:pic>
        <p:nvPicPr>
          <p:cNvPr id="1030" name="Picture 6"/>
          <p:cNvPicPr>
            <a:picLocks noChangeAspect="1" noChangeArrowheads="1"/>
          </p:cNvPicPr>
          <p:nvPr/>
        </p:nvPicPr>
        <p:blipFill>
          <a:blip r:embed="rId5" cstate="print"/>
          <a:srcRect/>
          <a:stretch>
            <a:fillRect/>
          </a:stretch>
        </p:blipFill>
        <p:spPr bwMode="auto">
          <a:xfrm>
            <a:off x="3491880" y="3861048"/>
            <a:ext cx="1990725" cy="600075"/>
          </a:xfrm>
          <a:prstGeom prst="rect">
            <a:avLst/>
          </a:prstGeom>
          <a:noFill/>
          <a:ln w="9525">
            <a:noFill/>
            <a:miter lim="800000"/>
            <a:headEnd/>
            <a:tailEnd/>
          </a:ln>
        </p:spPr>
      </p:pic>
      <p:pic>
        <p:nvPicPr>
          <p:cNvPr id="1031" name="Picture 7"/>
          <p:cNvPicPr>
            <a:picLocks noChangeAspect="1" noChangeArrowheads="1"/>
          </p:cNvPicPr>
          <p:nvPr/>
        </p:nvPicPr>
        <p:blipFill>
          <a:blip r:embed="rId6" cstate="print"/>
          <a:srcRect/>
          <a:stretch>
            <a:fillRect/>
          </a:stretch>
        </p:blipFill>
        <p:spPr bwMode="auto">
          <a:xfrm>
            <a:off x="2771800" y="3140968"/>
            <a:ext cx="3314700" cy="647700"/>
          </a:xfrm>
          <a:prstGeom prst="rect">
            <a:avLst/>
          </a:prstGeom>
          <a:noFill/>
          <a:ln w="9525">
            <a:noFill/>
            <a:miter lim="800000"/>
            <a:headEnd/>
            <a:tailEnd/>
          </a:ln>
        </p:spPr>
      </p:pic>
      <p:sp>
        <p:nvSpPr>
          <p:cNvPr id="19" name="CasellaDiTesto 18"/>
          <p:cNvSpPr txBox="1"/>
          <p:nvPr/>
        </p:nvSpPr>
        <p:spPr>
          <a:xfrm>
            <a:off x="2051720" y="2276872"/>
            <a:ext cx="4032964" cy="307777"/>
          </a:xfrm>
          <a:prstGeom prst="rect">
            <a:avLst/>
          </a:prstGeom>
          <a:noFill/>
        </p:spPr>
        <p:txBody>
          <a:bodyPr wrap="none" rtlCol="0">
            <a:spAutoFit/>
          </a:bodyPr>
          <a:lstStyle/>
          <a:p>
            <a:r>
              <a:rPr lang="it-IT" sz="1400" dirty="0" err="1"/>
              <a:t>Ferrara,AM,Yeranyan</a:t>
            </a:r>
            <a:r>
              <a:rPr lang="it-IT" sz="1400" dirty="0"/>
              <a:t>;  </a:t>
            </a:r>
            <a:r>
              <a:rPr lang="it-IT" sz="1400" dirty="0" err="1"/>
              <a:t>Borsten,Duff,Ferrara,AM</a:t>
            </a:r>
            <a:endParaRPr lang="it-IT" sz="1400" dirty="0"/>
          </a:p>
        </p:txBody>
      </p:sp>
      <p:pic>
        <p:nvPicPr>
          <p:cNvPr id="20" name="Picture 2"/>
          <p:cNvPicPr>
            <a:picLocks noChangeAspect="1" noChangeArrowheads="1"/>
          </p:cNvPicPr>
          <p:nvPr/>
        </p:nvPicPr>
        <p:blipFill>
          <a:blip r:embed="rId7" cstate="print"/>
          <a:srcRect/>
          <a:stretch>
            <a:fillRect/>
          </a:stretch>
        </p:blipFill>
        <p:spPr bwMode="auto">
          <a:xfrm>
            <a:off x="2893189" y="4490209"/>
            <a:ext cx="3429000" cy="676275"/>
          </a:xfrm>
          <a:prstGeom prst="rect">
            <a:avLst/>
          </a:prstGeom>
          <a:noFill/>
          <a:ln w="9525">
            <a:noFill/>
            <a:miter lim="800000"/>
            <a:headEnd/>
            <a:tailEnd/>
          </a:ln>
        </p:spPr>
      </p:pic>
      <p:sp>
        <p:nvSpPr>
          <p:cNvPr id="23" name="CasellaDiTesto 22"/>
          <p:cNvSpPr txBox="1"/>
          <p:nvPr/>
        </p:nvSpPr>
        <p:spPr>
          <a:xfrm>
            <a:off x="1515889" y="4602614"/>
            <a:ext cx="1377300" cy="369332"/>
          </a:xfrm>
          <a:prstGeom prst="rect">
            <a:avLst/>
          </a:prstGeom>
          <a:noFill/>
        </p:spPr>
        <p:txBody>
          <a:bodyPr wrap="none" rtlCol="0">
            <a:spAutoFit/>
          </a:bodyPr>
          <a:lstStyle/>
          <a:p>
            <a:r>
              <a:rPr lang="it-IT" dirty="0" err="1"/>
              <a:t>By</a:t>
            </a:r>
            <a:r>
              <a:rPr lang="it-IT" dirty="0"/>
              <a:t> </a:t>
            </a:r>
            <a:r>
              <a:rPr lang="it-IT" dirty="0" err="1"/>
              <a:t>recalling</a:t>
            </a:r>
            <a:endParaRPr lang="it-IT" dirty="0"/>
          </a:p>
        </p:txBody>
      </p:sp>
      <p:sp>
        <p:nvSpPr>
          <p:cNvPr id="24" name="CasellaDiTesto 23"/>
          <p:cNvSpPr txBox="1"/>
          <p:nvPr/>
        </p:nvSpPr>
        <p:spPr>
          <a:xfrm>
            <a:off x="971600" y="5229200"/>
            <a:ext cx="7186583" cy="369332"/>
          </a:xfrm>
          <a:prstGeom prst="rect">
            <a:avLst/>
          </a:prstGeom>
          <a:noFill/>
        </p:spPr>
        <p:txBody>
          <a:bodyPr wrap="none" rtlCol="0">
            <a:spAutoFit/>
          </a:bodyPr>
          <a:lstStyle/>
          <a:p>
            <a:r>
              <a:rPr lang="it-IT" b="1" dirty="0"/>
              <a:t>F-</a:t>
            </a:r>
            <a:r>
              <a:rPr lang="it-IT" b="1" dirty="0" err="1"/>
              <a:t>duality</a:t>
            </a:r>
            <a:r>
              <a:rPr lang="it-IT" b="1" dirty="0"/>
              <a:t> </a:t>
            </a:r>
            <a:r>
              <a:rPr lang="it-IT" dirty="0" err="1"/>
              <a:t>is</a:t>
            </a:r>
            <a:r>
              <a:rPr lang="it-IT" dirty="0"/>
              <a:t> the </a:t>
            </a:r>
            <a:r>
              <a:rPr lang="it-IT" b="1" dirty="0" err="1"/>
              <a:t>symplectic</a:t>
            </a:r>
            <a:r>
              <a:rPr lang="it-IT" b="1" dirty="0"/>
              <a:t> </a:t>
            </a:r>
            <a:r>
              <a:rPr lang="it-IT" b="1" dirty="0" err="1"/>
              <a:t>gradient</a:t>
            </a:r>
            <a:r>
              <a:rPr lang="it-IT" b="1" dirty="0"/>
              <a:t> </a:t>
            </a:r>
            <a:r>
              <a:rPr lang="it-IT" dirty="0"/>
              <a:t>of the </a:t>
            </a:r>
            <a:r>
              <a:rPr lang="it-IT" b="1" dirty="0" err="1"/>
              <a:t>effective</a:t>
            </a:r>
            <a:r>
              <a:rPr lang="it-IT" b="1" dirty="0"/>
              <a:t> BH </a:t>
            </a:r>
            <a:r>
              <a:rPr lang="it-IT" b="1" dirty="0" err="1"/>
              <a:t>potential</a:t>
            </a:r>
            <a:r>
              <a:rPr lang="it-IT" b="1" dirty="0"/>
              <a:t> </a:t>
            </a:r>
            <a:r>
              <a:rPr lang="it-IT" dirty="0"/>
              <a:t>:</a:t>
            </a:r>
          </a:p>
        </p:txBody>
      </p:sp>
      <p:pic>
        <p:nvPicPr>
          <p:cNvPr id="25" name="Picture 7"/>
          <p:cNvPicPr>
            <a:picLocks noChangeAspect="1" noChangeArrowheads="1"/>
          </p:cNvPicPr>
          <p:nvPr/>
        </p:nvPicPr>
        <p:blipFill>
          <a:blip r:embed="rId8" cstate="print"/>
          <a:srcRect/>
          <a:stretch>
            <a:fillRect/>
          </a:stretch>
        </p:blipFill>
        <p:spPr bwMode="auto">
          <a:xfrm>
            <a:off x="3131840" y="5661248"/>
            <a:ext cx="3028950" cy="704850"/>
          </a:xfrm>
          <a:prstGeom prst="rect">
            <a:avLst/>
          </a:prstGeom>
          <a:noFill/>
          <a:ln w="28575">
            <a:solidFill>
              <a:srgbClr val="0070C0"/>
            </a:solid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20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fade">
                                      <p:cBhvr>
                                        <p:cTn id="12" dur="2000"/>
                                        <p:tgtEl>
                                          <p:spTgt spid="102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2000"/>
                                        <p:tgtEl>
                                          <p:spTgt spid="1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1031"/>
                                        </p:tgtEl>
                                        <p:attrNameLst>
                                          <p:attrName>style.visibility</p:attrName>
                                        </p:attrNameLst>
                                      </p:cBhvr>
                                      <p:to>
                                        <p:strVal val="visible"/>
                                      </p:to>
                                    </p:set>
                                    <p:animEffect transition="in" filter="fade">
                                      <p:cBhvr>
                                        <p:cTn id="24" dur="2000"/>
                                        <p:tgtEl>
                                          <p:spTgt spid="1031"/>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1030"/>
                                        </p:tgtEl>
                                        <p:attrNameLst>
                                          <p:attrName>style.visibility</p:attrName>
                                        </p:attrNameLst>
                                      </p:cBhvr>
                                      <p:to>
                                        <p:strVal val="visible"/>
                                      </p:to>
                                    </p:set>
                                    <p:animEffect transition="in" filter="fade">
                                      <p:cBhvr>
                                        <p:cTn id="28" dur="2000"/>
                                        <p:tgtEl>
                                          <p:spTgt spid="10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1000"/>
                                        <p:tgtEl>
                                          <p:spTgt spid="23"/>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2000"/>
                                        <p:tgtEl>
                                          <p:spTgt spid="24"/>
                                        </p:tgtEl>
                                      </p:cBhvr>
                                    </p:animEffect>
                                  </p:childTnLst>
                                </p:cTn>
                              </p:par>
                            </p:childTnLst>
                          </p:cTn>
                        </p:par>
                        <p:par>
                          <p:cTn id="40" fill="hold">
                            <p:stCondLst>
                              <p:cond delay="2000"/>
                            </p:stCondLst>
                            <p:childTnLst>
                              <p:par>
                                <p:cTn id="41" presetID="9" presetClass="entr" presetSubtype="0" fill="hold"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dissolve">
                                      <p:cBhvr>
                                        <p:cTn id="43"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P spid="23" grpId="0"/>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Subtitle 2"/>
          <p:cNvSpPr>
            <a:spLocks noGrp="1"/>
          </p:cNvSpPr>
          <p:nvPr>
            <p:ph type="subTitle" idx="1"/>
          </p:nvPr>
        </p:nvSpPr>
        <p:spPr>
          <a:xfrm>
            <a:off x="285720" y="1428736"/>
            <a:ext cx="8643938" cy="775597"/>
          </a:xfrm>
        </p:spPr>
        <p:txBody>
          <a:bodyPr>
            <a:spAutoFit/>
          </a:bodyPr>
          <a:lstStyle/>
          <a:p>
            <a:pPr eaLnBrk="1" hangingPunct="1">
              <a:spcBef>
                <a:spcPct val="0"/>
              </a:spcBef>
            </a:pPr>
            <a:endParaRPr lang="en-US" sz="2800" b="1" dirty="0"/>
          </a:p>
          <a:p>
            <a:pPr eaLnBrk="1" hangingPunct="1">
              <a:spcBef>
                <a:spcPct val="0"/>
              </a:spcBef>
            </a:pPr>
            <a:endParaRPr lang="en-US" sz="2800" b="1" dirty="0"/>
          </a:p>
        </p:txBody>
      </p:sp>
      <p:pic>
        <p:nvPicPr>
          <p:cNvPr id="46085" name="Picture 5"/>
          <p:cNvPicPr>
            <a:picLocks noChangeAspect="1" noChangeArrowheads="1"/>
          </p:cNvPicPr>
          <p:nvPr/>
        </p:nvPicPr>
        <p:blipFill>
          <a:blip r:embed="rId3" cstate="print"/>
          <a:srcRect/>
          <a:stretch>
            <a:fillRect/>
          </a:stretch>
        </p:blipFill>
        <p:spPr bwMode="auto">
          <a:xfrm>
            <a:off x="3059832" y="908720"/>
            <a:ext cx="4076700" cy="466725"/>
          </a:xfrm>
          <a:prstGeom prst="rect">
            <a:avLst/>
          </a:prstGeom>
          <a:noFill/>
          <a:ln w="9525">
            <a:noFill/>
            <a:miter lim="800000"/>
            <a:headEnd/>
            <a:tailEnd/>
          </a:ln>
        </p:spPr>
      </p:pic>
      <p:pic>
        <p:nvPicPr>
          <p:cNvPr id="46086" name="Picture 6"/>
          <p:cNvPicPr>
            <a:picLocks noChangeAspect="1" noChangeArrowheads="1"/>
          </p:cNvPicPr>
          <p:nvPr/>
        </p:nvPicPr>
        <p:blipFill>
          <a:blip r:embed="rId4" cstate="print"/>
          <a:srcRect/>
          <a:stretch>
            <a:fillRect/>
          </a:stretch>
        </p:blipFill>
        <p:spPr bwMode="auto">
          <a:xfrm>
            <a:off x="2987824" y="1556792"/>
            <a:ext cx="4238625" cy="561975"/>
          </a:xfrm>
          <a:prstGeom prst="rect">
            <a:avLst/>
          </a:prstGeom>
          <a:noFill/>
          <a:ln w="9525">
            <a:noFill/>
            <a:miter lim="800000"/>
            <a:headEnd/>
            <a:tailEnd/>
          </a:ln>
        </p:spPr>
      </p:pic>
      <p:pic>
        <p:nvPicPr>
          <p:cNvPr id="35842" name="Picture 2"/>
          <p:cNvPicPr>
            <a:picLocks noChangeAspect="1" noChangeArrowheads="1"/>
          </p:cNvPicPr>
          <p:nvPr/>
        </p:nvPicPr>
        <p:blipFill>
          <a:blip r:embed="rId5" cstate="print"/>
          <a:srcRect/>
          <a:stretch>
            <a:fillRect/>
          </a:stretch>
        </p:blipFill>
        <p:spPr bwMode="auto">
          <a:xfrm>
            <a:off x="1547664" y="5445224"/>
            <a:ext cx="5629275" cy="971550"/>
          </a:xfrm>
          <a:prstGeom prst="rect">
            <a:avLst/>
          </a:prstGeom>
          <a:noFill/>
          <a:ln w="38100">
            <a:solidFill>
              <a:srgbClr val="0070C0"/>
            </a:solidFill>
            <a:miter lim="800000"/>
            <a:headEnd/>
            <a:tailEnd/>
          </a:ln>
        </p:spPr>
      </p:pic>
      <p:sp>
        <p:nvSpPr>
          <p:cNvPr id="12" name="CasellaDiTesto 11"/>
          <p:cNvSpPr txBox="1"/>
          <p:nvPr/>
        </p:nvSpPr>
        <p:spPr>
          <a:xfrm>
            <a:off x="251520" y="260648"/>
            <a:ext cx="8302273" cy="369332"/>
          </a:xfrm>
          <a:prstGeom prst="rect">
            <a:avLst/>
          </a:prstGeom>
          <a:noFill/>
        </p:spPr>
        <p:txBody>
          <a:bodyPr wrap="none" rtlCol="0">
            <a:spAutoFit/>
          </a:bodyPr>
          <a:lstStyle/>
          <a:p>
            <a:r>
              <a:rPr lang="it-IT" dirty="0" err="1"/>
              <a:t>All</a:t>
            </a:r>
            <a:r>
              <a:rPr lang="it-IT" dirty="0"/>
              <a:t> </a:t>
            </a:r>
            <a:r>
              <a:rPr lang="it-IT" dirty="0" err="1"/>
              <a:t>this</a:t>
            </a:r>
            <a:r>
              <a:rPr lang="it-IT" dirty="0"/>
              <a:t> </a:t>
            </a:r>
            <a:r>
              <a:rPr lang="it-IT" dirty="0" err="1"/>
              <a:t>enjoys</a:t>
            </a:r>
            <a:r>
              <a:rPr lang="it-IT" dirty="0"/>
              <a:t> a </a:t>
            </a:r>
            <a:r>
              <a:rPr lang="it-IT" dirty="0" err="1"/>
              <a:t>nice</a:t>
            </a:r>
            <a:r>
              <a:rPr lang="it-IT" dirty="0"/>
              <a:t> </a:t>
            </a:r>
            <a:r>
              <a:rPr lang="it-IT" dirty="0" err="1"/>
              <a:t>physical</a:t>
            </a:r>
            <a:r>
              <a:rPr lang="it-IT" dirty="0"/>
              <a:t> </a:t>
            </a:r>
            <a:r>
              <a:rPr lang="it-IT" dirty="0" err="1"/>
              <a:t>interpretation</a:t>
            </a:r>
            <a:r>
              <a:rPr lang="it-IT" dirty="0"/>
              <a:t> </a:t>
            </a:r>
            <a:r>
              <a:rPr lang="it-IT" dirty="0" err="1"/>
              <a:t>when</a:t>
            </a:r>
            <a:r>
              <a:rPr lang="it-IT" dirty="0"/>
              <a:t> </a:t>
            </a:r>
            <a:r>
              <a:rPr lang="it-IT" dirty="0" err="1"/>
              <a:t>evaluated</a:t>
            </a:r>
            <a:r>
              <a:rPr lang="it-IT" dirty="0"/>
              <a:t> </a:t>
            </a:r>
            <a:r>
              <a:rPr lang="it-IT" b="1" dirty="0"/>
              <a:t>at the BH </a:t>
            </a:r>
            <a:r>
              <a:rPr lang="it-IT" b="1" dirty="0" err="1"/>
              <a:t>horizon</a:t>
            </a:r>
            <a:r>
              <a:rPr lang="it-IT" b="1" dirty="0"/>
              <a:t> </a:t>
            </a:r>
            <a:r>
              <a:rPr lang="it-IT" dirty="0"/>
              <a:t>:</a:t>
            </a:r>
          </a:p>
        </p:txBody>
      </p:sp>
      <p:sp>
        <p:nvSpPr>
          <p:cNvPr id="13" name="CasellaDiTesto 12"/>
          <p:cNvSpPr txBox="1"/>
          <p:nvPr/>
        </p:nvSpPr>
        <p:spPr>
          <a:xfrm>
            <a:off x="576572" y="918543"/>
            <a:ext cx="2480166" cy="369332"/>
          </a:xfrm>
          <a:prstGeom prst="rect">
            <a:avLst/>
          </a:prstGeom>
          <a:noFill/>
        </p:spPr>
        <p:txBody>
          <a:bodyPr wrap="none" rtlCol="0">
            <a:spAutoFit/>
          </a:bodyPr>
          <a:lstStyle/>
          <a:p>
            <a:r>
              <a:rPr lang="it-IT" b="1" dirty="0" err="1"/>
              <a:t>Attractor</a:t>
            </a:r>
            <a:r>
              <a:rPr lang="it-IT" b="1" dirty="0"/>
              <a:t> </a:t>
            </a:r>
            <a:r>
              <a:rPr lang="it-IT" b="1" dirty="0" err="1"/>
              <a:t>Mechanism</a:t>
            </a:r>
            <a:endParaRPr lang="it-IT" b="1" dirty="0"/>
          </a:p>
        </p:txBody>
      </p:sp>
      <p:sp>
        <p:nvSpPr>
          <p:cNvPr id="15" name="CasellaDiTesto 14"/>
          <p:cNvSpPr txBox="1"/>
          <p:nvPr/>
        </p:nvSpPr>
        <p:spPr>
          <a:xfrm>
            <a:off x="395536" y="1484784"/>
            <a:ext cx="2441694" cy="646331"/>
          </a:xfrm>
          <a:prstGeom prst="rect">
            <a:avLst/>
          </a:prstGeom>
          <a:noFill/>
        </p:spPr>
        <p:txBody>
          <a:bodyPr wrap="none" rtlCol="0">
            <a:spAutoFit/>
          </a:bodyPr>
          <a:lstStyle/>
          <a:p>
            <a:r>
              <a:rPr lang="it-IT" b="1" dirty="0" err="1"/>
              <a:t>Bekenstein-Hawking</a:t>
            </a:r>
            <a:endParaRPr lang="it-IT" b="1" dirty="0"/>
          </a:p>
          <a:p>
            <a:r>
              <a:rPr lang="it-IT" b="1" dirty="0" err="1"/>
              <a:t>entropy</a:t>
            </a:r>
            <a:endParaRPr lang="it-IT" b="1" dirty="0"/>
          </a:p>
        </p:txBody>
      </p:sp>
      <p:sp>
        <p:nvSpPr>
          <p:cNvPr id="17" name="CasellaDiTesto 16"/>
          <p:cNvSpPr txBox="1"/>
          <p:nvPr/>
        </p:nvSpPr>
        <p:spPr>
          <a:xfrm>
            <a:off x="395536" y="2457043"/>
            <a:ext cx="4493538" cy="369332"/>
          </a:xfrm>
          <a:prstGeom prst="rect">
            <a:avLst/>
          </a:prstGeom>
          <a:noFill/>
        </p:spPr>
        <p:txBody>
          <a:bodyPr wrap="none" rtlCol="0">
            <a:spAutoFit/>
          </a:bodyPr>
          <a:lstStyle/>
          <a:p>
            <a:r>
              <a:rPr lang="it-IT" dirty="0"/>
              <a:t>By </a:t>
            </a:r>
            <a:r>
              <a:rPr lang="it-IT" dirty="0" err="1"/>
              <a:t>evaluating</a:t>
            </a:r>
            <a:r>
              <a:rPr lang="it-IT" dirty="0"/>
              <a:t> the </a:t>
            </a:r>
            <a:r>
              <a:rPr lang="it-IT" dirty="0" err="1"/>
              <a:t>matrix</a:t>
            </a:r>
            <a:r>
              <a:rPr lang="it-IT" dirty="0"/>
              <a:t> M at the </a:t>
            </a:r>
            <a:r>
              <a:rPr lang="it-IT" dirty="0" err="1"/>
              <a:t>horizon</a:t>
            </a:r>
            <a:r>
              <a:rPr lang="it-IT" dirty="0"/>
              <a:t> :</a:t>
            </a:r>
          </a:p>
        </p:txBody>
      </p:sp>
      <p:pic>
        <p:nvPicPr>
          <p:cNvPr id="2051" name="Picture 3"/>
          <p:cNvPicPr>
            <a:picLocks noChangeAspect="1" noChangeArrowheads="1"/>
          </p:cNvPicPr>
          <p:nvPr/>
        </p:nvPicPr>
        <p:blipFill>
          <a:blip r:embed="rId6" cstate="print"/>
          <a:srcRect/>
          <a:stretch>
            <a:fillRect/>
          </a:stretch>
        </p:blipFill>
        <p:spPr bwMode="auto">
          <a:xfrm>
            <a:off x="611560" y="3429000"/>
            <a:ext cx="6591300" cy="790575"/>
          </a:xfrm>
          <a:prstGeom prst="rect">
            <a:avLst/>
          </a:prstGeom>
          <a:noFill/>
          <a:ln w="9525">
            <a:noFill/>
            <a:miter lim="800000"/>
            <a:headEnd/>
            <a:tailEnd/>
          </a:ln>
        </p:spPr>
      </p:pic>
      <p:sp>
        <p:nvSpPr>
          <p:cNvPr id="19" name="CasellaDiTesto 18"/>
          <p:cNvSpPr txBox="1"/>
          <p:nvPr/>
        </p:nvSpPr>
        <p:spPr>
          <a:xfrm>
            <a:off x="467544" y="2996952"/>
            <a:ext cx="4378122" cy="369332"/>
          </a:xfrm>
          <a:prstGeom prst="rect">
            <a:avLst/>
          </a:prstGeom>
          <a:noFill/>
        </p:spPr>
        <p:txBody>
          <a:bodyPr wrap="none" rtlCol="0">
            <a:spAutoFit/>
          </a:bodyPr>
          <a:lstStyle/>
          <a:p>
            <a:r>
              <a:rPr lang="it-IT" dirty="0"/>
              <a:t>one can </a:t>
            </a:r>
            <a:r>
              <a:rPr lang="it-IT" dirty="0" err="1"/>
              <a:t>define</a:t>
            </a:r>
            <a:r>
              <a:rPr lang="it-IT" dirty="0"/>
              <a:t> the </a:t>
            </a:r>
            <a:r>
              <a:rPr lang="it-IT" b="1" dirty="0" err="1"/>
              <a:t>horizon</a:t>
            </a:r>
            <a:r>
              <a:rPr lang="it-IT" b="1" dirty="0"/>
              <a:t> F-</a:t>
            </a:r>
            <a:r>
              <a:rPr lang="it-IT" b="1" dirty="0" err="1"/>
              <a:t>duality</a:t>
            </a:r>
            <a:r>
              <a:rPr lang="it-IT" b="1" dirty="0"/>
              <a:t> </a:t>
            </a:r>
            <a:r>
              <a:rPr lang="it-IT" dirty="0" err="1"/>
              <a:t>as</a:t>
            </a:r>
            <a:r>
              <a:rPr lang="it-IT" dirty="0"/>
              <a:t>:</a:t>
            </a:r>
          </a:p>
        </p:txBody>
      </p:sp>
      <p:sp>
        <p:nvSpPr>
          <p:cNvPr id="20" name="CasellaDiTesto 19"/>
          <p:cNvSpPr txBox="1"/>
          <p:nvPr/>
        </p:nvSpPr>
        <p:spPr>
          <a:xfrm>
            <a:off x="251520" y="4653136"/>
            <a:ext cx="8879354" cy="369332"/>
          </a:xfrm>
          <a:prstGeom prst="rect">
            <a:avLst/>
          </a:prstGeom>
          <a:noFill/>
        </p:spPr>
        <p:txBody>
          <a:bodyPr wrap="none" rtlCol="0">
            <a:spAutoFit/>
          </a:bodyPr>
          <a:lstStyle/>
          <a:p>
            <a:r>
              <a:rPr lang="it-IT" dirty="0" err="1"/>
              <a:t>It</a:t>
            </a:r>
            <a:r>
              <a:rPr lang="it-IT" dirty="0"/>
              <a:t> </a:t>
            </a:r>
            <a:r>
              <a:rPr lang="it-IT" dirty="0" err="1"/>
              <a:t>is</a:t>
            </a:r>
            <a:r>
              <a:rPr lang="it-IT" dirty="0"/>
              <a:t> a </a:t>
            </a:r>
            <a:r>
              <a:rPr lang="it-IT" b="1" dirty="0"/>
              <a:t>non-linear (scalar-</a:t>
            </a:r>
            <a:r>
              <a:rPr lang="it-IT" b="1" dirty="0" err="1"/>
              <a:t>independent</a:t>
            </a:r>
            <a:r>
              <a:rPr lang="it-IT" b="1" dirty="0"/>
              <a:t>) anti-involutive </a:t>
            </a:r>
            <a:r>
              <a:rPr lang="it-IT" b="1" dirty="0" err="1"/>
              <a:t>map</a:t>
            </a:r>
            <a:r>
              <a:rPr lang="it-IT" b="1" dirty="0"/>
              <a:t> </a:t>
            </a:r>
            <a:r>
              <a:rPr lang="it-IT" dirty="0"/>
              <a:t>on Q (</a:t>
            </a:r>
            <a:r>
              <a:rPr lang="it-IT" dirty="0" err="1"/>
              <a:t>hom</a:t>
            </a:r>
            <a:r>
              <a:rPr lang="it-IT" dirty="0"/>
              <a:t> of </a:t>
            </a:r>
            <a:r>
              <a:rPr lang="it-IT" dirty="0" err="1"/>
              <a:t>degree</a:t>
            </a:r>
            <a:r>
              <a:rPr lang="it-IT" dirty="0"/>
              <a:t> 1)</a:t>
            </a:r>
          </a:p>
        </p:txBody>
      </p:sp>
      <p:sp>
        <p:nvSpPr>
          <p:cNvPr id="21" name="CasellaDiTesto 20"/>
          <p:cNvSpPr txBox="1"/>
          <p:nvPr/>
        </p:nvSpPr>
        <p:spPr>
          <a:xfrm>
            <a:off x="123710" y="5013176"/>
            <a:ext cx="8781443" cy="338554"/>
          </a:xfrm>
          <a:prstGeom prst="rect">
            <a:avLst/>
          </a:prstGeom>
          <a:solidFill>
            <a:srgbClr val="FFFF00"/>
          </a:solidFill>
        </p:spPr>
        <p:txBody>
          <a:bodyPr wrap="none" rtlCol="0">
            <a:spAutoFit/>
          </a:bodyPr>
          <a:lstStyle/>
          <a:p>
            <a:r>
              <a:rPr lang="it-IT" sz="1600" dirty="0" err="1"/>
              <a:t>Bek.-Haw.</a:t>
            </a:r>
            <a:r>
              <a:rPr lang="it-IT" sz="1600" dirty="0"/>
              <a:t> </a:t>
            </a:r>
            <a:r>
              <a:rPr lang="it-IT" sz="1600" dirty="0" err="1"/>
              <a:t>entropy</a:t>
            </a:r>
            <a:r>
              <a:rPr lang="it-IT" sz="1600" dirty="0"/>
              <a:t> </a:t>
            </a:r>
            <a:r>
              <a:rPr lang="it-IT" sz="1600" dirty="0" err="1"/>
              <a:t>is</a:t>
            </a:r>
            <a:r>
              <a:rPr lang="it-IT" sz="1600" dirty="0"/>
              <a:t> </a:t>
            </a:r>
            <a:r>
              <a:rPr lang="it-IT" sz="1600" b="1" dirty="0" err="1"/>
              <a:t>invariant</a:t>
            </a:r>
            <a:r>
              <a:rPr lang="it-IT" sz="1600" dirty="0"/>
              <a:t> under </a:t>
            </a:r>
            <a:r>
              <a:rPr lang="it-IT" sz="1600" dirty="0" err="1"/>
              <a:t>its</a:t>
            </a:r>
            <a:r>
              <a:rPr lang="it-IT" sz="1600" dirty="0"/>
              <a:t> </a:t>
            </a:r>
            <a:r>
              <a:rPr lang="it-IT" sz="1600" dirty="0" err="1"/>
              <a:t>own</a:t>
            </a:r>
            <a:r>
              <a:rPr lang="it-IT" sz="1600" dirty="0"/>
              <a:t> </a:t>
            </a:r>
            <a:r>
              <a:rPr lang="it-IT" sz="1600" b="1" dirty="0"/>
              <a:t>non-linear </a:t>
            </a:r>
            <a:r>
              <a:rPr lang="it-IT" sz="1600" b="1" dirty="0" err="1"/>
              <a:t>symplectic</a:t>
            </a:r>
            <a:r>
              <a:rPr lang="it-IT" sz="1600" b="1" dirty="0"/>
              <a:t> </a:t>
            </a:r>
            <a:r>
              <a:rPr lang="it-IT" sz="1600" b="1" dirty="0" err="1"/>
              <a:t>gradient</a:t>
            </a:r>
            <a:r>
              <a:rPr lang="it-IT" sz="1600" b="1" dirty="0"/>
              <a:t> </a:t>
            </a:r>
            <a:r>
              <a:rPr lang="it-IT" sz="1600" dirty="0"/>
              <a:t>(</a:t>
            </a:r>
            <a:r>
              <a:rPr lang="it-IT" sz="1600" i="1" dirty="0"/>
              <a:t>i.e.</a:t>
            </a:r>
            <a:r>
              <a:rPr lang="it-IT" sz="1600" dirty="0"/>
              <a:t>, </a:t>
            </a:r>
            <a:r>
              <a:rPr lang="it-IT" sz="1600" b="1" dirty="0"/>
              <a:t>F-</a:t>
            </a:r>
            <a:r>
              <a:rPr lang="it-IT" sz="1600" b="1" dirty="0" err="1"/>
              <a:t>duality</a:t>
            </a:r>
            <a:r>
              <a:rPr lang="it-IT" sz="1600" dirty="0"/>
              <a:t>) :</a:t>
            </a:r>
          </a:p>
        </p:txBody>
      </p:sp>
      <p:sp>
        <p:nvSpPr>
          <p:cNvPr id="22" name="CasellaDiTesto 21"/>
          <p:cNvSpPr txBox="1"/>
          <p:nvPr/>
        </p:nvSpPr>
        <p:spPr>
          <a:xfrm>
            <a:off x="5508104" y="6381328"/>
            <a:ext cx="2224840" cy="523220"/>
          </a:xfrm>
          <a:prstGeom prst="rect">
            <a:avLst/>
          </a:prstGeom>
          <a:noFill/>
        </p:spPr>
        <p:txBody>
          <a:bodyPr wrap="square" rtlCol="0">
            <a:spAutoFit/>
          </a:bodyPr>
          <a:lstStyle/>
          <a:p>
            <a:r>
              <a:rPr lang="it-IT" sz="1400" dirty="0"/>
              <a:t>Ferrara, AM, </a:t>
            </a:r>
            <a:r>
              <a:rPr lang="it-IT" sz="1400" dirty="0" err="1"/>
              <a:t>Yeranyan</a:t>
            </a:r>
            <a:r>
              <a:rPr lang="it-IT" sz="1400" dirty="0"/>
              <a:t> (and late Raymond </a:t>
            </a:r>
            <a:r>
              <a:rPr lang="it-IT" sz="1400" dirty="0" err="1"/>
              <a:t>Stora</a:t>
            </a:r>
            <a:r>
              <a:rPr lang="it-IT" sz="1400" dirty="0"/>
              <a:t>)</a:t>
            </a:r>
          </a:p>
        </p:txBody>
      </p:sp>
      <p:pic>
        <p:nvPicPr>
          <p:cNvPr id="2052" name="Picture 4"/>
          <p:cNvPicPr>
            <a:picLocks noChangeAspect="1" noChangeArrowheads="1"/>
          </p:cNvPicPr>
          <p:nvPr/>
        </p:nvPicPr>
        <p:blipFill>
          <a:blip r:embed="rId7" cstate="print"/>
          <a:srcRect/>
          <a:stretch>
            <a:fillRect/>
          </a:stretch>
        </p:blipFill>
        <p:spPr bwMode="auto">
          <a:xfrm>
            <a:off x="2627784" y="4221088"/>
            <a:ext cx="2790825" cy="485775"/>
          </a:xfrm>
          <a:prstGeom prst="rect">
            <a:avLst/>
          </a:prstGeom>
          <a:noFill/>
          <a:ln w="9525">
            <a:noFill/>
            <a:miter lim="800000"/>
            <a:headEnd/>
            <a:tailEnd/>
          </a:ln>
        </p:spPr>
      </p:pic>
      <p:sp>
        <p:nvSpPr>
          <p:cNvPr id="18" name="CasellaDiTesto 17"/>
          <p:cNvSpPr txBox="1"/>
          <p:nvPr/>
        </p:nvSpPr>
        <p:spPr>
          <a:xfrm>
            <a:off x="395536" y="6237312"/>
            <a:ext cx="4721164" cy="461665"/>
          </a:xfrm>
          <a:prstGeom prst="rect">
            <a:avLst/>
          </a:prstGeom>
          <a:solidFill>
            <a:srgbClr val="FFFF00"/>
          </a:solidFill>
        </p:spPr>
        <p:txBody>
          <a:bodyPr wrap="none" rtlCol="0">
            <a:spAutoFit/>
          </a:bodyPr>
          <a:lstStyle/>
          <a:p>
            <a:r>
              <a:rPr lang="it-IT" sz="1200" dirty="0" err="1"/>
              <a:t>This</a:t>
            </a:r>
            <a:r>
              <a:rPr lang="it-IT" sz="1200" dirty="0"/>
              <a:t> can </a:t>
            </a:r>
            <a:r>
              <a:rPr lang="it-IT" sz="1200" dirty="0" err="1"/>
              <a:t>be</a:t>
            </a:r>
            <a:r>
              <a:rPr lang="it-IT" sz="1200" dirty="0"/>
              <a:t> </a:t>
            </a:r>
            <a:r>
              <a:rPr lang="it-IT" sz="1200" dirty="0" err="1"/>
              <a:t>extended</a:t>
            </a:r>
            <a:r>
              <a:rPr lang="it-IT" sz="1200" dirty="0"/>
              <a:t> </a:t>
            </a:r>
            <a:r>
              <a:rPr lang="it-IT" sz="1200" dirty="0" err="1"/>
              <a:t>to</a:t>
            </a:r>
            <a:r>
              <a:rPr lang="it-IT" sz="1200" dirty="0"/>
              <a:t> include  </a:t>
            </a:r>
            <a:r>
              <a:rPr lang="it-IT" sz="1200" i="1" dirty="0"/>
              <a:t>at </a:t>
            </a:r>
            <a:r>
              <a:rPr lang="it-IT" sz="1200" i="1" dirty="0" err="1"/>
              <a:t>least</a:t>
            </a:r>
            <a:r>
              <a:rPr lang="it-IT" sz="1200" i="1" dirty="0"/>
              <a:t> </a:t>
            </a:r>
            <a:r>
              <a:rPr lang="it-IT" sz="1200" b="1" dirty="0" err="1"/>
              <a:t>all</a:t>
            </a:r>
            <a:r>
              <a:rPr lang="it-IT" sz="1200" b="1" dirty="0"/>
              <a:t> quantum </a:t>
            </a:r>
            <a:r>
              <a:rPr lang="it-IT" sz="1200" b="1" dirty="0" err="1"/>
              <a:t>corrections</a:t>
            </a:r>
            <a:endParaRPr lang="it-IT" sz="1200" b="1" dirty="0"/>
          </a:p>
          <a:p>
            <a:r>
              <a:rPr lang="it-IT" sz="1200" dirty="0" err="1"/>
              <a:t>with</a:t>
            </a:r>
            <a:r>
              <a:rPr lang="it-IT" sz="1200" dirty="0"/>
              <a:t> </a:t>
            </a:r>
            <a:r>
              <a:rPr lang="it-IT" sz="1200" b="1" dirty="0" err="1"/>
              <a:t>homogeneity</a:t>
            </a:r>
            <a:r>
              <a:rPr lang="it-IT" sz="1200" b="1" dirty="0"/>
              <a:t> 2</a:t>
            </a:r>
            <a:r>
              <a:rPr lang="it-IT" sz="1200" dirty="0"/>
              <a:t> or </a:t>
            </a:r>
            <a:r>
              <a:rPr lang="it-IT" sz="1200" b="1" dirty="0"/>
              <a:t>0</a:t>
            </a:r>
            <a:r>
              <a:rPr lang="it-IT" sz="1200" dirty="0"/>
              <a:t> in the BH </a:t>
            </a:r>
            <a:r>
              <a:rPr lang="it-IT" sz="1200" dirty="0" err="1"/>
              <a:t>charges</a:t>
            </a:r>
            <a:r>
              <a:rPr lang="it-IT" sz="1200" dirty="0"/>
              <a:t> Q</a:t>
            </a:r>
          </a:p>
        </p:txBody>
      </p:sp>
      <p:pic>
        <p:nvPicPr>
          <p:cNvPr id="3" name="Immagine 2"/>
          <p:cNvPicPr>
            <a:picLocks noChangeAspect="1"/>
          </p:cNvPicPr>
          <p:nvPr/>
        </p:nvPicPr>
        <p:blipFill>
          <a:blip r:embed="rId8"/>
          <a:stretch>
            <a:fillRect/>
          </a:stretch>
        </p:blipFill>
        <p:spPr>
          <a:xfrm>
            <a:off x="4860032" y="2492896"/>
            <a:ext cx="2791530" cy="3828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46085"/>
                                        </p:tgtEl>
                                        <p:attrNameLst>
                                          <p:attrName>style.visibility</p:attrName>
                                        </p:attrNameLst>
                                      </p:cBhvr>
                                      <p:to>
                                        <p:strVal val="visible"/>
                                      </p:to>
                                    </p:set>
                                    <p:animEffect transition="in" filter="fade">
                                      <p:cBhvr>
                                        <p:cTn id="10" dur="2000"/>
                                        <p:tgtEl>
                                          <p:spTgt spid="46085"/>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2000"/>
                                        <p:tgtEl>
                                          <p:spTgt spid="15"/>
                                        </p:tgtEl>
                                      </p:cBhvr>
                                    </p:animEffect>
                                  </p:childTnLst>
                                </p:cTn>
                              </p:par>
                              <p:par>
                                <p:cTn id="15" presetID="10" presetClass="entr" presetSubtype="0" fill="hold" nodeType="withEffect">
                                  <p:stCondLst>
                                    <p:cond delay="0"/>
                                  </p:stCondLst>
                                  <p:childTnLst>
                                    <p:set>
                                      <p:cBhvr>
                                        <p:cTn id="16" dur="1" fill="hold">
                                          <p:stCondLst>
                                            <p:cond delay="0"/>
                                          </p:stCondLst>
                                        </p:cTn>
                                        <p:tgtEl>
                                          <p:spTgt spid="46086"/>
                                        </p:tgtEl>
                                        <p:attrNameLst>
                                          <p:attrName>style.visibility</p:attrName>
                                        </p:attrNameLst>
                                      </p:cBhvr>
                                      <p:to>
                                        <p:strVal val="visible"/>
                                      </p:to>
                                    </p:set>
                                    <p:animEffect transition="in" filter="fade">
                                      <p:cBhvr>
                                        <p:cTn id="17" dur="2000"/>
                                        <p:tgtEl>
                                          <p:spTgt spid="4608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20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childTnLst>
                                </p:cTn>
                              </p:par>
                            </p:childTnLst>
                          </p:cTn>
                        </p:par>
                        <p:par>
                          <p:cTn id="31" fill="hold">
                            <p:stCondLst>
                              <p:cond delay="1000"/>
                            </p:stCondLst>
                            <p:childTnLst>
                              <p:par>
                                <p:cTn id="32" presetID="10" presetClass="entr" presetSubtype="0" fill="hold" nodeType="afterEffect">
                                  <p:stCondLst>
                                    <p:cond delay="0"/>
                                  </p:stCondLst>
                                  <p:childTnLst>
                                    <p:set>
                                      <p:cBhvr>
                                        <p:cTn id="33" dur="1" fill="hold">
                                          <p:stCondLst>
                                            <p:cond delay="0"/>
                                          </p:stCondLst>
                                        </p:cTn>
                                        <p:tgtEl>
                                          <p:spTgt spid="2051"/>
                                        </p:tgtEl>
                                        <p:attrNameLst>
                                          <p:attrName>style.visibility</p:attrName>
                                        </p:attrNameLst>
                                      </p:cBhvr>
                                      <p:to>
                                        <p:strVal val="visible"/>
                                      </p:to>
                                    </p:set>
                                    <p:animEffect transition="in" filter="fade">
                                      <p:cBhvr>
                                        <p:cTn id="34" dur="2000"/>
                                        <p:tgtEl>
                                          <p:spTgt spid="2051"/>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2052"/>
                                        </p:tgtEl>
                                        <p:attrNameLst>
                                          <p:attrName>style.visibility</p:attrName>
                                        </p:attrNameLst>
                                      </p:cBhvr>
                                      <p:to>
                                        <p:strVal val="visible"/>
                                      </p:to>
                                    </p:set>
                                    <p:animEffect transition="in" filter="fade">
                                      <p:cBhvr>
                                        <p:cTn id="38" dur="1000"/>
                                        <p:tgtEl>
                                          <p:spTgt spid="2052"/>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20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dissolve">
                                      <p:cBhvr>
                                        <p:cTn id="47" dur="2000"/>
                                        <p:tgtEl>
                                          <p:spTgt spid="21"/>
                                        </p:tgtEl>
                                      </p:cBhvr>
                                    </p:animEffect>
                                  </p:childTnLst>
                                </p:cTn>
                              </p:par>
                              <p:par>
                                <p:cTn id="48" presetID="10" presetClass="entr" presetSubtype="0" fill="hold" nodeType="withEffect">
                                  <p:stCondLst>
                                    <p:cond delay="0"/>
                                  </p:stCondLst>
                                  <p:childTnLst>
                                    <p:set>
                                      <p:cBhvr>
                                        <p:cTn id="49" dur="1" fill="hold">
                                          <p:stCondLst>
                                            <p:cond delay="0"/>
                                          </p:stCondLst>
                                        </p:cTn>
                                        <p:tgtEl>
                                          <p:spTgt spid="35842"/>
                                        </p:tgtEl>
                                        <p:attrNameLst>
                                          <p:attrName>style.visibility</p:attrName>
                                        </p:attrNameLst>
                                      </p:cBhvr>
                                      <p:to>
                                        <p:strVal val="visible"/>
                                      </p:to>
                                    </p:set>
                                    <p:animEffect transition="in" filter="fade">
                                      <p:cBhvr>
                                        <p:cTn id="50" dur="2000"/>
                                        <p:tgtEl>
                                          <p:spTgt spid="3584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2000"/>
                                        <p:tgtEl>
                                          <p:spTgt spid="22"/>
                                        </p:tgtEl>
                                      </p:cBhvr>
                                    </p:animEffect>
                                  </p:childTnLst>
                                </p:cTn>
                              </p:par>
                            </p:childTnLst>
                          </p:cTn>
                        </p:par>
                        <p:par>
                          <p:cTn id="54" fill="hold">
                            <p:stCondLst>
                              <p:cond delay="2000"/>
                            </p:stCondLst>
                            <p:childTnLst>
                              <p:par>
                                <p:cTn id="55" presetID="10" presetClass="entr" presetSubtype="0" fill="hold" grpId="0" nodeType="after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7" grpId="0"/>
      <p:bldP spid="19" grpId="0"/>
      <p:bldP spid="20" grpId="0"/>
      <p:bldP spid="21" grpId="0" animBg="1"/>
      <p:bldP spid="22" grpId="0"/>
      <p:bldP spid="18" grpId="0" animBg="1"/>
    </p:bldLst>
  </p:timing>
</p:sld>
</file>

<file path=ppt/theme/theme1.xml><?xml version="1.0" encoding="utf-8"?>
<a:theme xmlns:a="http://schemas.openxmlformats.org/drawingml/2006/main" name="Sample presentation slides">
  <a:themeElements>
    <a:clrScheme name="White - blue accents template template">
      <a:dk1>
        <a:srgbClr val="000000"/>
      </a:dk1>
      <a:lt1>
        <a:srgbClr val="FFFFFF"/>
      </a:lt1>
      <a:dk2>
        <a:srgbClr val="1D4775"/>
      </a:dk2>
      <a:lt2>
        <a:srgbClr val="FEF194"/>
      </a:lt2>
      <a:accent1>
        <a:srgbClr val="FFC000"/>
      </a:accent1>
      <a:accent2>
        <a:srgbClr val="3497AE"/>
      </a:accent2>
      <a:accent3>
        <a:srgbClr val="DF8045"/>
      </a:accent3>
      <a:accent4>
        <a:srgbClr val="7DCC2E"/>
      </a:accent4>
      <a:accent5>
        <a:srgbClr val="FF9929"/>
      </a:accent5>
      <a:accent6>
        <a:srgbClr val="A061C3"/>
      </a:accent6>
      <a:hlink>
        <a:srgbClr val="1D4775"/>
      </a:hlink>
      <a:folHlink>
        <a:srgbClr val="1D477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chemeClr val="tx1"/>
            </a:solidFill>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Sample presentation slides</Template>
  <TotalTime>13070</TotalTime>
  <Words>2446</Words>
  <Application>Microsoft Office PowerPoint</Application>
  <PresentationFormat>Presentazione su schermo (4:3)</PresentationFormat>
  <Paragraphs>172</Paragraphs>
  <Slides>14</Slides>
  <Notes>12</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14</vt:i4>
      </vt:variant>
    </vt:vector>
  </HeadingPairs>
  <TitlesOfParts>
    <vt:vector size="25" baseType="lpstr">
      <vt:lpstr>Arial</vt:lpstr>
      <vt:lpstr>Arial</vt:lpstr>
      <vt:lpstr>Brush Script MT</vt:lpstr>
      <vt:lpstr>Calibri</vt:lpstr>
      <vt:lpstr>Courier New</vt:lpstr>
      <vt:lpstr>Monotype Corsiva</vt:lpstr>
      <vt:lpstr>Segoe</vt:lpstr>
      <vt:lpstr>Sylfaen</vt:lpstr>
      <vt:lpstr>Wingdings</vt:lpstr>
      <vt:lpstr>Sample presentation slides</vt:lpstr>
      <vt:lpstr>White with Courier font for code slides</vt:lpstr>
      <vt:lpstr>Presentazione standard di PowerPoint</vt:lpstr>
      <vt:lpstr>Bibliography</vt:lpstr>
      <vt:lpstr>Summary</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INFN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Armen Yeranyan</dc:title>
  <dc:creator>marrani</dc:creator>
  <cp:lastModifiedBy>Alessio</cp:lastModifiedBy>
  <cp:revision>850</cp:revision>
  <dcterms:created xsi:type="dcterms:W3CDTF">2009-10-21T14:20:32Z</dcterms:created>
  <dcterms:modified xsi:type="dcterms:W3CDTF">2017-07-06T15:43:59Z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TC102867891033</vt:lpwstr>
  </property>
</Properties>
</file>