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302" r:id="rId2"/>
    <p:sldId id="284" r:id="rId3"/>
    <p:sldId id="307" r:id="rId4"/>
    <p:sldId id="285" r:id="rId5"/>
    <p:sldId id="308" r:id="rId6"/>
    <p:sldId id="286" r:id="rId7"/>
    <p:sldId id="309" r:id="rId8"/>
    <p:sldId id="289" r:id="rId9"/>
    <p:sldId id="304" r:id="rId10"/>
    <p:sldId id="306" r:id="rId11"/>
    <p:sldId id="290" r:id="rId12"/>
    <p:sldId id="310" r:id="rId13"/>
    <p:sldId id="311" r:id="rId14"/>
    <p:sldId id="291" r:id="rId15"/>
    <p:sldId id="292" r:id="rId16"/>
    <p:sldId id="294" r:id="rId17"/>
    <p:sldId id="264" r:id="rId18"/>
    <p:sldId id="270" r:id="rId19"/>
    <p:sldId id="295" r:id="rId20"/>
    <p:sldId id="297" r:id="rId21"/>
    <p:sldId id="296" r:id="rId22"/>
    <p:sldId id="298" r:id="rId23"/>
    <p:sldId id="299" r:id="rId24"/>
    <p:sldId id="300" r:id="rId25"/>
    <p:sldId id="301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7" userDrawn="1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53A0"/>
    <a:srgbClr val="000000"/>
    <a:srgbClr val="54C3B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501" autoAdjust="0"/>
  </p:normalViewPr>
  <p:slideViewPr>
    <p:cSldViewPr snapToGrid="0" snapToObjects="1">
      <p:cViewPr>
        <p:scale>
          <a:sx n="95" d="100"/>
          <a:sy n="95" d="100"/>
        </p:scale>
        <p:origin x="558" y="600"/>
      </p:cViewPr>
      <p:guideLst>
        <p:guide orient="horz" pos="1597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06/07/2017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http://scool.web.cern.ch/cloud-chamber-stream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015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http://scool.web.cern.ch/cloud-chamber-stream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6176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15830-18BD-457C-AA13-EB464247690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799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8 July 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julia.woithe@cern.ch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8 July 2017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julia.woithe@cern.ch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8 July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julia.woithe@cern.ch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7/6/2017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7/6/2017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julia.woithe@cern.ch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171" y="4618959"/>
            <a:ext cx="399249" cy="4568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12" Type="http://schemas.openxmlformats.org/officeDocument/2006/relationships/image" Target="../media/image37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pn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hyperlink" Target="http://www.thingiverse.com/thing:689381" TargetMode="External"/><Relationship Id="rId7" Type="http://schemas.openxmlformats.org/officeDocument/2006/relationships/hyperlink" Target="http://cern.ch/alicematters/?q=ALICE_3D_models" TargetMode="Externa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hyperlink" Target="http://www.thingiverse.com/thing:876224" TargetMode="External"/><Relationship Id="rId10" Type="http://schemas.openxmlformats.org/officeDocument/2006/relationships/hyperlink" Target="http://www.thingiverse.com/education" TargetMode="External"/><Relationship Id="rId4" Type="http://schemas.openxmlformats.org/officeDocument/2006/relationships/image" Target="../media/image39.png"/><Relationship Id="rId9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2.tiff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hyperlink" Target="http://www.thingiverse.com/thing:1722230" TargetMode="External"/><Relationship Id="rId4" Type="http://schemas.openxmlformats.org/officeDocument/2006/relationships/image" Target="../media/image43.jpeg"/><Relationship Id="rId9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55117" TargetMode="External"/><Relationship Id="rId7" Type="http://schemas.openxmlformats.org/officeDocument/2006/relationships/image" Target="../media/image59.png"/><Relationship Id="rId2" Type="http://schemas.openxmlformats.org/officeDocument/2006/relationships/hyperlink" Target="http://cern.ch/s-cool-lab/classroom-activities/atlas-mode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ds.cern.ch/record/2244917" TargetMode="External"/><Relationship Id="rId5" Type="http://schemas.microsoft.com/office/2007/relationships/hdphoto" Target="../media/hdphoto4.wdp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cool.web.cern.ch/cloud-chamber-stream" TargetMode="External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101"/>
            <a:ext cx="9144000" cy="395414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3330174"/>
            <a:ext cx="9144000" cy="1171742"/>
          </a:xfrm>
          <a:prstGeom prst="rect">
            <a:avLst/>
          </a:prstGeom>
          <a:solidFill>
            <a:srgbClr val="2453A0"/>
          </a:solidFill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77800" algn="ctr"/>
            <a:r>
              <a:rPr lang="en-GB" sz="3100" dirty="0" smtClean="0">
                <a:solidFill>
                  <a:schemeClr val="bg1"/>
                </a:solidFill>
              </a:rPr>
              <a:t>3D-Printable </a:t>
            </a:r>
            <a:r>
              <a:rPr lang="en-GB" sz="3100" dirty="0" smtClean="0">
                <a:solidFill>
                  <a:schemeClr val="bg1"/>
                </a:solidFill>
              </a:rPr>
              <a:t>Experiments in </a:t>
            </a:r>
            <a:r>
              <a:rPr lang="en-GB" sz="3100" dirty="0" smtClean="0">
                <a:solidFill>
                  <a:schemeClr val="bg1"/>
                </a:solidFill>
              </a:rPr>
              <a:t>CERN’s S’Cool </a:t>
            </a:r>
            <a:r>
              <a:rPr lang="en-GB" sz="3100" dirty="0" smtClean="0">
                <a:solidFill>
                  <a:schemeClr val="bg1"/>
                </a:solidFill>
              </a:rPr>
              <a:t>LAB</a:t>
            </a:r>
            <a:endParaRPr lang="en-GB" sz="3100" dirty="0">
              <a:solidFill>
                <a:schemeClr val="bg1"/>
              </a:solidFill>
            </a:endParaRPr>
          </a:p>
          <a:p>
            <a:pPr marL="177800" algn="ctr"/>
            <a:r>
              <a:rPr lang="en-GB" sz="1800" dirty="0" smtClean="0">
                <a:solidFill>
                  <a:schemeClr val="bg1"/>
                </a:solidFill>
              </a:rPr>
              <a:t>Julia Woithe, </a:t>
            </a:r>
            <a:r>
              <a:rPr lang="en-GB" sz="1800" dirty="0">
                <a:solidFill>
                  <a:schemeClr val="bg1"/>
                </a:solidFill>
              </a:rPr>
              <a:t>Alex </a:t>
            </a:r>
            <a:r>
              <a:rPr lang="en-GB" sz="1800" dirty="0" smtClean="0">
                <a:solidFill>
                  <a:schemeClr val="bg1"/>
                </a:solidFill>
              </a:rPr>
              <a:t>Brown, Alexandra Feistmantl, Oliver Keller, </a:t>
            </a:r>
            <a:r>
              <a:rPr lang="en-GB" sz="1800" dirty="0">
                <a:solidFill>
                  <a:schemeClr val="bg1"/>
                </a:solidFill>
              </a:rPr>
              <a:t>Sascha </a:t>
            </a:r>
            <a:r>
              <a:rPr lang="en-GB" sz="1800" dirty="0" smtClean="0">
                <a:solidFill>
                  <a:schemeClr val="bg1"/>
                </a:solidFill>
              </a:rPr>
              <a:t>Schmeling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88900"/>
            <a:ext cx="1296859" cy="148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0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CERN S‘Cool LAB</a:t>
            </a:r>
            <a:r>
              <a:rPr lang="en-GB" dirty="0"/>
              <a:t/>
            </a:r>
            <a:br>
              <a:rPr lang="en-GB" dirty="0"/>
            </a:br>
            <a:r>
              <a:rPr lang="en-GB" sz="3100" dirty="0"/>
              <a:t>a hands-on particle physics learning laboratory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30811" y="1660705"/>
            <a:ext cx="8733178" cy="2053865"/>
            <a:chOff x="283219" y="2053864"/>
            <a:chExt cx="11644237" cy="2738487"/>
          </a:xfrm>
        </p:grpSpPr>
        <p:grpSp>
          <p:nvGrpSpPr>
            <p:cNvPr id="8" name="Group 7"/>
            <p:cNvGrpSpPr/>
            <p:nvPr/>
          </p:nvGrpSpPr>
          <p:grpSpPr>
            <a:xfrm>
              <a:off x="283219" y="2053864"/>
              <a:ext cx="11644237" cy="2738487"/>
              <a:chOff x="283219" y="2053864"/>
              <a:chExt cx="11644237" cy="2738487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83219" y="2053864"/>
                <a:ext cx="11644237" cy="2738487"/>
                <a:chOff x="283219" y="2053864"/>
                <a:chExt cx="11644237" cy="2738487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283219" y="3013501"/>
                  <a:ext cx="2285668" cy="861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  <a:cs typeface="Arial" panose="020B0604020202020204" pitchFamily="34" charset="0"/>
                    </a:rPr>
                    <a:t>high school students</a:t>
                  </a:r>
                </a:p>
              </p:txBody>
            </p:sp>
            <p:grpSp>
              <p:nvGrpSpPr>
                <p:cNvPr id="13" name="Group 12"/>
                <p:cNvGrpSpPr/>
                <p:nvPr/>
              </p:nvGrpSpPr>
              <p:grpSpPr>
                <a:xfrm>
                  <a:off x="1801695" y="2053864"/>
                  <a:ext cx="10125761" cy="2738487"/>
                  <a:chOff x="1801695" y="2053864"/>
                  <a:chExt cx="10125761" cy="2738487"/>
                </a:xfrm>
              </p:grpSpPr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 rotWithShape="1">
                  <a:blip r:embed="rId2" cstate="screen">
                    <a:duotone>
                      <a:schemeClr val="bg2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19789" t="60619" r="350" b="-550"/>
                  <a:stretch/>
                </p:blipFill>
                <p:spPr>
                  <a:xfrm>
                    <a:off x="1801695" y="2053864"/>
                    <a:ext cx="8588610" cy="2738487"/>
                  </a:xfrm>
                  <a:prstGeom prst="rect">
                    <a:avLst/>
                  </a:prstGeom>
                </p:spPr>
              </p:pic>
              <p:pic>
                <p:nvPicPr>
                  <p:cNvPr id="15" name="Picture 14"/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 flipH="1">
                    <a:off x="2649943" y="2817041"/>
                    <a:ext cx="1188000" cy="1188000"/>
                  </a:xfrm>
                  <a:prstGeom prst="ellipse">
                    <a:avLst/>
                  </a:prstGeom>
                </p:spPr>
              </p:pic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5329544" y="2798777"/>
                    <a:ext cx="1670904" cy="123110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lt"/>
                        <a:cs typeface="Arial" panose="020B0604020202020204" pitchFamily="34" charset="0"/>
                      </a:rPr>
                      <a:t>Physics Education Research</a:t>
                    </a:r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9746133" y="3013501"/>
                    <a:ext cx="2181323" cy="861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lt"/>
                        <a:cs typeface="Arial" panose="020B0604020202020204" pitchFamily="34" charset="0"/>
                      </a:rPr>
                      <a:t>high school teachers</a:t>
                    </a:r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4894434" y="2186696"/>
                    <a:ext cx="2520000" cy="2520000"/>
                  </a:xfrm>
                  <a:prstGeom prst="rect">
                    <a:avLst/>
                  </a:prstGeom>
                </p:spPr>
                <p:txBody>
                  <a:bodyPr wrap="none">
                    <a:prstTxWarp prst="textArchDown">
                      <a:avLst/>
                    </a:prstTxWarp>
                    <a:spAutoFit/>
                  </a:bodyPr>
                  <a:lstStyle/>
                  <a:p>
                    <a:r>
                      <a:rPr lang="en-GB" dirty="0">
                        <a:solidFill>
                          <a:srgbClr val="2454A0"/>
                        </a:solidFill>
                        <a:latin typeface="+mj-lt"/>
                        <a:cs typeface="Arial" panose="020B0604020202020204" pitchFamily="34" charset="0"/>
                      </a:rPr>
                      <a:t>particle physics experiments</a:t>
                    </a:r>
                    <a:endParaRPr lang="en-GB" dirty="0">
                      <a:solidFill>
                        <a:srgbClr val="2454A0"/>
                      </a:solidFill>
                      <a:latin typeface="+mj-lt"/>
                    </a:endParaRPr>
                  </a:p>
                </p:txBody>
              </p:sp>
            </p:grpSp>
          </p:grpSp>
          <p:pic>
            <p:nvPicPr>
              <p:cNvPr id="11" name="Picture 2" descr="https://mediastream.cern.ch/MediaArchive/Photo/Public/2012/1207158/1207158_05/1207158_05-A4-at-144-dpi.jpg"/>
              <p:cNvPicPr>
                <a:picLocks noChangeAspect="1" noChangeArrowheads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flipH="1">
                <a:off x="8492049" y="2829106"/>
                <a:ext cx="1188000" cy="11880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" name="Rectangle 8"/>
            <p:cNvSpPr/>
            <p:nvPr/>
          </p:nvSpPr>
          <p:spPr>
            <a:xfrm rot="835020">
              <a:off x="4906466" y="2236900"/>
              <a:ext cx="2520000" cy="2520000"/>
            </a:xfrm>
            <a:prstGeom prst="rect">
              <a:avLst/>
            </a:pr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r>
                <a:rPr lang="en-GB" dirty="0">
                  <a:solidFill>
                    <a:srgbClr val="2454A0"/>
                  </a:solidFill>
                  <a:latin typeface="+mj-lt"/>
                  <a:cs typeface="Arial" panose="020B0604020202020204" pitchFamily="34" charset="0"/>
                </a:rPr>
                <a:t>► hands-on &amp; minds-on</a:t>
              </a:r>
              <a:endParaRPr lang="en-GB" dirty="0">
                <a:solidFill>
                  <a:srgbClr val="2454A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941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mtClean="0">
                <a:latin typeface="Arial" panose="020B0604020202020204" pitchFamily="34" charset="0"/>
                <a:cs typeface="Arial" panose="020B0604020202020204" pitchFamily="34" charset="0"/>
              </a:rPr>
              <a:t>Current opportunities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5226" y="726625"/>
            <a:ext cx="2970000" cy="3632570"/>
            <a:chOff x="115226" y="857249"/>
            <a:chExt cx="2970000" cy="363257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475" y="1105872"/>
              <a:ext cx="2700000" cy="17955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grpSp>
          <p:nvGrpSpPr>
            <p:cNvPr id="8" name="Group 7"/>
            <p:cNvGrpSpPr/>
            <p:nvPr/>
          </p:nvGrpSpPr>
          <p:grpSpPr>
            <a:xfrm>
              <a:off x="115226" y="857249"/>
              <a:ext cx="2970000" cy="3632570"/>
              <a:chOff x="115226" y="857249"/>
              <a:chExt cx="2970000" cy="363257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36476" y="2899156"/>
                <a:ext cx="2700000" cy="159066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375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GB" sz="1350" dirty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full-day programme of hands-on particle physics experiments &amp; CERN tours for groups of high school students aged 16-19.</a:t>
                </a:r>
                <a:endParaRPr lang="de-DE" sz="135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de-DE" sz="13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de-DE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1000 </a:t>
                </a:r>
                <a:r>
                  <a:rPr lang="en-GB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participants</a:t>
                </a:r>
                <a:r>
                  <a:rPr lang="de-DE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 in 2016</a:t>
                </a:r>
                <a:endParaRPr lang="en-GB" sz="13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15226" y="857249"/>
                <a:ext cx="2970000" cy="810000"/>
              </a:xfrm>
              <a:prstGeom prst="rect">
                <a:avLst/>
              </a:prstGeom>
            </p:spPr>
            <p:txBody>
              <a:bodyPr wrap="none" anchor="ctr">
                <a:noAutofit/>
              </a:bodyPr>
              <a:lstStyle/>
              <a:p>
                <a:pPr lvl="0" algn="ctr"/>
                <a:r>
                  <a:rPr lang="en-GB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S’Cool LAB Days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133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mtClean="0">
                <a:latin typeface="Arial" panose="020B0604020202020204" pitchFamily="34" charset="0"/>
                <a:cs typeface="Arial" panose="020B0604020202020204" pitchFamily="34" charset="0"/>
              </a:rPr>
              <a:t>Current opportunities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5226" y="726625"/>
            <a:ext cx="2970000" cy="3632570"/>
            <a:chOff x="115226" y="857249"/>
            <a:chExt cx="2970000" cy="363257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475" y="1105872"/>
              <a:ext cx="2700000" cy="17955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grpSp>
          <p:nvGrpSpPr>
            <p:cNvPr id="8" name="Group 7"/>
            <p:cNvGrpSpPr/>
            <p:nvPr/>
          </p:nvGrpSpPr>
          <p:grpSpPr>
            <a:xfrm>
              <a:off x="115226" y="857249"/>
              <a:ext cx="2970000" cy="3632570"/>
              <a:chOff x="115226" y="857249"/>
              <a:chExt cx="2970000" cy="363257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36476" y="2899156"/>
                <a:ext cx="2700000" cy="159066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375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GB" sz="1350" dirty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full-day programme of hands-on particle physics experiments &amp; CERN tours for groups of high school students aged 16-19.</a:t>
                </a:r>
                <a:endParaRPr lang="de-DE" sz="135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de-DE" sz="13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de-DE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1000 </a:t>
                </a:r>
                <a:r>
                  <a:rPr lang="en-GB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participants</a:t>
                </a:r>
                <a:r>
                  <a:rPr lang="de-DE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 in 2016</a:t>
                </a:r>
                <a:endParaRPr lang="en-GB" sz="13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15226" y="857249"/>
                <a:ext cx="2970000" cy="810000"/>
              </a:xfrm>
              <a:prstGeom prst="rect">
                <a:avLst/>
              </a:prstGeom>
            </p:spPr>
            <p:txBody>
              <a:bodyPr wrap="none" anchor="ctr">
                <a:noAutofit/>
              </a:bodyPr>
              <a:lstStyle/>
              <a:p>
                <a:pPr lvl="0" algn="ctr"/>
                <a:r>
                  <a:rPr lang="en-GB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S’Cool LAB Days</a:t>
                </a: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6060850" y="720085"/>
            <a:ext cx="2970000" cy="3639111"/>
            <a:chOff x="6060850" y="850709"/>
            <a:chExt cx="2970000" cy="363911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98662" y="1108088"/>
              <a:ext cx="2700000" cy="179328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grpSp>
          <p:nvGrpSpPr>
            <p:cNvPr id="13" name="Group 12"/>
            <p:cNvGrpSpPr/>
            <p:nvPr/>
          </p:nvGrpSpPr>
          <p:grpSpPr>
            <a:xfrm>
              <a:off x="6060850" y="850709"/>
              <a:ext cx="2970000" cy="3639111"/>
              <a:chOff x="6060850" y="850709"/>
              <a:chExt cx="2970000" cy="3639111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6199874" y="2894613"/>
                <a:ext cx="2698788" cy="159520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375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GB" sz="1350" dirty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90-minute hands-on particle physics workshop for high school students (aged 14 and above) </a:t>
                </a:r>
                <a:br>
                  <a:rPr lang="en-GB" sz="1350" dirty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GB" sz="1350" dirty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teachers.</a:t>
                </a:r>
              </a:p>
              <a:p>
                <a:pPr algn="ctr"/>
                <a:endParaRPr lang="en-GB" sz="135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GB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4400 participants in 2016 </a:t>
                </a:r>
                <a:br>
                  <a:rPr lang="en-GB" sz="135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GB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(3400 students &amp; 1000 teachers)</a:t>
                </a:r>
              </a:p>
              <a:p>
                <a:pPr algn="ctr"/>
                <a:endParaRPr lang="en-GB" sz="135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060850" y="850709"/>
                <a:ext cx="2970000" cy="810000"/>
              </a:xfrm>
              <a:prstGeom prst="rect">
                <a:avLst/>
              </a:prstGeom>
            </p:spPr>
            <p:txBody>
              <a:bodyPr wrap="none" anchor="ctr">
                <a:noAutofit/>
              </a:bodyPr>
              <a:lstStyle/>
              <a:p>
                <a:pPr lvl="0" algn="ctr"/>
                <a:r>
                  <a:rPr lang="en-GB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Cloud Chamber WS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971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smtClean="0">
                <a:latin typeface="Arial" panose="020B0604020202020204" pitchFamily="34" charset="0"/>
                <a:cs typeface="Arial" panose="020B0604020202020204" pitchFamily="34" charset="0"/>
              </a:rPr>
              <a:t>Current opportunities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5226" y="726625"/>
            <a:ext cx="2970000" cy="3632570"/>
            <a:chOff x="115226" y="857249"/>
            <a:chExt cx="2970000" cy="363257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475" y="1105872"/>
              <a:ext cx="2700000" cy="17955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grpSp>
          <p:nvGrpSpPr>
            <p:cNvPr id="8" name="Group 7"/>
            <p:cNvGrpSpPr/>
            <p:nvPr/>
          </p:nvGrpSpPr>
          <p:grpSpPr>
            <a:xfrm>
              <a:off x="115226" y="857249"/>
              <a:ext cx="2970000" cy="3632570"/>
              <a:chOff x="115226" y="857249"/>
              <a:chExt cx="2970000" cy="363257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36476" y="2899156"/>
                <a:ext cx="2700000" cy="159066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375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GB" sz="1350" dirty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full-day programme of hands-on particle physics experiments &amp; CERN tours for groups of high school students aged 16-19.</a:t>
                </a:r>
                <a:endParaRPr lang="de-DE" sz="135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de-DE" sz="13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de-DE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1000 </a:t>
                </a:r>
                <a:r>
                  <a:rPr lang="en-GB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participants</a:t>
                </a:r>
                <a:r>
                  <a:rPr lang="de-DE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 in 2016</a:t>
                </a:r>
                <a:endParaRPr lang="en-GB" sz="13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15226" y="857249"/>
                <a:ext cx="2970000" cy="810000"/>
              </a:xfrm>
              <a:prstGeom prst="rect">
                <a:avLst/>
              </a:prstGeom>
            </p:spPr>
            <p:txBody>
              <a:bodyPr wrap="none" anchor="ctr">
                <a:noAutofit/>
              </a:bodyPr>
              <a:lstStyle/>
              <a:p>
                <a:pPr lvl="0" algn="ctr"/>
                <a:r>
                  <a:rPr lang="en-GB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S’Cool LAB Days</a:t>
                </a: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6060850" y="720085"/>
            <a:ext cx="2970000" cy="3639111"/>
            <a:chOff x="6060850" y="850709"/>
            <a:chExt cx="2970000" cy="363911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98662" y="1108088"/>
              <a:ext cx="2700000" cy="179328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grpSp>
          <p:nvGrpSpPr>
            <p:cNvPr id="13" name="Group 12"/>
            <p:cNvGrpSpPr/>
            <p:nvPr/>
          </p:nvGrpSpPr>
          <p:grpSpPr>
            <a:xfrm>
              <a:off x="6060850" y="850709"/>
              <a:ext cx="2970000" cy="3639111"/>
              <a:chOff x="6060850" y="850709"/>
              <a:chExt cx="2970000" cy="3639111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6199874" y="2894613"/>
                <a:ext cx="2698788" cy="159520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375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GB" sz="1350" dirty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90-minute hands-on particle physics workshop for high school students (aged 14 and above) </a:t>
                </a:r>
                <a:br>
                  <a:rPr lang="en-GB" sz="1350" dirty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GB" sz="1350" dirty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teachers.</a:t>
                </a:r>
              </a:p>
              <a:p>
                <a:pPr algn="ctr"/>
                <a:endParaRPr lang="en-GB" sz="135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GB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4400 participants in 2016 </a:t>
                </a:r>
                <a:br>
                  <a:rPr lang="en-GB" sz="135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GB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(3400 students &amp; 1000 teachers)</a:t>
                </a:r>
              </a:p>
              <a:p>
                <a:pPr algn="ctr"/>
                <a:endParaRPr lang="en-GB" sz="135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060850" y="850709"/>
                <a:ext cx="2970000" cy="810000"/>
              </a:xfrm>
              <a:prstGeom prst="rect">
                <a:avLst/>
              </a:prstGeom>
            </p:spPr>
            <p:txBody>
              <a:bodyPr wrap="none" anchor="ctr">
                <a:noAutofit/>
              </a:bodyPr>
              <a:lstStyle/>
              <a:p>
                <a:pPr lvl="0" algn="ctr"/>
                <a:r>
                  <a:rPr lang="en-GB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Cloud Chamber WS</a:t>
                </a: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3214808" y="726625"/>
            <a:ext cx="2716461" cy="3632570"/>
            <a:chOff x="3214808" y="857249"/>
            <a:chExt cx="2716461" cy="363257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21541" y="1098636"/>
              <a:ext cx="2700000" cy="179597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grpSp>
          <p:nvGrpSpPr>
            <p:cNvPr id="18" name="Group 17"/>
            <p:cNvGrpSpPr/>
            <p:nvPr/>
          </p:nvGrpSpPr>
          <p:grpSpPr>
            <a:xfrm>
              <a:off x="3214808" y="857249"/>
              <a:ext cx="2716461" cy="3632570"/>
              <a:chOff x="3214808" y="857249"/>
              <a:chExt cx="2716461" cy="3632570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3221541" y="2894612"/>
                <a:ext cx="2699999" cy="159520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en-GB" sz="375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GB" sz="1350" dirty="0">
                    <a:solidFill>
                      <a:schemeClr val="accent6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two-week residential particle physics summer camp for 24 high school students aged 16-19 from all around the world.</a:t>
                </a:r>
              </a:p>
              <a:p>
                <a:pPr algn="ctr"/>
                <a:endParaRPr lang="de-DE" sz="135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GB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first</a:t>
                </a:r>
                <a:r>
                  <a:rPr lang="de-DE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 camp in 2017 </a:t>
                </a:r>
                <a:r>
                  <a:rPr lang="de-DE" sz="13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de-DE" sz="13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135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de-DE" sz="1350" dirty="0">
                    <a:latin typeface="Arial" panose="020B0604020202020204" pitchFamily="34" charset="0"/>
                    <a:cs typeface="Arial" panose="020B0604020202020204" pitchFamily="34" charset="0"/>
                  </a:rPr>
                  <a:t>23/07 – 05/08)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214808" y="857249"/>
                <a:ext cx="2716461" cy="810000"/>
              </a:xfrm>
              <a:prstGeom prst="rect">
                <a:avLst/>
              </a:prstGeom>
            </p:spPr>
            <p:txBody>
              <a:bodyPr wrap="square" anchor="ctr">
                <a:noAutofit/>
              </a:bodyPr>
              <a:lstStyle/>
              <a:p>
                <a:pPr lvl="0" algn="ctr"/>
                <a:r>
                  <a:rPr lang="en-GB" sz="240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Summer CAMP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493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unknown-3.png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3"/>
          <a:stretch/>
        </p:blipFill>
        <p:spPr>
          <a:xfrm>
            <a:off x="4206081" y="393238"/>
            <a:ext cx="4848949" cy="4284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421169" y="1512666"/>
            <a:ext cx="2648103" cy="566490"/>
            <a:chOff x="3057753" y="1512666"/>
            <a:chExt cx="2648103" cy="566490"/>
          </a:xfrm>
        </p:grpSpPr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3099532" y="1515220"/>
              <a:ext cx="2606324" cy="563936"/>
              <a:chOff x="1740479" y="1306134"/>
              <a:chExt cx="3048293" cy="659566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1740479" y="1605732"/>
                <a:ext cx="2718826" cy="3599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 10-100 students in 2016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789960" y="1306134"/>
                <a:ext cx="2998812" cy="3599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101-550 students in 2016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</p:grpSp>
        <p:pic>
          <p:nvPicPr>
            <p:cNvPr id="7" name="Picture 6" descr="unknown-3.png"/>
            <p:cNvPicPr>
              <a:picLocks noChangeAspect="1"/>
            </p:cNvPicPr>
            <p:nvPr/>
          </p:nvPicPr>
          <p:blipFill rotWithShape="1"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" t="7874" r="94687" b="85638"/>
            <a:stretch/>
          </p:blipFill>
          <p:spPr>
            <a:xfrm>
              <a:off x="3057753" y="1512666"/>
              <a:ext cx="219457" cy="566490"/>
            </a:xfrm>
            <a:prstGeom prst="rect">
              <a:avLst/>
            </a:prstGeom>
          </p:spPr>
        </p:pic>
      </p:grpSp>
      <p:sp>
        <p:nvSpPr>
          <p:cNvPr id="11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Origin of 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igh-school students </a:t>
            </a:r>
            <a:b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visiting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S’Cool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LAB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47489" y="2829703"/>
            <a:ext cx="2393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&amp; </a:t>
            </a:r>
            <a:r>
              <a:rPr lang="de-DE" dirty="0" err="1" smtClean="0"/>
              <a:t>Us</a:t>
            </a:r>
            <a:r>
              <a:rPr lang="de-DE" dirty="0" smtClean="0"/>
              <a:t>, </a:t>
            </a:r>
            <a:r>
              <a:rPr lang="de-DE" dirty="0" err="1" smtClean="0"/>
              <a:t>Sg</a:t>
            </a:r>
            <a:r>
              <a:rPr lang="de-DE" dirty="0" smtClean="0"/>
              <a:t>, </a:t>
            </a:r>
            <a:r>
              <a:rPr lang="de-DE" dirty="0" err="1" smtClean="0"/>
              <a:t>Hk</a:t>
            </a:r>
            <a:r>
              <a:rPr lang="de-DE" dirty="0" smtClean="0"/>
              <a:t>, Au, </a:t>
            </a:r>
            <a:r>
              <a:rPr lang="de-DE" dirty="0" err="1" smtClean="0"/>
              <a:t>Jp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169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dirty="0" smtClean="0"/>
              <a:t>Equipment of S‘Cool LAB</a:t>
            </a:r>
            <a:endParaRPr lang="en-GB" sz="3600" dirty="0"/>
          </a:p>
        </p:txBody>
      </p:sp>
      <p:sp>
        <p:nvSpPr>
          <p:cNvPr id="8" name="Rectangle 7"/>
          <p:cNvSpPr/>
          <p:nvPr/>
        </p:nvSpPr>
        <p:spPr>
          <a:xfrm>
            <a:off x="115226" y="819149"/>
            <a:ext cx="2970000" cy="810000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lvl="0" algn="ctr"/>
            <a:r>
              <a:rPr lang="en-GB" sz="21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Acceleration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214808" y="819149"/>
            <a:ext cx="2716461" cy="810000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lvl="0" algn="ctr"/>
            <a:r>
              <a:rPr lang="en-GB" sz="21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Basics &amp; Applications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060850" y="812609"/>
            <a:ext cx="2970000" cy="810000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lvl="0" algn="ctr"/>
            <a:r>
              <a:rPr lang="en-GB" sz="21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Detection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466595" y="4192608"/>
            <a:ext cx="2430000" cy="30008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n-GB" sz="135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and many more to come</a:t>
            </a:r>
            <a:endParaRPr lang="en-GB" sz="1350" dirty="0">
              <a:solidFill>
                <a:schemeClr val="accent5"/>
              </a:solidFill>
            </a:endParaRPr>
          </a:p>
        </p:txBody>
      </p:sp>
      <p:pic>
        <p:nvPicPr>
          <p:cNvPr id="35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3" b="26219"/>
          <a:stretch/>
        </p:blipFill>
        <p:spPr bwMode="auto">
          <a:xfrm>
            <a:off x="1199837" y="2360088"/>
            <a:ext cx="804600" cy="8046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5"/>
          <a:stretch/>
        </p:blipFill>
        <p:spPr>
          <a:xfrm>
            <a:off x="334130" y="3224298"/>
            <a:ext cx="804600" cy="8046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7" name="TextBox 36"/>
          <p:cNvSpPr txBox="1"/>
          <p:nvPr/>
        </p:nvSpPr>
        <p:spPr>
          <a:xfrm>
            <a:off x="1196391" y="1491666"/>
            <a:ext cx="810000" cy="8100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 &amp; electric fields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1980" y="2355596"/>
            <a:ext cx="810000" cy="8100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000" dirty="0" err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supercon-ductivity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98197" y="3220100"/>
            <a:ext cx="810000" cy="8100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traps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303164" y="1491053"/>
            <a:ext cx="810000" cy="81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none" anchor="ctr">
            <a:noAutofit/>
          </a:bodyPr>
          <a:lstStyle/>
          <a:p>
            <a:pPr algn="ctr"/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 effect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034521" y="1490639"/>
            <a:ext cx="810000" cy="81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FRANCK-HERTZ experiment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301468" y="3221885"/>
            <a:ext cx="810000" cy="81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RUTHER-FORD experiment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166253" y="3221885"/>
            <a:ext cx="810000" cy="81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PLANCK’s </a:t>
            </a:r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onstant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032824" y="3221885"/>
            <a:ext cx="810000" cy="81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none" anchor="ctr">
            <a:noAutofit/>
          </a:bodyPr>
          <a:lstStyle/>
          <a:p>
            <a:pPr algn="ctr"/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</a:t>
            </a:r>
          </a:p>
          <a:p>
            <a:pPr algn="ctr"/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machines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160504" y="2357382"/>
            <a:ext cx="810000" cy="81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3"/>
          <a:stretch/>
        </p:blipFill>
        <p:spPr>
          <a:xfrm>
            <a:off x="3305297" y="2359575"/>
            <a:ext cx="804600" cy="8046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4412" y="1494366"/>
            <a:ext cx="804600" cy="8046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8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04077" y="3222919"/>
            <a:ext cx="804600" cy="8046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9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4730" y="1494897"/>
            <a:ext cx="804600" cy="8046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2" b="17640"/>
          <a:stretch/>
        </p:blipFill>
        <p:spPr bwMode="auto">
          <a:xfrm>
            <a:off x="7138697" y="2357642"/>
            <a:ext cx="804600" cy="8046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1" name="Rectangle 50"/>
          <p:cNvSpPr/>
          <p:nvPr/>
        </p:nvSpPr>
        <p:spPr>
          <a:xfrm>
            <a:off x="8001195" y="2356508"/>
            <a:ext cx="810000" cy="8100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00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detectors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136166" y="3219347"/>
            <a:ext cx="810000" cy="8100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ionisation chambers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271445" y="2356088"/>
            <a:ext cx="810000" cy="81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scintillation detectors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4521" y="1494897"/>
            <a:ext cx="804600" cy="8046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55" name="Rectangle 54"/>
          <p:cNvSpPr/>
          <p:nvPr/>
        </p:nvSpPr>
        <p:spPr>
          <a:xfrm>
            <a:off x="7137619" y="1491326"/>
            <a:ext cx="810000" cy="8100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 chambers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060785" y="2355731"/>
            <a:ext cx="810000" cy="8100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0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 &amp; magnetic fields</a:t>
            </a:r>
            <a:endParaRPr lang="en-GB" sz="10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9253" y="1494210"/>
            <a:ext cx="804600" cy="8046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824" y="2358047"/>
            <a:ext cx="804600" cy="8046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007" y="1494366"/>
            <a:ext cx="804600" cy="8046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1798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51" grpId="0" animBg="1"/>
      <p:bldP spid="52" grpId="0" animBg="1"/>
      <p:bldP spid="53" grpId="0" animBg="1"/>
      <p:bldP spid="55" grpId="0" animBg="1"/>
      <p:bldP spid="5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3D printable things &amp; education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882" y="671976"/>
            <a:ext cx="2664929" cy="266492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82503" y="922679"/>
            <a:ext cx="2079000" cy="71558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model of an animal cell </a:t>
            </a: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www.thingiverse.com/</a:t>
            </a:r>
            <a:br>
              <a:rPr lang="en-GB" sz="135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</a:b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thing:689381</a:t>
            </a: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7898" y="1810156"/>
            <a:ext cx="1620000" cy="16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4631095" y="2213959"/>
            <a:ext cx="2426803" cy="71558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model of a caffeine molecule </a:t>
            </a:r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www.thingiverse.com/</a:t>
            </a:r>
            <a:b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</a:br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thing:876224</a:t>
            </a:r>
            <a:r>
              <a:rPr lang="en-GB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929" r="3149" b="13574"/>
          <a:stretch/>
        </p:blipFill>
        <p:spPr>
          <a:xfrm>
            <a:off x="5004949" y="3040640"/>
            <a:ext cx="1620000" cy="16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6624949" y="3869220"/>
            <a:ext cx="2335748" cy="71558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model of ALICE detector </a:t>
            </a: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http://cern.ch/alicematters/</a:t>
            </a:r>
            <a:br>
              <a:rPr lang="en-GB" sz="135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</a:b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?q=ALICE_3D_models</a:t>
            </a: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002" r="21881"/>
          <a:stretch/>
        </p:blipFill>
        <p:spPr>
          <a:xfrm>
            <a:off x="7518660" y="26076"/>
            <a:ext cx="1591632" cy="159254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01243" y="3392477"/>
            <a:ext cx="4470757" cy="154742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1800" dirty="0"/>
              <a:t>More and more 3D printers &amp; </a:t>
            </a:r>
            <a:br>
              <a:rPr lang="en-GB" sz="1800" dirty="0"/>
            </a:br>
            <a:r>
              <a:rPr lang="en-GB" sz="1800" dirty="0"/>
              <a:t>3D printable things available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/>
              <a:t>e.g. </a:t>
            </a:r>
            <a:r>
              <a:rPr lang="en-GB" sz="1800" dirty="0" smtClean="0">
                <a:hlinkClick r:id="rId10"/>
              </a:rPr>
              <a:t>www.thingiverse.com/education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56282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Designing a 3D printable model</a:t>
            </a:r>
            <a:endParaRPr lang="en-GB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114" y="1346429"/>
            <a:ext cx="3429001" cy="2430000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28B769C-7B8F-4284-A2F3-40C9F3DBBB79}" type="slidenum">
              <a:rPr lang="en-GB" smtClean="0"/>
              <a:t>17</a:t>
            </a:fld>
            <a:endParaRPr lang="en-GB" dirty="0"/>
          </a:p>
        </p:txBody>
      </p:sp>
      <p:pic>
        <p:nvPicPr>
          <p:cNvPr id="4" name="Picture 3"/>
          <p:cNvPicPr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06885" y="1346429"/>
            <a:ext cx="3429000" cy="2430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182072" y="3790386"/>
            <a:ext cx="389515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S’Cool LAB </a:t>
            </a:r>
            <a:r>
              <a:rPr lang="en-GB" sz="105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www.thingiverse.com/thing:1722230</a:t>
            </a:r>
            <a:r>
              <a:rPr lang="en-GB" sz="105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3264" y="3798648"/>
            <a:ext cx="22987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5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(Image: CERN)</a:t>
            </a:r>
            <a:endParaRPr lang="en-GB" sz="105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875076" y="1811893"/>
            <a:ext cx="1472415" cy="256925"/>
            <a:chOff x="5166768" y="2925891"/>
            <a:chExt cx="1963220" cy="342567"/>
          </a:xfrm>
        </p:grpSpPr>
        <p:sp>
          <p:nvSpPr>
            <p:cNvPr id="10" name="Freeform 9"/>
            <p:cNvSpPr/>
            <p:nvPr/>
          </p:nvSpPr>
          <p:spPr>
            <a:xfrm>
              <a:off x="5166768" y="2925891"/>
              <a:ext cx="1739347" cy="342567"/>
            </a:xfrm>
            <a:custGeom>
              <a:avLst/>
              <a:gdLst>
                <a:gd name="connsiteX0" fmla="*/ 0 w 1739347"/>
                <a:gd name="connsiteY0" fmla="*/ 342567 h 342567"/>
                <a:gd name="connsiteX1" fmla="*/ 765313 w 1739347"/>
                <a:gd name="connsiteY1" fmla="*/ 4637 h 342567"/>
                <a:gd name="connsiteX2" fmla="*/ 1739347 w 1739347"/>
                <a:gd name="connsiteY2" fmla="*/ 153724 h 34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39347" h="342567">
                  <a:moveTo>
                    <a:pt x="0" y="342567"/>
                  </a:moveTo>
                  <a:cubicBezTo>
                    <a:pt x="237711" y="189339"/>
                    <a:pt x="475422" y="36111"/>
                    <a:pt x="765313" y="4637"/>
                  </a:cubicBezTo>
                  <a:cubicBezTo>
                    <a:pt x="1055204" y="-26837"/>
                    <a:pt x="1545534" y="110655"/>
                    <a:pt x="1739347" y="153724"/>
                  </a:cubicBezTo>
                </a:path>
              </a:pathLst>
            </a:cu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rgbClr val="2454A0"/>
                </a:solidFill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 rot="6480000">
              <a:off x="6932862" y="2989440"/>
              <a:ext cx="135835" cy="258417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rgbClr val="2454A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916018" y="1327031"/>
            <a:ext cx="13119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50" dirty="0" err="1">
                <a:solidFill>
                  <a:srgbClr val="245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FreeCAD</a:t>
            </a:r>
            <a:r>
              <a:rPr lang="de-DE" sz="1350" dirty="0">
                <a:solidFill>
                  <a:srgbClr val="245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0.16</a:t>
            </a:r>
          </a:p>
          <a:p>
            <a:pPr algn="ctr"/>
            <a:r>
              <a:rPr lang="de-DE" sz="1350" dirty="0" err="1">
                <a:solidFill>
                  <a:srgbClr val="245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scaled</a:t>
            </a:r>
            <a:r>
              <a:rPr lang="de-DE" sz="1350" dirty="0">
                <a:solidFill>
                  <a:srgbClr val="245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1:100</a:t>
            </a:r>
            <a:endParaRPr lang="en-GB" sz="1350" dirty="0">
              <a:solidFill>
                <a:srgbClr val="245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025069" y="1843565"/>
            <a:ext cx="1337178" cy="855146"/>
            <a:chOff x="5366759" y="2848853"/>
            <a:chExt cx="1782904" cy="114019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66759" y="2968273"/>
              <a:ext cx="1782904" cy="102077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534476" y="2848853"/>
              <a:ext cx="493644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350" dirty="0">
                  <a:solidFill>
                    <a:srgbClr val="2454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8x</a:t>
              </a:r>
              <a:endParaRPr lang="en-GB" sz="1350" dirty="0">
                <a:solidFill>
                  <a:srgbClr val="2454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666150" y="2363154"/>
            <a:ext cx="771364" cy="583278"/>
            <a:chOff x="4888200" y="3541639"/>
            <a:chExt cx="1028485" cy="777704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88200" y="3541639"/>
              <a:ext cx="1028485" cy="707084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4987715" y="3919234"/>
              <a:ext cx="683684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350" dirty="0">
                  <a:solidFill>
                    <a:srgbClr val="2454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16x</a:t>
              </a:r>
              <a:endParaRPr lang="en-GB" sz="1350" dirty="0">
                <a:solidFill>
                  <a:srgbClr val="2454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933103" y="2903721"/>
            <a:ext cx="1037309" cy="643221"/>
            <a:chOff x="5244137" y="4262393"/>
            <a:chExt cx="1383078" cy="857628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44137" y="4262393"/>
              <a:ext cx="1383078" cy="756779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5858491" y="4719911"/>
              <a:ext cx="6836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350" dirty="0">
                  <a:solidFill>
                    <a:srgbClr val="2454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16x</a:t>
              </a:r>
              <a:endParaRPr lang="en-GB" sz="1350" dirty="0">
                <a:solidFill>
                  <a:srgbClr val="2454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808876" y="2390354"/>
            <a:ext cx="695681" cy="1303738"/>
            <a:chOff x="6411834" y="3577905"/>
            <a:chExt cx="927575" cy="173831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11834" y="3577905"/>
              <a:ext cx="863047" cy="173831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655725" y="3622240"/>
              <a:ext cx="683684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350" dirty="0">
                  <a:solidFill>
                    <a:srgbClr val="2454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4x</a:t>
              </a:r>
              <a:endParaRPr lang="en-GB" sz="1350" dirty="0">
                <a:solidFill>
                  <a:srgbClr val="2454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755280" y="3520254"/>
            <a:ext cx="16697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350" dirty="0">
                <a:solidFill>
                  <a:srgbClr val="245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+500 m </a:t>
            </a:r>
            <a:r>
              <a:rPr lang="de-DE" sz="1350" dirty="0" err="1">
                <a:solidFill>
                  <a:srgbClr val="245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copper</a:t>
            </a:r>
            <a:r>
              <a:rPr lang="de-DE" sz="1350" dirty="0">
                <a:solidFill>
                  <a:srgbClr val="245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50" dirty="0" err="1">
                <a:solidFill>
                  <a:srgbClr val="2454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</a:t>
            </a:r>
            <a:endParaRPr lang="en-GB" sz="1350" dirty="0">
              <a:solidFill>
                <a:srgbClr val="2454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25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The final </a:t>
            </a:r>
            <a:r>
              <a:rPr lang="de-DE" sz="3600" dirty="0" err="1" smtClean="0"/>
              <a:t>model</a:t>
            </a:r>
            <a:endParaRPr lang="en-GB" sz="3600" dirty="0"/>
          </a:p>
        </p:txBody>
      </p:sp>
      <p:pic>
        <p:nvPicPr>
          <p:cNvPr id="8" name="compass_ring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>
            <a:lum bright="20000" contrast="40000"/>
          </a:blip>
          <a:srcRect l="19172" r="19588"/>
          <a:stretch/>
        </p:blipFill>
        <p:spPr>
          <a:xfrm>
            <a:off x="5099049" y="936055"/>
            <a:ext cx="3556001" cy="3263504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75" t="11112" r="32206" b="16556"/>
          <a:stretch/>
        </p:blipFill>
        <p:spPr>
          <a:xfrm>
            <a:off x="628650" y="1268556"/>
            <a:ext cx="3733800" cy="3635628"/>
          </a:xfrm>
          <a:prstGeom prst="rect">
            <a:avLst/>
          </a:prstGeom>
        </p:spPr>
      </p:pic>
      <p:pic>
        <p:nvPicPr>
          <p:cNvPr id="6" name="Picture 5" descr="C:\Users\jwoithe\AppData\Local\Microsoft\Windows\INetCache\Content.Word\solutions_magnetic_field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3204">
            <a:off x="4422014" y="180320"/>
            <a:ext cx="4682799" cy="461369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28B769C-7B8F-4284-A2F3-40C9F3DBBB7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26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250 eV </a:t>
            </a:r>
            <a:r>
              <a:rPr lang="de-DE" sz="3600" dirty="0" err="1"/>
              <a:t>electron</a:t>
            </a:r>
            <a:r>
              <a:rPr lang="de-DE" sz="3600" dirty="0"/>
              <a:t> beam &amp; </a:t>
            </a:r>
            <a:r>
              <a:rPr lang="de-DE" sz="3600" dirty="0" err="1"/>
              <a:t>model</a:t>
            </a:r>
            <a:r>
              <a:rPr lang="de-DE" sz="3600" dirty="0"/>
              <a:t> </a:t>
            </a:r>
            <a:r>
              <a:rPr lang="de-DE" sz="3600" dirty="0" err="1"/>
              <a:t>coils</a:t>
            </a:r>
            <a:r>
              <a:rPr lang="de-DE" sz="3600" dirty="0"/>
              <a:t>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994" y="970252"/>
            <a:ext cx="4060305" cy="32270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8462" y="994205"/>
            <a:ext cx="3152544" cy="23763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4012" y="1394527"/>
            <a:ext cx="4616211" cy="308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55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428" y="777853"/>
            <a:ext cx="3660820" cy="36608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988" y="743739"/>
            <a:ext cx="4276683" cy="10264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205" y="3479592"/>
            <a:ext cx="4200466" cy="10524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40106" y="2295525"/>
            <a:ext cx="1132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/>
              <a:t>v</a:t>
            </a:r>
            <a:r>
              <a:rPr lang="de-DE" sz="3600" dirty="0" smtClean="0"/>
              <a:t>s.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97890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3D printable particle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trap</a:t>
            </a:r>
            <a:endParaRPr lang="en-GB" sz="3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99" t="30916" r="30535" b="30717"/>
          <a:stretch/>
        </p:blipFill>
        <p:spPr>
          <a:xfrm>
            <a:off x="951021" y="3007430"/>
            <a:ext cx="1257952" cy="1244982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2285173" y="3195800"/>
            <a:ext cx="1368324" cy="1025783"/>
            <a:chOff x="1723688" y="2898353"/>
            <a:chExt cx="1368324" cy="102578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0165" y="2898353"/>
              <a:ext cx="1199170" cy="856923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1723688" y="3708692"/>
              <a:ext cx="136832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800" dirty="0"/>
                <a:t>http://newtonianlabs.com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505032" y="798931"/>
            <a:ext cx="6251048" cy="3120502"/>
            <a:chOff x="3505032" y="798931"/>
            <a:chExt cx="6251048" cy="312050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30556" y="798931"/>
              <a:ext cx="1959071" cy="198055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333"/>
            <a:stretch/>
          </p:blipFill>
          <p:spPr>
            <a:xfrm>
              <a:off x="3505032" y="2309517"/>
              <a:ext cx="6251048" cy="1609916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626290" y="900359"/>
            <a:ext cx="5693121" cy="1647825"/>
            <a:chOff x="626290" y="900359"/>
            <a:chExt cx="5693121" cy="1647825"/>
          </a:xfrm>
        </p:grpSpPr>
        <p:grpSp>
          <p:nvGrpSpPr>
            <p:cNvPr id="19" name="Group 18"/>
            <p:cNvGrpSpPr/>
            <p:nvPr/>
          </p:nvGrpSpPr>
          <p:grpSpPr>
            <a:xfrm>
              <a:off x="626290" y="900359"/>
              <a:ext cx="4867275" cy="1647825"/>
              <a:chOff x="658374" y="900359"/>
              <a:chExt cx="4867275" cy="1647825"/>
            </a:xfrm>
          </p:grpSpPr>
          <p:pic>
            <p:nvPicPr>
              <p:cNvPr id="1026" name="Picture 2" descr="MCb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8374" y="900359"/>
                <a:ext cx="4867275" cy="1647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2" descr="MCb"/>
              <p:cNvPicPr>
                <a:picLocks noChangeAspect="1" noChangeArrowheads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2377" t="2587" r="12066" b="70246"/>
              <a:stretch/>
            </p:blipFill>
            <p:spPr bwMode="auto">
              <a:xfrm>
                <a:off x="4192029" y="1745150"/>
                <a:ext cx="757196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1" name="TextBox 20"/>
            <p:cNvSpPr txBox="1"/>
            <p:nvPr/>
          </p:nvSpPr>
          <p:spPr>
            <a:xfrm>
              <a:off x="5409406" y="1435661"/>
              <a:ext cx="9100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chemeClr val="accent6">
                      <a:lumMod val="50000"/>
                    </a:schemeClr>
                  </a:solidFill>
                </a:rPr>
                <a:t>2 - 4 kV</a:t>
              </a:r>
              <a:endParaRPr lang="en-GB" sz="16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715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3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3D printable particle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trap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093" y="870843"/>
            <a:ext cx="4294907" cy="3645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1837" y="870842"/>
            <a:ext cx="4253789" cy="3700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650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More </a:t>
            </a:r>
            <a:r>
              <a:rPr lang="de-DE" dirty="0" err="1" smtClean="0"/>
              <a:t>info</a:t>
            </a:r>
            <a:r>
              <a:rPr lang="de-DE" dirty="0" smtClean="0"/>
              <a:t>: </a:t>
            </a:r>
            <a:r>
              <a:rPr lang="de-DE" dirty="0"/>
              <a:t>cern.ch/s-cool-lab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0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Back-up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24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Comparison between the ATLAS barrel toroid and the functional 3D-printed model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9318479"/>
              </p:ext>
            </p:extLst>
          </p:nvPr>
        </p:nvGraphicFramePr>
        <p:xfrm>
          <a:off x="361210" y="1167461"/>
          <a:ext cx="8322844" cy="3248014"/>
        </p:xfrm>
        <a:graphic>
          <a:graphicData uri="http://schemas.openxmlformats.org/drawingml/2006/table">
            <a:tbl>
              <a:tblPr bandRow="1"/>
              <a:tblGrid>
                <a:gridCol w="2150791"/>
                <a:gridCol w="2150791"/>
                <a:gridCol w="2010631"/>
                <a:gridCol w="2010631"/>
              </a:tblGrid>
              <a:tr h="2320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51435" marR="514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Feature</a:t>
                      </a:r>
                      <a:endParaRPr lang="en-GB" sz="14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ATLAS </a:t>
                      </a:r>
                      <a:r>
                        <a:rPr lang="en-GB" sz="1400" b="1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toroid</a:t>
                      </a:r>
                      <a:r>
                        <a:rPr lang="en-GB" sz="1400" b="1" baseline="30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Modell toroid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32001">
                <a:tc rowSpan="4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Dimensions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Inner diameter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9.4 m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9.3 cm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2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Outer diameter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20.1 m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20.1 cm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Length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25.3 m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24.7 cm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Mass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830 t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860 g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01">
                <a:tc rowSpan="9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Coils</a:t>
                      </a:r>
                      <a:endParaRPr lang="en-GB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of coils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2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Material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Niobium-Titanium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Enamelled copper wire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Operating temperature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4.5 K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Room temperature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Turns per coil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120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Total length of conductor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56 km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500 m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00075" algn="l"/>
                        </a:tabLs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Voltage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 V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 V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00075" algn="l"/>
                        </a:tabLs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Nominal current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20.5 kA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0.4 A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00075" algn="l"/>
                        </a:tabLs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Resistance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0.16</a:t>
                      </a: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mΩ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31 Ω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20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Average magnetic field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0.5 T</a:t>
                      </a: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0.8 </a:t>
                      </a:r>
                      <a:r>
                        <a:rPr lang="en-GB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mT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 rot="16200000">
            <a:off x="6315831" y="2317428"/>
            <a:ext cx="51435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aseline="300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GB" sz="10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ATLAS Collaboration (2008). The ATLAS Experiment at the CERN Large Hadron Collider. </a:t>
            </a:r>
            <a:r>
              <a:rPr lang="en-GB" sz="1000" i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Journal of Instrumentation, </a:t>
            </a:r>
            <a:r>
              <a:rPr lang="en-GB" sz="10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 S08003 http://cdsweb.cern.ch/record/1129811 </a:t>
            </a:r>
          </a:p>
        </p:txBody>
      </p:sp>
    </p:spTree>
    <p:extLst>
      <p:ext uri="{BB962C8B-B14F-4D97-AF65-F5344CB8AC3E}">
        <p14:creationId xmlns:p14="http://schemas.microsoft.com/office/powerpoint/2010/main" val="375954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More </a:t>
            </a:r>
            <a:r>
              <a:rPr lang="de-DE" sz="3600" dirty="0" err="1"/>
              <a:t>about</a:t>
            </a:r>
            <a:r>
              <a:rPr lang="de-DE" sz="3600" dirty="0"/>
              <a:t> </a:t>
            </a:r>
            <a:r>
              <a:rPr lang="de-DE" sz="3600" dirty="0" err="1"/>
              <a:t>the</a:t>
            </a:r>
            <a:r>
              <a:rPr lang="de-DE" sz="3600" dirty="0"/>
              <a:t> ATLAS </a:t>
            </a:r>
            <a:r>
              <a:rPr lang="de-DE" sz="3600" dirty="0" err="1"/>
              <a:t>magnet</a:t>
            </a:r>
            <a:r>
              <a:rPr lang="de-DE" sz="3600" dirty="0"/>
              <a:t> </a:t>
            </a:r>
            <a:r>
              <a:rPr lang="de-DE" sz="3600" dirty="0" err="1"/>
              <a:t>model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2031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hlinkClick r:id="rId2"/>
              </a:rPr>
              <a:t>http</a:t>
            </a:r>
            <a:r>
              <a:rPr lang="en-GB" sz="2400" dirty="0" smtClean="0">
                <a:hlinkClick r:id="rId2"/>
              </a:rPr>
              <a:t>://cern.ch/s-cool-lab/classroom-activities/atlas-model</a:t>
            </a:r>
            <a:endParaRPr lang="en-GB" sz="2400" dirty="0" smtClean="0">
              <a:hlinkClick r:id="rId3"/>
            </a:endParaRPr>
          </a:p>
          <a:p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41703" y="1705416"/>
            <a:ext cx="4177009" cy="1699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4441703" y="3452266"/>
            <a:ext cx="4177008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350" b="1" dirty="0">
                <a:latin typeface="Arial" panose="020B0604020202020204" pitchFamily="34" charset="0"/>
                <a:cs typeface="Arial" panose="020B0604020202020204" pitchFamily="34" charset="0"/>
              </a:rPr>
              <a:t>Model </a:t>
            </a:r>
            <a:r>
              <a:rPr lang="de-DE" sz="1350" b="1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35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350" b="1" dirty="0" err="1">
                <a:latin typeface="Arial" panose="020B0604020202020204" pitchFamily="34" charset="0"/>
                <a:cs typeface="Arial" panose="020B0604020202020204" pitchFamily="34" charset="0"/>
              </a:rPr>
              <a:t>straws</a:t>
            </a:r>
            <a:r>
              <a:rPr lang="de-DE" sz="135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350" dirty="0">
                <a:latin typeface="Arial" panose="020B0604020202020204" pitchFamily="34" charset="0"/>
                <a:cs typeface="Arial" panose="020B0604020202020204" pitchFamily="34" charset="0"/>
              </a:rPr>
              <a:t>Feistmantl, A., Woithe, J. (2017). Elektromagneten der Teilchenphysik </a:t>
            </a:r>
            <a:br>
              <a:rPr lang="de-DE" sz="13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350" dirty="0" err="1">
                <a:latin typeface="Arial" panose="020B0604020202020204" pitchFamily="34" charset="0"/>
                <a:cs typeface="Arial" panose="020B0604020202020204" pitchFamily="34" charset="0"/>
              </a:rPr>
              <a:t>hands</a:t>
            </a:r>
            <a:r>
              <a:rPr lang="de-DE" sz="1350" dirty="0">
                <a:latin typeface="Arial" panose="020B0604020202020204" pitchFamily="34" charset="0"/>
                <a:cs typeface="Arial" panose="020B0604020202020204" pitchFamily="34" charset="0"/>
              </a:rPr>
              <a:t>-on – das ATLAS-Magnetsystem. Praxis der Naturwissenschaften - Physik in der Schule, 66(1), 21-28 </a:t>
            </a:r>
            <a:r>
              <a:rPr lang="de-DE" sz="135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https://cds.cern.ch/record/2244917</a:t>
            </a:r>
            <a:endParaRPr lang="de-DE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904" y="1705416"/>
            <a:ext cx="2996451" cy="1699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750904" y="3423393"/>
            <a:ext cx="2996450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latin typeface="Arial" panose="020B0604020202020204" pitchFamily="34" charset="0"/>
                <a:cs typeface="Arial" panose="020B0604020202020204" pitchFamily="34" charset="0"/>
              </a:rPr>
              <a:t>Video </a:t>
            </a: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https://cds.cern.ch/</a:t>
            </a:r>
            <a:br>
              <a:rPr lang="en-GB" sz="135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</a:b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record/2255117</a:t>
            </a:r>
            <a:endParaRPr lang="en-GB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96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428" y="777853"/>
            <a:ext cx="3660820" cy="36608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988" y="743739"/>
            <a:ext cx="4276683" cy="10264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205" y="3479592"/>
            <a:ext cx="4200466" cy="10524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40106" y="2295525"/>
            <a:ext cx="1132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/>
              <a:t>v</a:t>
            </a:r>
            <a:r>
              <a:rPr lang="de-DE" sz="3600" dirty="0" smtClean="0"/>
              <a:t>s.</a:t>
            </a:r>
            <a:endParaRPr lang="en-GB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2935" y="945131"/>
            <a:ext cx="3847870" cy="33471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078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40106" y="2295525"/>
            <a:ext cx="1132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/>
              <a:t>v</a:t>
            </a:r>
            <a:r>
              <a:rPr lang="de-DE" sz="3600" dirty="0" smtClean="0"/>
              <a:t>s.</a:t>
            </a:r>
            <a:endParaRPr lang="en-GB" sz="36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1657758"/>
            <a:ext cx="4352925" cy="2160000"/>
            <a:chOff x="0" y="1657758"/>
            <a:chExt cx="4352925" cy="2160000"/>
          </a:xfrm>
        </p:grpSpPr>
        <p:grpSp>
          <p:nvGrpSpPr>
            <p:cNvPr id="9" name="Group 8"/>
            <p:cNvGrpSpPr/>
            <p:nvPr/>
          </p:nvGrpSpPr>
          <p:grpSpPr>
            <a:xfrm>
              <a:off x="1417561" y="1657758"/>
              <a:ext cx="2935364" cy="1736426"/>
              <a:chOff x="1417561" y="1657758"/>
              <a:chExt cx="2935364" cy="173642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417561" y="2608264"/>
                <a:ext cx="2935364" cy="78592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4"/>
              <a:srcRect r="7644"/>
              <a:stretch/>
            </p:blipFill>
            <p:spPr>
              <a:xfrm>
                <a:off x="1514179" y="1657758"/>
                <a:ext cx="2164033" cy="800100"/>
              </a:xfrm>
              <a:prstGeom prst="rect">
                <a:avLst/>
              </a:prstGeom>
            </p:spPr>
          </p:pic>
        </p:grp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57758"/>
              <a:ext cx="1417709" cy="21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827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40106" y="2295525"/>
            <a:ext cx="1132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/>
              <a:t>v</a:t>
            </a:r>
            <a:r>
              <a:rPr lang="de-DE" sz="3600" dirty="0" smtClean="0"/>
              <a:t>s.</a:t>
            </a:r>
            <a:endParaRPr lang="en-GB" sz="3600" dirty="0"/>
          </a:p>
        </p:txBody>
      </p:sp>
      <p:pic>
        <p:nvPicPr>
          <p:cNvPr id="10" name="Picture 9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r="21150"/>
          <a:stretch/>
        </p:blipFill>
        <p:spPr>
          <a:xfrm>
            <a:off x="5014584" y="1098543"/>
            <a:ext cx="4129416" cy="3040293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0" y="1657758"/>
            <a:ext cx="4352925" cy="2160000"/>
            <a:chOff x="0" y="1657758"/>
            <a:chExt cx="4352925" cy="2160000"/>
          </a:xfrm>
        </p:grpSpPr>
        <p:grpSp>
          <p:nvGrpSpPr>
            <p:cNvPr id="9" name="Group 8"/>
            <p:cNvGrpSpPr/>
            <p:nvPr/>
          </p:nvGrpSpPr>
          <p:grpSpPr>
            <a:xfrm>
              <a:off x="1417561" y="1657758"/>
              <a:ext cx="2935364" cy="1736426"/>
              <a:chOff x="1417561" y="1657758"/>
              <a:chExt cx="2935364" cy="173642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417561" y="2608264"/>
                <a:ext cx="2935364" cy="78592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6"/>
              <a:srcRect r="7644"/>
              <a:stretch/>
            </p:blipFill>
            <p:spPr>
              <a:xfrm>
                <a:off x="1514179" y="1657758"/>
                <a:ext cx="2164033" cy="800100"/>
              </a:xfrm>
              <a:prstGeom prst="rect">
                <a:avLst/>
              </a:prstGeom>
            </p:spPr>
          </p:pic>
        </p:grp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57758"/>
              <a:ext cx="1417709" cy="21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3476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806563" y="1016994"/>
            <a:ext cx="3028520" cy="2609338"/>
            <a:chOff x="806563" y="1016994"/>
            <a:chExt cx="3028520" cy="260933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screen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1550" y="1016994"/>
              <a:ext cx="2863533" cy="191401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6563" y="2931007"/>
              <a:ext cx="2762250" cy="695325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4040106" y="2295525"/>
            <a:ext cx="1132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/>
              <a:t>v</a:t>
            </a:r>
            <a:r>
              <a:rPr lang="de-DE" sz="3600" dirty="0" smtClean="0"/>
              <a:t>s.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35306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806563" y="1016994"/>
            <a:ext cx="3028520" cy="2609338"/>
            <a:chOff x="806563" y="1016994"/>
            <a:chExt cx="3028520" cy="260933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screen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1550" y="1016994"/>
              <a:ext cx="2863533" cy="191401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6563" y="2931007"/>
              <a:ext cx="2762250" cy="695325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4040106" y="2295525"/>
            <a:ext cx="1132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/>
              <a:t>v</a:t>
            </a:r>
            <a:r>
              <a:rPr lang="de-DE" sz="3600" dirty="0" smtClean="0"/>
              <a:t>s.</a:t>
            </a:r>
            <a:endParaRPr lang="en-GB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2935" y="1130060"/>
            <a:ext cx="3907715" cy="29455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767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CERN S‘Cool LAB</a:t>
            </a:r>
            <a:r>
              <a:rPr lang="en-GB" dirty="0"/>
              <a:t/>
            </a:r>
            <a:br>
              <a:rPr lang="en-GB" dirty="0"/>
            </a:br>
            <a:r>
              <a:rPr lang="en-GB" sz="3100" dirty="0"/>
              <a:t>a hands-on particle physics learning laboratory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30811" y="1660705"/>
            <a:ext cx="8733178" cy="2053865"/>
            <a:chOff x="283219" y="2053864"/>
            <a:chExt cx="11644237" cy="2738487"/>
          </a:xfrm>
        </p:grpSpPr>
        <p:grpSp>
          <p:nvGrpSpPr>
            <p:cNvPr id="8" name="Group 7"/>
            <p:cNvGrpSpPr/>
            <p:nvPr/>
          </p:nvGrpSpPr>
          <p:grpSpPr>
            <a:xfrm>
              <a:off x="283219" y="2053864"/>
              <a:ext cx="11644237" cy="2738487"/>
              <a:chOff x="283219" y="2053864"/>
              <a:chExt cx="11644237" cy="2738487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83219" y="2053864"/>
                <a:ext cx="11644237" cy="2738487"/>
                <a:chOff x="283219" y="2053864"/>
                <a:chExt cx="11644237" cy="2738487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283219" y="3013501"/>
                  <a:ext cx="2285668" cy="861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  <a:cs typeface="Arial" panose="020B0604020202020204" pitchFamily="34" charset="0"/>
                    </a:rPr>
                    <a:t>high school students</a:t>
                  </a:r>
                </a:p>
              </p:txBody>
            </p:sp>
            <p:grpSp>
              <p:nvGrpSpPr>
                <p:cNvPr id="13" name="Group 12"/>
                <p:cNvGrpSpPr/>
                <p:nvPr/>
              </p:nvGrpSpPr>
              <p:grpSpPr>
                <a:xfrm>
                  <a:off x="1801695" y="2053864"/>
                  <a:ext cx="10125761" cy="2738487"/>
                  <a:chOff x="1801695" y="2053864"/>
                  <a:chExt cx="10125761" cy="2738487"/>
                </a:xfrm>
              </p:grpSpPr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 rotWithShape="1">
                  <a:blip r:embed="rId2" cstate="screen">
                    <a:duotone>
                      <a:schemeClr val="bg2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19789" t="60619" r="350" b="-550"/>
                  <a:stretch/>
                </p:blipFill>
                <p:spPr>
                  <a:xfrm>
                    <a:off x="1801695" y="2053864"/>
                    <a:ext cx="8588610" cy="2738487"/>
                  </a:xfrm>
                  <a:prstGeom prst="rect">
                    <a:avLst/>
                  </a:prstGeom>
                </p:spPr>
              </p:pic>
              <p:pic>
                <p:nvPicPr>
                  <p:cNvPr id="15" name="Picture 14"/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 flipH="1">
                    <a:off x="2649943" y="2817041"/>
                    <a:ext cx="1188000" cy="1188000"/>
                  </a:xfrm>
                  <a:prstGeom prst="ellipse">
                    <a:avLst/>
                  </a:prstGeom>
                </p:spPr>
              </p:pic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5329544" y="2798777"/>
                    <a:ext cx="1670904" cy="123110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lt"/>
                        <a:cs typeface="Arial" panose="020B0604020202020204" pitchFamily="34" charset="0"/>
                      </a:rPr>
                      <a:t>Physics Education Research</a:t>
                    </a:r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9746133" y="3013501"/>
                    <a:ext cx="2181323" cy="861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lt"/>
                        <a:cs typeface="Arial" panose="020B0604020202020204" pitchFamily="34" charset="0"/>
                      </a:rPr>
                      <a:t>high school teachers</a:t>
                    </a:r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4894434" y="2186696"/>
                    <a:ext cx="2520000" cy="2520000"/>
                  </a:xfrm>
                  <a:prstGeom prst="rect">
                    <a:avLst/>
                  </a:prstGeom>
                </p:spPr>
                <p:txBody>
                  <a:bodyPr wrap="none">
                    <a:prstTxWarp prst="textArchDown">
                      <a:avLst/>
                    </a:prstTxWarp>
                    <a:spAutoFit/>
                  </a:bodyPr>
                  <a:lstStyle/>
                  <a:p>
                    <a:r>
                      <a:rPr lang="en-GB" dirty="0">
                        <a:solidFill>
                          <a:srgbClr val="2454A0"/>
                        </a:solidFill>
                        <a:latin typeface="+mj-lt"/>
                        <a:cs typeface="Arial" panose="020B0604020202020204" pitchFamily="34" charset="0"/>
                      </a:rPr>
                      <a:t>particle physics experiments</a:t>
                    </a:r>
                    <a:endParaRPr lang="en-GB" dirty="0">
                      <a:solidFill>
                        <a:srgbClr val="2454A0"/>
                      </a:solidFill>
                      <a:latin typeface="+mj-lt"/>
                    </a:endParaRPr>
                  </a:p>
                </p:txBody>
              </p:sp>
            </p:grpSp>
          </p:grpSp>
          <p:pic>
            <p:nvPicPr>
              <p:cNvPr id="11" name="Picture 2" descr="https://mediastream.cern.ch/MediaArchive/Photo/Public/2012/1207158/1207158_05/1207158_05-A4-at-144-dpi.jpg"/>
              <p:cNvPicPr>
                <a:picLocks noChangeAspect="1" noChangeArrowheads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flipH="1">
                <a:off x="8492049" y="2829106"/>
                <a:ext cx="1188000" cy="1188000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" name="Rectangle 8"/>
            <p:cNvSpPr/>
            <p:nvPr/>
          </p:nvSpPr>
          <p:spPr>
            <a:xfrm rot="835020">
              <a:off x="4906466" y="2236900"/>
              <a:ext cx="2520000" cy="2520000"/>
            </a:xfrm>
            <a:prstGeom prst="rect">
              <a:avLst/>
            </a:pr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r>
                <a:rPr lang="en-GB" dirty="0">
                  <a:solidFill>
                    <a:srgbClr val="2454A0"/>
                  </a:solidFill>
                  <a:latin typeface="+mj-lt"/>
                  <a:cs typeface="Arial" panose="020B0604020202020204" pitchFamily="34" charset="0"/>
                </a:rPr>
                <a:t>► hands-on &amp; minds-on</a:t>
              </a:r>
              <a:endParaRPr lang="en-GB" dirty="0">
                <a:solidFill>
                  <a:srgbClr val="2454A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485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/>
              <a:t>CERN S‘Cool LAB</a:t>
            </a:r>
            <a:r>
              <a:rPr lang="en-GB" dirty="0"/>
              <a:t/>
            </a:r>
            <a:br>
              <a:rPr lang="en-GB" dirty="0"/>
            </a:br>
            <a:r>
              <a:rPr lang="en-GB" sz="3100" dirty="0"/>
              <a:t>a hands-on particle physics learning laboratory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julia.woithe@cern.ch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30811" y="1660705"/>
            <a:ext cx="8733178" cy="2053865"/>
            <a:chOff x="283219" y="2053864"/>
            <a:chExt cx="11644237" cy="2738487"/>
          </a:xfrm>
        </p:grpSpPr>
        <p:grpSp>
          <p:nvGrpSpPr>
            <p:cNvPr id="8" name="Group 7"/>
            <p:cNvGrpSpPr/>
            <p:nvPr/>
          </p:nvGrpSpPr>
          <p:grpSpPr>
            <a:xfrm>
              <a:off x="283219" y="2053864"/>
              <a:ext cx="11644237" cy="2738487"/>
              <a:chOff x="283219" y="2053864"/>
              <a:chExt cx="11644237" cy="2738487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83219" y="2053864"/>
                <a:ext cx="11644237" cy="2738487"/>
                <a:chOff x="283219" y="2053864"/>
                <a:chExt cx="11644237" cy="2738487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283219" y="3013501"/>
                  <a:ext cx="2285668" cy="861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+mj-lt"/>
                      <a:cs typeface="Arial" panose="020B0604020202020204" pitchFamily="34" charset="0"/>
                    </a:rPr>
                    <a:t>high school students</a:t>
                  </a:r>
                </a:p>
              </p:txBody>
            </p:sp>
            <p:grpSp>
              <p:nvGrpSpPr>
                <p:cNvPr id="13" name="Group 12"/>
                <p:cNvGrpSpPr/>
                <p:nvPr/>
              </p:nvGrpSpPr>
              <p:grpSpPr>
                <a:xfrm>
                  <a:off x="1801695" y="2053864"/>
                  <a:ext cx="10125761" cy="2738487"/>
                  <a:chOff x="1801695" y="2053864"/>
                  <a:chExt cx="10125761" cy="2738487"/>
                </a:xfrm>
              </p:grpSpPr>
              <p:pic>
                <p:nvPicPr>
                  <p:cNvPr id="14" name="Picture 13"/>
                  <p:cNvPicPr>
                    <a:picLocks noChangeAspect="1"/>
                  </p:cNvPicPr>
                  <p:nvPr/>
                </p:nvPicPr>
                <p:blipFill rotWithShape="1">
                  <a:blip r:embed="rId2" cstate="screen">
                    <a:duotone>
                      <a:schemeClr val="bg2">
                        <a:shade val="45000"/>
                        <a:satMod val="135000"/>
                      </a:schemeClr>
                      <a:prstClr val="white"/>
                    </a:duotone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19789" t="60619" r="350" b="-550"/>
                  <a:stretch/>
                </p:blipFill>
                <p:spPr>
                  <a:xfrm>
                    <a:off x="1801695" y="2053864"/>
                    <a:ext cx="8588610" cy="2738487"/>
                  </a:xfrm>
                  <a:prstGeom prst="rect">
                    <a:avLst/>
                  </a:prstGeom>
                </p:spPr>
              </p:pic>
              <p:pic>
                <p:nvPicPr>
                  <p:cNvPr id="15" name="Picture 14"/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 flipH="1">
                    <a:off x="2649943" y="2817041"/>
                    <a:ext cx="1188000" cy="1188000"/>
                  </a:xfrm>
                  <a:prstGeom prst="ellips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</p:pic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5329544" y="2798777"/>
                    <a:ext cx="1670904" cy="123110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lt"/>
                        <a:cs typeface="Arial" panose="020B0604020202020204" pitchFamily="34" charset="0"/>
                      </a:rPr>
                      <a:t>Physics Education Research</a:t>
                    </a:r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9746133" y="3013501"/>
                    <a:ext cx="2181323" cy="861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j-lt"/>
                        <a:cs typeface="Arial" panose="020B0604020202020204" pitchFamily="34" charset="0"/>
                      </a:rPr>
                      <a:t>high school teachers</a:t>
                    </a:r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4894434" y="2186696"/>
                    <a:ext cx="2520000" cy="2520000"/>
                  </a:xfrm>
                  <a:prstGeom prst="rect">
                    <a:avLst/>
                  </a:prstGeom>
                </p:spPr>
                <p:txBody>
                  <a:bodyPr wrap="none">
                    <a:prstTxWarp prst="textArchDown">
                      <a:avLst/>
                    </a:prstTxWarp>
                    <a:spAutoFit/>
                  </a:bodyPr>
                  <a:lstStyle/>
                  <a:p>
                    <a:r>
                      <a:rPr lang="en-GB" dirty="0">
                        <a:solidFill>
                          <a:srgbClr val="2454A0"/>
                        </a:solidFill>
                        <a:latin typeface="+mj-lt"/>
                        <a:cs typeface="Arial" panose="020B0604020202020204" pitchFamily="34" charset="0"/>
                      </a:rPr>
                      <a:t>particle physics experiments</a:t>
                    </a:r>
                    <a:endParaRPr lang="en-GB" dirty="0">
                      <a:solidFill>
                        <a:srgbClr val="2454A0"/>
                      </a:solidFill>
                      <a:latin typeface="+mj-lt"/>
                    </a:endParaRPr>
                  </a:p>
                </p:txBody>
              </p:sp>
            </p:grpSp>
          </p:grpSp>
          <p:pic>
            <p:nvPicPr>
              <p:cNvPr id="11" name="Picture 2" descr="https://mediastream.cern.ch/MediaArchive/Photo/Public/2012/1207158/1207158_05/1207158_05-A4-at-144-dpi.jpg"/>
              <p:cNvPicPr>
                <a:picLocks noChangeAspect="1" noChangeArrowheads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flipH="1">
                <a:off x="8492049" y="2829106"/>
                <a:ext cx="1188000" cy="1188000"/>
              </a:xfrm>
              <a:prstGeom prst="ellipse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" name="Rectangle 8"/>
            <p:cNvSpPr/>
            <p:nvPr/>
          </p:nvSpPr>
          <p:spPr>
            <a:xfrm rot="835020">
              <a:off x="4906466" y="2236900"/>
              <a:ext cx="2520000" cy="2520000"/>
            </a:xfrm>
            <a:prstGeom prst="rect">
              <a:avLst/>
            </a:pr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r>
                <a:rPr lang="en-GB" dirty="0">
                  <a:solidFill>
                    <a:srgbClr val="2454A0"/>
                  </a:solidFill>
                  <a:latin typeface="+mj-lt"/>
                  <a:cs typeface="Arial" panose="020B0604020202020204" pitchFamily="34" charset="0"/>
                </a:rPr>
                <a:t>► hands-on &amp; minds-on</a:t>
              </a:r>
              <a:endParaRPr lang="en-GB" dirty="0">
                <a:solidFill>
                  <a:srgbClr val="2454A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173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CERNcobrandi16-9.potx</Template>
  <TotalTime>370</TotalTime>
  <Words>656</Words>
  <Application>Microsoft Office PowerPoint</Application>
  <PresentationFormat>On-screen Show (16:9)</PresentationFormat>
  <Paragraphs>233</Paragraphs>
  <Slides>25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Optima</vt:lpstr>
      <vt:lpstr>Wingdings</vt:lpstr>
      <vt:lpstr>CERNcobrandi16-9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S‘Cool LAB a hands-on particle physics learning laboratory</vt:lpstr>
      <vt:lpstr>CERN S‘Cool LAB a hands-on particle physics learning laboratory</vt:lpstr>
      <vt:lpstr>CERN S‘Cool LAB a hands-on particle physics learning laboratory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3D printable things &amp; education</vt:lpstr>
      <vt:lpstr>Designing a 3D printable model</vt:lpstr>
      <vt:lpstr>The final model</vt:lpstr>
      <vt:lpstr>250 eV electron beam &amp; model coils </vt:lpstr>
      <vt:lpstr>A 3D printable particle trap</vt:lpstr>
      <vt:lpstr>A 3D printable particle trap</vt:lpstr>
      <vt:lpstr>More info: cern.ch/s-cool-lab</vt:lpstr>
      <vt:lpstr>Back-up</vt:lpstr>
      <vt:lpstr>Comparison between the ATLAS barrel toroid and the functional 3D-printed model</vt:lpstr>
      <vt:lpstr>More about the ATLAS magnet model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test</dc:subject>
  <dc:creator>CERN User</dc:creator>
  <cp:lastModifiedBy>Julia Woithe</cp:lastModifiedBy>
  <cp:revision>45</cp:revision>
  <dcterms:created xsi:type="dcterms:W3CDTF">2012-11-30T11:04:26Z</dcterms:created>
  <dcterms:modified xsi:type="dcterms:W3CDTF">2017-07-06T17:16:59Z</dcterms:modified>
</cp:coreProperties>
</file>