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77" r:id="rId5"/>
    <p:sldId id="267" r:id="rId6"/>
    <p:sldId id="259" r:id="rId7"/>
    <p:sldId id="266" r:id="rId8"/>
    <p:sldId id="264" r:id="rId9"/>
    <p:sldId id="271" r:id="rId10"/>
    <p:sldId id="272" r:id="rId11"/>
    <p:sldId id="273" r:id="rId12"/>
    <p:sldId id="290" r:id="rId13"/>
    <p:sldId id="261" r:id="rId14"/>
    <p:sldId id="263" r:id="rId15"/>
    <p:sldId id="265" r:id="rId16"/>
    <p:sldId id="285" r:id="rId17"/>
    <p:sldId id="282" r:id="rId18"/>
    <p:sldId id="283" r:id="rId19"/>
    <p:sldId id="274" r:id="rId20"/>
    <p:sldId id="278" r:id="rId21"/>
    <p:sldId id="280" r:id="rId22"/>
    <p:sldId id="286" r:id="rId23"/>
    <p:sldId id="281" r:id="rId24"/>
    <p:sldId id="276" r:id="rId25"/>
    <p:sldId id="289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A1E82-7C58-4546-B4F1-8C0CA8A29337}" type="datetimeFigureOut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3F4C8-EAB6-49A0-BBEA-F531FB43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638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3F4C8-EAB6-49A0-BBEA-F531FB431A9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963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A3F4C8-EAB6-49A0-BBEA-F531FB431A9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605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B4664-4F07-4A27-AF4F-26F96F25F146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5C428-3F86-4571-A264-6C8FA3B7A94E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AA5E3-F873-4417-A36B-283FA1CC1967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EB8DC-D2C8-4129-865F-53B9F5CED4E4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4B8F-CE87-4322-9F63-22001CF3AF7A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CDDE-E617-4FC2-A007-2454F9767AAA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ACAC-A818-40FB-9DBB-0F1F6E233FB6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67E1A-1D4A-4B35-B523-C53E4231298A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85463-2F39-476E-8C0A-CC9084C3D356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AD78-F4C1-404A-80EB-DDFA354A465F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784E-BED7-4DBF-A909-164287C88FE6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04F9A-D0EC-4459-91DC-B7E870E1365E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Fazhi.Qi/IHEPCC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528" y="2060848"/>
            <a:ext cx="8424936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zh-CN" dirty="0" smtClean="0"/>
              <a:t>Network Security Self-Service Platform in IHEP</a:t>
            </a:r>
            <a:br>
              <a:rPr lang="en-US" altLang="zh-CN" dirty="0" smtClean="0"/>
            </a:br>
            <a:r>
              <a:rPr lang="en-US" altLang="zh-CN" sz="3100" dirty="0" smtClean="0"/>
              <a:t>-</a:t>
            </a:r>
            <a:r>
              <a:rPr lang="en-US" altLang="zh-CN" sz="3100" dirty="0"/>
              <a:t> for Hosts &amp; </a:t>
            </a:r>
            <a:r>
              <a:rPr lang="en-US" altLang="zh-CN" sz="3100" dirty="0" smtClean="0"/>
              <a:t>Services </a:t>
            </a:r>
            <a:r>
              <a:rPr lang="en-US" altLang="zh-CN" sz="3100" dirty="0"/>
              <a:t>Vulnerability </a:t>
            </a:r>
            <a:r>
              <a:rPr lang="en-US" altLang="zh-CN" sz="2800" dirty="0" smtClean="0"/>
              <a:t>Assessment</a:t>
            </a:r>
            <a:r>
              <a:rPr lang="en-US" altLang="zh-CN" sz="3100" dirty="0" smtClean="0"/>
              <a:t> 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971600" y="4149080"/>
            <a:ext cx="7304856" cy="2063080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dirty="0" err="1" smtClean="0">
                <a:solidFill>
                  <a:srgbClr val="FFC000"/>
                </a:solidFill>
              </a:rPr>
              <a:t>Fazhi</a:t>
            </a:r>
            <a:r>
              <a:rPr lang="zh-CN" altLang="en-US" dirty="0" smtClean="0">
                <a:solidFill>
                  <a:srgbClr val="FFC000"/>
                </a:solidFill>
              </a:rPr>
              <a:t> </a:t>
            </a:r>
            <a:r>
              <a:rPr lang="en-US" altLang="zh-CN" dirty="0" smtClean="0">
                <a:solidFill>
                  <a:srgbClr val="FFC000"/>
                </a:solidFill>
              </a:rPr>
              <a:t>Qi</a:t>
            </a:r>
            <a:r>
              <a:rPr lang="en-US" altLang="zh-CN" dirty="0" smtClean="0"/>
              <a:t>,</a:t>
            </a:r>
            <a:r>
              <a:rPr lang="zh-CN" altLang="en-US" dirty="0" smtClean="0"/>
              <a:t> </a:t>
            </a:r>
            <a:r>
              <a:rPr lang="en-US" altLang="zh-CN" dirty="0" smtClean="0"/>
              <a:t>Tian</a:t>
            </a:r>
            <a:r>
              <a:rPr lang="zh-CN" altLang="en-US" dirty="0" smtClean="0"/>
              <a:t> </a:t>
            </a:r>
            <a:r>
              <a:rPr lang="en-US" altLang="zh-CN" dirty="0" smtClean="0"/>
              <a:t>Yan, </a:t>
            </a:r>
            <a:r>
              <a:rPr lang="en-US" altLang="zh-CN" dirty="0" err="1" smtClean="0"/>
              <a:t>Zhihui</a:t>
            </a:r>
            <a:r>
              <a:rPr lang="en-US" altLang="zh-CN" dirty="0" smtClean="0"/>
              <a:t> Sun, Chichi </a:t>
            </a:r>
            <a:r>
              <a:rPr lang="en-US" altLang="zh-CN" dirty="0" err="1" smtClean="0"/>
              <a:t>Weng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Computing Center, IHEP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err="1" smtClean="0"/>
              <a:t>HEPiX</a:t>
            </a:r>
            <a:r>
              <a:rPr lang="en-US" altLang="zh-CN" dirty="0" smtClean="0"/>
              <a:t> Spring  </a:t>
            </a:r>
            <a:r>
              <a:rPr lang="en-US" altLang="zh-CN" dirty="0" smtClean="0"/>
              <a:t>2016</a:t>
            </a:r>
            <a:endParaRPr lang="en-US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3071" y="0"/>
            <a:ext cx="1943100" cy="108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1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Middle Layer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In message middleware, the active MQ and P2P model is used. Failover mechanism is also realized by multiple JMS broker.</a:t>
            </a:r>
          </a:p>
          <a:p>
            <a:r>
              <a:rPr lang="en-US" altLang="zh-CN" sz="2000" dirty="0" smtClean="0"/>
              <a:t>A general data format is designed to store the vulnerability information detected. </a:t>
            </a:r>
          </a:p>
          <a:p>
            <a:r>
              <a:rPr lang="en-US" altLang="zh-CN" sz="2000" dirty="0" smtClean="0"/>
              <a:t>The data is stored at MySQL database.</a:t>
            </a:r>
          </a:p>
          <a:p>
            <a:r>
              <a:rPr lang="en-US" altLang="zh-CN" sz="2000" dirty="0" err="1" smtClean="0"/>
              <a:t>RESTfull</a:t>
            </a:r>
            <a:r>
              <a:rPr lang="en-US" altLang="zh-CN" sz="2000" dirty="0" smtClean="0"/>
              <a:t> API is developed to encapsulate data, it provides general interface for data access</a:t>
            </a:r>
            <a:endParaRPr lang="zh-CN" altLang="en-US" sz="2000" dirty="0"/>
          </a:p>
        </p:txBody>
      </p:sp>
      <p:sp>
        <p:nvSpPr>
          <p:cNvPr id="4" name="矩形 3"/>
          <p:cNvSpPr/>
          <p:nvPr/>
        </p:nvSpPr>
        <p:spPr>
          <a:xfrm>
            <a:off x="7524328" y="2204864"/>
            <a:ext cx="1152128" cy="2376264"/>
          </a:xfrm>
          <a:prstGeom prst="rect">
            <a:avLst/>
          </a:prstGeom>
          <a:ln w="19050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7809037" y="4149080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/>
              <a:t>C</a:t>
            </a:r>
            <a:r>
              <a:rPr lang="en-US" altLang="zh-CN" sz="1400" smtClean="0"/>
              <a:t>lient</a:t>
            </a:r>
            <a:endParaRPr lang="zh-CN" altLang="en-US" sz="1400"/>
          </a:p>
        </p:txBody>
      </p:sp>
      <p:sp>
        <p:nvSpPr>
          <p:cNvPr id="6" name="矩形 5"/>
          <p:cNvSpPr/>
          <p:nvPr/>
        </p:nvSpPr>
        <p:spPr>
          <a:xfrm>
            <a:off x="7632340" y="2420888"/>
            <a:ext cx="936104" cy="360040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Consumer 1</a:t>
            </a:r>
            <a:endParaRPr lang="zh-CN" altLang="en-US" sz="1200"/>
          </a:p>
        </p:txBody>
      </p:sp>
      <p:sp>
        <p:nvSpPr>
          <p:cNvPr id="7" name="矩形 6"/>
          <p:cNvSpPr/>
          <p:nvPr/>
        </p:nvSpPr>
        <p:spPr>
          <a:xfrm>
            <a:off x="7632340" y="2924944"/>
            <a:ext cx="936104" cy="360040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Consumer 2</a:t>
            </a:r>
            <a:endParaRPr lang="zh-CN" altLang="en-US" sz="1200"/>
          </a:p>
        </p:txBody>
      </p:sp>
      <p:sp>
        <p:nvSpPr>
          <p:cNvPr id="8" name="矩形 7"/>
          <p:cNvSpPr/>
          <p:nvPr/>
        </p:nvSpPr>
        <p:spPr>
          <a:xfrm>
            <a:off x="7632340" y="3429000"/>
            <a:ext cx="936104" cy="360040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Consumer n</a:t>
            </a:r>
            <a:endParaRPr lang="zh-CN" altLang="en-US" sz="1200"/>
          </a:p>
        </p:txBody>
      </p:sp>
      <p:sp>
        <p:nvSpPr>
          <p:cNvPr id="9" name="流程图: 磁盘 8"/>
          <p:cNvSpPr/>
          <p:nvPr/>
        </p:nvSpPr>
        <p:spPr>
          <a:xfrm>
            <a:off x="6033921" y="3032956"/>
            <a:ext cx="864096" cy="720080"/>
          </a:xfrm>
          <a:prstGeom prst="flowChartMagneticDisk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JMS Provider</a:t>
            </a:r>
            <a:endParaRPr lang="zh-CN" altLang="en-US" sz="1200"/>
          </a:p>
        </p:txBody>
      </p:sp>
      <p:sp>
        <p:nvSpPr>
          <p:cNvPr id="10" name="矩形 9"/>
          <p:cNvSpPr/>
          <p:nvPr/>
        </p:nvSpPr>
        <p:spPr>
          <a:xfrm>
            <a:off x="5997917" y="2204864"/>
            <a:ext cx="936104" cy="360040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Producer</a:t>
            </a:r>
            <a:endParaRPr lang="zh-CN" altLang="en-US" sz="1200"/>
          </a:p>
        </p:txBody>
      </p:sp>
      <p:sp>
        <p:nvSpPr>
          <p:cNvPr id="11" name="矩形 10"/>
          <p:cNvSpPr/>
          <p:nvPr/>
        </p:nvSpPr>
        <p:spPr>
          <a:xfrm>
            <a:off x="5997917" y="4149080"/>
            <a:ext cx="936104" cy="443947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Message queue</a:t>
            </a:r>
            <a:endParaRPr lang="zh-CN" altLang="en-US" sz="1200"/>
          </a:p>
        </p:txBody>
      </p:sp>
      <p:cxnSp>
        <p:nvCxnSpPr>
          <p:cNvPr id="13" name="直接箭头连接符 12"/>
          <p:cNvCxnSpPr>
            <a:stCxn id="10" idx="2"/>
            <a:endCxn id="9" idx="1"/>
          </p:cNvCxnSpPr>
          <p:nvPr/>
        </p:nvCxnSpPr>
        <p:spPr>
          <a:xfrm>
            <a:off x="6465969" y="2564904"/>
            <a:ext cx="0" cy="4680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>
            <a:endCxn id="11" idx="0"/>
          </p:cNvCxnSpPr>
          <p:nvPr/>
        </p:nvCxnSpPr>
        <p:spPr>
          <a:xfrm>
            <a:off x="6465969" y="3753036"/>
            <a:ext cx="0" cy="39604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6" idx="1"/>
          </p:cNvCxnSpPr>
          <p:nvPr/>
        </p:nvCxnSpPr>
        <p:spPr>
          <a:xfrm flipH="1">
            <a:off x="6898017" y="2600908"/>
            <a:ext cx="734323" cy="8280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58411" y="3167091"/>
            <a:ext cx="5400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pull</a:t>
            </a:r>
            <a:endParaRPr lang="zh-CN" altLang="en-US" sz="1200"/>
          </a:p>
        </p:txBody>
      </p:sp>
      <p:sp>
        <p:nvSpPr>
          <p:cNvPr id="21" name="TextBox 20"/>
          <p:cNvSpPr txBox="1"/>
          <p:nvPr/>
        </p:nvSpPr>
        <p:spPr>
          <a:xfrm>
            <a:off x="6000866" y="260090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smtClean="0"/>
              <a:t>push</a:t>
            </a:r>
            <a:endParaRPr lang="zh-CN" altLang="en-US" sz="1200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CE8FA-A1D9-4A1B-896F-2C9910B1C4E0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15" name="页脚占位符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79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Service Layer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User interface</a:t>
            </a:r>
          </a:p>
          <a:p>
            <a:pPr lvl="1"/>
            <a:r>
              <a:rPr lang="en-US" altLang="zh-CN" sz="2000" dirty="0" smtClean="0"/>
              <a:t>A user friendly web interface is provided for user self-service</a:t>
            </a:r>
          </a:p>
          <a:p>
            <a:pPr lvl="1"/>
            <a:r>
              <a:rPr lang="en-US" altLang="zh-CN" sz="2000" dirty="0" smtClean="0"/>
              <a:t>It’s easy to use and present straightforward result for non-expert user</a:t>
            </a:r>
          </a:p>
          <a:p>
            <a:r>
              <a:rPr lang="en-US" altLang="zh-CN" sz="2400" dirty="0" smtClean="0"/>
              <a:t>Authentication and authorization</a:t>
            </a:r>
          </a:p>
          <a:p>
            <a:pPr lvl="1"/>
            <a:r>
              <a:rPr lang="en-US" altLang="zh-CN" sz="2000" dirty="0" smtClean="0"/>
              <a:t>Role based access control </a:t>
            </a:r>
          </a:p>
          <a:p>
            <a:pPr lvl="1"/>
            <a:r>
              <a:rPr lang="en-US" altLang="zh-CN" sz="2000" dirty="0"/>
              <a:t>D</a:t>
            </a:r>
            <a:r>
              <a:rPr lang="en-US" altLang="zh-CN" sz="2000" dirty="0" smtClean="0"/>
              <a:t>ynamic authorization</a:t>
            </a:r>
          </a:p>
          <a:p>
            <a:pPr lvl="1"/>
            <a:r>
              <a:rPr lang="en-US" altLang="zh-CN" sz="2000" dirty="0"/>
              <a:t>I</a:t>
            </a:r>
            <a:r>
              <a:rPr lang="en-US" altLang="zh-CN" sz="2000" dirty="0" smtClean="0"/>
              <a:t>ntegrated with IHEP unified authentication system /Oauth2.0</a:t>
            </a:r>
          </a:p>
          <a:p>
            <a:pPr lvl="1"/>
            <a:r>
              <a:rPr lang="en-US" altLang="zh-CN" sz="2000" dirty="0" smtClean="0"/>
              <a:t>Host admission/access control based on assessment result, Integrated with IHEP firewall </a:t>
            </a:r>
            <a:r>
              <a:rPr lang="en-US" altLang="zh-CN" sz="2000" dirty="0" smtClean="0"/>
              <a:t>system</a:t>
            </a:r>
            <a:endParaRPr lang="en-US" altLang="zh-CN" sz="2000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8B6CE-42C1-4C68-967E-E17607649ED5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2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Development and deployment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AA28D-96F1-4597-89A2-AD0D326A5BCC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04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Development Environment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smtClean="0"/>
              <a:t>Programing Langurage: </a:t>
            </a:r>
          </a:p>
          <a:p>
            <a:pPr lvl="1"/>
            <a:r>
              <a:rPr lang="en-US" altLang="zh-CN" sz="2400" smtClean="0"/>
              <a:t>Python 2.7</a:t>
            </a:r>
          </a:p>
          <a:p>
            <a:r>
              <a:rPr lang="en-US" altLang="zh-CN" sz="2800" smtClean="0"/>
              <a:t>Operation system: </a:t>
            </a:r>
          </a:p>
          <a:p>
            <a:pPr lvl="1"/>
            <a:r>
              <a:rPr lang="en-US" altLang="zh-CN" sz="2400" smtClean="0"/>
              <a:t>CentOS 6 and Windows 7</a:t>
            </a:r>
          </a:p>
          <a:p>
            <a:r>
              <a:rPr lang="en-US" altLang="zh-CN" sz="2800" smtClean="0"/>
              <a:t>Database: </a:t>
            </a:r>
          </a:p>
          <a:p>
            <a:pPr lvl="1"/>
            <a:r>
              <a:rPr lang="en-US" altLang="zh-CN" sz="2400" smtClean="0"/>
              <a:t>MySQL 5.6</a:t>
            </a:r>
          </a:p>
          <a:p>
            <a:r>
              <a:rPr lang="en-US" altLang="zh-CN" sz="2800" smtClean="0"/>
              <a:t>Web framework: </a:t>
            </a:r>
          </a:p>
          <a:p>
            <a:pPr lvl="1"/>
            <a:r>
              <a:rPr lang="en-US" altLang="zh-CN" sz="2400" smtClean="0"/>
              <a:t>Django, uwsgi, Nginx</a:t>
            </a:r>
            <a:endParaRPr lang="zh-CN" altLang="en-US" sz="240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1F960-84CF-41B9-8692-40C618C2CD98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96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749393" y="1700215"/>
            <a:ext cx="7560840" cy="1008112"/>
          </a:xfrm>
          <a:prstGeom prst="rect">
            <a:avLst/>
          </a:prstGeom>
          <a:ln w="19050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System Deployment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34318" y="3466291"/>
            <a:ext cx="3909689" cy="864096"/>
          </a:xfrm>
          <a:prstGeom prst="rect">
            <a:avLst/>
          </a:prstGeom>
          <a:ln w="19050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292080" y="3480658"/>
            <a:ext cx="2880320" cy="864096"/>
          </a:xfrm>
          <a:prstGeom prst="rect">
            <a:avLst/>
          </a:prstGeom>
          <a:ln w="19050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845492" y="1881698"/>
            <a:ext cx="1206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/>
              <a:t>Assessment Server</a:t>
            </a:r>
            <a:endParaRPr lang="zh-CN" altLang="en-US" sz="1600"/>
          </a:p>
        </p:txBody>
      </p:sp>
      <p:sp>
        <p:nvSpPr>
          <p:cNvPr id="9" name="矩形 8"/>
          <p:cNvSpPr/>
          <p:nvPr/>
        </p:nvSpPr>
        <p:spPr>
          <a:xfrm>
            <a:off x="958047" y="3685657"/>
            <a:ext cx="482202" cy="415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440249" y="3685657"/>
            <a:ext cx="482202" cy="415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922451" y="3685657"/>
            <a:ext cx="482202" cy="415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404653" y="3685657"/>
            <a:ext cx="482202" cy="415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3492140" y="3624674"/>
            <a:ext cx="1150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message queue server</a:t>
            </a:r>
            <a:endParaRPr lang="zh-CN" altLang="en-US" sz="1400"/>
          </a:p>
        </p:txBody>
      </p:sp>
      <p:sp>
        <p:nvSpPr>
          <p:cNvPr id="14" name="流程图: 磁盘 13"/>
          <p:cNvSpPr/>
          <p:nvPr/>
        </p:nvSpPr>
        <p:spPr>
          <a:xfrm>
            <a:off x="5652120" y="3567329"/>
            <a:ext cx="833189" cy="637909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DB server</a:t>
            </a:r>
            <a:endParaRPr lang="zh-CN" altLang="en-US" sz="1600"/>
          </a:p>
        </p:txBody>
      </p:sp>
      <p:sp>
        <p:nvSpPr>
          <p:cNvPr id="15" name="圆角矩形 14"/>
          <p:cNvSpPr/>
          <p:nvPr/>
        </p:nvSpPr>
        <p:spPr>
          <a:xfrm>
            <a:off x="6917356" y="3624674"/>
            <a:ext cx="967011" cy="5805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Data access module</a:t>
            </a:r>
            <a:endParaRPr lang="zh-CN" altLang="en-US" sz="1200"/>
          </a:p>
        </p:txBody>
      </p:sp>
      <p:cxnSp>
        <p:nvCxnSpPr>
          <p:cNvPr id="16" name="直接箭头连接符 15"/>
          <p:cNvCxnSpPr>
            <a:stCxn id="14" idx="4"/>
          </p:cNvCxnSpPr>
          <p:nvPr/>
        </p:nvCxnSpPr>
        <p:spPr>
          <a:xfrm flipV="1">
            <a:off x="6485309" y="3886283"/>
            <a:ext cx="432048" cy="1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724669" y="5157192"/>
            <a:ext cx="7560840" cy="1008112"/>
          </a:xfrm>
          <a:prstGeom prst="rect">
            <a:avLst/>
          </a:prstGeom>
          <a:ln w="19050"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2886855" y="3690745"/>
            <a:ext cx="482202" cy="4151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2689162" y="1856363"/>
            <a:ext cx="1728192" cy="68320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Host security evaluation service</a:t>
            </a:r>
            <a:endParaRPr lang="zh-CN" altLang="en-US" sz="1400"/>
          </a:p>
        </p:txBody>
      </p:sp>
      <p:sp>
        <p:nvSpPr>
          <p:cNvPr id="25" name="圆角矩形 24"/>
          <p:cNvSpPr/>
          <p:nvPr/>
        </p:nvSpPr>
        <p:spPr>
          <a:xfrm>
            <a:off x="5189164" y="1827252"/>
            <a:ext cx="1728192" cy="68320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Permission control</a:t>
            </a:r>
            <a:endParaRPr lang="zh-CN" altLang="en-US" sz="1400"/>
          </a:p>
        </p:txBody>
      </p:sp>
      <p:sp>
        <p:nvSpPr>
          <p:cNvPr id="22" name="椭圆 21"/>
          <p:cNvSpPr/>
          <p:nvPr/>
        </p:nvSpPr>
        <p:spPr>
          <a:xfrm>
            <a:off x="1069282" y="5337212"/>
            <a:ext cx="1224136" cy="6480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Detector node 1</a:t>
            </a:r>
            <a:endParaRPr lang="zh-CN" altLang="en-US" sz="1400"/>
          </a:p>
        </p:txBody>
      </p:sp>
      <p:sp>
        <p:nvSpPr>
          <p:cNvPr id="28" name="椭圆 27"/>
          <p:cNvSpPr/>
          <p:nvPr/>
        </p:nvSpPr>
        <p:spPr>
          <a:xfrm>
            <a:off x="2604617" y="5337212"/>
            <a:ext cx="1224136" cy="6480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Detector node 2</a:t>
            </a:r>
            <a:endParaRPr lang="zh-CN" altLang="en-US" sz="1400"/>
          </a:p>
        </p:txBody>
      </p:sp>
      <p:sp>
        <p:nvSpPr>
          <p:cNvPr id="29" name="椭圆 28"/>
          <p:cNvSpPr/>
          <p:nvPr/>
        </p:nvSpPr>
        <p:spPr>
          <a:xfrm>
            <a:off x="4139952" y="5337212"/>
            <a:ext cx="1224136" cy="6480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Detector node 3</a:t>
            </a:r>
            <a:endParaRPr lang="zh-CN" altLang="en-US" sz="1400"/>
          </a:p>
        </p:txBody>
      </p:sp>
      <p:sp>
        <p:nvSpPr>
          <p:cNvPr id="30" name="椭圆 29"/>
          <p:cNvSpPr/>
          <p:nvPr/>
        </p:nvSpPr>
        <p:spPr>
          <a:xfrm>
            <a:off x="6732240" y="5337212"/>
            <a:ext cx="1224136" cy="64807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Detector node n</a:t>
            </a:r>
            <a:endParaRPr lang="zh-CN" altLang="en-US" sz="1400"/>
          </a:p>
        </p:txBody>
      </p:sp>
      <p:sp>
        <p:nvSpPr>
          <p:cNvPr id="27" name="TextBox 26"/>
          <p:cNvSpPr txBox="1"/>
          <p:nvPr/>
        </p:nvSpPr>
        <p:spPr>
          <a:xfrm>
            <a:off x="5673055" y="5476582"/>
            <a:ext cx="97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……</a:t>
            </a:r>
            <a:endParaRPr lang="zh-CN" altLang="en-US"/>
          </a:p>
        </p:txBody>
      </p:sp>
      <p:sp>
        <p:nvSpPr>
          <p:cNvPr id="31" name="下箭头 30"/>
          <p:cNvSpPr/>
          <p:nvPr/>
        </p:nvSpPr>
        <p:spPr>
          <a:xfrm>
            <a:off x="2260637" y="4351872"/>
            <a:ext cx="288032" cy="75479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下箭头 32"/>
          <p:cNvSpPr/>
          <p:nvPr/>
        </p:nvSpPr>
        <p:spPr>
          <a:xfrm>
            <a:off x="2260637" y="2708920"/>
            <a:ext cx="288032" cy="75479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1029582" y="2857897"/>
            <a:ext cx="1415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detection task</a:t>
            </a:r>
            <a:endParaRPr lang="zh-CN" altLang="en-US" sz="1400"/>
          </a:p>
        </p:txBody>
      </p:sp>
      <p:sp>
        <p:nvSpPr>
          <p:cNvPr id="35" name="TextBox 34"/>
          <p:cNvSpPr txBox="1"/>
          <p:nvPr/>
        </p:nvSpPr>
        <p:spPr>
          <a:xfrm>
            <a:off x="1003647" y="4575381"/>
            <a:ext cx="1415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detection task</a:t>
            </a:r>
            <a:endParaRPr lang="zh-CN" altLang="en-US" sz="1400"/>
          </a:p>
        </p:txBody>
      </p:sp>
      <p:sp>
        <p:nvSpPr>
          <p:cNvPr id="34" name="TextBox 33"/>
          <p:cNvSpPr txBox="1"/>
          <p:nvPr/>
        </p:nvSpPr>
        <p:spPr>
          <a:xfrm>
            <a:off x="2548669" y="2859782"/>
            <a:ext cx="723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push</a:t>
            </a:r>
            <a:endParaRPr lang="zh-CN" altLang="en-US" sz="1400"/>
          </a:p>
        </p:txBody>
      </p:sp>
      <p:sp>
        <p:nvSpPr>
          <p:cNvPr id="37" name="TextBox 36"/>
          <p:cNvSpPr txBox="1"/>
          <p:nvPr/>
        </p:nvSpPr>
        <p:spPr>
          <a:xfrm>
            <a:off x="2548669" y="4575381"/>
            <a:ext cx="723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pull</a:t>
            </a:r>
            <a:endParaRPr lang="zh-CN" altLang="en-US" sz="1400"/>
          </a:p>
        </p:txBody>
      </p:sp>
      <p:sp>
        <p:nvSpPr>
          <p:cNvPr id="38" name="下箭头 37"/>
          <p:cNvSpPr/>
          <p:nvPr/>
        </p:nvSpPr>
        <p:spPr>
          <a:xfrm rot="10800000">
            <a:off x="6362228" y="4351872"/>
            <a:ext cx="288032" cy="75479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下箭头 38"/>
          <p:cNvSpPr/>
          <p:nvPr/>
        </p:nvSpPr>
        <p:spPr>
          <a:xfrm rot="10800000">
            <a:off x="6341293" y="2711494"/>
            <a:ext cx="288032" cy="754797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5070164" y="4575382"/>
            <a:ext cx="1415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detection result</a:t>
            </a:r>
            <a:endParaRPr lang="zh-CN" altLang="en-US" sz="1400"/>
          </a:p>
        </p:txBody>
      </p:sp>
      <p:sp>
        <p:nvSpPr>
          <p:cNvPr id="41" name="TextBox 40"/>
          <p:cNvSpPr txBox="1"/>
          <p:nvPr/>
        </p:nvSpPr>
        <p:spPr>
          <a:xfrm>
            <a:off x="6647295" y="4585304"/>
            <a:ext cx="723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push</a:t>
            </a:r>
            <a:endParaRPr lang="zh-CN" altLang="en-US" sz="1400"/>
          </a:p>
        </p:txBody>
      </p:sp>
      <p:sp>
        <p:nvSpPr>
          <p:cNvPr id="42" name="TextBox 41"/>
          <p:cNvSpPr txBox="1"/>
          <p:nvPr/>
        </p:nvSpPr>
        <p:spPr>
          <a:xfrm>
            <a:off x="6590679" y="2935003"/>
            <a:ext cx="723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smtClean="0"/>
              <a:t>pull</a:t>
            </a:r>
            <a:endParaRPr lang="zh-CN" altLang="en-US" sz="140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DC7-CBEB-4E2A-8693-7C6A0056078C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2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5371" y="117740"/>
            <a:ext cx="8229600" cy="1143000"/>
          </a:xfrm>
        </p:spPr>
        <p:txBody>
          <a:bodyPr/>
          <a:lstStyle/>
          <a:p>
            <a:r>
              <a:rPr lang="en-US" altLang="zh-CN" smtClean="0"/>
              <a:t>User Workflow 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9146" y="1755169"/>
            <a:ext cx="4179637" cy="4551098"/>
          </a:xfrm>
        </p:spPr>
        <p:txBody>
          <a:bodyPr>
            <a:normAutofit fontScale="92500" lnSpcReduction="20000"/>
          </a:bodyPr>
          <a:lstStyle/>
          <a:p>
            <a:r>
              <a:rPr lang="en-US" altLang="zh-CN" sz="2400" dirty="0" smtClean="0"/>
              <a:t>Evaluation workflow for normal user: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CN" sz="2000" dirty="0" smtClean="0"/>
              <a:t>login to the network security self-service evaluation system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CN" sz="2000" dirty="0" smtClean="0"/>
              <a:t>create assessment task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CN" sz="2000" dirty="0" smtClean="0"/>
              <a:t>choose evaluation module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CN" sz="2000" dirty="0" smtClean="0"/>
              <a:t>choose online or offline evaluation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CN" sz="2000" dirty="0" smtClean="0"/>
              <a:t>waiting when system perform evaluation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CN" sz="2000" dirty="0" smtClean="0"/>
              <a:t>check result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CN" sz="2000" dirty="0" smtClean="0"/>
              <a:t>enhance host security according to the suggestions</a:t>
            </a:r>
          </a:p>
          <a:p>
            <a:r>
              <a:rPr lang="en-US" altLang="zh-CN" sz="2400" dirty="0" smtClean="0"/>
              <a:t>All these operations can be performed at web client</a:t>
            </a:r>
            <a:endParaRPr lang="zh-CN" altLang="en-US" sz="2400" dirty="0"/>
          </a:p>
        </p:txBody>
      </p:sp>
      <p:grpSp>
        <p:nvGrpSpPr>
          <p:cNvPr id="4" name="组合 3"/>
          <p:cNvGrpSpPr/>
          <p:nvPr/>
        </p:nvGrpSpPr>
        <p:grpSpPr>
          <a:xfrm>
            <a:off x="4595952" y="1628345"/>
            <a:ext cx="5148761" cy="4804745"/>
            <a:chOff x="1011202" y="1628800"/>
            <a:chExt cx="5148761" cy="4804745"/>
          </a:xfrm>
        </p:grpSpPr>
        <p:sp>
          <p:nvSpPr>
            <p:cNvPr id="5" name="圆角矩形 4"/>
            <p:cNvSpPr/>
            <p:nvPr/>
          </p:nvSpPr>
          <p:spPr>
            <a:xfrm>
              <a:off x="1011202" y="1628800"/>
              <a:ext cx="2189773" cy="288032"/>
            </a:xfrm>
            <a:prstGeom prst="round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dirty="0" smtClean="0"/>
                <a:t>Start</a:t>
              </a:r>
            </a:p>
            <a:p>
              <a:pPr algn="ctr"/>
              <a:r>
                <a:rPr lang="en-US" altLang="zh-CN" sz="1200" dirty="0" smtClean="0"/>
                <a:t>Access http://safe.ihep.ac.cn</a:t>
              </a:r>
              <a:endParaRPr lang="zh-CN" altLang="en-US" sz="1200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1053336" y="5997920"/>
              <a:ext cx="2068831" cy="435625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dirty="0" smtClean="0"/>
                <a:t>Result:</a:t>
              </a:r>
              <a:r>
                <a:rPr lang="en-US" altLang="zh-CN" sz="1200" dirty="0"/>
                <a:t> </a:t>
              </a:r>
              <a:r>
                <a:rPr lang="en-US" altLang="zh-CN" sz="1200" dirty="0" smtClean="0"/>
                <a:t>Assessment report and enhance suggestions</a:t>
              </a:r>
              <a:endParaRPr lang="zh-CN" altLang="en-US" sz="1200" dirty="0"/>
            </a:p>
          </p:txBody>
        </p:sp>
        <p:sp>
          <p:nvSpPr>
            <p:cNvPr id="7" name="矩形 6"/>
            <p:cNvSpPr/>
            <p:nvPr/>
          </p:nvSpPr>
          <p:spPr>
            <a:xfrm>
              <a:off x="1331640" y="5140583"/>
              <a:ext cx="1548172" cy="504056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dirty="0" smtClean="0"/>
                <a:t>Start the job/task</a:t>
              </a:r>
              <a:endParaRPr lang="zh-CN" altLang="en-US" sz="1200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1390977" y="2204864"/>
              <a:ext cx="1440160" cy="360040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dirty="0" smtClean="0"/>
                <a:t>Login with the SSO </a:t>
              </a:r>
              <a:endParaRPr lang="zh-CN" altLang="en-US" sz="1200" dirty="0"/>
            </a:p>
          </p:txBody>
        </p:sp>
        <p:cxnSp>
          <p:nvCxnSpPr>
            <p:cNvPr id="9" name="直接箭头连接符 8"/>
            <p:cNvCxnSpPr>
              <a:stCxn id="5" idx="2"/>
              <a:endCxn id="8" idx="0"/>
            </p:cNvCxnSpPr>
            <p:nvPr/>
          </p:nvCxnSpPr>
          <p:spPr>
            <a:xfrm>
              <a:off x="2106089" y="1916832"/>
              <a:ext cx="4968" cy="28803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>
              <a:off x="2108840" y="2564904"/>
              <a:ext cx="0" cy="28803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>
              <a:stCxn id="21" idx="2"/>
              <a:endCxn id="7" idx="0"/>
            </p:cNvCxnSpPr>
            <p:nvPr/>
          </p:nvCxnSpPr>
          <p:spPr>
            <a:xfrm flipH="1">
              <a:off x="2105726" y="4196183"/>
              <a:ext cx="362" cy="94440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>
              <a:off x="2102044" y="5668638"/>
              <a:ext cx="0" cy="31509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H="1" flipV="1">
              <a:off x="5480439" y="2708920"/>
              <a:ext cx="11096" cy="1947830"/>
            </a:xfrm>
            <a:prstGeom prst="line">
              <a:avLst/>
            </a:prstGeom>
            <a:ln w="1905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>
              <a:off x="3130402" y="3850818"/>
              <a:ext cx="1206944" cy="18129"/>
            </a:xfrm>
            <a:prstGeom prst="straightConnector1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flipH="1" flipV="1">
              <a:off x="2094917" y="2676296"/>
              <a:ext cx="3391069" cy="6524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33"/>
            <p:cNvSpPr txBox="1"/>
            <p:nvPr/>
          </p:nvSpPr>
          <p:spPr>
            <a:xfrm>
              <a:off x="4015129" y="5080277"/>
              <a:ext cx="4458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/>
                <a:t>yes</a:t>
              </a:r>
              <a:endParaRPr lang="zh-CN" altLang="en-US" sz="1200" dirty="0"/>
            </a:p>
          </p:txBody>
        </p:sp>
        <p:cxnSp>
          <p:nvCxnSpPr>
            <p:cNvPr id="17" name="直接箭头连接符 16"/>
            <p:cNvCxnSpPr/>
            <p:nvPr/>
          </p:nvCxnSpPr>
          <p:spPr>
            <a:xfrm>
              <a:off x="4360585" y="5015750"/>
              <a:ext cx="0" cy="394143"/>
            </a:xfrm>
            <a:prstGeom prst="straightConnector1">
              <a:avLst/>
            </a:prstGeom>
            <a:ln w="19050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73"/>
            <p:cNvSpPr txBox="1"/>
            <p:nvPr/>
          </p:nvSpPr>
          <p:spPr>
            <a:xfrm>
              <a:off x="3370182" y="3875092"/>
              <a:ext cx="967164" cy="275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/>
                <a:t>no</a:t>
              </a:r>
              <a:endParaRPr lang="zh-CN" altLang="en-US" sz="1200" dirty="0"/>
            </a:p>
          </p:txBody>
        </p:sp>
        <p:cxnSp>
          <p:nvCxnSpPr>
            <p:cNvPr id="19" name="直接箭头连接符 18"/>
            <p:cNvCxnSpPr/>
            <p:nvPr/>
          </p:nvCxnSpPr>
          <p:spPr>
            <a:xfrm>
              <a:off x="5364088" y="4672168"/>
              <a:ext cx="134663" cy="1533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348121" y="2852936"/>
              <a:ext cx="1440160" cy="360040"/>
            </a:xfrm>
            <a:prstGeom prst="rect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dirty="0" smtClean="0"/>
                <a:t>Create a job/task for host assessment</a:t>
              </a:r>
              <a:endParaRPr lang="zh-CN" altLang="en-US" sz="1200" dirty="0"/>
            </a:p>
          </p:txBody>
        </p:sp>
        <p:sp>
          <p:nvSpPr>
            <p:cNvPr id="21" name="流程图: 决策 20"/>
            <p:cNvSpPr/>
            <p:nvPr/>
          </p:nvSpPr>
          <p:spPr>
            <a:xfrm>
              <a:off x="1081773" y="3494801"/>
              <a:ext cx="2048629" cy="701382"/>
            </a:xfrm>
            <a:prstGeom prst="flowChartDecision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cxnSp>
          <p:nvCxnSpPr>
            <p:cNvPr id="22" name="直接箭头连接符 21"/>
            <p:cNvCxnSpPr/>
            <p:nvPr/>
          </p:nvCxnSpPr>
          <p:spPr>
            <a:xfrm>
              <a:off x="2106088" y="3223366"/>
              <a:ext cx="0" cy="288032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072"/>
            <p:cNvSpPr txBox="1"/>
            <p:nvPr/>
          </p:nvSpPr>
          <p:spPr>
            <a:xfrm>
              <a:off x="1588999" y="3527697"/>
              <a:ext cx="119928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dirty="0" smtClean="0"/>
                <a:t>If the user has the privilege for the host</a:t>
              </a:r>
              <a:r>
                <a:rPr lang="en-US" altLang="zh-CN" sz="1100" dirty="0"/>
                <a:t>?</a:t>
              </a:r>
              <a:endParaRPr lang="zh-CN" altLang="en-US" sz="1100" dirty="0"/>
            </a:p>
          </p:txBody>
        </p:sp>
        <p:sp>
          <p:nvSpPr>
            <p:cNvPr id="24" name="流程图: 决策 23"/>
            <p:cNvSpPr/>
            <p:nvPr/>
          </p:nvSpPr>
          <p:spPr>
            <a:xfrm>
              <a:off x="3315459" y="4311794"/>
              <a:ext cx="2048629" cy="701382"/>
            </a:xfrm>
            <a:prstGeom prst="flowChartDecision">
              <a:avLst/>
            </a:prstGeom>
            <a:ln w="127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5" name="TextBox 2072"/>
            <p:cNvSpPr txBox="1"/>
            <p:nvPr/>
          </p:nvSpPr>
          <p:spPr>
            <a:xfrm>
              <a:off x="3301017" y="4406867"/>
              <a:ext cx="201263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100" dirty="0" smtClean="0"/>
                <a:t>Approved by the Administrator/Security  manager ?</a:t>
              </a:r>
              <a:endParaRPr lang="zh-CN" altLang="en-US" sz="1100" dirty="0"/>
            </a:p>
          </p:txBody>
        </p:sp>
        <p:cxnSp>
          <p:nvCxnSpPr>
            <p:cNvPr id="26" name="直接箭头连接符 25"/>
            <p:cNvCxnSpPr/>
            <p:nvPr/>
          </p:nvCxnSpPr>
          <p:spPr>
            <a:xfrm>
              <a:off x="4337346" y="3868947"/>
              <a:ext cx="0" cy="39414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直接箭头连接符 26"/>
            <p:cNvCxnSpPr/>
            <p:nvPr/>
          </p:nvCxnSpPr>
          <p:spPr>
            <a:xfrm flipH="1">
              <a:off x="2892310" y="5402764"/>
              <a:ext cx="1445036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33"/>
            <p:cNvSpPr txBox="1"/>
            <p:nvPr/>
          </p:nvSpPr>
          <p:spPr>
            <a:xfrm>
              <a:off x="1745244" y="4568573"/>
              <a:ext cx="4458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/>
                <a:t>yes</a:t>
              </a:r>
              <a:endParaRPr lang="zh-CN" altLang="en-US" sz="1200" dirty="0"/>
            </a:p>
          </p:txBody>
        </p:sp>
        <p:sp>
          <p:nvSpPr>
            <p:cNvPr id="29" name="TextBox 73"/>
            <p:cNvSpPr txBox="1"/>
            <p:nvPr/>
          </p:nvSpPr>
          <p:spPr>
            <a:xfrm>
              <a:off x="5192799" y="3446895"/>
              <a:ext cx="967164" cy="2756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 smtClean="0"/>
                <a:t>no</a:t>
              </a:r>
              <a:endParaRPr lang="zh-CN" altLang="en-US" sz="1200" dirty="0"/>
            </a:p>
          </p:txBody>
        </p: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B8040-F6C3-40D1-8977-80C57A39701B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31" name="页脚占位符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23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Running Status </a:t>
            </a:r>
            <a:r>
              <a:rPr lang="en-US" altLang="zh-CN" dirty="0" smtClean="0"/>
              <a:t>at </a:t>
            </a:r>
            <a:r>
              <a:rPr lang="en-US" altLang="zh-CN" dirty="0" err="1" smtClean="0"/>
              <a:t>ihep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A4002-D6E3-48FF-9022-CAA1D1B0DB87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1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Deployment and Operation at IHEP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smtClean="0"/>
              <a:t>This NSSP was deployed at IHEP and started to run at 2014.</a:t>
            </a:r>
          </a:p>
          <a:p>
            <a:r>
              <a:rPr lang="en-US" altLang="zh-CN" sz="2400"/>
              <a:t>U</a:t>
            </a:r>
            <a:r>
              <a:rPr lang="en-US" altLang="zh-CN" sz="2400" smtClean="0"/>
              <a:t>sers can access to this system through the application list in IHEP unified authentication homepage.</a:t>
            </a:r>
          </a:p>
          <a:p>
            <a:endParaRPr lang="en-US" altLang="zh-CN" sz="2400" smtClean="0"/>
          </a:p>
          <a:p>
            <a:pPr marL="0" indent="0">
              <a:buNone/>
            </a:pPr>
            <a:endParaRPr lang="zh-CN" altLang="en-US" sz="24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852936"/>
            <a:ext cx="7275148" cy="388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椭圆 4"/>
          <p:cNvSpPr/>
          <p:nvPr/>
        </p:nvSpPr>
        <p:spPr>
          <a:xfrm>
            <a:off x="4788024" y="4293096"/>
            <a:ext cx="1008112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9DFDE-26AC-4AFD-BFB6-BE2A7CEF2C47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Running Status</a:t>
            </a:r>
            <a:r>
              <a:rPr lang="en-US" altLang="zh-CN" dirty="0" smtClean="0"/>
              <a:t> </a:t>
            </a:r>
            <a:r>
              <a:rPr lang="en-US" altLang="zh-CN" dirty="0" smtClean="0"/>
              <a:t>at IHEP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000" dirty="0" smtClean="0"/>
              <a:t>Online for about 1 year</a:t>
            </a:r>
            <a:endParaRPr lang="en-US" altLang="zh-CN" sz="2000" dirty="0" smtClean="0"/>
          </a:p>
          <a:p>
            <a:pPr lvl="1"/>
            <a:r>
              <a:rPr lang="en-US" altLang="zh-CN" sz="1600" dirty="0" smtClean="0"/>
              <a:t>1458 </a:t>
            </a:r>
            <a:r>
              <a:rPr lang="en-US" altLang="zh-CN" sz="1600" dirty="0" smtClean="0"/>
              <a:t>distinct hosts have been evaluated in NSSP.</a:t>
            </a:r>
          </a:p>
          <a:p>
            <a:pPr lvl="1"/>
            <a:r>
              <a:rPr lang="en-US" altLang="zh-CN" sz="1600" dirty="0" smtClean="0"/>
              <a:t>About </a:t>
            </a:r>
            <a:r>
              <a:rPr lang="en-US" altLang="zh-CN" sz="1600" dirty="0" smtClean="0"/>
              <a:t>half of the high-risk </a:t>
            </a:r>
            <a:r>
              <a:rPr lang="en-US" altLang="zh-CN" sz="1600" dirty="0" smtClean="0"/>
              <a:t>vulnerabilities </a:t>
            </a:r>
            <a:r>
              <a:rPr lang="en-US" altLang="zh-CN" sz="1600" dirty="0" smtClean="0"/>
              <a:t>have been </a:t>
            </a:r>
            <a:r>
              <a:rPr lang="en-US" altLang="zh-CN" sz="1600" dirty="0" smtClean="0"/>
              <a:t>fixed</a:t>
            </a:r>
          </a:p>
          <a:p>
            <a:pPr lvl="1"/>
            <a:r>
              <a:rPr lang="en-US" altLang="zh-CN" sz="1600" dirty="0"/>
              <a:t>For example, at Jan. </a:t>
            </a:r>
            <a:r>
              <a:rPr lang="en-US" altLang="zh-CN" sz="1600" dirty="0"/>
              <a:t>2016, 63 high-risk </a:t>
            </a:r>
            <a:r>
              <a:rPr lang="en-US" altLang="zh-CN" sz="1600" dirty="0" smtClean="0"/>
              <a:t>vulnerabilities </a:t>
            </a:r>
            <a:r>
              <a:rPr lang="en-US" altLang="zh-CN" sz="1600" dirty="0"/>
              <a:t>have been detected on 40 hosts (6% of 688 hosts) </a:t>
            </a:r>
          </a:p>
          <a:p>
            <a:pPr lvl="1"/>
            <a:endParaRPr lang="zh-CN" altLang="en-US" sz="2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4149246" cy="290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77" y="3352228"/>
            <a:ext cx="3950734" cy="2906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D67EB-93E9-463A-A592-7EB061ABD170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313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Web Interface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89" y="1237754"/>
            <a:ext cx="7512399" cy="2310525"/>
          </a:xfrm>
          <a:prstGeom prst="rect">
            <a:avLst/>
          </a:prstGeom>
        </p:spPr>
      </p:pic>
      <p:pic>
        <p:nvPicPr>
          <p:cNvPr id="6" name="内容占位符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3491888"/>
            <a:ext cx="6847284" cy="2934551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95449-A8D6-4E24-A8AD-EC7BFFB8E3D3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73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Outline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Motivation &amp; </a:t>
            </a:r>
            <a:r>
              <a:rPr lang="en-US" altLang="zh-CN" dirty="0" smtClean="0"/>
              <a:t>background</a:t>
            </a:r>
            <a:endParaRPr lang="en-US" altLang="zh-CN" dirty="0" smtClean="0"/>
          </a:p>
          <a:p>
            <a:r>
              <a:rPr lang="en-US" altLang="zh-CN" dirty="0" smtClean="0"/>
              <a:t>Design and architecture</a:t>
            </a:r>
          </a:p>
          <a:p>
            <a:r>
              <a:rPr lang="en-US" altLang="zh-CN" dirty="0" smtClean="0"/>
              <a:t>Development and deployment</a:t>
            </a:r>
          </a:p>
          <a:p>
            <a:r>
              <a:rPr lang="en-US" altLang="zh-CN" dirty="0" smtClean="0"/>
              <a:t>Running</a:t>
            </a:r>
            <a:r>
              <a:rPr lang="zh-CN" altLang="en-US" dirty="0" smtClean="0"/>
              <a:t> </a:t>
            </a:r>
            <a:r>
              <a:rPr lang="en-US" altLang="zh-CN" dirty="0"/>
              <a:t>s</a:t>
            </a:r>
            <a:r>
              <a:rPr lang="en-US" altLang="zh-CN" dirty="0" smtClean="0"/>
              <a:t>tatus at</a:t>
            </a:r>
            <a:r>
              <a:rPr lang="zh-CN" altLang="en-US" dirty="0" smtClean="0"/>
              <a:t> </a:t>
            </a:r>
            <a:r>
              <a:rPr lang="en-US" altLang="zh-CN" dirty="0" smtClean="0"/>
              <a:t>IHEP</a:t>
            </a:r>
          </a:p>
          <a:p>
            <a:r>
              <a:rPr lang="en-US" altLang="zh-CN" dirty="0" smtClean="0"/>
              <a:t>Summar</a:t>
            </a:r>
            <a:r>
              <a:rPr lang="en-US" altLang="zh-CN" dirty="0"/>
              <a:t>y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E36B-6A70-4A06-95FF-8863699012EB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33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Example of Evaluation Result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87474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3D2B5-139A-4FBF-8BA3-D942FB9D13D9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9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of Evaluation Result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700808"/>
            <a:ext cx="7920216" cy="3744416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EFB5B-4AE0-4D39-87AE-0495AB4EE62E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24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Example of Evaluation Result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7638"/>
            <a:ext cx="6966967" cy="5212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86538-8A1C-4581-B61A-BD49D5983C47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77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Example of Evaluation Result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内容占位符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19" y="2132856"/>
            <a:ext cx="8787408" cy="3544423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CBD9-0547-4611-AF44-5E70C688ED40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6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Summary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 smtClean="0"/>
              <a:t>Motivated by the </a:t>
            </a:r>
            <a:r>
              <a:rPr lang="en-US" altLang="zh-CN" sz="2400" dirty="0" smtClean="0"/>
              <a:t>requirements</a:t>
            </a:r>
            <a:r>
              <a:rPr lang="en-US" altLang="zh-CN" sz="2400" dirty="0" smtClean="0"/>
              <a:t> of a easy-to-use network security assessment tools set for users</a:t>
            </a:r>
            <a:r>
              <a:rPr lang="en-US" altLang="zh-CN" sz="2400" dirty="0" smtClean="0"/>
              <a:t>, we developed and deployed such a system at IHEP</a:t>
            </a:r>
            <a:r>
              <a:rPr lang="en-US" altLang="zh-CN" sz="2400" dirty="0" smtClean="0"/>
              <a:t>.</a:t>
            </a:r>
            <a:endParaRPr lang="en-US" altLang="zh-CN" sz="2400" dirty="0" smtClean="0"/>
          </a:p>
          <a:p>
            <a:r>
              <a:rPr lang="en-US" altLang="zh-CN" sz="2400" dirty="0"/>
              <a:t>This platform has been </a:t>
            </a:r>
            <a:r>
              <a:rPr lang="en-US" altLang="zh-CN" sz="2400" dirty="0" smtClean="0"/>
              <a:t>online </a:t>
            </a:r>
            <a:r>
              <a:rPr lang="en-US" altLang="zh-CN" sz="2400" dirty="0"/>
              <a:t>at IHEP for </a:t>
            </a:r>
            <a:r>
              <a:rPr lang="en-US" altLang="zh-CN" sz="2400" dirty="0" smtClean="0"/>
              <a:t>one year,  becoming an important tools for users and the network security team. </a:t>
            </a:r>
            <a:r>
              <a:rPr lang="en-US" altLang="zh-CN" sz="2400" dirty="0" smtClean="0"/>
              <a:t>working very well….</a:t>
            </a:r>
          </a:p>
          <a:p>
            <a:r>
              <a:rPr lang="en-US" altLang="zh-CN" sz="2400" dirty="0" smtClean="0"/>
              <a:t>More scanners will be added </a:t>
            </a:r>
            <a:r>
              <a:rPr lang="en-US" altLang="zh-CN" sz="2400" dirty="0" smtClean="0"/>
              <a:t>according to</a:t>
            </a:r>
            <a:r>
              <a:rPr lang="en-US" altLang="zh-CN" sz="2400" dirty="0" smtClean="0"/>
              <a:t> the needs in </a:t>
            </a:r>
            <a:r>
              <a:rPr lang="en-US" altLang="zh-CN" sz="2400" dirty="0" smtClean="0"/>
              <a:t>the future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B26AC-518E-4F38-A277-D14ED9CBB66A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5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Thank you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07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 &amp; Motivation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altLang="zh-CN" sz="2800" dirty="0" smtClean="0"/>
              <a:t>Facing </a:t>
            </a:r>
            <a:r>
              <a:rPr lang="en-US" altLang="zh-CN" sz="2800" dirty="0" smtClean="0"/>
              <a:t>network security problems/issues </a:t>
            </a:r>
          </a:p>
          <a:p>
            <a:pPr lvl="1"/>
            <a:r>
              <a:rPr lang="en-US" altLang="zh-CN" sz="2400" dirty="0" smtClean="0"/>
              <a:t>99% of  the network security problems are caused by the vulnerabilities </a:t>
            </a:r>
          </a:p>
          <a:p>
            <a:r>
              <a:rPr lang="en-US" altLang="zh-CN" sz="2800" dirty="0" smtClean="0"/>
              <a:t>Lack </a:t>
            </a:r>
            <a:r>
              <a:rPr lang="en-US" altLang="zh-CN" sz="2800" dirty="0"/>
              <a:t>of tools for </a:t>
            </a:r>
            <a:r>
              <a:rPr lang="en-US" altLang="zh-CN" sz="2800" dirty="0" smtClean="0"/>
              <a:t>our </a:t>
            </a:r>
            <a:r>
              <a:rPr lang="en-US" altLang="zh-CN" sz="2800" dirty="0" smtClean="0"/>
              <a:t>users </a:t>
            </a:r>
            <a:r>
              <a:rPr lang="en-US" altLang="zh-CN" sz="2800" dirty="0"/>
              <a:t>to evaluate the security situation of their hosts </a:t>
            </a:r>
            <a:r>
              <a:rPr lang="en-US" altLang="zh-CN" sz="2800" dirty="0" smtClean="0"/>
              <a:t>and services easily</a:t>
            </a:r>
          </a:p>
          <a:p>
            <a:pPr lvl="1"/>
            <a:r>
              <a:rPr lang="en-US" altLang="zh-CN" sz="2400" dirty="0" smtClean="0"/>
              <a:t>Some tools/</a:t>
            </a:r>
            <a:r>
              <a:rPr lang="en-US" altLang="zh-CN" sz="2400" dirty="0" err="1" smtClean="0"/>
              <a:t>softwares</a:t>
            </a:r>
            <a:r>
              <a:rPr lang="en-US" altLang="zh-CN" sz="2400" dirty="0" smtClean="0"/>
              <a:t> are focusing on dedicated services </a:t>
            </a:r>
          </a:p>
          <a:p>
            <a:pPr lvl="1"/>
            <a:r>
              <a:rPr lang="en-US" altLang="zh-CN" sz="2400" dirty="0" smtClean="0"/>
              <a:t>What we need is a software that composed of all the  evaluate tools for all the services based on users’ requirements</a:t>
            </a:r>
            <a:endParaRPr lang="en-US" altLang="zh-CN" sz="2400" dirty="0"/>
          </a:p>
          <a:p>
            <a:pPr lvl="1"/>
            <a:r>
              <a:rPr lang="en-US" altLang="zh-CN" sz="2400" dirty="0" smtClean="0"/>
              <a:t>User interface is not friendly…</a:t>
            </a:r>
            <a:endParaRPr lang="en-US" altLang="zh-CN" sz="2800" dirty="0"/>
          </a:p>
          <a:p>
            <a:pPr marL="0" indent="0">
              <a:buNone/>
            </a:pPr>
            <a:endParaRPr lang="en-US" altLang="zh-CN" sz="2800" dirty="0"/>
          </a:p>
          <a:p>
            <a:endParaRPr lang="en-US" altLang="zh-CN" sz="2800" dirty="0"/>
          </a:p>
          <a:p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EB863-A525-4F73-A39E-DE0B420CFE3F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38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 </a:t>
            </a:r>
            <a:r>
              <a:rPr lang="en-US" altLang="zh-CN" dirty="0" smtClean="0"/>
              <a:t>&amp; </a:t>
            </a:r>
            <a:r>
              <a:rPr lang="en-US" altLang="zh-CN" dirty="0" smtClean="0"/>
              <a:t>motivation(Con</a:t>
            </a:r>
            <a:r>
              <a:rPr lang="en-US" altLang="zh-CN" dirty="0" smtClean="0"/>
              <a:t>.)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Security </a:t>
            </a:r>
            <a:r>
              <a:rPr lang="en-US" altLang="zh-CN" dirty="0"/>
              <a:t>As a </a:t>
            </a:r>
            <a:r>
              <a:rPr lang="en-US" altLang="zh-CN" dirty="0" smtClean="0"/>
              <a:t>Service, Users can using the service at any time for any hosts or services with the proper privilege</a:t>
            </a:r>
          </a:p>
          <a:p>
            <a:pPr lvl="1"/>
            <a:r>
              <a:rPr lang="en-US" altLang="zh-CN" dirty="0" smtClean="0"/>
              <a:t>Normal users can use the service to know his/her services/hosts status and get some suggestions for security</a:t>
            </a:r>
          </a:p>
          <a:p>
            <a:pPr lvl="1"/>
            <a:r>
              <a:rPr lang="en-US" altLang="zh-CN" dirty="0" smtClean="0"/>
              <a:t>Administrator of servers can use the services </a:t>
            </a:r>
            <a:r>
              <a:rPr lang="en-US" altLang="zh-CN" dirty="0"/>
              <a:t>to ensure the system and applications safety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Network security team use the services to  assess the vulnerabilities for the hosts and to launch the related security policies </a:t>
            </a:r>
          </a:p>
          <a:p>
            <a:pPr lvl="1"/>
            <a:r>
              <a:rPr lang="en-US" altLang="zh-CN" dirty="0" smtClean="0"/>
              <a:t>Services </a:t>
            </a:r>
            <a:r>
              <a:rPr lang="en-US" altLang="zh-CN" dirty="0" smtClean="0"/>
              <a:t>for the testers to find the </a:t>
            </a:r>
            <a:r>
              <a:rPr lang="en-US" altLang="zh-CN" dirty="0"/>
              <a:t>system Vulnerability </a:t>
            </a:r>
            <a:r>
              <a:rPr lang="en-US" altLang="zh-CN" dirty="0" smtClean="0"/>
              <a:t>during the software </a:t>
            </a:r>
            <a:r>
              <a:rPr lang="en-US" altLang="zh-CN" dirty="0" smtClean="0"/>
              <a:t>testing</a:t>
            </a:r>
            <a:endParaRPr lang="en-US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5678052"/>
            <a:ext cx="4755232" cy="89622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131840" y="6574273"/>
            <a:ext cx="61206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/>
              <a:t>https://security.web.cern.ch/security/home/en/about.shtml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F78E8-3E3F-4110-B58B-AEBF6809464D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2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Design and architecture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AA28D-96F1-4597-89A2-AD0D326A5BCC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33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Design Principles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Easy </a:t>
            </a:r>
            <a:r>
              <a:rPr lang="en-US" altLang="zh-CN" dirty="0"/>
              <a:t>to use</a:t>
            </a:r>
          </a:p>
          <a:p>
            <a:pPr lvl="1"/>
            <a:r>
              <a:rPr lang="en-US" altLang="zh-CN" dirty="0"/>
              <a:t>since end </a:t>
            </a:r>
            <a:r>
              <a:rPr lang="en-US" altLang="zh-CN" dirty="0" smtClean="0"/>
              <a:t>users/physicists </a:t>
            </a:r>
            <a:r>
              <a:rPr lang="en-US" altLang="zh-CN" dirty="0"/>
              <a:t>are not security </a:t>
            </a:r>
            <a:r>
              <a:rPr lang="en-US" altLang="zh-CN" dirty="0" smtClean="0"/>
              <a:t>specialist</a:t>
            </a:r>
          </a:p>
          <a:p>
            <a:r>
              <a:rPr lang="en-US" altLang="zh-CN" dirty="0" smtClean="0"/>
              <a:t>Scalability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easy to add new functional module </a:t>
            </a:r>
          </a:p>
          <a:p>
            <a:pPr lvl="1"/>
            <a:r>
              <a:rPr lang="en-US" altLang="zh-CN" dirty="0" smtClean="0"/>
              <a:t>Multi Scanners/Engines </a:t>
            </a:r>
            <a:r>
              <a:rPr lang="en-US" altLang="zh-CN" dirty="0" smtClean="0"/>
              <a:t>should be supported </a:t>
            </a:r>
            <a:r>
              <a:rPr lang="en-US" altLang="zh-CN" dirty="0" smtClean="0"/>
              <a:t>(open source/ commercial security scanners) </a:t>
            </a:r>
            <a:r>
              <a:rPr lang="en-US" altLang="zh-CN" dirty="0" smtClean="0"/>
              <a:t> easily</a:t>
            </a:r>
            <a:endParaRPr lang="en-US" altLang="zh-CN" dirty="0" smtClean="0"/>
          </a:p>
          <a:p>
            <a:r>
              <a:rPr lang="en-US" altLang="zh-CN" dirty="0" smtClean="0"/>
              <a:t>High availability &amp; high concurrency </a:t>
            </a:r>
            <a:r>
              <a:rPr lang="en-US" altLang="zh-CN" dirty="0" smtClean="0"/>
              <a:t>support</a:t>
            </a:r>
          </a:p>
          <a:p>
            <a:pPr lvl="1"/>
            <a:r>
              <a:rPr lang="en-US" altLang="zh-CN" dirty="0" smtClean="0"/>
              <a:t>Online services</a:t>
            </a:r>
          </a:p>
          <a:p>
            <a:pPr lvl="1"/>
            <a:r>
              <a:rPr lang="en-US" altLang="zh-CN" dirty="0" smtClean="0"/>
              <a:t>For the network security team to do the assessable, thousand hosts will be scan at the same time   </a:t>
            </a:r>
            <a:endParaRPr lang="en-US" altLang="zh-CN" dirty="0"/>
          </a:p>
          <a:p>
            <a:r>
              <a:rPr lang="en-US" altLang="zh-CN" dirty="0"/>
              <a:t>L</a:t>
            </a:r>
            <a:r>
              <a:rPr lang="en-US" altLang="zh-CN" dirty="0" smtClean="0"/>
              <a:t>east </a:t>
            </a:r>
            <a:r>
              <a:rPr lang="en-US" altLang="zh-CN" dirty="0"/>
              <a:t>privilege </a:t>
            </a:r>
            <a:r>
              <a:rPr lang="en-US" altLang="zh-CN" dirty="0" smtClean="0"/>
              <a:t>&amp; separation </a:t>
            </a:r>
            <a:r>
              <a:rPr lang="en-US" altLang="zh-CN" dirty="0"/>
              <a:t>of </a:t>
            </a:r>
            <a:r>
              <a:rPr lang="en-US" altLang="zh-CN" dirty="0" smtClean="0"/>
              <a:t>duties</a:t>
            </a:r>
          </a:p>
          <a:p>
            <a:pPr lvl="1"/>
            <a:r>
              <a:rPr lang="en-US" altLang="zh-CN" dirty="0"/>
              <a:t>Normal users can only use it to scan his/her own hosts</a:t>
            </a:r>
          </a:p>
          <a:p>
            <a:pPr lvl="1"/>
            <a:r>
              <a:rPr lang="en-US" altLang="zh-CN" dirty="0"/>
              <a:t>Security administrators can scan all the needed </a:t>
            </a:r>
            <a:r>
              <a:rPr lang="en-US" altLang="zh-CN" dirty="0" smtClean="0"/>
              <a:t>hosts</a:t>
            </a:r>
          </a:p>
          <a:p>
            <a:endParaRPr lang="zh-CN" altLang="en-US" dirty="0"/>
          </a:p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5976-6B87-4CBD-8F51-84274224274A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16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Architecture</a:t>
            </a:r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11560" y="5360479"/>
            <a:ext cx="7776864" cy="936104"/>
          </a:xfrm>
          <a:prstGeom prst="roundRect">
            <a:avLst/>
          </a:prstGeom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955159" y="5510951"/>
            <a:ext cx="1036510" cy="66470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Form vulnerability detection</a:t>
            </a:r>
            <a:endParaRPr lang="zh-CN" altLang="en-US" sz="1600" dirty="0"/>
          </a:p>
        </p:txBody>
      </p:sp>
      <p:sp>
        <p:nvSpPr>
          <p:cNvPr id="10" name="圆角矩形 9"/>
          <p:cNvSpPr/>
          <p:nvPr/>
        </p:nvSpPr>
        <p:spPr>
          <a:xfrm>
            <a:off x="3150803" y="5510951"/>
            <a:ext cx="1011957" cy="66470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smtClean="0"/>
              <a:t>Application vulnerability </a:t>
            </a:r>
            <a:r>
              <a:rPr lang="en-US" altLang="zh-CN" sz="1100"/>
              <a:t>detection</a:t>
            </a:r>
            <a:endParaRPr lang="zh-CN" altLang="en-US" sz="1100"/>
          </a:p>
        </p:txBody>
      </p:sp>
      <p:sp>
        <p:nvSpPr>
          <p:cNvPr id="11" name="圆角矩形 10"/>
          <p:cNvSpPr/>
          <p:nvPr/>
        </p:nvSpPr>
        <p:spPr>
          <a:xfrm>
            <a:off x="4321894" y="5510951"/>
            <a:ext cx="1011957" cy="66470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smtClean="0"/>
              <a:t>Port vulnerability </a:t>
            </a:r>
            <a:r>
              <a:rPr lang="en-US" altLang="zh-CN" sz="1100"/>
              <a:t>detection</a:t>
            </a:r>
            <a:endParaRPr lang="zh-CN" altLang="en-US" sz="1100"/>
          </a:p>
        </p:txBody>
      </p:sp>
      <p:sp>
        <p:nvSpPr>
          <p:cNvPr id="12" name="圆角矩形 11"/>
          <p:cNvSpPr/>
          <p:nvPr/>
        </p:nvSpPr>
        <p:spPr>
          <a:xfrm>
            <a:off x="5492985" y="5510950"/>
            <a:ext cx="1080120" cy="66470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smtClean="0"/>
              <a:t>Password </a:t>
            </a:r>
            <a:r>
              <a:rPr lang="en-US" altLang="zh-CN" sz="1100"/>
              <a:t>vulnerability detection</a:t>
            </a:r>
            <a:endParaRPr lang="zh-CN" altLang="en-US" sz="1100"/>
          </a:p>
        </p:txBody>
      </p:sp>
      <p:sp>
        <p:nvSpPr>
          <p:cNvPr id="13" name="圆角矩形 12"/>
          <p:cNvSpPr/>
          <p:nvPr/>
        </p:nvSpPr>
        <p:spPr>
          <a:xfrm>
            <a:off x="6732239" y="5510951"/>
            <a:ext cx="1011957" cy="664705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Deep </a:t>
            </a:r>
            <a:r>
              <a:rPr lang="en-US" altLang="zh-CN" sz="1100" dirty="0"/>
              <a:t>vulnerability detection</a:t>
            </a:r>
            <a:endParaRPr lang="zh-CN" alt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5556473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Module layer</a:t>
            </a:r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615405" y="4186580"/>
            <a:ext cx="7776864" cy="936104"/>
          </a:xfrm>
          <a:prstGeom prst="roundRect">
            <a:avLst/>
          </a:prstGeom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1983557" y="4284229"/>
            <a:ext cx="860251" cy="73580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Task reciever</a:t>
            </a:r>
            <a:endParaRPr lang="zh-CN" altLang="en-US" sz="2000"/>
          </a:p>
        </p:txBody>
      </p:sp>
      <p:sp>
        <p:nvSpPr>
          <p:cNvPr id="21" name="TextBox 20"/>
          <p:cNvSpPr txBox="1"/>
          <p:nvPr/>
        </p:nvSpPr>
        <p:spPr>
          <a:xfrm>
            <a:off x="759420" y="4382574"/>
            <a:ext cx="1076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Schedule layer</a:t>
            </a:r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615405" y="2984215"/>
            <a:ext cx="7776864" cy="936104"/>
          </a:xfrm>
          <a:prstGeom prst="roundRect">
            <a:avLst/>
          </a:prstGeom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圆角矩形 29"/>
          <p:cNvSpPr/>
          <p:nvPr/>
        </p:nvSpPr>
        <p:spPr>
          <a:xfrm>
            <a:off x="2204208" y="3090314"/>
            <a:ext cx="1215664" cy="72244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Message middleware</a:t>
            </a:r>
            <a:endParaRPr lang="zh-CN" altLang="en-US" sz="2000"/>
          </a:p>
        </p:txBody>
      </p:sp>
      <p:sp>
        <p:nvSpPr>
          <p:cNvPr id="35" name="TextBox 34"/>
          <p:cNvSpPr txBox="1"/>
          <p:nvPr/>
        </p:nvSpPr>
        <p:spPr>
          <a:xfrm>
            <a:off x="759421" y="3180209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Middle layer</a:t>
            </a:r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630961" y="1803501"/>
            <a:ext cx="7776864" cy="936104"/>
          </a:xfrm>
          <a:prstGeom prst="roundRect">
            <a:avLst/>
          </a:prstGeom>
          <a:ln w="190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1999113" y="1879870"/>
            <a:ext cx="1008112" cy="75757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User interface</a:t>
            </a:r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774977" y="1999495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Service layer</a:t>
            </a:r>
            <a:endParaRPr lang="zh-CN" altLang="en-US"/>
          </a:p>
        </p:txBody>
      </p:sp>
      <p:sp>
        <p:nvSpPr>
          <p:cNvPr id="44" name="圆角矩形 43"/>
          <p:cNvSpPr/>
          <p:nvPr/>
        </p:nvSpPr>
        <p:spPr>
          <a:xfrm>
            <a:off x="3087618" y="4284229"/>
            <a:ext cx="864098" cy="73580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Buffer</a:t>
            </a:r>
            <a:endParaRPr lang="zh-CN" altLang="en-US" sz="2000"/>
          </a:p>
        </p:txBody>
      </p:sp>
      <p:sp>
        <p:nvSpPr>
          <p:cNvPr id="45" name="圆角矩形 44"/>
          <p:cNvSpPr/>
          <p:nvPr/>
        </p:nvSpPr>
        <p:spPr>
          <a:xfrm>
            <a:off x="4195526" y="4284229"/>
            <a:ext cx="1112989" cy="73580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Module Manager</a:t>
            </a:r>
            <a:endParaRPr lang="zh-CN" altLang="en-US" sz="2000"/>
          </a:p>
        </p:txBody>
      </p:sp>
      <p:sp>
        <p:nvSpPr>
          <p:cNvPr id="46" name="圆角矩形 45"/>
          <p:cNvSpPr/>
          <p:nvPr/>
        </p:nvSpPr>
        <p:spPr>
          <a:xfrm>
            <a:off x="5552325" y="4284229"/>
            <a:ext cx="1008112" cy="73580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Module executor</a:t>
            </a:r>
            <a:endParaRPr lang="zh-CN" altLang="en-US" sz="1400"/>
          </a:p>
        </p:txBody>
      </p:sp>
      <p:sp>
        <p:nvSpPr>
          <p:cNvPr id="47" name="圆角矩形 46"/>
          <p:cNvSpPr/>
          <p:nvPr/>
        </p:nvSpPr>
        <p:spPr>
          <a:xfrm>
            <a:off x="6804248" y="4284229"/>
            <a:ext cx="1148283" cy="73580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Result Synchronizing</a:t>
            </a:r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3802332" y="3090314"/>
            <a:ext cx="1359316" cy="72244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Data access</a:t>
            </a:r>
            <a:endParaRPr lang="zh-CN" altLang="en-US" sz="2000"/>
          </a:p>
        </p:txBody>
      </p:sp>
      <p:sp>
        <p:nvSpPr>
          <p:cNvPr id="49" name="圆角矩形 48"/>
          <p:cNvSpPr/>
          <p:nvPr/>
        </p:nvSpPr>
        <p:spPr>
          <a:xfrm>
            <a:off x="5544108" y="3090314"/>
            <a:ext cx="1359316" cy="72244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smtClean="0"/>
              <a:t>Data storage</a:t>
            </a:r>
            <a:endParaRPr lang="zh-CN" altLang="en-US" sz="2000"/>
          </a:p>
        </p:txBody>
      </p:sp>
      <p:sp>
        <p:nvSpPr>
          <p:cNvPr id="50" name="圆角矩形 49"/>
          <p:cNvSpPr/>
          <p:nvPr/>
        </p:nvSpPr>
        <p:spPr>
          <a:xfrm>
            <a:off x="3183931" y="1879870"/>
            <a:ext cx="1008112" cy="75757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Permission control</a:t>
            </a:r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4368749" y="1879870"/>
            <a:ext cx="1184288" cy="75757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User authentication</a:t>
            </a:r>
            <a:endParaRPr lang="zh-CN" altLang="en-US"/>
          </a:p>
        </p:txBody>
      </p:sp>
      <p:sp>
        <p:nvSpPr>
          <p:cNvPr id="52" name="圆角矩形 51"/>
          <p:cNvSpPr/>
          <p:nvPr/>
        </p:nvSpPr>
        <p:spPr>
          <a:xfrm>
            <a:off x="5729743" y="1879870"/>
            <a:ext cx="996973" cy="757579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smtClean="0"/>
              <a:t>Admission control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31AC1-A39E-4A5B-AB80-4302CEAC1388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2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Module Layer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Each module is a </a:t>
            </a:r>
            <a:r>
              <a:rPr lang="en-US" altLang="zh-CN" sz="2400" dirty="0" smtClean="0"/>
              <a:t>detector/scanner </a:t>
            </a:r>
            <a:r>
              <a:rPr lang="en-US" altLang="zh-CN" sz="2400" dirty="0" smtClean="0"/>
              <a:t>for a kind of vulnerabilities</a:t>
            </a:r>
          </a:p>
          <a:p>
            <a:r>
              <a:rPr lang="en-US" altLang="zh-CN" sz="2400" dirty="0" smtClean="0"/>
              <a:t>Current modules: </a:t>
            </a:r>
          </a:p>
          <a:p>
            <a:pPr lvl="1"/>
            <a:r>
              <a:rPr lang="en-US" altLang="zh-CN" sz="2000" dirty="0"/>
              <a:t>F</a:t>
            </a:r>
            <a:r>
              <a:rPr lang="en-US" altLang="zh-CN" sz="2000" dirty="0" smtClean="0"/>
              <a:t>orm </a:t>
            </a:r>
            <a:r>
              <a:rPr lang="en-US" altLang="zh-CN" sz="2000" dirty="0"/>
              <a:t>vulnerability </a:t>
            </a:r>
            <a:r>
              <a:rPr lang="en-US" altLang="zh-CN" sz="2000" dirty="0" smtClean="0"/>
              <a:t>detector for weak password in HTML pages.</a:t>
            </a:r>
            <a:endParaRPr lang="en-US" altLang="zh-CN" sz="2000" dirty="0"/>
          </a:p>
          <a:p>
            <a:pPr lvl="1"/>
            <a:r>
              <a:rPr lang="en-US" altLang="zh-CN" sz="2000" dirty="0" smtClean="0"/>
              <a:t>Web application vulnerability is detected by the response of a constructed request to that application.</a:t>
            </a:r>
          </a:p>
          <a:p>
            <a:pPr lvl="1"/>
            <a:r>
              <a:rPr lang="en-US" altLang="zh-CN" sz="2000" dirty="0" smtClean="0"/>
              <a:t>Port vulnerability is found by </a:t>
            </a:r>
            <a:r>
              <a:rPr lang="en-US" altLang="zh-CN" sz="2000" dirty="0" err="1" smtClean="0"/>
              <a:t>Nmap</a:t>
            </a:r>
            <a:r>
              <a:rPr lang="en-US" altLang="zh-CN" sz="2000" dirty="0" smtClean="0"/>
              <a:t> and analysis of the response of a customized request sending to the opened port.</a:t>
            </a:r>
          </a:p>
          <a:p>
            <a:pPr lvl="1"/>
            <a:r>
              <a:rPr lang="en-US" altLang="zh-CN" sz="2000" dirty="0" smtClean="0"/>
              <a:t>Weak password detection is carried out by verification of user password against a weak password list collected from internet.</a:t>
            </a:r>
          </a:p>
          <a:p>
            <a:pPr lvl="1"/>
            <a:r>
              <a:rPr lang="en-US" altLang="zh-CN" sz="2000" dirty="0" smtClean="0"/>
              <a:t>OpenVAS is called in client/server scheme for deep </a:t>
            </a:r>
            <a:r>
              <a:rPr lang="en-US" altLang="zh-CN" sz="2000" dirty="0"/>
              <a:t>vulnerability </a:t>
            </a:r>
            <a:r>
              <a:rPr lang="en-US" altLang="zh-CN" sz="2000" dirty="0" smtClean="0"/>
              <a:t>detection, through OpenVAS Management Protocol (OMP).</a:t>
            </a:r>
          </a:p>
          <a:p>
            <a:r>
              <a:rPr lang="en-US" altLang="zh-CN" sz="2400" dirty="0" smtClean="0"/>
              <a:t>It’s easy to add more functional modules in this layer.</a:t>
            </a:r>
            <a:endParaRPr lang="en-US" altLang="zh-CN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A4110-C2ED-4477-ADB3-119BA5C0B003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67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Schedule Layer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2352" y="1447642"/>
            <a:ext cx="8579296" cy="2341398"/>
          </a:xfrm>
        </p:spPr>
        <p:txBody>
          <a:bodyPr>
            <a:normAutofit fontScale="92500"/>
          </a:bodyPr>
          <a:lstStyle/>
          <a:p>
            <a:r>
              <a:rPr lang="en-US" altLang="zh-CN" sz="2400" dirty="0" smtClean="0"/>
              <a:t>The schedule layer contains several independent, scalable   nodes. </a:t>
            </a:r>
          </a:p>
          <a:p>
            <a:r>
              <a:rPr lang="en-US" altLang="zh-CN" sz="2400" dirty="0" smtClean="0"/>
              <a:t>Modules in this layer communicates with each other through buffer.</a:t>
            </a:r>
          </a:p>
          <a:p>
            <a:pPr lvl="1"/>
            <a:r>
              <a:rPr lang="en-US" altLang="zh-CN" sz="1800" dirty="0" smtClean="0"/>
              <a:t>Task </a:t>
            </a:r>
            <a:r>
              <a:rPr lang="en-US" altLang="zh-CN" sz="1800" dirty="0" err="1" smtClean="0"/>
              <a:t>reciever</a:t>
            </a:r>
            <a:r>
              <a:rPr lang="en-US" altLang="zh-CN" sz="1800" dirty="0" smtClean="0"/>
              <a:t> fetch jobs from the message queue and put them to the priority queue. It stops fetching jobs when reached max concurrently tasks.</a:t>
            </a:r>
          </a:p>
          <a:p>
            <a:pPr lvl="1"/>
            <a:r>
              <a:rPr lang="en-US" altLang="zh-CN" sz="1800" dirty="0" smtClean="0"/>
              <a:t>Module manager create and destroy scanning task threads, according to the priority queue</a:t>
            </a:r>
            <a:r>
              <a:rPr lang="en-US" altLang="zh-CN" sz="1800" dirty="0" smtClean="0"/>
              <a:t>.</a:t>
            </a:r>
            <a:endParaRPr lang="en-US" altLang="zh-CN" sz="18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543" y="3356992"/>
            <a:ext cx="4354396" cy="2704026"/>
          </a:xfrm>
          <a:prstGeom prst="rect">
            <a:avLst/>
          </a:prstGeom>
        </p:spPr>
      </p:pic>
      <p:sp>
        <p:nvSpPr>
          <p:cNvPr id="5" name="内容占位符 2"/>
          <p:cNvSpPr txBox="1">
            <a:spLocks/>
          </p:cNvSpPr>
          <p:nvPr/>
        </p:nvSpPr>
        <p:spPr>
          <a:xfrm>
            <a:off x="274057" y="3501008"/>
            <a:ext cx="4289648" cy="274243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zh-CN" sz="1800" dirty="0" smtClean="0"/>
              <a:t>Module manager create and destroy scanning task threads, according to the priority queue.</a:t>
            </a:r>
          </a:p>
          <a:p>
            <a:pPr lvl="1"/>
            <a:r>
              <a:rPr lang="en-US" altLang="zh-CN" sz="1800" dirty="0" smtClean="0"/>
              <a:t>Module executor detects the vulnerabilities by interact with target host. Each executor is designed as a plugin.</a:t>
            </a:r>
          </a:p>
          <a:p>
            <a:pPr lvl="1"/>
            <a:r>
              <a:rPr lang="en-US" altLang="zh-CN" sz="1800" dirty="0" smtClean="0"/>
              <a:t>The result synchronizing module get data from FIFO buffer and put them to database. Redundant result will be ignored.</a:t>
            </a:r>
            <a:endParaRPr lang="en-US" altLang="zh-CN" sz="1800" dirty="0" smtClean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800D3-EADF-45F9-AABC-B88A7E93A267}" type="datetime1">
              <a:rPr lang="zh-CN" altLang="en-US" smtClean="0"/>
              <a:t>2016/4/19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Fazhi.Qi/IHEPCC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01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8774</TotalTime>
  <Words>1103</Words>
  <Application>Microsoft Office PowerPoint</Application>
  <PresentationFormat>全屏显示(4:3)</PresentationFormat>
  <Paragraphs>220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9" baseType="lpstr">
      <vt:lpstr>宋体</vt:lpstr>
      <vt:lpstr>Arial</vt:lpstr>
      <vt:lpstr>Calibri</vt:lpstr>
      <vt:lpstr>Office 主题</vt:lpstr>
      <vt:lpstr>Network Security Self-Service Platform in IHEP - for Hosts &amp; Services Vulnerability Assessment </vt:lpstr>
      <vt:lpstr>Outline</vt:lpstr>
      <vt:lpstr>Background &amp; Motivation </vt:lpstr>
      <vt:lpstr>Background &amp; motivation(Con.) </vt:lpstr>
      <vt:lpstr>Design and architecture</vt:lpstr>
      <vt:lpstr>Design Principles</vt:lpstr>
      <vt:lpstr>Architecture</vt:lpstr>
      <vt:lpstr>Module Layer</vt:lpstr>
      <vt:lpstr>Schedule Layer</vt:lpstr>
      <vt:lpstr>Middle Layer</vt:lpstr>
      <vt:lpstr>Service Layer</vt:lpstr>
      <vt:lpstr>Development and deployment</vt:lpstr>
      <vt:lpstr>Development Environment</vt:lpstr>
      <vt:lpstr>System Deployment</vt:lpstr>
      <vt:lpstr>User Workflow </vt:lpstr>
      <vt:lpstr>Running Status at ihep</vt:lpstr>
      <vt:lpstr>Deployment and Operation at IHEP</vt:lpstr>
      <vt:lpstr>Running Status at IHEP</vt:lpstr>
      <vt:lpstr>Web Interface</vt:lpstr>
      <vt:lpstr>Example of Evaluation Result</vt:lpstr>
      <vt:lpstr>Example of Evaluation Result</vt:lpstr>
      <vt:lpstr>Example of Evaluation Result</vt:lpstr>
      <vt:lpstr>Example of Evaluation Result</vt:lpstr>
      <vt:lpstr>Summary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 Security Self-Service Platform in IHEP</dc:title>
  <dc:creator>yant</dc:creator>
  <cp:lastModifiedBy>qfz</cp:lastModifiedBy>
  <cp:revision>135</cp:revision>
  <dcterms:created xsi:type="dcterms:W3CDTF">2016-04-03T08:22:28Z</dcterms:created>
  <dcterms:modified xsi:type="dcterms:W3CDTF">2016-04-19T10:22:40Z</dcterms:modified>
</cp:coreProperties>
</file>