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936" r:id="rId2"/>
    <p:sldId id="935" r:id="rId3"/>
    <p:sldId id="937" r:id="rId4"/>
    <p:sldId id="939" r:id="rId5"/>
    <p:sldId id="938" r:id="rId6"/>
    <p:sldId id="958" r:id="rId7"/>
    <p:sldId id="940" r:id="rId8"/>
    <p:sldId id="951" r:id="rId9"/>
    <p:sldId id="952" r:id="rId10"/>
    <p:sldId id="966" r:id="rId11"/>
    <p:sldId id="942" r:id="rId12"/>
    <p:sldId id="943" r:id="rId13"/>
    <p:sldId id="944" r:id="rId14"/>
    <p:sldId id="977" r:id="rId15"/>
    <p:sldId id="948" r:id="rId16"/>
    <p:sldId id="955" r:id="rId17"/>
    <p:sldId id="956" r:id="rId18"/>
    <p:sldId id="972" r:id="rId19"/>
    <p:sldId id="979" r:id="rId20"/>
    <p:sldId id="947" r:id="rId21"/>
    <p:sldId id="954" r:id="rId2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3300"/>
    <a:srgbClr val="FF9900"/>
    <a:srgbClr val="0000FF"/>
    <a:srgbClr val="3366FF"/>
    <a:srgbClr val="66CCFF"/>
    <a:srgbClr val="3B79CE"/>
    <a:srgbClr val="4B76FF"/>
    <a:srgbClr val="759E00"/>
    <a:srgbClr val="638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82703" autoAdjust="0"/>
  </p:normalViewPr>
  <p:slideViewPr>
    <p:cSldViewPr>
      <p:cViewPr varScale="1">
        <p:scale>
          <a:sx n="61" d="100"/>
          <a:sy n="61" d="100"/>
        </p:scale>
        <p:origin x="15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0D183-6031-4C32-B44B-14746A336CF0}" type="datetimeFigureOut">
              <a:rPr lang="zh-CN" altLang="en-US" smtClean="0"/>
              <a:pPr/>
              <a:t>2016-4-19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8166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baseline="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795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745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3901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43057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023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1748" name="幻灯片编号占位符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华文彩云" panose="02010800040101010101" pitchFamily="2" charset="-122"/>
              </a:defRPr>
            </a:lvl9pPr>
          </a:lstStyle>
          <a:p>
            <a:fld id="{F58DAC1A-94C7-4B5F-896B-A7D855CF0F31}" type="slidenum">
              <a:rPr lang="zh-CN" altLang="en-US" smtClean="0">
                <a:latin typeface="Times New Roman" panose="02020603050405020304" pitchFamily="18" charset="0"/>
                <a:ea typeface="宋体" panose="02010600030101010101" pitchFamily="2" charset="-122"/>
              </a:rPr>
              <a:pPr/>
              <a:t>15</a:t>
            </a:fld>
            <a:endParaRPr lang="en-US" altLang="zh-CN" smtClean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449857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291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0709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1045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282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3310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86730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18429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5170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41535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222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1439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01852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8796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79447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高能所图标-单色.tif"/>
          <p:cNvPicPr>
            <a:picLocks noChangeAspect="1"/>
          </p:cNvPicPr>
          <p:nvPr userDrawn="1"/>
        </p:nvPicPr>
        <p:blipFill>
          <a:blip r:embed="rId2" cstate="email">
            <a:lum brigh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041105"/>
            <a:ext cx="3352333" cy="270891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>
            <a:noAutofit/>
          </a:bodyPr>
          <a:lstStyle>
            <a:lvl1pPr>
              <a:defRPr lang="zh-CN" altLang="en-US" sz="3200" b="1" kern="1200" dirty="0">
                <a:solidFill>
                  <a:srgbClr val="3366FF"/>
                </a:solidFill>
                <a:effectLst/>
                <a:latin typeface="Arial 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857357" y="6750024"/>
            <a:ext cx="7286644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9144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6929454" y="-2"/>
            <a:ext cx="2214546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49100"/>
            <a:ext cx="8435280" cy="5217443"/>
          </a:xfrm>
        </p:spPr>
        <p:txBody>
          <a:bodyPr/>
          <a:lstStyle>
            <a:lvl1pPr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1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1pPr>
            <a:lvl2pPr>
              <a:spcAft>
                <a:spcPts val="600"/>
              </a:spcAft>
              <a:defRPr sz="24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2pPr>
            <a:lvl3pPr>
              <a:defRPr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3pPr>
            <a:lvl4pPr>
              <a:defRPr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>
              <a:defRPr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44624"/>
            <a:ext cx="8072494" cy="617375"/>
          </a:xfrm>
        </p:spPr>
        <p:txBody>
          <a:bodyPr>
            <a:noAutofit/>
          </a:bodyPr>
          <a:lstStyle>
            <a:lvl1pPr algn="ctr">
              <a:defRPr kumimoji="1" lang="zh-CN" altLang="en-US" sz="3600" b="1" kern="1200" baseline="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 userDrawn="1"/>
        </p:nvSpPr>
        <p:spPr>
          <a:xfrm>
            <a:off x="1857357" y="6750024"/>
            <a:ext cx="7286644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-1" y="656704"/>
            <a:ext cx="9144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107504" cy="76470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FFBE3450-B00C-4083-A665-4ACEFA817E0E}" type="datetimeFigureOut">
              <a:rPr lang="zh-CN" altLang="en-US" smtClean="0"/>
              <a:pPr/>
              <a:t>2016-4-19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1" r:id="rId3"/>
    <p:sldLayoutId id="2147483652" r:id="rId4"/>
    <p:sldLayoutId id="2147483655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 txBox="1">
            <a:spLocks/>
          </p:cNvSpPr>
          <p:nvPr/>
        </p:nvSpPr>
        <p:spPr>
          <a:xfrm>
            <a:off x="539552" y="2060848"/>
            <a:ext cx="7871345" cy="16256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zh-CN" altLang="en-US" sz="6600" b="1" kern="1200" dirty="0">
                <a:solidFill>
                  <a:srgbClr val="3366FF"/>
                </a:solidFill>
                <a:effectLst/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pPr>
              <a:lnSpc>
                <a:spcPct val="150000"/>
              </a:lnSpc>
            </a:pPr>
            <a:r>
              <a:rPr kumimoji="1" lang="en-US" altLang="zh-CN" sz="2400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A </a:t>
            </a:r>
            <a:r>
              <a:rPr kumimoji="1"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virtual private network based on s</a:t>
            </a:r>
            <a:r>
              <a:rPr kumimoji="1" lang="en-US" altLang="zh-CN" sz="2400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oftware defined </a:t>
            </a:r>
            <a:r>
              <a:rPr kumimoji="1"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network architecture for </a:t>
            </a:r>
            <a:r>
              <a:rPr kumimoji="1" lang="en-US" altLang="zh-CN" sz="2400" dirty="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high energy physics data </a:t>
            </a:r>
            <a:r>
              <a:rPr kumimoji="1"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exchange</a:t>
            </a:r>
            <a:br>
              <a:rPr kumimoji="1" lang="en-US" altLang="zh-CN" sz="2400" dirty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rPr>
            </a:br>
            <a:endParaRPr kumimoji="1" lang="en-US" altLang="en-US" sz="2400" dirty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 bwMode="auto">
          <a:xfrm>
            <a:off x="271463" y="4013200"/>
            <a:ext cx="8872537" cy="211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 err="1">
                <a:solidFill>
                  <a:srgbClr val="FF0000"/>
                </a:solidFill>
              </a:rPr>
              <a:t>Zhihui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Sun, </a:t>
            </a:r>
            <a:r>
              <a:rPr lang="en-US" altLang="zh-CN" sz="2000" b="1" dirty="0" err="1" smtClean="0">
                <a:solidFill>
                  <a:srgbClr val="0000FF"/>
                </a:solidFill>
              </a:rPr>
              <a:t>Fazhi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Qi, </a:t>
            </a:r>
            <a:r>
              <a:rPr lang="en-US" altLang="zh-CN" sz="2000" b="1" dirty="0">
                <a:solidFill>
                  <a:srgbClr val="0000FF"/>
                </a:solidFill>
              </a:rPr>
              <a:t>Tao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Cui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2000" b="1" dirty="0" err="1" smtClean="0">
                <a:solidFill>
                  <a:srgbClr val="0000FF"/>
                </a:solidFill>
              </a:rPr>
              <a:t>Hepix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 Spring 2016</a:t>
            </a:r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None/>
            </a:pPr>
            <a:r>
              <a:rPr lang="en-US" altLang="zh-CN" sz="1600" b="1" dirty="0" smtClean="0"/>
              <a:t> </a:t>
            </a:r>
            <a:endParaRPr lang="en-US" altLang="zh-CN" sz="1600" b="1" dirty="0"/>
          </a:p>
          <a:p>
            <a:pPr algn="ctr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b="1" dirty="0"/>
              <a:t>Computing Center, Institute of  High Energy Physics, CAS</a:t>
            </a:r>
            <a:endParaRPr lang="zh-CN" altLang="en-US" b="1" dirty="0"/>
          </a:p>
        </p:txBody>
      </p:sp>
      <p:sp>
        <p:nvSpPr>
          <p:cNvPr id="6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110909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Key Technologies</a:t>
            </a:r>
            <a:endParaRPr lang="zh-CN" altLang="en-US" dirty="0"/>
          </a:p>
        </p:txBody>
      </p:sp>
      <p:grpSp>
        <p:nvGrpSpPr>
          <p:cNvPr id="5" name="组合 4"/>
          <p:cNvGrpSpPr/>
          <p:nvPr/>
        </p:nvGrpSpPr>
        <p:grpSpPr>
          <a:xfrm>
            <a:off x="182179" y="781844"/>
            <a:ext cx="3093677" cy="3727276"/>
            <a:chOff x="5292080" y="980728"/>
            <a:chExt cx="4240012" cy="3888432"/>
          </a:xfrm>
        </p:grpSpPr>
        <p:sp>
          <p:nvSpPr>
            <p:cNvPr id="6" name="十二边形 4"/>
            <p:cNvSpPr>
              <a:spLocks/>
            </p:cNvSpPr>
            <p:nvPr/>
          </p:nvSpPr>
          <p:spPr bwMode="auto">
            <a:xfrm>
              <a:off x="6487537" y="1939658"/>
              <a:ext cx="1066590" cy="800100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zh-CN" sz="1800" dirty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 smtClean="0">
                  <a:ea typeface="华文彩云" panose="02010800040101010101" pitchFamily="2" charset="-122"/>
                </a:rPr>
                <a:t>IHEP</a:t>
              </a:r>
              <a:endParaRPr kumimoji="0" lang="en-US" altLang="zh-CN" sz="1800" dirty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sp>
          <p:nvSpPr>
            <p:cNvPr id="7" name="十二边形 5"/>
            <p:cNvSpPr>
              <a:spLocks/>
            </p:cNvSpPr>
            <p:nvPr/>
          </p:nvSpPr>
          <p:spPr bwMode="auto">
            <a:xfrm>
              <a:off x="5292080" y="4069060"/>
              <a:ext cx="1066589" cy="800100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zh-CN" sz="1800" dirty="0" smtClean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 smtClean="0">
                  <a:ea typeface="华文彩云" panose="02010800040101010101" pitchFamily="2" charset="-122"/>
                </a:rPr>
                <a:t>SJTU</a:t>
              </a: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cxnSp>
          <p:nvCxnSpPr>
            <p:cNvPr id="8" name="直接连接符 7"/>
            <p:cNvCxnSpPr>
              <a:stCxn id="6" idx="10"/>
              <a:endCxn id="7" idx="2"/>
            </p:cNvCxnSpPr>
            <p:nvPr/>
          </p:nvCxnSpPr>
          <p:spPr>
            <a:xfrm flipH="1">
              <a:off x="5682472" y="2632559"/>
              <a:ext cx="947968" cy="1436501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6" idx="9"/>
              <a:endCxn id="7" idx="3"/>
            </p:cNvCxnSpPr>
            <p:nvPr/>
          </p:nvCxnSpPr>
          <p:spPr>
            <a:xfrm flipH="1">
              <a:off x="5968278" y="2739758"/>
              <a:ext cx="909651" cy="1329302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文本框 9"/>
            <p:cNvSpPr txBox="1"/>
            <p:nvPr/>
          </p:nvSpPr>
          <p:spPr>
            <a:xfrm>
              <a:off x="7452320" y="980728"/>
              <a:ext cx="2077379" cy="48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/>
                <a:t>Ipv4 GRE tunnel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454713" y="1340768"/>
              <a:ext cx="2077379" cy="484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/>
                <a:t>Ipv6</a:t>
              </a:r>
              <a:r>
                <a:rPr lang="en-US" altLang="zh-CN" sz="1600" dirty="0" smtClean="0"/>
                <a:t> GRE tunnel</a:t>
              </a: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13998" y="2923749"/>
              <a:ext cx="2058275" cy="886202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609628" y="3156778"/>
              <a:ext cx="918095" cy="5289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wan</a:t>
              </a:r>
              <a:endParaRPr lang="zh-CN" altLang="en-US" dirty="0"/>
            </a:p>
          </p:txBody>
        </p:sp>
        <p:sp>
          <p:nvSpPr>
            <p:cNvPr id="14" name="十二边形 5"/>
            <p:cNvSpPr>
              <a:spLocks/>
            </p:cNvSpPr>
            <p:nvPr/>
          </p:nvSpPr>
          <p:spPr bwMode="auto">
            <a:xfrm>
              <a:off x="7682994" y="4069060"/>
              <a:ext cx="1066590" cy="800100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en-US" altLang="zh-CN" sz="1800" dirty="0" smtClean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 smtClean="0">
                  <a:ea typeface="华文彩云" panose="02010800040101010101" pitchFamily="2" charset="-122"/>
                </a:rPr>
                <a:t>SDU</a:t>
              </a:r>
              <a:endParaRPr kumimoji="0" lang="en-US" altLang="zh-CN" sz="1800" dirty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cxnSp>
          <p:nvCxnSpPr>
            <p:cNvPr id="15" name="直接连接符 14"/>
            <p:cNvCxnSpPr>
              <a:stCxn id="14" idx="11"/>
              <a:endCxn id="7" idx="6"/>
            </p:cNvCxnSpPr>
            <p:nvPr/>
          </p:nvCxnSpPr>
          <p:spPr>
            <a:xfrm flipH="1">
              <a:off x="6358670" y="4576309"/>
              <a:ext cx="1324324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4" idx="0"/>
              <a:endCxn id="7" idx="5"/>
            </p:cNvCxnSpPr>
            <p:nvPr/>
          </p:nvCxnSpPr>
          <p:spPr>
            <a:xfrm flipH="1">
              <a:off x="6358670" y="4361911"/>
              <a:ext cx="1324324" cy="0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4" idx="2"/>
              <a:endCxn id="6" idx="8"/>
            </p:cNvCxnSpPr>
            <p:nvPr/>
          </p:nvCxnSpPr>
          <p:spPr>
            <a:xfrm flipH="1" flipV="1">
              <a:off x="7163735" y="2739758"/>
              <a:ext cx="909651" cy="1329302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stCxn id="14" idx="3"/>
            </p:cNvCxnSpPr>
            <p:nvPr/>
          </p:nvCxnSpPr>
          <p:spPr>
            <a:xfrm flipH="1" flipV="1">
              <a:off x="7411225" y="2621140"/>
              <a:ext cx="947967" cy="144792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H="1">
              <a:off x="6372200" y="1556792"/>
              <a:ext cx="850472" cy="1552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H="1">
              <a:off x="6372200" y="1196752"/>
              <a:ext cx="850472" cy="1552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9" name="直接箭头连接符 28"/>
          <p:cNvCxnSpPr>
            <a:stCxn id="6" idx="10"/>
          </p:cNvCxnSpPr>
          <p:nvPr/>
        </p:nvCxnSpPr>
        <p:spPr>
          <a:xfrm flipH="1">
            <a:off x="827584" y="2365215"/>
            <a:ext cx="331115" cy="703745"/>
          </a:xfrm>
          <a:prstGeom prst="straightConnector1">
            <a:avLst/>
          </a:prstGeom>
          <a:ln w="57150">
            <a:solidFill>
              <a:srgbClr val="0033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 flipH="1">
            <a:off x="1000525" y="2420888"/>
            <a:ext cx="331115" cy="703745"/>
          </a:xfrm>
          <a:prstGeom prst="straightConnector1">
            <a:avLst/>
          </a:prstGeom>
          <a:ln w="571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>
            <a:off x="1531901" y="2471218"/>
            <a:ext cx="335869" cy="568639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1733194" y="2356770"/>
            <a:ext cx="310806" cy="59680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表格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498380"/>
              </p:ext>
            </p:extLst>
          </p:nvPr>
        </p:nvGraphicFramePr>
        <p:xfrm>
          <a:off x="3779910" y="679192"/>
          <a:ext cx="4261726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282"/>
                <a:gridCol w="652268"/>
                <a:gridCol w="756113"/>
                <a:gridCol w="1031063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path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Packet loss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Latency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altLang="zh-CN" sz="1200" dirty="0" err="1" smtClean="0">
                          <a:solidFill>
                            <a:schemeClr val="tx1"/>
                          </a:solidFill>
                        </a:rPr>
                        <a:t>ms</a:t>
                      </a: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Available bandwidth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(Mbps)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IHEP-&gt;SJTU (ipv4)</a:t>
                      </a:r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179.3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49.6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IHEP-&gt;SJTU (ipv6)</a:t>
                      </a:r>
                      <a:endParaRPr lang="zh-CN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0.2%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66.75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337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IHEP-&gt;SDU-&gt;SJTU(ipv4)</a:t>
                      </a:r>
                      <a:endParaRPr lang="zh-CN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0.5%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30.1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4.6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IHEP-&gt;SDU-&gt;SJTU(ipv6)</a:t>
                      </a:r>
                      <a:endParaRPr lang="zh-CN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110.6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1.05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IHEP-&gt;(ipv4)SDU-&gt; (ipv6)SJTU</a:t>
                      </a:r>
                      <a:endParaRPr lang="zh-CN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1%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32.13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4.57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/>
                        <a:t>IHEP-&gt;(ipv6)SDU-&gt; (ipv4)SJTU</a:t>
                      </a:r>
                      <a:endParaRPr lang="zh-CN" altLang="en-US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4%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116.132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1.43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026509"/>
              </p:ext>
            </p:extLst>
          </p:nvPr>
        </p:nvGraphicFramePr>
        <p:xfrm>
          <a:off x="3779911" y="3717032"/>
          <a:ext cx="5256585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2282"/>
                <a:gridCol w="652268"/>
                <a:gridCol w="756113"/>
                <a:gridCol w="1031063"/>
                <a:gridCol w="994859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path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Packet loss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(score)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Latency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(score)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aseline="0" dirty="0" smtClean="0">
                          <a:solidFill>
                            <a:schemeClr val="tx1"/>
                          </a:solidFill>
                        </a:rPr>
                        <a:t>Available Bandwidth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(score)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Routing weights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(score)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IHEP-&gt;SJTU (ipv4)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4.9</a:t>
                      </a:r>
                      <a:endParaRPr lang="zh-CN" altLang="en-US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IHEP-&gt;SJTU (ipv6)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rgbClr val="FF0000"/>
                          </a:solidFill>
                        </a:rPr>
                        <a:t>5.5</a:t>
                      </a: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IHEP-&gt;SDU-&gt;SJTU(ipv4)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4.2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IHEP-&gt;SDU-&gt;SJTU(ipv6)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2.1</a:t>
                      </a:r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IHEP-&gt;(ipv4)SDU-&gt; (ipv6)SJTU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3.2</a:t>
                      </a:r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IHEP-&gt;(ipv6)SDU-&gt; (ipv4)SJTU</a:t>
                      </a:r>
                      <a:endParaRPr lang="zh-CN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zh-CN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1.1</a:t>
                      </a:r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30" name="直接箭头连接符 29"/>
          <p:cNvCxnSpPr/>
          <p:nvPr/>
        </p:nvCxnSpPr>
        <p:spPr>
          <a:xfrm flipH="1">
            <a:off x="1169689" y="4005064"/>
            <a:ext cx="643702" cy="5149"/>
          </a:xfrm>
          <a:prstGeom prst="straightConnector1">
            <a:avLst/>
          </a:prstGeom>
          <a:ln w="57150">
            <a:solidFill>
              <a:srgbClr val="FF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 flipH="1">
            <a:off x="1191994" y="4215939"/>
            <a:ext cx="643702" cy="5149"/>
          </a:xfrm>
          <a:prstGeom prst="straightConnector1">
            <a:avLst/>
          </a:prstGeom>
          <a:ln w="57150">
            <a:solidFill>
              <a:schemeClr val="tx2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2632" y="4777824"/>
                <a:ext cx="3489248" cy="1675511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zh-CN" sz="1600" i="1" dirty="0" smtClean="0">
                    <a:latin typeface="Cambria Math" panose="02040503050406030204" pitchFamily="18" charset="0"/>
                  </a:rPr>
                  <a:t>Test  data</a:t>
                </a:r>
              </a:p>
              <a:p>
                <a14:m>
                  <m:oMath xmlns:m="http://schemas.openxmlformats.org/officeDocument/2006/math"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𝜷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sz="1600" i="1">
                        <a:latin typeface="Cambria Math" panose="02040503050406030204" pitchFamily="18" charset="0"/>
                      </a:rPr>
                      <m:t>𝜸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1600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altLang="zh-CN" sz="1600" i="1">
                        <a:latin typeface="Cambria Math" panose="02040503050406030204" pitchFamily="18" charset="0"/>
                      </a:rPr>
                      <m:t>):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𝐞𝐱𝐩𝐞𝐫𝐢𝐞𝐧𝐜𝐞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1600">
                        <a:latin typeface="Cambria Math" panose="02040503050406030204" pitchFamily="18" charset="0"/>
                      </a:rPr>
                      <m:t>𝐯𝐚𝐥𝐮𝐞</m:t>
                    </m:r>
                  </m:oMath>
                </a14:m>
                <a:endParaRPr lang="en-US" altLang="zh-CN" sz="1600" dirty="0">
                  <a:latin typeface="+mn-lt"/>
                </a:endParaRPr>
              </a:p>
              <a:p>
                <a:r>
                  <a:rPr lang="en-US" altLang="zh-CN" sz="1400" dirty="0" smtClean="0"/>
                  <a:t>The best path is the path IHEP-&gt; SJTU(ipv6)</a:t>
                </a:r>
              </a:p>
              <a:p>
                <a:endParaRPr lang="zh-CN" altLang="en-US" sz="1600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32" y="4777824"/>
                <a:ext cx="3489248" cy="1675511"/>
              </a:xfrm>
              <a:blipFill rotWithShape="0">
                <a:blip r:embed="rId4"/>
                <a:stretch>
                  <a:fillRect t="-364" r="-959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日期占位符 82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1C4DF9-7138-47B4-BC3C-9BE22EB3F8FD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39094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>
                <a:ea typeface="宋体" panose="02010600030101010101" pitchFamily="2" charset="-122"/>
              </a:rPr>
              <a:t>Scenarios</a:t>
            </a:r>
          </a:p>
        </p:txBody>
      </p:sp>
      <p:sp>
        <p:nvSpPr>
          <p:cNvPr id="23555" name="十二边形 4"/>
          <p:cNvSpPr>
            <a:spLocks/>
          </p:cNvSpPr>
          <p:nvPr/>
        </p:nvSpPr>
        <p:spPr bwMode="auto">
          <a:xfrm>
            <a:off x="3703638" y="2230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A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3556" name="十二边形 5"/>
          <p:cNvSpPr>
            <a:spLocks/>
          </p:cNvSpPr>
          <p:nvPr/>
        </p:nvSpPr>
        <p:spPr bwMode="auto">
          <a:xfrm>
            <a:off x="1671638" y="4262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B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3557" name="十二边形 6"/>
          <p:cNvSpPr>
            <a:spLocks/>
          </p:cNvSpPr>
          <p:nvPr/>
        </p:nvSpPr>
        <p:spPr bwMode="auto">
          <a:xfrm>
            <a:off x="5227638" y="4278313"/>
            <a:ext cx="1223962" cy="801687"/>
          </a:xfrm>
          <a:custGeom>
            <a:avLst/>
            <a:gdLst>
              <a:gd name="T0" fmla="*/ 0 w 1223962"/>
              <a:gd name="T1" fmla="*/ 293432 h 801687"/>
              <a:gd name="T2" fmla="*/ 163988 w 1223962"/>
              <a:gd name="T3" fmla="*/ 107411 h 801687"/>
              <a:gd name="T4" fmla="*/ 447993 w 1223962"/>
              <a:gd name="T5" fmla="*/ 0 h 801687"/>
              <a:gd name="T6" fmla="*/ 775969 w 1223962"/>
              <a:gd name="T7" fmla="*/ 0 h 801687"/>
              <a:gd name="T8" fmla="*/ 1059974 w 1223962"/>
              <a:gd name="T9" fmla="*/ 107411 h 801687"/>
              <a:gd name="T10" fmla="*/ 1223962 w 1223962"/>
              <a:gd name="T11" fmla="*/ 293432 h 801687"/>
              <a:gd name="T12" fmla="*/ 1223962 w 1223962"/>
              <a:gd name="T13" fmla="*/ 508255 h 801687"/>
              <a:gd name="T14" fmla="*/ 1059974 w 1223962"/>
              <a:gd name="T15" fmla="*/ 694276 h 801687"/>
              <a:gd name="T16" fmla="*/ 775969 w 1223962"/>
              <a:gd name="T17" fmla="*/ 801687 h 801687"/>
              <a:gd name="T18" fmla="*/ 447993 w 1223962"/>
              <a:gd name="T19" fmla="*/ 801687 h 801687"/>
              <a:gd name="T20" fmla="*/ 163988 w 1223962"/>
              <a:gd name="T21" fmla="*/ 694276 h 801687"/>
              <a:gd name="T22" fmla="*/ 0 w 1223962"/>
              <a:gd name="T23" fmla="*/ 508255 h 801687"/>
              <a:gd name="T24" fmla="*/ 0 w 1223962"/>
              <a:gd name="T25" fmla="*/ 293432 h 8016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1687"/>
              <a:gd name="T41" fmla="*/ 1223962 w 1223962"/>
              <a:gd name="T42" fmla="*/ 801687 h 8016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1687">
                <a:moveTo>
                  <a:pt x="0" y="293432"/>
                </a:moveTo>
                <a:lnTo>
                  <a:pt x="163988" y="107411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411"/>
                </a:lnTo>
                <a:lnTo>
                  <a:pt x="1223962" y="293432"/>
                </a:lnTo>
                <a:lnTo>
                  <a:pt x="1223962" y="508255"/>
                </a:lnTo>
                <a:lnTo>
                  <a:pt x="1059974" y="694276"/>
                </a:lnTo>
                <a:lnTo>
                  <a:pt x="775969" y="801687"/>
                </a:lnTo>
                <a:lnTo>
                  <a:pt x="447993" y="801687"/>
                </a:lnTo>
                <a:lnTo>
                  <a:pt x="163988" y="694276"/>
                </a:lnTo>
                <a:lnTo>
                  <a:pt x="0" y="508255"/>
                </a:lnTo>
                <a:lnTo>
                  <a:pt x="0" y="293432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C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3602038" y="13716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A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3559" name="矩形 8"/>
          <p:cNvSpPr>
            <a:spLocks noChangeArrowheads="1"/>
          </p:cNvSpPr>
          <p:nvPr/>
        </p:nvSpPr>
        <p:spPr bwMode="auto">
          <a:xfrm>
            <a:off x="1704975" y="5554663"/>
            <a:ext cx="1139825" cy="32067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B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3560" name="矩形 9"/>
          <p:cNvSpPr>
            <a:spLocks noChangeArrowheads="1"/>
          </p:cNvSpPr>
          <p:nvPr/>
        </p:nvSpPr>
        <p:spPr bwMode="auto">
          <a:xfrm>
            <a:off x="5329238" y="55372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C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cxnSp>
        <p:nvCxnSpPr>
          <p:cNvPr id="11" name="直线连接符 10"/>
          <p:cNvCxnSpPr>
            <a:stCxn id="23556" idx="11"/>
            <a:endCxn id="23555" idx="6"/>
          </p:cNvCxnSpPr>
          <p:nvPr/>
        </p:nvCxnSpPr>
        <p:spPr bwMode="auto">
          <a:xfrm flipV="1">
            <a:off x="2447925" y="2924175"/>
            <a:ext cx="1419225" cy="1338263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23556" idx="0"/>
            <a:endCxn id="23555" idx="5"/>
          </p:cNvCxnSpPr>
          <p:nvPr/>
        </p:nvCxnSpPr>
        <p:spPr bwMode="auto">
          <a:xfrm flipV="1">
            <a:off x="2732088" y="3030538"/>
            <a:ext cx="1419225" cy="1338262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23557" idx="10"/>
            <a:endCxn id="23555" idx="3"/>
          </p:cNvCxnSpPr>
          <p:nvPr/>
        </p:nvCxnSpPr>
        <p:spPr bwMode="auto">
          <a:xfrm flipH="1" flipV="1">
            <a:off x="4764088" y="2924175"/>
            <a:ext cx="911225" cy="1354138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3557" idx="11"/>
            <a:endCxn id="23555" idx="2"/>
          </p:cNvCxnSpPr>
          <p:nvPr/>
        </p:nvCxnSpPr>
        <p:spPr bwMode="auto">
          <a:xfrm flipH="1" flipV="1">
            <a:off x="4927600" y="2738438"/>
            <a:ext cx="1076325" cy="1539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3556" idx="3"/>
            <a:endCxn id="23557" idx="6"/>
          </p:cNvCxnSpPr>
          <p:nvPr/>
        </p:nvCxnSpPr>
        <p:spPr bwMode="auto">
          <a:xfrm>
            <a:off x="2732088" y="4956175"/>
            <a:ext cx="2659062" cy="15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3556" idx="2"/>
            <a:endCxn id="23557" idx="7"/>
          </p:cNvCxnSpPr>
          <p:nvPr/>
        </p:nvCxnSpPr>
        <p:spPr bwMode="auto">
          <a:xfrm>
            <a:off x="2895600" y="4770438"/>
            <a:ext cx="2332038" cy="15875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/>
          <p:cNvCxnSpPr>
            <a:stCxn id="23555" idx="10"/>
            <a:endCxn id="23558" idx="2"/>
          </p:cNvCxnSpPr>
          <p:nvPr/>
        </p:nvCxnSpPr>
        <p:spPr bwMode="auto">
          <a:xfrm flipV="1">
            <a:off x="4151313" y="1693863"/>
            <a:ext cx="20637" cy="5365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 bwMode="auto">
          <a:xfrm flipV="1">
            <a:off x="2254250" y="5046663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直线连接符 38"/>
          <p:cNvCxnSpPr/>
          <p:nvPr/>
        </p:nvCxnSpPr>
        <p:spPr bwMode="auto">
          <a:xfrm flipV="1">
            <a:off x="5895975" y="5080000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1" name="十二边形 50"/>
          <p:cNvSpPr/>
          <p:nvPr/>
        </p:nvSpPr>
        <p:spPr bwMode="auto">
          <a:xfrm>
            <a:off x="3843338" y="1574800"/>
            <a:ext cx="254000" cy="254000"/>
          </a:xfrm>
          <a:prstGeom prst="dodecagon">
            <a:avLst/>
          </a:prstGeom>
          <a:solidFill>
            <a:srgbClr val="FF9933"/>
          </a:solidFill>
          <a:ln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zh-CN" altLang="en-US" dirty="0"/>
          </a:p>
        </p:txBody>
      </p:sp>
      <p:cxnSp>
        <p:nvCxnSpPr>
          <p:cNvPr id="23571" name="曲线连接符 13"/>
          <p:cNvCxnSpPr>
            <a:cxnSpLocks noChangeShapeType="1"/>
          </p:cNvCxnSpPr>
          <p:nvPr/>
        </p:nvCxnSpPr>
        <p:spPr bwMode="auto">
          <a:xfrm rot="5400000">
            <a:off x="4377531" y="1888332"/>
            <a:ext cx="287337" cy="12700"/>
          </a:xfrm>
          <a:prstGeom prst="curvedConnector3">
            <a:avLst>
              <a:gd name="adj1" fmla="val 5000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72" name="任意形状 28"/>
          <p:cNvSpPr>
            <a:spLocks/>
          </p:cNvSpPr>
          <p:nvPr/>
        </p:nvSpPr>
        <p:spPr bwMode="auto">
          <a:xfrm>
            <a:off x="4470400" y="1709738"/>
            <a:ext cx="185738" cy="830262"/>
          </a:xfrm>
          <a:custGeom>
            <a:avLst/>
            <a:gdLst>
              <a:gd name="T0" fmla="*/ 0 w 50800"/>
              <a:gd name="T1" fmla="*/ 0 h 508000"/>
              <a:gd name="T2" fmla="*/ 11095743 w 50800"/>
              <a:gd name="T3" fmla="*/ 2170767 h 508000"/>
              <a:gd name="T4" fmla="*/ 33287749 w 50800"/>
              <a:gd name="T5" fmla="*/ 3354834 h 508000"/>
              <a:gd name="T6" fmla="*/ 0 w 50800"/>
              <a:gd name="T7" fmla="*/ 5920306 h 508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0800" h="508000">
                <a:moveTo>
                  <a:pt x="0" y="0"/>
                </a:moveTo>
                <a:cubicBezTo>
                  <a:pt x="5644" y="62089"/>
                  <a:pt x="6098" y="124870"/>
                  <a:pt x="16933" y="186266"/>
                </a:cubicBezTo>
                <a:cubicBezTo>
                  <a:pt x="23137" y="221421"/>
                  <a:pt x="50800" y="287866"/>
                  <a:pt x="50800" y="287866"/>
                </a:cubicBezTo>
                <a:cubicBezTo>
                  <a:pt x="32422" y="490032"/>
                  <a:pt x="77952" y="430048"/>
                  <a:pt x="0" y="50800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3573" name="任意形状 30"/>
          <p:cNvSpPr>
            <a:spLocks/>
          </p:cNvSpPr>
          <p:nvPr/>
        </p:nvSpPr>
        <p:spPr bwMode="auto">
          <a:xfrm>
            <a:off x="3841750" y="1693863"/>
            <a:ext cx="781050" cy="1254125"/>
          </a:xfrm>
          <a:custGeom>
            <a:avLst/>
            <a:gdLst>
              <a:gd name="T0" fmla="*/ 562508 w 780448"/>
              <a:gd name="T1" fmla="*/ 0 h 1254963"/>
              <a:gd name="T2" fmla="*/ 545520 w 780448"/>
              <a:gd name="T3" fmla="*/ 574198 h 1254963"/>
              <a:gd name="T4" fmla="*/ 1983 w 780448"/>
              <a:gd name="T5" fmla="*/ 1249723 h 1254963"/>
              <a:gd name="T6" fmla="*/ 766335 w 780448"/>
              <a:gd name="T7" fmla="*/ 354652 h 1254963"/>
              <a:gd name="T8" fmla="*/ 545520 w 780448"/>
              <a:gd name="T9" fmla="*/ 354652 h 125496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80448" h="1254963">
                <a:moveTo>
                  <a:pt x="560775" y="0"/>
                </a:moveTo>
                <a:cubicBezTo>
                  <a:pt x="598874" y="183445"/>
                  <a:pt x="636974" y="366890"/>
                  <a:pt x="543841" y="575734"/>
                </a:cubicBezTo>
                <a:cubicBezTo>
                  <a:pt x="450708" y="784578"/>
                  <a:pt x="-34714" y="1289756"/>
                  <a:pt x="1975" y="1253067"/>
                </a:cubicBezTo>
                <a:cubicBezTo>
                  <a:pt x="38664" y="1216378"/>
                  <a:pt x="673664" y="505178"/>
                  <a:pt x="763975" y="355600"/>
                </a:cubicBezTo>
                <a:cubicBezTo>
                  <a:pt x="854286" y="206022"/>
                  <a:pt x="543841" y="355600"/>
                  <a:pt x="543841" y="355600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3574" name="任意形状 31"/>
          <p:cNvSpPr>
            <a:spLocks/>
          </p:cNvSpPr>
          <p:nvPr/>
        </p:nvSpPr>
        <p:spPr bwMode="auto">
          <a:xfrm>
            <a:off x="1016000" y="2252663"/>
            <a:ext cx="322263" cy="1970087"/>
          </a:xfrm>
          <a:custGeom>
            <a:avLst/>
            <a:gdLst>
              <a:gd name="T0" fmla="*/ 0 w 322598"/>
              <a:gd name="T1" fmla="*/ 0 h 1970018"/>
              <a:gd name="T2" fmla="*/ 320399 w 322598"/>
              <a:gd name="T3" fmla="*/ 1964543 h 1970018"/>
              <a:gd name="T4" fmla="*/ 101179 w 322598"/>
              <a:gd name="T5" fmla="*/ 643559 h 197001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2598" h="1970018">
                <a:moveTo>
                  <a:pt x="0" y="0"/>
                </a:moveTo>
                <a:cubicBezTo>
                  <a:pt x="152400" y="928511"/>
                  <a:pt x="304800" y="1857023"/>
                  <a:pt x="321733" y="1964267"/>
                </a:cubicBezTo>
                <a:cubicBezTo>
                  <a:pt x="338666" y="2071511"/>
                  <a:pt x="101600" y="643467"/>
                  <a:pt x="101600" y="643467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1760538" y="1050925"/>
            <a:ext cx="1592262" cy="377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zh-CN" altLang="en-US" sz="23900" dirty="0">
                <a:solidFill>
                  <a:srgbClr val="FF0000"/>
                </a:solidFill>
                <a:latin typeface="Zapf Dingbats" charset="2"/>
                <a:ea typeface="华文彩云" panose="02010800040101010101" pitchFamily="2" charset="-122"/>
              </a:rPr>
              <a:t>✗</a:t>
            </a:r>
            <a:endParaRPr kumimoji="0" lang="zh-CN" altLang="en-US" sz="23900" dirty="0">
              <a:solidFill>
                <a:srgbClr val="FF0000"/>
              </a:solidFill>
              <a:ea typeface="华文彩云" panose="02010800040101010101" pitchFamily="2" charset="-122"/>
            </a:endParaRPr>
          </a:p>
        </p:txBody>
      </p:sp>
      <p:sp>
        <p:nvSpPr>
          <p:cNvPr id="23576" name="日期占位符 48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900051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0.00116 L 0.03802 0.14444 " pathEditMode="relative" ptsTypes="AA">
                                      <p:cBhvr>
                                        <p:cTn id="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0.14445 L -0.17865 0.4185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33" y="137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865 0.41852 L -0.17865 0.5615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864 0.56158 L -0.17864 0.4108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5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865 0.41852 L 0.03437 0.1518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42" y="-13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02 0.14445 L 0.03611 0.006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Routing</a:t>
            </a:r>
            <a:r>
              <a:rPr kumimoji="1" lang="en-US" altLang="zh-CN" dirty="0" smtClean="0">
                <a:ea typeface="宋体" panose="02010600030101010101" pitchFamily="2" charset="-122"/>
              </a:rPr>
              <a:t> Switching</a:t>
            </a:r>
            <a:endParaRPr kumimoji="1" lang="zh-CN" altLang="en-US" dirty="0" smtClean="0">
              <a:ea typeface="宋体" panose="02010600030101010101" pitchFamily="2" charset="-122"/>
            </a:endParaRPr>
          </a:p>
        </p:txBody>
      </p:sp>
      <p:sp>
        <p:nvSpPr>
          <p:cNvPr id="24579" name="十二边形 4"/>
          <p:cNvSpPr>
            <a:spLocks/>
          </p:cNvSpPr>
          <p:nvPr/>
        </p:nvSpPr>
        <p:spPr bwMode="auto">
          <a:xfrm>
            <a:off x="3703638" y="2230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A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4580" name="十二边形 5"/>
          <p:cNvSpPr>
            <a:spLocks/>
          </p:cNvSpPr>
          <p:nvPr/>
        </p:nvSpPr>
        <p:spPr bwMode="auto">
          <a:xfrm>
            <a:off x="1671638" y="4262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B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4581" name="十二边形 6"/>
          <p:cNvSpPr>
            <a:spLocks/>
          </p:cNvSpPr>
          <p:nvPr/>
        </p:nvSpPr>
        <p:spPr bwMode="auto">
          <a:xfrm>
            <a:off x="5227638" y="4278313"/>
            <a:ext cx="1223962" cy="801687"/>
          </a:xfrm>
          <a:custGeom>
            <a:avLst/>
            <a:gdLst>
              <a:gd name="T0" fmla="*/ 0 w 1223962"/>
              <a:gd name="T1" fmla="*/ 293432 h 801687"/>
              <a:gd name="T2" fmla="*/ 163988 w 1223962"/>
              <a:gd name="T3" fmla="*/ 107411 h 801687"/>
              <a:gd name="T4" fmla="*/ 447993 w 1223962"/>
              <a:gd name="T5" fmla="*/ 0 h 801687"/>
              <a:gd name="T6" fmla="*/ 775969 w 1223962"/>
              <a:gd name="T7" fmla="*/ 0 h 801687"/>
              <a:gd name="T8" fmla="*/ 1059974 w 1223962"/>
              <a:gd name="T9" fmla="*/ 107411 h 801687"/>
              <a:gd name="T10" fmla="*/ 1223962 w 1223962"/>
              <a:gd name="T11" fmla="*/ 293432 h 801687"/>
              <a:gd name="T12" fmla="*/ 1223962 w 1223962"/>
              <a:gd name="T13" fmla="*/ 508255 h 801687"/>
              <a:gd name="T14" fmla="*/ 1059974 w 1223962"/>
              <a:gd name="T15" fmla="*/ 694276 h 801687"/>
              <a:gd name="T16" fmla="*/ 775969 w 1223962"/>
              <a:gd name="T17" fmla="*/ 801687 h 801687"/>
              <a:gd name="T18" fmla="*/ 447993 w 1223962"/>
              <a:gd name="T19" fmla="*/ 801687 h 801687"/>
              <a:gd name="T20" fmla="*/ 163988 w 1223962"/>
              <a:gd name="T21" fmla="*/ 694276 h 801687"/>
              <a:gd name="T22" fmla="*/ 0 w 1223962"/>
              <a:gd name="T23" fmla="*/ 508255 h 801687"/>
              <a:gd name="T24" fmla="*/ 0 w 1223962"/>
              <a:gd name="T25" fmla="*/ 293432 h 8016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1687"/>
              <a:gd name="T41" fmla="*/ 1223962 w 1223962"/>
              <a:gd name="T42" fmla="*/ 801687 h 8016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1687">
                <a:moveTo>
                  <a:pt x="0" y="293432"/>
                </a:moveTo>
                <a:lnTo>
                  <a:pt x="163988" y="107411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411"/>
                </a:lnTo>
                <a:lnTo>
                  <a:pt x="1223962" y="293432"/>
                </a:lnTo>
                <a:lnTo>
                  <a:pt x="1223962" y="508255"/>
                </a:lnTo>
                <a:lnTo>
                  <a:pt x="1059974" y="694276"/>
                </a:lnTo>
                <a:lnTo>
                  <a:pt x="775969" y="801687"/>
                </a:lnTo>
                <a:lnTo>
                  <a:pt x="447993" y="801687"/>
                </a:lnTo>
                <a:lnTo>
                  <a:pt x="163988" y="694276"/>
                </a:lnTo>
                <a:lnTo>
                  <a:pt x="0" y="508255"/>
                </a:lnTo>
                <a:lnTo>
                  <a:pt x="0" y="293432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C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4582" name="矩形 7"/>
          <p:cNvSpPr>
            <a:spLocks noChangeArrowheads="1"/>
          </p:cNvSpPr>
          <p:nvPr/>
        </p:nvSpPr>
        <p:spPr bwMode="auto">
          <a:xfrm>
            <a:off x="3602038" y="13716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A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4583" name="矩形 8"/>
          <p:cNvSpPr>
            <a:spLocks noChangeArrowheads="1"/>
          </p:cNvSpPr>
          <p:nvPr/>
        </p:nvSpPr>
        <p:spPr bwMode="auto">
          <a:xfrm>
            <a:off x="1704975" y="5554663"/>
            <a:ext cx="1139825" cy="32067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B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4584" name="矩形 9"/>
          <p:cNvSpPr>
            <a:spLocks noChangeArrowheads="1"/>
          </p:cNvSpPr>
          <p:nvPr/>
        </p:nvSpPr>
        <p:spPr bwMode="auto">
          <a:xfrm>
            <a:off x="5329238" y="55372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C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cxnSp>
        <p:nvCxnSpPr>
          <p:cNvPr id="11" name="直线连接符 10"/>
          <p:cNvCxnSpPr>
            <a:stCxn id="24580" idx="11"/>
            <a:endCxn id="24579" idx="6"/>
          </p:cNvCxnSpPr>
          <p:nvPr/>
        </p:nvCxnSpPr>
        <p:spPr bwMode="auto">
          <a:xfrm flipV="1">
            <a:off x="2447925" y="2924175"/>
            <a:ext cx="1419225" cy="1338263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24580" idx="0"/>
            <a:endCxn id="24579" idx="5"/>
          </p:cNvCxnSpPr>
          <p:nvPr/>
        </p:nvCxnSpPr>
        <p:spPr bwMode="auto">
          <a:xfrm flipV="1">
            <a:off x="2732088" y="3030538"/>
            <a:ext cx="1419225" cy="1338262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24581" idx="10"/>
            <a:endCxn id="24579" idx="3"/>
          </p:cNvCxnSpPr>
          <p:nvPr/>
        </p:nvCxnSpPr>
        <p:spPr bwMode="auto">
          <a:xfrm flipH="1" flipV="1">
            <a:off x="4764088" y="2924175"/>
            <a:ext cx="911225" cy="1354138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4581" idx="11"/>
            <a:endCxn id="24579" idx="2"/>
          </p:cNvCxnSpPr>
          <p:nvPr/>
        </p:nvCxnSpPr>
        <p:spPr bwMode="auto">
          <a:xfrm flipH="1" flipV="1">
            <a:off x="4927600" y="2738438"/>
            <a:ext cx="1076325" cy="1539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4580" idx="3"/>
            <a:endCxn id="24581" idx="6"/>
          </p:cNvCxnSpPr>
          <p:nvPr/>
        </p:nvCxnSpPr>
        <p:spPr bwMode="auto">
          <a:xfrm>
            <a:off x="2732088" y="4956175"/>
            <a:ext cx="2659062" cy="15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4580" idx="2"/>
            <a:endCxn id="24581" idx="7"/>
          </p:cNvCxnSpPr>
          <p:nvPr/>
        </p:nvCxnSpPr>
        <p:spPr bwMode="auto">
          <a:xfrm>
            <a:off x="2895600" y="4770438"/>
            <a:ext cx="2332038" cy="15875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/>
          <p:cNvCxnSpPr>
            <a:stCxn id="24579" idx="10"/>
            <a:endCxn id="24582" idx="2"/>
          </p:cNvCxnSpPr>
          <p:nvPr/>
        </p:nvCxnSpPr>
        <p:spPr bwMode="auto">
          <a:xfrm flipV="1">
            <a:off x="4151313" y="1693863"/>
            <a:ext cx="20637" cy="5365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 bwMode="auto">
          <a:xfrm flipV="1">
            <a:off x="2254250" y="5046663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直线连接符 38"/>
          <p:cNvCxnSpPr/>
          <p:nvPr/>
        </p:nvCxnSpPr>
        <p:spPr bwMode="auto">
          <a:xfrm flipV="1">
            <a:off x="5895975" y="5080000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十二边形 54"/>
          <p:cNvSpPr>
            <a:spLocks/>
          </p:cNvSpPr>
          <p:nvPr/>
        </p:nvSpPr>
        <p:spPr bwMode="auto">
          <a:xfrm>
            <a:off x="4313238" y="1603375"/>
            <a:ext cx="342900" cy="276225"/>
          </a:xfrm>
          <a:custGeom>
            <a:avLst/>
            <a:gdLst>
              <a:gd name="T0" fmla="*/ 0 w 342900"/>
              <a:gd name="T1" fmla="*/ 101103 h 276225"/>
              <a:gd name="T2" fmla="*/ 45942 w 342900"/>
              <a:gd name="T3" fmla="*/ 37009 h 276225"/>
              <a:gd name="T4" fmla="*/ 125508 w 342900"/>
              <a:gd name="T5" fmla="*/ 0 h 276225"/>
              <a:gd name="T6" fmla="*/ 217392 w 342900"/>
              <a:gd name="T7" fmla="*/ 0 h 276225"/>
              <a:gd name="T8" fmla="*/ 296958 w 342900"/>
              <a:gd name="T9" fmla="*/ 37009 h 276225"/>
              <a:gd name="T10" fmla="*/ 342900 w 342900"/>
              <a:gd name="T11" fmla="*/ 101103 h 276225"/>
              <a:gd name="T12" fmla="*/ 342900 w 342900"/>
              <a:gd name="T13" fmla="*/ 175122 h 276225"/>
              <a:gd name="T14" fmla="*/ 296958 w 342900"/>
              <a:gd name="T15" fmla="*/ 239216 h 276225"/>
              <a:gd name="T16" fmla="*/ 217392 w 342900"/>
              <a:gd name="T17" fmla="*/ 276225 h 276225"/>
              <a:gd name="T18" fmla="*/ 125508 w 342900"/>
              <a:gd name="T19" fmla="*/ 276225 h 276225"/>
              <a:gd name="T20" fmla="*/ 45942 w 342900"/>
              <a:gd name="T21" fmla="*/ 239216 h 276225"/>
              <a:gd name="T22" fmla="*/ 0 w 342900"/>
              <a:gd name="T23" fmla="*/ 175122 h 276225"/>
              <a:gd name="T24" fmla="*/ 0 w 342900"/>
              <a:gd name="T25" fmla="*/ 101103 h 276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2900" h="276225">
                <a:moveTo>
                  <a:pt x="0" y="101103"/>
                </a:moveTo>
                <a:lnTo>
                  <a:pt x="45942" y="37009"/>
                </a:lnTo>
                <a:lnTo>
                  <a:pt x="125508" y="0"/>
                </a:lnTo>
                <a:lnTo>
                  <a:pt x="217392" y="0"/>
                </a:lnTo>
                <a:lnTo>
                  <a:pt x="296958" y="37009"/>
                </a:lnTo>
                <a:lnTo>
                  <a:pt x="342900" y="101103"/>
                </a:lnTo>
                <a:lnTo>
                  <a:pt x="342900" y="175122"/>
                </a:lnTo>
                <a:lnTo>
                  <a:pt x="296958" y="239216"/>
                </a:lnTo>
                <a:lnTo>
                  <a:pt x="217392" y="276225"/>
                </a:lnTo>
                <a:lnTo>
                  <a:pt x="125508" y="276225"/>
                </a:lnTo>
                <a:lnTo>
                  <a:pt x="45942" y="239216"/>
                </a:lnTo>
                <a:lnTo>
                  <a:pt x="0" y="175122"/>
                </a:lnTo>
                <a:lnTo>
                  <a:pt x="0" y="101103"/>
                </a:lnTo>
                <a:close/>
              </a:path>
            </a:pathLst>
          </a:custGeom>
          <a:solidFill>
            <a:srgbClr val="0000FF"/>
          </a:solidFill>
          <a:ln w="9525" cap="flat" cmpd="sng">
            <a:solidFill>
              <a:srgbClr val="F9F9F9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595" name="日期占位符 82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9931271-D543-4137-BB7A-4E0D4D4D8701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smtClean="0"/>
          </a:p>
        </p:txBody>
      </p:sp>
    </p:spTree>
    <p:extLst>
      <p:ext uri="{BB962C8B-B14F-4D97-AF65-F5344CB8AC3E}">
        <p14:creationId xmlns:p14="http://schemas.microsoft.com/office/powerpoint/2010/main" val="131186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1287 L 0.18542 0.44722 " pathEditMode="relative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42 0.44723 L -0.19236 0.449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8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236 0.44976 L -0.19427 0.560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428 0.56064 L -0.19237 0.4546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236 0.44977 L 0.1632 0.4474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78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41 0.44722 L 0.02239 0.1532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60" y="-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4 0.15324 L 0.0224 0.0173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Routing</a:t>
            </a:r>
            <a:r>
              <a:rPr kumimoji="1" lang="en-US" altLang="zh-CN" dirty="0" smtClean="0">
                <a:ea typeface="宋体" panose="02010600030101010101" pitchFamily="2" charset="-122"/>
              </a:rPr>
              <a:t> Switching</a:t>
            </a:r>
            <a:endParaRPr kumimoji="1" lang="zh-CN" altLang="en-US" sz="2400" dirty="0" smtClean="0">
              <a:ea typeface="宋体" panose="02010600030101010101" pitchFamily="2" charset="-122"/>
            </a:endParaRPr>
          </a:p>
        </p:txBody>
      </p:sp>
      <p:sp>
        <p:nvSpPr>
          <p:cNvPr id="25603" name="十二边形 4"/>
          <p:cNvSpPr>
            <a:spLocks/>
          </p:cNvSpPr>
          <p:nvPr/>
        </p:nvSpPr>
        <p:spPr bwMode="auto">
          <a:xfrm>
            <a:off x="3703638" y="2230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 dirty="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 dirty="0">
                <a:ea typeface="华文彩云" panose="02010800040101010101" pitchFamily="2" charset="-122"/>
              </a:rPr>
              <a:t>A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 dirty="0">
              <a:ea typeface="华文彩云" panose="02010800040101010101" pitchFamily="2" charset="-122"/>
            </a:endParaRPr>
          </a:p>
        </p:txBody>
      </p:sp>
      <p:sp>
        <p:nvSpPr>
          <p:cNvPr id="25604" name="十二边形 5"/>
          <p:cNvSpPr>
            <a:spLocks/>
          </p:cNvSpPr>
          <p:nvPr/>
        </p:nvSpPr>
        <p:spPr bwMode="auto">
          <a:xfrm>
            <a:off x="1671638" y="4262438"/>
            <a:ext cx="1223962" cy="800100"/>
          </a:xfrm>
          <a:custGeom>
            <a:avLst/>
            <a:gdLst>
              <a:gd name="T0" fmla="*/ 0 w 1223962"/>
              <a:gd name="T1" fmla="*/ 292851 h 800100"/>
              <a:gd name="T2" fmla="*/ 163988 w 1223962"/>
              <a:gd name="T3" fmla="*/ 107199 h 800100"/>
              <a:gd name="T4" fmla="*/ 447993 w 1223962"/>
              <a:gd name="T5" fmla="*/ 0 h 800100"/>
              <a:gd name="T6" fmla="*/ 775969 w 1223962"/>
              <a:gd name="T7" fmla="*/ 0 h 800100"/>
              <a:gd name="T8" fmla="*/ 1059974 w 1223962"/>
              <a:gd name="T9" fmla="*/ 107199 h 800100"/>
              <a:gd name="T10" fmla="*/ 1223962 w 1223962"/>
              <a:gd name="T11" fmla="*/ 292851 h 800100"/>
              <a:gd name="T12" fmla="*/ 1223962 w 1223962"/>
              <a:gd name="T13" fmla="*/ 507249 h 800100"/>
              <a:gd name="T14" fmla="*/ 1059974 w 1223962"/>
              <a:gd name="T15" fmla="*/ 692901 h 800100"/>
              <a:gd name="T16" fmla="*/ 775969 w 1223962"/>
              <a:gd name="T17" fmla="*/ 800100 h 800100"/>
              <a:gd name="T18" fmla="*/ 447993 w 1223962"/>
              <a:gd name="T19" fmla="*/ 800100 h 800100"/>
              <a:gd name="T20" fmla="*/ 163988 w 1223962"/>
              <a:gd name="T21" fmla="*/ 692901 h 800100"/>
              <a:gd name="T22" fmla="*/ 0 w 1223962"/>
              <a:gd name="T23" fmla="*/ 507249 h 800100"/>
              <a:gd name="T24" fmla="*/ 0 w 1223962"/>
              <a:gd name="T25" fmla="*/ 292851 h 8001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0100"/>
              <a:gd name="T41" fmla="*/ 1223962 w 1223962"/>
              <a:gd name="T42" fmla="*/ 800100 h 8001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0100">
                <a:moveTo>
                  <a:pt x="0" y="292851"/>
                </a:moveTo>
                <a:lnTo>
                  <a:pt x="163988" y="107199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199"/>
                </a:lnTo>
                <a:lnTo>
                  <a:pt x="1223962" y="292851"/>
                </a:lnTo>
                <a:lnTo>
                  <a:pt x="1223962" y="507249"/>
                </a:lnTo>
                <a:lnTo>
                  <a:pt x="1059974" y="692901"/>
                </a:lnTo>
                <a:lnTo>
                  <a:pt x="775969" y="800100"/>
                </a:lnTo>
                <a:lnTo>
                  <a:pt x="447993" y="800100"/>
                </a:lnTo>
                <a:lnTo>
                  <a:pt x="163988" y="692901"/>
                </a:lnTo>
                <a:lnTo>
                  <a:pt x="0" y="507249"/>
                </a:lnTo>
                <a:lnTo>
                  <a:pt x="0" y="292851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 dirty="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 dirty="0">
                <a:ea typeface="华文彩云" panose="02010800040101010101" pitchFamily="2" charset="-122"/>
              </a:rPr>
              <a:t>B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 dirty="0">
              <a:ea typeface="华文彩云" panose="02010800040101010101" pitchFamily="2" charset="-122"/>
            </a:endParaRPr>
          </a:p>
        </p:txBody>
      </p:sp>
      <p:sp>
        <p:nvSpPr>
          <p:cNvPr id="25605" name="十二边形 6"/>
          <p:cNvSpPr>
            <a:spLocks/>
          </p:cNvSpPr>
          <p:nvPr/>
        </p:nvSpPr>
        <p:spPr bwMode="auto">
          <a:xfrm>
            <a:off x="5227638" y="4278313"/>
            <a:ext cx="1223962" cy="801687"/>
          </a:xfrm>
          <a:custGeom>
            <a:avLst/>
            <a:gdLst>
              <a:gd name="T0" fmla="*/ 0 w 1223962"/>
              <a:gd name="T1" fmla="*/ 293432 h 801687"/>
              <a:gd name="T2" fmla="*/ 163988 w 1223962"/>
              <a:gd name="T3" fmla="*/ 107411 h 801687"/>
              <a:gd name="T4" fmla="*/ 447993 w 1223962"/>
              <a:gd name="T5" fmla="*/ 0 h 801687"/>
              <a:gd name="T6" fmla="*/ 775969 w 1223962"/>
              <a:gd name="T7" fmla="*/ 0 h 801687"/>
              <a:gd name="T8" fmla="*/ 1059974 w 1223962"/>
              <a:gd name="T9" fmla="*/ 107411 h 801687"/>
              <a:gd name="T10" fmla="*/ 1223962 w 1223962"/>
              <a:gd name="T11" fmla="*/ 293432 h 801687"/>
              <a:gd name="T12" fmla="*/ 1223962 w 1223962"/>
              <a:gd name="T13" fmla="*/ 508255 h 801687"/>
              <a:gd name="T14" fmla="*/ 1059974 w 1223962"/>
              <a:gd name="T15" fmla="*/ 694276 h 801687"/>
              <a:gd name="T16" fmla="*/ 775969 w 1223962"/>
              <a:gd name="T17" fmla="*/ 801687 h 801687"/>
              <a:gd name="T18" fmla="*/ 447993 w 1223962"/>
              <a:gd name="T19" fmla="*/ 801687 h 801687"/>
              <a:gd name="T20" fmla="*/ 163988 w 1223962"/>
              <a:gd name="T21" fmla="*/ 694276 h 801687"/>
              <a:gd name="T22" fmla="*/ 0 w 1223962"/>
              <a:gd name="T23" fmla="*/ 508255 h 801687"/>
              <a:gd name="T24" fmla="*/ 0 w 1223962"/>
              <a:gd name="T25" fmla="*/ 293432 h 80168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23962"/>
              <a:gd name="T40" fmla="*/ 0 h 801687"/>
              <a:gd name="T41" fmla="*/ 1223962 w 1223962"/>
              <a:gd name="T42" fmla="*/ 801687 h 80168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23962" h="801687">
                <a:moveTo>
                  <a:pt x="0" y="293432"/>
                </a:moveTo>
                <a:lnTo>
                  <a:pt x="163988" y="107411"/>
                </a:lnTo>
                <a:lnTo>
                  <a:pt x="447993" y="0"/>
                </a:lnTo>
                <a:lnTo>
                  <a:pt x="775969" y="0"/>
                </a:lnTo>
                <a:lnTo>
                  <a:pt x="1059974" y="107411"/>
                </a:lnTo>
                <a:lnTo>
                  <a:pt x="1223962" y="293432"/>
                </a:lnTo>
                <a:lnTo>
                  <a:pt x="1223962" y="508255"/>
                </a:lnTo>
                <a:lnTo>
                  <a:pt x="1059974" y="694276"/>
                </a:lnTo>
                <a:lnTo>
                  <a:pt x="775969" y="801687"/>
                </a:lnTo>
                <a:lnTo>
                  <a:pt x="447993" y="801687"/>
                </a:lnTo>
                <a:lnTo>
                  <a:pt x="163988" y="694276"/>
                </a:lnTo>
                <a:lnTo>
                  <a:pt x="0" y="508255"/>
                </a:lnTo>
                <a:lnTo>
                  <a:pt x="0" y="293432"/>
                </a:lnTo>
                <a:close/>
              </a:path>
            </a:pathLst>
          </a:cu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Site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C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5606" name="矩形 7"/>
          <p:cNvSpPr>
            <a:spLocks noChangeArrowheads="1"/>
          </p:cNvSpPr>
          <p:nvPr/>
        </p:nvSpPr>
        <p:spPr bwMode="auto">
          <a:xfrm>
            <a:off x="3602038" y="13716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A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5607" name="矩形 8"/>
          <p:cNvSpPr>
            <a:spLocks noChangeArrowheads="1"/>
          </p:cNvSpPr>
          <p:nvPr/>
        </p:nvSpPr>
        <p:spPr bwMode="auto">
          <a:xfrm>
            <a:off x="1704975" y="5554663"/>
            <a:ext cx="1139825" cy="320675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B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sp>
        <p:nvSpPr>
          <p:cNvPr id="25608" name="矩形 9"/>
          <p:cNvSpPr>
            <a:spLocks noChangeArrowheads="1"/>
          </p:cNvSpPr>
          <p:nvPr/>
        </p:nvSpPr>
        <p:spPr bwMode="auto">
          <a:xfrm>
            <a:off x="5329238" y="5537200"/>
            <a:ext cx="1139825" cy="3222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587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en-US" altLang="zh-CN" sz="1800">
                <a:ea typeface="华文彩云" panose="02010800040101010101" pitchFamily="2" charset="-122"/>
              </a:rPr>
              <a:t>Host C</a:t>
            </a:r>
            <a:endParaRPr kumimoji="0" lang="zh-CN" altLang="en-US" sz="1800">
              <a:ea typeface="华文彩云" panose="02010800040101010101" pitchFamily="2" charset="-122"/>
            </a:endParaRPr>
          </a:p>
        </p:txBody>
      </p:sp>
      <p:cxnSp>
        <p:nvCxnSpPr>
          <p:cNvPr id="11" name="直线连接符 10"/>
          <p:cNvCxnSpPr>
            <a:stCxn id="25604" idx="11"/>
            <a:endCxn id="25603" idx="6"/>
          </p:cNvCxnSpPr>
          <p:nvPr/>
        </p:nvCxnSpPr>
        <p:spPr bwMode="auto">
          <a:xfrm flipV="1">
            <a:off x="2447925" y="2924175"/>
            <a:ext cx="1419225" cy="1338263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直线连接符 14"/>
          <p:cNvCxnSpPr>
            <a:stCxn id="25604" idx="0"/>
            <a:endCxn id="25603" idx="5"/>
          </p:cNvCxnSpPr>
          <p:nvPr/>
        </p:nvCxnSpPr>
        <p:spPr bwMode="auto">
          <a:xfrm flipV="1">
            <a:off x="2732088" y="3030538"/>
            <a:ext cx="1419225" cy="1338262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线连接符 17"/>
          <p:cNvCxnSpPr>
            <a:stCxn id="25605" idx="10"/>
            <a:endCxn id="25603" idx="3"/>
          </p:cNvCxnSpPr>
          <p:nvPr/>
        </p:nvCxnSpPr>
        <p:spPr bwMode="auto">
          <a:xfrm flipH="1" flipV="1">
            <a:off x="4764088" y="2924175"/>
            <a:ext cx="911225" cy="1354138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线连接符 18"/>
          <p:cNvCxnSpPr>
            <a:stCxn id="25605" idx="11"/>
            <a:endCxn id="25603" idx="2"/>
          </p:cNvCxnSpPr>
          <p:nvPr/>
        </p:nvCxnSpPr>
        <p:spPr bwMode="auto">
          <a:xfrm flipH="1" flipV="1">
            <a:off x="4927600" y="2738438"/>
            <a:ext cx="1076325" cy="1539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直线连接符 25"/>
          <p:cNvCxnSpPr>
            <a:stCxn id="25604" idx="3"/>
            <a:endCxn id="25605" idx="6"/>
          </p:cNvCxnSpPr>
          <p:nvPr/>
        </p:nvCxnSpPr>
        <p:spPr bwMode="auto">
          <a:xfrm>
            <a:off x="2732088" y="4956175"/>
            <a:ext cx="2659062" cy="158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直线连接符 26"/>
          <p:cNvCxnSpPr>
            <a:stCxn id="25604" idx="2"/>
            <a:endCxn id="25605" idx="7"/>
          </p:cNvCxnSpPr>
          <p:nvPr/>
        </p:nvCxnSpPr>
        <p:spPr bwMode="auto">
          <a:xfrm>
            <a:off x="2895600" y="4770438"/>
            <a:ext cx="2332038" cy="15875"/>
          </a:xfrm>
          <a:prstGeom prst="line">
            <a:avLst/>
          </a:prstGeom>
          <a:ln/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连接符 33"/>
          <p:cNvCxnSpPr>
            <a:stCxn id="25603" idx="10"/>
            <a:endCxn id="25606" idx="2"/>
          </p:cNvCxnSpPr>
          <p:nvPr/>
        </p:nvCxnSpPr>
        <p:spPr bwMode="auto">
          <a:xfrm flipV="1">
            <a:off x="4151313" y="1693863"/>
            <a:ext cx="20637" cy="5365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直线连接符 37"/>
          <p:cNvCxnSpPr/>
          <p:nvPr/>
        </p:nvCxnSpPr>
        <p:spPr bwMode="auto">
          <a:xfrm flipV="1">
            <a:off x="2254250" y="5046663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直线连接符 38"/>
          <p:cNvCxnSpPr/>
          <p:nvPr/>
        </p:nvCxnSpPr>
        <p:spPr bwMode="auto">
          <a:xfrm flipV="1">
            <a:off x="5895975" y="5080000"/>
            <a:ext cx="3175" cy="485775"/>
          </a:xfrm>
          <a:prstGeom prst="line">
            <a:avLst/>
          </a:prstGeom>
          <a:ln/>
          <a:ex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5" name="十二边形 54"/>
          <p:cNvSpPr>
            <a:spLocks/>
          </p:cNvSpPr>
          <p:nvPr/>
        </p:nvSpPr>
        <p:spPr bwMode="auto">
          <a:xfrm>
            <a:off x="4313238" y="1603375"/>
            <a:ext cx="342900" cy="276225"/>
          </a:xfrm>
          <a:custGeom>
            <a:avLst/>
            <a:gdLst>
              <a:gd name="T0" fmla="*/ 0 w 342900"/>
              <a:gd name="T1" fmla="*/ 101103 h 276225"/>
              <a:gd name="T2" fmla="*/ 45942 w 342900"/>
              <a:gd name="T3" fmla="*/ 37009 h 276225"/>
              <a:gd name="T4" fmla="*/ 125508 w 342900"/>
              <a:gd name="T5" fmla="*/ 0 h 276225"/>
              <a:gd name="T6" fmla="*/ 217392 w 342900"/>
              <a:gd name="T7" fmla="*/ 0 h 276225"/>
              <a:gd name="T8" fmla="*/ 296958 w 342900"/>
              <a:gd name="T9" fmla="*/ 37009 h 276225"/>
              <a:gd name="T10" fmla="*/ 342900 w 342900"/>
              <a:gd name="T11" fmla="*/ 101103 h 276225"/>
              <a:gd name="T12" fmla="*/ 342900 w 342900"/>
              <a:gd name="T13" fmla="*/ 175122 h 276225"/>
              <a:gd name="T14" fmla="*/ 296958 w 342900"/>
              <a:gd name="T15" fmla="*/ 239216 h 276225"/>
              <a:gd name="T16" fmla="*/ 217392 w 342900"/>
              <a:gd name="T17" fmla="*/ 276225 h 276225"/>
              <a:gd name="T18" fmla="*/ 125508 w 342900"/>
              <a:gd name="T19" fmla="*/ 276225 h 276225"/>
              <a:gd name="T20" fmla="*/ 45942 w 342900"/>
              <a:gd name="T21" fmla="*/ 239216 h 276225"/>
              <a:gd name="T22" fmla="*/ 0 w 342900"/>
              <a:gd name="T23" fmla="*/ 175122 h 276225"/>
              <a:gd name="T24" fmla="*/ 0 w 342900"/>
              <a:gd name="T25" fmla="*/ 101103 h 2762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42900" h="276225">
                <a:moveTo>
                  <a:pt x="0" y="101103"/>
                </a:moveTo>
                <a:lnTo>
                  <a:pt x="45942" y="37009"/>
                </a:lnTo>
                <a:lnTo>
                  <a:pt x="125508" y="0"/>
                </a:lnTo>
                <a:lnTo>
                  <a:pt x="217392" y="0"/>
                </a:lnTo>
                <a:lnTo>
                  <a:pt x="296958" y="37009"/>
                </a:lnTo>
                <a:lnTo>
                  <a:pt x="342900" y="101103"/>
                </a:lnTo>
                <a:lnTo>
                  <a:pt x="342900" y="175122"/>
                </a:lnTo>
                <a:lnTo>
                  <a:pt x="296958" y="239216"/>
                </a:lnTo>
                <a:lnTo>
                  <a:pt x="217392" y="276225"/>
                </a:lnTo>
                <a:lnTo>
                  <a:pt x="125508" y="276225"/>
                </a:lnTo>
                <a:lnTo>
                  <a:pt x="45942" y="239216"/>
                </a:lnTo>
                <a:lnTo>
                  <a:pt x="0" y="175122"/>
                </a:lnTo>
                <a:lnTo>
                  <a:pt x="0" y="101103"/>
                </a:lnTo>
                <a:close/>
              </a:path>
            </a:pathLst>
          </a:custGeom>
          <a:solidFill>
            <a:srgbClr val="0000FF"/>
          </a:solidFill>
          <a:ln w="9525" cap="flat" cmpd="sng">
            <a:solidFill>
              <a:srgbClr val="F9F9F9"/>
            </a:solidFill>
            <a:prstDash val="solid"/>
            <a:round/>
            <a:headEnd/>
            <a:tailEnd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619" name="日期占位符 82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1C4DF9-7138-47B4-BC3C-9BE22EB3F8FD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4084894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55 0.1287 L 0.18542 0.44722 " pathEditMode="relative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542 0.44723 L -0.19236 0.4497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8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236 0.44976 L -0.19427 0.5606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5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38 0.55555 L -0.25347 0.4495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-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934 0.38564 L -0.04236 0.1365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40" y="-1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236 0.13658 L -0.04236 0.0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Test Result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051470"/>
              </p:ext>
            </p:extLst>
          </p:nvPr>
        </p:nvGraphicFramePr>
        <p:xfrm>
          <a:off x="503373" y="1340768"/>
          <a:ext cx="7525011" cy="325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331"/>
                <a:gridCol w="1080120"/>
                <a:gridCol w="1008112"/>
                <a:gridCol w="1656184"/>
                <a:gridCol w="122413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altLang="zh-CN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Path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Traditional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</a:p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Mbps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SDN 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</a:p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Mbps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Best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path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Traditional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</a:p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Mbps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SDN </a:t>
                      </a:r>
                    </a:p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method</a:t>
                      </a:r>
                    </a:p>
                    <a:p>
                      <a:pPr algn="ctr"/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Mbps</a:t>
                      </a:r>
                      <a:r>
                        <a:rPr lang="zh-CN" altLang="en-US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IHEP-&gt;SJTU</a:t>
                      </a:r>
                      <a:endParaRPr lang="zh-CN" altLang="en-US" sz="1400" kern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29.7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337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IHEP-&gt;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(IPv6)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SJTU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179.3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66.75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SJTU-&gt;IHEP</a:t>
                      </a:r>
                      <a:endParaRPr lang="zh-CN" altLang="en-US" sz="14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23.1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43.5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SJTU-&gt;(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IPv6)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IHEP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180.1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66.79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IHEP-&gt;SDU</a:t>
                      </a:r>
                      <a:endParaRPr lang="zh-CN" altLang="en-US" sz="1400" kern="12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4.76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28.8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IHEP-&gt;(IPv6)SJTU-&gt;(</a:t>
                      </a:r>
                      <a:r>
                        <a:rPr lang="en-US" altLang="zh-CN" sz="1400" kern="1200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IPv6)SDU</a:t>
                      </a:r>
                      <a:endParaRPr lang="zh-CN" altLang="en-US" sz="1400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9.14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spc="1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87.33</a:t>
                      </a:r>
                      <a:endParaRPr lang="zh-CN" sz="1400" kern="100" spc="1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SDU-&gt;IHEP</a:t>
                      </a:r>
                      <a:endParaRPr lang="zh-CN" altLang="en-US" sz="14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4.46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SDU-&gt;(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IPv6)SJTU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-&gt;(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IPv6) IHEP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10.3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87.29</a:t>
                      </a:r>
                      <a:endParaRPr lang="zh-CN" sz="1400" kern="100" spc="1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SDU-&gt;SJTU</a:t>
                      </a:r>
                      <a:endParaRPr lang="zh-CN" altLang="en-US" sz="1400" kern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4.84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28.40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SDU-&gt;(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IPv6)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SJTU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21.3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20.54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SJTU-&gt;SDU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effectLst/>
                          <a:latin typeface="Times New Roman" panose="02020603050405020304" pitchFamily="18" charset="0"/>
                          <a:ea typeface="方正书宋简体"/>
                        </a:rPr>
                        <a:t>4.89</a:t>
                      </a:r>
                      <a:endParaRPr lang="zh-CN" sz="1400" kern="100" spc="10" dirty="0">
                        <a:effectLst/>
                        <a:latin typeface="Times New Roman" panose="02020603050405020304" pitchFamily="18" charset="0"/>
                        <a:ea typeface="方正书宋简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29.23</a:t>
                      </a:r>
                      <a:endParaRPr lang="zh-CN" altLang="en-US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SJTU-&gt;(IPv6)SDU</a:t>
                      </a:r>
                      <a:r>
                        <a:rPr lang="en-US" altLang="zh-CN" sz="1400" kern="12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20.5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238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spc="1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方正书宋简体"/>
                          <a:cs typeface="+mn-cs"/>
                        </a:rPr>
                        <a:t>20.53</a:t>
                      </a:r>
                      <a:endParaRPr lang="zh-CN" sz="1400" kern="100" spc="1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方正书宋简体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1567359" y="953405"/>
            <a:ext cx="29336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FF0000"/>
                </a:solidFill>
              </a:rPr>
              <a:t>Transfer performance</a:t>
            </a:r>
            <a:r>
              <a:rPr lang="en-US" altLang="zh-CN" sz="2000" b="1" i="1" dirty="0" smtClean="0">
                <a:solidFill>
                  <a:srgbClr val="FF0000"/>
                </a:solidFill>
              </a:rPr>
              <a:t> </a:t>
            </a:r>
            <a:r>
              <a:rPr lang="en-US" altLang="zh-CN" sz="2000" b="1" i="1" dirty="0" smtClean="0">
                <a:solidFill>
                  <a:srgbClr val="FF0000"/>
                </a:solidFill>
              </a:rPr>
              <a:t>test</a:t>
            </a:r>
            <a:endParaRPr lang="zh-CN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84168" y="953405"/>
            <a:ext cx="1411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i="1" dirty="0" smtClean="0">
                <a:solidFill>
                  <a:srgbClr val="FF0000"/>
                </a:solidFill>
              </a:rPr>
              <a:t>latency test</a:t>
            </a:r>
            <a:endParaRPr lang="zh-CN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318641" y="4797152"/>
            <a:ext cx="8435280" cy="1629431"/>
          </a:xfrm>
        </p:spPr>
        <p:txBody>
          <a:bodyPr/>
          <a:lstStyle/>
          <a:p>
            <a:r>
              <a:rPr lang="en-US" altLang="zh-CN" b="0" dirty="0" smtClean="0"/>
              <a:t>Transfer performance has been improved a lot</a:t>
            </a:r>
          </a:p>
          <a:p>
            <a:r>
              <a:rPr lang="en-US" altLang="zh-CN" b="0" dirty="0"/>
              <a:t>Latency </a:t>
            </a:r>
            <a:r>
              <a:rPr lang="en-US" altLang="zh-CN" b="0" dirty="0" smtClean="0"/>
              <a:t>varies uncertainly</a:t>
            </a:r>
            <a:r>
              <a:rPr lang="en-US" altLang="zh-CN" b="0" dirty="0"/>
              <a:t>, but </a:t>
            </a:r>
            <a:r>
              <a:rPr lang="en-US" altLang="zh-CN" b="0" dirty="0" smtClean="0"/>
              <a:t>it has little effect</a:t>
            </a:r>
            <a:endParaRPr lang="en-US" altLang="zh-CN" b="0" dirty="0"/>
          </a:p>
          <a:p>
            <a:endParaRPr lang="zh-CN" altLang="en-US" dirty="0"/>
          </a:p>
        </p:txBody>
      </p:sp>
      <p:sp>
        <p:nvSpPr>
          <p:cNvPr id="10" name="日期占位符 82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1C4DF9-7138-47B4-BC3C-9BE22EB3F8FD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324693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>
                <a:ea typeface="宋体" panose="02010600030101010101" pitchFamily="2" charset="-122"/>
              </a:rPr>
              <a:t>Current Progress </a:t>
            </a:r>
            <a:endParaRPr kumimoji="1" lang="zh-CN" altLang="en-US" dirty="0" smtClean="0">
              <a:ea typeface="宋体" panose="02010600030101010101" pitchFamily="2" charset="-122"/>
            </a:endParaRPr>
          </a:p>
        </p:txBody>
      </p:sp>
      <p:sp useBgFill="1">
        <p:nvSpPr>
          <p:cNvPr id="30723" name="内容占位符 2"/>
          <p:cNvSpPr>
            <a:spLocks noGrp="1"/>
          </p:cNvSpPr>
          <p:nvPr>
            <p:ph idx="1"/>
          </p:nvPr>
        </p:nvSpPr>
        <p:spPr>
          <a:xfrm>
            <a:off x="179512" y="1296988"/>
            <a:ext cx="4318000" cy="5006975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Phase I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Aug. </a:t>
            </a:r>
            <a:r>
              <a:rPr lang="zh-CN" altLang="zh-CN" dirty="0" smtClean="0">
                <a:ea typeface="宋体" panose="02010600030101010101" pitchFamily="2" charset="-122"/>
              </a:rPr>
              <a:t>2</a:t>
            </a:r>
            <a:r>
              <a:rPr lang="en-US" altLang="zh-CN" dirty="0" smtClean="0">
                <a:ea typeface="宋体" panose="02010600030101010101" pitchFamily="2" charset="-122"/>
              </a:rPr>
              <a:t>014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SJTU,SDU,IHEP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Only IPv6 link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Manual path selection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Problems</a:t>
            </a:r>
          </a:p>
          <a:p>
            <a:pPr lvl="2"/>
            <a:r>
              <a:rPr lang="en-US" altLang="zh-CN" sz="1900" dirty="0" smtClean="0">
                <a:ea typeface="宋体" panose="02010600030101010101" pitchFamily="2" charset="-122"/>
              </a:rPr>
              <a:t>VPN efficiency</a:t>
            </a:r>
            <a:r>
              <a:rPr lang="zh-CN" altLang="en-US" sz="1900" dirty="0" smtClean="0">
                <a:ea typeface="宋体" panose="02010600030101010101" pitchFamily="2" charset="-122"/>
              </a:rPr>
              <a:t>：</a:t>
            </a:r>
            <a:r>
              <a:rPr lang="en-US" altLang="zh-CN" sz="1900" dirty="0" smtClean="0">
                <a:ea typeface="宋体" panose="02010600030101010101" pitchFamily="2" charset="-122"/>
              </a:rPr>
              <a:t>70%</a:t>
            </a:r>
          </a:p>
          <a:p>
            <a:pPr lvl="2"/>
            <a:r>
              <a:rPr lang="en-US" altLang="zh-CN" sz="1900" dirty="0" smtClean="0">
                <a:ea typeface="宋体" panose="02010600030101010101" pitchFamily="2" charset="-122"/>
              </a:rPr>
              <a:t>IPv6 link performance was unstable</a:t>
            </a:r>
          </a:p>
        </p:txBody>
      </p:sp>
      <p:sp>
        <p:nvSpPr>
          <p:cNvPr id="30724" name="日期占位符 39"/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sp useBgFill="1">
        <p:nvSpPr>
          <p:cNvPr id="6" name="内容占位符 2"/>
          <p:cNvSpPr txBox="1">
            <a:spLocks/>
          </p:cNvSpPr>
          <p:nvPr/>
        </p:nvSpPr>
        <p:spPr>
          <a:xfrm>
            <a:off x="4283968" y="1273447"/>
            <a:ext cx="4752528" cy="5006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1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Phase </a:t>
            </a:r>
            <a:r>
              <a:rPr lang="en-US" altLang="zh-CN" dirty="0" smtClean="0"/>
              <a:t>II</a:t>
            </a:r>
            <a:endParaRPr lang="en-US" altLang="zh-CN" dirty="0" smtClean="0">
              <a:ea typeface="宋体" panose="02010600030101010101" pitchFamily="2" charset="-122"/>
            </a:endParaRPr>
          </a:p>
          <a:p>
            <a:pPr lvl="1"/>
            <a:r>
              <a:rPr lang="en-US" altLang="zh-CN" sz="2200" dirty="0" smtClean="0">
                <a:ea typeface="宋体" panose="02010600030101010101" pitchFamily="2" charset="-122"/>
              </a:rPr>
              <a:t>Oct.</a:t>
            </a:r>
            <a:r>
              <a:rPr lang="zh-CN" altLang="zh-CN" sz="2200" dirty="0" smtClean="0">
                <a:ea typeface="宋体" panose="02010600030101010101" pitchFamily="2" charset="-122"/>
              </a:rPr>
              <a:t>2</a:t>
            </a:r>
            <a:r>
              <a:rPr lang="en-US" altLang="zh-CN" sz="2200" dirty="0" smtClean="0">
                <a:ea typeface="宋体" panose="02010600030101010101" pitchFamily="2" charset="-122"/>
              </a:rPr>
              <a:t>015</a:t>
            </a:r>
          </a:p>
          <a:p>
            <a:pPr lvl="1"/>
            <a:r>
              <a:rPr lang="en-US" altLang="zh-CN" sz="2200" dirty="0" smtClean="0">
                <a:ea typeface="宋体" panose="02010600030101010101" pitchFamily="2" charset="-122"/>
              </a:rPr>
              <a:t>SJTU,SDU,IHEP,CCNU</a:t>
            </a:r>
          </a:p>
          <a:p>
            <a:pPr lvl="1"/>
            <a:r>
              <a:rPr lang="en-US" altLang="zh-CN" sz="2200" dirty="0" smtClean="0">
                <a:ea typeface="宋体" panose="02010600030101010101" pitchFamily="2" charset="-122"/>
              </a:rPr>
              <a:t>IPv6 &amp; IPv4</a:t>
            </a:r>
          </a:p>
          <a:p>
            <a:pPr lvl="1"/>
            <a:r>
              <a:rPr lang="en-US" altLang="zh-CN" sz="2200" dirty="0" smtClean="0"/>
              <a:t>Automatic path selection</a:t>
            </a:r>
            <a:endParaRPr lang="en-US" altLang="zh-CN" sz="2200" dirty="0"/>
          </a:p>
          <a:p>
            <a:pPr lvl="1"/>
            <a:r>
              <a:rPr lang="en-US" altLang="zh-CN" sz="2200" dirty="0" smtClean="0">
                <a:ea typeface="宋体" panose="02010600030101010101" pitchFamily="2" charset="-122"/>
              </a:rPr>
              <a:t>Performance improvement</a:t>
            </a:r>
          </a:p>
          <a:p>
            <a:pPr lvl="2"/>
            <a:r>
              <a:rPr lang="en-US" altLang="zh-CN" sz="1800" dirty="0" smtClean="0">
                <a:ea typeface="宋体" panose="02010600030101010101" pitchFamily="2" charset="-122"/>
              </a:rPr>
              <a:t>testing</a:t>
            </a:r>
          </a:p>
        </p:txBody>
      </p:sp>
    </p:spTree>
    <p:extLst>
      <p:ext uri="{BB962C8B-B14F-4D97-AF65-F5344CB8AC3E}">
        <p14:creationId xmlns:p14="http://schemas.microsoft.com/office/powerpoint/2010/main" val="25253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86915"/>
            <a:ext cx="8280920" cy="4228903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Controller </a:t>
            </a:r>
            <a:r>
              <a:rPr lang="en-US" altLang="zh-CN" dirty="0" smtClean="0"/>
              <a:t>dashboard 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36" y="4979106"/>
            <a:ext cx="7979020" cy="1330214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475656" y="1988840"/>
            <a:ext cx="7200800" cy="6480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27584" y="5162848"/>
            <a:ext cx="7776864" cy="11464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>
            <a:off x="4686946" y="2780928"/>
            <a:ext cx="1152128" cy="648072"/>
          </a:xfrm>
          <a:prstGeom prst="wedgeEllipseCallout">
            <a:avLst>
              <a:gd name="adj1" fmla="val -114177"/>
              <a:gd name="adj2" fmla="val -7086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620558" y="2780928"/>
            <a:ext cx="1150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i="1" dirty="0" smtClean="0"/>
              <a:t>SDN Switch</a:t>
            </a:r>
          </a:p>
          <a:p>
            <a:pPr algn="ctr"/>
            <a:r>
              <a:rPr lang="en-US" altLang="zh-CN" sz="1600" b="1" i="1" dirty="0" smtClean="0"/>
              <a:t> info</a:t>
            </a:r>
            <a:endParaRPr lang="zh-CN" altLang="en-US" sz="1600" b="1" i="1" dirty="0"/>
          </a:p>
        </p:txBody>
      </p:sp>
      <p:sp>
        <p:nvSpPr>
          <p:cNvPr id="14" name="椭圆形标注 13"/>
          <p:cNvSpPr/>
          <p:nvPr/>
        </p:nvSpPr>
        <p:spPr>
          <a:xfrm>
            <a:off x="5795616" y="4152015"/>
            <a:ext cx="1152128" cy="648072"/>
          </a:xfrm>
          <a:prstGeom prst="wedgeEllipseCallout">
            <a:avLst>
              <a:gd name="adj1" fmla="val -129398"/>
              <a:gd name="adj2" fmla="val 1050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780380" y="4152015"/>
            <a:ext cx="1092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b="1" i="1" dirty="0" smtClean="0"/>
              <a:t>Flow table</a:t>
            </a:r>
          </a:p>
          <a:p>
            <a:pPr algn="ctr"/>
            <a:r>
              <a:rPr lang="en-US" altLang="zh-CN" sz="1600" b="1" i="1" dirty="0" smtClean="0"/>
              <a:t>info</a:t>
            </a:r>
          </a:p>
        </p:txBody>
      </p:sp>
      <p:sp>
        <p:nvSpPr>
          <p:cNvPr id="16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137753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3200" dirty="0" smtClean="0">
                <a:ea typeface="宋体" panose="02010600030101010101" pitchFamily="2" charset="-122"/>
              </a:rPr>
              <a:t>Controller dashboard </a:t>
            </a:r>
            <a:r>
              <a:rPr kumimoji="1" lang="en-US" altLang="zh-CN" sz="2400" dirty="0" smtClean="0">
                <a:ea typeface="宋体" panose="02010600030101010101" pitchFamily="2" charset="-122"/>
              </a:rPr>
              <a:t>– </a:t>
            </a:r>
            <a:r>
              <a:rPr kumimoji="1" lang="en-US" altLang="zh-CN" sz="2000" dirty="0" smtClean="0">
                <a:ea typeface="宋体" panose="02010600030101010101" pitchFamily="2" charset="-122"/>
              </a:rPr>
              <a:t>network &amp; devices status</a:t>
            </a:r>
            <a:endParaRPr kumimoji="1" lang="zh-CN" altLang="en-US" sz="2000" dirty="0" smtClean="0"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73" y="1052736"/>
            <a:ext cx="8010351" cy="4968552"/>
          </a:xfrm>
          <a:prstGeom prst="rect">
            <a:avLst/>
          </a:prstGeom>
        </p:spPr>
      </p:pic>
      <p:sp>
        <p:nvSpPr>
          <p:cNvPr id="6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sp>
        <p:nvSpPr>
          <p:cNvPr id="8" name="椭圆形标注 7"/>
          <p:cNvSpPr/>
          <p:nvPr/>
        </p:nvSpPr>
        <p:spPr>
          <a:xfrm>
            <a:off x="7020272" y="2564904"/>
            <a:ext cx="1152128" cy="648072"/>
          </a:xfrm>
          <a:prstGeom prst="wedgeEllipseCallout">
            <a:avLst>
              <a:gd name="adj1" fmla="val -253340"/>
              <a:gd name="adj2" fmla="val -10178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46162" y="2719663"/>
            <a:ext cx="900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Ipv4 link</a:t>
            </a:r>
          </a:p>
        </p:txBody>
      </p:sp>
      <p:sp>
        <p:nvSpPr>
          <p:cNvPr id="10" name="椭圆形标注 9"/>
          <p:cNvSpPr/>
          <p:nvPr/>
        </p:nvSpPr>
        <p:spPr>
          <a:xfrm>
            <a:off x="5994034" y="3448954"/>
            <a:ext cx="1152128" cy="648072"/>
          </a:xfrm>
          <a:prstGeom prst="wedgeEllipseCallout">
            <a:avLst>
              <a:gd name="adj1" fmla="val -155491"/>
              <a:gd name="adj2" fmla="val -1849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20089" y="3603713"/>
            <a:ext cx="900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Ipv6 link</a:t>
            </a:r>
          </a:p>
        </p:txBody>
      </p:sp>
      <p:sp>
        <p:nvSpPr>
          <p:cNvPr id="12" name="椭圆形标注 11"/>
          <p:cNvSpPr/>
          <p:nvPr/>
        </p:nvSpPr>
        <p:spPr>
          <a:xfrm>
            <a:off x="2411760" y="1700808"/>
            <a:ext cx="1152128" cy="648072"/>
          </a:xfrm>
          <a:prstGeom prst="wedgeEllipseCallout">
            <a:avLst>
              <a:gd name="adj1" fmla="val 166322"/>
              <a:gd name="adj2" fmla="val -3414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83768" y="1855567"/>
            <a:ext cx="1160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Control link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2" y="4153048"/>
            <a:ext cx="7048528" cy="2181597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2987824" y="4153048"/>
            <a:ext cx="2088232" cy="78812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78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392" y="3773102"/>
            <a:ext cx="4666484" cy="2641153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420" y="813302"/>
            <a:ext cx="3880548" cy="284015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384" y="826294"/>
            <a:ext cx="3952477" cy="2827164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500034" y="44624"/>
            <a:ext cx="8464454" cy="617375"/>
          </a:xfrm>
        </p:spPr>
        <p:txBody>
          <a:bodyPr/>
          <a:lstStyle/>
          <a:p>
            <a:r>
              <a:rPr lang="en-US" altLang="zh-CN" dirty="0"/>
              <a:t>Controller dashboard </a:t>
            </a:r>
            <a:r>
              <a:rPr lang="en-US" altLang="zh-CN" sz="2000" dirty="0"/>
              <a:t>– link </a:t>
            </a:r>
            <a:r>
              <a:rPr lang="en-US" altLang="zh-CN" sz="2000" dirty="0" smtClean="0"/>
              <a:t>performance statistics</a:t>
            </a:r>
            <a:endParaRPr lang="zh-CN" altLang="en-US" sz="2000" dirty="0"/>
          </a:p>
        </p:txBody>
      </p:sp>
      <p:sp>
        <p:nvSpPr>
          <p:cNvPr id="5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sp>
        <p:nvSpPr>
          <p:cNvPr id="11" name="椭圆形标注 10"/>
          <p:cNvSpPr/>
          <p:nvPr/>
        </p:nvSpPr>
        <p:spPr>
          <a:xfrm>
            <a:off x="403420" y="3960654"/>
            <a:ext cx="1152128" cy="648072"/>
          </a:xfrm>
          <a:prstGeom prst="wedgeEllipseCallout">
            <a:avLst>
              <a:gd name="adj1" fmla="val 77172"/>
              <a:gd name="adj2" fmla="val -227422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7200" y="3861048"/>
            <a:ext cx="11112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Available</a:t>
            </a:r>
          </a:p>
          <a:p>
            <a:r>
              <a:rPr lang="en-US" altLang="zh-CN" sz="1600" b="1" i="1" dirty="0" smtClean="0"/>
              <a:t>bandwidth</a:t>
            </a:r>
          </a:p>
          <a:p>
            <a:r>
              <a:rPr lang="en-US" altLang="zh-CN" sz="1600" b="1" i="1" dirty="0" smtClean="0"/>
              <a:t>(ipv4)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268106" y="3780158"/>
            <a:ext cx="11112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Available</a:t>
            </a:r>
          </a:p>
          <a:p>
            <a:r>
              <a:rPr lang="en-US" altLang="zh-CN" sz="1600" b="1" i="1" dirty="0" smtClean="0"/>
              <a:t>bandwidth</a:t>
            </a:r>
          </a:p>
          <a:p>
            <a:r>
              <a:rPr lang="en-US" altLang="zh-CN" sz="1600" b="1" i="1" dirty="0" smtClean="0"/>
              <a:t>(ipv6)</a:t>
            </a:r>
          </a:p>
        </p:txBody>
      </p:sp>
      <p:sp>
        <p:nvSpPr>
          <p:cNvPr id="14" name="椭圆形标注 13"/>
          <p:cNvSpPr/>
          <p:nvPr/>
        </p:nvSpPr>
        <p:spPr>
          <a:xfrm>
            <a:off x="7092280" y="3836383"/>
            <a:ext cx="1152128" cy="648072"/>
          </a:xfrm>
          <a:prstGeom prst="wedgeEllipseCallout">
            <a:avLst>
              <a:gd name="adj1" fmla="val -67427"/>
              <a:gd name="adj2" fmla="val -21002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5" name="椭圆形标注 14"/>
          <p:cNvSpPr/>
          <p:nvPr/>
        </p:nvSpPr>
        <p:spPr>
          <a:xfrm>
            <a:off x="6453324" y="5097350"/>
            <a:ext cx="1152128" cy="648072"/>
          </a:xfrm>
          <a:prstGeom prst="wedgeEllipseCallout">
            <a:avLst>
              <a:gd name="adj1" fmla="val -205373"/>
              <a:gd name="adj2" fmla="val 92804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27771" y="5128998"/>
            <a:ext cx="803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latency</a:t>
            </a:r>
            <a:endParaRPr lang="en-US" altLang="zh-CN" sz="1600" b="1" i="1" dirty="0" smtClean="0"/>
          </a:p>
          <a:p>
            <a:r>
              <a:rPr lang="en-US" altLang="zh-CN" sz="1600" b="1" i="1" dirty="0" smtClean="0"/>
              <a:t>(</a:t>
            </a:r>
            <a:r>
              <a:rPr lang="en-US" altLang="zh-CN" sz="1600" b="1" i="1" dirty="0" smtClean="0"/>
              <a:t>ipv6)</a:t>
            </a:r>
            <a:endParaRPr lang="en-US" altLang="zh-CN" sz="1600" b="1" i="1" dirty="0" smtClean="0"/>
          </a:p>
        </p:txBody>
      </p:sp>
    </p:spTree>
    <p:extLst>
      <p:ext uri="{BB962C8B-B14F-4D97-AF65-F5344CB8AC3E}">
        <p14:creationId xmlns:p14="http://schemas.microsoft.com/office/powerpoint/2010/main" val="3091903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12976"/>
            <a:ext cx="6624736" cy="3342897"/>
          </a:xfrm>
          <a:prstGeom prst="rect">
            <a:avLst/>
          </a:prstGeom>
        </p:spPr>
      </p:pic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Controller </a:t>
            </a:r>
            <a:r>
              <a:rPr lang="en-US" altLang="zh-CN" dirty="0" smtClean="0"/>
              <a:t>dashboard- </a:t>
            </a:r>
            <a:r>
              <a:rPr lang="en-US" altLang="zh-CN" sz="2000" dirty="0" smtClean="0"/>
              <a:t>Path selection</a:t>
            </a:r>
            <a:endParaRPr lang="zh-CN" altLang="en-US" sz="2000" dirty="0"/>
          </a:p>
        </p:txBody>
      </p:sp>
      <p:sp>
        <p:nvSpPr>
          <p:cNvPr id="9" name="矩形 8"/>
          <p:cNvSpPr/>
          <p:nvPr/>
        </p:nvSpPr>
        <p:spPr>
          <a:xfrm>
            <a:off x="2267744" y="5373216"/>
            <a:ext cx="633670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6413126" y="1902852"/>
            <a:ext cx="10903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parameter</a:t>
            </a:r>
          </a:p>
          <a:p>
            <a:r>
              <a:rPr lang="en-US" altLang="zh-CN" sz="1600" b="1" i="1" dirty="0" smtClean="0"/>
              <a:t>setting</a:t>
            </a:r>
          </a:p>
        </p:txBody>
      </p:sp>
      <p:sp>
        <p:nvSpPr>
          <p:cNvPr id="13" name="椭圆形标注 12"/>
          <p:cNvSpPr/>
          <p:nvPr/>
        </p:nvSpPr>
        <p:spPr>
          <a:xfrm>
            <a:off x="279387" y="4560388"/>
            <a:ext cx="1152128" cy="648072"/>
          </a:xfrm>
          <a:prstGeom prst="wedgeEllipseCallout">
            <a:avLst>
              <a:gd name="adj1" fmla="val 120660"/>
              <a:gd name="adj2" fmla="val 89559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1152" y="4527516"/>
            <a:ext cx="9557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i="1" dirty="0" smtClean="0"/>
              <a:t>path</a:t>
            </a:r>
          </a:p>
          <a:p>
            <a:r>
              <a:rPr lang="en-US" altLang="zh-CN" sz="1600" b="1" i="1" dirty="0" smtClean="0"/>
              <a:t>Selection</a:t>
            </a:r>
          </a:p>
          <a:p>
            <a:r>
              <a:rPr lang="en-US" altLang="zh-CN" sz="1600" b="1" i="1" dirty="0" smtClean="0"/>
              <a:t>result</a:t>
            </a:r>
          </a:p>
        </p:txBody>
      </p:sp>
      <p:sp>
        <p:nvSpPr>
          <p:cNvPr id="15" name="日期占位符 82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1C4DF9-7138-47B4-BC3C-9BE22EB3F8FD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74" y="807503"/>
            <a:ext cx="5146822" cy="2604995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95536" y="1649455"/>
            <a:ext cx="4680520" cy="156352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形标注 10"/>
          <p:cNvSpPr/>
          <p:nvPr/>
        </p:nvSpPr>
        <p:spPr>
          <a:xfrm>
            <a:off x="6372200" y="1903271"/>
            <a:ext cx="1152128" cy="648072"/>
          </a:xfrm>
          <a:prstGeom prst="wedgeEllipseCallout">
            <a:avLst>
              <a:gd name="adj1" fmla="val -160927"/>
              <a:gd name="adj2" fmla="val 625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4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Background</a:t>
            </a:r>
          </a:p>
          <a:p>
            <a:r>
              <a:rPr lang="en-US" altLang="zh-CN" sz="3200" dirty="0" smtClean="0"/>
              <a:t>Key Technologies</a:t>
            </a:r>
          </a:p>
          <a:p>
            <a:r>
              <a:rPr lang="en-US" altLang="zh-CN" sz="3200" dirty="0" smtClean="0"/>
              <a:t>Current Status</a:t>
            </a:r>
          </a:p>
          <a:p>
            <a:r>
              <a:rPr lang="en-US" altLang="zh-CN" sz="3200" dirty="0" smtClean="0"/>
              <a:t>Future </a:t>
            </a:r>
            <a:r>
              <a:rPr lang="en-US" altLang="zh-CN" sz="3200" dirty="0"/>
              <a:t>work</a:t>
            </a:r>
            <a:endParaRPr lang="zh-CN" altLang="en-US" sz="3200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4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6734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Optimization</a:t>
            </a:r>
          </a:p>
          <a:p>
            <a:pPr lvl="1"/>
            <a:r>
              <a:rPr lang="en-US" altLang="zh-CN" sz="2000" dirty="0" smtClean="0"/>
              <a:t>Available bandwidth probing</a:t>
            </a:r>
          </a:p>
          <a:p>
            <a:pPr lvl="1"/>
            <a:r>
              <a:rPr lang="en-US" altLang="zh-CN" sz="2000" dirty="0" smtClean="0"/>
              <a:t>Path selection algorithm</a:t>
            </a:r>
          </a:p>
          <a:p>
            <a:r>
              <a:rPr lang="en-US" altLang="zh-CN" dirty="0" smtClean="0"/>
              <a:t>Add more HEP experiment sites</a:t>
            </a:r>
          </a:p>
          <a:p>
            <a:r>
              <a:rPr lang="en-US" altLang="zh-CN" dirty="0" smtClean="0"/>
              <a:t>Couple with data transfer application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Future work</a:t>
            </a:r>
            <a:endParaRPr lang="zh-CN" altLang="en-US" dirty="0"/>
          </a:p>
        </p:txBody>
      </p:sp>
      <p:sp>
        <p:nvSpPr>
          <p:cNvPr id="4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69281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1720" y="3140968"/>
            <a:ext cx="57369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000" dirty="0"/>
              <a:t>Thanks for your attention !</a:t>
            </a:r>
            <a:endParaRPr lang="zh-CN" altLang="en-US" sz="4000" dirty="0"/>
          </a:p>
        </p:txBody>
      </p:sp>
      <p:sp>
        <p:nvSpPr>
          <p:cNvPr id="3" name="日期占位符 39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CD00DF7-086F-4C73-92D2-D4E96A1BFD8B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sp>
        <p:nvSpPr>
          <p:cNvPr id="2" name="矩形 1"/>
          <p:cNvSpPr/>
          <p:nvPr/>
        </p:nvSpPr>
        <p:spPr>
          <a:xfrm>
            <a:off x="2051720" y="39330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2800" i="1" dirty="0" smtClean="0">
                <a:latin typeface="+mj-lt"/>
              </a:rPr>
              <a:t>Any questions</a:t>
            </a:r>
            <a:r>
              <a:rPr lang="zh-CN" altLang="en-US" sz="2800" i="1" dirty="0" smtClean="0">
                <a:latin typeface="+mj-lt"/>
              </a:rPr>
              <a:t>？</a:t>
            </a:r>
            <a:endParaRPr lang="en-US" altLang="zh-CN" sz="28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682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849101"/>
            <a:ext cx="8435280" cy="3443996"/>
          </a:xfrm>
        </p:spPr>
        <p:txBody>
          <a:bodyPr/>
          <a:lstStyle/>
          <a:p>
            <a:r>
              <a:rPr lang="en-US" altLang="zh-CN" dirty="0">
                <a:ea typeface="宋体" panose="02010600030101010101" pitchFamily="2" charset="-122"/>
              </a:rPr>
              <a:t>Data Exchange Challenges</a:t>
            </a:r>
          </a:p>
          <a:p>
            <a:pPr lvl="1"/>
            <a:r>
              <a:rPr lang="en-US" altLang="zh-CN" dirty="0">
                <a:ea typeface="宋体" panose="02010600030101010101" pitchFamily="2" charset="-122"/>
              </a:rPr>
              <a:t>HEP Experiments are data intensive science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IHEP </a:t>
            </a:r>
            <a:r>
              <a:rPr lang="en-US" altLang="zh-CN" dirty="0">
                <a:ea typeface="宋体" panose="02010600030101010101" pitchFamily="2" charset="-122"/>
              </a:rPr>
              <a:t>is hosting and participating in several HEP Experiments</a:t>
            </a:r>
          </a:p>
          <a:p>
            <a:pPr lvl="1"/>
            <a:r>
              <a:rPr lang="en-US" altLang="zh-CN" dirty="0">
                <a:ea typeface="宋体" panose="02010600030101010101" pitchFamily="2" charset="-122"/>
              </a:rPr>
              <a:t>BESIII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en-US" altLang="zh-CN" dirty="0" err="1">
                <a:ea typeface="宋体" panose="02010600030101010101" pitchFamily="2" charset="-122"/>
              </a:rPr>
              <a:t>DayaBay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Atlas</a:t>
            </a:r>
            <a:r>
              <a:rPr lang="zh-CN" altLang="en-US" dirty="0">
                <a:ea typeface="宋体" panose="02010600030101010101" pitchFamily="2" charset="-122"/>
              </a:rPr>
              <a:t>、</a:t>
            </a:r>
            <a:r>
              <a:rPr lang="en-US" altLang="zh-CN" dirty="0">
                <a:ea typeface="宋体" panose="02010600030101010101" pitchFamily="2" charset="-122"/>
              </a:rPr>
              <a:t>CMS</a:t>
            </a:r>
            <a:r>
              <a:rPr lang="zh-CN" altLang="en-US" dirty="0">
                <a:solidFill>
                  <a:srgbClr val="606060"/>
                </a:solidFill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606060"/>
                </a:solidFill>
                <a:ea typeface="宋体" panose="02010600030101010101" pitchFamily="2" charset="-122"/>
              </a:rPr>
              <a:t>CSNS</a:t>
            </a:r>
            <a:r>
              <a:rPr lang="zh-CN" altLang="en-US" dirty="0">
                <a:solidFill>
                  <a:srgbClr val="606060"/>
                </a:solidFill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606060"/>
                </a:solidFill>
                <a:ea typeface="宋体" panose="02010600030101010101" pitchFamily="2" charset="-122"/>
              </a:rPr>
              <a:t>JUNO</a:t>
            </a:r>
            <a:r>
              <a:rPr lang="zh-CN" altLang="en-US" dirty="0">
                <a:solidFill>
                  <a:srgbClr val="606060"/>
                </a:solidFill>
                <a:ea typeface="宋体" panose="02010600030101010101" pitchFamily="2" charset="-122"/>
              </a:rPr>
              <a:t>、</a:t>
            </a:r>
            <a:r>
              <a:rPr lang="en-US" altLang="zh-CN" dirty="0">
                <a:solidFill>
                  <a:srgbClr val="606060"/>
                </a:solidFill>
                <a:ea typeface="宋体" panose="02010600030101010101" pitchFamily="2" charset="-122"/>
              </a:rPr>
              <a:t>LHASSO …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zh-CN" dirty="0" smtClean="0"/>
              <a:t>Background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550" y="3895725"/>
            <a:ext cx="2973388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4030663"/>
            <a:ext cx="989012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600" y="3951288"/>
            <a:ext cx="1608138" cy="107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850" y="5248275"/>
            <a:ext cx="1343025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D:\LHASSO\Publish\LHAASO效果图\1.LHAASOview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9971" y="5248275"/>
            <a:ext cx="1614190" cy="726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92698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36912"/>
            <a:ext cx="360040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97160" y="870768"/>
            <a:ext cx="8435280" cy="5217443"/>
          </a:xfrm>
        </p:spPr>
        <p:txBody>
          <a:bodyPr>
            <a:norm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IPv4</a:t>
            </a:r>
          </a:p>
          <a:p>
            <a:pPr lvl="1"/>
            <a:r>
              <a:rPr lang="en-US" altLang="zh-CN" dirty="0">
                <a:ea typeface="宋体" panose="02010600030101010101" pitchFamily="2" charset="-122"/>
              </a:rPr>
              <a:t>Good connection for international cooperation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Poor </a:t>
            </a:r>
            <a:r>
              <a:rPr lang="en-US" altLang="zh-CN" dirty="0" smtClean="0">
                <a:ea typeface="宋体" panose="02010600030101010101" pitchFamily="2" charset="-122"/>
              </a:rPr>
              <a:t>bandwidth for </a:t>
            </a:r>
            <a:r>
              <a:rPr lang="en-US" altLang="zh-CN" dirty="0">
                <a:ea typeface="宋体" panose="02010600030101010101" pitchFamily="2" charset="-122"/>
              </a:rPr>
              <a:t>the domestic communication</a:t>
            </a:r>
          </a:p>
          <a:p>
            <a:pPr lvl="2"/>
            <a:r>
              <a:rPr lang="en-US" altLang="zh-CN" sz="2000" dirty="0">
                <a:ea typeface="宋体" panose="02010600030101010101" pitchFamily="2" charset="-122"/>
              </a:rPr>
              <a:t>Universities…</a:t>
            </a:r>
          </a:p>
          <a:p>
            <a:r>
              <a:rPr lang="en-US" altLang="zh-CN" dirty="0">
                <a:ea typeface="宋体" panose="02010600030101010101" pitchFamily="2" charset="-122"/>
              </a:rPr>
              <a:t>IPv6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lvl="1"/>
            <a:r>
              <a:rPr lang="en-US" altLang="zh-CN" dirty="0">
                <a:ea typeface="宋体" panose="02010600030101010101" pitchFamily="2" charset="-122"/>
              </a:rPr>
              <a:t>Available bandwidth is good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Always too b</a:t>
            </a:r>
            <a:r>
              <a:rPr lang="en-US" altLang="zh-CN" dirty="0" smtClean="0">
                <a:ea typeface="宋体" panose="02010600030101010101" pitchFamily="2" charset="-122"/>
              </a:rPr>
              <a:t>usy </a:t>
            </a:r>
            <a:r>
              <a:rPr lang="en-US" altLang="zh-CN" dirty="0">
                <a:ea typeface="宋体" panose="02010600030101010101" pitchFamily="2" charset="-122"/>
              </a:rPr>
              <a:t>in </a:t>
            </a:r>
            <a:r>
              <a:rPr lang="en-US" altLang="zh-CN" dirty="0" smtClean="0">
                <a:ea typeface="宋体" panose="02010600030101010101" pitchFamily="2" charset="-122"/>
              </a:rPr>
              <a:t>daytime,</a:t>
            </a:r>
          </a:p>
          <a:p>
            <a:pPr marL="457200" lvl="1" indent="0">
              <a:buNone/>
            </a:pP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only </a:t>
            </a:r>
            <a:r>
              <a:rPr lang="en-US" altLang="zh-CN" dirty="0" smtClean="0">
                <a:ea typeface="宋体" panose="02010600030101010101" pitchFamily="2" charset="-122"/>
              </a:rPr>
              <a:t>good </a:t>
            </a:r>
            <a:r>
              <a:rPr lang="en-US" altLang="zh-CN" dirty="0">
                <a:ea typeface="宋体" panose="02010600030101010101" pitchFamily="2" charset="-122"/>
              </a:rPr>
              <a:t>at night</a:t>
            </a: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IHEP Current Network Status</a:t>
            </a:r>
            <a:endParaRPr lang="zh-CN" altLang="en-US" dirty="0"/>
          </a:p>
        </p:txBody>
      </p:sp>
      <p:sp>
        <p:nvSpPr>
          <p:cNvPr id="5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954075"/>
            <a:ext cx="4240767" cy="1499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7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>
                <a:ea typeface="宋体" panose="02010600030101010101" pitchFamily="2" charset="-122"/>
              </a:rPr>
              <a:t>Build</a:t>
            </a:r>
            <a:r>
              <a:rPr lang="en-US" altLang="zh-CN" sz="2400" dirty="0" smtClean="0">
                <a:ea typeface="宋体" panose="02010600030101010101" pitchFamily="2" charset="-122"/>
              </a:rPr>
              <a:t> </a:t>
            </a:r>
            <a:r>
              <a:rPr lang="en-US" altLang="zh-CN" sz="2400" dirty="0">
                <a:ea typeface="宋体" panose="02010600030101010101" pitchFamily="2" charset="-122"/>
              </a:rPr>
              <a:t>a simple, flexible, robust, high performance and central</a:t>
            </a:r>
            <a:r>
              <a:rPr lang="zh-CN" altLang="en-US" sz="2400" dirty="0">
                <a:ea typeface="宋体" panose="02010600030101010101" pitchFamily="2" charset="-122"/>
              </a:rPr>
              <a:t>－</a:t>
            </a:r>
            <a:r>
              <a:rPr lang="en-US" altLang="zh-CN" sz="2400" dirty="0">
                <a:ea typeface="宋体" panose="02010600030101010101" pitchFamily="2" charset="-122"/>
              </a:rPr>
              <a:t>controlled network environment for </a:t>
            </a:r>
            <a:r>
              <a:rPr lang="en-US" altLang="zh-CN" sz="2400" dirty="0" smtClean="0">
                <a:ea typeface="宋体" panose="02010600030101010101" pitchFamily="2" charset="-122"/>
              </a:rPr>
              <a:t>HEP cooperation </a:t>
            </a:r>
            <a:r>
              <a:rPr lang="en-US" altLang="zh-CN" dirty="0" smtClean="0">
                <a:ea typeface="宋体" panose="02010600030101010101" pitchFamily="2" charset="-122"/>
              </a:rPr>
              <a:t>member</a:t>
            </a:r>
            <a:r>
              <a:rPr lang="en-US" altLang="zh-CN" sz="2400" dirty="0" smtClean="0">
                <a:ea typeface="宋体" panose="02010600030101010101" pitchFamily="2" charset="-122"/>
              </a:rPr>
              <a:t>s </a:t>
            </a:r>
            <a:r>
              <a:rPr lang="en-US" altLang="zh-CN" sz="2400" dirty="0">
                <a:ea typeface="宋体" panose="02010600030101010101" pitchFamily="2" charset="-122"/>
              </a:rPr>
              <a:t>in China</a:t>
            </a:r>
          </a:p>
          <a:p>
            <a:pPr>
              <a:buNone/>
            </a:pPr>
            <a:endParaRPr lang="en-US" altLang="zh-CN" sz="2400" dirty="0">
              <a:ea typeface="宋体" panose="02010600030101010101" pitchFamily="2" charset="-122"/>
            </a:endParaRPr>
          </a:p>
          <a:p>
            <a:r>
              <a:rPr lang="en-US" altLang="zh-CN" sz="2400" dirty="0">
                <a:ea typeface="宋体" panose="02010600030101010101" pitchFamily="2" charset="-122"/>
              </a:rPr>
              <a:t>SDN is one of the Choices…</a:t>
            </a:r>
            <a:endParaRPr lang="zh-CN" altLang="en-US" sz="2400" dirty="0"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What shall we do?</a:t>
            </a:r>
            <a:endParaRPr lang="zh-CN" altLang="en-US" dirty="0"/>
          </a:p>
        </p:txBody>
      </p:sp>
      <p:sp>
        <p:nvSpPr>
          <p:cNvPr id="4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2329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Key Technologies</a:t>
            </a:r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5724128" y="908720"/>
            <a:ext cx="3067050" cy="5163090"/>
            <a:chOff x="5681414" y="1218238"/>
            <a:chExt cx="3067050" cy="5163090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81414" y="1285453"/>
              <a:ext cx="3067050" cy="5095875"/>
            </a:xfrm>
            <a:prstGeom prst="rect">
              <a:avLst/>
            </a:prstGeom>
          </p:spPr>
        </p:pic>
        <p:sp>
          <p:nvSpPr>
            <p:cNvPr id="9" name="椭圆形标注 8"/>
            <p:cNvSpPr/>
            <p:nvPr/>
          </p:nvSpPr>
          <p:spPr>
            <a:xfrm>
              <a:off x="6977558" y="1340768"/>
              <a:ext cx="113382" cy="252608"/>
            </a:xfrm>
            <a:prstGeom prst="wedgeEllipseCallout">
              <a:avLst>
                <a:gd name="adj1" fmla="val -20833"/>
                <a:gd name="adj2" fmla="val 9761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形标注 9"/>
            <p:cNvSpPr/>
            <p:nvPr/>
          </p:nvSpPr>
          <p:spPr>
            <a:xfrm>
              <a:off x="8304336" y="4112496"/>
              <a:ext cx="113382" cy="252608"/>
            </a:xfrm>
            <a:prstGeom prst="wedgeEllipseCallout">
              <a:avLst>
                <a:gd name="adj1" fmla="val -20833"/>
                <a:gd name="adj2" fmla="val 9761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形标注 10"/>
            <p:cNvSpPr/>
            <p:nvPr/>
          </p:nvSpPr>
          <p:spPr>
            <a:xfrm>
              <a:off x="7158248" y="2390639"/>
              <a:ext cx="113382" cy="252608"/>
            </a:xfrm>
            <a:prstGeom prst="wedgeEllipseCallout">
              <a:avLst>
                <a:gd name="adj1" fmla="val -20833"/>
                <a:gd name="adj2" fmla="val 9761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形标注 11"/>
            <p:cNvSpPr/>
            <p:nvPr/>
          </p:nvSpPr>
          <p:spPr>
            <a:xfrm>
              <a:off x="6473502" y="4256512"/>
              <a:ext cx="113382" cy="252608"/>
            </a:xfrm>
            <a:prstGeom prst="wedgeEllipseCallout">
              <a:avLst>
                <a:gd name="adj1" fmla="val -20833"/>
                <a:gd name="adj2" fmla="val 9761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6809322" y="1218238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/>
                <a:t>IHEP</a:t>
              </a:r>
              <a:endParaRPr lang="zh-CN" altLang="en-US" sz="1600" dirty="0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209086" y="4170566"/>
              <a:ext cx="6671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/>
                <a:t>CCNU</a:t>
              </a:r>
              <a:endParaRPr lang="zh-CN" altLang="en-US" sz="1600" dirty="0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946275" y="2304693"/>
              <a:ext cx="53732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/>
                <a:t>SDU</a:t>
              </a:r>
              <a:endParaRPr lang="zh-CN" altLang="en-US" sz="1600" dirty="0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058841" y="4026550"/>
              <a:ext cx="57490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/>
                <a:t>SJTU</a:t>
              </a:r>
              <a:endParaRPr lang="zh-CN" altLang="en-US" sz="1600" dirty="0"/>
            </a:p>
          </p:txBody>
        </p:sp>
      </p:grpSp>
      <p:sp useBgFill="1">
        <p:nvSpPr>
          <p:cNvPr id="34" name="内容占位符 2"/>
          <p:cNvSpPr txBox="1">
            <a:spLocks/>
          </p:cNvSpPr>
          <p:nvPr/>
        </p:nvSpPr>
        <p:spPr>
          <a:xfrm>
            <a:off x="274837" y="4605452"/>
            <a:ext cx="5185455" cy="17233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1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Network topology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SJTU (</a:t>
            </a:r>
            <a:r>
              <a:rPr lang="en-US" altLang="zh-CN" sz="2000" dirty="0" smtClean="0">
                <a:ea typeface="宋体" panose="02010600030101010101" pitchFamily="2" charset="-122"/>
              </a:rPr>
              <a:t>Shanghai Jiao Tong </a:t>
            </a:r>
            <a:r>
              <a:rPr lang="en-US" altLang="zh-CN" sz="2000" dirty="0">
                <a:ea typeface="宋体" panose="02010600030101010101" pitchFamily="2" charset="-122"/>
              </a:rPr>
              <a:t>U</a:t>
            </a:r>
            <a:r>
              <a:rPr lang="en-US" altLang="zh-CN" sz="2000" dirty="0" smtClean="0">
                <a:ea typeface="宋体" panose="02010600030101010101" pitchFamily="2" charset="-122"/>
              </a:rPr>
              <a:t>niversity</a:t>
            </a:r>
            <a:r>
              <a:rPr lang="en-US" altLang="zh-CN" dirty="0" smtClean="0">
                <a:ea typeface="宋体" panose="02010600030101010101" pitchFamily="2" charset="-122"/>
              </a:rPr>
              <a:t>), SDU (</a:t>
            </a:r>
            <a:r>
              <a:rPr lang="en-US" altLang="zh-CN" sz="2100" dirty="0">
                <a:ea typeface="宋体" panose="02010600030101010101" pitchFamily="2" charset="-122"/>
              </a:rPr>
              <a:t>Shandong University</a:t>
            </a:r>
            <a:r>
              <a:rPr lang="en-US" altLang="zh-CN" dirty="0" smtClean="0">
                <a:ea typeface="宋体" panose="02010600030101010101" pitchFamily="2" charset="-122"/>
              </a:rPr>
              <a:t>), CCNU (</a:t>
            </a:r>
            <a:r>
              <a:rPr lang="en-US" altLang="zh-CN" sz="2100" dirty="0">
                <a:ea typeface="宋体" panose="02010600030101010101" pitchFamily="2" charset="-122"/>
              </a:rPr>
              <a:t>Central China Normal University</a:t>
            </a:r>
            <a:r>
              <a:rPr lang="en-US" altLang="zh-CN" dirty="0" smtClean="0">
                <a:ea typeface="宋体" panose="02010600030101010101" pitchFamily="2" charset="-122"/>
              </a:rPr>
              <a:t>), IHEP </a:t>
            </a:r>
          </a:p>
          <a:p>
            <a:pPr lvl="1"/>
            <a:r>
              <a:rPr lang="en-US" altLang="zh-CN" dirty="0" smtClean="0">
                <a:ea typeface="宋体" panose="02010600030101010101" pitchFamily="2" charset="-122"/>
              </a:rPr>
              <a:t>IPv4 &amp; IPv6</a:t>
            </a:r>
          </a:p>
          <a:p>
            <a:pPr lvl="1"/>
            <a:endParaRPr lang="en-US" altLang="zh-CN" dirty="0" smtClean="0">
              <a:ea typeface="宋体" panose="02010600030101010101" pitchFamily="2" charset="-122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345" y="951391"/>
            <a:ext cx="4951947" cy="3489201"/>
          </a:xfrm>
          <a:prstGeom prst="rect">
            <a:avLst/>
          </a:prstGeom>
        </p:spPr>
      </p:pic>
      <p:sp>
        <p:nvSpPr>
          <p:cNvPr id="36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</p:spTree>
    <p:extLst>
      <p:ext uri="{BB962C8B-B14F-4D97-AF65-F5344CB8AC3E}">
        <p14:creationId xmlns:p14="http://schemas.microsoft.com/office/powerpoint/2010/main" val="222444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1340768"/>
            <a:ext cx="8435280" cy="5015582"/>
          </a:xfrm>
        </p:spPr>
        <p:txBody>
          <a:bodyPr>
            <a:norm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Overlay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</a:rPr>
              <a:t>IPv4OverIPv6</a:t>
            </a:r>
          </a:p>
          <a:p>
            <a:pPr lvl="1"/>
            <a:r>
              <a:rPr lang="en-US" altLang="zh-CN" sz="2000" dirty="0">
                <a:ea typeface="宋体" panose="02010600030101010101" pitchFamily="2" charset="-122"/>
              </a:rPr>
              <a:t>VPN</a:t>
            </a:r>
            <a:r>
              <a:rPr lang="zh-CN" altLang="en-US" sz="2000" dirty="0">
                <a:ea typeface="宋体" panose="02010600030101010101" pitchFamily="2" charset="-122"/>
              </a:rPr>
              <a:t>：</a:t>
            </a:r>
            <a:r>
              <a:rPr lang="en-US" altLang="zh-CN" sz="2000" dirty="0">
                <a:ea typeface="宋体" panose="02010600030101010101" pitchFamily="2" charset="-122"/>
              </a:rPr>
              <a:t>GRE </a:t>
            </a:r>
            <a:r>
              <a:rPr lang="en-US" altLang="zh-CN" sz="2000" dirty="0" smtClean="0">
                <a:ea typeface="宋体" panose="02010600030101010101" pitchFamily="2" charset="-122"/>
              </a:rPr>
              <a:t>tunnel,</a:t>
            </a:r>
            <a:endParaRPr lang="en-US" altLang="zh-CN" sz="2000" dirty="0">
              <a:ea typeface="宋体" panose="02010600030101010101" pitchFamily="2" charset="-122"/>
            </a:endParaRPr>
          </a:p>
          <a:p>
            <a:pPr marL="457200" lvl="1" indent="0">
              <a:buNone/>
            </a:pPr>
            <a:r>
              <a:rPr lang="en-US" altLang="zh-CN" sz="2000" dirty="0" smtClean="0">
                <a:ea typeface="宋体" panose="02010600030101010101" pitchFamily="2" charset="-122"/>
              </a:rPr>
              <a:t>    Efficiency: &gt;</a:t>
            </a:r>
            <a:r>
              <a:rPr lang="en-US" altLang="zh-CN" sz="2000" dirty="0">
                <a:ea typeface="宋体" panose="02010600030101010101" pitchFamily="2" charset="-122"/>
              </a:rPr>
              <a:t>95%</a:t>
            </a:r>
          </a:p>
          <a:p>
            <a:r>
              <a:rPr lang="en-US" altLang="zh-CN" dirty="0" smtClean="0">
                <a:ea typeface="宋体" panose="02010600030101010101" pitchFamily="2" charset="-122"/>
              </a:rPr>
              <a:t>SDN Controller</a:t>
            </a:r>
          </a:p>
          <a:p>
            <a:pPr lvl="1"/>
            <a:r>
              <a:rPr lang="en-US" altLang="zh-CN" sz="2100" dirty="0">
                <a:ea typeface="宋体" panose="02010600030101010101" pitchFamily="2" charset="-122"/>
              </a:rPr>
              <a:t>Based on </a:t>
            </a:r>
            <a:r>
              <a:rPr lang="en-US" altLang="zh-CN" sz="2100" dirty="0" err="1">
                <a:ea typeface="宋体" panose="02010600030101010101" pitchFamily="2" charset="-122"/>
              </a:rPr>
              <a:t>OpenDaylight</a:t>
            </a:r>
            <a:endParaRPr lang="en-US" altLang="zh-CN" sz="2100" dirty="0">
              <a:ea typeface="宋体" panose="02010600030101010101" pitchFamily="2" charset="-122"/>
            </a:endParaRPr>
          </a:p>
          <a:p>
            <a:pPr lvl="1"/>
            <a:r>
              <a:rPr lang="en-US" altLang="zh-CN" sz="2100" dirty="0" smtClean="0">
                <a:ea typeface="宋体" panose="02010600030101010101" pitchFamily="2" charset="-122"/>
              </a:rPr>
              <a:t>North-API</a:t>
            </a:r>
            <a:r>
              <a:rPr lang="en-US" altLang="zh-CN" sz="2100" dirty="0">
                <a:ea typeface="宋体" panose="02010600030101010101" pitchFamily="2" charset="-122"/>
              </a:rPr>
              <a:t>: </a:t>
            </a:r>
            <a:r>
              <a:rPr lang="en-US" altLang="zh-CN" sz="2100" dirty="0" smtClean="0">
                <a:ea typeface="宋体" panose="02010600030101010101" pitchFamily="2" charset="-122"/>
              </a:rPr>
              <a:t>RESTAPI</a:t>
            </a:r>
          </a:p>
          <a:p>
            <a:pPr lvl="1"/>
            <a:r>
              <a:rPr lang="en-US" altLang="zh-CN" sz="2100" dirty="0" smtClean="0">
                <a:ea typeface="宋体" panose="02010600030101010101" pitchFamily="2" charset="-122"/>
              </a:rPr>
              <a:t>South-API: </a:t>
            </a:r>
            <a:r>
              <a:rPr lang="en-US" altLang="zh-CN" sz="2100" dirty="0" err="1" smtClean="0">
                <a:ea typeface="宋体" panose="02010600030101010101" pitchFamily="2" charset="-122"/>
              </a:rPr>
              <a:t>OpenFlow</a:t>
            </a:r>
            <a:r>
              <a:rPr lang="en-US" altLang="zh-CN" sz="2100" dirty="0" smtClean="0">
                <a:ea typeface="宋体" panose="02010600030101010101" pitchFamily="2" charset="-122"/>
              </a:rPr>
              <a:t>, SNMP</a:t>
            </a:r>
            <a:endParaRPr lang="en-US" altLang="zh-CN" sz="2100" dirty="0"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Key Technologies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400" y="4653136"/>
            <a:ext cx="38354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sp>
        <p:nvSpPr>
          <p:cNvPr id="7" name="内容占位符 1"/>
          <p:cNvSpPr txBox="1">
            <a:spLocks/>
          </p:cNvSpPr>
          <p:nvPr/>
        </p:nvSpPr>
        <p:spPr>
          <a:xfrm>
            <a:off x="4221162" y="1340768"/>
            <a:ext cx="4671318" cy="5015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400" b="1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Char char="–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2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ea typeface="宋体" panose="02010600030101010101" pitchFamily="2" charset="-122"/>
              </a:rPr>
              <a:t>SDN Boundary Switch</a:t>
            </a:r>
          </a:p>
          <a:p>
            <a:pPr lvl="1"/>
            <a:r>
              <a:rPr lang="en-US" altLang="zh-CN" sz="2000" dirty="0" err="1" smtClean="0">
                <a:ea typeface="宋体" panose="02010600030101010101" pitchFamily="2" charset="-122"/>
              </a:rPr>
              <a:t>OpenFlow</a:t>
            </a:r>
            <a:r>
              <a:rPr lang="en-US" altLang="zh-CN" sz="2000" dirty="0" smtClean="0">
                <a:ea typeface="宋体" panose="02010600030101010101" pitchFamily="2" charset="-122"/>
              </a:rPr>
              <a:t> 1.3</a:t>
            </a: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</a:rPr>
              <a:t>VPN function</a:t>
            </a:r>
          </a:p>
          <a:p>
            <a:pPr lvl="1"/>
            <a:r>
              <a:rPr lang="en-US" altLang="zh-CN" sz="2000" dirty="0" smtClean="0">
                <a:ea typeface="宋体" panose="02010600030101010101" pitchFamily="2" charset="-122"/>
              </a:rPr>
              <a:t>Link performance probing</a:t>
            </a:r>
          </a:p>
        </p:txBody>
      </p:sp>
    </p:spTree>
    <p:extLst>
      <p:ext uri="{BB962C8B-B14F-4D97-AF65-F5344CB8AC3E}">
        <p14:creationId xmlns:p14="http://schemas.microsoft.com/office/powerpoint/2010/main" val="26793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1075342"/>
            <a:ext cx="8435280" cy="4906805"/>
          </a:xfrm>
        </p:spPr>
        <p:txBody>
          <a:bodyPr/>
          <a:lstStyle/>
          <a:p>
            <a:r>
              <a:rPr lang="en-US" altLang="zh-CN" dirty="0"/>
              <a:t>Link Quality </a:t>
            </a:r>
            <a:r>
              <a:rPr lang="en-US" altLang="zh-CN" dirty="0" smtClean="0"/>
              <a:t>Detection</a:t>
            </a:r>
          </a:p>
          <a:p>
            <a:pPr lvl="1"/>
            <a:r>
              <a:rPr lang="en-US" altLang="zh-CN" sz="1800" dirty="0"/>
              <a:t>Packet loss</a:t>
            </a:r>
          </a:p>
          <a:p>
            <a:pPr lvl="1"/>
            <a:r>
              <a:rPr lang="en-US" altLang="zh-CN" sz="1800" dirty="0" smtClean="0"/>
              <a:t>Latency</a:t>
            </a:r>
            <a:endParaRPr lang="en-US" altLang="zh-CN" sz="1800" dirty="0"/>
          </a:p>
          <a:p>
            <a:pPr lvl="1"/>
            <a:r>
              <a:rPr lang="en-US" altLang="zh-CN" sz="1800" dirty="0"/>
              <a:t>Available </a:t>
            </a:r>
            <a:r>
              <a:rPr lang="en-US" altLang="zh-CN" sz="1800" dirty="0" smtClean="0"/>
              <a:t>bandwidth: Active measurement</a:t>
            </a:r>
          </a:p>
          <a:p>
            <a:pPr marL="457200" lvl="1" indent="0">
              <a:buNone/>
            </a:pPr>
            <a:r>
              <a:rPr lang="en-US" altLang="zh-CN" sz="1800" dirty="0"/>
              <a:t> </a:t>
            </a:r>
            <a:r>
              <a:rPr lang="en-US" altLang="zh-CN" sz="1800" dirty="0" smtClean="0"/>
              <a:t>   (by </a:t>
            </a:r>
            <a:r>
              <a:rPr lang="en-US" altLang="zh-CN" sz="1800" dirty="0" err="1" smtClean="0"/>
              <a:t>iperf</a:t>
            </a:r>
            <a:r>
              <a:rPr lang="en-US" altLang="zh-CN" sz="1800" dirty="0" smtClean="0"/>
              <a:t>)</a:t>
            </a:r>
            <a:endParaRPr lang="en-US" altLang="zh-CN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Key Technologies</a:t>
            </a:r>
            <a:endParaRPr lang="zh-CN" altLang="en-US" dirty="0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976502"/>
              </p:ext>
            </p:extLst>
          </p:nvPr>
        </p:nvGraphicFramePr>
        <p:xfrm>
          <a:off x="515554" y="3356992"/>
          <a:ext cx="4765601" cy="303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9094"/>
                <a:gridCol w="852809"/>
                <a:gridCol w="724503"/>
                <a:gridCol w="1069195"/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path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Packet loss</a:t>
                      </a:r>
                      <a:endParaRPr lang="zh-CN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>
                          <a:solidFill>
                            <a:schemeClr val="tx1"/>
                          </a:solidFill>
                        </a:rPr>
                        <a:t>latency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aseline="0" dirty="0" smtClean="0">
                          <a:solidFill>
                            <a:schemeClr val="tx1"/>
                          </a:solidFill>
                        </a:rPr>
                        <a:t>Available bandwidth</a:t>
                      </a:r>
                      <a:endParaRPr lang="zh-CN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A-&gt;site B(ipv4)</a:t>
                      </a:r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A-&gt;site B(ipv6)</a:t>
                      </a:r>
                      <a:endParaRPr lang="zh-CN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A-&gt;site C-&gt;site B (ipv4)</a:t>
                      </a:r>
                      <a:endParaRPr lang="zh-CN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A-&gt;site C-&gt;site B (ipv6)</a:t>
                      </a:r>
                      <a:endParaRPr lang="zh-CN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A-&gt;(ipv4)site C-&gt; (ipv6)site B</a:t>
                      </a:r>
                      <a:endParaRPr lang="zh-CN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Site</a:t>
                      </a:r>
                      <a:r>
                        <a:rPr lang="en-US" altLang="zh-CN" sz="1400" baseline="0" dirty="0" smtClean="0"/>
                        <a:t> </a:t>
                      </a:r>
                      <a:r>
                        <a:rPr lang="en-US" altLang="zh-CN" sz="1400" dirty="0" smtClean="0"/>
                        <a:t>A-&gt;(ipv6)site C-&gt; (ipv4)site B</a:t>
                      </a:r>
                      <a:endParaRPr lang="zh-CN" altLang="en-US" sz="14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5940152" y="3254243"/>
            <a:ext cx="2736304" cy="2999401"/>
            <a:chOff x="6804248" y="3833552"/>
            <a:chExt cx="2088232" cy="2420092"/>
          </a:xfrm>
        </p:grpSpPr>
        <p:sp>
          <p:nvSpPr>
            <p:cNvPr id="8" name="十二边形 4"/>
            <p:cNvSpPr>
              <a:spLocks/>
            </p:cNvSpPr>
            <p:nvPr/>
          </p:nvSpPr>
          <p:spPr bwMode="auto">
            <a:xfrm>
              <a:off x="7499211" y="4430373"/>
              <a:ext cx="620048" cy="497968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>
                  <a:ea typeface="华文彩云" panose="02010800040101010101" pitchFamily="2" charset="-122"/>
                </a:rPr>
                <a:t>Site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>
                  <a:ea typeface="华文彩云" panose="02010800040101010101" pitchFamily="2" charset="-122"/>
                </a:rPr>
                <a:t>A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sp>
          <p:nvSpPr>
            <p:cNvPr id="9" name="十二边形 5"/>
            <p:cNvSpPr>
              <a:spLocks/>
            </p:cNvSpPr>
            <p:nvPr/>
          </p:nvSpPr>
          <p:spPr bwMode="auto">
            <a:xfrm>
              <a:off x="6804248" y="5755676"/>
              <a:ext cx="620048" cy="497968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>
                  <a:ea typeface="华文彩云" panose="02010800040101010101" pitchFamily="2" charset="-122"/>
                </a:rPr>
                <a:t>Site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>
                  <a:ea typeface="华文彩云" panose="02010800040101010101" pitchFamily="2" charset="-122"/>
                </a:rPr>
                <a:t>B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cxnSp>
          <p:nvCxnSpPr>
            <p:cNvPr id="10" name="直接连接符 9"/>
            <p:cNvCxnSpPr>
              <a:stCxn id="8" idx="10"/>
              <a:endCxn id="9" idx="2"/>
            </p:cNvCxnSpPr>
            <p:nvPr/>
          </p:nvCxnSpPr>
          <p:spPr>
            <a:xfrm flipH="1">
              <a:off x="7031197" y="4861623"/>
              <a:ext cx="551089" cy="894053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>
              <a:stCxn id="8" idx="9"/>
              <a:endCxn id="9" idx="3"/>
            </p:cNvCxnSpPr>
            <p:nvPr/>
          </p:nvCxnSpPr>
          <p:spPr>
            <a:xfrm flipH="1">
              <a:off x="7197347" y="4928341"/>
              <a:ext cx="528814" cy="827334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7486726" y="3833552"/>
              <a:ext cx="1404364" cy="335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/>
                <a:t>Ipv4 GRE tunnel</a:t>
              </a: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488116" y="4057635"/>
              <a:ext cx="1404364" cy="3354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/>
                <a:t>Ipv6</a:t>
              </a:r>
              <a:r>
                <a:rPr lang="en-US" altLang="zh-CN" sz="1400" dirty="0" smtClean="0"/>
                <a:t> GRE tunnel</a:t>
              </a: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23925" y="5042854"/>
              <a:ext cx="1196551" cy="551557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7570187" y="5187887"/>
              <a:ext cx="623987" cy="4025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wan</a:t>
              </a:r>
              <a:endParaRPr lang="zh-CN" altLang="en-US" dirty="0"/>
            </a:p>
          </p:txBody>
        </p:sp>
        <p:sp>
          <p:nvSpPr>
            <p:cNvPr id="16" name="十二边形 5"/>
            <p:cNvSpPr>
              <a:spLocks/>
            </p:cNvSpPr>
            <p:nvPr/>
          </p:nvSpPr>
          <p:spPr bwMode="auto">
            <a:xfrm>
              <a:off x="8194174" y="5755676"/>
              <a:ext cx="620048" cy="497968"/>
            </a:xfrm>
            <a:custGeom>
              <a:avLst/>
              <a:gdLst>
                <a:gd name="T0" fmla="*/ 0 w 1223962"/>
                <a:gd name="T1" fmla="*/ 292851 h 800100"/>
                <a:gd name="T2" fmla="*/ 163988 w 1223962"/>
                <a:gd name="T3" fmla="*/ 107199 h 800100"/>
                <a:gd name="T4" fmla="*/ 447993 w 1223962"/>
                <a:gd name="T5" fmla="*/ 0 h 800100"/>
                <a:gd name="T6" fmla="*/ 775969 w 1223962"/>
                <a:gd name="T7" fmla="*/ 0 h 800100"/>
                <a:gd name="T8" fmla="*/ 1059974 w 1223962"/>
                <a:gd name="T9" fmla="*/ 107199 h 800100"/>
                <a:gd name="T10" fmla="*/ 1223962 w 1223962"/>
                <a:gd name="T11" fmla="*/ 292851 h 800100"/>
                <a:gd name="T12" fmla="*/ 1223962 w 1223962"/>
                <a:gd name="T13" fmla="*/ 507249 h 800100"/>
                <a:gd name="T14" fmla="*/ 1059974 w 1223962"/>
                <a:gd name="T15" fmla="*/ 692901 h 800100"/>
                <a:gd name="T16" fmla="*/ 775969 w 1223962"/>
                <a:gd name="T17" fmla="*/ 800100 h 800100"/>
                <a:gd name="T18" fmla="*/ 447993 w 1223962"/>
                <a:gd name="T19" fmla="*/ 800100 h 800100"/>
                <a:gd name="T20" fmla="*/ 163988 w 1223962"/>
                <a:gd name="T21" fmla="*/ 692901 h 800100"/>
                <a:gd name="T22" fmla="*/ 0 w 1223962"/>
                <a:gd name="T23" fmla="*/ 507249 h 800100"/>
                <a:gd name="T24" fmla="*/ 0 w 1223962"/>
                <a:gd name="T25" fmla="*/ 292851 h 8001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23962"/>
                <a:gd name="T40" fmla="*/ 0 h 800100"/>
                <a:gd name="T41" fmla="*/ 1223962 w 1223962"/>
                <a:gd name="T42" fmla="*/ 800100 h 80010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23962" h="800100">
                  <a:moveTo>
                    <a:pt x="0" y="292851"/>
                  </a:moveTo>
                  <a:lnTo>
                    <a:pt x="163988" y="107199"/>
                  </a:lnTo>
                  <a:lnTo>
                    <a:pt x="447993" y="0"/>
                  </a:lnTo>
                  <a:lnTo>
                    <a:pt x="775969" y="0"/>
                  </a:lnTo>
                  <a:lnTo>
                    <a:pt x="1059974" y="107199"/>
                  </a:lnTo>
                  <a:lnTo>
                    <a:pt x="1223962" y="292851"/>
                  </a:lnTo>
                  <a:lnTo>
                    <a:pt x="1223962" y="507249"/>
                  </a:lnTo>
                  <a:lnTo>
                    <a:pt x="1059974" y="692901"/>
                  </a:lnTo>
                  <a:lnTo>
                    <a:pt x="775969" y="800100"/>
                  </a:lnTo>
                  <a:lnTo>
                    <a:pt x="447993" y="800100"/>
                  </a:lnTo>
                  <a:lnTo>
                    <a:pt x="163988" y="692901"/>
                  </a:lnTo>
                  <a:lnTo>
                    <a:pt x="0" y="507249"/>
                  </a:lnTo>
                  <a:lnTo>
                    <a:pt x="0" y="292851"/>
                  </a:lnTo>
                  <a:close/>
                </a:path>
              </a:pathLst>
            </a:custGeom>
            <a:solidFill>
              <a:srgbClr val="99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58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spcBef>
                  <a:spcPct val="50000"/>
                </a:spcBef>
                <a:buClr>
                  <a:srgbClr val="FF0000"/>
                </a:buClr>
                <a:buSzPct val="75000"/>
                <a:buFont typeface="Wingdings" panose="05000000000000000000" pitchFamily="2" charset="2"/>
                <a:buChar char="v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50000"/>
                </a:spcBef>
                <a:buClr>
                  <a:schemeClr val="accent2"/>
                </a:buClr>
                <a:buSzPct val="75000"/>
                <a:buFont typeface="Wingdings" panose="05000000000000000000" pitchFamily="2" charset="2"/>
                <a:buChar char="l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n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¡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SzPct val="75000"/>
                <a:buFont typeface="Wingdings" panose="05000000000000000000" pitchFamily="2" charset="2"/>
                <a:buChar char="¨"/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>
                  <a:ea typeface="华文彩云" panose="02010800040101010101" pitchFamily="2" charset="-122"/>
                </a:rPr>
                <a:t>Site</a:t>
              </a: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0" lang="en-US" altLang="zh-CN" sz="1800" dirty="0" smtClean="0">
                  <a:ea typeface="华文彩云" panose="02010800040101010101" pitchFamily="2" charset="-122"/>
                </a:rPr>
                <a:t>C</a:t>
              </a:r>
              <a:endParaRPr kumimoji="0" lang="en-US" altLang="zh-CN" sz="1800" dirty="0">
                <a:ea typeface="华文彩云" panose="02010800040101010101" pitchFamily="2" charset="-122"/>
              </a:endParaRPr>
            </a:p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kumimoji="0" lang="zh-CN" altLang="en-US" sz="1800" dirty="0">
                <a:ea typeface="华文彩云" panose="02010800040101010101" pitchFamily="2" charset="-122"/>
              </a:endParaRPr>
            </a:p>
          </p:txBody>
        </p:sp>
        <p:cxnSp>
          <p:nvCxnSpPr>
            <p:cNvPr id="17" name="直接连接符 16"/>
            <p:cNvCxnSpPr>
              <a:stCxn id="16" idx="11"/>
              <a:endCxn id="9" idx="6"/>
            </p:cNvCxnSpPr>
            <p:nvPr/>
          </p:nvCxnSpPr>
          <p:spPr>
            <a:xfrm flipH="1">
              <a:off x="7424296" y="6071379"/>
              <a:ext cx="769878" cy="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>
              <a:stCxn id="16" idx="0"/>
              <a:endCxn id="9" idx="5"/>
            </p:cNvCxnSpPr>
            <p:nvPr/>
          </p:nvCxnSpPr>
          <p:spPr>
            <a:xfrm flipH="1">
              <a:off x="7424296" y="5937941"/>
              <a:ext cx="769878" cy="0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6" idx="2"/>
              <a:endCxn id="8" idx="8"/>
            </p:cNvCxnSpPr>
            <p:nvPr/>
          </p:nvCxnSpPr>
          <p:spPr>
            <a:xfrm flipH="1" flipV="1">
              <a:off x="7892310" y="4928341"/>
              <a:ext cx="528814" cy="827334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>
              <a:stCxn id="16" idx="3"/>
            </p:cNvCxnSpPr>
            <p:nvPr/>
          </p:nvCxnSpPr>
          <p:spPr>
            <a:xfrm flipH="1" flipV="1">
              <a:off x="8036185" y="4854516"/>
              <a:ext cx="551088" cy="901160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6858812" y="4192084"/>
              <a:ext cx="494411" cy="966"/>
            </a:xfrm>
            <a:prstGeom prst="line">
              <a:avLst/>
            </a:prstGeom>
            <a:ln w="19050">
              <a:solidFill>
                <a:srgbClr val="3366FF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H="1">
              <a:off x="6858812" y="3968002"/>
              <a:ext cx="494411" cy="966"/>
            </a:xfrm>
            <a:prstGeom prst="line">
              <a:avLst/>
            </a:prstGeom>
            <a:ln w="19050">
              <a:solidFill>
                <a:srgbClr val="00B050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p:grpSp>
        <p:nvGrpSpPr>
          <p:cNvPr id="25" name="组合 24"/>
          <p:cNvGrpSpPr/>
          <p:nvPr/>
        </p:nvGrpSpPr>
        <p:grpSpPr>
          <a:xfrm>
            <a:off x="5220072" y="1010511"/>
            <a:ext cx="3791124" cy="1774053"/>
            <a:chOff x="5220072" y="1010511"/>
            <a:chExt cx="3791124" cy="1774053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0072" y="1010511"/>
              <a:ext cx="3791124" cy="1774053"/>
            </a:xfrm>
            <a:prstGeom prst="rect">
              <a:avLst/>
            </a:prstGeom>
          </p:spPr>
        </p:pic>
        <p:cxnSp>
          <p:nvCxnSpPr>
            <p:cNvPr id="6" name="直接箭头连接符 5"/>
            <p:cNvCxnSpPr/>
            <p:nvPr/>
          </p:nvCxnSpPr>
          <p:spPr>
            <a:xfrm flipV="1">
              <a:off x="6300192" y="1484784"/>
              <a:ext cx="648072" cy="64807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 flipH="1" flipV="1">
              <a:off x="7283669" y="1545021"/>
              <a:ext cx="528692" cy="659843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911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520" y="849101"/>
            <a:ext cx="8435280" cy="612998"/>
          </a:xfrm>
        </p:spPr>
        <p:txBody>
          <a:bodyPr/>
          <a:lstStyle/>
          <a:p>
            <a:r>
              <a:rPr lang="en-US" altLang="zh-CN" dirty="0" smtClean="0"/>
              <a:t>Routing </a:t>
            </a:r>
            <a:r>
              <a:rPr lang="en-US" altLang="zh-CN" dirty="0"/>
              <a:t>Switching algorithm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The Key Technologies</a:t>
            </a:r>
            <a:endParaRPr lang="zh-CN" altLang="en-US" dirty="0"/>
          </a:p>
        </p:txBody>
      </p:sp>
      <p:sp>
        <p:nvSpPr>
          <p:cNvPr id="40" name="日期占位符 48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50000"/>
              </a:spcBef>
              <a:buClr>
                <a:srgbClr val="FF0000"/>
              </a:buClr>
              <a:buSzPct val="75000"/>
              <a:buFont typeface="Wingdings" panose="05000000000000000000" pitchFamily="2" charset="2"/>
              <a:buChar char="v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50000"/>
              </a:spcBef>
              <a:buClr>
                <a:schemeClr val="accent2"/>
              </a:buClr>
              <a:buSzPct val="75000"/>
              <a:buFont typeface="Wingdings" panose="05000000000000000000" pitchFamily="2" charset="2"/>
              <a:buChar char="l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¡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75000"/>
              <a:buFont typeface="Wingdings" panose="05000000000000000000" pitchFamily="2" charset="2"/>
              <a:buChar char="¨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806E3F3-D612-49F5-8625-799FE7621A03}" type="datetime1">
              <a:rPr kumimoji="0" lang="zh-CN" altLang="en-US" sz="1400" smtClean="0"/>
              <a:pPr>
                <a:spcBef>
                  <a:spcPct val="0"/>
                </a:spcBef>
                <a:buClrTx/>
                <a:buSzTx/>
                <a:buFontTx/>
                <a:buNone/>
              </a:pPr>
              <a:t>2016-4-19</a:t>
            </a:fld>
            <a:endParaRPr kumimoji="0" lang="en-US" altLang="zh-CN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/>
              <p:cNvSpPr txBox="1"/>
              <p:nvPr/>
            </p:nvSpPr>
            <p:spPr>
              <a:xfrm>
                <a:off x="377340" y="1498335"/>
                <a:ext cx="7939076" cy="36933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zh-CN" dirty="0" smtClean="0"/>
                  <a:t>Step:</a:t>
                </a:r>
                <a:endParaRPr lang="en-US" altLang="zh-CN" i="1" dirty="0" smtClean="0"/>
              </a:p>
              <a:p>
                <a:pPr marL="342900" lvl="1" indent="-342900">
                  <a:lnSpc>
                    <a:spcPct val="150000"/>
                  </a:lnSpc>
                  <a:buAutoNum type="arabicPeriod"/>
                </a:pPr>
                <a:r>
                  <a:rPr lang="en-US" altLang="zh-CN" i="1" dirty="0" smtClean="0"/>
                  <a:t>Rank the packet loss, latency, available bandwidth respectively</a:t>
                </a:r>
                <a:endParaRPr lang="en-US" altLang="zh-CN" i="1" dirty="0"/>
              </a:p>
              <a:p>
                <a:pPr marL="342900" lvl="1" indent="-342900">
                  <a:lnSpc>
                    <a:spcPct val="150000"/>
                  </a:lnSpc>
                  <a:buFontTx/>
                  <a:buAutoNum type="arabicPeriod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i="1" dirty="0"/>
                          <m:t>Packet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 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loss</m:t>
                        </m:r>
                        <m:r>
                          <m:rPr>
                            <m:nor/>
                          </m:rPr>
                          <a:rPr lang="zh-CN" altLang="en-US" i="1" dirty="0"/>
                          <m:t> </m:t>
                        </m:r>
                      </m:e>
                    </m:d>
                  </m:oMath>
                </a14:m>
                <a:r>
                  <a:rPr lang="en-US" altLang="zh-CN" i="1" dirty="0"/>
                  <a:t>: the score </a:t>
                </a:r>
                <a:r>
                  <a:rPr lang="en-US" altLang="zh-CN" i="1" dirty="0" smtClean="0"/>
                  <a:t>of packet loss rank result</a:t>
                </a:r>
                <a:endParaRPr lang="en-US" altLang="zh-CN" i="1" dirty="0"/>
              </a:p>
              <a:p>
                <a:pPr marL="342900" lvl="1" indent="-342900">
                  <a:lnSpc>
                    <a:spcPct val="150000"/>
                  </a:lnSpc>
                  <a:buFontTx/>
                  <a:buAutoNum type="arabicPeriod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i="1" dirty="0"/>
                          <m:t>Latency</m:t>
                        </m:r>
                      </m:e>
                    </m:d>
                  </m:oMath>
                </a14:m>
                <a:r>
                  <a:rPr lang="en-US" altLang="zh-CN" i="1" dirty="0"/>
                  <a:t>: the score of </a:t>
                </a:r>
                <a:r>
                  <a:rPr lang="en-US" altLang="zh-CN" i="1" dirty="0" smtClean="0"/>
                  <a:t>latency rank result</a:t>
                </a:r>
                <a:endParaRPr lang="en-US" altLang="zh-CN" i="1" dirty="0"/>
              </a:p>
              <a:p>
                <a:pPr marL="342900" lvl="1" indent="-342900">
                  <a:lnSpc>
                    <a:spcPct val="150000"/>
                  </a:lnSpc>
                  <a:buFontTx/>
                  <a:buAutoNum type="arabicPeriod"/>
                </a:pPr>
                <a14:m>
                  <m:oMath xmlns:m="http://schemas.openxmlformats.org/officeDocument/2006/math"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Available</m:t>
                        </m:r>
                        <m:r>
                          <m:rPr>
                            <m:nor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altLang="zh-CN" b="0" i="1" smtClean="0">
                            <a:latin typeface="Cambria Math" panose="02040503050406030204" pitchFamily="18" charset="0"/>
                          </a:rPr>
                          <m:t>b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andwidth</m:t>
                        </m:r>
                      </m:e>
                    </m:d>
                  </m:oMath>
                </a14:m>
                <a:r>
                  <a:rPr lang="en-US" altLang="zh-CN" i="1" dirty="0"/>
                  <a:t>: </a:t>
                </a:r>
                <a:r>
                  <a:rPr lang="en-US" altLang="zh-CN" i="1" dirty="0" smtClean="0"/>
                  <a:t>the score of available bandwidth rank result</a:t>
                </a:r>
                <a:endParaRPr lang="en-US" altLang="zh-CN" i="1" dirty="0"/>
              </a:p>
              <a:p>
                <a:pPr marL="342900" lvl="1" indent="-342900">
                  <a:lnSpc>
                    <a:spcPct val="150000"/>
                  </a:lnSpc>
                  <a:buFontTx/>
                  <a:buAutoNum type="arabicPeriod"/>
                </a:pPr>
                <a:r>
                  <a:rPr lang="en-US" altLang="zh-CN" i="1" dirty="0"/>
                  <a:t>Routing weights(site A-&gt;site B) =</a:t>
                </a:r>
                <a14:m>
                  <m:oMath xmlns:m="http://schemas.openxmlformats.org/officeDocument/2006/math">
                    <m:r>
                      <a:rPr lang="zh-CN" alt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i="1" dirty="0"/>
                          <m:t>Packet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 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loss</m:t>
                        </m:r>
                        <m:r>
                          <m:rPr>
                            <m:nor/>
                          </m:rPr>
                          <a:rPr lang="zh-CN" altLang="en-US" i="1" dirty="0"/>
                          <m:t> </m:t>
                        </m:r>
                      </m:e>
                    </m:d>
                    <m:r>
                      <a:rPr lang="en-US" altLang="zh-CN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US" altLang="zh-CN" i="1" dirty="0"/>
                          <m:t>Latency</m:t>
                        </m:r>
                      </m:e>
                    </m:d>
                    <m:r>
                      <a:rPr lang="en-US" altLang="zh-CN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∙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𝐵𝑎</m:t>
                        </m:r>
                        <m:r>
                          <m:rPr>
                            <m:nor/>
                          </m:rPr>
                          <a:rPr lang="en-US" altLang="zh-CN" i="1" dirty="0"/>
                          <m:t>ndwidth</m:t>
                        </m:r>
                        <m:r>
                          <m:rPr>
                            <m:nor/>
                          </m:rPr>
                          <a:rPr lang="en-US" altLang="zh-CN" b="0" i="1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altLang="zh-CN" b="0" i="1" dirty="0" smtClean="0"/>
                          <m:t>weights</m:t>
                        </m:r>
                      </m:e>
                    </m:d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        (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zh-CN" altLang="en-US" i="1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: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𝑝𝑎𝑟𝑎𝑚𝑒𝑡𝑒𝑟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𝑣𝑎𝑙𝑢𝑒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𝑎𝑙𝑡𝑒𝑟𝑎𝑏𝑙𝑒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i="1" dirty="0" smtClean="0"/>
              </a:p>
              <a:p>
                <a:pPr marL="342900" lvl="1" indent="-342900">
                  <a:lnSpc>
                    <a:spcPct val="150000"/>
                  </a:lnSpc>
                  <a:buFontTx/>
                  <a:buAutoNum type="arabicPeriod"/>
                </a:pPr>
                <a:r>
                  <a:rPr lang="en-US" altLang="zh-CN" i="1" dirty="0" smtClean="0"/>
                  <a:t>Best path has max routing weight</a:t>
                </a:r>
                <a:endParaRPr lang="en-US" altLang="zh-CN" i="1" dirty="0"/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4" name="文本框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340" y="1498335"/>
                <a:ext cx="7939076" cy="3693319"/>
              </a:xfrm>
              <a:prstGeom prst="rect">
                <a:avLst/>
              </a:prstGeom>
              <a:blipFill rotWithShape="0">
                <a:blip r:embed="rId3"/>
                <a:stretch>
                  <a:fillRect l="-6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48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灰度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48487</TotalTime>
  <Words>836</Words>
  <Application>Microsoft Office PowerPoint</Application>
  <PresentationFormat>全屏显示(4:3)</PresentationFormat>
  <Paragraphs>343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 </vt:lpstr>
      <vt:lpstr>Arial Unicode MS</vt:lpstr>
      <vt:lpstr>Zapf Dingbats</vt:lpstr>
      <vt:lpstr>方正书宋简体</vt:lpstr>
      <vt:lpstr>黑体</vt:lpstr>
      <vt:lpstr>华文彩云</vt:lpstr>
      <vt:lpstr>宋体</vt:lpstr>
      <vt:lpstr>Arial</vt:lpstr>
      <vt:lpstr>Calibri</vt:lpstr>
      <vt:lpstr>Cambria Math</vt:lpstr>
      <vt:lpstr>Times New Roman</vt:lpstr>
      <vt:lpstr>Wingdings</vt:lpstr>
      <vt:lpstr>Office 主题</vt:lpstr>
      <vt:lpstr>PowerPoint 演示文稿</vt:lpstr>
      <vt:lpstr>outline</vt:lpstr>
      <vt:lpstr>Background</vt:lpstr>
      <vt:lpstr>IHEP Current Network Status</vt:lpstr>
      <vt:lpstr>What shall we do?</vt:lpstr>
      <vt:lpstr>The Key Technologies</vt:lpstr>
      <vt:lpstr>The Key Technologies</vt:lpstr>
      <vt:lpstr>The Key Technologies</vt:lpstr>
      <vt:lpstr>The Key Technologies</vt:lpstr>
      <vt:lpstr>The Key Technologies</vt:lpstr>
      <vt:lpstr>Scenarios</vt:lpstr>
      <vt:lpstr>Routing Switching</vt:lpstr>
      <vt:lpstr>Routing Switching</vt:lpstr>
      <vt:lpstr>Test Result</vt:lpstr>
      <vt:lpstr>Current Progress </vt:lpstr>
      <vt:lpstr>Controller dashboard </vt:lpstr>
      <vt:lpstr>Controller dashboard – network &amp; devices status</vt:lpstr>
      <vt:lpstr>Controller dashboard – link performance statistics</vt:lpstr>
      <vt:lpstr>Controller dashboard- Path selection</vt:lpstr>
      <vt:lpstr>Future work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www</dc:creator>
  <cp:lastModifiedBy>SZH</cp:lastModifiedBy>
  <cp:revision>1928</cp:revision>
  <cp:lastPrinted>2013-10-17T01:59:13Z</cp:lastPrinted>
  <dcterms:created xsi:type="dcterms:W3CDTF">2012-09-04T11:33:36Z</dcterms:created>
  <dcterms:modified xsi:type="dcterms:W3CDTF">2016-04-19T10:31:00Z</dcterms:modified>
</cp:coreProperties>
</file>