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38" r:id="rId2"/>
    <p:sldId id="464" r:id="rId3"/>
    <p:sldId id="456" r:id="rId4"/>
    <p:sldId id="451" r:id="rId5"/>
    <p:sldId id="450" r:id="rId6"/>
    <p:sldId id="447" r:id="rId7"/>
    <p:sldId id="455" r:id="rId8"/>
    <p:sldId id="462" r:id="rId9"/>
    <p:sldId id="457" r:id="rId10"/>
    <p:sldId id="440" r:id="rId11"/>
    <p:sldId id="461" r:id="rId12"/>
    <p:sldId id="436" r:id="rId13"/>
    <p:sldId id="463" r:id="rId14"/>
    <p:sldId id="460" r:id="rId15"/>
    <p:sldId id="459" r:id="rId16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7"/>
    <a:srgbClr val="00CC00"/>
    <a:srgbClr val="0000FF"/>
    <a:srgbClr val="FF66CC"/>
    <a:srgbClr val="00FFFF"/>
    <a:srgbClr val="79597A"/>
    <a:srgbClr val="5F8ED3"/>
    <a:srgbClr val="BB712C"/>
    <a:srgbClr val="00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8" autoAdjust="0"/>
    <p:restoredTop sz="94585" autoAdjust="0"/>
  </p:normalViewPr>
  <p:slideViewPr>
    <p:cSldViewPr showGuides="1">
      <p:cViewPr varScale="1">
        <p:scale>
          <a:sx n="121" d="100"/>
          <a:sy n="121" d="100"/>
        </p:scale>
        <p:origin x="60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84" y="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550F817D-D90E-4CAD-82E0-82E948C4FAE5}" type="datetimeFigureOut">
              <a:rPr kumimoji="1" lang="ja-JP" altLang="en-US" smtClean="0"/>
              <a:t>2016/4/18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33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84" y="972133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876B1C78-A0FA-4E37-BBAE-0CE3F907E7D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7567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71DA7860-99B8-4F2D-A4A5-B8D97D38B6F7}" type="datetimeFigureOut">
              <a:rPr kumimoji="1" lang="ja-JP" altLang="en-US" smtClean="0"/>
              <a:t>2016/4/18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0" tIns="47325" rIns="94650" bIns="4732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650" tIns="47325" rIns="94650" bIns="4732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DF2424D6-C762-49CD-9172-6C3602DF5E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567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0004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1149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5243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207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987824" y="6492875"/>
            <a:ext cx="3175992" cy="365125"/>
          </a:xfrm>
        </p:spPr>
        <p:txBody>
          <a:bodyPr/>
          <a:lstStyle/>
          <a:p>
            <a:r>
              <a:rPr lang="en-US" altLang="ja-JP" smtClean="0"/>
              <a:t>KEK-CRC Tomoaki Nakamura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02923" y="6492875"/>
            <a:ext cx="2133600" cy="365125"/>
          </a:xfrm>
        </p:spPr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98247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940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552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787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29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05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062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672"/>
            <a:ext cx="9144000" cy="764032"/>
          </a:xfrm>
        </p:spPr>
        <p:txBody>
          <a:bodyPr>
            <a:normAutofit/>
          </a:bodyPr>
          <a:lstStyle>
            <a:lvl1pPr>
              <a:defRPr sz="3600" u="sng">
                <a:latin typeface="+mj-lt"/>
                <a:ea typeface="+mj-ea"/>
                <a:cs typeface="Verdana" pitchFamily="34" charset="0"/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96000" y="6486697"/>
            <a:ext cx="2959968" cy="365125"/>
          </a:xfrm>
        </p:spPr>
        <p:txBody>
          <a:bodyPr/>
          <a:lstStyle/>
          <a:p>
            <a:r>
              <a:rPr kumimoji="1" lang="en-US" altLang="ja-JP" dirty="0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651409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877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449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3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294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kek.jp/en/NewsRoom/Release/20160302163000/" TargetMode="External"/><Relationship Id="rId4" Type="http://schemas.openxmlformats.org/officeDocument/2006/relationships/image" Target="../media/image12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9491" y="775584"/>
            <a:ext cx="8827876" cy="247145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KEK </a:t>
            </a:r>
            <a:r>
              <a:rPr lang="en-US" altLang="ja-JP" dirty="0"/>
              <a:t>site report</a:t>
            </a:r>
            <a:br>
              <a:rPr lang="en-US" altLang="ja-JP" dirty="0"/>
            </a:br>
            <a:r>
              <a:rPr lang="en-US" altLang="ja-JP" dirty="0"/>
              <a:t>The next generation system of </a:t>
            </a:r>
            <a:r>
              <a:rPr lang="en-US" altLang="ja-JP" dirty="0" err="1" smtClean="0"/>
              <a:t>KEKCC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49491" y="600196"/>
            <a:ext cx="8827876" cy="20920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2987824" y="6487200"/>
            <a:ext cx="3175992" cy="365125"/>
          </a:xfrm>
        </p:spPr>
        <p:txBody>
          <a:bodyPr/>
          <a:lstStyle/>
          <a:p>
            <a:r>
              <a:rPr kumimoji="1" lang="en-US" altLang="ja-JP" dirty="0" err="1" smtClean="0"/>
              <a:t>KEK</a:t>
            </a:r>
            <a:r>
              <a:rPr kumimoji="1" lang="en-US" altLang="ja-JP" dirty="0" smtClean="0"/>
              <a:t>-CRC Tomoaki Nakamura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149491" y="3212614"/>
            <a:ext cx="8827876" cy="20920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77505" y="3717032"/>
            <a:ext cx="658135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/>
              <a:t>Tomoaki Nakamura</a:t>
            </a:r>
          </a:p>
          <a:p>
            <a:pPr algn="ctr"/>
            <a:r>
              <a:rPr lang="en-US" altLang="ja-JP" sz="3200" dirty="0" smtClean="0"/>
              <a:t>on behalf of </a:t>
            </a:r>
            <a:r>
              <a:rPr lang="en-US" altLang="ja-JP" sz="3200" dirty="0" err="1" smtClean="0"/>
              <a:t>KEKCC</a:t>
            </a:r>
            <a:r>
              <a:rPr lang="en-US" altLang="ja-JP" sz="3200" dirty="0" smtClean="0"/>
              <a:t> team</a:t>
            </a:r>
          </a:p>
          <a:p>
            <a:pPr algn="ctr"/>
            <a:endParaRPr lang="en-US" altLang="ja-JP" sz="2000" dirty="0" smtClean="0"/>
          </a:p>
          <a:p>
            <a:pPr algn="ctr"/>
            <a:r>
              <a:rPr kumimoji="1" lang="en-US" altLang="ja-JP" sz="2000" dirty="0" err="1" smtClean="0"/>
              <a:t>KEK</a:t>
            </a:r>
            <a:r>
              <a:rPr kumimoji="1" lang="en-US" altLang="ja-JP" sz="2000" dirty="0" smtClean="0"/>
              <a:t> </a:t>
            </a:r>
            <a:r>
              <a:rPr lang="en-US" altLang="ja-JP" sz="2000" dirty="0"/>
              <a:t>(HIGH ENERGY ACCELERATOR RESEARCH ORGANIZATION)</a:t>
            </a:r>
            <a:endParaRPr kumimoji="1" lang="ja-JP" altLang="en-US" sz="2000" dirty="0"/>
          </a:p>
        </p:txBody>
      </p:sp>
      <p:pic>
        <p:nvPicPr>
          <p:cNvPr id="9" name="図 8" descr="画面の領域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194" y="5498533"/>
            <a:ext cx="2643943" cy="99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SINET4</a:t>
            </a:r>
            <a:r>
              <a:rPr lang="en-US" altLang="ja-JP" dirty="0" smtClean="0"/>
              <a:t> until </a:t>
            </a:r>
            <a:r>
              <a:rPr lang="en-US" altLang="ja-JP" dirty="0" err="1" smtClean="0"/>
              <a:t>JFY2015</a:t>
            </a:r>
            <a:r>
              <a:rPr lang="en-US" altLang="ja-JP" dirty="0" smtClean="0"/>
              <a:t> (Mar. 2016)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96000" y="6487200"/>
            <a:ext cx="2959968" cy="365125"/>
          </a:xfrm>
        </p:spPr>
        <p:txBody>
          <a:bodyPr/>
          <a:lstStyle/>
          <a:p>
            <a:r>
              <a:rPr kumimoji="1" lang="en-US" altLang="ja-JP" dirty="0" err="1" smtClean="0"/>
              <a:t>KEK</a:t>
            </a:r>
            <a:r>
              <a:rPr kumimoji="1" lang="en-US" altLang="ja-JP" dirty="0" smtClean="0"/>
              <a:t>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95225" y="1059864"/>
            <a:ext cx="8669263" cy="4889416"/>
            <a:chOff x="295225" y="1059864"/>
            <a:chExt cx="8669263" cy="4889416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5225" y="1059864"/>
              <a:ext cx="8669263" cy="4889416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4427984" y="3076088"/>
              <a:ext cx="6074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FF00"/>
                  </a:solidFill>
                </a:rPr>
                <a:t>Tokyo</a:t>
              </a:r>
              <a:endParaRPr kumimoji="1" lang="ja-JP" alt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259190" y="3621875"/>
              <a:ext cx="6256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FFF00"/>
                  </a:solidFill>
                </a:rPr>
                <a:t>Osaka</a:t>
              </a:r>
              <a:endParaRPr kumimoji="1" lang="ja-JP" alt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380838" y="3314098"/>
              <a:ext cx="6074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FF00"/>
                  </a:solidFill>
                </a:rPr>
                <a:t>Tokyo</a:t>
              </a:r>
              <a:endParaRPr kumimoji="1" lang="ja-JP" altLang="en-US" sz="1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7524328" y="6021288"/>
            <a:ext cx="150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Y. Kubota (</a:t>
            </a:r>
            <a:r>
              <a:rPr kumimoji="1" lang="en-US" altLang="ja-JP" dirty="0" err="1" smtClean="0"/>
              <a:t>NII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947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LHCONE implementation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95225" y="1059864"/>
            <a:ext cx="8830948" cy="5330756"/>
            <a:chOff x="295225" y="1059864"/>
            <a:chExt cx="8830948" cy="533075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295225" y="1059864"/>
              <a:ext cx="8830948" cy="4889416"/>
              <a:chOff x="295225" y="1059864"/>
              <a:chExt cx="8830948" cy="4889416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5225" y="1059864"/>
                <a:ext cx="8669263" cy="4889416"/>
              </a:xfrm>
              <a:prstGeom prst="rect">
                <a:avLst/>
              </a:prstGeom>
            </p:spPr>
          </p:pic>
          <p:sp>
            <p:nvSpPr>
              <p:cNvPr id="8" name="テキスト ボックス 7"/>
              <p:cNvSpPr txBox="1"/>
              <p:nvPr/>
            </p:nvSpPr>
            <p:spPr>
              <a:xfrm>
                <a:off x="4275174" y="2052214"/>
                <a:ext cx="2286588" cy="738664"/>
              </a:xfrm>
              <a:prstGeom prst="rect">
                <a:avLst/>
              </a:prstGeom>
              <a:solidFill>
                <a:srgbClr val="00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/>
                  <a:t>LHCONE </a:t>
                </a:r>
                <a:r>
                  <a:rPr kumimoji="1" lang="en-US" altLang="ja-JP" sz="1400" b="1" dirty="0" err="1" smtClean="0"/>
                  <a:t>VRF</a:t>
                </a:r>
                <a:r>
                  <a:rPr kumimoji="1" lang="en-US" altLang="ja-JP" sz="1400" b="1" dirty="0" smtClean="0"/>
                  <a:t> at Pacifi</a:t>
                </a:r>
                <a:r>
                  <a:rPr lang="en-US" altLang="ja-JP" sz="1400" b="1" dirty="0" smtClean="0"/>
                  <a:t>c Wave</a:t>
                </a:r>
              </a:p>
              <a:p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dedicated for </a:t>
                </a:r>
                <a:r>
                  <a:rPr lang="en-US" altLang="ja-JP" sz="1400" b="1" dirty="0" err="1" smtClean="0">
                    <a:solidFill>
                      <a:srgbClr val="FF0000"/>
                    </a:solidFill>
                  </a:rPr>
                  <a:t>KEK</a:t>
                </a:r>
                <a:endParaRPr lang="en-US" altLang="ja-JP" sz="1400" b="1" dirty="0">
                  <a:solidFill>
                    <a:srgbClr val="FF0000"/>
                  </a:solidFill>
                </a:endParaRPr>
              </a:p>
              <a:p>
                <a:r>
                  <a:rPr lang="en-US" altLang="ja-JP" sz="1400" b="1" dirty="0" smtClean="0"/>
                  <a:t>to </a:t>
                </a:r>
                <a:r>
                  <a:rPr lang="en-US" altLang="ja-JP" sz="1400" b="1" dirty="0" err="1" smtClean="0"/>
                  <a:t>ESnet</a:t>
                </a:r>
                <a:r>
                  <a:rPr lang="en-US" altLang="ja-JP" sz="1400" b="1" dirty="0" smtClean="0"/>
                  <a:t> and </a:t>
                </a:r>
                <a:r>
                  <a:rPr lang="en-US" altLang="ja-JP" sz="1400" b="1" dirty="0" err="1" smtClean="0"/>
                  <a:t>CAnet4</a:t>
                </a:r>
                <a:endParaRPr lang="en-US" altLang="ja-JP" sz="1400" b="1" dirty="0" smtClean="0"/>
              </a:p>
            </p:txBody>
          </p:sp>
          <p:sp>
            <p:nvSpPr>
              <p:cNvPr id="9" name="テキスト ボックス 8"/>
              <p:cNvSpPr txBox="1"/>
              <p:nvPr/>
            </p:nvSpPr>
            <p:spPr>
              <a:xfrm>
                <a:off x="4427984" y="3076088"/>
                <a:ext cx="6074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FFFF00"/>
                    </a:solidFill>
                  </a:rPr>
                  <a:t>Tokyo</a:t>
                </a:r>
                <a:endParaRPr kumimoji="1" lang="ja-JP" altLang="en-US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4259190" y="3621875"/>
                <a:ext cx="6256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 smtClean="0">
                    <a:solidFill>
                      <a:srgbClr val="FFFF00"/>
                    </a:solidFill>
                  </a:rPr>
                  <a:t>Osaka</a:t>
                </a:r>
                <a:endParaRPr kumimoji="1" lang="ja-JP" altLang="en-US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4380838" y="3314098"/>
                <a:ext cx="6074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FFFF00"/>
                    </a:solidFill>
                  </a:rPr>
                  <a:t>Tokyo</a:t>
                </a:r>
                <a:endParaRPr kumimoji="1" lang="ja-JP" altLang="en-US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7244985" y="3383865"/>
                <a:ext cx="1664430" cy="738664"/>
              </a:xfrm>
              <a:prstGeom prst="rect">
                <a:avLst/>
              </a:prstGeom>
              <a:solidFill>
                <a:srgbClr val="00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/>
                  <a:t>LHCONE </a:t>
                </a:r>
                <a:r>
                  <a:rPr kumimoji="1" lang="en-US" altLang="ja-JP" sz="1400" b="1" dirty="0" err="1" smtClean="0"/>
                  <a:t>VRF</a:t>
                </a:r>
                <a:r>
                  <a:rPr kumimoji="1" lang="en-US" altLang="ja-JP" sz="1400" b="1" dirty="0" smtClean="0"/>
                  <a:t> at WIX</a:t>
                </a:r>
                <a:endParaRPr lang="en-US" altLang="ja-JP" sz="1400" b="1" dirty="0" smtClean="0"/>
              </a:p>
              <a:p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dedicated for ICEPP</a:t>
                </a:r>
                <a:endParaRPr lang="en-US" altLang="ja-JP" sz="1400" b="1" dirty="0">
                  <a:solidFill>
                    <a:srgbClr val="FF0000"/>
                  </a:solidFill>
                </a:endParaRPr>
              </a:p>
              <a:p>
                <a:r>
                  <a:rPr lang="en-US" altLang="ja-JP" sz="1400" b="1" dirty="0" smtClean="0"/>
                  <a:t>to </a:t>
                </a:r>
                <a:r>
                  <a:rPr lang="en-US" altLang="ja-JP" sz="1400" b="1" dirty="0" err="1" smtClean="0"/>
                  <a:t>GEANT</a:t>
                </a:r>
                <a:endParaRPr lang="en-US" altLang="ja-JP" sz="1400" b="1" dirty="0" smtClean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7056632" y="1724711"/>
                <a:ext cx="2069541" cy="738664"/>
              </a:xfrm>
              <a:prstGeom prst="rect">
                <a:avLst/>
              </a:prstGeom>
              <a:solidFill>
                <a:srgbClr val="00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/>
                  <a:t>LHCONE </a:t>
                </a:r>
                <a:r>
                  <a:rPr kumimoji="1" lang="en-US" altLang="ja-JP" sz="1400" b="1" dirty="0" err="1" smtClean="0"/>
                  <a:t>VRF</a:t>
                </a:r>
                <a:r>
                  <a:rPr kumimoji="1" lang="en-US" altLang="ja-JP" sz="1400" b="1" dirty="0" smtClean="0"/>
                  <a:t> at </a:t>
                </a:r>
                <a:r>
                  <a:rPr kumimoji="1" lang="en-US" altLang="ja-JP" sz="1400" b="1" dirty="0" err="1" smtClean="0"/>
                  <a:t>MANLAN</a:t>
                </a:r>
                <a:endParaRPr lang="en-US" altLang="ja-JP" sz="1400" b="1" dirty="0" smtClean="0"/>
              </a:p>
              <a:p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dedicated for ICEPP</a:t>
                </a:r>
                <a:endParaRPr lang="en-US" altLang="ja-JP" sz="1400" b="1" dirty="0">
                  <a:solidFill>
                    <a:srgbClr val="FF0000"/>
                  </a:solidFill>
                </a:endParaRPr>
              </a:p>
              <a:p>
                <a:r>
                  <a:rPr lang="en-US" altLang="ja-JP" sz="1400" b="1" dirty="0" smtClean="0"/>
                  <a:t>to </a:t>
                </a:r>
                <a:r>
                  <a:rPr lang="en-US" altLang="ja-JP" sz="1400" b="1" dirty="0" err="1" smtClean="0"/>
                  <a:t>GEANT</a:t>
                </a:r>
                <a:r>
                  <a:rPr lang="en-US" altLang="ja-JP" sz="1400" b="1" dirty="0" smtClean="0"/>
                  <a:t> (backup)</a:t>
                </a:r>
              </a:p>
            </p:txBody>
          </p:sp>
        </p:grpSp>
        <p:sp>
          <p:nvSpPr>
            <p:cNvPr id="14" name="テキスト ボックス 13"/>
            <p:cNvSpPr txBox="1"/>
            <p:nvPr/>
          </p:nvSpPr>
          <p:spPr>
            <a:xfrm>
              <a:off x="7524328" y="6021288"/>
              <a:ext cx="1506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Y. Kubota (</a:t>
              </a:r>
              <a:r>
                <a:rPr kumimoji="1" lang="en-US" altLang="ja-JP" dirty="0" err="1" smtClean="0"/>
                <a:t>NII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609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Migration to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SINET5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(Apr. 2016)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282000" y="1052736"/>
            <a:ext cx="8748381" cy="5337884"/>
            <a:chOff x="282000" y="1052736"/>
            <a:chExt cx="8748381" cy="5337884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282000" y="1052736"/>
              <a:ext cx="8711939" cy="4889416"/>
              <a:chOff x="282000" y="1052736"/>
              <a:chExt cx="8711939" cy="4889416"/>
            </a:xfrm>
          </p:grpSpPr>
          <p:pic>
            <p:nvPicPr>
              <p:cNvPr id="119" name="図 1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2000" y="1052736"/>
                <a:ext cx="8711939" cy="4889416"/>
              </a:xfrm>
              <a:prstGeom prst="rect">
                <a:avLst/>
              </a:prstGeom>
            </p:spPr>
          </p:pic>
          <p:sp>
            <p:nvSpPr>
              <p:cNvPr id="120" name="テキスト ボックス 119"/>
              <p:cNvSpPr txBox="1"/>
              <p:nvPr/>
            </p:nvSpPr>
            <p:spPr>
              <a:xfrm>
                <a:off x="683568" y="1674386"/>
                <a:ext cx="5469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 smtClean="0"/>
                  <a:t>VRF</a:t>
                </a:r>
                <a:endParaRPr kumimoji="1" lang="ja-JP" altLang="en-US" dirty="0"/>
              </a:p>
            </p:txBody>
          </p:sp>
          <p:sp>
            <p:nvSpPr>
              <p:cNvPr id="121" name="テキスト ボックス 120"/>
              <p:cNvSpPr txBox="1"/>
              <p:nvPr/>
            </p:nvSpPr>
            <p:spPr>
              <a:xfrm>
                <a:off x="4306336" y="3321012"/>
                <a:ext cx="6256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 smtClean="0">
                    <a:solidFill>
                      <a:srgbClr val="FFFF00"/>
                    </a:solidFill>
                  </a:rPr>
                  <a:t>Osaka</a:t>
                </a:r>
                <a:endParaRPr kumimoji="1" lang="ja-JP" altLang="en-US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22" name="テキスト ボックス 121"/>
              <p:cNvSpPr txBox="1"/>
              <p:nvPr/>
            </p:nvSpPr>
            <p:spPr>
              <a:xfrm>
                <a:off x="4427984" y="3013235"/>
                <a:ext cx="6074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FFFF00"/>
                    </a:solidFill>
                  </a:rPr>
                  <a:t>Tokyo</a:t>
                </a:r>
                <a:endParaRPr kumimoji="1" lang="ja-JP" altLang="en-US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23" name="テキスト ボックス 122"/>
              <p:cNvSpPr txBox="1"/>
              <p:nvPr/>
            </p:nvSpPr>
            <p:spPr>
              <a:xfrm>
                <a:off x="3932406" y="2715331"/>
                <a:ext cx="6074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FFFF00"/>
                    </a:solidFill>
                  </a:rPr>
                  <a:t>Tokyo</a:t>
                </a:r>
                <a:endParaRPr kumimoji="1" lang="ja-JP" altLang="en-US" sz="1400" dirty="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1880" y="2348880"/>
              <a:ext cx="804256" cy="54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844824"/>
              <a:ext cx="804556" cy="5402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676" y="3824902"/>
              <a:ext cx="804556" cy="5402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7524328" y="6021288"/>
              <a:ext cx="1506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Y. Kubota (</a:t>
              </a:r>
              <a:r>
                <a:rPr kumimoji="1" lang="en-US" altLang="ja-JP" dirty="0" err="1" smtClean="0"/>
                <a:t>NII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827584" y="5142359"/>
            <a:ext cx="5165513" cy="1384995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>
                <a:solidFill>
                  <a:schemeClr val="tx1"/>
                </a:solidFill>
              </a:rPr>
              <a:t>Migration of Singapore line (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10G</a:t>
            </a:r>
            <a:r>
              <a:rPr lang="en-US" altLang="ja-JP" sz="1400" dirty="0" smtClean="0">
                <a:solidFill>
                  <a:schemeClr val="tx1"/>
                </a:solidFill>
              </a:rPr>
              <a:t>):		Feb.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>
                <a:solidFill>
                  <a:schemeClr val="tx1"/>
                </a:solidFill>
              </a:rPr>
              <a:t>Termination of 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WDC</a:t>
            </a:r>
            <a:r>
              <a:rPr lang="en-US" altLang="ja-JP" sz="1400" dirty="0" smtClean="0">
                <a:solidFill>
                  <a:schemeClr val="tx1"/>
                </a:solidFill>
              </a:rPr>
              <a:t> line (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10G</a:t>
            </a:r>
            <a:r>
              <a:rPr lang="en-US" altLang="ja-JP" sz="1400" dirty="0" smtClean="0">
                <a:solidFill>
                  <a:schemeClr val="tx1"/>
                </a:solidFill>
              </a:rPr>
              <a:t>):		Feb. 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>
                <a:solidFill>
                  <a:schemeClr val="tx1"/>
                </a:solidFill>
              </a:rPr>
              <a:t>Switching of NY line (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10G</a:t>
            </a:r>
            <a:r>
              <a:rPr lang="en-US" altLang="ja-JP" sz="1400" dirty="0" smtClean="0">
                <a:solidFill>
                  <a:schemeClr val="tx1"/>
                </a:solidFill>
              </a:rPr>
              <a:t>):		Mar. 8 (via Osaka)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>
                <a:solidFill>
                  <a:schemeClr val="tx1"/>
                </a:solidFill>
              </a:rPr>
              <a:t>Upgrade of LA line (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100G</a:t>
            </a:r>
            <a:r>
              <a:rPr lang="en-US" altLang="ja-JP" sz="1400" dirty="0" smtClean="0">
                <a:solidFill>
                  <a:schemeClr val="tx1"/>
                </a:solidFill>
              </a:rPr>
              <a:t>):		Mar.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>
                <a:solidFill>
                  <a:schemeClr val="tx1"/>
                </a:solidFill>
              </a:rPr>
              <a:t>Connection from KEK (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100G</a:t>
            </a:r>
            <a:r>
              <a:rPr lang="en-US" altLang="ja-JP" sz="1400" dirty="0" smtClean="0">
                <a:solidFill>
                  <a:schemeClr val="tx1"/>
                </a:solidFill>
              </a:rPr>
              <a:t>):		Mar.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>
                <a:solidFill>
                  <a:schemeClr val="tx1"/>
                </a:solidFill>
              </a:rPr>
              <a:t>New London Line (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20G</a:t>
            </a:r>
            <a:r>
              <a:rPr lang="en-US" altLang="ja-JP" sz="1400" dirty="0" smtClean="0">
                <a:solidFill>
                  <a:schemeClr val="tx1"/>
                </a:solidFill>
              </a:rPr>
              <a:t>):		Mar. 18</a:t>
            </a:r>
          </a:p>
        </p:txBody>
      </p:sp>
    </p:spTree>
    <p:extLst>
      <p:ext uri="{BB962C8B-B14F-4D97-AF65-F5344CB8AC3E}">
        <p14:creationId xmlns:p14="http://schemas.microsoft.com/office/powerpoint/2010/main" val="305667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Improvement of connectivity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107504" y="764704"/>
            <a:ext cx="8810947" cy="5643464"/>
            <a:chOff x="107504" y="764704"/>
            <a:chExt cx="8810947" cy="5643464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995" y="764704"/>
              <a:ext cx="8676456" cy="44523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107504" y="5546394"/>
              <a:ext cx="4047005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u="sng" dirty="0" smtClean="0"/>
                <a:t>Tokyo-Osaka-NY-CERN (LHCONE backup)</a:t>
              </a:r>
            </a:p>
            <a:p>
              <a:r>
                <a:rPr lang="en-US" altLang="ja-JP" sz="1600" dirty="0" err="1" smtClean="0"/>
                <a:t>Oneway</a:t>
              </a:r>
              <a:r>
                <a:rPr lang="en-US" altLang="ja-JP" sz="1600" dirty="0" smtClean="0"/>
                <a:t>:	~</a:t>
              </a:r>
              <a:r>
                <a:rPr lang="en-US" altLang="ja-JP" sz="1600" dirty="0" err="1" smtClean="0"/>
                <a:t>126ms</a:t>
              </a:r>
              <a:endParaRPr lang="en-US" altLang="ja-JP" sz="1600" dirty="0" smtClean="0"/>
            </a:p>
            <a:p>
              <a:r>
                <a:rPr lang="en-US" altLang="ja-JP" sz="1600" dirty="0" err="1" smtClean="0"/>
                <a:t>RTT</a:t>
              </a:r>
              <a:r>
                <a:rPr lang="en-US" altLang="ja-JP" sz="1600" dirty="0" smtClean="0"/>
                <a:t>:	~</a:t>
              </a:r>
              <a:r>
                <a:rPr lang="en-US" altLang="ja-JP" sz="1600" dirty="0" err="1" smtClean="0"/>
                <a:t>252ms</a:t>
              </a:r>
              <a:endParaRPr lang="en-US" altLang="ja-JP" sz="1600" dirty="0" smtClean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211960" y="5546394"/>
              <a:ext cx="390299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u="sng" dirty="0" smtClean="0"/>
                <a:t>Tokyo-London-CERN (LHCONE primary)</a:t>
              </a:r>
            </a:p>
            <a:p>
              <a:r>
                <a:rPr lang="en-US" altLang="ja-JP" sz="1600" dirty="0" err="1" smtClean="0"/>
                <a:t>Oneway</a:t>
              </a:r>
              <a:r>
                <a:rPr lang="en-US" altLang="ja-JP" sz="1600" dirty="0" smtClean="0"/>
                <a:t>:	~</a:t>
              </a:r>
              <a:r>
                <a:rPr lang="en-US" altLang="ja-JP" sz="1600" dirty="0" err="1" smtClean="0"/>
                <a:t>88ms</a:t>
              </a:r>
              <a:endParaRPr lang="en-US" altLang="ja-JP" sz="1600" dirty="0" smtClean="0"/>
            </a:p>
            <a:p>
              <a:r>
                <a:rPr kumimoji="1" lang="en-US" altLang="ja-JP" sz="1600" dirty="0" err="1" smtClean="0"/>
                <a:t>RTT</a:t>
              </a:r>
              <a:r>
                <a:rPr kumimoji="1" lang="en-US" altLang="ja-JP" sz="1600" dirty="0" smtClean="0"/>
                <a:t>:	~</a:t>
              </a:r>
              <a:r>
                <a:rPr kumimoji="1" lang="en-US" altLang="ja-JP" sz="1600" dirty="0" err="1" smtClean="0"/>
                <a:t>176ms</a:t>
              </a:r>
              <a:endParaRPr kumimoji="1" lang="ja-JP" altLang="en-US" sz="1600" dirty="0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4147233" y="2780928"/>
              <a:ext cx="0" cy="362724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4147232" y="4869160"/>
              <a:ext cx="1523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</a:rPr>
                <a:t>Apr. 7th, 2016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156978" y="836712"/>
              <a:ext cx="684649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/>
                <a:t>Latency between Tokyo and CERN on LHCONE</a:t>
              </a:r>
              <a:endParaRPr kumimoji="1" lang="ja-JP" altLang="en-US" sz="28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909107" y="1894220"/>
              <a:ext cx="2023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25 - 30 % reduction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Network configuration at the new system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07504" y="825093"/>
            <a:ext cx="9036496" cy="5700251"/>
            <a:chOff x="107504" y="825093"/>
            <a:chExt cx="9036496" cy="5700251"/>
          </a:xfrm>
        </p:grpSpPr>
        <p:pic>
          <p:nvPicPr>
            <p:cNvPr id="6" name="図 5" descr="画面の領域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274" y="1484784"/>
              <a:ext cx="5757726" cy="2695663"/>
            </a:xfrm>
            <a:prstGeom prst="rect">
              <a:avLst/>
            </a:prstGeom>
          </p:spPr>
        </p:pic>
        <p:pic>
          <p:nvPicPr>
            <p:cNvPr id="7" name="図 6" descr="画面の領域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9081" y="4405115"/>
              <a:ext cx="4837415" cy="2120229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107504" y="4839635"/>
              <a:ext cx="4300408" cy="14773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ja-JP" dirty="0" smtClean="0"/>
                <a:t>Belle II raw data transfer: </a:t>
              </a:r>
              <a:r>
                <a:rPr kumimoji="1" lang="en-US" altLang="ja-JP" dirty="0" err="1" smtClean="0"/>
                <a:t>40G</a:t>
              </a:r>
              <a:r>
                <a:rPr kumimoji="1" lang="en-US" altLang="ja-JP" dirty="0" smtClean="0"/>
                <a:t> x 2 servers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ja-JP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Belle II analysis: </a:t>
              </a:r>
              <a:r>
                <a:rPr lang="en-US" altLang="ja-JP" dirty="0" err="1"/>
                <a:t>2</a:t>
              </a:r>
              <a:r>
                <a:rPr lang="en-US" altLang="ja-JP" dirty="0" err="1" smtClean="0"/>
                <a:t>0G</a:t>
              </a:r>
              <a:r>
                <a:rPr lang="en-US" altLang="ja-JP" dirty="0" smtClean="0"/>
                <a:t> x 1 server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ja-JP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Other VO: </a:t>
              </a:r>
              <a:r>
                <a:rPr lang="en-US" altLang="ja-JP" dirty="0" err="1"/>
                <a:t>2</a:t>
              </a:r>
              <a:r>
                <a:rPr lang="en-US" altLang="ja-JP" dirty="0" err="1" smtClean="0"/>
                <a:t>0G</a:t>
              </a:r>
              <a:r>
                <a:rPr lang="en-US" altLang="ja-JP" dirty="0" smtClean="0"/>
                <a:t> x 2 servers</a:t>
              </a:r>
              <a:endParaRPr lang="en-US" altLang="ja-JP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492034" y="1031922"/>
              <a:ext cx="1544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S</a:t>
              </a:r>
              <a:r>
                <a:rPr kumimoji="1" lang="en-US" altLang="ja-JP" dirty="0" smtClean="0"/>
                <a:t>. </a:t>
              </a:r>
              <a:r>
                <a:rPr lang="en-US" altLang="ja-JP" dirty="0" smtClean="0"/>
                <a:t>Suzuki</a:t>
              </a:r>
              <a:r>
                <a:rPr kumimoji="1" lang="en-US" altLang="ja-JP" dirty="0" smtClean="0"/>
                <a:t> (KEK)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07504" y="825093"/>
              <a:ext cx="338437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u="sng" dirty="0" smtClean="0"/>
                <a:t>Network configuration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New border switch is available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ja-JP" dirty="0" err="1" smtClean="0"/>
                <a:t>100G</a:t>
              </a:r>
              <a:r>
                <a:rPr kumimoji="1" lang="en-US" altLang="ja-JP" dirty="0" smtClean="0"/>
                <a:t> connection with </a:t>
              </a:r>
              <a:r>
                <a:rPr kumimoji="1" lang="en-US" altLang="ja-JP" dirty="0" err="1" smtClean="0"/>
                <a:t>SINET5</a:t>
              </a:r>
              <a:endParaRPr kumimoji="1" lang="en-US" altLang="ja-JP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Capability of policy routing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No LHCONE dedicated router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kumimoji="1" lang="en-US" altLang="ja-JP" dirty="0"/>
            </a:p>
            <a:p>
              <a:r>
                <a:rPr lang="en-US" altLang="ja-JP" sz="2400" b="1" u="sng" dirty="0" smtClean="0"/>
                <a:t>Data transfer</a:t>
              </a:r>
              <a:endParaRPr lang="en-US" altLang="ja-JP" sz="2400" b="1" u="sng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/>
                <a:t>5</a:t>
              </a:r>
              <a:r>
                <a:rPr lang="en-US" altLang="ja-JP" dirty="0" smtClean="0"/>
                <a:t> </a:t>
              </a:r>
              <a:r>
                <a:rPr lang="en-US" altLang="ja-JP" dirty="0" err="1"/>
                <a:t>GridFTP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servers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2 servers for Belle II raw data transfer to the other sites</a:t>
              </a:r>
              <a:endParaRPr lang="en-US" altLang="ja-JP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dirty="0" smtClean="0"/>
                <a:t>Prepared 40 </a:t>
              </a:r>
              <a:r>
                <a:rPr lang="en-US" altLang="ja-JP" dirty="0" err="1" smtClean="0"/>
                <a:t>Gbps</a:t>
              </a:r>
              <a:r>
                <a:rPr lang="en-US" altLang="ja-JP" dirty="0" smtClean="0"/>
                <a:t> for LHCONE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29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002" y="908720"/>
            <a:ext cx="8618953" cy="5324535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A lot of experiments/projects are on going at KEK, SuperKEKB and J-</a:t>
            </a:r>
            <a:r>
              <a:rPr lang="en-US" altLang="ja-JP" sz="2000" b="1" dirty="0" err="1" smtClean="0"/>
              <a:t>PARC</a:t>
            </a:r>
            <a:r>
              <a:rPr lang="en-US" altLang="ja-JP" sz="2000" b="1" dirty="0" smtClean="0"/>
              <a:t>. Demand for computing is further increasing.</a:t>
            </a:r>
          </a:p>
          <a:p>
            <a:endParaRPr lang="en-US" altLang="ja-JP" sz="2000" b="1" dirty="0" smtClean="0"/>
          </a:p>
          <a:p>
            <a:endParaRPr lang="en-US" altLang="ja-JP" sz="2000" b="1" dirty="0"/>
          </a:p>
          <a:p>
            <a:r>
              <a:rPr lang="en-US" altLang="ja-JP" sz="2000" b="1" dirty="0" smtClean="0"/>
              <a:t>Procurement of the new computer system was completed. </a:t>
            </a:r>
            <a:r>
              <a:rPr lang="en-US" altLang="ja-JP" sz="2000" b="1" dirty="0"/>
              <a:t>We are just in construction phase. </a:t>
            </a:r>
            <a:r>
              <a:rPr lang="en-US" altLang="ja-JP" sz="2000" b="1" dirty="0" smtClean="0"/>
              <a:t>The next generation </a:t>
            </a:r>
            <a:r>
              <a:rPr lang="en-US" altLang="ja-JP" sz="2000" b="1" dirty="0" err="1" smtClean="0"/>
              <a:t>KEKCC</a:t>
            </a:r>
            <a:r>
              <a:rPr lang="en-US" altLang="ja-JP" sz="2000" b="1" dirty="0" smtClean="0"/>
              <a:t> (KEK Central Computer) will start operation from September 2016</a:t>
            </a:r>
            <a:r>
              <a:rPr lang="en-US" altLang="ja-JP" sz="2000" b="1" dirty="0" smtClean="0"/>
              <a:t>. 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en-US" altLang="ja-JP" sz="2000" b="1" dirty="0" smtClean="0"/>
              <a:t>There are various activities at KEK Computing Research Center and details on each activates will be presented at this </a:t>
            </a:r>
            <a:r>
              <a:rPr lang="en-US" altLang="ja-JP" sz="2000" b="1" dirty="0" err="1" smtClean="0"/>
              <a:t>HEPiX</a:t>
            </a:r>
            <a:r>
              <a:rPr lang="en-US" altLang="ja-JP" sz="2000" b="1" dirty="0" smtClean="0"/>
              <a:t> meeting as;</a:t>
            </a:r>
          </a:p>
          <a:p>
            <a:pPr marL="800100" lvl="1" indent="-342900">
              <a:buFontTx/>
              <a:buChar char="-"/>
            </a:pPr>
            <a:r>
              <a:rPr lang="en-US" altLang="ja-JP" sz="2000" dirty="0" smtClean="0"/>
              <a:t>Grid system and detailed specification by </a:t>
            </a:r>
            <a:r>
              <a:rPr lang="en-US" altLang="ja-JP" sz="2000" u="sng" dirty="0" smtClean="0"/>
              <a:t>Go Iwai</a:t>
            </a:r>
          </a:p>
          <a:p>
            <a:pPr lvl="2"/>
            <a:r>
              <a:rPr lang="en-US" altLang="ja-JP" sz="2000" dirty="0" smtClean="0"/>
              <a:t>New services: </a:t>
            </a:r>
            <a:r>
              <a:rPr lang="en-US" altLang="ja-JP" sz="2000" dirty="0" err="1" smtClean="0"/>
              <a:t>CVMFS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Stratum0</a:t>
            </a:r>
            <a:r>
              <a:rPr lang="en-US" altLang="ja-JP" sz="2000" dirty="0" smtClean="0"/>
              <a:t>/1, </a:t>
            </a:r>
            <a:r>
              <a:rPr lang="en-US" altLang="ja-JP" sz="2000" dirty="0" err="1" smtClean="0"/>
              <a:t>FTS3</a:t>
            </a:r>
            <a:r>
              <a:rPr lang="en-US" altLang="ja-JP" sz="2000" dirty="0" smtClean="0"/>
              <a:t>, AMGA etc.</a:t>
            </a:r>
          </a:p>
          <a:p>
            <a:pPr marL="800100" lvl="1" indent="-342900">
              <a:buFontTx/>
              <a:buChar char="-"/>
            </a:pPr>
            <a:r>
              <a:rPr lang="en-US" altLang="ja-JP" sz="2000" dirty="0" smtClean="0"/>
              <a:t>Private Cloud platform by </a:t>
            </a:r>
            <a:r>
              <a:rPr lang="en-US" altLang="ja-JP" sz="2000" u="sng" dirty="0"/>
              <a:t>Wataru </a:t>
            </a:r>
            <a:r>
              <a:rPr lang="en-US" altLang="ja-JP" sz="2000" u="sng" dirty="0" smtClean="0"/>
              <a:t>Takase</a:t>
            </a:r>
          </a:p>
          <a:p>
            <a:pPr lvl="2"/>
            <a:r>
              <a:rPr lang="en-US" altLang="ja-JP" sz="2000" dirty="0" smtClean="0"/>
              <a:t>R&amp;D for authorization mechanism utilizing </a:t>
            </a:r>
            <a:r>
              <a:rPr lang="en-US" altLang="ja-JP" sz="2000" dirty="0" err="1" smtClean="0"/>
              <a:t>Elasticsearch</a:t>
            </a:r>
            <a:r>
              <a:rPr lang="en-US" altLang="ja-JP" sz="2000" dirty="0" smtClean="0"/>
              <a:t> + </a:t>
            </a:r>
            <a:r>
              <a:rPr lang="en-US" altLang="ja-JP" sz="2000" dirty="0" err="1" smtClean="0"/>
              <a:t>Kibana</a:t>
            </a:r>
            <a:endParaRPr lang="en-US" altLang="ja-JP" sz="2000" dirty="0" smtClean="0"/>
          </a:p>
          <a:p>
            <a:pPr marL="800100" lvl="1" indent="-342900">
              <a:buFontTx/>
              <a:buChar char="-"/>
            </a:pPr>
            <a:r>
              <a:rPr lang="en-US" altLang="ja-JP" sz="2000" dirty="0" smtClean="0"/>
              <a:t>Security infrastructure by </a:t>
            </a:r>
            <a:r>
              <a:rPr lang="en-US" altLang="ja-JP" sz="2000" u="sng" dirty="0" smtClean="0"/>
              <a:t>Tadashi Murakami</a:t>
            </a:r>
            <a:endParaRPr lang="en-US" altLang="ja-JP" sz="2000" u="sng" dirty="0"/>
          </a:p>
          <a:p>
            <a:pPr lvl="2"/>
            <a:r>
              <a:rPr lang="en-US" altLang="ja-JP" sz="2000" dirty="0" smtClean="0"/>
              <a:t>KEK </a:t>
            </a:r>
            <a:r>
              <a:rPr lang="en-US" altLang="ja-JP" sz="2000" dirty="0" err="1" smtClean="0"/>
              <a:t>CSIRT</a:t>
            </a:r>
            <a:r>
              <a:rPr lang="en-US" altLang="ja-JP" sz="2000" dirty="0" smtClean="0"/>
              <a:t>, Security situation in Japan</a:t>
            </a:r>
          </a:p>
        </p:txBody>
      </p:sp>
    </p:spTree>
    <p:extLst>
      <p:ext uri="{BB962C8B-B14F-4D97-AF65-F5344CB8AC3E}">
        <p14:creationId xmlns:p14="http://schemas.microsoft.com/office/powerpoint/2010/main" val="168776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KEK facilities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179512" y="812957"/>
            <a:ext cx="8821096" cy="5679918"/>
            <a:chOff x="179512" y="812957"/>
            <a:chExt cx="8821096" cy="5679918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79512" y="812957"/>
              <a:ext cx="8821096" cy="5679918"/>
              <a:chOff x="179512" y="812957"/>
              <a:chExt cx="8821096" cy="5679918"/>
            </a:xfrm>
          </p:grpSpPr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59848" y="1392905"/>
                <a:ext cx="6840760" cy="509997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512" y="812957"/>
                <a:ext cx="3312368" cy="375794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2" name="テキスト ボックス 11"/>
              <p:cNvSpPr txBox="1"/>
              <p:nvPr/>
            </p:nvSpPr>
            <p:spPr>
              <a:xfrm>
                <a:off x="539552" y="2686682"/>
                <a:ext cx="8226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~60km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1040185" y="1700808"/>
                <a:ext cx="8226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~60km</a:t>
                </a:r>
                <a:endParaRPr kumimoji="1" lang="ja-JP" altLang="en-US" dirty="0"/>
              </a:p>
            </p:txBody>
          </p:sp>
        </p:grpSp>
        <p:sp>
          <p:nvSpPr>
            <p:cNvPr id="8" name="テキスト ボックス 7"/>
            <p:cNvSpPr txBox="1"/>
            <p:nvPr/>
          </p:nvSpPr>
          <p:spPr>
            <a:xfrm>
              <a:off x="7010805" y="1547500"/>
              <a:ext cx="1704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FF"/>
                  </a:solidFill>
                </a:rPr>
                <a:t>Proton machine</a:t>
              </a:r>
              <a:endParaRPr kumimoji="1" lang="ja-JP" altLang="en-US" b="1" dirty="0">
                <a:solidFill>
                  <a:srgbClr val="FF00FF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019800" y="5809443"/>
              <a:ext cx="1839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FF"/>
                  </a:solidFill>
                </a:rPr>
                <a:t>Electron</a:t>
              </a:r>
              <a:r>
                <a:rPr kumimoji="1" lang="en-US" altLang="ja-JP" b="1" dirty="0" smtClean="0">
                  <a:solidFill>
                    <a:srgbClr val="FF00FF"/>
                  </a:solidFill>
                </a:rPr>
                <a:t> machine</a:t>
              </a:r>
              <a:endParaRPr kumimoji="1" lang="ja-JP" altLang="en-US" b="1" dirty="0">
                <a:solidFill>
                  <a:srgbClr val="FF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8888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On going projects </a:t>
            </a:r>
            <a:r>
              <a:rPr kumimoji="1" lang="en-US" altLang="ja-JP" dirty="0" smtClean="0"/>
              <a:t>in KEK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151707" y="675285"/>
            <a:ext cx="8992293" cy="5900280"/>
            <a:chOff x="151707" y="675285"/>
            <a:chExt cx="8992293" cy="5900280"/>
          </a:xfrm>
        </p:grpSpPr>
        <p:pic>
          <p:nvPicPr>
            <p:cNvPr id="6" name="Picture 24" descr="01_T2K_0808-japan-korea"/>
            <p:cNvPicPr>
              <a:picLocks noChangeAspect="1" noChangeArrowheads="1"/>
            </p:cNvPicPr>
            <p:nvPr/>
          </p:nvPicPr>
          <p:blipFill>
            <a:blip r:embed="rId2" cstate="print"/>
            <a:srcRect l="621"/>
            <a:stretch>
              <a:fillRect/>
            </a:stretch>
          </p:blipFill>
          <p:spPr bwMode="auto">
            <a:xfrm>
              <a:off x="151707" y="4192589"/>
              <a:ext cx="5817114" cy="23296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1317" y="3238498"/>
              <a:ext cx="3195179" cy="20627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707" y="1075354"/>
              <a:ext cx="4204269" cy="27190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0653" y="675285"/>
              <a:ext cx="3500108" cy="22877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151707" y="793527"/>
              <a:ext cx="2020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SuperKEK</a:t>
              </a:r>
              <a:r>
                <a:rPr kumimoji="1" lang="en-US" altLang="ja-JP" dirty="0" smtClean="0"/>
                <a:t> B-Factory</a:t>
              </a:r>
              <a:endParaRPr kumimoji="1" lang="ja-JP" altLang="en-US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8090761" y="2516383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Belle II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51707" y="3861048"/>
              <a:ext cx="2663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T2K</a:t>
              </a:r>
              <a:r>
                <a:rPr kumimoji="1" lang="en-US" altLang="ja-JP" dirty="0" smtClean="0"/>
                <a:t> (Tokai to </a:t>
              </a:r>
              <a:r>
                <a:rPr kumimoji="1" lang="en-US" altLang="ja-JP" dirty="0" err="1" smtClean="0"/>
                <a:t>Kamiokande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969268" y="6206233"/>
              <a:ext cx="810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J-</a:t>
              </a:r>
              <a:r>
                <a:rPr kumimoji="1" lang="en-US" altLang="ja-JP" dirty="0" err="1" smtClean="0"/>
                <a:t>PARC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224290" y="5301208"/>
              <a:ext cx="2919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Nuclear/Hadron experiments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749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Computing requirement for </a:t>
            </a:r>
            <a:r>
              <a:rPr kumimoji="1" lang="en-US" altLang="ja-JP" dirty="0" err="1" smtClean="0"/>
              <a:t>KEKCC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pic>
        <p:nvPicPr>
          <p:cNvPr id="7" name="図 6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42191"/>
            <a:ext cx="4416531" cy="515719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2564904"/>
            <a:ext cx="4427984" cy="3267107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7008777" y="5949280"/>
            <a:ext cx="191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K. Murakami (</a:t>
            </a:r>
            <a:r>
              <a:rPr kumimoji="1" lang="en-US" altLang="ja-JP" dirty="0" err="1" smtClean="0"/>
              <a:t>KEK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00961" y="1109055"/>
            <a:ext cx="4547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Demand for computing resource is increasing</a:t>
            </a:r>
          </a:p>
          <a:p>
            <a:endParaRPr kumimoji="1" lang="en-US" altLang="ja-JP" b="1" dirty="0"/>
          </a:p>
          <a:p>
            <a:r>
              <a:rPr lang="en-US" altLang="ja-JP" b="1" dirty="0" smtClean="0"/>
              <a:t>Not only from High Energy </a:t>
            </a:r>
            <a:r>
              <a:rPr lang="en-US" altLang="ja-JP" b="1" dirty="0"/>
              <a:t>P</a:t>
            </a:r>
            <a:r>
              <a:rPr lang="en-US" altLang="ja-JP" b="1" dirty="0" smtClean="0"/>
              <a:t>hysics</a:t>
            </a:r>
          </a:p>
          <a:p>
            <a:pPr lvl="1"/>
            <a:r>
              <a:rPr lang="en-US" altLang="ja-JP" b="1" dirty="0" smtClean="0"/>
              <a:t>precise measurement produce huge data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54686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kek.jp/ja/NewsRoom/Release/2016/02/01/1304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94" y="3997893"/>
            <a:ext cx="377811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kek.jp/en/NewsRoom/Release/2016/03/02/1330-01_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97893"/>
            <a:ext cx="355430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pic>
        <p:nvPicPr>
          <p:cNvPr id="9" name="図 8" descr="画面の領域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337" y="79095"/>
            <a:ext cx="7173326" cy="3781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テキスト ボックス 9"/>
          <p:cNvSpPr txBox="1"/>
          <p:nvPr/>
        </p:nvSpPr>
        <p:spPr>
          <a:xfrm>
            <a:off x="2125893" y="746042"/>
            <a:ext cx="6257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5"/>
              </a:rPr>
              <a:t>https://www.kek.jp/en/NewsRoom/Release/20160302163000</a:t>
            </a:r>
            <a:r>
              <a:rPr lang="en-US" altLang="ja-JP" dirty="0" smtClean="0">
                <a:hlinkClick r:id="rId5"/>
              </a:rPr>
              <a:t>/</a:t>
            </a:r>
            <a:r>
              <a:rPr lang="ja-JP" altLang="en-US" dirty="0" smtClean="0"/>
              <a:t>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773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85" y="4229038"/>
            <a:ext cx="6732240" cy="23683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Schedule of SuperKEKB and Belle II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20688"/>
            <a:ext cx="7040795" cy="3475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テキスト ボックス 7"/>
          <p:cNvSpPr txBox="1"/>
          <p:nvPr/>
        </p:nvSpPr>
        <p:spPr>
          <a:xfrm>
            <a:off x="7786904" y="5147900"/>
            <a:ext cx="1372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T. Hara (</a:t>
            </a:r>
            <a:r>
              <a:rPr kumimoji="1" lang="en-US" altLang="ja-JP" dirty="0" err="1" smtClean="0"/>
              <a:t>KEK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166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Upgrade of </a:t>
            </a:r>
            <a:r>
              <a:rPr kumimoji="1" lang="en-US" altLang="ja-JP" dirty="0" err="1" smtClean="0"/>
              <a:t>KEK</a:t>
            </a:r>
            <a:r>
              <a:rPr kumimoji="1" lang="en-US" altLang="ja-JP" dirty="0" smtClean="0"/>
              <a:t> Central Computer (</a:t>
            </a:r>
            <a:r>
              <a:rPr kumimoji="1" lang="en-US" altLang="ja-JP" dirty="0" err="1" smtClean="0"/>
              <a:t>KEKCC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pic>
        <p:nvPicPr>
          <p:cNvPr id="10" name="図 9" descr="画面の領域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27462"/>
            <a:ext cx="4697206" cy="3453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テキスト ボックス 10"/>
          <p:cNvSpPr txBox="1"/>
          <p:nvPr/>
        </p:nvSpPr>
        <p:spPr>
          <a:xfrm>
            <a:off x="248791" y="1348994"/>
            <a:ext cx="376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New </a:t>
            </a:r>
            <a:r>
              <a:rPr lang="en-US" altLang="ja-JP" b="1" dirty="0" err="1" smtClean="0"/>
              <a:t>KEKCC</a:t>
            </a:r>
            <a:r>
              <a:rPr lang="en-US" altLang="ja-JP" b="1" dirty="0" smtClean="0"/>
              <a:t> will start operation from Sep. 2016</a:t>
            </a:r>
          </a:p>
          <a:p>
            <a:endParaRPr lang="en-US" altLang="ja-JP" b="1" dirty="0" smtClean="0"/>
          </a:p>
          <a:p>
            <a:r>
              <a:rPr lang="en-US" altLang="ja-JP" b="1" dirty="0" smtClean="0"/>
              <a:t>Just in construction phase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92964" y="4293096"/>
            <a:ext cx="39063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Very high Integration</a:t>
            </a:r>
          </a:p>
          <a:p>
            <a:pPr lvl="1"/>
            <a:r>
              <a:rPr kumimoji="1" lang="en-US" altLang="ja-JP" b="1" dirty="0" err="1" smtClean="0"/>
              <a:t>10K</a:t>
            </a:r>
            <a:r>
              <a:rPr kumimoji="1" lang="en-US" altLang="ja-JP" b="1" dirty="0" smtClean="0"/>
              <a:t> CPU cores </a:t>
            </a:r>
            <a:r>
              <a:rPr lang="en-US" altLang="ja-JP" b="1" dirty="0" smtClean="0"/>
              <a:t>in 6 racks</a:t>
            </a:r>
          </a:p>
          <a:p>
            <a:pPr lvl="1"/>
            <a:r>
              <a:rPr lang="en-US" altLang="ja-JP" b="1" dirty="0" smtClean="0"/>
              <a:t>All comp. node have </a:t>
            </a:r>
            <a:r>
              <a:rPr lang="en-US" altLang="ja-JP" b="1" dirty="0" err="1" smtClean="0"/>
              <a:t>SSD</a:t>
            </a:r>
            <a:endParaRPr lang="en-US" altLang="ja-JP" b="1" dirty="0" smtClean="0"/>
          </a:p>
          <a:p>
            <a:r>
              <a:rPr lang="en-US" altLang="ja-JP" b="1" dirty="0" smtClean="0"/>
              <a:t>High speed interconnect with storage</a:t>
            </a:r>
          </a:p>
          <a:p>
            <a:pPr lvl="1"/>
            <a:r>
              <a:rPr lang="en-US" altLang="ja-JP" b="1" dirty="0" smtClean="0"/>
              <a:t>InfiniBand </a:t>
            </a:r>
            <a:r>
              <a:rPr lang="en-US" altLang="ja-JP" b="1" dirty="0" err="1" smtClean="0"/>
              <a:t>4xFDR</a:t>
            </a:r>
            <a:r>
              <a:rPr lang="en-US" altLang="ja-JP" b="1" dirty="0" smtClean="0"/>
              <a:t> (</a:t>
            </a:r>
            <a:r>
              <a:rPr lang="en-US" altLang="ja-JP" b="1" dirty="0" err="1" smtClean="0"/>
              <a:t>56Gbps</a:t>
            </a:r>
            <a:r>
              <a:rPr lang="en-US" altLang="ja-JP" b="1" dirty="0" smtClean="0"/>
              <a:t>)</a:t>
            </a:r>
          </a:p>
          <a:p>
            <a:r>
              <a:rPr lang="en-US" altLang="ja-JP" b="1" dirty="0" smtClean="0"/>
              <a:t>Can use tape as disk transparently</a:t>
            </a:r>
            <a:endParaRPr kumimoji="1" lang="en-US" altLang="ja-JP" b="1" dirty="0" smtClean="0"/>
          </a:p>
          <a:p>
            <a:pPr lvl="1"/>
            <a:r>
              <a:rPr lang="en-US" altLang="ja-JP" b="1" dirty="0" smtClean="0"/>
              <a:t>GPSS-</a:t>
            </a:r>
            <a:r>
              <a:rPr lang="en-US" altLang="ja-JP" b="1" dirty="0" err="1" smtClean="0"/>
              <a:t>HPSS</a:t>
            </a:r>
            <a:r>
              <a:rPr lang="en-US" altLang="ja-JP" b="1" dirty="0" smtClean="0"/>
              <a:t> integration technology</a:t>
            </a:r>
            <a:endParaRPr kumimoji="1" lang="en-US" altLang="ja-JP" b="1" dirty="0"/>
          </a:p>
        </p:txBody>
      </p:sp>
      <p:pic>
        <p:nvPicPr>
          <p:cNvPr id="9" name="図 8" descr="画面の領域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30" y="735368"/>
            <a:ext cx="4559360" cy="3125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9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Spec of the new system and migration schedule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107504" y="738844"/>
            <a:ext cx="9036496" cy="5807441"/>
            <a:chOff x="107504" y="738844"/>
            <a:chExt cx="9036496" cy="5807441"/>
          </a:xfrm>
        </p:grpSpPr>
        <p:pic>
          <p:nvPicPr>
            <p:cNvPr id="7" name="図 6" descr="画面の領域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738844"/>
              <a:ext cx="6648447" cy="43788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829456" y="1011366"/>
              <a:ext cx="2314544" cy="34163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u="sng" dirty="0" smtClean="0"/>
                <a:t>Procurement</a:t>
              </a:r>
            </a:p>
            <a:p>
              <a:r>
                <a:rPr lang="en-US" altLang="ja-JP" dirty="0" smtClean="0"/>
                <a:t>Dec. 2015 (18 months</a:t>
              </a:r>
              <a:r>
                <a:rPr lang="en-US" altLang="ja-JP" dirty="0" smtClean="0"/>
                <a:t>)</a:t>
              </a:r>
              <a:endParaRPr lang="en-US" altLang="ja-JP" dirty="0"/>
            </a:p>
            <a:p>
              <a:r>
                <a:rPr kumimoji="1" lang="en-US" altLang="ja-JP" b="1" u="sng" dirty="0" err="1" smtClean="0"/>
                <a:t>HW</a:t>
              </a:r>
              <a:r>
                <a:rPr kumimoji="1" lang="en-US" altLang="ja-JP" b="1" u="sng" dirty="0" smtClean="0"/>
                <a:t> </a:t>
              </a:r>
              <a:r>
                <a:rPr kumimoji="1" lang="en-US" altLang="ja-JP" b="1" u="sng" dirty="0" smtClean="0"/>
                <a:t>installation</a:t>
              </a:r>
            </a:p>
            <a:p>
              <a:r>
                <a:rPr lang="en-US" altLang="ja-JP" dirty="0" smtClean="0"/>
                <a:t>Jan. - Mar. </a:t>
              </a:r>
              <a:r>
                <a:rPr lang="en-US" altLang="ja-JP" dirty="0" smtClean="0"/>
                <a:t>2016</a:t>
              </a:r>
              <a:endParaRPr kumimoji="1" lang="en-US" altLang="ja-JP" dirty="0" smtClean="0"/>
            </a:p>
            <a:p>
              <a:r>
                <a:rPr kumimoji="1" lang="en-US" altLang="ja-JP" b="1" u="sng" dirty="0" smtClean="0"/>
                <a:t>System setup</a:t>
              </a:r>
            </a:p>
            <a:p>
              <a:r>
                <a:rPr lang="en-US" altLang="ja-JP" dirty="0" smtClean="0"/>
                <a:t>Apr. - May. </a:t>
              </a:r>
              <a:r>
                <a:rPr lang="en-US" altLang="ja-JP" dirty="0" smtClean="0"/>
                <a:t>2016</a:t>
              </a:r>
              <a:endParaRPr lang="en-US" altLang="ja-JP" dirty="0"/>
            </a:p>
            <a:p>
              <a:r>
                <a:rPr lang="en-US" altLang="ja-JP" b="1" u="sng" dirty="0" smtClean="0"/>
                <a:t>Testing</a:t>
              </a:r>
            </a:p>
            <a:p>
              <a:r>
                <a:rPr lang="en-US" altLang="ja-JP" dirty="0" smtClean="0"/>
                <a:t>Jun. </a:t>
              </a:r>
              <a:r>
                <a:rPr lang="en-US" altLang="ja-JP" dirty="0" smtClean="0"/>
                <a:t>2016</a:t>
              </a:r>
              <a:endParaRPr lang="en-US" altLang="ja-JP" dirty="0"/>
            </a:p>
            <a:p>
              <a:r>
                <a:rPr kumimoji="1" lang="en-US" altLang="ja-JP" b="1" u="sng" dirty="0" smtClean="0"/>
                <a:t>Data migration</a:t>
              </a:r>
            </a:p>
            <a:p>
              <a:r>
                <a:rPr lang="en-US" altLang="ja-JP" dirty="0" smtClean="0"/>
                <a:t>Jul. - Aug. </a:t>
              </a:r>
              <a:r>
                <a:rPr lang="en-US" altLang="ja-JP" dirty="0" smtClean="0"/>
                <a:t>2016</a:t>
              </a:r>
              <a:endParaRPr lang="en-US" altLang="ja-JP" dirty="0"/>
            </a:p>
            <a:p>
              <a:r>
                <a:rPr kumimoji="1" lang="en-US" altLang="ja-JP" b="1" u="sng" dirty="0" smtClean="0"/>
                <a:t>Deployment</a:t>
              </a:r>
            </a:p>
            <a:p>
              <a:r>
                <a:rPr lang="en-US" altLang="ja-JP" dirty="0" smtClean="0"/>
                <a:t>Sep. 1st, 2016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5789058" y="2074334"/>
              <a:ext cx="872564" cy="288032"/>
            </a:xfrm>
            <a:prstGeom prst="ellipse">
              <a:avLst/>
            </a:prstGeom>
            <a:noFill/>
            <a:ln>
              <a:solidFill>
                <a:srgbClr val="FF00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5789058" y="4283670"/>
              <a:ext cx="872564" cy="288032"/>
            </a:xfrm>
            <a:prstGeom prst="ellipse">
              <a:avLst/>
            </a:prstGeom>
            <a:noFill/>
            <a:ln>
              <a:solidFill>
                <a:srgbClr val="FF00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5789058" y="3430212"/>
              <a:ext cx="872564" cy="288032"/>
            </a:xfrm>
            <a:prstGeom prst="ellipse">
              <a:avLst/>
            </a:prstGeom>
            <a:noFill/>
            <a:ln>
              <a:solidFill>
                <a:srgbClr val="FF00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935" y="5250285"/>
              <a:ext cx="2304000" cy="1296000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5887" y="5250285"/>
              <a:ext cx="2304000" cy="1296000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3411" y="5250285"/>
              <a:ext cx="2303999" cy="12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980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Just in construction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2016/04/18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KEK-CRC Tomoaki Nakamura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88562" y="625431"/>
            <a:ext cx="8840734" cy="5940715"/>
            <a:chOff x="88562" y="625431"/>
            <a:chExt cx="8840734" cy="5940715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88562" y="625431"/>
              <a:ext cx="8840734" cy="5940715"/>
              <a:chOff x="88562" y="625431"/>
              <a:chExt cx="8840734" cy="5940715"/>
            </a:xfrm>
          </p:grpSpPr>
          <p:pic>
            <p:nvPicPr>
              <p:cNvPr id="12" name="図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201" y="945602"/>
                <a:ext cx="3240360" cy="243027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8" name="図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123"/>
              <a:stretch/>
            </p:blipFill>
            <p:spPr>
              <a:xfrm>
                <a:off x="3851920" y="836712"/>
                <a:ext cx="4764021" cy="299695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6056" y="4090919"/>
                <a:ext cx="3179845" cy="238488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552" y="2652863"/>
                <a:ext cx="4764021" cy="357301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" name="テキスト ボックス 5"/>
              <p:cNvSpPr txBox="1"/>
              <p:nvPr/>
            </p:nvSpPr>
            <p:spPr>
              <a:xfrm>
                <a:off x="8355100" y="3777626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Disk</a:t>
                </a:r>
                <a:endParaRPr kumimoji="1" lang="ja-JP" altLang="en-US" dirty="0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8302586" y="6115007"/>
                <a:ext cx="6267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Tape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513421" y="6196814"/>
                <a:ext cx="1752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Computing node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88562" y="625431"/>
                <a:ext cx="17524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Internal network</a:t>
                </a:r>
                <a:endParaRPr kumimoji="1" lang="ja-JP" altLang="en-US" dirty="0"/>
              </a:p>
            </p:txBody>
          </p:sp>
        </p:grpSp>
        <p:sp>
          <p:nvSpPr>
            <p:cNvPr id="15" name="テキスト ボックス 14"/>
            <p:cNvSpPr txBox="1"/>
            <p:nvPr/>
          </p:nvSpPr>
          <p:spPr>
            <a:xfrm>
              <a:off x="2771800" y="5649815"/>
              <a:ext cx="2460354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10K</a:t>
              </a:r>
              <a:r>
                <a:rPr kumimoji="1" lang="en-US" altLang="ja-JP" dirty="0" smtClean="0"/>
                <a:t> CPU cores in 6 racks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004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10604</TotalTime>
  <Words>608</Words>
  <Application>Microsoft Office PowerPoint</Application>
  <PresentationFormat>画面に合わせる (4:3)</PresentationFormat>
  <Paragraphs>176</Paragraphs>
  <Slides>15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ＭＳ Ｐゴシック</vt:lpstr>
      <vt:lpstr>Arial</vt:lpstr>
      <vt:lpstr>Calibri</vt:lpstr>
      <vt:lpstr>Verdana</vt:lpstr>
      <vt:lpstr>Office ​​テーマ</vt:lpstr>
      <vt:lpstr>KEK site report The next generation system of KEKCC</vt:lpstr>
      <vt:lpstr>KEK facilities</vt:lpstr>
      <vt:lpstr>On going projects in KEK</vt:lpstr>
      <vt:lpstr>Computing requirement for KEKCC</vt:lpstr>
      <vt:lpstr>PowerPoint プレゼンテーション</vt:lpstr>
      <vt:lpstr>Schedule of SuperKEKB and Belle II</vt:lpstr>
      <vt:lpstr>Upgrade of KEK Central Computer (KEKCC)</vt:lpstr>
      <vt:lpstr>Spec of the new system and migration schedule</vt:lpstr>
      <vt:lpstr>Just in construction</vt:lpstr>
      <vt:lpstr>SINET4 until JFY2015 (Mar. 2016)</vt:lpstr>
      <vt:lpstr>LHCONE implementation</vt:lpstr>
      <vt:lpstr>Migration to SINET5 (Apr. 2016)</vt:lpstr>
      <vt:lpstr>Improvement of connectivity</vt:lpstr>
      <vt:lpstr>Network configuration at the new system</vt:lpstr>
      <vt:lpstr>Summary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</dc:creator>
  <cp:lastModifiedBy>Tomoaki Nakamura</cp:lastModifiedBy>
  <cp:revision>998</cp:revision>
  <cp:lastPrinted>2014-03-04T13:57:46Z</cp:lastPrinted>
  <dcterms:created xsi:type="dcterms:W3CDTF">2011-03-10T03:35:14Z</dcterms:created>
  <dcterms:modified xsi:type="dcterms:W3CDTF">2016-04-18T00:26:22Z</dcterms:modified>
</cp:coreProperties>
</file>