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8" r:id="rId1"/>
    <p:sldMasterId id="2147483682" r:id="rId2"/>
    <p:sldMasterId id="2147483708" r:id="rId3"/>
  </p:sldMasterIdLst>
  <p:notesMasterIdLst>
    <p:notesMasterId r:id="rId22"/>
  </p:notesMasterIdLst>
  <p:handoutMasterIdLst>
    <p:handoutMasterId r:id="rId23"/>
  </p:handoutMasterIdLst>
  <p:sldIdLst>
    <p:sldId id="256" r:id="rId4"/>
    <p:sldId id="415" r:id="rId5"/>
    <p:sldId id="393" r:id="rId6"/>
    <p:sldId id="410" r:id="rId7"/>
    <p:sldId id="416" r:id="rId8"/>
    <p:sldId id="400" r:id="rId9"/>
    <p:sldId id="409" r:id="rId10"/>
    <p:sldId id="407" r:id="rId11"/>
    <p:sldId id="417" r:id="rId12"/>
    <p:sldId id="418" r:id="rId13"/>
    <p:sldId id="413" r:id="rId14"/>
    <p:sldId id="414" r:id="rId15"/>
    <p:sldId id="422" r:id="rId16"/>
    <p:sldId id="421" r:id="rId17"/>
    <p:sldId id="419" r:id="rId18"/>
    <p:sldId id="420" r:id="rId19"/>
    <p:sldId id="401" r:id="rId20"/>
    <p:sldId id="387" r:id="rId2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n Babik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37" autoAdjust="0"/>
    <p:restoredTop sz="99064" autoAdjust="0"/>
  </p:normalViewPr>
  <p:slideViewPr>
    <p:cSldViewPr snapToGrid="0" snapToObjects="1">
      <p:cViewPr varScale="1">
        <p:scale>
          <a:sx n="74" d="100"/>
          <a:sy n="74" d="100"/>
        </p:scale>
        <p:origin x="-377" y="-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0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F3AC3-7951-5049-8585-33784137004C}" type="datetimeFigureOut">
              <a:rPr lang="en-US" smtClean="0"/>
              <a:t>4/19/2016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62490-C525-374D-BDC0-D3182334ED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3044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7149000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28600" indent="-228600">
              <a:spcBef>
                <a:spcPts val="0"/>
              </a:spcBef>
              <a:buAutoNum type="arabicPeriod"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96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Introduction to what and why we measure</a:t>
            </a:r>
          </a:p>
          <a:p>
            <a:r>
              <a:rPr lang="en-GB" dirty="0" smtClean="0"/>
              <a:t>- there has been focus on latencies/packet</a:t>
            </a:r>
            <a:r>
              <a:rPr lang="en-GB" baseline="0" dirty="0" smtClean="0"/>
              <a:t> loss recently – explained on the next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761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messages here:</a:t>
            </a:r>
          </a:p>
          <a:p>
            <a:pPr marL="228600" indent="-228600">
              <a:buAutoNum type="arabicPeriod"/>
            </a:pPr>
            <a:r>
              <a:rPr lang="en-GB" dirty="0" smtClean="0"/>
              <a:t>latency determines</a:t>
            </a:r>
            <a:r>
              <a:rPr lang="en-GB" baseline="0" dirty="0" smtClean="0"/>
              <a:t> the throughput you can achieve and is at the core of why it’s so difficult to find the “soft” network failures – if you have packet loss (switch with small buffer dropping packets) – you won’t see this locally unless you have special equipment since network will be fast to recover from any loss</a:t>
            </a:r>
          </a:p>
          <a:p>
            <a:pPr marL="228600" indent="-228600">
              <a:buAutoNum type="arabicPeriod"/>
            </a:pPr>
            <a:r>
              <a:rPr lang="en-GB" baseline="0" dirty="0" smtClean="0"/>
              <a:t>for higher latencies, however performance will be poor (even with 0.0046% packet loss – you’re down to factor 80 of throughput on 10G link with RTT (round-trip time) 88ms, which is quite a usual latency you get for ATLAS T2s)</a:t>
            </a:r>
          </a:p>
          <a:p>
            <a:pPr marL="228600" indent="-228600">
              <a:buAutoNum type="arabicPeriod"/>
            </a:pPr>
            <a:endParaRPr lang="en-GB" baseline="0" dirty="0" smtClean="0"/>
          </a:p>
          <a:p>
            <a:pPr marL="0" indent="0">
              <a:buNone/>
            </a:pPr>
            <a:r>
              <a:rPr lang="en-GB" baseline="0" dirty="0" err="1" smtClean="0"/>
              <a:t>perfSONAR</a:t>
            </a:r>
            <a:r>
              <a:rPr lang="en-GB" baseline="0" dirty="0" smtClean="0"/>
              <a:t> can measure one-way latency and packet loss at 10Hz so we’re getting a very precise measurements on this already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374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messages here:</a:t>
            </a:r>
          </a:p>
          <a:p>
            <a:pPr marL="228600" indent="-228600">
              <a:buAutoNum type="arabicPeriod"/>
            </a:pPr>
            <a:r>
              <a:rPr lang="en-GB" dirty="0" smtClean="0"/>
              <a:t>latency determines</a:t>
            </a:r>
            <a:r>
              <a:rPr lang="en-GB" baseline="0" dirty="0" smtClean="0"/>
              <a:t> the throughput you can achieve and is at the core of why it’s so difficult to find the “soft” network failures – if you have packet loss (switch with small buffer dropping packets) – you won’t see this locally unless you have special equipment since network will be fast to recover from any loss</a:t>
            </a:r>
          </a:p>
          <a:p>
            <a:pPr marL="228600" indent="-228600">
              <a:buAutoNum type="arabicPeriod"/>
            </a:pPr>
            <a:r>
              <a:rPr lang="en-GB" baseline="0" dirty="0" smtClean="0"/>
              <a:t>for higher latencies, however performance will be poor (even with 0.0046% packet loss – you’re down to factor 80 of throughput on 10G link with RTT (round-trip time) 88ms, which is quite a usual latency you get for ATLAS T2s)</a:t>
            </a:r>
          </a:p>
          <a:p>
            <a:pPr marL="228600" indent="-228600">
              <a:buAutoNum type="arabicPeriod"/>
            </a:pPr>
            <a:endParaRPr lang="en-GB" baseline="0" dirty="0" smtClean="0"/>
          </a:p>
          <a:p>
            <a:pPr marL="0" indent="0">
              <a:buNone/>
            </a:pPr>
            <a:r>
              <a:rPr lang="en-GB" baseline="0" dirty="0" err="1" smtClean="0"/>
              <a:t>perfSONAR</a:t>
            </a:r>
            <a:r>
              <a:rPr lang="en-GB" baseline="0" dirty="0" smtClean="0"/>
              <a:t> can measure one-way latency and packet loss at 10Hz so we’re getting a very precise measurements on this already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374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Overview of our current</a:t>
            </a:r>
            <a:r>
              <a:rPr lang="en-GB" baseline="0" dirty="0" smtClean="0"/>
              <a:t> deployment and commissioning, our major achievement is that we’re now able to take measurement with high efficiency and run a stable network – which given it’s size and frequency of measured metrics is one of the biggest (if not the biggest) network </a:t>
            </a:r>
            <a:r>
              <a:rPr lang="en-GB" baseline="0" dirty="0" err="1" smtClean="0"/>
              <a:t>perf</a:t>
            </a:r>
            <a:r>
              <a:rPr lang="en-GB" baseline="0" dirty="0" smtClean="0"/>
              <a:t>. monitoring network based on open-source</a:t>
            </a:r>
          </a:p>
        </p:txBody>
      </p:sp>
    </p:spTree>
    <p:extLst>
      <p:ext uri="{BB962C8B-B14F-4D97-AF65-F5344CB8AC3E}">
        <p14:creationId xmlns:p14="http://schemas.microsoft.com/office/powerpoint/2010/main" val="4280901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</a:t>
            </a:r>
            <a:r>
              <a:rPr lang="en-GB" dirty="0" err="1" smtClean="0"/>
              <a:t>twiki.cern.ch</a:t>
            </a:r>
            <a:r>
              <a:rPr lang="en-GB" dirty="0" smtClean="0"/>
              <a:t>/</a:t>
            </a:r>
            <a:r>
              <a:rPr lang="en-GB" dirty="0" err="1" smtClean="0"/>
              <a:t>twiki</a:t>
            </a:r>
            <a:r>
              <a:rPr lang="en-GB" dirty="0" smtClean="0"/>
              <a:t>/bin/view/LCG/</a:t>
            </a:r>
            <a:r>
              <a:rPr lang="en-GB" dirty="0" err="1" smtClean="0"/>
              <a:t>NetworkTransferMetrics#Network_Performance_Incidents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501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Some Plans: </a:t>
            </a:r>
          </a:p>
          <a:p>
            <a:r>
              <a:rPr lang="en-GB" dirty="0" smtClean="0"/>
              <a:t>OSG monitoring (</a:t>
            </a:r>
            <a:r>
              <a:rPr lang="en-GB" dirty="0" err="1" smtClean="0"/>
              <a:t>psomd</a:t>
            </a:r>
            <a:r>
              <a:rPr lang="en-GB" dirty="0" smtClean="0"/>
              <a:t>)</a:t>
            </a:r>
            <a:r>
              <a:rPr lang="en-GB" baseline="0" dirty="0" smtClean="0"/>
              <a:t> – will be moved to a standardized SAM/Nagios monitoring (it will still be hosted at OSG)</a:t>
            </a:r>
          </a:p>
          <a:p>
            <a:r>
              <a:rPr lang="en-GB" baseline="0" dirty="0" smtClean="0"/>
              <a:t>Configuration interface has been major success – there is open source project now in the works that will be part of </a:t>
            </a:r>
            <a:r>
              <a:rPr lang="en-GB" baseline="0" dirty="0" err="1" smtClean="0"/>
              <a:t>perfSONAR</a:t>
            </a:r>
            <a:r>
              <a:rPr lang="en-GB" baseline="0" dirty="0" smtClean="0"/>
              <a:t> 3.6</a:t>
            </a:r>
          </a:p>
        </p:txBody>
      </p:sp>
    </p:spTree>
    <p:extLst>
      <p:ext uri="{BB962C8B-B14F-4D97-AF65-F5344CB8AC3E}">
        <p14:creationId xmlns:p14="http://schemas.microsoft.com/office/powerpoint/2010/main" val="705653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from </a:t>
            </a:r>
            <a:r>
              <a:rPr lang="en-GB" dirty="0" err="1" smtClean="0"/>
              <a:t>Ilija</a:t>
            </a:r>
            <a:r>
              <a:rPr lang="en-GB" dirty="0" smtClean="0"/>
              <a:t>/Mario</a:t>
            </a:r>
            <a:r>
              <a:rPr lang="en-GB" baseline="0" dirty="0" smtClean="0"/>
              <a:t> – feeding </a:t>
            </a:r>
            <a:r>
              <a:rPr lang="en-GB" baseline="0" dirty="0" err="1" smtClean="0"/>
              <a:t>ElasticSearch</a:t>
            </a:r>
            <a:r>
              <a:rPr lang="en-GB" baseline="0" dirty="0" smtClean="0"/>
              <a:t>/</a:t>
            </a:r>
            <a:r>
              <a:rPr lang="en-GB" baseline="0" dirty="0" err="1" smtClean="0"/>
              <a:t>Kibana</a:t>
            </a:r>
            <a:r>
              <a:rPr lang="en-GB" baseline="0" dirty="0" smtClean="0"/>
              <a:t> –</a:t>
            </a:r>
          </a:p>
          <a:p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45345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Ther</a:t>
            </a:r>
            <a:r>
              <a:rPr lang="en-GB" baseline="0" dirty="0" smtClean="0"/>
              <a:t>e is also some initial work on establishing SDNs in ATLAS – initially just to see if there would be any impact to usual operations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541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jpeg"/><Relationship Id="rId7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tiff"/><Relationship Id="rId5" Type="http://schemas.openxmlformats.org/officeDocument/2006/relationships/image" Target="../media/image15.jpeg"/><Relationship Id="rId4" Type="http://schemas.openxmlformats.org/officeDocument/2006/relationships/image" Target="../media/image14.tif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84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61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369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109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-525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191175"/>
            <a:ext cx="8229600" cy="520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19-Apr-2016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F5C860-9BB1-AF46-92F9-BAB75280E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6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19-Apr-2016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HEPiX Spring 2016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D26FF8-CBFF-4741-B660-32945C787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68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109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-525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191175"/>
            <a:ext cx="8229600" cy="520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19-Apr-2016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1320840" cy="365125"/>
          </a:xfrm>
        </p:spPr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40" y="6301460"/>
            <a:ext cx="14271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46868" y="3532229"/>
            <a:ext cx="14271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814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HEPiX Spring 2016</a:t>
            </a:r>
            <a:endParaRPr lang="en-US" dirty="0"/>
          </a:p>
        </p:txBody>
      </p:sp>
      <p:grpSp>
        <p:nvGrpSpPr>
          <p:cNvPr id="4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19-Apr-2016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HEPiX Spring 2016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10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5" name="Picture 8" descr="network-structur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7" name="Picture 10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065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29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88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727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413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86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1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404040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8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19-Apr-2016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HEPiX Spring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DBE394B-2483-6840-8B72-FFD573043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404040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8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19-Apr-2016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HEPiX Spring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l-analytics.mwt2.org:5601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4.png"/><Relationship Id="rId4" Type="http://schemas.openxmlformats.org/officeDocument/2006/relationships/hyperlink" Target="http://tinyurl.com/gt92zwb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vswitch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tf.cern.ch/docs/latest/user/overview.html#service" TargetMode="Externa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psomd.grid.iu.edu/WLCGperfSONAR/check_mk/" TargetMode="External"/><Relationship Id="rId3" Type="http://schemas.openxmlformats.org/officeDocument/2006/relationships/hyperlink" Target="https://www.opensciencegrid.org/bin/view/Documentation/NetworkingInOSG" TargetMode="External"/><Relationship Id="rId7" Type="http://schemas.openxmlformats.org/officeDocument/2006/relationships/hyperlink" Target="https://maddash.aglt2.org/WLCGperfSONAR/check_m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maddash.aglt2.org/maddash-webui" TargetMode="External"/><Relationship Id="rId11" Type="http://schemas.openxmlformats.org/officeDocument/2006/relationships/hyperlink" Target="https://docs.google.com/document/d/1ceiNlTUJCwSuOuvbEHZnZp0XkWkwdkPQTQic0VbH1mc/edit" TargetMode="External"/><Relationship Id="rId5" Type="http://schemas.openxmlformats.org/officeDocument/2006/relationships/hyperlink" Target="http://software.es.net/esmond/perfsonar_client_rest.html" TargetMode="External"/><Relationship Id="rId10" Type="http://schemas.openxmlformats.org/officeDocument/2006/relationships/hyperlink" Target="https://oim-itb.grid.iu.edu/oim/meshconfig" TargetMode="External"/><Relationship Id="rId4" Type="http://schemas.openxmlformats.org/officeDocument/2006/relationships/hyperlink" Target="https://twiki.opensciencegrid.org/bin/view/Documentation/DeployperfSONAR" TargetMode="External"/><Relationship Id="rId9" Type="http://schemas.openxmlformats.org/officeDocument/2006/relationships/hyperlink" Target="http://psds.grid.iu.edu/esmond/perfsonar/archive/?format=jso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NetworkTransferMetrics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9.bin"/><Relationship Id="rId18" Type="http://schemas.openxmlformats.org/officeDocument/2006/relationships/oleObject" Target="../embeddings/oleObject14.bin"/><Relationship Id="rId3" Type="http://schemas.openxmlformats.org/officeDocument/2006/relationships/notesSlide" Target="../notesSlides/notesSlide3.xml"/><Relationship Id="rId21" Type="http://schemas.openxmlformats.org/officeDocument/2006/relationships/oleObject" Target="../embeddings/oleObject17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17" Type="http://schemas.openxmlformats.org/officeDocument/2006/relationships/oleObject" Target="../embeddings/oleObject13.bin"/><Relationship Id="rId25" Type="http://schemas.openxmlformats.org/officeDocument/2006/relationships/image" Target="../media/image21.emf"/><Relationship Id="rId2" Type="http://schemas.openxmlformats.org/officeDocument/2006/relationships/slideLayout" Target="../slideLayouts/slideLayout20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6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24" Type="http://schemas.openxmlformats.org/officeDocument/2006/relationships/oleObject" Target="../embeddings/oleObject19.bin"/><Relationship Id="rId5" Type="http://schemas.openxmlformats.org/officeDocument/2006/relationships/image" Target="../media/image19.png"/><Relationship Id="rId15" Type="http://schemas.openxmlformats.org/officeDocument/2006/relationships/oleObject" Target="../embeddings/oleObject11.bin"/><Relationship Id="rId23" Type="http://schemas.openxmlformats.org/officeDocument/2006/relationships/image" Target="../media/image20.emf"/><Relationship Id="rId10" Type="http://schemas.openxmlformats.org/officeDocument/2006/relationships/oleObject" Target="../embeddings/oleObject6.bin"/><Relationship Id="rId19" Type="http://schemas.openxmlformats.org/officeDocument/2006/relationships/oleObject" Target="../embeddings/oleObject15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oleObject" Target="../embeddings/oleObject28.bin"/><Relationship Id="rId18" Type="http://schemas.openxmlformats.org/officeDocument/2006/relationships/oleObject" Target="../embeddings/oleObject33.bin"/><Relationship Id="rId3" Type="http://schemas.openxmlformats.org/officeDocument/2006/relationships/notesSlide" Target="../notesSlides/notesSlide4.xml"/><Relationship Id="rId21" Type="http://schemas.openxmlformats.org/officeDocument/2006/relationships/oleObject" Target="../embeddings/oleObject36.bin"/><Relationship Id="rId7" Type="http://schemas.openxmlformats.org/officeDocument/2006/relationships/oleObject" Target="../embeddings/oleObject22.bin"/><Relationship Id="rId12" Type="http://schemas.openxmlformats.org/officeDocument/2006/relationships/oleObject" Target="../embeddings/oleObject27.bin"/><Relationship Id="rId17" Type="http://schemas.openxmlformats.org/officeDocument/2006/relationships/oleObject" Target="../embeddings/oleObject32.bin"/><Relationship Id="rId25" Type="http://schemas.openxmlformats.org/officeDocument/2006/relationships/image" Target="../media/image21.emf"/><Relationship Id="rId2" Type="http://schemas.openxmlformats.org/officeDocument/2006/relationships/slideLayout" Target="../slideLayouts/slideLayout20.xml"/><Relationship Id="rId16" Type="http://schemas.openxmlformats.org/officeDocument/2006/relationships/oleObject" Target="../embeddings/oleObject31.bin"/><Relationship Id="rId20" Type="http://schemas.openxmlformats.org/officeDocument/2006/relationships/oleObject" Target="../embeddings/oleObject35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1.bin"/><Relationship Id="rId11" Type="http://schemas.openxmlformats.org/officeDocument/2006/relationships/oleObject" Target="../embeddings/oleObject26.bin"/><Relationship Id="rId24" Type="http://schemas.openxmlformats.org/officeDocument/2006/relationships/oleObject" Target="../embeddings/oleObject38.bin"/><Relationship Id="rId5" Type="http://schemas.openxmlformats.org/officeDocument/2006/relationships/image" Target="../media/image19.png"/><Relationship Id="rId15" Type="http://schemas.openxmlformats.org/officeDocument/2006/relationships/oleObject" Target="../embeddings/oleObject30.bin"/><Relationship Id="rId23" Type="http://schemas.openxmlformats.org/officeDocument/2006/relationships/image" Target="../media/image20.emf"/><Relationship Id="rId10" Type="http://schemas.openxmlformats.org/officeDocument/2006/relationships/oleObject" Target="../embeddings/oleObject25.bin"/><Relationship Id="rId19" Type="http://schemas.openxmlformats.org/officeDocument/2006/relationships/oleObject" Target="../embeddings/oleObject34.bin"/><Relationship Id="rId4" Type="http://schemas.openxmlformats.org/officeDocument/2006/relationships/oleObject" Target="../embeddings/oleObject20.bin"/><Relationship Id="rId9" Type="http://schemas.openxmlformats.org/officeDocument/2006/relationships/oleObject" Target="../embeddings/oleObject24.bin"/><Relationship Id="rId14" Type="http://schemas.openxmlformats.org/officeDocument/2006/relationships/oleObject" Target="../embeddings/oleObject29.bin"/><Relationship Id="rId22" Type="http://schemas.openxmlformats.org/officeDocument/2006/relationships/oleObject" Target="../embeddings/oleObject3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www.google.com/fusiontables/DataSource?docid=1QT4r17HEufkvnqhJu24nIptZ66XauYEIBWWh5Kpa#map:id=3" TargetMode="External"/><Relationship Id="rId4" Type="http://schemas.openxmlformats.org/officeDocument/2006/relationships/hyperlink" Target="http://grid-monitoring.cern.ch/perfsonar_report.tx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NetworkTransferMetrics#Network_Performance_Incident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ggus.eu/index.php?mode=ticket_info&amp;ticket_id=11873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269874" y="873125"/>
            <a:ext cx="8699501" cy="14700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WLCG Network and Transfer Metrics</a:t>
            </a:r>
            <a:endParaRPr lang="en-GB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745284" y="2343150"/>
            <a:ext cx="6817691" cy="8572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GB" dirty="0" smtClean="0"/>
              <a:t>Shawn McKee, Marian </a:t>
            </a:r>
            <a:r>
              <a:rPr lang="en-GB" dirty="0" err="1" smtClean="0"/>
              <a:t>Babik</a:t>
            </a:r>
            <a:r>
              <a:rPr lang="en-GB" dirty="0" smtClean="0"/>
              <a:t> for the Working Group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5397500" cy="533400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 smtClean="0"/>
              <a:t>HEPiX</a:t>
            </a:r>
            <a:r>
              <a:rPr lang="en-GB" dirty="0" smtClean="0"/>
              <a:t> Spring Meeting / </a:t>
            </a:r>
            <a:r>
              <a:rPr lang="en-GB" dirty="0" err="1" smtClean="0"/>
              <a:t>Zeuthen</a:t>
            </a:r>
            <a:endParaRPr lang="en-GB" dirty="0" smtClean="0"/>
          </a:p>
          <a:p>
            <a:r>
              <a:rPr lang="en-GB" dirty="0" smtClean="0"/>
              <a:t>19 April 2016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-629920" y="584200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ransition spd="slow" advTm="18629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Throughput measurements are expensive so done at low frequency. </a:t>
            </a:r>
            <a:r>
              <a:rPr lang="en-GB" dirty="0" smtClean="0">
                <a:solidFill>
                  <a:srgbClr val="C00000"/>
                </a:solidFill>
              </a:rPr>
              <a:t>Delays and </a:t>
            </a:r>
            <a:r>
              <a:rPr lang="en-GB" dirty="0">
                <a:solidFill>
                  <a:srgbClr val="C00000"/>
                </a:solidFill>
              </a:rPr>
              <a:t>packet loss rate are cheap. 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/>
              <a:t>Idea </a:t>
            </a:r>
            <a:r>
              <a:rPr lang="en-GB" dirty="0"/>
              <a:t>is to use delays and packet loss rate to predict maximum possible throughput.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Mathis formula is used to model impact of packet loss and latency on throughput</a:t>
            </a:r>
          </a:p>
          <a:p>
            <a:pPr lvl="1"/>
            <a:r>
              <a:rPr lang="en-US" b="1" dirty="0"/>
              <a:t>Rate &lt; (MSS/RTT)*(1 / </a:t>
            </a:r>
            <a:r>
              <a:rPr lang="en-US" b="1" dirty="0" err="1"/>
              <a:t>sqrt</a:t>
            </a:r>
            <a:r>
              <a:rPr lang="en-US" b="1" dirty="0"/>
              <a:t>(p)</a:t>
            </a:r>
            <a:r>
              <a:rPr lang="en-US" b="1" dirty="0" smtClean="0"/>
              <a:t>)</a:t>
            </a:r>
          </a:p>
          <a:p>
            <a:pPr lvl="2"/>
            <a:r>
              <a:rPr lang="en-US" dirty="0" smtClean="0"/>
              <a:t>MSS – segment size</a:t>
            </a:r>
          </a:p>
          <a:p>
            <a:pPr lvl="2"/>
            <a:r>
              <a:rPr lang="en-US" dirty="0" smtClean="0"/>
              <a:t>RTT – round trip time</a:t>
            </a:r>
          </a:p>
          <a:p>
            <a:pPr lvl="2"/>
            <a:r>
              <a:rPr lang="en-US" dirty="0" smtClean="0"/>
              <a:t>p – packet loss</a:t>
            </a:r>
          </a:p>
          <a:p>
            <a:r>
              <a:rPr lang="en-US" dirty="0" smtClean="0"/>
              <a:t>Packet (re)ordering and jitter to be added as well</a:t>
            </a:r>
            <a:r>
              <a:rPr lang="en-GB" dirty="0" smtClean="0"/>
              <a:t>	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Throughput predictions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72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Network Analytics</a:t>
            </a:r>
            <a:endParaRPr lang="en-GB" dirty="0"/>
          </a:p>
        </p:txBody>
      </p:sp>
      <p:sp>
        <p:nvSpPr>
          <p:cNvPr id="7" name="Content Placeholder 1"/>
          <p:cNvSpPr>
            <a:spLocks noGrp="1"/>
          </p:cNvSpPr>
          <p:nvPr>
            <p:ph sz="half" idx="1"/>
          </p:nvPr>
        </p:nvSpPr>
        <p:spPr>
          <a:xfrm>
            <a:off x="685800" y="809625"/>
            <a:ext cx="8382000" cy="580707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Diagram shows the flow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                           </a:t>
            </a:r>
            <a:endParaRPr lang="en-US" sz="2800" dirty="0">
              <a:solidFill>
                <a:srgbClr val="00B050"/>
              </a:solidFill>
            </a:endParaRPr>
          </a:p>
          <a:p>
            <a:r>
              <a:rPr lang="en-US" sz="2800" dirty="0" err="1" smtClean="0">
                <a:solidFill>
                  <a:srgbClr val="00B050"/>
                </a:solidFill>
              </a:rPr>
              <a:t>End-to-end+perfSONAR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B050"/>
                </a:solidFill>
              </a:rPr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    data both available to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B050"/>
                </a:solidFill>
              </a:rPr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    jointly analyze</a:t>
            </a:r>
          </a:p>
          <a:p>
            <a:pPr marL="0" indent="0">
              <a:buNone/>
            </a:pPr>
            <a:endParaRPr lang="en-US" sz="2800" dirty="0">
              <a:solidFill>
                <a:srgbClr val="00B050"/>
              </a:solidFill>
            </a:endParaRPr>
          </a:p>
          <a:p>
            <a:r>
              <a:rPr lang="en-US" sz="2800" dirty="0" err="1" smtClean="0">
                <a:solidFill>
                  <a:srgbClr val="C00000"/>
                </a:solidFill>
              </a:rPr>
              <a:t>Kibana</a:t>
            </a:r>
            <a:r>
              <a:rPr lang="en-US" sz="2800" dirty="0" smtClean="0">
                <a:solidFill>
                  <a:srgbClr val="C00000"/>
                </a:solidFill>
              </a:rPr>
              <a:t> can be used to get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     customized views</a:t>
            </a:r>
          </a:p>
          <a:p>
            <a:pPr marL="0" indent="0">
              <a:buNone/>
            </a:pPr>
            <a:r>
              <a:rPr lang="en-US" sz="2800" dirty="0"/>
              <a:t>     </a:t>
            </a:r>
            <a:r>
              <a:rPr lang="en-US" sz="2000" dirty="0" smtClean="0">
                <a:hlinkClick r:id="rId3"/>
              </a:rPr>
              <a:t>http://cl-analytics.mwt2.org:5601</a:t>
            </a:r>
            <a:r>
              <a:rPr lang="en-US" sz="2000" dirty="0" smtClean="0"/>
              <a:t>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More details at: </a:t>
            </a:r>
            <a:r>
              <a:rPr lang="en-US" sz="2800" dirty="0">
                <a:hlinkClick r:id="rId4"/>
              </a:rPr>
              <a:t>http://</a:t>
            </a:r>
            <a:r>
              <a:rPr lang="en-US" sz="2800" dirty="0" smtClean="0">
                <a:hlinkClick r:id="rId4"/>
              </a:rPr>
              <a:t>tinyurl.com/gt92zwb</a:t>
            </a:r>
            <a:r>
              <a:rPr lang="en-US" sz="2800" dirty="0" smtClean="0"/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858" y="979087"/>
            <a:ext cx="5093432" cy="432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499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4419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group of people in the US from AGLT2, MWT2, SWT2 and NET2 are planning to explore SDN in ATLAS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Working with the LHCONE point-to-point effort as </a:t>
            </a:r>
            <a:r>
              <a:rPr lang="en-US" dirty="0" smtClean="0">
                <a:solidFill>
                  <a:srgbClr val="00B050"/>
                </a:solidFill>
              </a:rPr>
              <a:t>well</a:t>
            </a:r>
          </a:p>
          <a:p>
            <a:r>
              <a:rPr lang="en-US" dirty="0" smtClean="0"/>
              <a:t>The plan is to deploy Open </a:t>
            </a:r>
            <a:r>
              <a:rPr lang="en-US" dirty="0" err="1" smtClean="0"/>
              <a:t>vSwitch</a:t>
            </a:r>
            <a:r>
              <a:rPr lang="en-US" dirty="0" smtClean="0"/>
              <a:t> on ATLAS production systems at </a:t>
            </a:r>
            <a:r>
              <a:rPr lang="en-US" dirty="0"/>
              <a:t>these sites (</a:t>
            </a:r>
            <a:r>
              <a:rPr lang="en-US" dirty="0">
                <a:hlinkClick r:id="rId3"/>
              </a:rPr>
              <a:t>http://openvswitch.org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)</a:t>
            </a:r>
          </a:p>
          <a:p>
            <a:pPr lvl="1"/>
            <a:r>
              <a:rPr lang="en-US" dirty="0" smtClean="0"/>
              <a:t>IP addresses will be move to virtual interfaces</a:t>
            </a:r>
          </a:p>
          <a:p>
            <a:pPr lvl="1"/>
            <a:r>
              <a:rPr lang="en-US" dirty="0" smtClean="0"/>
              <a:t>No other changes; verify no performance impact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Traffic can be shaped accurately with little CPU cost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advantage</a:t>
            </a:r>
            <a:r>
              <a:rPr lang="en-US" dirty="0" smtClean="0"/>
              <a:t> is the our data sources/sinks become </a:t>
            </a:r>
            <a:r>
              <a:rPr lang="en-US" b="1" dirty="0" smtClean="0"/>
              <a:t>visible</a:t>
            </a:r>
            <a:r>
              <a:rPr lang="en-US" dirty="0" smtClean="0"/>
              <a:t> and </a:t>
            </a:r>
            <a:r>
              <a:rPr lang="en-US" b="1" dirty="0" smtClean="0"/>
              <a:t>controllable</a:t>
            </a:r>
            <a:r>
              <a:rPr lang="en-US" dirty="0" smtClean="0"/>
              <a:t> by </a:t>
            </a:r>
            <a:r>
              <a:rPr lang="en-US" dirty="0" err="1" smtClean="0"/>
              <a:t>OpenFlow</a:t>
            </a:r>
            <a:r>
              <a:rPr lang="en-US" dirty="0" smtClean="0"/>
              <a:t> controllers like </a:t>
            </a:r>
            <a:r>
              <a:rPr lang="en-US" dirty="0" err="1" smtClean="0"/>
              <a:t>OpenDaylight</a:t>
            </a:r>
            <a:endParaRPr lang="en-US" dirty="0" smtClean="0"/>
          </a:p>
          <a:p>
            <a:r>
              <a:rPr lang="en-US" dirty="0" smtClean="0"/>
              <a:t>Follow tests can be initiated to provide experience with controlling networks in the context of ATLAS operations.</a:t>
            </a:r>
          </a:p>
          <a:p>
            <a:r>
              <a:rPr lang="en-US" i="1" dirty="0" smtClean="0"/>
              <a:t>For more details talk to Rob Gardner or Shawn McKee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Playing with SDN in ATLAS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46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589" y="809853"/>
            <a:ext cx="4988103" cy="5676116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View of Latency  Mesh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506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near-term focus is on reorganizing our bandwidth meshes</a:t>
            </a:r>
          </a:p>
          <a:p>
            <a:pPr lvl="1"/>
            <a:r>
              <a:rPr lang="en-US" dirty="0" smtClean="0"/>
              <a:t>Currently one big mesh with 4 day cadence</a:t>
            </a:r>
          </a:p>
          <a:p>
            <a:pPr lvl="2"/>
            <a:r>
              <a:rPr lang="en-US" dirty="0" smtClean="0"/>
              <a:t>Unable to finish tests due to nightly service restarts</a:t>
            </a:r>
          </a:p>
          <a:p>
            <a:pPr lvl="1"/>
            <a:r>
              <a:rPr lang="en-US" dirty="0" smtClean="0"/>
              <a:t>New target: 2 (or more meshes) 20 hour cadence</a:t>
            </a:r>
          </a:p>
          <a:p>
            <a:pPr lvl="2"/>
            <a:r>
              <a:rPr lang="en-US" b="1" dirty="0" smtClean="0">
                <a:solidFill>
                  <a:srgbClr val="C00000"/>
                </a:solidFill>
              </a:rPr>
              <a:t>Challenge</a:t>
            </a:r>
            <a:r>
              <a:rPr lang="en-US" dirty="0" smtClean="0"/>
              <a:t>: who goes to which mesh?</a:t>
            </a:r>
          </a:p>
          <a:p>
            <a:r>
              <a:rPr lang="en-US" dirty="0" smtClean="0"/>
              <a:t>We are also working on alerting when “obvious” problems are found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Challenge</a:t>
            </a:r>
            <a:r>
              <a:rPr lang="en-US" dirty="0" smtClean="0"/>
              <a:t>: getting appropriate contacts setup in </a:t>
            </a:r>
            <a:r>
              <a:rPr lang="en-US" dirty="0" err="1" smtClean="0"/>
              <a:t>check_mk</a:t>
            </a:r>
            <a:endParaRPr lang="en-US" dirty="0" smtClean="0"/>
          </a:p>
          <a:p>
            <a:pPr lvl="1"/>
            <a:r>
              <a:rPr lang="en-US" dirty="0" smtClean="0"/>
              <a:t>Intend to use rule-based notifications</a:t>
            </a:r>
          </a:p>
          <a:p>
            <a:pPr lvl="1"/>
            <a:r>
              <a:rPr lang="en-US" dirty="0" smtClean="0"/>
              <a:t>Working with ETF to </a:t>
            </a:r>
            <a:r>
              <a:rPr lang="en-US" dirty="0"/>
              <a:t>enable this (see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etf.cern.ch/docs/latest/user/overview.html#service</a:t>
            </a:r>
            <a:r>
              <a:rPr lang="en-US" dirty="0" smtClean="0"/>
              <a:t> 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Efforts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79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WLCG efforts at CERN are being reorganized and this is an opportunity to chart future directions for the working group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We have a number of areas (projects; see next slide) we are considering and we need to understand where these efforts should be housed (Stay in WG, move to  GDB, to LHCONE)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There is a review of the working group scheduled for April 28</a:t>
            </a:r>
            <a:r>
              <a:rPr lang="en-US" baseline="30000" dirty="0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during  the WLCG Operations Coordination meeting.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56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Title: </a:t>
            </a:r>
            <a:r>
              <a:rPr lang="en-US" dirty="0">
                <a:solidFill>
                  <a:srgbClr val="C00000"/>
                </a:solidFill>
              </a:rPr>
              <a:t>LHCONE Traffic engineering</a:t>
            </a:r>
          </a:p>
          <a:p>
            <a:r>
              <a:rPr lang="en-US" b="1" dirty="0"/>
              <a:t>Areas: </a:t>
            </a:r>
            <a:r>
              <a:rPr lang="en-US" dirty="0">
                <a:solidFill>
                  <a:srgbClr val="00B0F0"/>
                </a:solidFill>
              </a:rPr>
              <a:t>LHCONE, routing, </a:t>
            </a:r>
            <a:r>
              <a:rPr lang="en-US" dirty="0" smtClean="0">
                <a:solidFill>
                  <a:srgbClr val="00B0F0"/>
                </a:solidFill>
              </a:rPr>
              <a:t>debugging, network orchestration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b="1" dirty="0"/>
              <a:t>Title: </a:t>
            </a:r>
            <a:r>
              <a:rPr lang="en-US" dirty="0">
                <a:solidFill>
                  <a:srgbClr val="C00000"/>
                </a:solidFill>
              </a:rPr>
              <a:t>LHCONE L3VPN Looking Glass</a:t>
            </a:r>
          </a:p>
          <a:p>
            <a:r>
              <a:rPr lang="en-US" b="1" dirty="0"/>
              <a:t>Areas: </a:t>
            </a:r>
            <a:r>
              <a:rPr lang="en-US" dirty="0">
                <a:solidFill>
                  <a:srgbClr val="00B0F0"/>
                </a:solidFill>
              </a:rPr>
              <a:t>LHCONE, </a:t>
            </a:r>
            <a:r>
              <a:rPr lang="en-US" dirty="0" smtClean="0">
                <a:solidFill>
                  <a:srgbClr val="00B0F0"/>
                </a:solidFill>
              </a:rPr>
              <a:t>monitoring</a:t>
            </a:r>
            <a:r>
              <a:rPr lang="en-US" dirty="0">
                <a:solidFill>
                  <a:srgbClr val="00B0F0"/>
                </a:solidFill>
              </a:rPr>
              <a:t>, </a:t>
            </a:r>
            <a:r>
              <a:rPr lang="en-US" dirty="0" smtClean="0">
                <a:solidFill>
                  <a:srgbClr val="00B0F0"/>
                </a:solidFill>
              </a:rPr>
              <a:t>debugging</a:t>
            </a:r>
          </a:p>
          <a:p>
            <a:r>
              <a:rPr lang="en-US" b="1" dirty="0"/>
              <a:t>Title: </a:t>
            </a:r>
            <a:r>
              <a:rPr lang="en-US" dirty="0">
                <a:solidFill>
                  <a:srgbClr val="C00000"/>
                </a:solidFill>
              </a:rPr>
              <a:t>Integration of network and transfer metrics to optimize experiments workflows</a:t>
            </a:r>
          </a:p>
          <a:p>
            <a:r>
              <a:rPr lang="en-US" b="1" dirty="0"/>
              <a:t>Areas: </a:t>
            </a:r>
            <a:r>
              <a:rPr lang="en-US" dirty="0">
                <a:solidFill>
                  <a:srgbClr val="00B0F0"/>
                </a:solidFill>
              </a:rPr>
              <a:t>FAX/</a:t>
            </a:r>
            <a:r>
              <a:rPr lang="en-US" dirty="0" err="1">
                <a:solidFill>
                  <a:srgbClr val="00B0F0"/>
                </a:solidFill>
              </a:rPr>
              <a:t>Phedex</a:t>
            </a:r>
            <a:r>
              <a:rPr lang="en-US" dirty="0">
                <a:solidFill>
                  <a:srgbClr val="00B0F0"/>
                </a:solidFill>
              </a:rPr>
              <a:t>, </a:t>
            </a:r>
            <a:r>
              <a:rPr lang="en-US" dirty="0" err="1">
                <a:solidFill>
                  <a:srgbClr val="00B0F0"/>
                </a:solidFill>
              </a:rPr>
              <a:t>Rucio</a:t>
            </a:r>
            <a:r>
              <a:rPr lang="en-US" dirty="0">
                <a:solidFill>
                  <a:srgbClr val="00B0F0"/>
                </a:solidFill>
              </a:rPr>
              <a:t>, </a:t>
            </a:r>
            <a:r>
              <a:rPr lang="en-US" dirty="0" err="1">
                <a:solidFill>
                  <a:srgbClr val="00B0F0"/>
                </a:solidFill>
              </a:rPr>
              <a:t>perfSONAR</a:t>
            </a:r>
            <a:r>
              <a:rPr lang="en-US" dirty="0">
                <a:solidFill>
                  <a:srgbClr val="00B0F0"/>
                </a:solidFill>
              </a:rPr>
              <a:t>, </a:t>
            </a:r>
            <a:r>
              <a:rPr lang="en-US" dirty="0" smtClean="0">
                <a:solidFill>
                  <a:srgbClr val="00B0F0"/>
                </a:solidFill>
              </a:rPr>
              <a:t>DIRAC</a:t>
            </a:r>
          </a:p>
          <a:p>
            <a:r>
              <a:rPr lang="en-US" b="1" dirty="0"/>
              <a:t>Title: </a:t>
            </a:r>
            <a:r>
              <a:rPr lang="en-US" dirty="0">
                <a:solidFill>
                  <a:srgbClr val="C00000"/>
                </a:solidFill>
              </a:rPr>
              <a:t>Advanced notifications/alerting for network incidents </a:t>
            </a:r>
          </a:p>
          <a:p>
            <a:r>
              <a:rPr lang="en-US" b="1" dirty="0"/>
              <a:t>Areas: </a:t>
            </a:r>
            <a:r>
              <a:rPr lang="en-US" dirty="0">
                <a:solidFill>
                  <a:srgbClr val="00B0F0"/>
                </a:solidFill>
              </a:rPr>
              <a:t>WAN, Advanced Notifications/Alerting, </a:t>
            </a:r>
            <a:r>
              <a:rPr lang="en-US" dirty="0" err="1">
                <a:solidFill>
                  <a:srgbClr val="00B0F0"/>
                </a:solidFill>
              </a:rPr>
              <a:t>perfSONAR</a:t>
            </a:r>
            <a:r>
              <a:rPr lang="en-US" dirty="0">
                <a:solidFill>
                  <a:srgbClr val="00B0F0"/>
                </a:solidFill>
              </a:rPr>
              <a:t>, </a:t>
            </a:r>
            <a:r>
              <a:rPr lang="en-US" dirty="0" smtClean="0">
                <a:solidFill>
                  <a:srgbClr val="00B0F0"/>
                </a:solidFill>
              </a:rPr>
              <a:t>Hadoop/Spark</a:t>
            </a:r>
          </a:p>
          <a:p>
            <a:r>
              <a:rPr lang="en-US" b="1" dirty="0"/>
              <a:t>Title: </a:t>
            </a:r>
            <a:r>
              <a:rPr lang="en-US" dirty="0">
                <a:solidFill>
                  <a:srgbClr val="C00000"/>
                </a:solidFill>
              </a:rPr>
              <a:t>Network performance of the commercial clouds</a:t>
            </a:r>
          </a:p>
          <a:p>
            <a:r>
              <a:rPr lang="en-US" b="1" dirty="0"/>
              <a:t>Areas: </a:t>
            </a:r>
            <a:r>
              <a:rPr lang="en-US" dirty="0">
                <a:solidFill>
                  <a:srgbClr val="00B0F0"/>
                </a:solidFill>
              </a:rPr>
              <a:t>Clouds, WAN connectivity, WAN performance (</a:t>
            </a:r>
            <a:r>
              <a:rPr lang="en-US" dirty="0" err="1">
                <a:solidFill>
                  <a:srgbClr val="00B0F0"/>
                </a:solidFill>
              </a:rPr>
              <a:t>perfSONAR</a:t>
            </a:r>
            <a:r>
              <a:rPr lang="en-US" dirty="0">
                <a:solidFill>
                  <a:srgbClr val="00B0F0"/>
                </a:solidFill>
              </a:rPr>
              <a:t>), establishing and testing network equipment at the cloud provider (VPN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</a:p>
          <a:p>
            <a:r>
              <a:rPr lang="en-US" b="1" dirty="0"/>
              <a:t>Title: </a:t>
            </a:r>
            <a:r>
              <a:rPr lang="en-US" dirty="0">
                <a:solidFill>
                  <a:srgbClr val="C00000"/>
                </a:solidFill>
              </a:rPr>
              <a:t>Software Defined Network Production Testbed</a:t>
            </a:r>
          </a:p>
          <a:p>
            <a:r>
              <a:rPr lang="en-US" b="1" dirty="0"/>
              <a:t>Areas: </a:t>
            </a:r>
            <a:r>
              <a:rPr lang="en-US" dirty="0">
                <a:solidFill>
                  <a:srgbClr val="00B0F0"/>
                </a:solidFill>
              </a:rPr>
              <a:t>WAN, SDN, LHCONE/LHCOPN, Storage/Data nodes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Future Project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47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We have a working infrastructure in place to monitor and measure our networks</a:t>
            </a:r>
          </a:p>
          <a:p>
            <a:r>
              <a:rPr lang="en-US" dirty="0" err="1" smtClean="0"/>
              <a:t>perfSONAR</a:t>
            </a:r>
            <a:r>
              <a:rPr lang="en-US" dirty="0" smtClean="0"/>
              <a:t> provides lots of capabilities to understand and debug our networks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Work on new applications is underway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Notifications/alerting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Predictive capabilities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Current utilization and capacity planning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Evaluating network performance of commercial clouds</a:t>
            </a:r>
          </a:p>
          <a:p>
            <a:r>
              <a:rPr lang="en-US" dirty="0" smtClean="0"/>
              <a:t>We (OSG and WLCG) welcome feedback on how to further improve</a:t>
            </a:r>
            <a:endParaRPr lang="en-US" dirty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Questions or Comments?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13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Network </a:t>
            </a:r>
            <a:r>
              <a:rPr lang="en-US" dirty="0"/>
              <a:t>Documentation </a:t>
            </a:r>
            <a:r>
              <a:rPr lang="en-US" dirty="0">
                <a:hlinkClick r:id="rId3"/>
              </a:rPr>
              <a:t>https://www.opensciencegrid.org/bin/view/Documentation/NetworkingInOSG</a:t>
            </a:r>
            <a:r>
              <a:rPr lang="en-US" dirty="0"/>
              <a:t> </a:t>
            </a:r>
          </a:p>
          <a:p>
            <a:r>
              <a:rPr lang="en-US" dirty="0"/>
              <a:t>Deployment documentation for OSG and WLCG hosted in OSG</a:t>
            </a:r>
          </a:p>
          <a:p>
            <a:pPr marL="402336" lvl="1" indent="0">
              <a:buNone/>
            </a:pPr>
            <a:r>
              <a:rPr lang="en-US" sz="2600" dirty="0">
                <a:hlinkClick r:id="rId4"/>
              </a:rPr>
              <a:t>https://twiki.opensciencegrid.org/bin/view/Documentation/DeployperfSONAR</a:t>
            </a:r>
            <a:r>
              <a:rPr lang="en-US" sz="2600" dirty="0"/>
              <a:t> </a:t>
            </a:r>
          </a:p>
          <a:p>
            <a:r>
              <a:rPr lang="en-US" dirty="0" smtClean="0"/>
              <a:t>Measurement Archive (MA) </a:t>
            </a:r>
            <a:r>
              <a:rPr lang="en-US" dirty="0"/>
              <a:t>guide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software.es.net/esmond/perfsonar_client_rest.html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Modular Dashboard and OMD </a:t>
            </a:r>
            <a:r>
              <a:rPr lang="en-US" i="1" u="sng" dirty="0">
                <a:solidFill>
                  <a:srgbClr val="C00000"/>
                </a:solidFill>
              </a:rPr>
              <a:t>Prototypes</a:t>
            </a:r>
          </a:p>
          <a:p>
            <a:pPr lvl="1">
              <a:lnSpc>
                <a:spcPts val="2600"/>
              </a:lnSpc>
              <a:spcBef>
                <a:spcPts val="0"/>
              </a:spcBef>
            </a:pPr>
            <a:r>
              <a:rPr lang="en-US" dirty="0">
                <a:hlinkClick r:id="rId6"/>
              </a:rPr>
              <a:t>http://maddash.aglt2.org/maddash-webui</a:t>
            </a:r>
            <a:r>
              <a:rPr lang="en-US" dirty="0"/>
              <a:t> </a:t>
            </a:r>
            <a:r>
              <a:rPr lang="en-US" dirty="0">
                <a:hlinkClick r:id="rId7"/>
              </a:rPr>
              <a:t>https://maddash.aglt2.org/WLCGperfSONAR/check_mk</a:t>
            </a:r>
            <a:endParaRPr lang="en-US" dirty="0"/>
          </a:p>
          <a:p>
            <a:r>
              <a:rPr lang="en-US" b="1" dirty="0"/>
              <a:t>OSG Production instances for OMD, </a:t>
            </a:r>
            <a:r>
              <a:rPr lang="en-US" b="1" dirty="0" err="1"/>
              <a:t>MaDDash</a:t>
            </a:r>
            <a:r>
              <a:rPr lang="en-US" b="1" dirty="0"/>
              <a:t> and </a:t>
            </a:r>
            <a:r>
              <a:rPr lang="en-US" b="1" dirty="0" err="1"/>
              <a:t>Datastore</a:t>
            </a:r>
            <a:endParaRPr lang="en-US" b="1" dirty="0"/>
          </a:p>
          <a:p>
            <a:pPr lvl="1"/>
            <a:r>
              <a:rPr lang="en-US" dirty="0">
                <a:hlinkClick r:id="rId8"/>
              </a:rPr>
              <a:t>http://psmad.grid.iu.edu/maddash-webui/</a:t>
            </a:r>
          </a:p>
          <a:p>
            <a:pPr lvl="1"/>
            <a:r>
              <a:rPr lang="en-US" dirty="0">
                <a:hlinkClick r:id="rId8"/>
              </a:rPr>
              <a:t>https://psomd.grid.iu.edu/WLCGperfSONAR/check_mk/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9"/>
              </a:rPr>
              <a:t>http://psds.grid.iu.edu/esmond/perfsonar/archive/?format=json</a:t>
            </a:r>
            <a:r>
              <a:rPr lang="en-US" dirty="0"/>
              <a:t> </a:t>
            </a:r>
          </a:p>
          <a:p>
            <a:r>
              <a:rPr lang="en-US" dirty="0"/>
              <a:t>Mesh-</a:t>
            </a:r>
            <a:r>
              <a:rPr lang="en-US" dirty="0" err="1"/>
              <a:t>config</a:t>
            </a:r>
            <a:r>
              <a:rPr lang="en-US" dirty="0"/>
              <a:t> in OSG </a:t>
            </a:r>
            <a:r>
              <a:rPr lang="en-US" dirty="0">
                <a:hlinkClick r:id="rId10"/>
              </a:rPr>
              <a:t>https://oim.grid.iu.edu/oim/meshconfig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Being updated to a new standalone mesh-</a:t>
            </a:r>
            <a:r>
              <a:rPr lang="en-US" dirty="0" err="1" smtClean="0"/>
              <a:t>config</a:t>
            </a:r>
            <a:r>
              <a:rPr lang="en-US" dirty="0" smtClean="0"/>
              <a:t> application (ready for v3.6?)</a:t>
            </a:r>
            <a:endParaRPr lang="en-US" dirty="0"/>
          </a:p>
          <a:p>
            <a:r>
              <a:rPr lang="en-US" dirty="0" smtClean="0"/>
              <a:t>Use-cases document for experiments and middleware </a:t>
            </a:r>
            <a:r>
              <a:rPr lang="en-US" dirty="0" smtClean="0">
                <a:hlinkClick r:id="rId11"/>
              </a:rPr>
              <a:t>https://docs.google.com/document/d/1ceiNlTUJCwSuOuvbEHZnZp0XkWkwdkPQTQic0VbH1mc/edit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0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44195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GB" sz="2700" dirty="0" smtClean="0"/>
              <a:t>Started </a:t>
            </a:r>
            <a:r>
              <a:rPr lang="en-GB" sz="2700" dirty="0"/>
              <a:t>in </a:t>
            </a:r>
            <a:r>
              <a:rPr lang="en-GB" sz="2700" dirty="0" smtClean="0"/>
              <a:t>Fall 2014, it brings </a:t>
            </a:r>
            <a:r>
              <a:rPr lang="en-GB" sz="2700" dirty="0"/>
              <a:t>together network &amp;</a:t>
            </a:r>
            <a:r>
              <a:rPr lang="en-GB" sz="2700" dirty="0" smtClean="0"/>
              <a:t> </a:t>
            </a:r>
            <a:r>
              <a:rPr lang="en-GB" sz="2700" dirty="0"/>
              <a:t>transfer experts</a:t>
            </a:r>
          </a:p>
          <a:p>
            <a:pPr lvl="1"/>
            <a:r>
              <a:rPr lang="en-GB" sz="2300" dirty="0"/>
              <a:t>Follows up on the </a:t>
            </a:r>
            <a:r>
              <a:rPr lang="en-GB" sz="2300" dirty="0" smtClean="0"/>
              <a:t>WLCG </a:t>
            </a:r>
            <a:r>
              <a:rPr lang="en-GB" sz="2300" dirty="0" err="1" smtClean="0"/>
              <a:t>perfSONAR</a:t>
            </a:r>
            <a:r>
              <a:rPr lang="en-GB" sz="2300" dirty="0" smtClean="0"/>
              <a:t> Task Force </a:t>
            </a:r>
            <a:r>
              <a:rPr lang="en-GB" sz="2300" dirty="0"/>
              <a:t>goals</a:t>
            </a:r>
          </a:p>
          <a:p>
            <a:pPr lvl="0"/>
            <a:r>
              <a:rPr lang="en-GB" sz="2700" b="1" dirty="0">
                <a:solidFill>
                  <a:srgbClr val="C00000"/>
                </a:solidFill>
              </a:rPr>
              <a:t>Mandate</a:t>
            </a:r>
          </a:p>
          <a:p>
            <a:pPr lvl="1"/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Ensure all relevant </a:t>
            </a:r>
            <a:r>
              <a:rPr lang="en-GB" sz="2400" b="1" dirty="0">
                <a:solidFill>
                  <a:srgbClr val="4BACC6">
                    <a:lumMod val="75000"/>
                  </a:srgbClr>
                </a:solidFill>
              </a:rPr>
              <a:t>network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 and </a:t>
            </a:r>
            <a:r>
              <a:rPr lang="en-GB" sz="2400" b="1" dirty="0">
                <a:solidFill>
                  <a:srgbClr val="4BACC6">
                    <a:lumMod val="75000"/>
                  </a:srgbClr>
                </a:solidFill>
              </a:rPr>
              <a:t>transfer metrics 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are identified, collected and published</a:t>
            </a:r>
          </a:p>
          <a:p>
            <a:pPr lvl="1"/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Ensure sites and experiments can better understand and fix networking issues</a:t>
            </a:r>
          </a:p>
          <a:p>
            <a:pPr lvl="1"/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Enable use of network-aware tools to improve transfer efficiency and optimize experiment workflows</a:t>
            </a:r>
          </a:p>
          <a:p>
            <a:pPr lvl="0"/>
            <a:r>
              <a:rPr lang="en-GB" sz="2700" b="1" dirty="0"/>
              <a:t>Membership</a:t>
            </a:r>
          </a:p>
          <a:p>
            <a:pPr lvl="1"/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WLCG </a:t>
            </a:r>
            <a:r>
              <a:rPr lang="en-GB" sz="2400" dirty="0" err="1">
                <a:solidFill>
                  <a:srgbClr val="4BACC6">
                    <a:lumMod val="75000"/>
                  </a:srgbClr>
                </a:solidFill>
              </a:rPr>
              <a:t>perSONAR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 support unit (regional experts), WLCG experiments, FTS, Panda, </a:t>
            </a:r>
            <a:r>
              <a:rPr lang="en-GB" sz="2400" dirty="0" err="1">
                <a:solidFill>
                  <a:srgbClr val="4BACC6">
                    <a:lumMod val="75000"/>
                  </a:srgbClr>
                </a:solidFill>
              </a:rPr>
              <a:t>PhEDEx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, FAX, Network experts (</a:t>
            </a:r>
            <a:r>
              <a:rPr lang="en-GB" sz="2400" dirty="0" err="1">
                <a:solidFill>
                  <a:srgbClr val="4BACC6">
                    <a:lumMod val="75000"/>
                  </a:srgbClr>
                </a:solidFill>
              </a:rPr>
              <a:t>ESNet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, LHCOPN, LHCONE</a:t>
            </a:r>
            <a:r>
              <a:rPr lang="en-GB" sz="2400" dirty="0" smtClean="0">
                <a:solidFill>
                  <a:srgbClr val="4BACC6">
                    <a:lumMod val="75000"/>
                  </a:srgbClr>
                </a:solidFill>
              </a:rPr>
              <a:t>)</a:t>
            </a:r>
          </a:p>
          <a:p>
            <a:endParaRPr lang="en-US" sz="2400" dirty="0" smtClean="0">
              <a:hlinkClick r:id="rId2"/>
            </a:endParaRPr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https://twiki.cern.ch/twiki/bin/view/LCG/NetworkTransferMetrics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064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674"/>
    </mc:Choice>
    <mc:Fallback xmlns="">
      <p:transition xmlns:p14="http://schemas.microsoft.com/office/powerpoint/2010/main" spd="slow" advTm="23167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sz="3000" dirty="0"/>
              <a:t>End-to-end network issues </a:t>
            </a:r>
            <a:r>
              <a:rPr lang="en-US" sz="3000" dirty="0" smtClean="0"/>
              <a:t>are difficult </a:t>
            </a:r>
            <a:r>
              <a:rPr lang="en-US" sz="3000" dirty="0"/>
              <a:t>to spot and localize </a:t>
            </a:r>
          </a:p>
          <a:p>
            <a:pPr lvl="1"/>
            <a:r>
              <a:rPr lang="en-US" sz="2600" dirty="0">
                <a:solidFill>
                  <a:srgbClr val="4BACC6">
                    <a:lumMod val="75000"/>
                  </a:srgbClr>
                </a:solidFill>
              </a:rPr>
              <a:t>Network problems are multi-domain, complicating the process</a:t>
            </a:r>
          </a:p>
          <a:p>
            <a:pPr lvl="1"/>
            <a:r>
              <a:rPr lang="en-US" sz="2600" dirty="0">
                <a:solidFill>
                  <a:srgbClr val="4BACC6">
                    <a:lumMod val="75000"/>
                  </a:srgbClr>
                </a:solidFill>
              </a:rPr>
              <a:t>Standardizing on specific tools and methods allows groups to focus resources more effectively and better self-support</a:t>
            </a:r>
          </a:p>
          <a:p>
            <a:pPr lvl="1"/>
            <a:r>
              <a:rPr lang="en-US" sz="2600" dirty="0">
                <a:solidFill>
                  <a:srgbClr val="4BACC6">
                    <a:lumMod val="75000"/>
                  </a:srgbClr>
                </a:solidFill>
              </a:rPr>
              <a:t>Performance issues involving the network are complicated by the number of components involved end-to-end. </a:t>
            </a:r>
            <a:endParaRPr lang="en-US" sz="2600" dirty="0" smtClean="0">
              <a:solidFill>
                <a:srgbClr val="4BACC6">
                  <a:lumMod val="75000"/>
                </a:srgbClr>
              </a:solidFill>
            </a:endParaRPr>
          </a:p>
          <a:p>
            <a:r>
              <a:rPr lang="en-US" sz="3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perfSONAR</a:t>
            </a:r>
            <a:r>
              <a:rPr lang="en-US" sz="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dirty="0" smtClean="0">
                <a:solidFill>
                  <a:srgbClr val="C00000"/>
                </a:solidFill>
              </a:rPr>
              <a:t>provides a number of standard metrics we can use</a:t>
            </a:r>
          </a:p>
          <a:p>
            <a:r>
              <a:rPr lang="en-US" sz="3000" dirty="0" smtClean="0">
                <a:solidFill>
                  <a:srgbClr val="7030A0"/>
                </a:solidFill>
              </a:rPr>
              <a:t>Latency measurements provide one-way delays and packet loss metrics</a:t>
            </a:r>
          </a:p>
          <a:p>
            <a:pPr lvl="1"/>
            <a:r>
              <a:rPr lang="en-US" sz="2600" dirty="0" smtClean="0">
                <a:solidFill>
                  <a:srgbClr val="4BACC6">
                    <a:lumMod val="75000"/>
                  </a:srgbClr>
                </a:solidFill>
              </a:rPr>
              <a:t>Packet loss is almost always very bad for performance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Bandwidth tests measure achievable throughput and track TCP retries (using Iperf3)</a:t>
            </a:r>
          </a:p>
          <a:p>
            <a:pPr lvl="1"/>
            <a:r>
              <a:rPr lang="en-US" sz="2600" dirty="0" smtClean="0">
                <a:solidFill>
                  <a:srgbClr val="00B050"/>
                </a:solidFill>
              </a:rPr>
              <a:t>Provides a baseline to watch for changes; identify bottlenecks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Traceroute/</a:t>
            </a:r>
            <a:r>
              <a:rPr lang="en-US" sz="3000" dirty="0" err="1" smtClean="0">
                <a:solidFill>
                  <a:schemeClr val="tx1"/>
                </a:solidFill>
              </a:rPr>
              <a:t>Tracepath</a:t>
            </a:r>
            <a:r>
              <a:rPr lang="en-US" sz="3000" dirty="0" smtClean="0">
                <a:solidFill>
                  <a:schemeClr val="tx1"/>
                </a:solidFill>
              </a:rPr>
              <a:t> track network topology</a:t>
            </a:r>
          </a:p>
          <a:p>
            <a:pPr lvl="1"/>
            <a:r>
              <a:rPr lang="en-US" sz="2600" dirty="0" smtClean="0">
                <a:solidFill>
                  <a:srgbClr val="4BACC6">
                    <a:lumMod val="75000"/>
                  </a:srgbClr>
                </a:solidFill>
              </a:rPr>
              <a:t>All measurements are only useful when we know the exact path they are taking through the network. </a:t>
            </a:r>
          </a:p>
          <a:p>
            <a:pPr lvl="1"/>
            <a:r>
              <a:rPr lang="en-US" sz="2600" dirty="0" err="1" smtClean="0">
                <a:solidFill>
                  <a:srgbClr val="4BACC6">
                    <a:lumMod val="75000"/>
                  </a:srgbClr>
                </a:solidFill>
              </a:rPr>
              <a:t>Tracepath</a:t>
            </a:r>
            <a:r>
              <a:rPr lang="en-US" sz="2600" dirty="0" smtClean="0">
                <a:solidFill>
                  <a:srgbClr val="4BACC6">
                    <a:lumMod val="75000"/>
                  </a:srgbClr>
                </a:solidFill>
              </a:rPr>
              <a:t> additionally measures MTU but is frequently blocked</a:t>
            </a:r>
            <a:endParaRPr lang="en-US" sz="2600" dirty="0">
              <a:solidFill>
                <a:srgbClr val="4BACC6">
                  <a:lumMod val="75000"/>
                </a:srgbClr>
              </a:solidFill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Importance of Measuring Our Networks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641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389"/>
            <a:ext cx="8229600" cy="840539"/>
          </a:xfrm>
        </p:spPr>
        <p:txBody>
          <a:bodyPr>
            <a:noAutofit/>
          </a:bodyPr>
          <a:lstStyle/>
          <a:p>
            <a:r>
              <a:rPr lang="en-GB" sz="3600" dirty="0" smtClean="0"/>
              <a:t>Latency and packet loss matters</a:t>
            </a:r>
            <a:endParaRPr lang="en-GB" sz="3600" dirty="0"/>
          </a:p>
        </p:txBody>
      </p:sp>
      <p:sp>
        <p:nvSpPr>
          <p:cNvPr id="8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13969" y="7749978"/>
            <a:ext cx="269063" cy="248878"/>
          </a:xfrm>
          <a:prstGeom prst="rect">
            <a:avLst/>
          </a:prstGeom>
        </p:spPr>
        <p:txBody>
          <a:bodyPr/>
          <a:lstStyle/>
          <a:p>
            <a:fld id="{318151B9-CF22-1341-A1FA-AF855BA4AD15}" type="slidenum">
              <a:rPr lang="en-US" smtClean="0"/>
              <a:t>4</a:t>
            </a:fld>
            <a:endParaRPr lang="en-US" dirty="0"/>
          </a:p>
        </p:txBody>
      </p:sp>
      <p:sp>
        <p:nvSpPr>
          <p:cNvPr id="84" name="Oval 83"/>
          <p:cNvSpPr/>
          <p:nvPr/>
        </p:nvSpPr>
        <p:spPr>
          <a:xfrm>
            <a:off x="131968" y="1201017"/>
            <a:ext cx="8991600" cy="5656983"/>
          </a:xfrm>
          <a:prstGeom prst="ellipse">
            <a:avLst/>
          </a:prstGeom>
          <a:solidFill>
            <a:srgbClr val="FF0000">
              <a:alpha val="37000"/>
            </a:srgb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/>
          </a:p>
        </p:txBody>
      </p:sp>
      <p:sp>
        <p:nvSpPr>
          <p:cNvPr id="85" name="Oval 84"/>
          <p:cNvSpPr/>
          <p:nvPr/>
        </p:nvSpPr>
        <p:spPr>
          <a:xfrm>
            <a:off x="4399168" y="1201017"/>
            <a:ext cx="4724400" cy="5656983"/>
          </a:xfrm>
          <a:prstGeom prst="ellipse">
            <a:avLst/>
          </a:prstGeom>
          <a:solidFill>
            <a:srgbClr val="CCFFCC"/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/>
          </a:p>
        </p:txBody>
      </p:sp>
      <p:grpSp>
        <p:nvGrpSpPr>
          <p:cNvPr id="86" name="Group 16"/>
          <p:cNvGrpSpPr>
            <a:grpSpLocks/>
          </p:cNvGrpSpPr>
          <p:nvPr/>
        </p:nvGrpSpPr>
        <p:grpSpPr bwMode="auto">
          <a:xfrm>
            <a:off x="1840119" y="4314214"/>
            <a:ext cx="1800225" cy="1013381"/>
            <a:chOff x="1134" y="2661"/>
            <a:chExt cx="1134" cy="918"/>
          </a:xfrm>
        </p:grpSpPr>
        <p:sp>
          <p:nvSpPr>
            <p:cNvPr id="87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88" name="Group 18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89" name="Line 19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90" name="Object 6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4" name="Bitmap Image" r:id="rId4" imgW="9142857" imgH="5238095" progId="">
                      <p:embed/>
                    </p:oleObj>
                  </mc:Choice>
                  <mc:Fallback>
                    <p:oleObj name="Bitmap Image" r:id="rId4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1" name="Line 21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92" name="Object 7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5" name="Bitmap Image" r:id="rId6" imgW="9142857" imgH="5238095" progId="">
                      <p:embed/>
                    </p:oleObj>
                  </mc:Choice>
                  <mc:Fallback>
                    <p:oleObj name="Bitmap Image" r:id="rId6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" name="Object 8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6" name="Bitmap Image" r:id="rId7" imgW="9142857" imgH="5238095" progId="">
                      <p:embed/>
                    </p:oleObj>
                  </mc:Choice>
                  <mc:Fallback>
                    <p:oleObj name="Bitmap Image" r:id="rId7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4" name="Object 9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7" name="Bitmap Image" r:id="rId8" imgW="9142857" imgH="5238095" progId="">
                      <p:embed/>
                    </p:oleObj>
                  </mc:Choice>
                  <mc:Fallback>
                    <p:oleObj name="Bitmap Image" r:id="rId8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5" name="Line 25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96" name="Line 26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97" name="Group 27"/>
          <p:cNvGrpSpPr>
            <a:grpSpLocks/>
          </p:cNvGrpSpPr>
          <p:nvPr/>
        </p:nvGrpSpPr>
        <p:grpSpPr bwMode="auto">
          <a:xfrm>
            <a:off x="5083382" y="4314214"/>
            <a:ext cx="1800225" cy="1013381"/>
            <a:chOff x="1134" y="2661"/>
            <a:chExt cx="1134" cy="918"/>
          </a:xfrm>
        </p:grpSpPr>
        <p:sp>
          <p:nvSpPr>
            <p:cNvPr id="98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99" name="Group 29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100" name="Line 30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01" name="Object 10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8" name="Bitmap Image" r:id="rId9" imgW="9142857" imgH="5238095" progId="">
                      <p:embed/>
                    </p:oleObj>
                  </mc:Choice>
                  <mc:Fallback>
                    <p:oleObj name="Bitmap Image" r:id="rId9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2" name="Line 32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03" name="Object 11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9" name="Bitmap Image" r:id="rId10" imgW="9142857" imgH="5238095" progId="">
                      <p:embed/>
                    </p:oleObj>
                  </mc:Choice>
                  <mc:Fallback>
                    <p:oleObj name="Bitmap Image" r:id="rId10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" name="Object 12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0" name="Bitmap Image" r:id="rId11" imgW="9142857" imgH="5238095" progId="">
                      <p:embed/>
                    </p:oleObj>
                  </mc:Choice>
                  <mc:Fallback>
                    <p:oleObj name="Bitmap Image" r:id="rId11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5" name="Object 13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1" name="Bitmap Image" r:id="rId12" imgW="9142857" imgH="5238095" progId="">
                      <p:embed/>
                    </p:oleObj>
                  </mc:Choice>
                  <mc:Fallback>
                    <p:oleObj name="Bitmap Image" r:id="rId12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6" name="Line 36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07" name="Line 37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108" name="Group 38"/>
          <p:cNvGrpSpPr>
            <a:grpSpLocks/>
          </p:cNvGrpSpPr>
          <p:nvPr/>
        </p:nvGrpSpPr>
        <p:grpSpPr bwMode="auto">
          <a:xfrm>
            <a:off x="217694" y="3251649"/>
            <a:ext cx="1800225" cy="1015376"/>
            <a:chOff x="210" y="2451"/>
            <a:chExt cx="1134" cy="918"/>
          </a:xfrm>
        </p:grpSpPr>
        <p:sp>
          <p:nvSpPr>
            <p:cNvPr id="109" name="Cloud"/>
            <p:cNvSpPr>
              <a:spLocks noChangeAspect="1" noEditPoints="1" noChangeArrowheads="1"/>
            </p:cNvSpPr>
            <p:nvPr/>
          </p:nvSpPr>
          <p:spPr bwMode="auto">
            <a:xfrm>
              <a:off x="210" y="245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10" name="Group 40"/>
            <p:cNvGrpSpPr>
              <a:grpSpLocks/>
            </p:cNvGrpSpPr>
            <p:nvPr/>
          </p:nvGrpSpPr>
          <p:grpSpPr bwMode="auto">
            <a:xfrm>
              <a:off x="422" y="2600"/>
              <a:ext cx="703" cy="576"/>
              <a:chOff x="422" y="2600"/>
              <a:chExt cx="703" cy="576"/>
            </a:xfrm>
          </p:grpSpPr>
          <p:graphicFrame>
            <p:nvGraphicFramePr>
              <p:cNvPr id="111" name="Object 14"/>
              <p:cNvGraphicFramePr>
                <a:graphicFrameLocks noChangeAspect="1"/>
              </p:cNvGraphicFramePr>
              <p:nvPr/>
            </p:nvGraphicFramePr>
            <p:xfrm>
              <a:off x="422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2" name="Bitmap Image" r:id="rId13" imgW="9142857" imgH="5238095" progId="">
                      <p:embed/>
                    </p:oleObj>
                  </mc:Choice>
                  <mc:Fallback>
                    <p:oleObj name="Bitmap Image" r:id="rId13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2" name="Line 42"/>
              <p:cNvSpPr>
                <a:spLocks noChangeShapeType="1"/>
              </p:cNvSpPr>
              <p:nvPr/>
            </p:nvSpPr>
            <p:spPr bwMode="auto">
              <a:xfrm>
                <a:off x="553" y="2831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3" name="Line 43"/>
              <p:cNvSpPr>
                <a:spLocks noChangeShapeType="1"/>
              </p:cNvSpPr>
              <p:nvPr/>
            </p:nvSpPr>
            <p:spPr bwMode="auto">
              <a:xfrm rot="5400000" flipV="1">
                <a:off x="749" y="3005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4" name="Line 44"/>
              <p:cNvSpPr>
                <a:spLocks noChangeShapeType="1"/>
              </p:cNvSpPr>
              <p:nvPr/>
            </p:nvSpPr>
            <p:spPr bwMode="auto">
              <a:xfrm rot="5400000" flipV="1">
                <a:off x="564" y="2833"/>
                <a:ext cx="379" cy="1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15" name="Object 15"/>
              <p:cNvGraphicFramePr>
                <a:graphicFrameLocks noChangeAspect="1"/>
              </p:cNvGraphicFramePr>
              <p:nvPr/>
            </p:nvGraphicFramePr>
            <p:xfrm>
              <a:off x="422" y="2628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3" name="Bitmap Image" r:id="rId14" imgW="9142857" imgH="5238095" progId="">
                      <p:embed/>
                    </p:oleObj>
                  </mc:Choice>
                  <mc:Fallback>
                    <p:oleObj name="Bitmap Image" r:id="rId14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628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6" name="Object 16"/>
              <p:cNvGraphicFramePr>
                <a:graphicFrameLocks noChangeAspect="1"/>
              </p:cNvGraphicFramePr>
              <p:nvPr/>
            </p:nvGraphicFramePr>
            <p:xfrm>
              <a:off x="816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4" name="Bitmap Image" r:id="rId15" imgW="9142857" imgH="5238095" progId="">
                      <p:embed/>
                    </p:oleObj>
                  </mc:Choice>
                  <mc:Fallback>
                    <p:oleObj name="Bitmap Image" r:id="rId15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7" name="Line 47"/>
              <p:cNvSpPr>
                <a:spLocks noChangeShapeType="1"/>
              </p:cNvSpPr>
              <p:nvPr/>
            </p:nvSpPr>
            <p:spPr bwMode="auto">
              <a:xfrm flipH="1">
                <a:off x="947" y="2850"/>
                <a:ext cx="1" cy="1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8" name="computr1"/>
              <p:cNvSpPr>
                <a:spLocks noEditPoints="1" noChangeArrowheads="1"/>
              </p:cNvSpPr>
              <p:nvPr/>
            </p:nvSpPr>
            <p:spPr bwMode="auto">
              <a:xfrm>
                <a:off x="873" y="2600"/>
                <a:ext cx="252" cy="2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4886 w 21600"/>
                  <a:gd name="T43" fmla="*/ 2571 h 21600"/>
                  <a:gd name="T44" fmla="*/ 16714 w 21600"/>
                  <a:gd name="T45" fmla="*/ 11143 h 216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rgbClr val="C0C0C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119" name="Group 49"/>
          <p:cNvGrpSpPr>
            <a:grpSpLocks/>
          </p:cNvGrpSpPr>
          <p:nvPr/>
        </p:nvGrpSpPr>
        <p:grpSpPr bwMode="auto">
          <a:xfrm>
            <a:off x="6704219" y="3251649"/>
            <a:ext cx="1800225" cy="1015376"/>
            <a:chOff x="210" y="2451"/>
            <a:chExt cx="1134" cy="918"/>
          </a:xfrm>
        </p:grpSpPr>
        <p:sp>
          <p:nvSpPr>
            <p:cNvPr id="120" name="Cloud"/>
            <p:cNvSpPr>
              <a:spLocks noChangeAspect="1" noEditPoints="1" noChangeArrowheads="1"/>
            </p:cNvSpPr>
            <p:nvPr/>
          </p:nvSpPr>
          <p:spPr bwMode="auto">
            <a:xfrm>
              <a:off x="210" y="245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21" name="Group 51"/>
            <p:cNvGrpSpPr>
              <a:grpSpLocks/>
            </p:cNvGrpSpPr>
            <p:nvPr/>
          </p:nvGrpSpPr>
          <p:grpSpPr bwMode="auto">
            <a:xfrm>
              <a:off x="422" y="2600"/>
              <a:ext cx="703" cy="576"/>
              <a:chOff x="422" y="2600"/>
              <a:chExt cx="703" cy="576"/>
            </a:xfrm>
          </p:grpSpPr>
          <p:graphicFrame>
            <p:nvGraphicFramePr>
              <p:cNvPr id="122" name="Object 17"/>
              <p:cNvGraphicFramePr>
                <a:graphicFrameLocks noChangeAspect="1"/>
              </p:cNvGraphicFramePr>
              <p:nvPr/>
            </p:nvGraphicFramePr>
            <p:xfrm>
              <a:off x="422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5" name="Bitmap Image" r:id="rId16" imgW="9142857" imgH="5238095" progId="">
                      <p:embed/>
                    </p:oleObj>
                  </mc:Choice>
                  <mc:Fallback>
                    <p:oleObj name="Bitmap Image" r:id="rId16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3" name="Line 53"/>
              <p:cNvSpPr>
                <a:spLocks noChangeShapeType="1"/>
              </p:cNvSpPr>
              <p:nvPr/>
            </p:nvSpPr>
            <p:spPr bwMode="auto">
              <a:xfrm>
                <a:off x="553" y="2831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4" name="Line 54"/>
              <p:cNvSpPr>
                <a:spLocks noChangeShapeType="1"/>
              </p:cNvSpPr>
              <p:nvPr/>
            </p:nvSpPr>
            <p:spPr bwMode="auto">
              <a:xfrm rot="5400000" flipV="1">
                <a:off x="749" y="3005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5" name="Line 55"/>
              <p:cNvSpPr>
                <a:spLocks noChangeShapeType="1"/>
              </p:cNvSpPr>
              <p:nvPr/>
            </p:nvSpPr>
            <p:spPr bwMode="auto">
              <a:xfrm rot="5400000" flipV="1">
                <a:off x="564" y="2833"/>
                <a:ext cx="379" cy="1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26" name="Object 18"/>
              <p:cNvGraphicFramePr>
                <a:graphicFrameLocks noChangeAspect="1"/>
              </p:cNvGraphicFramePr>
              <p:nvPr/>
            </p:nvGraphicFramePr>
            <p:xfrm>
              <a:off x="422" y="2628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6" name="Bitmap Image" r:id="rId17" imgW="9142857" imgH="5238095" progId="">
                      <p:embed/>
                    </p:oleObj>
                  </mc:Choice>
                  <mc:Fallback>
                    <p:oleObj name="Bitmap Image" r:id="rId17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628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7" name="Object 19"/>
              <p:cNvGraphicFramePr>
                <a:graphicFrameLocks noChangeAspect="1"/>
              </p:cNvGraphicFramePr>
              <p:nvPr/>
            </p:nvGraphicFramePr>
            <p:xfrm>
              <a:off x="816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7" name="Bitmap Image" r:id="rId18" imgW="9142857" imgH="5238095" progId="">
                      <p:embed/>
                    </p:oleObj>
                  </mc:Choice>
                  <mc:Fallback>
                    <p:oleObj name="Bitmap Image" r:id="rId18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alphaModFix amt="35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2970"/>
                            <a:ext cx="263" cy="206"/>
                          </a:xfrm>
                          <a:prstGeom prst="rect">
                            <a:avLst/>
                          </a:prstGeom>
                          <a:solidFill>
                            <a:srgbClr val="FF0000">
                              <a:alpha val="34901"/>
                            </a:srgbClr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8" name="Line 58"/>
              <p:cNvSpPr>
                <a:spLocks noChangeShapeType="1"/>
              </p:cNvSpPr>
              <p:nvPr/>
            </p:nvSpPr>
            <p:spPr bwMode="auto">
              <a:xfrm flipH="1">
                <a:off x="947" y="2850"/>
                <a:ext cx="1" cy="1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9" name="computr1"/>
              <p:cNvSpPr>
                <a:spLocks noEditPoints="1" noChangeArrowheads="1"/>
              </p:cNvSpPr>
              <p:nvPr/>
            </p:nvSpPr>
            <p:spPr bwMode="auto">
              <a:xfrm>
                <a:off x="873" y="2600"/>
                <a:ext cx="252" cy="2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4886 w 21600"/>
                  <a:gd name="T43" fmla="*/ 2571 h 21600"/>
                  <a:gd name="T44" fmla="*/ 16714 w 21600"/>
                  <a:gd name="T45" fmla="*/ 11143 h 216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rgbClr val="C0C0C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sp>
        <p:nvSpPr>
          <p:cNvPr id="130" name="Text Box 61"/>
          <p:cNvSpPr txBox="1">
            <a:spLocks noChangeArrowheads="1"/>
          </p:cNvSpPr>
          <p:nvPr/>
        </p:nvSpPr>
        <p:spPr bwMode="auto">
          <a:xfrm>
            <a:off x="512968" y="2542564"/>
            <a:ext cx="914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Source</a:t>
            </a:r>
          </a:p>
          <a:p>
            <a:pPr algn="ctr" eaLnBrk="1" hangingPunct="1"/>
            <a:r>
              <a:rPr lang="en-US" sz="1400" b="1">
                <a:latin typeface="+mn-lt"/>
              </a:rPr>
              <a:t>Campus</a:t>
            </a:r>
          </a:p>
        </p:txBody>
      </p:sp>
      <p:sp>
        <p:nvSpPr>
          <p:cNvPr id="131" name="Text Box 62"/>
          <p:cNvSpPr txBox="1">
            <a:spLocks noChangeArrowheads="1"/>
          </p:cNvSpPr>
          <p:nvPr/>
        </p:nvSpPr>
        <p:spPr bwMode="auto">
          <a:xfrm>
            <a:off x="3987563" y="2440964"/>
            <a:ext cx="10438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R&amp;E</a:t>
            </a:r>
          </a:p>
          <a:p>
            <a:pPr algn="ctr" eaLnBrk="1" hangingPunct="1"/>
            <a:r>
              <a:rPr lang="en-US" sz="1400" b="1">
                <a:latin typeface="+mn-lt"/>
              </a:rPr>
              <a:t>Backbone</a:t>
            </a:r>
          </a:p>
        </p:txBody>
      </p:sp>
      <p:sp>
        <p:nvSpPr>
          <p:cNvPr id="132" name="Text Box 63"/>
          <p:cNvSpPr txBox="1">
            <a:spLocks noChangeArrowheads="1"/>
          </p:cNvSpPr>
          <p:nvPr/>
        </p:nvSpPr>
        <p:spPr bwMode="auto">
          <a:xfrm>
            <a:off x="5365258" y="5882664"/>
            <a:ext cx="942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Regional</a:t>
            </a:r>
          </a:p>
        </p:txBody>
      </p:sp>
      <p:sp>
        <p:nvSpPr>
          <p:cNvPr id="133" name="Line 65"/>
          <p:cNvSpPr>
            <a:spLocks noChangeShapeType="1"/>
          </p:cNvSpPr>
          <p:nvPr/>
        </p:nvSpPr>
        <p:spPr bwMode="auto">
          <a:xfrm>
            <a:off x="1687718" y="4134299"/>
            <a:ext cx="414338" cy="30122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4" name="Line 66"/>
          <p:cNvSpPr>
            <a:spLocks noChangeShapeType="1"/>
          </p:cNvSpPr>
          <p:nvPr/>
        </p:nvSpPr>
        <p:spPr bwMode="auto">
          <a:xfrm>
            <a:off x="4957969" y="4134298"/>
            <a:ext cx="404813" cy="29124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5" name="Line 67"/>
          <p:cNvSpPr>
            <a:spLocks noChangeShapeType="1"/>
          </p:cNvSpPr>
          <p:nvPr/>
        </p:nvSpPr>
        <p:spPr bwMode="auto">
          <a:xfrm flipH="1">
            <a:off x="3394281" y="4157582"/>
            <a:ext cx="334962" cy="207464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6" name="Line 68"/>
          <p:cNvSpPr>
            <a:spLocks noChangeShapeType="1"/>
          </p:cNvSpPr>
          <p:nvPr/>
        </p:nvSpPr>
        <p:spPr bwMode="auto">
          <a:xfrm flipH="1">
            <a:off x="6634368" y="4157581"/>
            <a:ext cx="320675" cy="20546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7" name="Text Box 84"/>
          <p:cNvSpPr txBox="1">
            <a:spLocks noChangeArrowheads="1"/>
          </p:cNvSpPr>
          <p:nvPr/>
        </p:nvSpPr>
        <p:spPr bwMode="auto">
          <a:xfrm>
            <a:off x="8227976" y="3310915"/>
            <a:ext cx="148122" cy="233910"/>
          </a:xfrm>
          <a:prstGeom prst="rect">
            <a:avLst/>
          </a:pr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latin typeface="+mn-lt"/>
              </a:rPr>
              <a:t>D</a:t>
            </a:r>
          </a:p>
        </p:txBody>
      </p:sp>
      <p:sp>
        <p:nvSpPr>
          <p:cNvPr id="138" name="Text Box 86"/>
          <p:cNvSpPr txBox="1">
            <a:spLocks noChangeArrowheads="1"/>
          </p:cNvSpPr>
          <p:nvPr/>
        </p:nvSpPr>
        <p:spPr bwMode="auto">
          <a:xfrm>
            <a:off x="1694018" y="3317264"/>
            <a:ext cx="138216" cy="233910"/>
          </a:xfrm>
          <a:prstGeom prst="rect">
            <a:avLst/>
          </a:pr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latin typeface="+mn-lt"/>
              </a:rPr>
              <a:t>S</a:t>
            </a:r>
          </a:p>
        </p:txBody>
      </p:sp>
      <p:sp>
        <p:nvSpPr>
          <p:cNvPr id="139" name="Text Box 61"/>
          <p:cNvSpPr txBox="1">
            <a:spLocks noChangeArrowheads="1"/>
          </p:cNvSpPr>
          <p:nvPr/>
        </p:nvSpPr>
        <p:spPr bwMode="auto">
          <a:xfrm>
            <a:off x="7454232" y="2417681"/>
            <a:ext cx="11622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Destination</a:t>
            </a:r>
          </a:p>
          <a:p>
            <a:pPr algn="ctr" eaLnBrk="1" hangingPunct="1"/>
            <a:r>
              <a:rPr lang="en-US" sz="1400" b="1">
                <a:latin typeface="+mn-lt"/>
              </a:rPr>
              <a:t>Campus</a:t>
            </a:r>
          </a:p>
        </p:txBody>
      </p:sp>
      <p:sp>
        <p:nvSpPr>
          <p:cNvPr id="140" name="Text Box 63"/>
          <p:cNvSpPr txBox="1">
            <a:spLocks noChangeArrowheads="1"/>
          </p:cNvSpPr>
          <p:nvPr/>
        </p:nvSpPr>
        <p:spPr bwMode="auto">
          <a:xfrm>
            <a:off x="2143426" y="5781064"/>
            <a:ext cx="942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Regional</a:t>
            </a:r>
          </a:p>
        </p:txBody>
      </p:sp>
      <p:sp>
        <p:nvSpPr>
          <p:cNvPr id="141" name="TextBox 90"/>
          <p:cNvSpPr txBox="1">
            <a:spLocks noChangeArrowheads="1"/>
          </p:cNvSpPr>
          <p:nvPr/>
        </p:nvSpPr>
        <p:spPr bwMode="auto">
          <a:xfrm>
            <a:off x="5365258" y="1894461"/>
            <a:ext cx="2895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0000"/>
                </a:solidFill>
                <a:latin typeface="+mn-lt"/>
              </a:rPr>
              <a:t>Performance is good when RTT is &lt; </a:t>
            </a:r>
            <a:r>
              <a:rPr lang="en-US" sz="1400" b="1" dirty="0" smtClean="0">
                <a:solidFill>
                  <a:srgbClr val="000000"/>
                </a:solidFill>
                <a:latin typeface="+mn-lt"/>
              </a:rPr>
              <a:t>~10 </a:t>
            </a:r>
            <a:r>
              <a:rPr lang="en-US" sz="1400" b="1" dirty="0" err="1">
                <a:solidFill>
                  <a:srgbClr val="000000"/>
                </a:solidFill>
                <a:latin typeface="+mn-lt"/>
              </a:rPr>
              <a:t>ms</a:t>
            </a:r>
            <a:endParaRPr lang="en-US" sz="1400" b="1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42" name="Group 5"/>
          <p:cNvGrpSpPr>
            <a:grpSpLocks/>
          </p:cNvGrpSpPr>
          <p:nvPr/>
        </p:nvGrpSpPr>
        <p:grpSpPr bwMode="auto">
          <a:xfrm>
            <a:off x="3481594" y="3251649"/>
            <a:ext cx="1800225" cy="1015376"/>
            <a:chOff x="1134" y="2661"/>
            <a:chExt cx="1134" cy="918"/>
          </a:xfrm>
        </p:grpSpPr>
        <p:sp>
          <p:nvSpPr>
            <p:cNvPr id="143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44" name="Group 7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145" name="Line 8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46" name="Object 2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8" name="Bitmap Image" r:id="rId19" imgW="9142857" imgH="5238095" progId="">
                      <p:embed/>
                    </p:oleObj>
                  </mc:Choice>
                  <mc:Fallback>
                    <p:oleObj name="Bitmap Image" r:id="rId19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7" name="Line 10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48" name="Object 3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9" name="Bitmap Image" r:id="rId20" imgW="9142857" imgH="5238095" progId="">
                      <p:embed/>
                    </p:oleObj>
                  </mc:Choice>
                  <mc:Fallback>
                    <p:oleObj name="Bitmap Image" r:id="rId20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9" name="Object 4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40" name="Bitmap Image" r:id="rId21" imgW="9142857" imgH="5238095" progId="">
                      <p:embed/>
                    </p:oleObj>
                  </mc:Choice>
                  <mc:Fallback>
                    <p:oleObj name="Bitmap Image" r:id="rId21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0" name="Object 5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41" name="Bitmap Image" r:id="rId22" imgW="9131300" imgH="5232400" progId="">
                      <p:embed/>
                    </p:oleObj>
                  </mc:Choice>
                  <mc:Fallback>
                    <p:oleObj name="Bitmap Image" r:id="rId22" imgW="9131300" imgH="52324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1" name="Line 14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52" name="Line 15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sp>
        <p:nvSpPr>
          <p:cNvPr id="153" name="TextBox 76"/>
          <p:cNvSpPr txBox="1">
            <a:spLocks noChangeArrowheads="1"/>
          </p:cNvSpPr>
          <p:nvPr/>
        </p:nvSpPr>
        <p:spPr bwMode="auto">
          <a:xfrm>
            <a:off x="1740133" y="1894461"/>
            <a:ext cx="2895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0000"/>
                </a:solidFill>
                <a:latin typeface="+mn-lt"/>
              </a:rPr>
              <a:t>Performance is poor when RTT exceeds </a:t>
            </a:r>
            <a:r>
              <a:rPr lang="en-US" sz="1400" b="1" dirty="0" smtClean="0">
                <a:solidFill>
                  <a:srgbClr val="000000"/>
                </a:solidFill>
                <a:latin typeface="+mn-lt"/>
              </a:rPr>
              <a:t>~10 </a:t>
            </a:r>
            <a:r>
              <a:rPr lang="en-US" sz="1400" b="1" dirty="0" err="1">
                <a:solidFill>
                  <a:srgbClr val="000000"/>
                </a:solidFill>
                <a:latin typeface="+mn-lt"/>
              </a:rPr>
              <a:t>ms</a:t>
            </a:r>
            <a:endParaRPr lang="en-US" sz="14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4" name="TextBox 77"/>
          <p:cNvSpPr txBox="1">
            <a:spLocks noChangeArrowheads="1"/>
          </p:cNvSpPr>
          <p:nvPr/>
        </p:nvSpPr>
        <p:spPr bwMode="auto">
          <a:xfrm>
            <a:off x="7142368" y="5427581"/>
            <a:ext cx="1676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0000"/>
                </a:solidFill>
                <a:effectLst>
                  <a:outerShdw blurRad="50800" dist="889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Switch with small buffers</a:t>
            </a:r>
          </a:p>
        </p:txBody>
      </p:sp>
      <p:cxnSp>
        <p:nvCxnSpPr>
          <p:cNvPr id="155" name="Straight Arrow Connector 154"/>
          <p:cNvCxnSpPr/>
          <p:nvPr/>
        </p:nvCxnSpPr>
        <p:spPr>
          <a:xfrm flipH="1" flipV="1">
            <a:off x="7980568" y="4257063"/>
            <a:ext cx="152400" cy="1219200"/>
          </a:xfrm>
          <a:prstGeom prst="straightConnector1">
            <a:avLst/>
          </a:prstGeom>
          <a:ln w="984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358460"/>
              </p:ext>
            </p:extLst>
          </p:nvPr>
        </p:nvGraphicFramePr>
        <p:xfrm>
          <a:off x="4446794" y="3857014"/>
          <a:ext cx="417513" cy="229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2" name="Bitmap Image" r:id="rId24" imgW="9131300" imgH="5232400" progId="">
                  <p:embed/>
                </p:oleObj>
              </mc:Choice>
              <mc:Fallback>
                <p:oleObj name="Bitmap Image" r:id="rId24" imgW="9131300" imgH="52324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794" y="3857014"/>
                        <a:ext cx="417513" cy="2294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" name="Date Placeholder 3"/>
          <p:cNvSpPr txBox="1">
            <a:spLocks/>
          </p:cNvSpPr>
          <p:nvPr/>
        </p:nvSpPr>
        <p:spPr>
          <a:xfrm>
            <a:off x="7086593" y="7749977"/>
            <a:ext cx="1316207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6F1344-68C9-A64B-BA6F-34AA95D5BD6D}" type="datetime4">
              <a:rPr lang="en-US" smtClean="0"/>
              <a:pPr/>
              <a:t>April 19, 2016</a:t>
            </a:fld>
            <a:endParaRPr lang="en-US" dirty="0"/>
          </a:p>
        </p:txBody>
      </p:sp>
      <p:sp>
        <p:nvSpPr>
          <p:cNvPr id="159" name="Slide Number Placeholder 5"/>
          <p:cNvSpPr txBox="1">
            <a:spLocks/>
          </p:cNvSpPr>
          <p:nvPr/>
        </p:nvSpPr>
        <p:spPr>
          <a:xfrm>
            <a:off x="8513968" y="7749977"/>
            <a:ext cx="371412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151B9-CF22-1341-A1FA-AF855BA4AD1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60" name="Footer Placeholder 4"/>
          <p:cNvSpPr txBox="1">
            <a:spLocks/>
          </p:cNvSpPr>
          <p:nvPr/>
        </p:nvSpPr>
        <p:spPr>
          <a:xfrm>
            <a:off x="-35672" y="7742335"/>
            <a:ext cx="2079778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© 2015, http://www.perfsonar.net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8015" y="4799548"/>
            <a:ext cx="4258643" cy="954107"/>
          </a:xfrm>
          <a:prstGeom prst="rect">
            <a:avLst/>
          </a:prstGeom>
          <a:solidFill>
            <a:schemeClr val="bg2">
              <a:alpha val="84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GB" b="1" dirty="0" smtClean="0"/>
              <a:t>0.0046</a:t>
            </a:r>
            <a:r>
              <a:rPr lang="en-GB" b="1" dirty="0"/>
              <a:t>% loss (1 out of 22k packets) on 10G link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/>
              <a:t>with 1ms RTT: 7.3 </a:t>
            </a:r>
            <a:r>
              <a:rPr lang="en-GB" b="1" dirty="0" err="1"/>
              <a:t>Gbps</a:t>
            </a:r>
            <a:r>
              <a:rPr lang="en-GB" b="1" dirty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/>
              <a:t>with 51ms RTT: 122Mbps 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/>
              <a:t>with 88ms RTT: 60 Mbps (factor 80)</a:t>
            </a:r>
          </a:p>
        </p:txBody>
      </p:sp>
      <p:sp>
        <p:nvSpPr>
          <p:cNvPr id="8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97807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296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389"/>
            <a:ext cx="8229600" cy="840539"/>
          </a:xfrm>
        </p:spPr>
        <p:txBody>
          <a:bodyPr>
            <a:noAutofit/>
          </a:bodyPr>
          <a:lstStyle/>
          <a:p>
            <a:r>
              <a:rPr lang="en-GB" sz="3600" dirty="0" smtClean="0"/>
              <a:t>Packet ordering and jitter</a:t>
            </a:r>
            <a:endParaRPr lang="en-GB" sz="3600" dirty="0"/>
          </a:p>
        </p:txBody>
      </p:sp>
      <p:sp>
        <p:nvSpPr>
          <p:cNvPr id="8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13969" y="7749978"/>
            <a:ext cx="269063" cy="248878"/>
          </a:xfrm>
          <a:prstGeom prst="rect">
            <a:avLst/>
          </a:prstGeom>
        </p:spPr>
        <p:txBody>
          <a:bodyPr/>
          <a:lstStyle/>
          <a:p>
            <a:fld id="{318151B9-CF22-1341-A1FA-AF855BA4AD15}" type="slidenum">
              <a:rPr lang="en-US" smtClean="0"/>
              <a:t>5</a:t>
            </a:fld>
            <a:endParaRPr lang="en-US" dirty="0"/>
          </a:p>
        </p:txBody>
      </p:sp>
      <p:sp>
        <p:nvSpPr>
          <p:cNvPr id="84" name="Oval 83"/>
          <p:cNvSpPr/>
          <p:nvPr/>
        </p:nvSpPr>
        <p:spPr>
          <a:xfrm>
            <a:off x="131968" y="1195880"/>
            <a:ext cx="8991600" cy="5656983"/>
          </a:xfrm>
          <a:prstGeom prst="ellipse">
            <a:avLst/>
          </a:prstGeom>
          <a:solidFill>
            <a:schemeClr val="bg1">
              <a:lumMod val="75000"/>
              <a:alpha val="37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grpSp>
        <p:nvGrpSpPr>
          <p:cNvPr id="86" name="Group 16"/>
          <p:cNvGrpSpPr>
            <a:grpSpLocks/>
          </p:cNvGrpSpPr>
          <p:nvPr/>
        </p:nvGrpSpPr>
        <p:grpSpPr bwMode="auto">
          <a:xfrm>
            <a:off x="1840119" y="4314214"/>
            <a:ext cx="1800225" cy="1013381"/>
            <a:chOff x="1134" y="2661"/>
            <a:chExt cx="1134" cy="918"/>
          </a:xfrm>
        </p:grpSpPr>
        <p:sp>
          <p:nvSpPr>
            <p:cNvPr id="87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88" name="Group 18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89" name="Line 19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90" name="Object 6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95" name="Bitmap Image" r:id="rId4" imgW="9142857" imgH="5238095" progId="">
                      <p:embed/>
                    </p:oleObj>
                  </mc:Choice>
                  <mc:Fallback>
                    <p:oleObj name="Bitmap Image" r:id="rId4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1" name="Line 21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92" name="Object 7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96" name="Bitmap Image" r:id="rId6" imgW="9142857" imgH="5238095" progId="">
                      <p:embed/>
                    </p:oleObj>
                  </mc:Choice>
                  <mc:Fallback>
                    <p:oleObj name="Bitmap Image" r:id="rId6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" name="Object 8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97" name="Bitmap Image" r:id="rId7" imgW="9142857" imgH="5238095" progId="">
                      <p:embed/>
                    </p:oleObj>
                  </mc:Choice>
                  <mc:Fallback>
                    <p:oleObj name="Bitmap Image" r:id="rId7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4" name="Object 9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98" name="Bitmap Image" r:id="rId8" imgW="9142857" imgH="5238095" progId="">
                      <p:embed/>
                    </p:oleObj>
                  </mc:Choice>
                  <mc:Fallback>
                    <p:oleObj name="Bitmap Image" r:id="rId8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5" name="Line 25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96" name="Line 26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97" name="Group 27"/>
          <p:cNvGrpSpPr>
            <a:grpSpLocks/>
          </p:cNvGrpSpPr>
          <p:nvPr/>
        </p:nvGrpSpPr>
        <p:grpSpPr bwMode="auto">
          <a:xfrm>
            <a:off x="5083382" y="4314214"/>
            <a:ext cx="1800225" cy="1013381"/>
            <a:chOff x="1134" y="2661"/>
            <a:chExt cx="1134" cy="918"/>
          </a:xfrm>
        </p:grpSpPr>
        <p:sp>
          <p:nvSpPr>
            <p:cNvPr id="98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99" name="Group 29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100" name="Line 30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01" name="Object 10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99" name="Bitmap Image" r:id="rId9" imgW="9142857" imgH="5238095" progId="">
                      <p:embed/>
                    </p:oleObj>
                  </mc:Choice>
                  <mc:Fallback>
                    <p:oleObj name="Bitmap Image" r:id="rId9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2" name="Line 32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03" name="Object 11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0" name="Bitmap Image" r:id="rId10" imgW="9142857" imgH="5238095" progId="">
                      <p:embed/>
                    </p:oleObj>
                  </mc:Choice>
                  <mc:Fallback>
                    <p:oleObj name="Bitmap Image" r:id="rId10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" name="Object 12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1" name="Bitmap Image" r:id="rId11" imgW="9142857" imgH="5238095" progId="">
                      <p:embed/>
                    </p:oleObj>
                  </mc:Choice>
                  <mc:Fallback>
                    <p:oleObj name="Bitmap Image" r:id="rId11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5" name="Object 13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2" name="Bitmap Image" r:id="rId12" imgW="9142857" imgH="5238095" progId="">
                      <p:embed/>
                    </p:oleObj>
                  </mc:Choice>
                  <mc:Fallback>
                    <p:oleObj name="Bitmap Image" r:id="rId12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6" name="Line 36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07" name="Line 37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108" name="Group 38"/>
          <p:cNvGrpSpPr>
            <a:grpSpLocks/>
          </p:cNvGrpSpPr>
          <p:nvPr/>
        </p:nvGrpSpPr>
        <p:grpSpPr bwMode="auto">
          <a:xfrm>
            <a:off x="217694" y="3251649"/>
            <a:ext cx="1800225" cy="1015376"/>
            <a:chOff x="210" y="2451"/>
            <a:chExt cx="1134" cy="918"/>
          </a:xfrm>
        </p:grpSpPr>
        <p:sp>
          <p:nvSpPr>
            <p:cNvPr id="109" name="Cloud"/>
            <p:cNvSpPr>
              <a:spLocks noChangeAspect="1" noEditPoints="1" noChangeArrowheads="1"/>
            </p:cNvSpPr>
            <p:nvPr/>
          </p:nvSpPr>
          <p:spPr bwMode="auto">
            <a:xfrm>
              <a:off x="210" y="245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10" name="Group 40"/>
            <p:cNvGrpSpPr>
              <a:grpSpLocks/>
            </p:cNvGrpSpPr>
            <p:nvPr/>
          </p:nvGrpSpPr>
          <p:grpSpPr bwMode="auto">
            <a:xfrm>
              <a:off x="422" y="2600"/>
              <a:ext cx="703" cy="576"/>
              <a:chOff x="422" y="2600"/>
              <a:chExt cx="703" cy="576"/>
            </a:xfrm>
          </p:grpSpPr>
          <p:graphicFrame>
            <p:nvGraphicFramePr>
              <p:cNvPr id="111" name="Object 14"/>
              <p:cNvGraphicFramePr>
                <a:graphicFrameLocks noChangeAspect="1"/>
              </p:cNvGraphicFramePr>
              <p:nvPr/>
            </p:nvGraphicFramePr>
            <p:xfrm>
              <a:off x="422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3" name="Bitmap Image" r:id="rId13" imgW="9142857" imgH="5238095" progId="">
                      <p:embed/>
                    </p:oleObj>
                  </mc:Choice>
                  <mc:Fallback>
                    <p:oleObj name="Bitmap Image" r:id="rId13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2" name="Line 42"/>
              <p:cNvSpPr>
                <a:spLocks noChangeShapeType="1"/>
              </p:cNvSpPr>
              <p:nvPr/>
            </p:nvSpPr>
            <p:spPr bwMode="auto">
              <a:xfrm>
                <a:off x="553" y="2831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3" name="Line 43"/>
              <p:cNvSpPr>
                <a:spLocks noChangeShapeType="1"/>
              </p:cNvSpPr>
              <p:nvPr/>
            </p:nvSpPr>
            <p:spPr bwMode="auto">
              <a:xfrm rot="5400000" flipV="1">
                <a:off x="749" y="3005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4" name="Line 44"/>
              <p:cNvSpPr>
                <a:spLocks noChangeShapeType="1"/>
              </p:cNvSpPr>
              <p:nvPr/>
            </p:nvSpPr>
            <p:spPr bwMode="auto">
              <a:xfrm rot="5400000" flipV="1">
                <a:off x="564" y="2833"/>
                <a:ext cx="379" cy="1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15" name="Object 15"/>
              <p:cNvGraphicFramePr>
                <a:graphicFrameLocks noChangeAspect="1"/>
              </p:cNvGraphicFramePr>
              <p:nvPr/>
            </p:nvGraphicFramePr>
            <p:xfrm>
              <a:off x="422" y="2628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4" name="Bitmap Image" r:id="rId14" imgW="9142857" imgH="5238095" progId="">
                      <p:embed/>
                    </p:oleObj>
                  </mc:Choice>
                  <mc:Fallback>
                    <p:oleObj name="Bitmap Image" r:id="rId14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628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6" name="Object 16"/>
              <p:cNvGraphicFramePr>
                <a:graphicFrameLocks noChangeAspect="1"/>
              </p:cNvGraphicFramePr>
              <p:nvPr/>
            </p:nvGraphicFramePr>
            <p:xfrm>
              <a:off x="816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5" name="Bitmap Image" r:id="rId15" imgW="9142857" imgH="5238095" progId="">
                      <p:embed/>
                    </p:oleObj>
                  </mc:Choice>
                  <mc:Fallback>
                    <p:oleObj name="Bitmap Image" r:id="rId15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7" name="Line 47"/>
              <p:cNvSpPr>
                <a:spLocks noChangeShapeType="1"/>
              </p:cNvSpPr>
              <p:nvPr/>
            </p:nvSpPr>
            <p:spPr bwMode="auto">
              <a:xfrm flipH="1">
                <a:off x="947" y="2850"/>
                <a:ext cx="1" cy="1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8" name="computr1"/>
              <p:cNvSpPr>
                <a:spLocks noEditPoints="1" noChangeArrowheads="1"/>
              </p:cNvSpPr>
              <p:nvPr/>
            </p:nvSpPr>
            <p:spPr bwMode="auto">
              <a:xfrm>
                <a:off x="873" y="2600"/>
                <a:ext cx="252" cy="2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4886 w 21600"/>
                  <a:gd name="T43" fmla="*/ 2571 h 21600"/>
                  <a:gd name="T44" fmla="*/ 16714 w 21600"/>
                  <a:gd name="T45" fmla="*/ 11143 h 216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rgbClr val="C0C0C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119" name="Group 49"/>
          <p:cNvGrpSpPr>
            <a:grpSpLocks/>
          </p:cNvGrpSpPr>
          <p:nvPr/>
        </p:nvGrpSpPr>
        <p:grpSpPr bwMode="auto">
          <a:xfrm>
            <a:off x="6704219" y="3251649"/>
            <a:ext cx="1800225" cy="1015376"/>
            <a:chOff x="210" y="2451"/>
            <a:chExt cx="1134" cy="918"/>
          </a:xfrm>
        </p:grpSpPr>
        <p:sp>
          <p:nvSpPr>
            <p:cNvPr id="120" name="Cloud"/>
            <p:cNvSpPr>
              <a:spLocks noChangeAspect="1" noEditPoints="1" noChangeArrowheads="1"/>
            </p:cNvSpPr>
            <p:nvPr/>
          </p:nvSpPr>
          <p:spPr bwMode="auto">
            <a:xfrm>
              <a:off x="210" y="245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21" name="Group 51"/>
            <p:cNvGrpSpPr>
              <a:grpSpLocks/>
            </p:cNvGrpSpPr>
            <p:nvPr/>
          </p:nvGrpSpPr>
          <p:grpSpPr bwMode="auto">
            <a:xfrm>
              <a:off x="422" y="2600"/>
              <a:ext cx="703" cy="576"/>
              <a:chOff x="422" y="2600"/>
              <a:chExt cx="703" cy="576"/>
            </a:xfrm>
          </p:grpSpPr>
          <p:graphicFrame>
            <p:nvGraphicFramePr>
              <p:cNvPr id="122" name="Object 17"/>
              <p:cNvGraphicFramePr>
                <a:graphicFrameLocks noChangeAspect="1"/>
              </p:cNvGraphicFramePr>
              <p:nvPr/>
            </p:nvGraphicFramePr>
            <p:xfrm>
              <a:off x="422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6" name="Bitmap Image" r:id="rId16" imgW="9142857" imgH="5238095" progId="">
                      <p:embed/>
                    </p:oleObj>
                  </mc:Choice>
                  <mc:Fallback>
                    <p:oleObj name="Bitmap Image" r:id="rId16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3" name="Line 53"/>
              <p:cNvSpPr>
                <a:spLocks noChangeShapeType="1"/>
              </p:cNvSpPr>
              <p:nvPr/>
            </p:nvSpPr>
            <p:spPr bwMode="auto">
              <a:xfrm>
                <a:off x="553" y="2831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4" name="Line 54"/>
              <p:cNvSpPr>
                <a:spLocks noChangeShapeType="1"/>
              </p:cNvSpPr>
              <p:nvPr/>
            </p:nvSpPr>
            <p:spPr bwMode="auto">
              <a:xfrm rot="5400000" flipV="1">
                <a:off x="749" y="3005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5" name="Line 55"/>
              <p:cNvSpPr>
                <a:spLocks noChangeShapeType="1"/>
              </p:cNvSpPr>
              <p:nvPr/>
            </p:nvSpPr>
            <p:spPr bwMode="auto">
              <a:xfrm rot="5400000" flipV="1">
                <a:off x="564" y="2833"/>
                <a:ext cx="379" cy="1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26" name="Object 18"/>
              <p:cNvGraphicFramePr>
                <a:graphicFrameLocks noChangeAspect="1"/>
              </p:cNvGraphicFramePr>
              <p:nvPr/>
            </p:nvGraphicFramePr>
            <p:xfrm>
              <a:off x="422" y="2628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7" name="Bitmap Image" r:id="rId17" imgW="9142857" imgH="5238095" progId="">
                      <p:embed/>
                    </p:oleObj>
                  </mc:Choice>
                  <mc:Fallback>
                    <p:oleObj name="Bitmap Image" r:id="rId17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628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7" name="Object 19"/>
              <p:cNvGraphicFramePr>
                <a:graphicFrameLocks noChangeAspect="1"/>
              </p:cNvGraphicFramePr>
              <p:nvPr/>
            </p:nvGraphicFramePr>
            <p:xfrm>
              <a:off x="816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8" name="Bitmap Image" r:id="rId18" imgW="9142857" imgH="5238095" progId="">
                      <p:embed/>
                    </p:oleObj>
                  </mc:Choice>
                  <mc:Fallback>
                    <p:oleObj name="Bitmap Image" r:id="rId18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alphaModFix amt="35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2970"/>
                            <a:ext cx="263" cy="206"/>
                          </a:xfrm>
                          <a:prstGeom prst="rect">
                            <a:avLst/>
                          </a:prstGeom>
                          <a:solidFill>
                            <a:srgbClr val="FF0000">
                              <a:alpha val="34901"/>
                            </a:srgbClr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8" name="Line 58"/>
              <p:cNvSpPr>
                <a:spLocks noChangeShapeType="1"/>
              </p:cNvSpPr>
              <p:nvPr/>
            </p:nvSpPr>
            <p:spPr bwMode="auto">
              <a:xfrm flipH="1">
                <a:off x="947" y="2850"/>
                <a:ext cx="1" cy="1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9" name="computr1"/>
              <p:cNvSpPr>
                <a:spLocks noEditPoints="1" noChangeArrowheads="1"/>
              </p:cNvSpPr>
              <p:nvPr/>
            </p:nvSpPr>
            <p:spPr bwMode="auto">
              <a:xfrm>
                <a:off x="873" y="2600"/>
                <a:ext cx="252" cy="2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4886 w 21600"/>
                  <a:gd name="T43" fmla="*/ 2571 h 21600"/>
                  <a:gd name="T44" fmla="*/ 16714 w 21600"/>
                  <a:gd name="T45" fmla="*/ 11143 h 216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rgbClr val="C0C0C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sp>
        <p:nvSpPr>
          <p:cNvPr id="130" name="Text Box 61"/>
          <p:cNvSpPr txBox="1">
            <a:spLocks noChangeArrowheads="1"/>
          </p:cNvSpPr>
          <p:nvPr/>
        </p:nvSpPr>
        <p:spPr bwMode="auto">
          <a:xfrm>
            <a:off x="512968" y="2542564"/>
            <a:ext cx="914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Source</a:t>
            </a:r>
          </a:p>
          <a:p>
            <a:pPr algn="ctr" eaLnBrk="1" hangingPunct="1"/>
            <a:r>
              <a:rPr lang="en-US" sz="1400" b="1">
                <a:latin typeface="+mn-lt"/>
              </a:rPr>
              <a:t>Campus</a:t>
            </a:r>
          </a:p>
        </p:txBody>
      </p:sp>
      <p:sp>
        <p:nvSpPr>
          <p:cNvPr id="131" name="Text Box 62"/>
          <p:cNvSpPr txBox="1">
            <a:spLocks noChangeArrowheads="1"/>
          </p:cNvSpPr>
          <p:nvPr/>
        </p:nvSpPr>
        <p:spPr bwMode="auto">
          <a:xfrm>
            <a:off x="3987563" y="2440964"/>
            <a:ext cx="10438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R&amp;E</a:t>
            </a:r>
          </a:p>
          <a:p>
            <a:pPr algn="ctr" eaLnBrk="1" hangingPunct="1"/>
            <a:r>
              <a:rPr lang="en-US" sz="1400" b="1">
                <a:latin typeface="+mn-lt"/>
              </a:rPr>
              <a:t>Backbone</a:t>
            </a:r>
          </a:p>
        </p:txBody>
      </p:sp>
      <p:sp>
        <p:nvSpPr>
          <p:cNvPr id="132" name="Text Box 63"/>
          <p:cNvSpPr txBox="1">
            <a:spLocks noChangeArrowheads="1"/>
          </p:cNvSpPr>
          <p:nvPr/>
        </p:nvSpPr>
        <p:spPr bwMode="auto">
          <a:xfrm>
            <a:off x="5365258" y="5882664"/>
            <a:ext cx="942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Regional</a:t>
            </a:r>
          </a:p>
        </p:txBody>
      </p:sp>
      <p:sp>
        <p:nvSpPr>
          <p:cNvPr id="133" name="Line 65"/>
          <p:cNvSpPr>
            <a:spLocks noChangeShapeType="1"/>
          </p:cNvSpPr>
          <p:nvPr/>
        </p:nvSpPr>
        <p:spPr bwMode="auto">
          <a:xfrm>
            <a:off x="1687718" y="4134299"/>
            <a:ext cx="414338" cy="30122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4" name="Line 66"/>
          <p:cNvSpPr>
            <a:spLocks noChangeShapeType="1"/>
          </p:cNvSpPr>
          <p:nvPr/>
        </p:nvSpPr>
        <p:spPr bwMode="auto">
          <a:xfrm>
            <a:off x="4957969" y="4134298"/>
            <a:ext cx="404813" cy="29124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5" name="Line 67"/>
          <p:cNvSpPr>
            <a:spLocks noChangeShapeType="1"/>
          </p:cNvSpPr>
          <p:nvPr/>
        </p:nvSpPr>
        <p:spPr bwMode="auto">
          <a:xfrm flipH="1">
            <a:off x="3394281" y="4157582"/>
            <a:ext cx="334962" cy="207464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6" name="Line 68"/>
          <p:cNvSpPr>
            <a:spLocks noChangeShapeType="1"/>
          </p:cNvSpPr>
          <p:nvPr/>
        </p:nvSpPr>
        <p:spPr bwMode="auto">
          <a:xfrm flipH="1">
            <a:off x="6634368" y="4157581"/>
            <a:ext cx="320675" cy="20546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7" name="Text Box 84"/>
          <p:cNvSpPr txBox="1">
            <a:spLocks noChangeArrowheads="1"/>
          </p:cNvSpPr>
          <p:nvPr/>
        </p:nvSpPr>
        <p:spPr bwMode="auto">
          <a:xfrm>
            <a:off x="8227976" y="3310915"/>
            <a:ext cx="148122" cy="233910"/>
          </a:xfrm>
          <a:prstGeom prst="rect">
            <a:avLst/>
          </a:pr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latin typeface="+mn-lt"/>
              </a:rPr>
              <a:t>D</a:t>
            </a:r>
          </a:p>
        </p:txBody>
      </p:sp>
      <p:sp>
        <p:nvSpPr>
          <p:cNvPr id="138" name="Text Box 86"/>
          <p:cNvSpPr txBox="1">
            <a:spLocks noChangeArrowheads="1"/>
          </p:cNvSpPr>
          <p:nvPr/>
        </p:nvSpPr>
        <p:spPr bwMode="auto">
          <a:xfrm>
            <a:off x="1694018" y="3317264"/>
            <a:ext cx="138216" cy="233910"/>
          </a:xfrm>
          <a:prstGeom prst="rect">
            <a:avLst/>
          </a:pr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latin typeface="+mn-lt"/>
              </a:rPr>
              <a:t>S</a:t>
            </a:r>
          </a:p>
        </p:txBody>
      </p:sp>
      <p:sp>
        <p:nvSpPr>
          <p:cNvPr id="139" name="Text Box 61"/>
          <p:cNvSpPr txBox="1">
            <a:spLocks noChangeArrowheads="1"/>
          </p:cNvSpPr>
          <p:nvPr/>
        </p:nvSpPr>
        <p:spPr bwMode="auto">
          <a:xfrm>
            <a:off x="7454232" y="2417681"/>
            <a:ext cx="11622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Destination</a:t>
            </a:r>
          </a:p>
          <a:p>
            <a:pPr algn="ctr" eaLnBrk="1" hangingPunct="1"/>
            <a:r>
              <a:rPr lang="en-US" sz="1400" b="1">
                <a:latin typeface="+mn-lt"/>
              </a:rPr>
              <a:t>Campus</a:t>
            </a:r>
          </a:p>
        </p:txBody>
      </p:sp>
      <p:sp>
        <p:nvSpPr>
          <p:cNvPr id="140" name="Text Box 63"/>
          <p:cNvSpPr txBox="1">
            <a:spLocks noChangeArrowheads="1"/>
          </p:cNvSpPr>
          <p:nvPr/>
        </p:nvSpPr>
        <p:spPr bwMode="auto">
          <a:xfrm>
            <a:off x="2143426" y="5781064"/>
            <a:ext cx="942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Regional</a:t>
            </a:r>
          </a:p>
        </p:txBody>
      </p:sp>
      <p:grpSp>
        <p:nvGrpSpPr>
          <p:cNvPr id="142" name="Group 5"/>
          <p:cNvGrpSpPr>
            <a:grpSpLocks/>
          </p:cNvGrpSpPr>
          <p:nvPr/>
        </p:nvGrpSpPr>
        <p:grpSpPr bwMode="auto">
          <a:xfrm>
            <a:off x="3481594" y="3251649"/>
            <a:ext cx="1800225" cy="1015376"/>
            <a:chOff x="1134" y="2661"/>
            <a:chExt cx="1134" cy="918"/>
          </a:xfrm>
        </p:grpSpPr>
        <p:sp>
          <p:nvSpPr>
            <p:cNvPr id="143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44" name="Group 7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145" name="Line 8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46" name="Object 2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9" name="Bitmap Image" r:id="rId19" imgW="9142857" imgH="5238095" progId="">
                      <p:embed/>
                    </p:oleObj>
                  </mc:Choice>
                  <mc:Fallback>
                    <p:oleObj name="Bitmap Image" r:id="rId19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7" name="Line 10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48" name="Object 3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10" name="Bitmap Image" r:id="rId20" imgW="9142857" imgH="5238095" progId="">
                      <p:embed/>
                    </p:oleObj>
                  </mc:Choice>
                  <mc:Fallback>
                    <p:oleObj name="Bitmap Image" r:id="rId20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9" name="Object 4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11" name="Bitmap Image" r:id="rId21" imgW="9142857" imgH="5238095" progId="">
                      <p:embed/>
                    </p:oleObj>
                  </mc:Choice>
                  <mc:Fallback>
                    <p:oleObj name="Bitmap Image" r:id="rId21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0" name="Object 5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12" name="Bitmap Image" r:id="rId22" imgW="9131300" imgH="5232400" progId="">
                      <p:embed/>
                    </p:oleObj>
                  </mc:Choice>
                  <mc:Fallback>
                    <p:oleObj name="Bitmap Image" r:id="rId22" imgW="9131300" imgH="52324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1" name="Line 14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52" name="Line 15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sp>
        <p:nvSpPr>
          <p:cNvPr id="154" name="TextBox 77"/>
          <p:cNvSpPr txBox="1">
            <a:spLocks noChangeArrowheads="1"/>
          </p:cNvSpPr>
          <p:nvPr/>
        </p:nvSpPr>
        <p:spPr bwMode="auto">
          <a:xfrm>
            <a:off x="5731194" y="2512985"/>
            <a:ext cx="1676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0000"/>
                </a:solidFill>
                <a:effectLst>
                  <a:outerShdw blurRad="50800" dist="889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Network introducing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50800" dist="889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50800" dist="889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delays and out of order packets</a:t>
            </a:r>
            <a:endParaRPr lang="en-US" sz="1400" dirty="0">
              <a:solidFill>
                <a:srgbClr val="FF0000"/>
              </a:solidFill>
              <a:effectLst>
                <a:outerShdw blurRad="50800" dist="88900" dir="27000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cxnSp>
        <p:nvCxnSpPr>
          <p:cNvPr id="155" name="Straight Arrow Connector 154"/>
          <p:cNvCxnSpPr/>
          <p:nvPr/>
        </p:nvCxnSpPr>
        <p:spPr>
          <a:xfrm flipH="1">
            <a:off x="4957969" y="3317264"/>
            <a:ext cx="875506" cy="539750"/>
          </a:xfrm>
          <a:prstGeom prst="straightConnector1">
            <a:avLst/>
          </a:prstGeom>
          <a:ln w="984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382693"/>
              </p:ext>
            </p:extLst>
          </p:nvPr>
        </p:nvGraphicFramePr>
        <p:xfrm>
          <a:off x="4446794" y="3857014"/>
          <a:ext cx="417513" cy="229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3" name="Bitmap Image" r:id="rId24" imgW="9131300" imgH="5232400" progId="">
                  <p:embed/>
                </p:oleObj>
              </mc:Choice>
              <mc:Fallback>
                <p:oleObj name="Bitmap Image" r:id="rId24" imgW="9131300" imgH="52324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794" y="3857014"/>
                        <a:ext cx="417513" cy="2294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" name="Date Placeholder 3"/>
          <p:cNvSpPr txBox="1">
            <a:spLocks/>
          </p:cNvSpPr>
          <p:nvPr/>
        </p:nvSpPr>
        <p:spPr>
          <a:xfrm>
            <a:off x="7086593" y="7749977"/>
            <a:ext cx="1316207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6F1344-68C9-A64B-BA6F-34AA95D5BD6D}" type="datetime4">
              <a:rPr lang="en-US" smtClean="0"/>
              <a:pPr/>
              <a:t>April 19, 2016</a:t>
            </a:fld>
            <a:endParaRPr lang="en-US" dirty="0"/>
          </a:p>
        </p:txBody>
      </p:sp>
      <p:sp>
        <p:nvSpPr>
          <p:cNvPr id="159" name="Slide Number Placeholder 5"/>
          <p:cNvSpPr txBox="1">
            <a:spLocks/>
          </p:cNvSpPr>
          <p:nvPr/>
        </p:nvSpPr>
        <p:spPr>
          <a:xfrm>
            <a:off x="8513968" y="7749977"/>
            <a:ext cx="371412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151B9-CF22-1341-A1FA-AF855BA4AD1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0" name="Footer Placeholder 4"/>
          <p:cNvSpPr txBox="1">
            <a:spLocks/>
          </p:cNvSpPr>
          <p:nvPr/>
        </p:nvSpPr>
        <p:spPr>
          <a:xfrm>
            <a:off x="-35672" y="7742335"/>
            <a:ext cx="2079778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© 2015, http://www.perfsonar.net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2275" y="4958263"/>
            <a:ext cx="4729164" cy="738664"/>
          </a:xfrm>
          <a:prstGeom prst="rect">
            <a:avLst/>
          </a:prstGeom>
          <a:solidFill>
            <a:schemeClr val="bg2">
              <a:alpha val="84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GB" b="1" dirty="0" smtClean="0"/>
              <a:t>At 70ms RTT on </a:t>
            </a:r>
            <a:r>
              <a:rPr lang="en-GB" b="1" dirty="0"/>
              <a:t>10G </a:t>
            </a:r>
            <a:r>
              <a:rPr lang="en-GB" b="1" dirty="0" smtClean="0"/>
              <a:t>link, 60 seconds test</a:t>
            </a:r>
            <a:endParaRPr lang="en-GB" b="1" dirty="0"/>
          </a:p>
          <a:p>
            <a:pPr marL="742950" lvl="1" indent="-285750">
              <a:buFont typeface="Arial"/>
              <a:buChar char="•"/>
            </a:pPr>
            <a:r>
              <a:rPr lang="en-GB" b="1" dirty="0"/>
              <a:t>with </a:t>
            </a:r>
            <a:r>
              <a:rPr lang="en-GB" b="1" dirty="0" smtClean="0"/>
              <a:t>1% re-ordering, 0.2 </a:t>
            </a:r>
            <a:r>
              <a:rPr lang="en-GB" b="1" dirty="0" err="1" smtClean="0"/>
              <a:t>ms</a:t>
            </a:r>
            <a:r>
              <a:rPr lang="en-GB" b="1" dirty="0" smtClean="0"/>
              <a:t> jitter: 8.45 </a:t>
            </a:r>
            <a:r>
              <a:rPr lang="en-GB" b="1" dirty="0" err="1"/>
              <a:t>Gbps</a:t>
            </a:r>
            <a:r>
              <a:rPr lang="en-GB" b="1" dirty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 smtClean="0"/>
              <a:t>with 1% re-ordering, 1ms jitter: 1.1 </a:t>
            </a:r>
            <a:r>
              <a:rPr lang="en-GB" b="1" dirty="0" err="1" smtClean="0"/>
              <a:t>Gbps</a:t>
            </a:r>
            <a:endParaRPr lang="en-GB" b="1" dirty="0"/>
          </a:p>
        </p:txBody>
      </p:sp>
      <p:sp>
        <p:nvSpPr>
          <p:cNvPr id="8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97807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39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Screen Shot 2015-03-24 at 11.13.53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77" b="-10177"/>
          <a:stretch>
            <a:fillRect/>
          </a:stretch>
        </p:blipFill>
        <p:spPr>
          <a:xfrm>
            <a:off x="685800" y="697579"/>
            <a:ext cx="8382000" cy="52117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Current </a:t>
            </a:r>
            <a:r>
              <a:rPr lang="en-GB" dirty="0" err="1" smtClean="0"/>
              <a:t>perfSONAR</a:t>
            </a:r>
            <a:r>
              <a:rPr lang="en-GB" dirty="0" smtClean="0"/>
              <a:t> Deployment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494830" y="1356608"/>
            <a:ext cx="3545716" cy="3508652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>
                    <a:alpha val="59000"/>
                  </a:srgbClr>
                </a:solidFill>
              </a:rPr>
              <a:t>246 Active </a:t>
            </a:r>
            <a:r>
              <a:rPr lang="en-US" sz="1600" dirty="0" err="1" smtClean="0">
                <a:solidFill>
                  <a:schemeClr val="tx1">
                    <a:alpha val="59000"/>
                  </a:schemeClr>
                </a:solidFill>
              </a:rPr>
              <a:t>perfSONAR</a:t>
            </a:r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 instances</a:t>
            </a:r>
          </a:p>
          <a:p>
            <a:r>
              <a:rPr lang="en-US" sz="1600" dirty="0" smtClean="0">
                <a:solidFill>
                  <a:srgbClr val="00B050">
                    <a:alpha val="59000"/>
                  </a:srgbClr>
                </a:solidFill>
              </a:rPr>
              <a:t>202</a:t>
            </a:r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 Running latest version (3.5+)</a:t>
            </a:r>
          </a:p>
          <a:p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- 95 sonars in latency mesh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8930 links measured at 10Hz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packet-loss, one-way latency, jitter, </a:t>
            </a:r>
            <a:r>
              <a:rPr lang="en-US" sz="1600" dirty="0" err="1">
                <a:solidFill>
                  <a:schemeClr val="tx1">
                    <a:alpha val="59000"/>
                  </a:schemeClr>
                </a:solidFill>
              </a:rPr>
              <a:t>ttl</a:t>
            </a: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, packet-reordering</a:t>
            </a:r>
          </a:p>
          <a:p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- 115 sonars in </a:t>
            </a:r>
            <a:r>
              <a:rPr lang="en-US" sz="1600" dirty="0" err="1">
                <a:solidFill>
                  <a:schemeClr val="tx1">
                    <a:alpha val="59000"/>
                  </a:schemeClr>
                </a:solidFill>
              </a:rPr>
              <a:t>traceroutes</a:t>
            </a: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 mesh</a:t>
            </a:r>
          </a:p>
          <a:p>
            <a:pPr lvl="1"/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        -  13110 </a:t>
            </a: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links</a:t>
            </a:r>
          </a:p>
          <a:p>
            <a:pPr lvl="1"/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        -  hourly </a:t>
            </a:r>
            <a:r>
              <a:rPr lang="en-US" sz="1600" dirty="0" err="1">
                <a:solidFill>
                  <a:schemeClr val="tx1">
                    <a:alpha val="59000"/>
                  </a:schemeClr>
                </a:solidFill>
              </a:rPr>
              <a:t>traceroutes</a:t>
            </a: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, path-</a:t>
            </a:r>
            <a:r>
              <a:rPr lang="en-US" sz="1600" dirty="0" err="1">
                <a:solidFill>
                  <a:schemeClr val="tx1">
                    <a:alpha val="59000"/>
                  </a:schemeClr>
                </a:solidFill>
              </a:rPr>
              <a:t>mtu</a:t>
            </a:r>
            <a:endParaRPr lang="en-US" sz="1600" dirty="0">
              <a:solidFill>
                <a:schemeClr val="tx1">
                  <a:alpha val="59000"/>
                </a:schemeClr>
              </a:solidFill>
            </a:endParaRPr>
          </a:p>
          <a:p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- 102 sonars in bandwidth mesh</a:t>
            </a:r>
          </a:p>
          <a:p>
            <a:pPr marL="457200" lvl="1"/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- 10920 links (iperf3)</a:t>
            </a:r>
            <a:endParaRPr lang="en-US" sz="1600" dirty="0">
              <a:solidFill>
                <a:schemeClr val="tx1">
                  <a:alpha val="59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alpha val="59000"/>
                </a:schemeClr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857079" y="5519061"/>
            <a:ext cx="8058321" cy="12024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Initial deployment coordinated by WLCG </a:t>
            </a:r>
            <a:r>
              <a:rPr lang="en-GB" sz="2000" dirty="0" err="1" smtClean="0"/>
              <a:t>perfSONAR</a:t>
            </a:r>
            <a:r>
              <a:rPr lang="en-GB" sz="2000" dirty="0" smtClean="0"/>
              <a:t> TF</a:t>
            </a:r>
          </a:p>
          <a:p>
            <a:r>
              <a:rPr lang="en-GB" sz="2000" dirty="0" smtClean="0"/>
              <a:t>Commissioning of the network followed by WLCG Network and Transfer Metrics WG</a:t>
            </a:r>
            <a:endParaRPr lang="en-GB" sz="2000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44625" y="802374"/>
            <a:ext cx="4962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grid-monitoring.cern.ch/perfsonar_report.txt</a:t>
            </a:r>
            <a:r>
              <a:rPr lang="en-US" dirty="0" smtClean="0"/>
              <a:t> for stats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7079" y="5191125"/>
            <a:ext cx="7753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5"/>
              </a:rPr>
              <a:t>https://</a:t>
            </a:r>
            <a:r>
              <a:rPr lang="en-US" sz="1100" dirty="0" smtClean="0">
                <a:hlinkClick r:id="rId5"/>
              </a:rPr>
              <a:t>www.google.com/fusiontables/DataSource?docid=1QT4r17HEufkvnqhJu24nIptZ66XauYEIBWWh5Kpa#map:id=3</a:t>
            </a:r>
            <a:r>
              <a:rPr lang="en-US" sz="1100" dirty="0" smtClean="0"/>
              <a:t>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8285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487"/>
    </mc:Choice>
    <mc:Fallback xmlns="">
      <p:transition xmlns:p14="http://schemas.microsoft.com/office/powerpoint/2010/main" spd="slow" advTm="7948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8070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working group has created a support unit to coordinate responses to potential network issues</a:t>
            </a:r>
          </a:p>
          <a:p>
            <a:pPr lvl="1"/>
            <a:r>
              <a:rPr lang="en-US" dirty="0" smtClean="0"/>
              <a:t>Tickets opened in the support group can be triaged to the right destination</a:t>
            </a:r>
          </a:p>
          <a:p>
            <a:pPr lvl="1"/>
            <a:r>
              <a:rPr lang="en-US" dirty="0" smtClean="0"/>
              <a:t>Many issues are potentially resolvable within the working group</a:t>
            </a:r>
          </a:p>
          <a:p>
            <a:pPr lvl="1"/>
            <a:r>
              <a:rPr lang="en-US" dirty="0" smtClean="0"/>
              <a:t>Real network issues can be identified and directed to the appropriate network support centers</a:t>
            </a:r>
          </a:p>
          <a:p>
            <a:r>
              <a:rPr lang="en-US" dirty="0" smtClean="0"/>
              <a:t>Documented </a:t>
            </a:r>
            <a:r>
              <a:rPr lang="en-US" dirty="0"/>
              <a:t>at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twiki.cern.ch/twiki/bin/view/LCG/NetworkTransferMetrics#Network_Performance_Incidents</a:t>
            </a:r>
            <a:r>
              <a:rPr lang="en-US" dirty="0" smtClean="0"/>
              <a:t> </a:t>
            </a:r>
          </a:p>
          <a:p>
            <a:r>
              <a:rPr lang="en-US" dirty="0"/>
              <a:t>R</a:t>
            </a:r>
            <a:r>
              <a:rPr lang="en-US" dirty="0" smtClean="0"/>
              <a:t>ecent case CA&lt;-&gt;EU </a:t>
            </a:r>
            <a:r>
              <a:rPr lang="en-US" dirty="0" smtClean="0">
                <a:hlinkClick r:id="rId4"/>
              </a:rPr>
              <a:t>GGUS-118730</a:t>
            </a:r>
            <a:endParaRPr lang="en-US" dirty="0" smtClean="0"/>
          </a:p>
          <a:p>
            <a:pPr lvl="1"/>
            <a:r>
              <a:rPr lang="en-US" dirty="0" smtClean="0"/>
              <a:t>resolved within hours of being reported</a:t>
            </a:r>
          </a:p>
          <a:p>
            <a:pPr lvl="1"/>
            <a:r>
              <a:rPr lang="en-US" dirty="0" smtClean="0"/>
              <a:t>mainly due to our ability to narrow down using </a:t>
            </a:r>
            <a:r>
              <a:rPr lang="en-US" dirty="0" err="1" smtClean="0"/>
              <a:t>perfSONAR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0"/>
            <a:ext cx="81534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Coordinating Network Issue Response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16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</a:t>
            </a:r>
            <a:r>
              <a:rPr lang="en-US" dirty="0" err="1" smtClean="0"/>
              <a:t>perfSONAR</a:t>
            </a:r>
            <a:r>
              <a:rPr lang="en-US" dirty="0" smtClean="0"/>
              <a:t> Pipeline</a:t>
            </a:r>
            <a:endParaRPr lang="en-US" dirty="0"/>
          </a:p>
        </p:txBody>
      </p:sp>
      <p:pic>
        <p:nvPicPr>
          <p:cNvPr id="8" name="Picture 7" descr="wlcg_perfsona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175" y="785974"/>
            <a:ext cx="6251825" cy="60675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962025"/>
            <a:ext cx="31527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The diagram on the right provides a high-level view of how WLCG/OSG is managing </a:t>
            </a:r>
            <a:r>
              <a:rPr lang="en-US" sz="2000" dirty="0" err="1" smtClean="0">
                <a:solidFill>
                  <a:srgbClr val="C00000"/>
                </a:solidFill>
              </a:rPr>
              <a:t>perfSONAR</a:t>
            </a:r>
            <a:r>
              <a:rPr lang="en-US" sz="2000" dirty="0" smtClean="0">
                <a:solidFill>
                  <a:srgbClr val="C00000"/>
                </a:solidFill>
              </a:rPr>
              <a:t> deployments, gathering metrics and making them available for use.</a:t>
            </a:r>
          </a:p>
          <a:p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9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>
                <a:solidFill>
                  <a:srgbClr val="7030A0"/>
                </a:solidFill>
              </a:rPr>
              <a:t>Ilija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Vukotic</a:t>
            </a:r>
            <a:r>
              <a:rPr lang="en-US" dirty="0" smtClean="0">
                <a:solidFill>
                  <a:srgbClr val="7030A0"/>
                </a:solidFill>
              </a:rPr>
              <a:t>/U Chicago </a:t>
            </a:r>
            <a:r>
              <a:rPr lang="en-US" dirty="0">
                <a:solidFill>
                  <a:srgbClr val="7030A0"/>
                </a:solidFill>
              </a:rPr>
              <a:t>has been leading an effort to get network metrics into an analytics </a:t>
            </a:r>
            <a:r>
              <a:rPr lang="en-US" dirty="0" smtClean="0">
                <a:solidFill>
                  <a:srgbClr val="7030A0"/>
                </a:solidFill>
              </a:rPr>
              <a:t>platform</a:t>
            </a:r>
            <a:endParaRPr lang="en-GB" dirty="0" smtClean="0">
              <a:solidFill>
                <a:srgbClr val="7030A0"/>
              </a:solidFill>
            </a:endParaRPr>
          </a:p>
          <a:p>
            <a:r>
              <a:rPr lang="en-GB" dirty="0" smtClean="0"/>
              <a:t>This </a:t>
            </a:r>
            <a:r>
              <a:rPr lang="en-GB" dirty="0"/>
              <a:t>analytics service </a:t>
            </a:r>
            <a:r>
              <a:rPr lang="en-GB" dirty="0" smtClean="0"/>
              <a:t>indexes </a:t>
            </a:r>
            <a:r>
              <a:rPr lang="en-GB" dirty="0"/>
              <a:t>historical network related data while providing predictive capabilities for near term network throughput performance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Primary functions:</a:t>
            </a:r>
          </a:p>
          <a:p>
            <a:pPr lvl="1"/>
            <a:r>
              <a:rPr lang="en-GB" dirty="0"/>
              <a:t>Aggregate, and index, network related data associated with WLCG “links”</a:t>
            </a:r>
          </a:p>
          <a:p>
            <a:pPr lvl="1"/>
            <a:r>
              <a:rPr lang="en-GB" dirty="0"/>
              <a:t>Serve derived network analytics to ATLAS production, DDM &amp; analysis clients</a:t>
            </a:r>
          </a:p>
          <a:p>
            <a:pPr lvl="1"/>
            <a:r>
              <a:rPr lang="en-GB" dirty="0"/>
              <a:t>Provide a generalized network analytics platform for other communities in the </a:t>
            </a:r>
            <a:r>
              <a:rPr lang="en-GB" dirty="0" smtClean="0"/>
              <a:t>OSG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Part of ATLAS Analytics platform</a:t>
            </a:r>
          </a:p>
          <a:p>
            <a:pPr lvl="1"/>
            <a:r>
              <a:rPr lang="en-GB" dirty="0"/>
              <a:t>https</a:t>
            </a:r>
            <a:r>
              <a:rPr lang="en-GB"/>
              <a:t>://</a:t>
            </a:r>
            <a:r>
              <a:rPr lang="en-GB" smtClean="0"/>
              <a:t>cds.cern.ch/record/2056257/files/ATL-SOFT-SLIDE-2015-752.pdf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HEPiX Spring 2016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Network Analytics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679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wlc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SDC_latest2.pot</Template>
  <TotalTime>33924</TotalTime>
  <Words>1855</Words>
  <Application>Microsoft Office PowerPoint</Application>
  <PresentationFormat>On-screen Show (4:3)</PresentationFormat>
  <Paragraphs>241</Paragraphs>
  <Slides>18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IT Groups</vt:lpstr>
      <vt:lpstr>1_IT Groups</vt:lpstr>
      <vt:lpstr>wlcg</vt:lpstr>
      <vt:lpstr>Bitmap Image</vt:lpstr>
      <vt:lpstr>WLCG Network and Transfer Metrics</vt:lpstr>
      <vt:lpstr>Working Group</vt:lpstr>
      <vt:lpstr>Importance of Measuring Our Networks</vt:lpstr>
      <vt:lpstr>Latency and packet loss matters</vt:lpstr>
      <vt:lpstr>Packet ordering and jitter</vt:lpstr>
      <vt:lpstr>Current perfSONAR Deployment</vt:lpstr>
      <vt:lpstr>Coordinating Network Issue Response</vt:lpstr>
      <vt:lpstr>Overview of perfSONAR Pipeline</vt:lpstr>
      <vt:lpstr>ATLAS Network Analytics</vt:lpstr>
      <vt:lpstr>Throughput predictions</vt:lpstr>
      <vt:lpstr>ATLAS Network Analytics</vt:lpstr>
      <vt:lpstr>Playing with SDN in ATLAS</vt:lpstr>
      <vt:lpstr>Quick View of Latency  Mesh</vt:lpstr>
      <vt:lpstr>Current Efforts</vt:lpstr>
      <vt:lpstr>Future Directions</vt:lpstr>
      <vt:lpstr>Possible Future Project Areas</vt:lpstr>
      <vt:lpstr>Summary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monitoring and metrics</dc:title>
  <dc:creator>smckee</dc:creator>
  <cp:lastModifiedBy>smckee</cp:lastModifiedBy>
  <cp:revision>548</cp:revision>
  <cp:lastPrinted>2015-03-23T18:18:43Z</cp:lastPrinted>
  <dcterms:modified xsi:type="dcterms:W3CDTF">2016-04-19T11:42:04Z</dcterms:modified>
</cp:coreProperties>
</file>