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2.xml" ContentType="application/vnd.openxmlformats-officedocument.drawingml.chart+xml"/>
  <Override PartName="/ppt/notesSlides/notesSlide9.xml" ContentType="application/vnd.openxmlformats-officedocument.presentationml.notesSlide+xml"/>
  <Override PartName="/ppt/charts/chart3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4.xml" ContentType="application/vnd.openxmlformats-officedocument.drawingml.chart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892" r:id="rId1"/>
  </p:sldMasterIdLst>
  <p:notesMasterIdLst>
    <p:notesMasterId r:id="rId23"/>
  </p:notesMasterIdLst>
  <p:handoutMasterIdLst>
    <p:handoutMasterId r:id="rId24"/>
  </p:handoutMasterIdLst>
  <p:sldIdLst>
    <p:sldId id="359" r:id="rId2"/>
    <p:sldId id="310" r:id="rId3"/>
    <p:sldId id="400" r:id="rId4"/>
    <p:sldId id="358" r:id="rId5"/>
    <p:sldId id="351" r:id="rId6"/>
    <p:sldId id="398" r:id="rId7"/>
    <p:sldId id="399" r:id="rId8"/>
    <p:sldId id="392" r:id="rId9"/>
    <p:sldId id="361" r:id="rId10"/>
    <p:sldId id="396" r:id="rId11"/>
    <p:sldId id="397" r:id="rId12"/>
    <p:sldId id="375" r:id="rId13"/>
    <p:sldId id="376" r:id="rId14"/>
    <p:sldId id="328" r:id="rId15"/>
    <p:sldId id="357" r:id="rId16"/>
    <p:sldId id="336" r:id="rId17"/>
    <p:sldId id="350" r:id="rId18"/>
    <p:sldId id="362" r:id="rId19"/>
    <p:sldId id="391" r:id="rId20"/>
    <p:sldId id="333" r:id="rId21"/>
    <p:sldId id="371" r:id="rId22"/>
  </p:sldIdLst>
  <p:sldSz cx="9144000" cy="5143500" type="screen16x9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FF80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12" autoAdjust="0"/>
    <p:restoredTop sz="82453" autoAdjust="0"/>
  </p:normalViewPr>
  <p:slideViewPr>
    <p:cSldViewPr snapToGrid="0" snapToObjects="1">
      <p:cViewPr varScale="1">
        <p:scale>
          <a:sx n="100" d="100"/>
          <a:sy n="100" d="100"/>
        </p:scale>
        <p:origin x="-216" y="-104"/>
      </p:cViewPr>
      <p:guideLst>
        <p:guide orient="horz" pos="2782"/>
        <p:guide pos="290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iwai:Desktop:2016-03-13%20ISGC2016:kekcc_resource_history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iwai:Desktop:2016-04-18%20HEPiX%20Spring%202016%20Workshop:kekcc_resource_history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iwai:Desktop:2016-04-18%20HEPiX%20Spring%202016%20Workshop:kekcc_resource_history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iwai:Desktop:2016-03-13%20ISGC2016:kekcc_resource_history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1"/>
          <c:order val="1"/>
          <c:tx>
            <c:strRef>
              <c:f>'KEKCC resource history'!$A$3</c:f>
              <c:strCache>
                <c:ptCount val="1"/>
                <c:pt idx="0">
                  <c:v>Disk (PB)</c:v>
                </c:pt>
              </c:strCache>
            </c:strRef>
          </c:tx>
          <c:invertIfNegative val="0"/>
          <c:cat>
            <c:strRef>
              <c:f>'KEKCC resource history'!$B$1:$D$1</c:f>
              <c:strCache>
                <c:ptCount val="3"/>
                <c:pt idx="0">
                  <c:v>KEKCC'06</c:v>
                </c:pt>
                <c:pt idx="1">
                  <c:v>KEKCC'09</c:v>
                </c:pt>
                <c:pt idx="2">
                  <c:v>KEKCC'12</c:v>
                </c:pt>
              </c:strCache>
            </c:strRef>
          </c:cat>
          <c:val>
            <c:numRef>
              <c:f>'KEKCC resource history'!$B$3:$D$3</c:f>
              <c:numCache>
                <c:formatCode>General</c:formatCode>
                <c:ptCount val="3"/>
                <c:pt idx="0">
                  <c:v>0.055</c:v>
                </c:pt>
                <c:pt idx="1">
                  <c:v>0.205</c:v>
                </c:pt>
                <c:pt idx="2">
                  <c:v>7.0</c:v>
                </c:pt>
              </c:numCache>
            </c:numRef>
          </c:val>
        </c:ser>
        <c:ser>
          <c:idx val="2"/>
          <c:order val="2"/>
          <c:tx>
            <c:strRef>
              <c:f>'KEKCC resource history'!$A$4</c:f>
              <c:strCache>
                <c:ptCount val="1"/>
                <c:pt idx="0">
                  <c:v>Tape (PB)</c:v>
                </c:pt>
              </c:strCache>
            </c:strRef>
          </c:tx>
          <c:invertIfNegative val="0"/>
          <c:cat>
            <c:strRef>
              <c:f>'KEKCC resource history'!$B$1:$D$1</c:f>
              <c:strCache>
                <c:ptCount val="3"/>
                <c:pt idx="0">
                  <c:v>KEKCC'06</c:v>
                </c:pt>
                <c:pt idx="1">
                  <c:v>KEKCC'09</c:v>
                </c:pt>
                <c:pt idx="2">
                  <c:v>KEKCC'12</c:v>
                </c:pt>
              </c:strCache>
            </c:strRef>
          </c:cat>
          <c:val>
            <c:numRef>
              <c:f>'KEKCC resource history'!$B$4:$D$4</c:f>
              <c:numCache>
                <c:formatCode>General</c:formatCode>
                <c:ptCount val="3"/>
                <c:pt idx="0">
                  <c:v>0.32</c:v>
                </c:pt>
                <c:pt idx="1">
                  <c:v>3.0</c:v>
                </c:pt>
                <c:pt idx="2">
                  <c:v>16.0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106864520"/>
        <c:axId val="-2106713800"/>
      </c:barChart>
      <c:lineChart>
        <c:grouping val="standard"/>
        <c:varyColors val="0"/>
        <c:ser>
          <c:idx val="0"/>
          <c:order val="0"/>
          <c:tx>
            <c:strRef>
              <c:f>'KEKCC resource history'!$A$2</c:f>
              <c:strCache>
                <c:ptCount val="1"/>
                <c:pt idx="0">
                  <c:v>HEPSPEC (kHS06)</c:v>
                </c:pt>
              </c:strCache>
            </c:strRef>
          </c:tx>
          <c:cat>
            <c:strRef>
              <c:f>'KEKCC resource history'!$B$1:$D$1</c:f>
              <c:strCache>
                <c:ptCount val="3"/>
                <c:pt idx="0">
                  <c:v>KEKCC'06</c:v>
                </c:pt>
                <c:pt idx="1">
                  <c:v>KEKCC'09</c:v>
                </c:pt>
                <c:pt idx="2">
                  <c:v>KEKCC'12</c:v>
                </c:pt>
              </c:strCache>
            </c:strRef>
          </c:cat>
          <c:val>
            <c:numRef>
              <c:f>'KEKCC resource history'!$B$2:$D$2</c:f>
              <c:numCache>
                <c:formatCode>General</c:formatCode>
                <c:ptCount val="3"/>
                <c:pt idx="0">
                  <c:v>0.93968</c:v>
                </c:pt>
                <c:pt idx="1">
                  <c:v>9.1648</c:v>
                </c:pt>
                <c:pt idx="2">
                  <c:v>60.0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06914472"/>
        <c:axId val="-2074627128"/>
      </c:lineChart>
      <c:catAx>
        <c:axId val="-210686452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0"/>
          <a:lstStyle/>
          <a:p>
            <a:pPr>
              <a:defRPr sz="1800"/>
            </a:pPr>
            <a:endParaRPr lang="ja-JP"/>
          </a:p>
        </c:txPr>
        <c:crossAx val="-2106713800"/>
        <c:crosses val="autoZero"/>
        <c:auto val="1"/>
        <c:lblAlgn val="ctr"/>
        <c:lblOffset val="100"/>
        <c:noMultiLvlLbl val="0"/>
      </c:catAx>
      <c:valAx>
        <c:axId val="-210671380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800"/>
                </a:pPr>
                <a:r>
                  <a:rPr lang="en-US" altLang="ja-JP" sz="1800"/>
                  <a:t>Storage (PB)</a:t>
                </a:r>
                <a:endParaRPr lang="ja-JP" altLang="en-US" sz="180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ja-JP"/>
          </a:p>
        </c:txPr>
        <c:crossAx val="-2106864520"/>
        <c:crosses val="autoZero"/>
        <c:crossBetween val="between"/>
      </c:valAx>
      <c:valAx>
        <c:axId val="-2074627128"/>
        <c:scaling>
          <c:orientation val="minMax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 sz="1800">
                    <a:solidFill>
                      <a:schemeClr val="accent1">
                        <a:lumMod val="75000"/>
                      </a:schemeClr>
                    </a:solidFill>
                  </a:defRPr>
                </a:pPr>
                <a:r>
                  <a:rPr lang="en-US" altLang="ja-JP" sz="1800">
                    <a:solidFill>
                      <a:schemeClr val="accent1">
                        <a:lumMod val="75000"/>
                      </a:schemeClr>
                    </a:solidFill>
                  </a:rPr>
                  <a:t>CPU (kHS06)</a:t>
                </a:r>
                <a:endParaRPr lang="ja-JP" altLang="en-US" sz="1800">
                  <a:solidFill>
                    <a:schemeClr val="accent1">
                      <a:lumMod val="75000"/>
                    </a:schemeClr>
                  </a:solidFill>
                </a:endParaRP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>
                <a:solidFill>
                  <a:schemeClr val="accent1">
                    <a:lumMod val="75000"/>
                  </a:schemeClr>
                </a:solidFill>
              </a:defRPr>
            </a:pPr>
            <a:endParaRPr lang="ja-JP"/>
          </a:p>
        </c:txPr>
        <c:crossAx val="-2106914472"/>
        <c:crosses val="max"/>
        <c:crossBetween val="between"/>
      </c:valAx>
      <c:catAx>
        <c:axId val="-2106914472"/>
        <c:scaling>
          <c:orientation val="minMax"/>
        </c:scaling>
        <c:delete val="1"/>
        <c:axPos val="b"/>
        <c:majorTickMark val="out"/>
        <c:minorTickMark val="none"/>
        <c:tickLblPos val="nextTo"/>
        <c:crossAx val="-2074627128"/>
        <c:crosses val="autoZero"/>
        <c:auto val="1"/>
        <c:lblAlgn val="ctr"/>
        <c:lblOffset val="100"/>
        <c:noMultiLvlLbl val="0"/>
      </c:catAx>
    </c:plotArea>
    <c:legend>
      <c:legendPos val="l"/>
      <c:layout>
        <c:manualLayout>
          <c:xMode val="edge"/>
          <c:yMode val="edge"/>
          <c:x val="0.106172839506173"/>
          <c:y val="0.122113978035253"/>
          <c:w val="0.371326309905706"/>
          <c:h val="0.339486310703211"/>
        </c:manualLayout>
      </c:layout>
      <c:overlay val="1"/>
      <c:txPr>
        <a:bodyPr/>
        <a:lstStyle/>
        <a:p>
          <a:pPr>
            <a:defRPr sz="2000"/>
          </a:pPr>
          <a:endParaRPr lang="ja-JP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CPU!$A$2</c:f>
              <c:strCache>
                <c:ptCount val="1"/>
                <c:pt idx="0">
                  <c:v>Others</c:v>
                </c:pt>
              </c:strCache>
            </c:strRef>
          </c:tx>
          <c:invertIfNegative val="0"/>
          <c:cat>
            <c:numRef>
              <c:f>CPU!$B$1:$AW$1</c:f>
              <c:numCache>
                <c:formatCode>[$-409]mmm\-yy;@</c:formatCode>
                <c:ptCount val="48"/>
                <c:pt idx="0">
                  <c:v>41000.0</c:v>
                </c:pt>
                <c:pt idx="1">
                  <c:v>41030.0</c:v>
                </c:pt>
                <c:pt idx="2">
                  <c:v>41061.0</c:v>
                </c:pt>
                <c:pt idx="3">
                  <c:v>41091.0</c:v>
                </c:pt>
                <c:pt idx="4">
                  <c:v>41122.0</c:v>
                </c:pt>
                <c:pt idx="5">
                  <c:v>41153.0</c:v>
                </c:pt>
                <c:pt idx="6">
                  <c:v>41183.0</c:v>
                </c:pt>
                <c:pt idx="7">
                  <c:v>41214.0</c:v>
                </c:pt>
                <c:pt idx="8">
                  <c:v>41244.0</c:v>
                </c:pt>
                <c:pt idx="9">
                  <c:v>41275.0</c:v>
                </c:pt>
                <c:pt idx="10">
                  <c:v>41306.0</c:v>
                </c:pt>
                <c:pt idx="11">
                  <c:v>41334.0</c:v>
                </c:pt>
                <c:pt idx="12">
                  <c:v>41365.0</c:v>
                </c:pt>
                <c:pt idx="13">
                  <c:v>41395.0</c:v>
                </c:pt>
                <c:pt idx="14">
                  <c:v>41426.0</c:v>
                </c:pt>
                <c:pt idx="15">
                  <c:v>41456.0</c:v>
                </c:pt>
                <c:pt idx="16">
                  <c:v>41487.0</c:v>
                </c:pt>
                <c:pt idx="17">
                  <c:v>41518.0</c:v>
                </c:pt>
                <c:pt idx="18">
                  <c:v>41548.0</c:v>
                </c:pt>
                <c:pt idx="19">
                  <c:v>41579.0</c:v>
                </c:pt>
                <c:pt idx="20">
                  <c:v>41609.0</c:v>
                </c:pt>
                <c:pt idx="21">
                  <c:v>41640.0</c:v>
                </c:pt>
                <c:pt idx="22">
                  <c:v>41671.0</c:v>
                </c:pt>
                <c:pt idx="23">
                  <c:v>41699.0</c:v>
                </c:pt>
                <c:pt idx="24">
                  <c:v>41730.0</c:v>
                </c:pt>
                <c:pt idx="25">
                  <c:v>41760.0</c:v>
                </c:pt>
                <c:pt idx="26">
                  <c:v>41791.0</c:v>
                </c:pt>
                <c:pt idx="27">
                  <c:v>41821.0</c:v>
                </c:pt>
                <c:pt idx="28">
                  <c:v>41852.0</c:v>
                </c:pt>
                <c:pt idx="29">
                  <c:v>41883.0</c:v>
                </c:pt>
                <c:pt idx="30">
                  <c:v>41913.0</c:v>
                </c:pt>
                <c:pt idx="31">
                  <c:v>41944.0</c:v>
                </c:pt>
                <c:pt idx="32">
                  <c:v>41974.0</c:v>
                </c:pt>
                <c:pt idx="33">
                  <c:v>42005.0</c:v>
                </c:pt>
                <c:pt idx="34">
                  <c:v>42036.0</c:v>
                </c:pt>
                <c:pt idx="35">
                  <c:v>42064.0</c:v>
                </c:pt>
                <c:pt idx="36">
                  <c:v>42095.0</c:v>
                </c:pt>
                <c:pt idx="37">
                  <c:v>42125.0</c:v>
                </c:pt>
                <c:pt idx="38">
                  <c:v>42156.0</c:v>
                </c:pt>
                <c:pt idx="39">
                  <c:v>42186.0</c:v>
                </c:pt>
                <c:pt idx="40">
                  <c:v>42217.0</c:v>
                </c:pt>
                <c:pt idx="41">
                  <c:v>42248.0</c:v>
                </c:pt>
                <c:pt idx="42">
                  <c:v>42278.0</c:v>
                </c:pt>
                <c:pt idx="43">
                  <c:v>42309.0</c:v>
                </c:pt>
                <c:pt idx="44">
                  <c:v>42339.0</c:v>
                </c:pt>
                <c:pt idx="45">
                  <c:v>42370.0</c:v>
                </c:pt>
                <c:pt idx="46">
                  <c:v>42401.0</c:v>
                </c:pt>
                <c:pt idx="47">
                  <c:v>42430.0</c:v>
                </c:pt>
              </c:numCache>
            </c:numRef>
          </c:cat>
          <c:val>
            <c:numRef>
              <c:f>CPU!$B$2:$AW$2</c:f>
              <c:numCache>
                <c:formatCode>General</c:formatCode>
                <c:ptCount val="48"/>
                <c:pt idx="0">
                  <c:v>35.13815299071257</c:v>
                </c:pt>
                <c:pt idx="1">
                  <c:v>21.08841971696242</c:v>
                </c:pt>
                <c:pt idx="2">
                  <c:v>25.87884898398872</c:v>
                </c:pt>
                <c:pt idx="3">
                  <c:v>18.35722200209268</c:v>
                </c:pt>
                <c:pt idx="4">
                  <c:v>15.35483311714771</c:v>
                </c:pt>
                <c:pt idx="5">
                  <c:v>33.69018361077375</c:v>
                </c:pt>
                <c:pt idx="6">
                  <c:v>25.64276859152512</c:v>
                </c:pt>
                <c:pt idx="7">
                  <c:v>26.63871168633732</c:v>
                </c:pt>
                <c:pt idx="8">
                  <c:v>30.16958345466549</c:v>
                </c:pt>
                <c:pt idx="9">
                  <c:v>26.63873223195177</c:v>
                </c:pt>
                <c:pt idx="10">
                  <c:v>44.0491591364429</c:v>
                </c:pt>
                <c:pt idx="11">
                  <c:v>44.10626616798935</c:v>
                </c:pt>
                <c:pt idx="12">
                  <c:v>28.26844157610181</c:v>
                </c:pt>
                <c:pt idx="13">
                  <c:v>34.3425398950485</c:v>
                </c:pt>
                <c:pt idx="14">
                  <c:v>30.6571835371543</c:v>
                </c:pt>
                <c:pt idx="15">
                  <c:v>29.70034024211708</c:v>
                </c:pt>
                <c:pt idx="16">
                  <c:v>25.49257416602262</c:v>
                </c:pt>
                <c:pt idx="17">
                  <c:v>33.07396667531698</c:v>
                </c:pt>
                <c:pt idx="18">
                  <c:v>44.27479431352168</c:v>
                </c:pt>
                <c:pt idx="19">
                  <c:v>39.54617028455741</c:v>
                </c:pt>
                <c:pt idx="20">
                  <c:v>28.82594504393978</c:v>
                </c:pt>
                <c:pt idx="21">
                  <c:v>34.79304266334827</c:v>
                </c:pt>
                <c:pt idx="22">
                  <c:v>32.87186909690736</c:v>
                </c:pt>
                <c:pt idx="23">
                  <c:v>28.44587676436802</c:v>
                </c:pt>
                <c:pt idx="24">
                  <c:v>22.55601518647386</c:v>
                </c:pt>
                <c:pt idx="25">
                  <c:v>14.65906546081212</c:v>
                </c:pt>
                <c:pt idx="26">
                  <c:v>22.03024957922386</c:v>
                </c:pt>
                <c:pt idx="27">
                  <c:v>24.6361867167658</c:v>
                </c:pt>
                <c:pt idx="28">
                  <c:v>38.90121078902924</c:v>
                </c:pt>
                <c:pt idx="29">
                  <c:v>23.79433663007558</c:v>
                </c:pt>
                <c:pt idx="30">
                  <c:v>9.772275686105903</c:v>
                </c:pt>
                <c:pt idx="31">
                  <c:v>18.06702676254988</c:v>
                </c:pt>
                <c:pt idx="32">
                  <c:v>19.00426557825577</c:v>
                </c:pt>
                <c:pt idx="33">
                  <c:v>23.86323876424253</c:v>
                </c:pt>
                <c:pt idx="34">
                  <c:v>31.63716262179425</c:v>
                </c:pt>
                <c:pt idx="35">
                  <c:v>26.41057908289112</c:v>
                </c:pt>
                <c:pt idx="36">
                  <c:v>25.76400056499007</c:v>
                </c:pt>
                <c:pt idx="37">
                  <c:v>19.55586722873731</c:v>
                </c:pt>
                <c:pt idx="38">
                  <c:v>19.5559140019327</c:v>
                </c:pt>
                <c:pt idx="39">
                  <c:v>22.0244673645067</c:v>
                </c:pt>
                <c:pt idx="40">
                  <c:v>19.04021822016161</c:v>
                </c:pt>
                <c:pt idx="41">
                  <c:v>16.67506048678543</c:v>
                </c:pt>
                <c:pt idx="42">
                  <c:v>37.59628619026197</c:v>
                </c:pt>
                <c:pt idx="43">
                  <c:v>47.7765617181799</c:v>
                </c:pt>
                <c:pt idx="44">
                  <c:v>22.6046672693695</c:v>
                </c:pt>
                <c:pt idx="45">
                  <c:v>23.44396696359582</c:v>
                </c:pt>
                <c:pt idx="46">
                  <c:v>29.7480300648787</c:v>
                </c:pt>
                <c:pt idx="47">
                  <c:v>26.60668211892169</c:v>
                </c:pt>
              </c:numCache>
            </c:numRef>
          </c:val>
        </c:ser>
        <c:ser>
          <c:idx val="1"/>
          <c:order val="1"/>
          <c:tx>
            <c:strRef>
              <c:f>CPU!$A$3</c:f>
              <c:strCache>
                <c:ptCount val="1"/>
                <c:pt idx="0">
                  <c:v>J-PARC</c:v>
                </c:pt>
              </c:strCache>
            </c:strRef>
          </c:tx>
          <c:invertIfNegative val="0"/>
          <c:cat>
            <c:numRef>
              <c:f>CPU!$B$1:$AW$1</c:f>
              <c:numCache>
                <c:formatCode>[$-409]mmm\-yy;@</c:formatCode>
                <c:ptCount val="48"/>
                <c:pt idx="0">
                  <c:v>41000.0</c:v>
                </c:pt>
                <c:pt idx="1">
                  <c:v>41030.0</c:v>
                </c:pt>
                <c:pt idx="2">
                  <c:v>41061.0</c:v>
                </c:pt>
                <c:pt idx="3">
                  <c:v>41091.0</c:v>
                </c:pt>
                <c:pt idx="4">
                  <c:v>41122.0</c:v>
                </c:pt>
                <c:pt idx="5">
                  <c:v>41153.0</c:v>
                </c:pt>
                <c:pt idx="6">
                  <c:v>41183.0</c:v>
                </c:pt>
                <c:pt idx="7">
                  <c:v>41214.0</c:v>
                </c:pt>
                <c:pt idx="8">
                  <c:v>41244.0</c:v>
                </c:pt>
                <c:pt idx="9">
                  <c:v>41275.0</c:v>
                </c:pt>
                <c:pt idx="10">
                  <c:v>41306.0</c:v>
                </c:pt>
                <c:pt idx="11">
                  <c:v>41334.0</c:v>
                </c:pt>
                <c:pt idx="12">
                  <c:v>41365.0</c:v>
                </c:pt>
                <c:pt idx="13">
                  <c:v>41395.0</c:v>
                </c:pt>
                <c:pt idx="14">
                  <c:v>41426.0</c:v>
                </c:pt>
                <c:pt idx="15">
                  <c:v>41456.0</c:v>
                </c:pt>
                <c:pt idx="16">
                  <c:v>41487.0</c:v>
                </c:pt>
                <c:pt idx="17">
                  <c:v>41518.0</c:v>
                </c:pt>
                <c:pt idx="18">
                  <c:v>41548.0</c:v>
                </c:pt>
                <c:pt idx="19">
                  <c:v>41579.0</c:v>
                </c:pt>
                <c:pt idx="20">
                  <c:v>41609.0</c:v>
                </c:pt>
                <c:pt idx="21">
                  <c:v>41640.0</c:v>
                </c:pt>
                <c:pt idx="22">
                  <c:v>41671.0</c:v>
                </c:pt>
                <c:pt idx="23">
                  <c:v>41699.0</c:v>
                </c:pt>
                <c:pt idx="24">
                  <c:v>41730.0</c:v>
                </c:pt>
                <c:pt idx="25">
                  <c:v>41760.0</c:v>
                </c:pt>
                <c:pt idx="26">
                  <c:v>41791.0</c:v>
                </c:pt>
                <c:pt idx="27">
                  <c:v>41821.0</c:v>
                </c:pt>
                <c:pt idx="28">
                  <c:v>41852.0</c:v>
                </c:pt>
                <c:pt idx="29">
                  <c:v>41883.0</c:v>
                </c:pt>
                <c:pt idx="30">
                  <c:v>41913.0</c:v>
                </c:pt>
                <c:pt idx="31">
                  <c:v>41944.0</c:v>
                </c:pt>
                <c:pt idx="32">
                  <c:v>41974.0</c:v>
                </c:pt>
                <c:pt idx="33">
                  <c:v>42005.0</c:v>
                </c:pt>
                <c:pt idx="34">
                  <c:v>42036.0</c:v>
                </c:pt>
                <c:pt idx="35">
                  <c:v>42064.0</c:v>
                </c:pt>
                <c:pt idx="36">
                  <c:v>42095.0</c:v>
                </c:pt>
                <c:pt idx="37">
                  <c:v>42125.0</c:v>
                </c:pt>
                <c:pt idx="38">
                  <c:v>42156.0</c:v>
                </c:pt>
                <c:pt idx="39">
                  <c:v>42186.0</c:v>
                </c:pt>
                <c:pt idx="40">
                  <c:v>42217.0</c:v>
                </c:pt>
                <c:pt idx="41">
                  <c:v>42248.0</c:v>
                </c:pt>
                <c:pt idx="42">
                  <c:v>42278.0</c:v>
                </c:pt>
                <c:pt idx="43">
                  <c:v>42309.0</c:v>
                </c:pt>
                <c:pt idx="44">
                  <c:v>42339.0</c:v>
                </c:pt>
                <c:pt idx="45">
                  <c:v>42370.0</c:v>
                </c:pt>
                <c:pt idx="46">
                  <c:v>42401.0</c:v>
                </c:pt>
                <c:pt idx="47">
                  <c:v>42430.0</c:v>
                </c:pt>
              </c:numCache>
            </c:numRef>
          </c:cat>
          <c:val>
            <c:numRef>
              <c:f>CPU!$B$3:$AW$3</c:f>
              <c:numCache>
                <c:formatCode>General</c:formatCode>
                <c:ptCount val="48"/>
                <c:pt idx="0">
                  <c:v>4.103063239115976</c:v>
                </c:pt>
                <c:pt idx="1">
                  <c:v>46.83785282126924</c:v>
                </c:pt>
                <c:pt idx="2">
                  <c:v>11.94760469329137</c:v>
                </c:pt>
                <c:pt idx="3">
                  <c:v>38.55823322711754</c:v>
                </c:pt>
                <c:pt idx="4">
                  <c:v>7.986525254424907</c:v>
                </c:pt>
                <c:pt idx="5">
                  <c:v>6.889958562549117</c:v>
                </c:pt>
                <c:pt idx="6">
                  <c:v>19.87158046454758</c:v>
                </c:pt>
                <c:pt idx="7">
                  <c:v>2.450797209229791</c:v>
                </c:pt>
                <c:pt idx="8">
                  <c:v>5.90606880376968</c:v>
                </c:pt>
                <c:pt idx="9">
                  <c:v>2.450801684016313</c:v>
                </c:pt>
                <c:pt idx="10">
                  <c:v>5.828469271424506</c:v>
                </c:pt>
                <c:pt idx="11">
                  <c:v>12.48396059841981</c:v>
                </c:pt>
                <c:pt idx="12">
                  <c:v>17.53094024381728</c:v>
                </c:pt>
                <c:pt idx="13">
                  <c:v>11.38429565750983</c:v>
                </c:pt>
                <c:pt idx="14">
                  <c:v>15.33329283533537</c:v>
                </c:pt>
                <c:pt idx="15">
                  <c:v>22.2995757540474</c:v>
                </c:pt>
                <c:pt idx="16">
                  <c:v>6.460785903054166</c:v>
                </c:pt>
                <c:pt idx="17">
                  <c:v>20.75910399955504</c:v>
                </c:pt>
                <c:pt idx="18">
                  <c:v>10.33118710912241</c:v>
                </c:pt>
                <c:pt idx="19">
                  <c:v>16.23986803134256</c:v>
                </c:pt>
                <c:pt idx="20">
                  <c:v>21.79762189632972</c:v>
                </c:pt>
                <c:pt idx="21">
                  <c:v>26.25879548191409</c:v>
                </c:pt>
                <c:pt idx="22">
                  <c:v>22.29735681755507</c:v>
                </c:pt>
                <c:pt idx="23">
                  <c:v>22.39907012212564</c:v>
                </c:pt>
                <c:pt idx="24">
                  <c:v>26.20993967217012</c:v>
                </c:pt>
                <c:pt idx="25">
                  <c:v>31.66212145379082</c:v>
                </c:pt>
                <c:pt idx="26">
                  <c:v>29.95654344157098</c:v>
                </c:pt>
                <c:pt idx="27">
                  <c:v>38.58371764970912</c:v>
                </c:pt>
                <c:pt idx="28">
                  <c:v>24.44160035148925</c:v>
                </c:pt>
                <c:pt idx="29">
                  <c:v>22.9906192043646</c:v>
                </c:pt>
                <c:pt idx="30">
                  <c:v>23.50921142627048</c:v>
                </c:pt>
                <c:pt idx="31">
                  <c:v>23.93569963563348</c:v>
                </c:pt>
                <c:pt idx="32">
                  <c:v>15.59272316069942</c:v>
                </c:pt>
                <c:pt idx="33">
                  <c:v>16.92080454019336</c:v>
                </c:pt>
                <c:pt idx="34">
                  <c:v>18.51579302717763</c:v>
                </c:pt>
                <c:pt idx="35">
                  <c:v>17.99128914831049</c:v>
                </c:pt>
                <c:pt idx="36">
                  <c:v>13.25892483659612</c:v>
                </c:pt>
                <c:pt idx="37">
                  <c:v>9.427216193733748</c:v>
                </c:pt>
                <c:pt idx="38">
                  <c:v>9.427216780574668</c:v>
                </c:pt>
                <c:pt idx="39">
                  <c:v>10.76643795357545</c:v>
                </c:pt>
                <c:pt idx="40">
                  <c:v>10.43223159757342</c:v>
                </c:pt>
                <c:pt idx="41">
                  <c:v>9.965186428634122</c:v>
                </c:pt>
                <c:pt idx="42">
                  <c:v>7.05987381497116</c:v>
                </c:pt>
                <c:pt idx="43">
                  <c:v>15.06016147726191</c:v>
                </c:pt>
                <c:pt idx="44">
                  <c:v>18.15635296826989</c:v>
                </c:pt>
                <c:pt idx="45">
                  <c:v>14.93132571573824</c:v>
                </c:pt>
                <c:pt idx="46">
                  <c:v>18.3856626417106</c:v>
                </c:pt>
                <c:pt idx="47">
                  <c:v>11.33096374965205</c:v>
                </c:pt>
              </c:numCache>
            </c:numRef>
          </c:val>
        </c:ser>
        <c:ser>
          <c:idx val="2"/>
          <c:order val="2"/>
          <c:tx>
            <c:strRef>
              <c:f>CPU!$A$4</c:f>
              <c:strCache>
                <c:ptCount val="1"/>
                <c:pt idx="0">
                  <c:v>Belle</c:v>
                </c:pt>
              </c:strCache>
            </c:strRef>
          </c:tx>
          <c:invertIfNegative val="0"/>
          <c:cat>
            <c:numRef>
              <c:f>CPU!$B$1:$AW$1</c:f>
              <c:numCache>
                <c:formatCode>[$-409]mmm\-yy;@</c:formatCode>
                <c:ptCount val="48"/>
                <c:pt idx="0">
                  <c:v>41000.0</c:v>
                </c:pt>
                <c:pt idx="1">
                  <c:v>41030.0</c:v>
                </c:pt>
                <c:pt idx="2">
                  <c:v>41061.0</c:v>
                </c:pt>
                <c:pt idx="3">
                  <c:v>41091.0</c:v>
                </c:pt>
                <c:pt idx="4">
                  <c:v>41122.0</c:v>
                </c:pt>
                <c:pt idx="5">
                  <c:v>41153.0</c:v>
                </c:pt>
                <c:pt idx="6">
                  <c:v>41183.0</c:v>
                </c:pt>
                <c:pt idx="7">
                  <c:v>41214.0</c:v>
                </c:pt>
                <c:pt idx="8">
                  <c:v>41244.0</c:v>
                </c:pt>
                <c:pt idx="9">
                  <c:v>41275.0</c:v>
                </c:pt>
                <c:pt idx="10">
                  <c:v>41306.0</c:v>
                </c:pt>
                <c:pt idx="11">
                  <c:v>41334.0</c:v>
                </c:pt>
                <c:pt idx="12">
                  <c:v>41365.0</c:v>
                </c:pt>
                <c:pt idx="13">
                  <c:v>41395.0</c:v>
                </c:pt>
                <c:pt idx="14">
                  <c:v>41426.0</c:v>
                </c:pt>
                <c:pt idx="15">
                  <c:v>41456.0</c:v>
                </c:pt>
                <c:pt idx="16">
                  <c:v>41487.0</c:v>
                </c:pt>
                <c:pt idx="17">
                  <c:v>41518.0</c:v>
                </c:pt>
                <c:pt idx="18">
                  <c:v>41548.0</c:v>
                </c:pt>
                <c:pt idx="19">
                  <c:v>41579.0</c:v>
                </c:pt>
                <c:pt idx="20">
                  <c:v>41609.0</c:v>
                </c:pt>
                <c:pt idx="21">
                  <c:v>41640.0</c:v>
                </c:pt>
                <c:pt idx="22">
                  <c:v>41671.0</c:v>
                </c:pt>
                <c:pt idx="23">
                  <c:v>41699.0</c:v>
                </c:pt>
                <c:pt idx="24">
                  <c:v>41730.0</c:v>
                </c:pt>
                <c:pt idx="25">
                  <c:v>41760.0</c:v>
                </c:pt>
                <c:pt idx="26">
                  <c:v>41791.0</c:v>
                </c:pt>
                <c:pt idx="27">
                  <c:v>41821.0</c:v>
                </c:pt>
                <c:pt idx="28">
                  <c:v>41852.0</c:v>
                </c:pt>
                <c:pt idx="29">
                  <c:v>41883.0</c:v>
                </c:pt>
                <c:pt idx="30">
                  <c:v>41913.0</c:v>
                </c:pt>
                <c:pt idx="31">
                  <c:v>41944.0</c:v>
                </c:pt>
                <c:pt idx="32">
                  <c:v>41974.0</c:v>
                </c:pt>
                <c:pt idx="33">
                  <c:v>42005.0</c:v>
                </c:pt>
                <c:pt idx="34">
                  <c:v>42036.0</c:v>
                </c:pt>
                <c:pt idx="35">
                  <c:v>42064.0</c:v>
                </c:pt>
                <c:pt idx="36">
                  <c:v>42095.0</c:v>
                </c:pt>
                <c:pt idx="37">
                  <c:v>42125.0</c:v>
                </c:pt>
                <c:pt idx="38">
                  <c:v>42156.0</c:v>
                </c:pt>
                <c:pt idx="39">
                  <c:v>42186.0</c:v>
                </c:pt>
                <c:pt idx="40">
                  <c:v>42217.0</c:v>
                </c:pt>
                <c:pt idx="41">
                  <c:v>42248.0</c:v>
                </c:pt>
                <c:pt idx="42">
                  <c:v>42278.0</c:v>
                </c:pt>
                <c:pt idx="43">
                  <c:v>42309.0</c:v>
                </c:pt>
                <c:pt idx="44">
                  <c:v>42339.0</c:v>
                </c:pt>
                <c:pt idx="45">
                  <c:v>42370.0</c:v>
                </c:pt>
                <c:pt idx="46">
                  <c:v>42401.0</c:v>
                </c:pt>
                <c:pt idx="47">
                  <c:v>42430.0</c:v>
                </c:pt>
              </c:numCache>
            </c:numRef>
          </c:cat>
          <c:val>
            <c:numRef>
              <c:f>CPU!$B$4:$AW$4</c:f>
              <c:numCache>
                <c:formatCode>General</c:formatCode>
                <c:ptCount val="48"/>
                <c:pt idx="0">
                  <c:v>57.22941052037796</c:v>
                </c:pt>
                <c:pt idx="1">
                  <c:v>31.57223742172036</c:v>
                </c:pt>
                <c:pt idx="2">
                  <c:v>61.74223972531495</c:v>
                </c:pt>
                <c:pt idx="3">
                  <c:v>41.96895948365214</c:v>
                </c:pt>
                <c:pt idx="4">
                  <c:v>47.2782282707205</c:v>
                </c:pt>
                <c:pt idx="5">
                  <c:v>59.41092734157318</c:v>
                </c:pt>
                <c:pt idx="6">
                  <c:v>52.56158338384282</c:v>
                </c:pt>
                <c:pt idx="7">
                  <c:v>68.36767345792181</c:v>
                </c:pt>
                <c:pt idx="8">
                  <c:v>62.72025449137796</c:v>
                </c:pt>
                <c:pt idx="9">
                  <c:v>68.36762795214964</c:v>
                </c:pt>
                <c:pt idx="10">
                  <c:v>48.42360997319124</c:v>
                </c:pt>
                <c:pt idx="11">
                  <c:v>37.76559200404728</c:v>
                </c:pt>
                <c:pt idx="12">
                  <c:v>51.98015355269779</c:v>
                </c:pt>
                <c:pt idx="13">
                  <c:v>37.00616089776576</c:v>
                </c:pt>
                <c:pt idx="14">
                  <c:v>42.22721697530464</c:v>
                </c:pt>
                <c:pt idx="15">
                  <c:v>41.23386747544259</c:v>
                </c:pt>
                <c:pt idx="16">
                  <c:v>52.9735548700371</c:v>
                </c:pt>
                <c:pt idx="17">
                  <c:v>39.59866108743864</c:v>
                </c:pt>
                <c:pt idx="18">
                  <c:v>43.67700268413852</c:v>
                </c:pt>
                <c:pt idx="19">
                  <c:v>42.4247241280196</c:v>
                </c:pt>
                <c:pt idx="20">
                  <c:v>45.86916378313842</c:v>
                </c:pt>
                <c:pt idx="21">
                  <c:v>37.3825528252703</c:v>
                </c:pt>
                <c:pt idx="22">
                  <c:v>42.25560262632346</c:v>
                </c:pt>
                <c:pt idx="23">
                  <c:v>47.73482115026025</c:v>
                </c:pt>
                <c:pt idx="24">
                  <c:v>45.7418193176804</c:v>
                </c:pt>
                <c:pt idx="25">
                  <c:v>44.71174238154629</c:v>
                </c:pt>
                <c:pt idx="26">
                  <c:v>46.44245648702177</c:v>
                </c:pt>
                <c:pt idx="27">
                  <c:v>36.605461102905</c:v>
                </c:pt>
                <c:pt idx="28">
                  <c:v>33.55113551816988</c:v>
                </c:pt>
                <c:pt idx="29">
                  <c:v>40.49631153510002</c:v>
                </c:pt>
                <c:pt idx="30">
                  <c:v>34.77645051033992</c:v>
                </c:pt>
                <c:pt idx="31">
                  <c:v>44.13415734581243</c:v>
                </c:pt>
                <c:pt idx="32">
                  <c:v>65.37737382701711</c:v>
                </c:pt>
                <c:pt idx="33">
                  <c:v>58.68730383539395</c:v>
                </c:pt>
                <c:pt idx="34">
                  <c:v>49.63343343679734</c:v>
                </c:pt>
                <c:pt idx="35">
                  <c:v>46.01565432086838</c:v>
                </c:pt>
                <c:pt idx="36">
                  <c:v>45.32962704080557</c:v>
                </c:pt>
                <c:pt idx="37">
                  <c:v>41.17772526581344</c:v>
                </c:pt>
                <c:pt idx="38">
                  <c:v>41.17769450724941</c:v>
                </c:pt>
                <c:pt idx="39">
                  <c:v>29.00075369282058</c:v>
                </c:pt>
                <c:pt idx="40">
                  <c:v>34.0654253188789</c:v>
                </c:pt>
                <c:pt idx="41">
                  <c:v>22.00591896568272</c:v>
                </c:pt>
                <c:pt idx="42">
                  <c:v>31.37500073725</c:v>
                </c:pt>
                <c:pt idx="43">
                  <c:v>25.04518292470922</c:v>
                </c:pt>
                <c:pt idx="44">
                  <c:v>26.96977637668708</c:v>
                </c:pt>
                <c:pt idx="45">
                  <c:v>48.23421898024484</c:v>
                </c:pt>
                <c:pt idx="46">
                  <c:v>51.84925353197671</c:v>
                </c:pt>
                <c:pt idx="47">
                  <c:v>51.73372160246664</c:v>
                </c:pt>
              </c:numCache>
            </c:numRef>
          </c:val>
        </c:ser>
        <c:ser>
          <c:idx val="3"/>
          <c:order val="3"/>
          <c:tx>
            <c:strRef>
              <c:f>CPU!$A$5</c:f>
              <c:strCache>
                <c:ptCount val="1"/>
                <c:pt idx="0">
                  <c:v>Grid</c:v>
                </c:pt>
              </c:strCache>
            </c:strRef>
          </c:tx>
          <c:invertIfNegative val="0"/>
          <c:cat>
            <c:numRef>
              <c:f>CPU!$B$1:$AW$1</c:f>
              <c:numCache>
                <c:formatCode>[$-409]mmm\-yy;@</c:formatCode>
                <c:ptCount val="48"/>
                <c:pt idx="0">
                  <c:v>41000.0</c:v>
                </c:pt>
                <c:pt idx="1">
                  <c:v>41030.0</c:v>
                </c:pt>
                <c:pt idx="2">
                  <c:v>41061.0</c:v>
                </c:pt>
                <c:pt idx="3">
                  <c:v>41091.0</c:v>
                </c:pt>
                <c:pt idx="4">
                  <c:v>41122.0</c:v>
                </c:pt>
                <c:pt idx="5">
                  <c:v>41153.0</c:v>
                </c:pt>
                <c:pt idx="6">
                  <c:v>41183.0</c:v>
                </c:pt>
                <c:pt idx="7">
                  <c:v>41214.0</c:v>
                </c:pt>
                <c:pt idx="8">
                  <c:v>41244.0</c:v>
                </c:pt>
                <c:pt idx="9">
                  <c:v>41275.0</c:v>
                </c:pt>
                <c:pt idx="10">
                  <c:v>41306.0</c:v>
                </c:pt>
                <c:pt idx="11">
                  <c:v>41334.0</c:v>
                </c:pt>
                <c:pt idx="12">
                  <c:v>41365.0</c:v>
                </c:pt>
                <c:pt idx="13">
                  <c:v>41395.0</c:v>
                </c:pt>
                <c:pt idx="14">
                  <c:v>41426.0</c:v>
                </c:pt>
                <c:pt idx="15">
                  <c:v>41456.0</c:v>
                </c:pt>
                <c:pt idx="16">
                  <c:v>41487.0</c:v>
                </c:pt>
                <c:pt idx="17">
                  <c:v>41518.0</c:v>
                </c:pt>
                <c:pt idx="18">
                  <c:v>41548.0</c:v>
                </c:pt>
                <c:pt idx="19">
                  <c:v>41579.0</c:v>
                </c:pt>
                <c:pt idx="20">
                  <c:v>41609.0</c:v>
                </c:pt>
                <c:pt idx="21">
                  <c:v>41640.0</c:v>
                </c:pt>
                <c:pt idx="22">
                  <c:v>41671.0</c:v>
                </c:pt>
                <c:pt idx="23">
                  <c:v>41699.0</c:v>
                </c:pt>
                <c:pt idx="24">
                  <c:v>41730.0</c:v>
                </c:pt>
                <c:pt idx="25">
                  <c:v>41760.0</c:v>
                </c:pt>
                <c:pt idx="26">
                  <c:v>41791.0</c:v>
                </c:pt>
                <c:pt idx="27">
                  <c:v>41821.0</c:v>
                </c:pt>
                <c:pt idx="28">
                  <c:v>41852.0</c:v>
                </c:pt>
                <c:pt idx="29">
                  <c:v>41883.0</c:v>
                </c:pt>
                <c:pt idx="30">
                  <c:v>41913.0</c:v>
                </c:pt>
                <c:pt idx="31">
                  <c:v>41944.0</c:v>
                </c:pt>
                <c:pt idx="32">
                  <c:v>41974.0</c:v>
                </c:pt>
                <c:pt idx="33">
                  <c:v>42005.0</c:v>
                </c:pt>
                <c:pt idx="34">
                  <c:v>42036.0</c:v>
                </c:pt>
                <c:pt idx="35">
                  <c:v>42064.0</c:v>
                </c:pt>
                <c:pt idx="36">
                  <c:v>42095.0</c:v>
                </c:pt>
                <c:pt idx="37">
                  <c:v>42125.0</c:v>
                </c:pt>
                <c:pt idx="38">
                  <c:v>42156.0</c:v>
                </c:pt>
                <c:pt idx="39">
                  <c:v>42186.0</c:v>
                </c:pt>
                <c:pt idx="40">
                  <c:v>42217.0</c:v>
                </c:pt>
                <c:pt idx="41">
                  <c:v>42248.0</c:v>
                </c:pt>
                <c:pt idx="42">
                  <c:v>42278.0</c:v>
                </c:pt>
                <c:pt idx="43">
                  <c:v>42309.0</c:v>
                </c:pt>
                <c:pt idx="44">
                  <c:v>42339.0</c:v>
                </c:pt>
                <c:pt idx="45">
                  <c:v>42370.0</c:v>
                </c:pt>
                <c:pt idx="46">
                  <c:v>42401.0</c:v>
                </c:pt>
                <c:pt idx="47">
                  <c:v>42430.0</c:v>
                </c:pt>
              </c:numCache>
            </c:numRef>
          </c:cat>
          <c:val>
            <c:numRef>
              <c:f>CPU!$B$5:$AW$5</c:f>
              <c:numCache>
                <c:formatCode>General</c:formatCode>
                <c:ptCount val="48"/>
                <c:pt idx="0">
                  <c:v>3.5293732497935</c:v>
                </c:pt>
                <c:pt idx="1">
                  <c:v>0.501490040047953</c:v>
                </c:pt>
                <c:pt idx="2">
                  <c:v>0.431306597404951</c:v>
                </c:pt>
                <c:pt idx="3">
                  <c:v>1.115585287137643</c:v>
                </c:pt>
                <c:pt idx="4">
                  <c:v>29.3804133577069</c:v>
                </c:pt>
                <c:pt idx="5">
                  <c:v>0.00893048510395085</c:v>
                </c:pt>
                <c:pt idx="6">
                  <c:v>1.924067560084463</c:v>
                </c:pt>
                <c:pt idx="7">
                  <c:v>2.542817646511046</c:v>
                </c:pt>
                <c:pt idx="8">
                  <c:v>1.204093250186874</c:v>
                </c:pt>
                <c:pt idx="9">
                  <c:v>2.542838131882142</c:v>
                </c:pt>
                <c:pt idx="10">
                  <c:v>1.698761618941372</c:v>
                </c:pt>
                <c:pt idx="11">
                  <c:v>5.644181229543535</c:v>
                </c:pt>
                <c:pt idx="12">
                  <c:v>2.220464627382952</c:v>
                </c:pt>
                <c:pt idx="13">
                  <c:v>17.26700354967591</c:v>
                </c:pt>
                <c:pt idx="14">
                  <c:v>11.7823066522057</c:v>
                </c:pt>
                <c:pt idx="15">
                  <c:v>6.76621652839263</c:v>
                </c:pt>
                <c:pt idx="16">
                  <c:v>15.07308506088611</c:v>
                </c:pt>
                <c:pt idx="17">
                  <c:v>6.568268237689188</c:v>
                </c:pt>
                <c:pt idx="18">
                  <c:v>1.71701589321739</c:v>
                </c:pt>
                <c:pt idx="19">
                  <c:v>1.789237556080431</c:v>
                </c:pt>
                <c:pt idx="20">
                  <c:v>3.507269276592081</c:v>
                </c:pt>
                <c:pt idx="21">
                  <c:v>1.565609029467337</c:v>
                </c:pt>
                <c:pt idx="22">
                  <c:v>2.575171459213993</c:v>
                </c:pt>
                <c:pt idx="23">
                  <c:v>1.420231963245923</c:v>
                </c:pt>
                <c:pt idx="24">
                  <c:v>5.492225823675602</c:v>
                </c:pt>
                <c:pt idx="25">
                  <c:v>8.967070703850748</c:v>
                </c:pt>
                <c:pt idx="26">
                  <c:v>1.570750492183224</c:v>
                </c:pt>
                <c:pt idx="27">
                  <c:v>0.174634530620074</c:v>
                </c:pt>
                <c:pt idx="28">
                  <c:v>3.106053341311618</c:v>
                </c:pt>
                <c:pt idx="29">
                  <c:v>12.71873263045967</c:v>
                </c:pt>
                <c:pt idx="30">
                  <c:v>31.94206237728368</c:v>
                </c:pt>
                <c:pt idx="31">
                  <c:v>13.86311625600421</c:v>
                </c:pt>
                <c:pt idx="32">
                  <c:v>0.0256374340276997</c:v>
                </c:pt>
                <c:pt idx="33">
                  <c:v>0.528652860170169</c:v>
                </c:pt>
                <c:pt idx="34">
                  <c:v>0.213610914230782</c:v>
                </c:pt>
                <c:pt idx="35">
                  <c:v>9.58247744793002</c:v>
                </c:pt>
                <c:pt idx="36">
                  <c:v>15.64744755760824</c:v>
                </c:pt>
                <c:pt idx="37">
                  <c:v>29.83919131171548</c:v>
                </c:pt>
                <c:pt idx="38">
                  <c:v>29.839174710243</c:v>
                </c:pt>
                <c:pt idx="39">
                  <c:v>38.20834098909728</c:v>
                </c:pt>
                <c:pt idx="40">
                  <c:v>36.46212486338612</c:v>
                </c:pt>
                <c:pt idx="41">
                  <c:v>51.35383411889774</c:v>
                </c:pt>
                <c:pt idx="42">
                  <c:v>23.96883925751682</c:v>
                </c:pt>
                <c:pt idx="43">
                  <c:v>12.11809387984895</c:v>
                </c:pt>
                <c:pt idx="44">
                  <c:v>32.26920338567353</c:v>
                </c:pt>
                <c:pt idx="45">
                  <c:v>13.3904883404211</c:v>
                </c:pt>
                <c:pt idx="46">
                  <c:v>0.0170537614339798</c:v>
                </c:pt>
                <c:pt idx="47">
                  <c:v>10.3286325289596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112742728"/>
        <c:axId val="-2112494824"/>
      </c:barChart>
      <c:dateAx>
        <c:axId val="-2112742728"/>
        <c:scaling>
          <c:orientation val="minMax"/>
        </c:scaling>
        <c:delete val="0"/>
        <c:axPos val="b"/>
        <c:numFmt formatCode="[$-409]mmm\-yy;@" sourceLinked="1"/>
        <c:majorTickMark val="out"/>
        <c:minorTickMark val="none"/>
        <c:tickLblPos val="nextTo"/>
        <c:txPr>
          <a:bodyPr rot="-2700000"/>
          <a:lstStyle/>
          <a:p>
            <a:pPr>
              <a:defRPr sz="1400"/>
            </a:pPr>
            <a:endParaRPr lang="ja-JP"/>
          </a:p>
        </c:txPr>
        <c:crossAx val="-2112494824"/>
        <c:crosses val="autoZero"/>
        <c:auto val="1"/>
        <c:lblOffset val="100"/>
        <c:baseTimeUnit val="months"/>
      </c:dateAx>
      <c:valAx>
        <c:axId val="-2112494824"/>
        <c:scaling>
          <c:orientation val="minMax"/>
          <c:max val="100.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altLang="ja-JP" sz="1400"/>
                  <a:t>CPU Usage (%)</a:t>
                </a:r>
                <a:endParaRPr lang="ja-JP" altLang="en-US" sz="14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-2112742728"/>
        <c:crosses val="autoZero"/>
        <c:crossBetween val="between"/>
      </c:valAx>
    </c:plotArea>
    <c:legend>
      <c:legendPos val="t"/>
      <c:layout/>
      <c:overlay val="0"/>
      <c:txPr>
        <a:bodyPr/>
        <a:lstStyle/>
        <a:p>
          <a:pPr>
            <a:defRPr sz="1800"/>
          </a:pPr>
          <a:endParaRPr lang="ja-JP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4"/>
          <c:order val="0"/>
          <c:tx>
            <c:strRef>
              <c:f>storm!$A$6</c:f>
              <c:strCache>
                <c:ptCount val="1"/>
                <c:pt idx="0">
                  <c:v>READ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accent1">
                  <a:lumMod val="75000"/>
                </a:schemeClr>
              </a:solidFill>
            </a:ln>
          </c:spPr>
          <c:invertIfNegative val="0"/>
          <c:cat>
            <c:numRef>
              <c:f>storm!$B$1:$AW$1</c:f>
              <c:numCache>
                <c:formatCode>[$-409]mmm\-yy;@</c:formatCode>
                <c:ptCount val="48"/>
                <c:pt idx="0">
                  <c:v>41000.0</c:v>
                </c:pt>
                <c:pt idx="1">
                  <c:v>41030.0</c:v>
                </c:pt>
                <c:pt idx="2">
                  <c:v>41061.0</c:v>
                </c:pt>
                <c:pt idx="3">
                  <c:v>41091.0</c:v>
                </c:pt>
                <c:pt idx="4">
                  <c:v>41122.0</c:v>
                </c:pt>
                <c:pt idx="5">
                  <c:v>41153.0</c:v>
                </c:pt>
                <c:pt idx="6">
                  <c:v>41183.0</c:v>
                </c:pt>
                <c:pt idx="7">
                  <c:v>41214.0</c:v>
                </c:pt>
                <c:pt idx="8">
                  <c:v>41244.0</c:v>
                </c:pt>
                <c:pt idx="9">
                  <c:v>41275.0</c:v>
                </c:pt>
                <c:pt idx="10">
                  <c:v>41306.0</c:v>
                </c:pt>
                <c:pt idx="11">
                  <c:v>41334.0</c:v>
                </c:pt>
                <c:pt idx="12">
                  <c:v>41365.0</c:v>
                </c:pt>
                <c:pt idx="13">
                  <c:v>41395.0</c:v>
                </c:pt>
                <c:pt idx="14">
                  <c:v>41426.0</c:v>
                </c:pt>
                <c:pt idx="15">
                  <c:v>41456.0</c:v>
                </c:pt>
                <c:pt idx="16">
                  <c:v>41487.0</c:v>
                </c:pt>
                <c:pt idx="17">
                  <c:v>41518.0</c:v>
                </c:pt>
                <c:pt idx="18">
                  <c:v>41548.0</c:v>
                </c:pt>
                <c:pt idx="19">
                  <c:v>41579.0</c:v>
                </c:pt>
                <c:pt idx="20">
                  <c:v>41609.0</c:v>
                </c:pt>
                <c:pt idx="21">
                  <c:v>41640.0</c:v>
                </c:pt>
                <c:pt idx="22">
                  <c:v>41671.0</c:v>
                </c:pt>
                <c:pt idx="23">
                  <c:v>41699.0</c:v>
                </c:pt>
                <c:pt idx="24">
                  <c:v>41730.0</c:v>
                </c:pt>
                <c:pt idx="25">
                  <c:v>41760.0</c:v>
                </c:pt>
                <c:pt idx="26">
                  <c:v>41791.0</c:v>
                </c:pt>
                <c:pt idx="27">
                  <c:v>41821.0</c:v>
                </c:pt>
                <c:pt idx="28">
                  <c:v>41852.0</c:v>
                </c:pt>
                <c:pt idx="29">
                  <c:v>41883.0</c:v>
                </c:pt>
                <c:pt idx="30">
                  <c:v>41913.0</c:v>
                </c:pt>
                <c:pt idx="31">
                  <c:v>41944.0</c:v>
                </c:pt>
                <c:pt idx="32">
                  <c:v>41974.0</c:v>
                </c:pt>
                <c:pt idx="33">
                  <c:v>42005.0</c:v>
                </c:pt>
                <c:pt idx="34">
                  <c:v>42036.0</c:v>
                </c:pt>
                <c:pt idx="35">
                  <c:v>42064.0</c:v>
                </c:pt>
                <c:pt idx="36">
                  <c:v>42095.0</c:v>
                </c:pt>
                <c:pt idx="37">
                  <c:v>42125.0</c:v>
                </c:pt>
                <c:pt idx="38">
                  <c:v>42156.0</c:v>
                </c:pt>
                <c:pt idx="39">
                  <c:v>42186.0</c:v>
                </c:pt>
                <c:pt idx="40">
                  <c:v>42217.0</c:v>
                </c:pt>
                <c:pt idx="41">
                  <c:v>42248.0</c:v>
                </c:pt>
                <c:pt idx="42">
                  <c:v>42278.0</c:v>
                </c:pt>
                <c:pt idx="43">
                  <c:v>42309.0</c:v>
                </c:pt>
                <c:pt idx="44">
                  <c:v>42339.0</c:v>
                </c:pt>
                <c:pt idx="45">
                  <c:v>42370.0</c:v>
                </c:pt>
                <c:pt idx="46">
                  <c:v>42401.0</c:v>
                </c:pt>
                <c:pt idx="47">
                  <c:v>42430.0</c:v>
                </c:pt>
              </c:numCache>
            </c:numRef>
          </c:cat>
          <c:val>
            <c:numRef>
              <c:f>storm!$B$6:$AW$6</c:f>
              <c:numCache>
                <c:formatCode>General</c:formatCode>
                <c:ptCount val="48"/>
                <c:pt idx="0">
                  <c:v>2.17114057933591</c:v>
                </c:pt>
                <c:pt idx="1">
                  <c:v>2.4088222368872</c:v>
                </c:pt>
                <c:pt idx="2">
                  <c:v>1.24596374002611</c:v>
                </c:pt>
                <c:pt idx="3">
                  <c:v>0.341669923421266</c:v>
                </c:pt>
                <c:pt idx="4">
                  <c:v>0.65591462075598</c:v>
                </c:pt>
                <c:pt idx="5">
                  <c:v>4.01136460845833</c:v>
                </c:pt>
                <c:pt idx="6">
                  <c:v>17.96864163483491</c:v>
                </c:pt>
                <c:pt idx="7">
                  <c:v>19.4158852021265</c:v>
                </c:pt>
                <c:pt idx="8">
                  <c:v>14.3102031989558</c:v>
                </c:pt>
                <c:pt idx="9">
                  <c:v>11.122689125463</c:v>
                </c:pt>
                <c:pt idx="10">
                  <c:v>12.6339747530559</c:v>
                </c:pt>
                <c:pt idx="11">
                  <c:v>53.13184979351599</c:v>
                </c:pt>
                <c:pt idx="12">
                  <c:v>26.21667852258179</c:v>
                </c:pt>
                <c:pt idx="13">
                  <c:v>107.0856305747611</c:v>
                </c:pt>
                <c:pt idx="14">
                  <c:v>377.7804078606786</c:v>
                </c:pt>
                <c:pt idx="15">
                  <c:v>43.5618332746908</c:v>
                </c:pt>
                <c:pt idx="16">
                  <c:v>234.2428993347185</c:v>
                </c:pt>
                <c:pt idx="17">
                  <c:v>210.7549267129643</c:v>
                </c:pt>
                <c:pt idx="18">
                  <c:v>128.1900582312319</c:v>
                </c:pt>
                <c:pt idx="19">
                  <c:v>191.1763178673282</c:v>
                </c:pt>
                <c:pt idx="20">
                  <c:v>222.3545071516965</c:v>
                </c:pt>
                <c:pt idx="21">
                  <c:v>380.4149584826436</c:v>
                </c:pt>
                <c:pt idx="22">
                  <c:v>112.3066784699613</c:v>
                </c:pt>
                <c:pt idx="23">
                  <c:v>3.463669632123127</c:v>
                </c:pt>
                <c:pt idx="24">
                  <c:v>2.731290708888082</c:v>
                </c:pt>
                <c:pt idx="25">
                  <c:v>5.085211006881764</c:v>
                </c:pt>
                <c:pt idx="26">
                  <c:v>6.012518760196135</c:v>
                </c:pt>
                <c:pt idx="27">
                  <c:v>6.04604846298571</c:v>
                </c:pt>
                <c:pt idx="28">
                  <c:v>51.17300033048923</c:v>
                </c:pt>
                <c:pt idx="29">
                  <c:v>11.37565844529945</c:v>
                </c:pt>
                <c:pt idx="30">
                  <c:v>46.42377384242536</c:v>
                </c:pt>
                <c:pt idx="31">
                  <c:v>109.5243735885142</c:v>
                </c:pt>
                <c:pt idx="32">
                  <c:v>141.027267247977</c:v>
                </c:pt>
                <c:pt idx="33">
                  <c:v>68.68522833027119</c:v>
                </c:pt>
                <c:pt idx="34">
                  <c:v>165.4351766713826</c:v>
                </c:pt>
                <c:pt idx="35">
                  <c:v>422.0516686142855</c:v>
                </c:pt>
                <c:pt idx="36">
                  <c:v>24.31502662440835</c:v>
                </c:pt>
                <c:pt idx="37">
                  <c:v>53.57845404195814</c:v>
                </c:pt>
                <c:pt idx="38">
                  <c:v>66.56597177224434</c:v>
                </c:pt>
                <c:pt idx="39">
                  <c:v>61.93287446503818</c:v>
                </c:pt>
                <c:pt idx="40">
                  <c:v>25.14315980173706</c:v>
                </c:pt>
                <c:pt idx="41">
                  <c:v>26.49279996733458</c:v>
                </c:pt>
                <c:pt idx="42">
                  <c:v>116.311845418918</c:v>
                </c:pt>
                <c:pt idx="43">
                  <c:v>37.14885820807376</c:v>
                </c:pt>
                <c:pt idx="44">
                  <c:v>59.32154204816561</c:v>
                </c:pt>
                <c:pt idx="45">
                  <c:v>39.19346613397375</c:v>
                </c:pt>
                <c:pt idx="46">
                  <c:v>10.77811292006209</c:v>
                </c:pt>
                <c:pt idx="47">
                  <c:v>41.97307147583979</c:v>
                </c:pt>
              </c:numCache>
            </c:numRef>
          </c:val>
        </c:ser>
        <c:ser>
          <c:idx val="10"/>
          <c:order val="2"/>
          <c:tx>
            <c:strRef>
              <c:f>storm!$A$12</c:f>
              <c:strCache>
                <c:ptCount val="1"/>
                <c:pt idx="0">
                  <c:v>WRITE</c:v>
                </c:pt>
              </c:strCache>
            </c:strRef>
          </c:tx>
          <c:spPr>
            <a:solidFill>
              <a:schemeClr val="accent2"/>
            </a:solidFill>
            <a:ln>
              <a:solidFill>
                <a:schemeClr val="accent2">
                  <a:lumMod val="75000"/>
                </a:schemeClr>
              </a:solidFill>
            </a:ln>
          </c:spPr>
          <c:invertIfNegative val="0"/>
          <c:cat>
            <c:numRef>
              <c:f>storm!$B$1:$AW$1</c:f>
              <c:numCache>
                <c:formatCode>[$-409]mmm\-yy;@</c:formatCode>
                <c:ptCount val="48"/>
                <c:pt idx="0">
                  <c:v>41000.0</c:v>
                </c:pt>
                <c:pt idx="1">
                  <c:v>41030.0</c:v>
                </c:pt>
                <c:pt idx="2">
                  <c:v>41061.0</c:v>
                </c:pt>
                <c:pt idx="3">
                  <c:v>41091.0</c:v>
                </c:pt>
                <c:pt idx="4">
                  <c:v>41122.0</c:v>
                </c:pt>
                <c:pt idx="5">
                  <c:v>41153.0</c:v>
                </c:pt>
                <c:pt idx="6">
                  <c:v>41183.0</c:v>
                </c:pt>
                <c:pt idx="7">
                  <c:v>41214.0</c:v>
                </c:pt>
                <c:pt idx="8">
                  <c:v>41244.0</c:v>
                </c:pt>
                <c:pt idx="9">
                  <c:v>41275.0</c:v>
                </c:pt>
                <c:pt idx="10">
                  <c:v>41306.0</c:v>
                </c:pt>
                <c:pt idx="11">
                  <c:v>41334.0</c:v>
                </c:pt>
                <c:pt idx="12">
                  <c:v>41365.0</c:v>
                </c:pt>
                <c:pt idx="13">
                  <c:v>41395.0</c:v>
                </c:pt>
                <c:pt idx="14">
                  <c:v>41426.0</c:v>
                </c:pt>
                <c:pt idx="15">
                  <c:v>41456.0</c:v>
                </c:pt>
                <c:pt idx="16">
                  <c:v>41487.0</c:v>
                </c:pt>
                <c:pt idx="17">
                  <c:v>41518.0</c:v>
                </c:pt>
                <c:pt idx="18">
                  <c:v>41548.0</c:v>
                </c:pt>
                <c:pt idx="19">
                  <c:v>41579.0</c:v>
                </c:pt>
                <c:pt idx="20">
                  <c:v>41609.0</c:v>
                </c:pt>
                <c:pt idx="21">
                  <c:v>41640.0</c:v>
                </c:pt>
                <c:pt idx="22">
                  <c:v>41671.0</c:v>
                </c:pt>
                <c:pt idx="23">
                  <c:v>41699.0</c:v>
                </c:pt>
                <c:pt idx="24">
                  <c:v>41730.0</c:v>
                </c:pt>
                <c:pt idx="25">
                  <c:v>41760.0</c:v>
                </c:pt>
                <c:pt idx="26">
                  <c:v>41791.0</c:v>
                </c:pt>
                <c:pt idx="27">
                  <c:v>41821.0</c:v>
                </c:pt>
                <c:pt idx="28">
                  <c:v>41852.0</c:v>
                </c:pt>
                <c:pt idx="29">
                  <c:v>41883.0</c:v>
                </c:pt>
                <c:pt idx="30">
                  <c:v>41913.0</c:v>
                </c:pt>
                <c:pt idx="31">
                  <c:v>41944.0</c:v>
                </c:pt>
                <c:pt idx="32">
                  <c:v>41974.0</c:v>
                </c:pt>
                <c:pt idx="33">
                  <c:v>42005.0</c:v>
                </c:pt>
                <c:pt idx="34">
                  <c:v>42036.0</c:v>
                </c:pt>
                <c:pt idx="35">
                  <c:v>42064.0</c:v>
                </c:pt>
                <c:pt idx="36">
                  <c:v>42095.0</c:v>
                </c:pt>
                <c:pt idx="37">
                  <c:v>42125.0</c:v>
                </c:pt>
                <c:pt idx="38">
                  <c:v>42156.0</c:v>
                </c:pt>
                <c:pt idx="39">
                  <c:v>42186.0</c:v>
                </c:pt>
                <c:pt idx="40">
                  <c:v>42217.0</c:v>
                </c:pt>
                <c:pt idx="41">
                  <c:v>42248.0</c:v>
                </c:pt>
                <c:pt idx="42">
                  <c:v>42278.0</c:v>
                </c:pt>
                <c:pt idx="43">
                  <c:v>42309.0</c:v>
                </c:pt>
                <c:pt idx="44">
                  <c:v>42339.0</c:v>
                </c:pt>
                <c:pt idx="45">
                  <c:v>42370.0</c:v>
                </c:pt>
                <c:pt idx="46">
                  <c:v>42401.0</c:v>
                </c:pt>
                <c:pt idx="47">
                  <c:v>42430.0</c:v>
                </c:pt>
              </c:numCache>
            </c:numRef>
          </c:cat>
          <c:val>
            <c:numRef>
              <c:f>storm!$B$12:$AW$12</c:f>
              <c:numCache>
                <c:formatCode>General</c:formatCode>
                <c:ptCount val="48"/>
                <c:pt idx="0">
                  <c:v>3.145246573</c:v>
                </c:pt>
                <c:pt idx="1">
                  <c:v>3.052917838</c:v>
                </c:pt>
                <c:pt idx="2">
                  <c:v>4.147126221999975</c:v>
                </c:pt>
                <c:pt idx="3">
                  <c:v>0.679774368</c:v>
                </c:pt>
                <c:pt idx="4">
                  <c:v>10.730233141</c:v>
                </c:pt>
                <c:pt idx="5">
                  <c:v>9.211083569</c:v>
                </c:pt>
                <c:pt idx="6">
                  <c:v>29.419051398</c:v>
                </c:pt>
                <c:pt idx="7">
                  <c:v>16.864762961</c:v>
                </c:pt>
                <c:pt idx="8">
                  <c:v>20.533234927</c:v>
                </c:pt>
                <c:pt idx="9">
                  <c:v>15.144467953</c:v>
                </c:pt>
                <c:pt idx="10">
                  <c:v>24.657065725</c:v>
                </c:pt>
                <c:pt idx="11">
                  <c:v>62.6064372</c:v>
                </c:pt>
                <c:pt idx="12">
                  <c:v>45.33517515697258</c:v>
                </c:pt>
                <c:pt idx="13">
                  <c:v>80.20236647740511</c:v>
                </c:pt>
                <c:pt idx="14">
                  <c:v>34.7043941953898</c:v>
                </c:pt>
                <c:pt idx="15">
                  <c:v>58.19356734044322</c:v>
                </c:pt>
                <c:pt idx="16">
                  <c:v>6.698133976025888</c:v>
                </c:pt>
                <c:pt idx="17">
                  <c:v>1.684029431648014</c:v>
                </c:pt>
                <c:pt idx="18">
                  <c:v>2.759513036849057</c:v>
                </c:pt>
                <c:pt idx="19">
                  <c:v>4.808160374467661</c:v>
                </c:pt>
                <c:pt idx="20">
                  <c:v>12.98815196181931</c:v>
                </c:pt>
                <c:pt idx="21">
                  <c:v>45.27122750770194</c:v>
                </c:pt>
                <c:pt idx="22">
                  <c:v>21.02162719218086</c:v>
                </c:pt>
                <c:pt idx="23">
                  <c:v>4.183458412656364</c:v>
                </c:pt>
                <c:pt idx="24">
                  <c:v>12.53720214430568</c:v>
                </c:pt>
                <c:pt idx="25">
                  <c:v>18.09555664981941</c:v>
                </c:pt>
                <c:pt idx="26">
                  <c:v>23.87337924691381</c:v>
                </c:pt>
                <c:pt idx="27">
                  <c:v>73.4642718119977</c:v>
                </c:pt>
                <c:pt idx="28">
                  <c:v>231.0087283590122</c:v>
                </c:pt>
                <c:pt idx="29">
                  <c:v>244.1636304396814</c:v>
                </c:pt>
                <c:pt idx="30">
                  <c:v>24.4793777312143</c:v>
                </c:pt>
                <c:pt idx="31">
                  <c:v>49.44694330919425</c:v>
                </c:pt>
                <c:pt idx="32">
                  <c:v>192.0168434641901</c:v>
                </c:pt>
                <c:pt idx="33">
                  <c:v>83.5447541511121</c:v>
                </c:pt>
                <c:pt idx="34">
                  <c:v>187.9842455798544</c:v>
                </c:pt>
                <c:pt idx="35">
                  <c:v>549.473072256998</c:v>
                </c:pt>
                <c:pt idx="36">
                  <c:v>586.4061799176125</c:v>
                </c:pt>
                <c:pt idx="37">
                  <c:v>638.205280257346</c:v>
                </c:pt>
                <c:pt idx="38">
                  <c:v>709.0835998020052</c:v>
                </c:pt>
                <c:pt idx="39">
                  <c:v>42.1981744903087</c:v>
                </c:pt>
                <c:pt idx="40">
                  <c:v>61.84450623948248</c:v>
                </c:pt>
                <c:pt idx="41">
                  <c:v>80.97782309374552</c:v>
                </c:pt>
                <c:pt idx="42">
                  <c:v>100.422485918139</c:v>
                </c:pt>
                <c:pt idx="43">
                  <c:v>134.022772134547</c:v>
                </c:pt>
                <c:pt idx="44">
                  <c:v>159.3120107442984</c:v>
                </c:pt>
                <c:pt idx="45">
                  <c:v>187.171987805506</c:v>
                </c:pt>
                <c:pt idx="46">
                  <c:v>58.0013156978639</c:v>
                </c:pt>
                <c:pt idx="47">
                  <c:v>116.8306671684941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94640008"/>
        <c:axId val="-2112277688"/>
      </c:barChart>
      <c:lineChart>
        <c:grouping val="standard"/>
        <c:varyColors val="0"/>
        <c:ser>
          <c:idx val="5"/>
          <c:order val="1"/>
          <c:tx>
            <c:strRef>
              <c:f>storm!$A$7</c:f>
              <c:strCache>
                <c:ptCount val="1"/>
                <c:pt idx="0">
                  <c:v>READ TOTAL</c:v>
                </c:pt>
              </c:strCache>
            </c:strRef>
          </c:tx>
          <c:spPr>
            <a:ln>
              <a:solidFill>
                <a:schemeClr val="accent1"/>
              </a:solidFill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c:spPr>
          <c:marker>
            <c:symbol val="none"/>
          </c:marker>
          <c:cat>
            <c:numRef>
              <c:f>storm!$B$1:$AW$1</c:f>
              <c:numCache>
                <c:formatCode>[$-409]mmm\-yy;@</c:formatCode>
                <c:ptCount val="48"/>
                <c:pt idx="0">
                  <c:v>41000.0</c:v>
                </c:pt>
                <c:pt idx="1">
                  <c:v>41030.0</c:v>
                </c:pt>
                <c:pt idx="2">
                  <c:v>41061.0</c:v>
                </c:pt>
                <c:pt idx="3">
                  <c:v>41091.0</c:v>
                </c:pt>
                <c:pt idx="4">
                  <c:v>41122.0</c:v>
                </c:pt>
                <c:pt idx="5">
                  <c:v>41153.0</c:v>
                </c:pt>
                <c:pt idx="6">
                  <c:v>41183.0</c:v>
                </c:pt>
                <c:pt idx="7">
                  <c:v>41214.0</c:v>
                </c:pt>
                <c:pt idx="8">
                  <c:v>41244.0</c:v>
                </c:pt>
                <c:pt idx="9">
                  <c:v>41275.0</c:v>
                </c:pt>
                <c:pt idx="10">
                  <c:v>41306.0</c:v>
                </c:pt>
                <c:pt idx="11">
                  <c:v>41334.0</c:v>
                </c:pt>
                <c:pt idx="12">
                  <c:v>41365.0</c:v>
                </c:pt>
                <c:pt idx="13">
                  <c:v>41395.0</c:v>
                </c:pt>
                <c:pt idx="14">
                  <c:v>41426.0</c:v>
                </c:pt>
                <c:pt idx="15">
                  <c:v>41456.0</c:v>
                </c:pt>
                <c:pt idx="16">
                  <c:v>41487.0</c:v>
                </c:pt>
                <c:pt idx="17">
                  <c:v>41518.0</c:v>
                </c:pt>
                <c:pt idx="18">
                  <c:v>41548.0</c:v>
                </c:pt>
                <c:pt idx="19">
                  <c:v>41579.0</c:v>
                </c:pt>
                <c:pt idx="20">
                  <c:v>41609.0</c:v>
                </c:pt>
                <c:pt idx="21">
                  <c:v>41640.0</c:v>
                </c:pt>
                <c:pt idx="22">
                  <c:v>41671.0</c:v>
                </c:pt>
                <c:pt idx="23">
                  <c:v>41699.0</c:v>
                </c:pt>
                <c:pt idx="24">
                  <c:v>41730.0</c:v>
                </c:pt>
                <c:pt idx="25">
                  <c:v>41760.0</c:v>
                </c:pt>
                <c:pt idx="26">
                  <c:v>41791.0</c:v>
                </c:pt>
                <c:pt idx="27">
                  <c:v>41821.0</c:v>
                </c:pt>
                <c:pt idx="28">
                  <c:v>41852.0</c:v>
                </c:pt>
                <c:pt idx="29">
                  <c:v>41883.0</c:v>
                </c:pt>
                <c:pt idx="30">
                  <c:v>41913.0</c:v>
                </c:pt>
                <c:pt idx="31">
                  <c:v>41944.0</c:v>
                </c:pt>
                <c:pt idx="32">
                  <c:v>41974.0</c:v>
                </c:pt>
                <c:pt idx="33">
                  <c:v>42005.0</c:v>
                </c:pt>
                <c:pt idx="34">
                  <c:v>42036.0</c:v>
                </c:pt>
                <c:pt idx="35">
                  <c:v>42064.0</c:v>
                </c:pt>
                <c:pt idx="36">
                  <c:v>42095.0</c:v>
                </c:pt>
                <c:pt idx="37">
                  <c:v>42125.0</c:v>
                </c:pt>
                <c:pt idx="38">
                  <c:v>42156.0</c:v>
                </c:pt>
                <c:pt idx="39">
                  <c:v>42186.0</c:v>
                </c:pt>
                <c:pt idx="40">
                  <c:v>42217.0</c:v>
                </c:pt>
                <c:pt idx="41">
                  <c:v>42248.0</c:v>
                </c:pt>
                <c:pt idx="42">
                  <c:v>42278.0</c:v>
                </c:pt>
                <c:pt idx="43">
                  <c:v>42309.0</c:v>
                </c:pt>
                <c:pt idx="44">
                  <c:v>42339.0</c:v>
                </c:pt>
                <c:pt idx="45">
                  <c:v>42370.0</c:v>
                </c:pt>
                <c:pt idx="46">
                  <c:v>42401.0</c:v>
                </c:pt>
                <c:pt idx="47">
                  <c:v>42430.0</c:v>
                </c:pt>
              </c:numCache>
            </c:numRef>
          </c:cat>
          <c:val>
            <c:numRef>
              <c:f>storm!$B$7:$AW$7</c:f>
              <c:numCache>
                <c:formatCode>General</c:formatCode>
                <c:ptCount val="48"/>
                <c:pt idx="0">
                  <c:v>2.17114057933591</c:v>
                </c:pt>
                <c:pt idx="1">
                  <c:v>4.57996281622311</c:v>
                </c:pt>
                <c:pt idx="2">
                  <c:v>5.825926556249179</c:v>
                </c:pt>
                <c:pt idx="3">
                  <c:v>6.167596479670455</c:v>
                </c:pt>
                <c:pt idx="4">
                  <c:v>6.823511100426441</c:v>
                </c:pt>
                <c:pt idx="5">
                  <c:v>10.83487570888479</c:v>
                </c:pt>
                <c:pt idx="6">
                  <c:v>28.80351734371989</c:v>
                </c:pt>
                <c:pt idx="7">
                  <c:v>48.21940254584639</c:v>
                </c:pt>
                <c:pt idx="8">
                  <c:v>62.5296057448022</c:v>
                </c:pt>
                <c:pt idx="9">
                  <c:v>73.65229487026518</c:v>
                </c:pt>
                <c:pt idx="10">
                  <c:v>86.2862696233211</c:v>
                </c:pt>
                <c:pt idx="11">
                  <c:v>139.4181194168371</c:v>
                </c:pt>
                <c:pt idx="12">
                  <c:v>165.6347979394189</c:v>
                </c:pt>
                <c:pt idx="13">
                  <c:v>272.72042851418</c:v>
                </c:pt>
                <c:pt idx="14">
                  <c:v>650.5008363748595</c:v>
                </c:pt>
                <c:pt idx="15">
                  <c:v>694.062669649548</c:v>
                </c:pt>
                <c:pt idx="16">
                  <c:v>928.3055689842661</c:v>
                </c:pt>
                <c:pt idx="17">
                  <c:v>1139.060495697233</c:v>
                </c:pt>
                <c:pt idx="18">
                  <c:v>1267.250553928465</c:v>
                </c:pt>
                <c:pt idx="19">
                  <c:v>1458.426871795793</c:v>
                </c:pt>
                <c:pt idx="20">
                  <c:v>1680.78137894749</c:v>
                </c:pt>
                <c:pt idx="21">
                  <c:v>2061.196337430134</c:v>
                </c:pt>
                <c:pt idx="22">
                  <c:v>2173.503015900095</c:v>
                </c:pt>
                <c:pt idx="23">
                  <c:v>2176.966685532218</c:v>
                </c:pt>
                <c:pt idx="24">
                  <c:v>2179.697976241106</c:v>
                </c:pt>
                <c:pt idx="25">
                  <c:v>2184.783187247988</c:v>
                </c:pt>
                <c:pt idx="26">
                  <c:v>2190.795706008184</c:v>
                </c:pt>
                <c:pt idx="27">
                  <c:v>2196.84175447117</c:v>
                </c:pt>
                <c:pt idx="28">
                  <c:v>2248.01475480166</c:v>
                </c:pt>
                <c:pt idx="29">
                  <c:v>2259.390413246958</c:v>
                </c:pt>
                <c:pt idx="30">
                  <c:v>2305.814187089384</c:v>
                </c:pt>
                <c:pt idx="31">
                  <c:v>2415.338560677898</c:v>
                </c:pt>
                <c:pt idx="32">
                  <c:v>2556.365827925875</c:v>
                </c:pt>
                <c:pt idx="33">
                  <c:v>2625.051056256146</c:v>
                </c:pt>
                <c:pt idx="34">
                  <c:v>2790.48623292753</c:v>
                </c:pt>
                <c:pt idx="35">
                  <c:v>3212.537901541815</c:v>
                </c:pt>
                <c:pt idx="36">
                  <c:v>3236.852928166223</c:v>
                </c:pt>
                <c:pt idx="37">
                  <c:v>3290.431382208181</c:v>
                </c:pt>
                <c:pt idx="38">
                  <c:v>3356.997353980425</c:v>
                </c:pt>
                <c:pt idx="39">
                  <c:v>3418.930228445464</c:v>
                </c:pt>
                <c:pt idx="40">
                  <c:v>3444.073388247201</c:v>
                </c:pt>
                <c:pt idx="41">
                  <c:v>3470.566188214536</c:v>
                </c:pt>
                <c:pt idx="42">
                  <c:v>3586.878033633453</c:v>
                </c:pt>
                <c:pt idx="43">
                  <c:v>3624.026891841528</c:v>
                </c:pt>
                <c:pt idx="44">
                  <c:v>3683.348433889693</c:v>
                </c:pt>
                <c:pt idx="45">
                  <c:v>3722.541900023667</c:v>
                </c:pt>
                <c:pt idx="46">
                  <c:v>3733.32001294373</c:v>
                </c:pt>
                <c:pt idx="47">
                  <c:v>3775.293084419569</c:v>
                </c:pt>
              </c:numCache>
            </c:numRef>
          </c:val>
          <c:smooth val="0"/>
        </c:ser>
        <c:ser>
          <c:idx val="11"/>
          <c:order val="3"/>
          <c:tx>
            <c:strRef>
              <c:f>storm!$A$13</c:f>
              <c:strCache>
                <c:ptCount val="1"/>
                <c:pt idx="0">
                  <c:v>WRITE TOTAL</c:v>
                </c:pt>
              </c:strCache>
            </c:strRef>
          </c:tx>
          <c:spPr>
            <a:ln>
              <a:solidFill>
                <a:schemeClr val="accent2"/>
              </a:solidFill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c:spPr>
          <c:marker>
            <c:symbol val="none"/>
          </c:marker>
          <c:cat>
            <c:numRef>
              <c:f>storm!$B$1:$AW$1</c:f>
              <c:numCache>
                <c:formatCode>[$-409]mmm\-yy;@</c:formatCode>
                <c:ptCount val="48"/>
                <c:pt idx="0">
                  <c:v>41000.0</c:v>
                </c:pt>
                <c:pt idx="1">
                  <c:v>41030.0</c:v>
                </c:pt>
                <c:pt idx="2">
                  <c:v>41061.0</c:v>
                </c:pt>
                <c:pt idx="3">
                  <c:v>41091.0</c:v>
                </c:pt>
                <c:pt idx="4">
                  <c:v>41122.0</c:v>
                </c:pt>
                <c:pt idx="5">
                  <c:v>41153.0</c:v>
                </c:pt>
                <c:pt idx="6">
                  <c:v>41183.0</c:v>
                </c:pt>
                <c:pt idx="7">
                  <c:v>41214.0</c:v>
                </c:pt>
                <c:pt idx="8">
                  <c:v>41244.0</c:v>
                </c:pt>
                <c:pt idx="9">
                  <c:v>41275.0</c:v>
                </c:pt>
                <c:pt idx="10">
                  <c:v>41306.0</c:v>
                </c:pt>
                <c:pt idx="11">
                  <c:v>41334.0</c:v>
                </c:pt>
                <c:pt idx="12">
                  <c:v>41365.0</c:v>
                </c:pt>
                <c:pt idx="13">
                  <c:v>41395.0</c:v>
                </c:pt>
                <c:pt idx="14">
                  <c:v>41426.0</c:v>
                </c:pt>
                <c:pt idx="15">
                  <c:v>41456.0</c:v>
                </c:pt>
                <c:pt idx="16">
                  <c:v>41487.0</c:v>
                </c:pt>
                <c:pt idx="17">
                  <c:v>41518.0</c:v>
                </c:pt>
                <c:pt idx="18">
                  <c:v>41548.0</c:v>
                </c:pt>
                <c:pt idx="19">
                  <c:v>41579.0</c:v>
                </c:pt>
                <c:pt idx="20">
                  <c:v>41609.0</c:v>
                </c:pt>
                <c:pt idx="21">
                  <c:v>41640.0</c:v>
                </c:pt>
                <c:pt idx="22">
                  <c:v>41671.0</c:v>
                </c:pt>
                <c:pt idx="23">
                  <c:v>41699.0</c:v>
                </c:pt>
                <c:pt idx="24">
                  <c:v>41730.0</c:v>
                </c:pt>
                <c:pt idx="25">
                  <c:v>41760.0</c:v>
                </c:pt>
                <c:pt idx="26">
                  <c:v>41791.0</c:v>
                </c:pt>
                <c:pt idx="27">
                  <c:v>41821.0</c:v>
                </c:pt>
                <c:pt idx="28">
                  <c:v>41852.0</c:v>
                </c:pt>
                <c:pt idx="29">
                  <c:v>41883.0</c:v>
                </c:pt>
                <c:pt idx="30">
                  <c:v>41913.0</c:v>
                </c:pt>
                <c:pt idx="31">
                  <c:v>41944.0</c:v>
                </c:pt>
                <c:pt idx="32">
                  <c:v>41974.0</c:v>
                </c:pt>
                <c:pt idx="33">
                  <c:v>42005.0</c:v>
                </c:pt>
                <c:pt idx="34">
                  <c:v>42036.0</c:v>
                </c:pt>
                <c:pt idx="35">
                  <c:v>42064.0</c:v>
                </c:pt>
                <c:pt idx="36">
                  <c:v>42095.0</c:v>
                </c:pt>
                <c:pt idx="37">
                  <c:v>42125.0</c:v>
                </c:pt>
                <c:pt idx="38">
                  <c:v>42156.0</c:v>
                </c:pt>
                <c:pt idx="39">
                  <c:v>42186.0</c:v>
                </c:pt>
                <c:pt idx="40">
                  <c:v>42217.0</c:v>
                </c:pt>
                <c:pt idx="41">
                  <c:v>42248.0</c:v>
                </c:pt>
                <c:pt idx="42">
                  <c:v>42278.0</c:v>
                </c:pt>
                <c:pt idx="43">
                  <c:v>42309.0</c:v>
                </c:pt>
                <c:pt idx="44">
                  <c:v>42339.0</c:v>
                </c:pt>
                <c:pt idx="45">
                  <c:v>42370.0</c:v>
                </c:pt>
                <c:pt idx="46">
                  <c:v>42401.0</c:v>
                </c:pt>
                <c:pt idx="47">
                  <c:v>42430.0</c:v>
                </c:pt>
              </c:numCache>
            </c:numRef>
          </c:cat>
          <c:val>
            <c:numRef>
              <c:f>storm!$B$13:$AW$13</c:f>
              <c:numCache>
                <c:formatCode>General</c:formatCode>
                <c:ptCount val="48"/>
                <c:pt idx="0">
                  <c:v>3.145246573</c:v>
                </c:pt>
                <c:pt idx="1">
                  <c:v>6.198164411</c:v>
                </c:pt>
                <c:pt idx="2">
                  <c:v>10.345290633</c:v>
                </c:pt>
                <c:pt idx="3">
                  <c:v>11.025065001</c:v>
                </c:pt>
                <c:pt idx="4">
                  <c:v>21.755298142</c:v>
                </c:pt>
                <c:pt idx="5">
                  <c:v>30.966381711</c:v>
                </c:pt>
                <c:pt idx="6">
                  <c:v>60.385433109</c:v>
                </c:pt>
                <c:pt idx="7">
                  <c:v>77.25019607000001</c:v>
                </c:pt>
                <c:pt idx="8">
                  <c:v>97.78343099700001</c:v>
                </c:pt>
                <c:pt idx="9">
                  <c:v>112.92789895</c:v>
                </c:pt>
                <c:pt idx="10">
                  <c:v>137.584964675</c:v>
                </c:pt>
                <c:pt idx="11">
                  <c:v>200.191401875</c:v>
                </c:pt>
                <c:pt idx="12">
                  <c:v>245.5265770319726</c:v>
                </c:pt>
                <c:pt idx="13">
                  <c:v>325.7289435093776</c:v>
                </c:pt>
                <c:pt idx="14">
                  <c:v>360.4333377047672</c:v>
                </c:pt>
                <c:pt idx="15">
                  <c:v>418.6269050452102</c:v>
                </c:pt>
                <c:pt idx="16">
                  <c:v>425.3250390212366</c:v>
                </c:pt>
                <c:pt idx="17">
                  <c:v>427.0090684528842</c:v>
                </c:pt>
                <c:pt idx="18">
                  <c:v>429.7685814897337</c:v>
                </c:pt>
                <c:pt idx="19">
                  <c:v>434.5767418642014</c:v>
                </c:pt>
                <c:pt idx="20">
                  <c:v>447.5648938260206</c:v>
                </c:pt>
                <c:pt idx="21">
                  <c:v>492.8361213337226</c:v>
                </c:pt>
                <c:pt idx="22">
                  <c:v>513.8577485259024</c:v>
                </c:pt>
                <c:pt idx="23">
                  <c:v>518.0412069385599</c:v>
                </c:pt>
                <c:pt idx="24">
                  <c:v>530.5784090828655</c:v>
                </c:pt>
                <c:pt idx="25">
                  <c:v>548.673965732685</c:v>
                </c:pt>
                <c:pt idx="26">
                  <c:v>572.5473449795987</c:v>
                </c:pt>
                <c:pt idx="27">
                  <c:v>646.011616791594</c:v>
                </c:pt>
                <c:pt idx="28">
                  <c:v>877.0203451506087</c:v>
                </c:pt>
                <c:pt idx="29">
                  <c:v>1121.18397559029</c:v>
                </c:pt>
                <c:pt idx="30">
                  <c:v>1145.663353321504</c:v>
                </c:pt>
                <c:pt idx="31">
                  <c:v>1195.110296630699</c:v>
                </c:pt>
                <c:pt idx="32">
                  <c:v>1387.127140094889</c:v>
                </c:pt>
                <c:pt idx="33">
                  <c:v>1470.671894246001</c:v>
                </c:pt>
                <c:pt idx="34">
                  <c:v>1658.656139825855</c:v>
                </c:pt>
                <c:pt idx="35">
                  <c:v>2208.129212082853</c:v>
                </c:pt>
                <c:pt idx="36">
                  <c:v>2794.535392000465</c:v>
                </c:pt>
                <c:pt idx="37">
                  <c:v>3432.740672257811</c:v>
                </c:pt>
                <c:pt idx="38">
                  <c:v>4141.82427205982</c:v>
                </c:pt>
                <c:pt idx="39">
                  <c:v>4184.02244655013</c:v>
                </c:pt>
                <c:pt idx="40">
                  <c:v>4245.86695278961</c:v>
                </c:pt>
                <c:pt idx="41">
                  <c:v>4326.844775883353</c:v>
                </c:pt>
                <c:pt idx="42">
                  <c:v>4427.26726180149</c:v>
                </c:pt>
                <c:pt idx="43">
                  <c:v>4561.290033936039</c:v>
                </c:pt>
                <c:pt idx="44">
                  <c:v>4720.60204468034</c:v>
                </c:pt>
                <c:pt idx="45">
                  <c:v>4907.774032485842</c:v>
                </c:pt>
                <c:pt idx="46">
                  <c:v>4965.775348183706</c:v>
                </c:pt>
                <c:pt idx="47">
                  <c:v>5082.6060153522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31905896"/>
        <c:axId val="-2112586808"/>
      </c:lineChart>
      <c:dateAx>
        <c:axId val="2094640008"/>
        <c:scaling>
          <c:orientation val="minMax"/>
        </c:scaling>
        <c:delete val="0"/>
        <c:axPos val="b"/>
        <c:numFmt formatCode="[$-409]mmm\-yy;@" sourceLinked="1"/>
        <c:majorTickMark val="out"/>
        <c:minorTickMark val="none"/>
        <c:tickLblPos val="nextTo"/>
        <c:txPr>
          <a:bodyPr rot="-2700000"/>
          <a:lstStyle/>
          <a:p>
            <a:pPr>
              <a:defRPr sz="1400"/>
            </a:pPr>
            <a:endParaRPr lang="ja-JP"/>
          </a:p>
        </c:txPr>
        <c:crossAx val="-2112277688"/>
        <c:crosses val="autoZero"/>
        <c:auto val="1"/>
        <c:lblOffset val="100"/>
        <c:baseTimeUnit val="months"/>
      </c:dateAx>
      <c:valAx>
        <c:axId val="-211227768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altLang="ja-JP" sz="1400"/>
                  <a:t>Monthly Read/Write (TB)</a:t>
                </a:r>
                <a:endParaRPr lang="ja-JP" altLang="en-US" sz="14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2094640008"/>
        <c:crosses val="autoZero"/>
        <c:crossBetween val="between"/>
      </c:valAx>
      <c:valAx>
        <c:axId val="-2112586808"/>
        <c:scaling>
          <c:orientation val="minMax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altLang="ja-JP" sz="1400"/>
                  <a:t>Cumulative Read/Write (PB)</a:t>
                </a:r>
                <a:endParaRPr lang="ja-JP" altLang="en-US" sz="14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2131905896"/>
        <c:crosses val="max"/>
        <c:crossBetween val="between"/>
        <c:dispUnits>
          <c:builtInUnit val="thousands"/>
        </c:dispUnits>
      </c:valAx>
      <c:dateAx>
        <c:axId val="2131905896"/>
        <c:scaling>
          <c:orientation val="minMax"/>
        </c:scaling>
        <c:delete val="1"/>
        <c:axPos val="b"/>
        <c:numFmt formatCode="[$-409]mmm\-yy;@" sourceLinked="1"/>
        <c:majorTickMark val="out"/>
        <c:minorTickMark val="none"/>
        <c:tickLblPos val="nextTo"/>
        <c:crossAx val="-2112586808"/>
        <c:crosses val="autoZero"/>
        <c:auto val="1"/>
        <c:lblOffset val="100"/>
        <c:baseTimeUnit val="months"/>
      </c:dateAx>
    </c:plotArea>
    <c:legend>
      <c:legendPos val="t"/>
      <c:layout/>
      <c:overlay val="0"/>
      <c:txPr>
        <a:bodyPr/>
        <a:lstStyle/>
        <a:p>
          <a:pPr>
            <a:defRPr sz="1800"/>
          </a:pPr>
          <a:endParaRPr lang="ja-JP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Disk (PB)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KEKCC'06</c:v>
                </c:pt>
                <c:pt idx="1">
                  <c:v>KEKCC'09</c:v>
                </c:pt>
                <c:pt idx="2">
                  <c:v>KEKCC'12</c:v>
                </c:pt>
                <c:pt idx="3">
                  <c:v>KEKCC'16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0.055</c:v>
                </c:pt>
                <c:pt idx="1">
                  <c:v>0.205</c:v>
                </c:pt>
                <c:pt idx="2">
                  <c:v>7.0</c:v>
                </c:pt>
                <c:pt idx="3">
                  <c:v>13.0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Tape (PB)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KEKCC'06</c:v>
                </c:pt>
                <c:pt idx="1">
                  <c:v>KEKCC'09</c:v>
                </c:pt>
                <c:pt idx="2">
                  <c:v>KEKCC'12</c:v>
                </c:pt>
                <c:pt idx="3">
                  <c:v>KEKCC'16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0.32</c:v>
                </c:pt>
                <c:pt idx="1">
                  <c:v>3.0</c:v>
                </c:pt>
                <c:pt idx="2">
                  <c:v>16.0</c:v>
                </c:pt>
                <c:pt idx="3">
                  <c:v>70.0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046685128"/>
        <c:axId val="-2045851032"/>
      </c:barChar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HEPSPEC (kHS06)</c:v>
                </c:pt>
              </c:strCache>
            </c:strRef>
          </c:tx>
          <c:cat>
            <c:strRef>
              <c:f>Sheet1!$B$1:$E$1</c:f>
              <c:strCache>
                <c:ptCount val="4"/>
                <c:pt idx="0">
                  <c:v>KEKCC'06</c:v>
                </c:pt>
                <c:pt idx="1">
                  <c:v>KEKCC'09</c:v>
                </c:pt>
                <c:pt idx="2">
                  <c:v>KEKCC'12</c:v>
                </c:pt>
                <c:pt idx="3">
                  <c:v>KEKCC'16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0.93968</c:v>
                </c:pt>
                <c:pt idx="1">
                  <c:v>9.1648</c:v>
                </c:pt>
                <c:pt idx="2">
                  <c:v>60.0</c:v>
                </c:pt>
                <c:pt idx="3">
                  <c:v>250.0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56951896"/>
        <c:axId val="2133374536"/>
      </c:lineChart>
      <c:catAx>
        <c:axId val="-204668512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1800000"/>
          <a:lstStyle/>
          <a:p>
            <a:pPr>
              <a:defRPr/>
            </a:pPr>
            <a:endParaRPr lang="ja-JP"/>
          </a:p>
        </c:txPr>
        <c:crossAx val="-2045851032"/>
        <c:crosses val="autoZero"/>
        <c:auto val="1"/>
        <c:lblAlgn val="ctr"/>
        <c:lblOffset val="100"/>
        <c:noMultiLvlLbl val="0"/>
      </c:catAx>
      <c:valAx>
        <c:axId val="-204585103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Storage (PB)</a:t>
                </a:r>
                <a:endParaRPr lang="ja-JP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046685128"/>
        <c:crosses val="autoZero"/>
        <c:crossBetween val="between"/>
      </c:valAx>
      <c:valAx>
        <c:axId val="2133374536"/>
        <c:scaling>
          <c:orientation val="minMax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>
                    <a:solidFill>
                      <a:srgbClr val="1D3B90"/>
                    </a:solidFill>
                  </a:defRPr>
                </a:pPr>
                <a:r>
                  <a:rPr lang="en-US">
                    <a:solidFill>
                      <a:srgbClr val="1D3B90"/>
                    </a:solidFill>
                  </a:rPr>
                  <a:t>CPU (kHS06)</a:t>
                </a:r>
                <a:endParaRPr lang="ja-JP">
                  <a:solidFill>
                    <a:srgbClr val="1D3B90"/>
                  </a:solidFill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1D3B90"/>
                </a:solidFill>
              </a:defRPr>
            </a:pPr>
            <a:endParaRPr lang="ja-JP"/>
          </a:p>
        </c:txPr>
        <c:crossAx val="2056951896"/>
        <c:crosses val="max"/>
        <c:crossBetween val="between"/>
      </c:valAx>
      <c:catAx>
        <c:axId val="2056951896"/>
        <c:scaling>
          <c:orientation val="minMax"/>
        </c:scaling>
        <c:delete val="1"/>
        <c:axPos val="b"/>
        <c:majorTickMark val="out"/>
        <c:minorTickMark val="none"/>
        <c:tickLblPos val="nextTo"/>
        <c:crossAx val="2133374536"/>
        <c:crosses val="autoZero"/>
        <c:auto val="1"/>
        <c:lblAlgn val="ctr"/>
        <c:lblOffset val="100"/>
        <c:noMultiLvlLbl val="0"/>
      </c:catAx>
    </c:plotArea>
    <c:legend>
      <c:legendPos val="r"/>
      <c:layout>
        <c:manualLayout>
          <c:xMode val="edge"/>
          <c:yMode val="edge"/>
          <c:x val="0.106654758432974"/>
          <c:y val="0.0530263687969236"/>
          <c:w val="0.397856153397492"/>
          <c:h val="0.341681606917938"/>
        </c:manualLayout>
      </c:layout>
      <c:overlay val="1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2FCF7D-3CAB-1140-9202-421129CA2475}" type="datetimeFigureOut">
              <a:rPr kumimoji="1" lang="ja-JP" altLang="en-US" smtClean="0"/>
              <a:t>16/04/21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8E8858-3C0C-AD47-9B70-2A39AF08A1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996430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F38BFD-5A94-F64F-9E71-78FF5C12D8B2}" type="datetimeFigureOut">
              <a:rPr kumimoji="1" lang="ja-JP" altLang="en-US" smtClean="0"/>
              <a:t>16/04/21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386509-2806-0640-A63B-B454706180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11712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386509-2806-0640-A63B-B4547061801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18533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386509-2806-0640-A63B-B45470618015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82737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386509-2806-0640-A63B-B45470618015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14256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386509-2806-0640-A63B-B45470618015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17646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386509-2806-0640-A63B-B45470618015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35993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baseline="0" dirty="0" smtClean="0"/>
              <a:t>Go Iwai has shown “</a:t>
            </a:r>
            <a:r>
              <a:rPr kumimoji="1" lang="en-US" altLang="ja-JP" baseline="0" dirty="0" err="1" smtClean="0"/>
              <a:t>Mellanox</a:t>
            </a:r>
            <a:r>
              <a:rPr kumimoji="1" lang="en-US" altLang="ja-JP" baseline="0" dirty="0" smtClean="0"/>
              <a:t> 4xQDR” in the cell of IB for New KEKCC. It was an unintentional mistake, and corrected </a:t>
            </a:r>
            <a:r>
              <a:rPr kumimoji="1" lang="en-US" altLang="ja-JP" baseline="0" smtClean="0"/>
              <a:t>to “</a:t>
            </a:r>
            <a:r>
              <a:rPr kumimoji="1" lang="en-US" altLang="ja-JP" baseline="0" dirty="0" err="1" smtClean="0"/>
              <a:t>Mellanox</a:t>
            </a:r>
            <a:r>
              <a:rPr kumimoji="1" lang="en-US" altLang="ja-JP" baseline="0" dirty="0" smtClean="0"/>
              <a:t> 4xFDR” after his talk.</a:t>
            </a:r>
            <a:endParaRPr kumimoji="1" lang="ja-JP" altLang="en-US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386509-2806-0640-A63B-B45470618015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24128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386509-2806-0640-A63B-B45470618015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42201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386509-2806-0640-A63B-B45470618015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29305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386509-2806-0640-A63B-B45470618015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391056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386509-2806-0640-A63B-B45470618015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9168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386509-2806-0640-A63B-B45470618015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7934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386509-2806-0640-A63B-B45470618015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511654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386509-2806-0640-A63B-B45470618015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47901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386509-2806-0640-A63B-B45470618015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71279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386509-2806-0640-A63B-B45470618015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75285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386509-2806-0640-A63B-B45470618015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54769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386509-2806-0640-A63B-B45470618015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11606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386509-2806-0640-A63B-B45470618015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30148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386509-2806-0640-A63B-B45470618015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8649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386509-2806-0640-A63B-B45470618015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63704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Apr 21, 2016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de-DE" altLang="ja-JP" smtClean="0"/>
              <a:t>Grid/KEKCC - HEPiX Spring 2016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F34DD-9DA5-A14F-AB2F-4E90C76C04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279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Apr 21, 2016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de-DE" altLang="ja-JP" smtClean="0"/>
              <a:t>Grid/KEKCC - HEPiX Spring 2016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2337-E257-AF42-8BF6-185FFC9396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5274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Apr 21, 2016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de-DE" altLang="ja-JP" smtClean="0"/>
              <a:t>Grid/KEKCC - HEPiX Spring 2016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2337-E257-AF42-8BF6-185FFC9396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8121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Apr 21, 2016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de-DE" altLang="ja-JP" smtClean="0"/>
              <a:t>Grid/KEKCC - HEPiX Spring 2016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2337-E257-AF42-8BF6-185FFC9396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6494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Apr 21, 2016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de-DE" altLang="ja-JP" smtClean="0"/>
              <a:t>Grid/KEKCC - HEPiX Spring 2016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F34DD-9DA5-A14F-AB2F-4E90C76C04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1970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Apr 21, 2016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de-DE" altLang="ja-JP" smtClean="0"/>
              <a:t>Grid/KEKCC - HEPiX Spring 2016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2337-E257-AF42-8BF6-185FFC9396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9449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Apr 21, 2016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de-DE" altLang="ja-JP" smtClean="0"/>
              <a:t>Grid/KEKCC - HEPiX Spring 2016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2337-E257-AF42-8BF6-185FFC9396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920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Apr 21, 2016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de-DE" altLang="ja-JP" smtClean="0"/>
              <a:t>Grid/KEKCC - HEPiX Spring 2016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2337-E257-AF42-8BF6-185FFC9396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5584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Apr 21, 2016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de-DE" altLang="ja-JP" smtClean="0"/>
              <a:t>Grid/KEKCC - HEPiX Spring 2016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2337-E257-AF42-8BF6-185FFC9396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5242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Apr 21, 2016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de-DE" altLang="ja-JP" smtClean="0"/>
              <a:t>Grid/KEKCC - HEPiX Spring 2016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095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 smtClean="0"/>
              <a:t>プレースホルダーまでドラッグするかアイコンをクリックして図を追加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Apr 21, 2016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de-DE" altLang="ja-JP" smtClean="0"/>
              <a:t>Grid/KEKCC - HEPiX Spring 2016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2337-E257-AF42-8BF6-185FFC9396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6936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Apr 21, 2016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de-DE" altLang="ja-JP" smtClean="0"/>
              <a:t>Grid/KEKCC - HEPiX Spring 2016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C52337-E257-AF42-8BF6-185FFC9396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2503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3" r:id="rId1"/>
    <p:sldLayoutId id="2147483894" r:id="rId2"/>
    <p:sldLayoutId id="2147483895" r:id="rId3"/>
    <p:sldLayoutId id="2147483896" r:id="rId4"/>
    <p:sldLayoutId id="2147483897" r:id="rId5"/>
    <p:sldLayoutId id="2147483898" r:id="rId6"/>
    <p:sldLayoutId id="2147483899" r:id="rId7"/>
    <p:sldLayoutId id="2147483900" r:id="rId8"/>
    <p:sldLayoutId id="2147483901" r:id="rId9"/>
    <p:sldLayoutId id="2147483902" r:id="rId10"/>
    <p:sldLayoutId id="2147483903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chart" Target="../charts/char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6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chart" Target="../charts/char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ctrTitle"/>
          </p:nvPr>
        </p:nvSpPr>
        <p:spPr>
          <a:xfrm>
            <a:off x="1" y="1023219"/>
            <a:ext cx="9144000" cy="1677120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Grid </a:t>
            </a:r>
            <a:r>
              <a:rPr lang="en-US" altLang="ja-JP" dirty="0"/>
              <a:t>Computing System in the KEK Central Computer </a:t>
            </a:r>
            <a:r>
              <a:rPr lang="en-US" altLang="ja-JP" dirty="0" smtClean="0"/>
              <a:t>System (KEKCC)</a:t>
            </a:r>
            <a:endParaRPr lang="en-US" altLang="ja-JP" dirty="0"/>
          </a:p>
        </p:txBody>
      </p:sp>
      <p:sp>
        <p:nvSpPr>
          <p:cNvPr id="7" name="サブタイトル 6"/>
          <p:cNvSpPr>
            <a:spLocks noGrp="1"/>
          </p:cNvSpPr>
          <p:nvPr>
            <p:ph type="subTitle" idx="1"/>
          </p:nvPr>
        </p:nvSpPr>
        <p:spPr>
          <a:xfrm>
            <a:off x="366001" y="3243237"/>
            <a:ext cx="8241192" cy="1269886"/>
          </a:xfrm>
        </p:spPr>
        <p:txBody>
          <a:bodyPr>
            <a:normAutofit fontScale="62500" lnSpcReduction="20000"/>
          </a:bodyPr>
          <a:lstStyle/>
          <a:p>
            <a:r>
              <a:rPr kumimoji="1" lang="en-US" altLang="ja-JP" dirty="0" smtClean="0">
                <a:solidFill>
                  <a:schemeClr val="tx1"/>
                </a:solidFill>
              </a:rPr>
              <a:t>Go Iwai</a:t>
            </a:r>
          </a:p>
          <a:p>
            <a:endParaRPr kumimoji="1" lang="en-US" altLang="ja-JP" dirty="0" smtClean="0">
              <a:solidFill>
                <a:schemeClr val="tx1"/>
              </a:solidFill>
            </a:endParaRPr>
          </a:p>
          <a:p>
            <a:r>
              <a:rPr lang="en-US" altLang="ja-JP" dirty="0" smtClean="0">
                <a:solidFill>
                  <a:schemeClr val="tx1"/>
                </a:solidFill>
              </a:rPr>
              <a:t>High Energy Accelerator Research Organization (KEK)</a:t>
            </a:r>
          </a:p>
          <a:p>
            <a:r>
              <a:rPr kumimoji="1" lang="en-US" altLang="ja-JP" dirty="0" smtClean="0">
                <a:solidFill>
                  <a:schemeClr val="tx1"/>
                </a:solidFill>
              </a:rPr>
              <a:t>Computing Research Center (CRC)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pic>
        <p:nvPicPr>
          <p:cNvPr id="4" name="図 3" descr="Indico_HEPiX_DESY-Logo_201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5438" y="-1"/>
            <a:ext cx="2068564" cy="1150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425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Apr 21, 2016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2337-E257-AF42-8BF6-185FFC9396B6}" type="slidenum">
              <a:rPr kumimoji="1" lang="ja-JP" altLang="en-US" smtClean="0"/>
              <a:t>10</a:t>
            </a:fld>
            <a:endParaRPr kumimoji="1" lang="ja-JP" altLang="en-US"/>
          </a:p>
        </p:txBody>
      </p:sp>
      <p:pic>
        <p:nvPicPr>
          <p:cNvPr id="5" name="図 4" descr="Belle2_forIwaiHEPiX（ドラッグされました）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296" y="0"/>
            <a:ext cx="7278701" cy="514350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 rot="16200000">
            <a:off x="-1632194" y="1720062"/>
            <a:ext cx="38094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Courtesy of </a:t>
            </a:r>
            <a:r>
              <a:rPr lang="en-US" altLang="ja-JP" dirty="0" err="1" smtClean="0"/>
              <a:t>Takanori</a:t>
            </a:r>
            <a:r>
              <a:rPr lang="en-US" altLang="ja-JP" dirty="0" smtClean="0"/>
              <a:t> Hara, et al.</a:t>
            </a:r>
            <a:endParaRPr kumimoji="1" lang="ja-JP" altLang="en-US" dirty="0"/>
          </a:p>
        </p:txBody>
      </p:sp>
      <p:sp>
        <p:nvSpPr>
          <p:cNvPr id="7" name="円/楕円 6"/>
          <p:cNvSpPr/>
          <p:nvPr/>
        </p:nvSpPr>
        <p:spPr>
          <a:xfrm>
            <a:off x="6553200" y="1849437"/>
            <a:ext cx="1356427" cy="1356427"/>
          </a:xfrm>
          <a:prstGeom prst="ellipse">
            <a:avLst/>
          </a:prstGeom>
          <a:noFill/>
          <a:ln w="38100" cmpd="sng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061841" y="2704036"/>
            <a:ext cx="20821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Big contribution from DESY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de-DE" altLang="ja-JP" smtClean="0"/>
              <a:t>Grid/KEKCC - HEPiX Spring 2016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36917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コンテンツ プレースホルダー 8"/>
          <p:cNvSpPr>
            <a:spLocks noGrp="1"/>
          </p:cNvSpPr>
          <p:nvPr>
            <p:ph idx="1"/>
          </p:nvPr>
        </p:nvSpPr>
        <p:spPr>
          <a:xfrm>
            <a:off x="708323" y="705980"/>
            <a:ext cx="4795010" cy="1295864"/>
          </a:xfrm>
        </p:spPr>
        <p:txBody>
          <a:bodyPr>
            <a:normAutofit fontScale="47500" lnSpcReduction="20000"/>
          </a:bodyPr>
          <a:lstStyle/>
          <a:p>
            <a:r>
              <a:rPr lang="en-US" altLang="ja-JP" dirty="0"/>
              <a:t>4 </a:t>
            </a:r>
            <a:r>
              <a:rPr lang="en-US" altLang="ja-JP" dirty="0" err="1"/>
              <a:t>Gbps</a:t>
            </a:r>
            <a:r>
              <a:rPr lang="en-US" altLang="ja-JP" dirty="0"/>
              <a:t> of </a:t>
            </a:r>
            <a:r>
              <a:rPr lang="en-US" altLang="ja-JP" dirty="0" smtClean="0"/>
              <a:t>transfer performance </a:t>
            </a:r>
            <a:r>
              <a:rPr lang="en-US" altLang="ja-JP" dirty="0"/>
              <a:t>from KEK to </a:t>
            </a:r>
            <a:r>
              <a:rPr lang="en-US" altLang="ja-JP" dirty="0" smtClean="0"/>
              <a:t>PNNL is sufficient until 2018</a:t>
            </a:r>
          </a:p>
          <a:p>
            <a:r>
              <a:rPr lang="en-US" altLang="ja-JP" dirty="0" smtClean="0"/>
              <a:t>Should be improved because of SINET upgrade in March</a:t>
            </a:r>
          </a:p>
          <a:p>
            <a:r>
              <a:rPr lang="en-US" altLang="ja-JP" dirty="0" smtClean="0"/>
              <a:t>3-4 </a:t>
            </a:r>
            <a:r>
              <a:rPr lang="en-US" altLang="ja-JP" dirty="0" err="1" smtClean="0"/>
              <a:t>Gbps</a:t>
            </a:r>
            <a:r>
              <a:rPr lang="en-US" altLang="ja-JP" dirty="0" smtClean="0"/>
              <a:t> of throughput has been achieved between DESY and KEK at this test.</a:t>
            </a:r>
            <a:endParaRPr lang="ja-JP" alt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Apr 21, 2016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2337-E257-AF42-8BF6-185FFC9396B6}" type="slidenum">
              <a:rPr kumimoji="1" lang="ja-JP" altLang="en-US" smtClean="0"/>
              <a:t>11</a:t>
            </a:fld>
            <a:endParaRPr kumimoji="1" lang="ja-JP" altLang="en-US"/>
          </a:p>
        </p:txBody>
      </p:sp>
      <p:pic>
        <p:nvPicPr>
          <p:cNvPr id="5" name="図 4" descr="Belle2_forIwaiHEPiX（ドラッグされました）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605" y="1"/>
            <a:ext cx="7278702" cy="514350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 rot="16200000">
            <a:off x="-1632194" y="1720062"/>
            <a:ext cx="38094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Courtesy of </a:t>
            </a:r>
            <a:r>
              <a:rPr lang="en-US" altLang="ja-JP" dirty="0" err="1" smtClean="0"/>
              <a:t>Takanori</a:t>
            </a:r>
            <a:r>
              <a:rPr lang="en-US" altLang="ja-JP" dirty="0" smtClean="0"/>
              <a:t> Hara, et al.</a:t>
            </a:r>
            <a:endParaRPr kumimoji="1" lang="ja-JP" altLang="en-US" dirty="0"/>
          </a:p>
        </p:txBody>
      </p:sp>
      <p:sp>
        <p:nvSpPr>
          <p:cNvPr id="7" name="角丸四角形 6"/>
          <p:cNvSpPr/>
          <p:nvPr/>
        </p:nvSpPr>
        <p:spPr>
          <a:xfrm>
            <a:off x="1989666" y="3033889"/>
            <a:ext cx="4430889" cy="409222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角丸四角形 9"/>
          <p:cNvSpPr/>
          <p:nvPr/>
        </p:nvSpPr>
        <p:spPr>
          <a:xfrm>
            <a:off x="3668890" y="2001844"/>
            <a:ext cx="635000" cy="2793641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de-DE" altLang="ja-JP" smtClean="0"/>
              <a:t>Grid/KEKCC - HEPiX Spring 2016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46691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System Procurement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2917626"/>
          </a:xfrm>
        </p:spPr>
        <p:txBody>
          <a:bodyPr>
            <a:normAutofit fontScale="62500" lnSpcReduction="20000"/>
          </a:bodyPr>
          <a:lstStyle/>
          <a:p>
            <a:r>
              <a:rPr lang="en-US" altLang="ja-JP" dirty="0" smtClean="0"/>
              <a:t>KEKCC is </a:t>
            </a:r>
            <a:r>
              <a:rPr lang="en-US" altLang="ja-JP" dirty="0"/>
              <a:t>totally replaced every 4</a:t>
            </a:r>
            <a:r>
              <a:rPr lang="en-US" altLang="ja-JP" dirty="0" smtClean="0"/>
              <a:t>-</a:t>
            </a:r>
            <a:r>
              <a:rPr lang="en-US" altLang="ja-JP" dirty="0"/>
              <a:t>5 years, according to Japanese government procurement rule for computer system.</a:t>
            </a:r>
          </a:p>
          <a:p>
            <a:pPr lvl="1"/>
            <a:r>
              <a:rPr lang="en-US" altLang="ja-JP" dirty="0"/>
              <a:t>International bidding according to GPA (Agreement on Government Procurement by WTO</a:t>
            </a:r>
            <a:r>
              <a:rPr lang="en-US" altLang="ja-JP" dirty="0" smtClean="0"/>
              <a:t>)</a:t>
            </a:r>
          </a:p>
          <a:p>
            <a:pPr lvl="1"/>
            <a:r>
              <a:rPr lang="en-US" altLang="ja-JP" dirty="0" smtClean="0"/>
              <a:t>Bidding is processed for 1.5 year.</a:t>
            </a:r>
          </a:p>
          <a:p>
            <a:r>
              <a:rPr lang="en-US" altLang="ja-JP" dirty="0" smtClean="0"/>
              <a:t>Purchase </a:t>
            </a:r>
            <a:r>
              <a:rPr lang="en-US" altLang="ja-JP" dirty="0"/>
              <a:t>and operation model</a:t>
            </a:r>
          </a:p>
          <a:p>
            <a:pPr lvl="1"/>
            <a:r>
              <a:rPr lang="en-US" altLang="ja-JP" dirty="0" smtClean="0"/>
              <a:t>Completely </a:t>
            </a:r>
            <a:r>
              <a:rPr lang="en-US" altLang="ja-JP" dirty="0"/>
              <a:t>different purchase/operation model from US/EU </a:t>
            </a:r>
            <a:r>
              <a:rPr lang="en-US" altLang="ja-JP" dirty="0" smtClean="0"/>
              <a:t>sites</a:t>
            </a:r>
          </a:p>
          <a:p>
            <a:pPr lvl="1"/>
            <a:r>
              <a:rPr lang="en-US" altLang="ja-JP" dirty="0"/>
              <a:t>NOT in-house scale-out model, BUT rental system</a:t>
            </a:r>
          </a:p>
          <a:p>
            <a:pPr lvl="1"/>
            <a:r>
              <a:rPr lang="en-US" altLang="ja-JP" dirty="0" smtClean="0"/>
              <a:t>Much less human resource in computer center</a:t>
            </a:r>
          </a:p>
          <a:p>
            <a:pPr lvl="2"/>
            <a:r>
              <a:rPr lang="en-US" altLang="ja-JP" dirty="0" smtClean="0"/>
              <a:t>25 staffs (KEK/CRC) </a:t>
            </a:r>
            <a:r>
              <a:rPr lang="en-US" altLang="ja-JP" dirty="0" err="1" smtClean="0"/>
              <a:t>vs</a:t>
            </a:r>
            <a:r>
              <a:rPr lang="en-US" altLang="ja-JP" dirty="0" smtClean="0"/>
              <a:t> 270 staffs (CERN-IT)</a:t>
            </a:r>
            <a:endParaRPr lang="en-US" altLang="ja-JP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Apr 21, 2016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de-DE" altLang="ja-JP" smtClean="0"/>
              <a:t>Grid/KEKCC - HEPiX Spring 2016</a:t>
            </a:r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2337-E257-AF42-8BF6-185FFC9396B6}" type="slidenum">
              <a:rPr kumimoji="1" lang="ja-JP" altLang="en-US" smtClean="0"/>
              <a:t>12</a:t>
            </a:fld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145269" y="4019129"/>
            <a:ext cx="4732560" cy="10156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kumimoji="1" lang="en-US" altLang="ja-JP" sz="2000" dirty="0" smtClean="0"/>
              <a:t>Hardware by lease</a:t>
            </a:r>
          </a:p>
          <a:p>
            <a:pPr algn="ctr"/>
            <a:r>
              <a:rPr lang="en-US" altLang="ja-JP" sz="2000" dirty="0"/>
              <a:t>+</a:t>
            </a:r>
          </a:p>
          <a:p>
            <a:pPr algn="ctr"/>
            <a:r>
              <a:rPr lang="en-US" altLang="ja-JP" sz="2000" dirty="0"/>
              <a:t>I</a:t>
            </a:r>
            <a:r>
              <a:rPr kumimoji="1" lang="en-US" altLang="ja-JP" sz="2000" dirty="0" smtClean="0"/>
              <a:t>mplementation</a:t>
            </a:r>
            <a:r>
              <a:rPr lang="en-US" altLang="ja-JP" sz="2000" dirty="0" smtClean="0"/>
              <a:t> and </a:t>
            </a:r>
            <a:r>
              <a:rPr kumimoji="1" lang="en-US" altLang="ja-JP" sz="2000" dirty="0" smtClean="0"/>
              <a:t>operation staffs</a:t>
            </a:r>
            <a:endParaRPr kumimoji="1" lang="ja-JP" altLang="en-US" sz="20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02086" y="3971604"/>
            <a:ext cx="39087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u="sng" dirty="0" smtClean="0"/>
              <a:t>KEK purchases a Service:</a:t>
            </a:r>
            <a:endParaRPr kumimoji="1" lang="ja-JP" altLang="en-US" sz="2400" b="1" u="sng" dirty="0"/>
          </a:p>
        </p:txBody>
      </p:sp>
    </p:spTree>
    <p:extLst>
      <p:ext uri="{BB962C8B-B14F-4D97-AF65-F5344CB8AC3E}">
        <p14:creationId xmlns:p14="http://schemas.microsoft.com/office/powerpoint/2010/main" val="28168167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System Replacement Cycl</a:t>
            </a:r>
            <a:r>
              <a:rPr lang="en-US" altLang="ja-JP" dirty="0"/>
              <a:t>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</p:spPr>
        <p:txBody>
          <a:bodyPr>
            <a:normAutofit fontScale="70000" lnSpcReduction="20000"/>
          </a:bodyPr>
          <a:lstStyle/>
          <a:p>
            <a:r>
              <a:rPr lang="en-US" altLang="ja-JP" dirty="0"/>
              <a:t>Bidding </a:t>
            </a:r>
            <a:r>
              <a:rPr lang="en-US" altLang="ja-JP" dirty="0" smtClean="0"/>
              <a:t>process</a:t>
            </a:r>
            <a:r>
              <a:rPr lang="en-US" altLang="ja-JP" dirty="0"/>
              <a:t>:</a:t>
            </a:r>
          </a:p>
          <a:p>
            <a:pPr lvl="1"/>
            <a:r>
              <a:rPr lang="en-US" altLang="ja-JP" dirty="0" smtClean="0"/>
              <a:t>Committee </a:t>
            </a:r>
            <a:r>
              <a:rPr lang="en-US" altLang="ja-JP" dirty="0"/>
              <a:t>was launched in Feb/2015.</a:t>
            </a:r>
          </a:p>
          <a:p>
            <a:pPr lvl="1"/>
            <a:r>
              <a:rPr lang="en-US" altLang="ja-JP" dirty="0" err="1" smtClean="0"/>
              <a:t>RFx</a:t>
            </a:r>
            <a:r>
              <a:rPr lang="en-US" altLang="ja-JP" dirty="0" smtClean="0"/>
              <a:t> </a:t>
            </a:r>
            <a:r>
              <a:rPr lang="en-US" altLang="ja-JP" dirty="0"/>
              <a:t>(Request for Information/Proposal/Quotation</a:t>
            </a:r>
            <a:r>
              <a:rPr lang="en-US" altLang="ja-JP" dirty="0" smtClean="0"/>
              <a:t>)</a:t>
            </a:r>
          </a:p>
          <a:p>
            <a:pPr lvl="1"/>
            <a:r>
              <a:rPr lang="en-US" altLang="ja-JP" dirty="0" smtClean="0"/>
              <a:t>RFC </a:t>
            </a:r>
            <a:r>
              <a:rPr lang="en-US" altLang="ja-JP" dirty="0"/>
              <a:t>(Request for comments)</a:t>
            </a:r>
          </a:p>
          <a:p>
            <a:pPr lvl="1"/>
            <a:r>
              <a:rPr lang="en-US" altLang="ja-JP" dirty="0" smtClean="0"/>
              <a:t>Bidding</a:t>
            </a:r>
            <a:endParaRPr lang="en-US" altLang="ja-JP" dirty="0"/>
          </a:p>
          <a:p>
            <a:pPr lvl="2"/>
            <a:r>
              <a:rPr lang="en-US" altLang="ja-JP" dirty="0" smtClean="0"/>
              <a:t>Score </a:t>
            </a:r>
            <a:r>
              <a:rPr lang="en-US" altLang="ja-JP" dirty="0"/>
              <a:t>for price + benchmark</a:t>
            </a:r>
          </a:p>
          <a:p>
            <a:pPr lvl="2"/>
            <a:r>
              <a:rPr lang="en-US" altLang="ja-JP" dirty="0" smtClean="0"/>
              <a:t>Bid</a:t>
            </a:r>
            <a:r>
              <a:rPr lang="en-US" altLang="ja-JP" dirty="0"/>
              <a:t>-opening was done on the end of Dec/2015</a:t>
            </a:r>
            <a:r>
              <a:rPr lang="en-US" altLang="ja-JP" dirty="0" smtClean="0"/>
              <a:t>.</a:t>
            </a:r>
          </a:p>
          <a:p>
            <a:r>
              <a:rPr lang="en-US" altLang="ja-JP" dirty="0" smtClean="0"/>
              <a:t>System </a:t>
            </a:r>
            <a:r>
              <a:rPr lang="en-US" altLang="ja-JP" dirty="0"/>
              <a:t>implementation (Jan – Aug / 2016</a:t>
            </a:r>
            <a:r>
              <a:rPr lang="en-US" altLang="ja-JP" dirty="0" smtClean="0"/>
              <a:t>)</a:t>
            </a:r>
          </a:p>
          <a:p>
            <a:pPr lvl="1"/>
            <a:r>
              <a:rPr lang="en-US" altLang="ja-JP" dirty="0" smtClean="0"/>
              <a:t>Facility </a:t>
            </a:r>
            <a:r>
              <a:rPr lang="en-US" altLang="ja-JP" dirty="0"/>
              <a:t>updates (power supply, cooling)</a:t>
            </a:r>
          </a:p>
          <a:p>
            <a:pPr lvl="1"/>
            <a:r>
              <a:rPr lang="en-US" altLang="ja-JP" dirty="0" smtClean="0"/>
              <a:t>Hardware </a:t>
            </a:r>
            <a:r>
              <a:rPr lang="en-US" altLang="ja-JP" dirty="0"/>
              <a:t>installation</a:t>
            </a:r>
          </a:p>
          <a:p>
            <a:pPr lvl="1"/>
            <a:r>
              <a:rPr lang="en-US" altLang="ja-JP" dirty="0" smtClean="0"/>
              <a:t>System </a:t>
            </a:r>
            <a:r>
              <a:rPr lang="en-US" altLang="ja-JP" dirty="0"/>
              <a:t>design / implementation / </a:t>
            </a:r>
            <a:r>
              <a:rPr lang="en-US" altLang="ja-JP" dirty="0" smtClean="0"/>
              <a:t>testing</a:t>
            </a:r>
            <a:endParaRPr lang="en-US" altLang="ja-JP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Apr 21, 2016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de-DE" altLang="ja-JP" smtClean="0"/>
              <a:t>Grid/KEKCC - HEPiX Spring 2016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2337-E257-AF42-8BF6-185FFC9396B6}" type="slidenum">
              <a:rPr kumimoji="1" lang="ja-JP" altLang="en-US" smtClean="0"/>
              <a:t>13</a:t>
            </a:fld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480219" y="4623307"/>
            <a:ext cx="629969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/>
              <a:t>Service-in of the new system is scheduled on Sep/2016</a:t>
            </a:r>
            <a:r>
              <a:rPr lang="en-US" altLang="ja-JP" dirty="0" smtClean="0"/>
              <a:t>.</a:t>
            </a:r>
            <a:endParaRPr lang="ja-JP" altLang="en-US" dirty="0"/>
          </a:p>
        </p:txBody>
      </p:sp>
      <p:grpSp>
        <p:nvGrpSpPr>
          <p:cNvPr id="8" name="図形グループ 7"/>
          <p:cNvGrpSpPr/>
          <p:nvPr/>
        </p:nvGrpSpPr>
        <p:grpSpPr>
          <a:xfrm>
            <a:off x="8289657" y="885024"/>
            <a:ext cx="703104" cy="1084466"/>
            <a:chOff x="8289657" y="951363"/>
            <a:chExt cx="703104" cy="1084466"/>
          </a:xfrm>
        </p:grpSpPr>
        <p:sp>
          <p:nvSpPr>
            <p:cNvPr id="33" name="山形 32"/>
            <p:cNvSpPr/>
            <p:nvPr/>
          </p:nvSpPr>
          <p:spPr>
            <a:xfrm rot="5400000">
              <a:off x="8413995" y="827030"/>
              <a:ext cx="454433" cy="703099"/>
            </a:xfrm>
            <a:prstGeom prst="chevron">
              <a:avLst>
                <a:gd name="adj" fmla="val 35542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vert270" wrap="none" rtlCol="0" anchor="ctr"/>
            <a:lstStyle/>
            <a:p>
              <a:pPr algn="ctr"/>
              <a:r>
                <a:rPr lang="en-US" altLang="ja-JP" dirty="0" smtClean="0">
                  <a:solidFill>
                    <a:schemeClr val="tx1"/>
                  </a:solidFill>
                </a:rPr>
                <a:t>Jan</a:t>
              </a:r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34" name="山形 33"/>
            <p:cNvSpPr/>
            <p:nvPr/>
          </p:nvSpPr>
          <p:spPr>
            <a:xfrm rot="5400000">
              <a:off x="8413992" y="1141867"/>
              <a:ext cx="454433" cy="703099"/>
            </a:xfrm>
            <a:prstGeom prst="chevron">
              <a:avLst>
                <a:gd name="adj" fmla="val 35542"/>
              </a:avLst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vert270" wrap="none" rtlCol="0" anchor="ctr"/>
            <a:lstStyle/>
            <a:p>
              <a:pPr algn="ctr"/>
              <a:r>
                <a:rPr lang="en-US" altLang="ja-JP" dirty="0" smtClean="0">
                  <a:solidFill>
                    <a:schemeClr val="tx1"/>
                  </a:solidFill>
                </a:rPr>
                <a:t>Feb</a:t>
              </a:r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35" name="山形 34"/>
            <p:cNvSpPr/>
            <p:nvPr/>
          </p:nvSpPr>
          <p:spPr>
            <a:xfrm rot="5400000">
              <a:off x="8413990" y="1457063"/>
              <a:ext cx="454433" cy="703099"/>
            </a:xfrm>
            <a:prstGeom prst="chevron">
              <a:avLst>
                <a:gd name="adj" fmla="val 35542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vert270" wrap="none" rtlCol="0" anchor="ctr"/>
            <a:lstStyle/>
            <a:p>
              <a:pPr algn="ctr"/>
              <a:r>
                <a:rPr lang="en-US" altLang="ja-JP" dirty="0" smtClean="0">
                  <a:solidFill>
                    <a:schemeClr val="tx1"/>
                  </a:solidFill>
                </a:rPr>
                <a:t>Mar</a:t>
              </a:r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図形グループ 8"/>
          <p:cNvGrpSpPr/>
          <p:nvPr/>
        </p:nvGrpSpPr>
        <p:grpSpPr>
          <a:xfrm>
            <a:off x="8289655" y="1862512"/>
            <a:ext cx="703109" cy="1076034"/>
            <a:chOff x="8289655" y="1881466"/>
            <a:chExt cx="703109" cy="1076034"/>
          </a:xfrm>
        </p:grpSpPr>
        <p:sp>
          <p:nvSpPr>
            <p:cNvPr id="36" name="山形 35"/>
            <p:cNvSpPr/>
            <p:nvPr/>
          </p:nvSpPr>
          <p:spPr>
            <a:xfrm rot="5400000">
              <a:off x="8413988" y="1757133"/>
              <a:ext cx="454433" cy="703099"/>
            </a:xfrm>
            <a:prstGeom prst="chevron">
              <a:avLst>
                <a:gd name="adj" fmla="val 35542"/>
              </a:avLst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vert="vert270" wrap="none" rtlCol="0" anchor="ctr"/>
            <a:lstStyle/>
            <a:p>
              <a:pPr algn="ctr"/>
              <a:r>
                <a:rPr lang="en-US" altLang="ja-JP" dirty="0" smtClean="0">
                  <a:solidFill>
                    <a:schemeClr val="tx1"/>
                  </a:solidFill>
                </a:rPr>
                <a:t>Apr</a:t>
              </a:r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39" name="山形 38"/>
            <p:cNvSpPr/>
            <p:nvPr/>
          </p:nvSpPr>
          <p:spPr>
            <a:xfrm rot="5400000">
              <a:off x="8413998" y="2063897"/>
              <a:ext cx="454433" cy="703099"/>
            </a:xfrm>
            <a:prstGeom prst="chevron">
              <a:avLst>
                <a:gd name="adj" fmla="val 35542"/>
              </a:avLst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vert="vert270" wrap="none" rtlCol="0" anchor="ctr"/>
            <a:lstStyle/>
            <a:p>
              <a:pPr algn="ctr"/>
              <a:r>
                <a:rPr lang="en-US" altLang="ja-JP" dirty="0" smtClean="0">
                  <a:solidFill>
                    <a:schemeClr val="tx1"/>
                  </a:solidFill>
                </a:rPr>
                <a:t>May</a:t>
              </a:r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40" name="山形 39"/>
            <p:cNvSpPr/>
            <p:nvPr/>
          </p:nvSpPr>
          <p:spPr>
            <a:xfrm rot="5400000">
              <a:off x="8413995" y="2378734"/>
              <a:ext cx="454433" cy="703099"/>
            </a:xfrm>
            <a:prstGeom prst="chevron">
              <a:avLst>
                <a:gd name="adj" fmla="val 35542"/>
              </a:avLst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vert="vert270" wrap="none" rtlCol="0" anchor="ctr"/>
            <a:lstStyle/>
            <a:p>
              <a:pPr algn="ctr"/>
              <a:r>
                <a:rPr lang="en-US" altLang="ja-JP" dirty="0" smtClean="0">
                  <a:solidFill>
                    <a:schemeClr val="tx1"/>
                  </a:solidFill>
                </a:rPr>
                <a:t>Jun</a:t>
              </a:r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図形グループ 9"/>
          <p:cNvGrpSpPr/>
          <p:nvPr/>
        </p:nvGrpSpPr>
        <p:grpSpPr>
          <a:xfrm>
            <a:off x="8289658" y="2827740"/>
            <a:ext cx="703101" cy="1065723"/>
            <a:chOff x="8289658" y="2818263"/>
            <a:chExt cx="703101" cy="1065723"/>
          </a:xfrm>
        </p:grpSpPr>
        <p:sp>
          <p:nvSpPr>
            <p:cNvPr id="41" name="山形 40"/>
            <p:cNvSpPr/>
            <p:nvPr/>
          </p:nvSpPr>
          <p:spPr>
            <a:xfrm rot="5400000">
              <a:off x="8413993" y="2693930"/>
              <a:ext cx="454433" cy="703099"/>
            </a:xfrm>
            <a:prstGeom prst="chevron">
              <a:avLst>
                <a:gd name="adj" fmla="val 35542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vert270" wrap="none" rtlCol="0" anchor="ctr"/>
            <a:lstStyle/>
            <a:p>
              <a:pPr algn="ctr"/>
              <a:r>
                <a:rPr lang="en-US" altLang="ja-JP" dirty="0" smtClean="0">
                  <a:solidFill>
                    <a:schemeClr val="tx1"/>
                  </a:solidFill>
                </a:rPr>
                <a:t>Jul</a:t>
              </a:r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42" name="山形 41"/>
            <p:cNvSpPr/>
            <p:nvPr/>
          </p:nvSpPr>
          <p:spPr>
            <a:xfrm rot="5400000">
              <a:off x="8413991" y="2994000"/>
              <a:ext cx="454433" cy="703099"/>
            </a:xfrm>
            <a:prstGeom prst="chevron">
              <a:avLst>
                <a:gd name="adj" fmla="val 35542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vert270" wrap="none" rtlCol="0" anchor="ctr"/>
            <a:lstStyle/>
            <a:p>
              <a:pPr algn="ctr"/>
              <a:r>
                <a:rPr lang="en-US" altLang="ja-JP" dirty="0" smtClean="0">
                  <a:solidFill>
                    <a:schemeClr val="tx1"/>
                  </a:solidFill>
                </a:rPr>
                <a:t>Aug</a:t>
              </a:r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44" name="山形 43"/>
            <p:cNvSpPr/>
            <p:nvPr/>
          </p:nvSpPr>
          <p:spPr>
            <a:xfrm rot="5400000">
              <a:off x="8413991" y="3305220"/>
              <a:ext cx="454433" cy="703099"/>
            </a:xfrm>
            <a:prstGeom prst="chevron">
              <a:avLst>
                <a:gd name="adj" fmla="val 35542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vert270" wrap="none" rtlCol="0" anchor="ctr"/>
            <a:lstStyle/>
            <a:p>
              <a:pPr algn="ctr"/>
              <a:r>
                <a:rPr lang="en-US" altLang="ja-JP" dirty="0" smtClean="0">
                  <a:solidFill>
                    <a:schemeClr val="tx1"/>
                  </a:solidFill>
                </a:rPr>
                <a:t>Sep</a:t>
              </a:r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図形グループ 10"/>
          <p:cNvGrpSpPr/>
          <p:nvPr/>
        </p:nvGrpSpPr>
        <p:grpSpPr>
          <a:xfrm>
            <a:off x="8289651" y="3782298"/>
            <a:ext cx="703103" cy="1069699"/>
            <a:chOff x="8289651" y="3744390"/>
            <a:chExt cx="703103" cy="1069699"/>
          </a:xfrm>
        </p:grpSpPr>
        <p:sp>
          <p:nvSpPr>
            <p:cNvPr id="45" name="山形 44"/>
            <p:cNvSpPr/>
            <p:nvPr/>
          </p:nvSpPr>
          <p:spPr>
            <a:xfrm rot="5400000">
              <a:off x="8413988" y="3620057"/>
              <a:ext cx="454433" cy="703099"/>
            </a:xfrm>
            <a:prstGeom prst="chevron">
              <a:avLst>
                <a:gd name="adj" fmla="val 35542"/>
              </a:avLst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vert270" wrap="none" rtlCol="0" anchor="ctr"/>
            <a:lstStyle/>
            <a:p>
              <a:pPr algn="ctr"/>
              <a:r>
                <a:rPr lang="en-US" altLang="ja-JP" dirty="0" smtClean="0">
                  <a:solidFill>
                    <a:schemeClr val="tx1"/>
                  </a:solidFill>
                </a:rPr>
                <a:t>Oct</a:t>
              </a:r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46" name="山形 45"/>
            <p:cNvSpPr/>
            <p:nvPr/>
          </p:nvSpPr>
          <p:spPr>
            <a:xfrm rot="5400000">
              <a:off x="8413986" y="3935253"/>
              <a:ext cx="454433" cy="703099"/>
            </a:xfrm>
            <a:prstGeom prst="chevron">
              <a:avLst>
                <a:gd name="adj" fmla="val 35542"/>
              </a:avLst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vert270" wrap="none" rtlCol="0" anchor="ctr"/>
            <a:lstStyle/>
            <a:p>
              <a:pPr algn="ctr"/>
              <a:r>
                <a:rPr lang="en-US" altLang="ja-JP" dirty="0" smtClean="0">
                  <a:solidFill>
                    <a:schemeClr val="tx1"/>
                  </a:solidFill>
                </a:rPr>
                <a:t>Nov</a:t>
              </a:r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47" name="山形 46"/>
            <p:cNvSpPr/>
            <p:nvPr/>
          </p:nvSpPr>
          <p:spPr>
            <a:xfrm rot="5400000">
              <a:off x="8413984" y="4235323"/>
              <a:ext cx="454433" cy="703099"/>
            </a:xfrm>
            <a:prstGeom prst="chevron">
              <a:avLst>
                <a:gd name="adj" fmla="val 35542"/>
              </a:avLst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vert270" wrap="none" rtlCol="0" anchor="ctr"/>
            <a:lstStyle/>
            <a:p>
              <a:pPr algn="ctr"/>
              <a:r>
                <a:rPr lang="en-US" altLang="ja-JP" dirty="0" smtClean="0">
                  <a:solidFill>
                    <a:schemeClr val="tx1"/>
                  </a:solidFill>
                </a:rPr>
                <a:t>Dec</a:t>
              </a:r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19" name="フリーフォーム 18"/>
          <p:cNvSpPr/>
          <p:nvPr/>
        </p:nvSpPr>
        <p:spPr>
          <a:xfrm>
            <a:off x="6141811" y="1299483"/>
            <a:ext cx="2085183" cy="368423"/>
          </a:xfrm>
          <a:custGeom>
            <a:avLst/>
            <a:gdLst>
              <a:gd name="connsiteX0" fmla="*/ 0 w 2085183"/>
              <a:gd name="connsiteY0" fmla="*/ 368423 h 368423"/>
              <a:gd name="connsiteX1" fmla="*/ 1127894 w 2085183"/>
              <a:gd name="connsiteY1" fmla="*/ 36737 h 368423"/>
              <a:gd name="connsiteX2" fmla="*/ 2085183 w 2085183"/>
              <a:gd name="connsiteY2" fmla="*/ 8307 h 368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85183" h="368423">
                <a:moveTo>
                  <a:pt x="0" y="368423"/>
                </a:moveTo>
                <a:cubicBezTo>
                  <a:pt x="390182" y="232589"/>
                  <a:pt x="780364" y="96756"/>
                  <a:pt x="1127894" y="36737"/>
                </a:cubicBezTo>
                <a:cubicBezTo>
                  <a:pt x="1475424" y="-23282"/>
                  <a:pt x="2085183" y="8307"/>
                  <a:pt x="2085183" y="8307"/>
                </a:cubicBezTo>
              </a:path>
            </a:pathLst>
          </a:custGeom>
          <a:ln>
            <a:headEnd type="none"/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フリーフォーム 22"/>
          <p:cNvSpPr/>
          <p:nvPr/>
        </p:nvSpPr>
        <p:spPr>
          <a:xfrm>
            <a:off x="6710497" y="3155754"/>
            <a:ext cx="1535453" cy="1449941"/>
          </a:xfrm>
          <a:custGeom>
            <a:avLst/>
            <a:gdLst>
              <a:gd name="connsiteX0" fmla="*/ 0 w 1535453"/>
              <a:gd name="connsiteY0" fmla="*/ 0 h 1449941"/>
              <a:gd name="connsiteX1" fmla="*/ 407558 w 1535453"/>
              <a:gd name="connsiteY1" fmla="*/ 360116 h 1449941"/>
              <a:gd name="connsiteX2" fmla="*/ 739292 w 1535453"/>
              <a:gd name="connsiteY2" fmla="*/ 1213023 h 1449941"/>
              <a:gd name="connsiteX3" fmla="*/ 1535453 w 1535453"/>
              <a:gd name="connsiteY3" fmla="*/ 1449941 h 1449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35453" h="1449941">
                <a:moveTo>
                  <a:pt x="0" y="0"/>
                </a:moveTo>
                <a:cubicBezTo>
                  <a:pt x="142171" y="78973"/>
                  <a:pt x="284343" y="157946"/>
                  <a:pt x="407558" y="360116"/>
                </a:cubicBezTo>
                <a:cubicBezTo>
                  <a:pt x="530773" y="562286"/>
                  <a:pt x="551310" y="1031386"/>
                  <a:pt x="739292" y="1213023"/>
                </a:cubicBezTo>
                <a:cubicBezTo>
                  <a:pt x="927274" y="1394660"/>
                  <a:pt x="1535453" y="1449941"/>
                  <a:pt x="1535453" y="1449941"/>
                </a:cubicBezTo>
              </a:path>
            </a:pathLst>
          </a:custGeom>
          <a:ln>
            <a:headEnd type="none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38270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81731"/>
            <a:ext cx="8229600" cy="653842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Current VS Next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Apr 21, 2016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de-DE" altLang="ja-JP" smtClean="0"/>
              <a:t>Grid/KEKCC - HEPiX Spring 2016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2337-E257-AF42-8BF6-185FFC9396B6}" type="slidenum">
              <a:rPr kumimoji="1" lang="ja-JP" altLang="en-US" smtClean="0"/>
              <a:t>14</a:t>
            </a:fld>
            <a:endParaRPr kumimoji="1" lang="ja-JP" altLang="en-US"/>
          </a:p>
        </p:txBody>
      </p:sp>
      <p:graphicFrame>
        <p:nvGraphicFramePr>
          <p:cNvPr id="10" name="コンテンツ プレースホルダー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2333971"/>
              </p:ext>
            </p:extLst>
          </p:nvPr>
        </p:nvGraphicFramePr>
        <p:xfrm>
          <a:off x="457200" y="926307"/>
          <a:ext cx="8150026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6487"/>
                <a:gridCol w="2549767"/>
                <a:gridCol w="2549767"/>
                <a:gridCol w="844005"/>
              </a:tblGrid>
              <a:tr h="233744"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Current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New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Upgrade Factor</a:t>
                      </a:r>
                      <a:endParaRPr kumimoji="1" lang="ja-JP" altLang="en-US" sz="1200" dirty="0"/>
                    </a:p>
                  </a:txBody>
                  <a:tcPr/>
                </a:tc>
              </a:tr>
              <a:tr h="189593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CPU Server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IBM </a:t>
                      </a:r>
                      <a:r>
                        <a:rPr kumimoji="1" lang="en-US" altLang="ja-JP" sz="1200" dirty="0" err="1" smtClean="0"/>
                        <a:t>iDataPlex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Lenovo </a:t>
                      </a:r>
                      <a:r>
                        <a:rPr kumimoji="1" lang="en-US" altLang="ja-JP" sz="1200" dirty="0" err="1" smtClean="0"/>
                        <a:t>NextScale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</a:tr>
              <a:tr h="233744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CPU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Xeon 5670</a:t>
                      </a:r>
                    </a:p>
                    <a:p>
                      <a:r>
                        <a:rPr kumimoji="1" lang="en-US" altLang="ja-JP" sz="1200" dirty="0" smtClean="0"/>
                        <a:t>(2.93 GHz, 6 cores/chip)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Xeon E5-2697v3</a:t>
                      </a:r>
                    </a:p>
                    <a:p>
                      <a:r>
                        <a:rPr kumimoji="1" lang="en-US" altLang="ja-JP" sz="1200" dirty="0" smtClean="0"/>
                        <a:t>(2.60 GHz, 14 cores/chip)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</a:tr>
              <a:tr h="189593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CPU cores</a:t>
                      </a:r>
                      <a:endParaRPr kumimoji="1" lang="ja-JP" altLang="en-US" sz="12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/>
                        <a:t>4,000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1" dirty="0" smtClean="0"/>
                        <a:t>10,000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1" dirty="0" smtClean="0"/>
                        <a:t>x2.5</a:t>
                      </a:r>
                      <a:endParaRPr kumimoji="1" lang="ja-JP" altLang="en-US" sz="1200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189593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HEPSPEC (kHS06)</a:t>
                      </a:r>
                      <a:endParaRPr kumimoji="1" lang="ja-JP" altLang="en-US" sz="12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/>
                        <a:t>60</a:t>
                      </a:r>
                      <a:endParaRPr kumimoji="1" lang="ja-JP" altLang="en-US" sz="12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1" dirty="0" smtClean="0"/>
                        <a:t>250</a:t>
                      </a:r>
                      <a:endParaRPr kumimoji="1" lang="ja-JP" altLang="en-US" sz="1200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1" dirty="0" smtClean="0"/>
                        <a:t>x4.1</a:t>
                      </a:r>
                      <a:endParaRPr kumimoji="1" lang="ja-JP" altLang="en-US" sz="1200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189593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IB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err="1" smtClean="0"/>
                        <a:t>QLogic</a:t>
                      </a:r>
                      <a:r>
                        <a:rPr kumimoji="1" lang="en-US" altLang="ja-JP" sz="1200" dirty="0" smtClean="0"/>
                        <a:t> 4xQDR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err="1" smtClean="0"/>
                        <a:t>Mellanox</a:t>
                      </a:r>
                      <a:r>
                        <a:rPr kumimoji="1" lang="en-US" altLang="ja-JP" sz="1200" baseline="0" dirty="0" smtClean="0"/>
                        <a:t> </a:t>
                      </a:r>
                      <a:r>
                        <a:rPr kumimoji="1" lang="en-US" altLang="ja-JP" sz="1200" dirty="0" smtClean="0"/>
                        <a:t>4xFDR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200" dirty="0"/>
                    </a:p>
                  </a:txBody>
                  <a:tcPr/>
                </a:tc>
              </a:tr>
              <a:tr h="189593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Disk Storage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DDN SFA10K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IBM Elastic Storage System (ESS)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200" dirty="0"/>
                    </a:p>
                  </a:txBody>
                  <a:tcPr/>
                </a:tc>
              </a:tr>
              <a:tr h="189593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HSM Disk Storage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/>
                        <a:t>DDN SFA10K</a:t>
                      </a:r>
                      <a:endParaRPr kumimoji="1" lang="ja-JP" alt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/>
                        <a:t>DDN SFA12K</a:t>
                      </a:r>
                      <a:endParaRPr kumimoji="1" lang="ja-JP" alt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200" dirty="0"/>
                    </a:p>
                  </a:txBody>
                  <a:tcPr/>
                </a:tc>
              </a:tr>
              <a:tr h="189593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Disk Capacity</a:t>
                      </a:r>
                      <a:endParaRPr kumimoji="1" lang="ja-JP" altLang="en-US" sz="1200" dirty="0"/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/>
                        <a:t>7 PB</a:t>
                      </a:r>
                      <a:endParaRPr kumimoji="1" lang="ja-JP" altLang="en-US" sz="1200" dirty="0" smtClean="0"/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1" dirty="0" smtClean="0"/>
                        <a:t>13 PB</a:t>
                      </a:r>
                      <a:endParaRPr kumimoji="1" lang="ja-JP" altLang="en-US" sz="1200" b="1" dirty="0" smtClean="0"/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1" dirty="0" smtClean="0"/>
                        <a:t>x1.8</a:t>
                      </a:r>
                      <a:endParaRPr kumimoji="1" lang="ja-JP" altLang="en-US" sz="1200" b="1" dirty="0"/>
                    </a:p>
                  </a:txBody>
                  <a:tcPr>
                    <a:solidFill>
                      <a:srgbClr val="00FF00"/>
                    </a:solidFill>
                  </a:tcPr>
                </a:tc>
              </a:tr>
              <a:tr h="189593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Tape Drive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IBM</a:t>
                      </a:r>
                      <a:r>
                        <a:rPr kumimoji="1" lang="en-US" altLang="ja-JP" sz="1200" baseline="0" dirty="0" smtClean="0"/>
                        <a:t> TS1140 x60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IBM</a:t>
                      </a:r>
                      <a:r>
                        <a:rPr kumimoji="1" lang="en-US" altLang="ja-JP" sz="1200" baseline="0" dirty="0" smtClean="0"/>
                        <a:t> TS1150 x54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200" dirty="0"/>
                    </a:p>
                  </a:txBody>
                  <a:tcPr/>
                </a:tc>
              </a:tr>
              <a:tr h="189593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Tape Speed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/>
                        <a:t>250 MB/s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/>
                        <a:t>350 MB/s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200" dirty="0"/>
                    </a:p>
                  </a:txBody>
                  <a:tcPr/>
                </a:tc>
              </a:tr>
              <a:tr h="189593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Tape</a:t>
                      </a:r>
                      <a:r>
                        <a:rPr kumimoji="1" lang="en-US" altLang="ja-JP" sz="1200" baseline="0" dirty="0" smtClean="0"/>
                        <a:t> max capacity</a:t>
                      </a:r>
                      <a:endParaRPr kumimoji="1" lang="ja-JP" altLang="en-US" sz="1200" dirty="0"/>
                    </a:p>
                  </a:txBody>
                  <a:tcPr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/>
                        <a:t>16 PB</a:t>
                      </a:r>
                      <a:endParaRPr kumimoji="1" lang="ja-JP" altLang="en-US" sz="1200" dirty="0"/>
                    </a:p>
                  </a:txBody>
                  <a:tcPr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1" dirty="0" smtClean="0"/>
                        <a:t>70 PB</a:t>
                      </a:r>
                      <a:endParaRPr kumimoji="1" lang="ja-JP" altLang="en-US" sz="1200" b="1" dirty="0"/>
                    </a:p>
                  </a:txBody>
                  <a:tcPr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1" dirty="0" smtClean="0"/>
                        <a:t>x4.3</a:t>
                      </a:r>
                      <a:endParaRPr kumimoji="1" lang="ja-JP" altLang="en-US" sz="1200" b="1" dirty="0"/>
                    </a:p>
                  </a:txBody>
                  <a:tcPr>
                    <a:solidFill>
                      <a:srgbClr val="00FFFF"/>
                    </a:solidFill>
                  </a:tcPr>
                </a:tc>
              </a:tr>
              <a:tr h="233744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Power Consumption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/>
                        <a:t>200 kW</a:t>
                      </a:r>
                    </a:p>
                    <a:p>
                      <a:pPr algn="r"/>
                      <a:r>
                        <a:rPr kumimoji="1" lang="en-US" altLang="ja-JP" sz="1200" dirty="0" smtClean="0"/>
                        <a:t>(actual monitored value)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/>
                        <a:t>&lt; 400 kW</a:t>
                      </a:r>
                    </a:p>
                    <a:p>
                      <a:pPr algn="r"/>
                      <a:r>
                        <a:rPr kumimoji="1" lang="en-US" altLang="ja-JP" sz="1200" dirty="0" smtClean="0"/>
                        <a:t>(max estimation)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10382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kumimoji="1" lang="en-US" altLang="ja-JP" sz="3200" dirty="0" smtClean="0"/>
              <a:t>Expected</a:t>
            </a:r>
            <a:br>
              <a:rPr kumimoji="1" lang="en-US" altLang="ja-JP" sz="3200" dirty="0" smtClean="0"/>
            </a:br>
            <a:r>
              <a:rPr kumimoji="1" lang="en-US" altLang="ja-JP" sz="3200" dirty="0" smtClean="0"/>
              <a:t>Resource in KEKCC’16</a:t>
            </a:r>
            <a:endParaRPr kumimoji="1" lang="ja-JP" altLang="en-US" sz="32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Apr 21, 2016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de-DE" altLang="ja-JP" smtClean="0"/>
              <a:t>Grid/KEKCC - HEPiX Spring 2016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2337-E257-AF42-8BF6-185FFC9396B6}" type="slidenum">
              <a:rPr kumimoji="1" lang="ja-JP" altLang="en-US" smtClean="0"/>
              <a:t>15</a:t>
            </a:fld>
            <a:endParaRPr kumimoji="1" lang="ja-JP" altLang="en-US"/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983277"/>
              </p:ext>
            </p:extLst>
          </p:nvPr>
        </p:nvGraphicFramePr>
        <p:xfrm>
          <a:off x="457200" y="1200150"/>
          <a:ext cx="8229600" cy="38409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テキスト ボックス 8"/>
          <p:cNvSpPr txBox="1"/>
          <p:nvPr/>
        </p:nvSpPr>
        <p:spPr>
          <a:xfrm rot="19800000">
            <a:off x="6363640" y="4387823"/>
            <a:ext cx="10695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dirty="0" smtClean="0">
                <a:solidFill>
                  <a:srgbClr val="FF0000"/>
                </a:solidFill>
              </a:rPr>
              <a:t>Expected</a:t>
            </a:r>
          </a:p>
          <a:p>
            <a:pPr algn="ctr"/>
            <a:r>
              <a:rPr lang="en-US" altLang="ja-JP" sz="1400" dirty="0" smtClean="0">
                <a:solidFill>
                  <a:srgbClr val="FF0000"/>
                </a:solidFill>
              </a:rPr>
              <a:t>in summer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385896" y="140442"/>
            <a:ext cx="3300904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altLang="ja-JP" dirty="0" smtClean="0"/>
              <a:t>250</a:t>
            </a:r>
            <a:r>
              <a:rPr kumimoji="1" lang="en-US" altLang="ja-JP" dirty="0" smtClean="0"/>
              <a:t> kHS06 of CPU</a:t>
            </a:r>
          </a:p>
          <a:p>
            <a:pPr algn="ctr"/>
            <a:r>
              <a:rPr lang="en-US" altLang="ja-JP" dirty="0" smtClean="0"/>
              <a:t>13 PB of disk</a:t>
            </a:r>
          </a:p>
          <a:p>
            <a:pPr algn="ctr"/>
            <a:r>
              <a:rPr lang="en-US" altLang="ja-JP" dirty="0"/>
              <a:t>M</a:t>
            </a:r>
            <a:r>
              <a:rPr kumimoji="1" lang="en-US" altLang="ja-JP" dirty="0" smtClean="0"/>
              <a:t>ax </a:t>
            </a:r>
            <a:r>
              <a:rPr lang="en-US" altLang="ja-JP" dirty="0" smtClean="0"/>
              <a:t>70</a:t>
            </a:r>
            <a:r>
              <a:rPr kumimoji="1" lang="en-US" altLang="ja-JP" dirty="0" smtClean="0"/>
              <a:t> PB of tape capacity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 rot="19800000">
            <a:off x="4568400" y="4389725"/>
            <a:ext cx="1465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dirty="0">
                <a:solidFill>
                  <a:srgbClr val="3366FF"/>
                </a:solidFill>
              </a:rPr>
              <a:t>C</a:t>
            </a:r>
            <a:r>
              <a:rPr kumimoji="1" lang="en-US" altLang="ja-JP" sz="1400" dirty="0" smtClean="0">
                <a:solidFill>
                  <a:srgbClr val="3366FF"/>
                </a:solidFill>
              </a:rPr>
              <a:t>urrent system</a:t>
            </a:r>
          </a:p>
          <a:p>
            <a:pPr algn="ctr"/>
            <a:r>
              <a:rPr lang="en-US" altLang="ja-JP" sz="1400" dirty="0" smtClean="0">
                <a:solidFill>
                  <a:srgbClr val="3366FF"/>
                </a:solidFill>
              </a:rPr>
              <a:t>by summer</a:t>
            </a:r>
            <a:endParaRPr kumimoji="1" lang="ja-JP" altLang="en-US" sz="1400" dirty="0">
              <a:solidFill>
                <a:srgbClr val="3366FF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177862" y="3319518"/>
            <a:ext cx="615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x6.6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508978" y="3646032"/>
            <a:ext cx="615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x9.8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611291" y="2245711"/>
            <a:ext cx="615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x4.2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071192" y="1101822"/>
            <a:ext cx="3062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 smtClean="0"/>
              <a:t>NOT benchmarked score</a:t>
            </a:r>
            <a:endParaRPr kumimoji="1" lang="ja-JP" altLang="en-US" i="1" dirty="0"/>
          </a:p>
        </p:txBody>
      </p:sp>
      <p:sp>
        <p:nvSpPr>
          <p:cNvPr id="16" name="フリーフォーム 15"/>
          <p:cNvSpPr/>
          <p:nvPr/>
        </p:nvSpPr>
        <p:spPr>
          <a:xfrm>
            <a:off x="5981290" y="1360129"/>
            <a:ext cx="671871" cy="475226"/>
          </a:xfrm>
          <a:custGeom>
            <a:avLst/>
            <a:gdLst>
              <a:gd name="connsiteX0" fmla="*/ 0 w 671871"/>
              <a:gd name="connsiteY0" fmla="*/ 0 h 475226"/>
              <a:gd name="connsiteX1" fmla="*/ 155678 w 671871"/>
              <a:gd name="connsiteY1" fmla="*/ 98323 h 475226"/>
              <a:gd name="connsiteX2" fmla="*/ 319549 w 671871"/>
              <a:gd name="connsiteY2" fmla="*/ 401484 h 475226"/>
              <a:gd name="connsiteX3" fmla="*/ 671871 w 671871"/>
              <a:gd name="connsiteY3" fmla="*/ 475226 h 475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1871" h="475226">
                <a:moveTo>
                  <a:pt x="0" y="0"/>
                </a:moveTo>
                <a:cubicBezTo>
                  <a:pt x="51210" y="15704"/>
                  <a:pt x="102420" y="31409"/>
                  <a:pt x="155678" y="98323"/>
                </a:cubicBezTo>
                <a:cubicBezTo>
                  <a:pt x="208936" y="165237"/>
                  <a:pt x="233517" y="338667"/>
                  <a:pt x="319549" y="401484"/>
                </a:cubicBezTo>
                <a:cubicBezTo>
                  <a:pt x="405581" y="464301"/>
                  <a:pt x="671871" y="475226"/>
                  <a:pt x="671871" y="475226"/>
                </a:cubicBezTo>
              </a:path>
            </a:pathLst>
          </a:custGeom>
          <a:ln w="38100" cmpd="sng">
            <a:headEnd type="none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70311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Belle2 </a:t>
            </a:r>
            <a:r>
              <a:rPr lang="en-US" altLang="ja-JP" dirty="0"/>
              <a:t>D</a:t>
            </a:r>
            <a:r>
              <a:rPr kumimoji="1" lang="en-US" altLang="ja-JP" dirty="0" smtClean="0"/>
              <a:t>edicated </a:t>
            </a:r>
            <a:r>
              <a:rPr lang="en-US" altLang="ja-JP" dirty="0" smtClean="0"/>
              <a:t>Services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Apr 21, 2016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de-DE" altLang="ja-JP" smtClean="0"/>
              <a:t>Grid/KEKCC - HEPiX Spring 2016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2337-E257-AF42-8BF6-185FFC9396B6}" type="slidenum">
              <a:rPr kumimoji="1" lang="ja-JP" altLang="en-US" smtClean="0"/>
              <a:t>16</a:t>
            </a:fld>
            <a:endParaRPr kumimoji="1" lang="ja-JP" altLang="en-US"/>
          </a:p>
        </p:txBody>
      </p:sp>
      <p:grpSp>
        <p:nvGrpSpPr>
          <p:cNvPr id="54" name="図形グループ 53"/>
          <p:cNvGrpSpPr/>
          <p:nvPr/>
        </p:nvGrpSpPr>
        <p:grpSpPr>
          <a:xfrm>
            <a:off x="1493647" y="3195043"/>
            <a:ext cx="840894" cy="808555"/>
            <a:chOff x="749738" y="2364828"/>
            <a:chExt cx="840894" cy="808555"/>
          </a:xfrm>
        </p:grpSpPr>
        <p:sp>
          <p:nvSpPr>
            <p:cNvPr id="7" name="正方形/長方形 6"/>
            <p:cNvSpPr/>
            <p:nvPr/>
          </p:nvSpPr>
          <p:spPr>
            <a:xfrm>
              <a:off x="749738" y="2504966"/>
              <a:ext cx="668417" cy="66841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LFC</a:t>
              </a:r>
            </a:p>
            <a:p>
              <a:pPr algn="ctr"/>
              <a:r>
                <a:rPr lang="en-US" altLang="ja-JP" dirty="0" smtClean="0"/>
                <a:t>RW</a:t>
              </a:r>
              <a:endParaRPr kumimoji="1" lang="en-US" altLang="ja-JP" dirty="0" smtClean="0"/>
            </a:p>
          </p:txBody>
        </p:sp>
        <p:pic>
          <p:nvPicPr>
            <p:cNvPr id="14" name="図 13" descr="belle2-logo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45677" y="2364828"/>
              <a:ext cx="344955" cy="280276"/>
            </a:xfrm>
            <a:prstGeom prst="rect">
              <a:avLst/>
            </a:prstGeom>
          </p:spPr>
        </p:pic>
      </p:grpSp>
      <p:grpSp>
        <p:nvGrpSpPr>
          <p:cNvPr id="84" name="図形グループ 83"/>
          <p:cNvGrpSpPr/>
          <p:nvPr/>
        </p:nvGrpSpPr>
        <p:grpSpPr>
          <a:xfrm>
            <a:off x="2473535" y="3195043"/>
            <a:ext cx="840894" cy="808555"/>
            <a:chOff x="1245677" y="2677646"/>
            <a:chExt cx="840894" cy="808555"/>
          </a:xfrm>
        </p:grpSpPr>
        <p:sp>
          <p:nvSpPr>
            <p:cNvPr id="16" name="正方形/長方形 15"/>
            <p:cNvSpPr/>
            <p:nvPr/>
          </p:nvSpPr>
          <p:spPr>
            <a:xfrm>
              <a:off x="1245677" y="2817784"/>
              <a:ext cx="668417" cy="66841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LFC</a:t>
              </a:r>
            </a:p>
            <a:p>
              <a:pPr algn="ctr"/>
              <a:r>
                <a:rPr lang="en-US" altLang="ja-JP" dirty="0" smtClean="0"/>
                <a:t>RW</a:t>
              </a:r>
              <a:endParaRPr kumimoji="1" lang="en-US" altLang="ja-JP" dirty="0" smtClean="0"/>
            </a:p>
          </p:txBody>
        </p:sp>
        <p:pic>
          <p:nvPicPr>
            <p:cNvPr id="17" name="図 16" descr="belle2-logo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41616" y="2677646"/>
              <a:ext cx="344955" cy="280276"/>
            </a:xfrm>
            <a:prstGeom prst="rect">
              <a:avLst/>
            </a:prstGeom>
          </p:spPr>
        </p:pic>
      </p:grpSp>
      <p:grpSp>
        <p:nvGrpSpPr>
          <p:cNvPr id="83" name="図形グループ 82"/>
          <p:cNvGrpSpPr/>
          <p:nvPr/>
        </p:nvGrpSpPr>
        <p:grpSpPr>
          <a:xfrm>
            <a:off x="3940805" y="3195043"/>
            <a:ext cx="840894" cy="808555"/>
            <a:chOff x="1669594" y="3033245"/>
            <a:chExt cx="840894" cy="808555"/>
          </a:xfrm>
        </p:grpSpPr>
        <p:sp>
          <p:nvSpPr>
            <p:cNvPr id="18" name="正方形/長方形 17"/>
            <p:cNvSpPr/>
            <p:nvPr/>
          </p:nvSpPr>
          <p:spPr>
            <a:xfrm>
              <a:off x="1669594" y="3173383"/>
              <a:ext cx="668417" cy="66841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LFC</a:t>
              </a:r>
            </a:p>
            <a:p>
              <a:pPr algn="ctr"/>
              <a:r>
                <a:rPr lang="en-US" altLang="ja-JP" dirty="0" smtClean="0"/>
                <a:t>RO</a:t>
              </a:r>
              <a:endParaRPr kumimoji="1" lang="en-US" altLang="ja-JP" dirty="0" smtClean="0"/>
            </a:p>
          </p:txBody>
        </p:sp>
        <p:pic>
          <p:nvPicPr>
            <p:cNvPr id="19" name="図 18" descr="belle2-logo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65533" y="3033245"/>
              <a:ext cx="344955" cy="280276"/>
            </a:xfrm>
            <a:prstGeom prst="rect">
              <a:avLst/>
            </a:prstGeom>
          </p:spPr>
        </p:pic>
      </p:grpSp>
      <p:sp>
        <p:nvSpPr>
          <p:cNvPr id="81" name="正方形/長方形 80"/>
          <p:cNvSpPr/>
          <p:nvPr/>
        </p:nvSpPr>
        <p:spPr>
          <a:xfrm>
            <a:off x="6763542" y="3335181"/>
            <a:ext cx="668417" cy="66841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LFC</a:t>
            </a:r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2075495" y="4127600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HA</a:t>
            </a:r>
            <a:endParaRPr kumimoji="1" lang="ja-JP" altLang="en-US" dirty="0"/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6238025" y="4127600"/>
            <a:ext cx="1686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For other VOs</a:t>
            </a:r>
            <a:endParaRPr kumimoji="1" lang="ja-JP" altLang="en-US" dirty="0"/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650645" y="2733425"/>
            <a:ext cx="1352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u="sng" dirty="0" smtClean="0"/>
              <a:t>Example 1</a:t>
            </a:r>
            <a:endParaRPr kumimoji="1" lang="ja-JP" altLang="en-US" b="1" u="sng" dirty="0"/>
          </a:p>
        </p:txBody>
      </p:sp>
      <p:grpSp>
        <p:nvGrpSpPr>
          <p:cNvPr id="20" name="図形グループ 19"/>
          <p:cNvGrpSpPr/>
          <p:nvPr/>
        </p:nvGrpSpPr>
        <p:grpSpPr>
          <a:xfrm>
            <a:off x="4868239" y="3195043"/>
            <a:ext cx="840894" cy="808555"/>
            <a:chOff x="1669594" y="3033245"/>
            <a:chExt cx="840894" cy="808555"/>
          </a:xfrm>
        </p:grpSpPr>
        <p:sp>
          <p:nvSpPr>
            <p:cNvPr id="21" name="正方形/長方形 20"/>
            <p:cNvSpPr/>
            <p:nvPr/>
          </p:nvSpPr>
          <p:spPr>
            <a:xfrm>
              <a:off x="1669594" y="3173383"/>
              <a:ext cx="668417" cy="66841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LFC</a:t>
              </a:r>
            </a:p>
            <a:p>
              <a:pPr algn="ctr"/>
              <a:r>
                <a:rPr lang="en-US" altLang="ja-JP" dirty="0" smtClean="0"/>
                <a:t>RO</a:t>
              </a:r>
              <a:endParaRPr kumimoji="1" lang="en-US" altLang="ja-JP" dirty="0" smtClean="0"/>
            </a:p>
          </p:txBody>
        </p:sp>
        <p:pic>
          <p:nvPicPr>
            <p:cNvPr id="22" name="図 21" descr="belle2-logo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65533" y="3033245"/>
              <a:ext cx="344955" cy="280276"/>
            </a:xfrm>
            <a:prstGeom prst="rect">
              <a:avLst/>
            </a:prstGeom>
          </p:spPr>
        </p:pic>
      </p:grpSp>
      <p:sp>
        <p:nvSpPr>
          <p:cNvPr id="23" name="テキスト ボックス 22"/>
          <p:cNvSpPr txBox="1"/>
          <p:nvPr/>
        </p:nvSpPr>
        <p:spPr>
          <a:xfrm>
            <a:off x="3689054" y="4127600"/>
            <a:ext cx="2185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With NO GSI auth</a:t>
            </a:r>
            <a:r>
              <a:rPr lang="en-US" altLang="ja-JP" dirty="0" smtClean="0"/>
              <a:t>.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67586" y="1072358"/>
            <a:ext cx="848327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The big change on Grid in the next KEKCC is many Belle2-critical services, e.g. LFC, SRM, AMGA, and FTS3, are isolated to the other VOs for more stable operation with </a:t>
            </a:r>
            <a:r>
              <a:rPr lang="en-US" altLang="ja-JP" sz="2400" b="1" dirty="0" smtClean="0"/>
              <a:t>NO downtime</a:t>
            </a:r>
            <a:r>
              <a:rPr lang="en-US" altLang="ja-JP" sz="2400" dirty="0" smtClean="0"/>
              <a:t>.</a:t>
            </a:r>
            <a:endParaRPr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6846728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9" name="直線コネクタ 68"/>
          <p:cNvCxnSpPr/>
          <p:nvPr/>
        </p:nvCxnSpPr>
        <p:spPr>
          <a:xfrm flipH="1">
            <a:off x="890419" y="3287992"/>
            <a:ext cx="800502" cy="0"/>
          </a:xfrm>
          <a:prstGeom prst="line">
            <a:avLst/>
          </a:prstGeom>
          <a:ln w="76200" cmpd="sng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直線コネクタ 69"/>
          <p:cNvCxnSpPr/>
          <p:nvPr/>
        </p:nvCxnSpPr>
        <p:spPr>
          <a:xfrm flipH="1">
            <a:off x="870873" y="3421410"/>
            <a:ext cx="1003900" cy="0"/>
          </a:xfrm>
          <a:prstGeom prst="line">
            <a:avLst/>
          </a:prstGeom>
          <a:ln w="76200" cmpd="sng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直線コネクタ 63"/>
          <p:cNvCxnSpPr/>
          <p:nvPr/>
        </p:nvCxnSpPr>
        <p:spPr>
          <a:xfrm flipH="1">
            <a:off x="890419" y="3599662"/>
            <a:ext cx="800502" cy="0"/>
          </a:xfrm>
          <a:prstGeom prst="line">
            <a:avLst/>
          </a:prstGeom>
          <a:ln w="76200" cmpd="sng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直線コネクタ 64"/>
          <p:cNvCxnSpPr/>
          <p:nvPr/>
        </p:nvCxnSpPr>
        <p:spPr>
          <a:xfrm flipH="1">
            <a:off x="870873" y="3733080"/>
            <a:ext cx="1003900" cy="0"/>
          </a:xfrm>
          <a:prstGeom prst="line">
            <a:avLst/>
          </a:prstGeom>
          <a:ln w="76200" cmpd="sng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2" name="図 6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57235" y="878828"/>
            <a:ext cx="2466951" cy="1748246"/>
          </a:xfrm>
          <a:prstGeom prst="rect">
            <a:avLst/>
          </a:prstGeom>
        </p:spPr>
      </p:pic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Apr 21, 2016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de-DE" altLang="ja-JP" smtClean="0"/>
              <a:t>Grid/KEKCC - HEPiX Spring 2016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2337-E257-AF42-8BF6-185FFC9396B6}" type="slidenum">
              <a:rPr kumimoji="1" lang="ja-JP" altLang="en-US" smtClean="0"/>
              <a:t>17</a:t>
            </a:fld>
            <a:endParaRPr kumimoji="1" lang="ja-JP" altLang="en-US" dirty="0"/>
          </a:p>
        </p:txBody>
      </p:sp>
      <p:grpSp>
        <p:nvGrpSpPr>
          <p:cNvPr id="31" name="図形グループ 30"/>
          <p:cNvGrpSpPr/>
          <p:nvPr/>
        </p:nvGrpSpPr>
        <p:grpSpPr>
          <a:xfrm>
            <a:off x="1540564" y="1301314"/>
            <a:ext cx="840894" cy="1722484"/>
            <a:chOff x="2789991" y="2426138"/>
            <a:chExt cx="840894" cy="1722484"/>
          </a:xfrm>
        </p:grpSpPr>
        <p:sp>
          <p:nvSpPr>
            <p:cNvPr id="20" name="正方形/長方形 19"/>
            <p:cNvSpPr/>
            <p:nvPr/>
          </p:nvSpPr>
          <p:spPr>
            <a:xfrm>
              <a:off x="2789991" y="3480205"/>
              <a:ext cx="668417" cy="66841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err="1" smtClean="0"/>
                <a:t>GridFTP</a:t>
              </a:r>
              <a:endParaRPr kumimoji="1" lang="en-US" altLang="ja-JP" dirty="0" smtClean="0"/>
            </a:p>
          </p:txBody>
        </p:sp>
        <p:cxnSp>
          <p:nvCxnSpPr>
            <p:cNvPr id="25" name="直線コネクタ 24"/>
            <p:cNvCxnSpPr/>
            <p:nvPr/>
          </p:nvCxnSpPr>
          <p:spPr>
            <a:xfrm>
              <a:off x="2969172" y="2432134"/>
              <a:ext cx="0" cy="1054067"/>
            </a:xfrm>
            <a:prstGeom prst="line">
              <a:avLst/>
            </a:prstGeom>
            <a:ln w="76200" cmpd="sng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直線コネクタ 27"/>
            <p:cNvCxnSpPr/>
            <p:nvPr/>
          </p:nvCxnSpPr>
          <p:spPr>
            <a:xfrm>
              <a:off x="3080405" y="2426138"/>
              <a:ext cx="0" cy="1054067"/>
            </a:xfrm>
            <a:prstGeom prst="line">
              <a:avLst/>
            </a:prstGeom>
            <a:ln w="76200" cmpd="sng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直線コネクタ 28"/>
            <p:cNvCxnSpPr/>
            <p:nvPr/>
          </p:nvCxnSpPr>
          <p:spPr>
            <a:xfrm>
              <a:off x="3182881" y="2432134"/>
              <a:ext cx="0" cy="1054067"/>
            </a:xfrm>
            <a:prstGeom prst="line">
              <a:avLst/>
            </a:prstGeom>
            <a:ln w="76200" cmpd="sng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直線コネクタ 29"/>
            <p:cNvCxnSpPr/>
            <p:nvPr/>
          </p:nvCxnSpPr>
          <p:spPr>
            <a:xfrm>
              <a:off x="3286805" y="2432134"/>
              <a:ext cx="0" cy="1054067"/>
            </a:xfrm>
            <a:prstGeom prst="line">
              <a:avLst/>
            </a:prstGeom>
            <a:ln w="76200" cmpd="sng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23" name="図 22" descr="belle2-logo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85930" y="3340067"/>
              <a:ext cx="344955" cy="280276"/>
            </a:xfrm>
            <a:prstGeom prst="rect">
              <a:avLst/>
            </a:prstGeom>
          </p:spPr>
        </p:pic>
      </p:grpSp>
      <p:grpSp>
        <p:nvGrpSpPr>
          <p:cNvPr id="32" name="図形グループ 31"/>
          <p:cNvGrpSpPr/>
          <p:nvPr/>
        </p:nvGrpSpPr>
        <p:grpSpPr>
          <a:xfrm>
            <a:off x="2597284" y="1287466"/>
            <a:ext cx="840894" cy="1722484"/>
            <a:chOff x="2789991" y="2426138"/>
            <a:chExt cx="840894" cy="1722484"/>
          </a:xfrm>
        </p:grpSpPr>
        <p:sp>
          <p:nvSpPr>
            <p:cNvPr id="33" name="正方形/長方形 32"/>
            <p:cNvSpPr/>
            <p:nvPr/>
          </p:nvSpPr>
          <p:spPr>
            <a:xfrm>
              <a:off x="2789991" y="3480205"/>
              <a:ext cx="668417" cy="66841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err="1" smtClean="0"/>
                <a:t>GridFTP</a:t>
              </a:r>
              <a:endParaRPr kumimoji="1" lang="en-US" altLang="ja-JP" dirty="0" smtClean="0"/>
            </a:p>
          </p:txBody>
        </p:sp>
        <p:cxnSp>
          <p:nvCxnSpPr>
            <p:cNvPr id="34" name="直線コネクタ 33"/>
            <p:cNvCxnSpPr/>
            <p:nvPr/>
          </p:nvCxnSpPr>
          <p:spPr>
            <a:xfrm>
              <a:off x="2969172" y="2432134"/>
              <a:ext cx="0" cy="1054067"/>
            </a:xfrm>
            <a:prstGeom prst="line">
              <a:avLst/>
            </a:prstGeom>
            <a:ln w="76200" cmpd="sng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直線コネクタ 34"/>
            <p:cNvCxnSpPr/>
            <p:nvPr/>
          </p:nvCxnSpPr>
          <p:spPr>
            <a:xfrm>
              <a:off x="3080405" y="2426138"/>
              <a:ext cx="0" cy="1054067"/>
            </a:xfrm>
            <a:prstGeom prst="line">
              <a:avLst/>
            </a:prstGeom>
            <a:ln w="76200" cmpd="sng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直線コネクタ 35"/>
            <p:cNvCxnSpPr/>
            <p:nvPr/>
          </p:nvCxnSpPr>
          <p:spPr>
            <a:xfrm>
              <a:off x="3182881" y="2432134"/>
              <a:ext cx="0" cy="1054067"/>
            </a:xfrm>
            <a:prstGeom prst="line">
              <a:avLst/>
            </a:prstGeom>
            <a:ln w="76200" cmpd="sng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直線コネクタ 36"/>
            <p:cNvCxnSpPr/>
            <p:nvPr/>
          </p:nvCxnSpPr>
          <p:spPr>
            <a:xfrm>
              <a:off x="3286805" y="2432134"/>
              <a:ext cx="0" cy="1054067"/>
            </a:xfrm>
            <a:prstGeom prst="line">
              <a:avLst/>
            </a:prstGeom>
            <a:ln w="76200" cmpd="sng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38" name="図 37" descr="belle2-logo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85930" y="3340067"/>
              <a:ext cx="344955" cy="280276"/>
            </a:xfrm>
            <a:prstGeom prst="rect">
              <a:avLst/>
            </a:prstGeom>
          </p:spPr>
        </p:pic>
      </p:grpSp>
      <p:sp>
        <p:nvSpPr>
          <p:cNvPr id="39" name="テキスト ボックス 38"/>
          <p:cNvSpPr txBox="1"/>
          <p:nvPr/>
        </p:nvSpPr>
        <p:spPr>
          <a:xfrm rot="16200000" flipH="1">
            <a:off x="815160" y="1464275"/>
            <a:ext cx="1412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4x 10 </a:t>
            </a:r>
            <a:r>
              <a:rPr kumimoji="1" lang="en-US" altLang="ja-JP" dirty="0" err="1" smtClean="0"/>
              <a:t>Gbps</a:t>
            </a:r>
            <a:endParaRPr kumimoji="1" lang="ja-JP" altLang="en-US" dirty="0"/>
          </a:p>
        </p:txBody>
      </p:sp>
      <p:grpSp>
        <p:nvGrpSpPr>
          <p:cNvPr id="41" name="図形グループ 40"/>
          <p:cNvGrpSpPr/>
          <p:nvPr/>
        </p:nvGrpSpPr>
        <p:grpSpPr>
          <a:xfrm>
            <a:off x="4922069" y="1048860"/>
            <a:ext cx="840894" cy="1722484"/>
            <a:chOff x="2789991" y="2426138"/>
            <a:chExt cx="840894" cy="1722484"/>
          </a:xfrm>
        </p:grpSpPr>
        <p:sp>
          <p:nvSpPr>
            <p:cNvPr id="42" name="正方形/長方形 41"/>
            <p:cNvSpPr/>
            <p:nvPr/>
          </p:nvSpPr>
          <p:spPr>
            <a:xfrm>
              <a:off x="2789991" y="3480205"/>
              <a:ext cx="668417" cy="66841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err="1" smtClean="0"/>
                <a:t>GridFTP</a:t>
              </a:r>
              <a:endParaRPr kumimoji="1" lang="en-US" altLang="ja-JP" dirty="0" smtClean="0"/>
            </a:p>
          </p:txBody>
        </p:sp>
        <p:cxnSp>
          <p:nvCxnSpPr>
            <p:cNvPr id="44" name="直線コネクタ 43"/>
            <p:cNvCxnSpPr/>
            <p:nvPr/>
          </p:nvCxnSpPr>
          <p:spPr>
            <a:xfrm>
              <a:off x="3080405" y="2426138"/>
              <a:ext cx="0" cy="1054067"/>
            </a:xfrm>
            <a:prstGeom prst="line">
              <a:avLst/>
            </a:prstGeom>
            <a:ln w="76200" cmpd="sng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直線コネクタ 44"/>
            <p:cNvCxnSpPr/>
            <p:nvPr/>
          </p:nvCxnSpPr>
          <p:spPr>
            <a:xfrm>
              <a:off x="3182881" y="2432134"/>
              <a:ext cx="0" cy="1054067"/>
            </a:xfrm>
            <a:prstGeom prst="line">
              <a:avLst/>
            </a:prstGeom>
            <a:ln w="76200" cmpd="sng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47" name="図 46" descr="belle2-logo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85930" y="3340067"/>
              <a:ext cx="344955" cy="280276"/>
            </a:xfrm>
            <a:prstGeom prst="rect">
              <a:avLst/>
            </a:prstGeom>
          </p:spPr>
        </p:pic>
      </p:grpSp>
      <p:sp>
        <p:nvSpPr>
          <p:cNvPr id="52" name="テキスト ボックス 51"/>
          <p:cNvSpPr txBox="1"/>
          <p:nvPr/>
        </p:nvSpPr>
        <p:spPr>
          <a:xfrm rot="16200000" flipH="1">
            <a:off x="1859686" y="1470573"/>
            <a:ext cx="1412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4x 10 </a:t>
            </a:r>
            <a:r>
              <a:rPr kumimoji="1" lang="en-US" altLang="ja-JP" dirty="0" err="1" smtClean="0"/>
              <a:t>Gbps</a:t>
            </a:r>
            <a:endParaRPr kumimoji="1" lang="ja-JP" altLang="en-US" dirty="0"/>
          </a:p>
        </p:txBody>
      </p:sp>
      <p:sp>
        <p:nvSpPr>
          <p:cNvPr id="53" name="テキスト ボックス 52"/>
          <p:cNvSpPr txBox="1"/>
          <p:nvPr/>
        </p:nvSpPr>
        <p:spPr>
          <a:xfrm rot="16200000" flipH="1">
            <a:off x="4314537" y="1217817"/>
            <a:ext cx="1412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2x 10 </a:t>
            </a:r>
            <a:r>
              <a:rPr kumimoji="1" lang="en-US" altLang="ja-JP" dirty="0" err="1" smtClean="0"/>
              <a:t>Gbps</a:t>
            </a:r>
            <a:endParaRPr kumimoji="1" lang="ja-JP" altLang="en-US" dirty="0"/>
          </a:p>
        </p:txBody>
      </p:sp>
      <p:grpSp>
        <p:nvGrpSpPr>
          <p:cNvPr id="73" name="図形グループ 72"/>
          <p:cNvGrpSpPr/>
          <p:nvPr/>
        </p:nvGrpSpPr>
        <p:grpSpPr>
          <a:xfrm>
            <a:off x="6761467" y="1015851"/>
            <a:ext cx="668417" cy="1722484"/>
            <a:chOff x="2789991" y="2426138"/>
            <a:chExt cx="668417" cy="1722484"/>
          </a:xfrm>
        </p:grpSpPr>
        <p:sp>
          <p:nvSpPr>
            <p:cNvPr id="75" name="正方形/長方形 74"/>
            <p:cNvSpPr/>
            <p:nvPr/>
          </p:nvSpPr>
          <p:spPr>
            <a:xfrm>
              <a:off x="2789991" y="3480205"/>
              <a:ext cx="668417" cy="66841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err="1" smtClean="0"/>
                <a:t>GridFTP</a:t>
              </a:r>
              <a:endParaRPr kumimoji="1" lang="en-US" altLang="ja-JP" dirty="0" smtClean="0"/>
            </a:p>
          </p:txBody>
        </p:sp>
        <p:cxnSp>
          <p:nvCxnSpPr>
            <p:cNvPr id="76" name="直線コネクタ 75"/>
            <p:cNvCxnSpPr/>
            <p:nvPr/>
          </p:nvCxnSpPr>
          <p:spPr>
            <a:xfrm>
              <a:off x="3080405" y="2426138"/>
              <a:ext cx="0" cy="1054067"/>
            </a:xfrm>
            <a:prstGeom prst="line">
              <a:avLst/>
            </a:prstGeom>
            <a:ln w="76200" cmpd="sng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8" name="直線コネクタ 77"/>
            <p:cNvCxnSpPr/>
            <p:nvPr/>
          </p:nvCxnSpPr>
          <p:spPr>
            <a:xfrm>
              <a:off x="3182881" y="2432134"/>
              <a:ext cx="0" cy="1054067"/>
            </a:xfrm>
            <a:prstGeom prst="line">
              <a:avLst/>
            </a:prstGeom>
            <a:ln w="76200" cmpd="sng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84" name="テキスト ボックス 83"/>
          <p:cNvSpPr txBox="1"/>
          <p:nvPr/>
        </p:nvSpPr>
        <p:spPr>
          <a:xfrm rot="16200000" flipH="1">
            <a:off x="6160777" y="1184809"/>
            <a:ext cx="1412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2x </a:t>
            </a:r>
            <a:r>
              <a:rPr kumimoji="1" lang="en-US" altLang="ja-JP" dirty="0" smtClean="0"/>
              <a:t>10 </a:t>
            </a:r>
            <a:r>
              <a:rPr kumimoji="1" lang="en-US" altLang="ja-JP" dirty="0" err="1" smtClean="0"/>
              <a:t>Gbps</a:t>
            </a:r>
            <a:endParaRPr kumimoji="1" lang="ja-JP" altLang="en-US" dirty="0"/>
          </a:p>
        </p:txBody>
      </p:sp>
      <p:grpSp>
        <p:nvGrpSpPr>
          <p:cNvPr id="85" name="図形グループ 84"/>
          <p:cNvGrpSpPr/>
          <p:nvPr/>
        </p:nvGrpSpPr>
        <p:grpSpPr>
          <a:xfrm>
            <a:off x="7816004" y="1030478"/>
            <a:ext cx="668417" cy="1722484"/>
            <a:chOff x="2789991" y="2426138"/>
            <a:chExt cx="668417" cy="1722484"/>
          </a:xfrm>
        </p:grpSpPr>
        <p:sp>
          <p:nvSpPr>
            <p:cNvPr id="86" name="正方形/長方形 85"/>
            <p:cNvSpPr/>
            <p:nvPr/>
          </p:nvSpPr>
          <p:spPr>
            <a:xfrm>
              <a:off x="2789991" y="3480205"/>
              <a:ext cx="668417" cy="66841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err="1" smtClean="0"/>
                <a:t>GridFTP</a:t>
              </a:r>
              <a:endParaRPr kumimoji="1" lang="en-US" altLang="ja-JP" dirty="0" smtClean="0"/>
            </a:p>
          </p:txBody>
        </p:sp>
        <p:cxnSp>
          <p:nvCxnSpPr>
            <p:cNvPr id="87" name="直線コネクタ 86"/>
            <p:cNvCxnSpPr/>
            <p:nvPr/>
          </p:nvCxnSpPr>
          <p:spPr>
            <a:xfrm>
              <a:off x="3080405" y="2426138"/>
              <a:ext cx="0" cy="1054067"/>
            </a:xfrm>
            <a:prstGeom prst="line">
              <a:avLst/>
            </a:prstGeom>
            <a:ln w="76200" cmpd="sng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8" name="直線コネクタ 87"/>
            <p:cNvCxnSpPr/>
            <p:nvPr/>
          </p:nvCxnSpPr>
          <p:spPr>
            <a:xfrm>
              <a:off x="3182881" y="2432134"/>
              <a:ext cx="0" cy="1054067"/>
            </a:xfrm>
            <a:prstGeom prst="line">
              <a:avLst/>
            </a:prstGeom>
            <a:ln w="76200" cmpd="sng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89" name="テキスト ボックス 88"/>
          <p:cNvSpPr txBox="1"/>
          <p:nvPr/>
        </p:nvSpPr>
        <p:spPr>
          <a:xfrm rot="16200000" flipH="1">
            <a:off x="7215314" y="1199436"/>
            <a:ext cx="1412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2x 10 </a:t>
            </a:r>
            <a:r>
              <a:rPr kumimoji="1" lang="en-US" altLang="ja-JP" dirty="0" err="1" smtClean="0"/>
              <a:t>Gbps</a:t>
            </a:r>
            <a:endParaRPr kumimoji="1" lang="ja-JP" altLang="en-US" dirty="0"/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448955" y="243808"/>
            <a:ext cx="1352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u="sng" dirty="0" smtClean="0"/>
              <a:t>Example 2</a:t>
            </a:r>
            <a:endParaRPr kumimoji="1" lang="ja-JP" altLang="en-US" b="1" u="sng" dirty="0"/>
          </a:p>
        </p:txBody>
      </p:sp>
      <p:sp>
        <p:nvSpPr>
          <p:cNvPr id="10" name="円柱 9"/>
          <p:cNvSpPr/>
          <p:nvPr/>
        </p:nvSpPr>
        <p:spPr>
          <a:xfrm>
            <a:off x="6828799" y="2976574"/>
            <a:ext cx="533753" cy="530790"/>
          </a:xfrm>
          <a:prstGeom prst="ca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dirty="0" smtClean="0"/>
              <a:t>Disk</a:t>
            </a:r>
            <a:endParaRPr kumimoji="1" lang="ja-JP" altLang="en-US" dirty="0"/>
          </a:p>
        </p:txBody>
      </p:sp>
      <p:cxnSp>
        <p:nvCxnSpPr>
          <p:cNvPr id="12" name="直線コネクタ 11"/>
          <p:cNvCxnSpPr>
            <a:stCxn id="75" idx="2"/>
            <a:endCxn id="10" idx="1"/>
          </p:cNvCxnSpPr>
          <p:nvPr/>
        </p:nvCxnSpPr>
        <p:spPr>
          <a:xfrm>
            <a:off x="7095676" y="2738335"/>
            <a:ext cx="0" cy="23823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フローチャート: 順次アクセス記憶 14"/>
          <p:cNvSpPr/>
          <p:nvPr/>
        </p:nvSpPr>
        <p:spPr>
          <a:xfrm>
            <a:off x="7843889" y="2936144"/>
            <a:ext cx="612648" cy="612648"/>
          </a:xfrm>
          <a:prstGeom prst="flowChartMagneticTap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kumimoji="1" lang="en-US" altLang="ja-JP" dirty="0" smtClean="0"/>
              <a:t>HSM</a:t>
            </a:r>
            <a:endParaRPr kumimoji="1" lang="ja-JP" altLang="en-US" dirty="0"/>
          </a:p>
        </p:txBody>
      </p:sp>
      <p:cxnSp>
        <p:nvCxnSpPr>
          <p:cNvPr id="93" name="直線コネクタ 92"/>
          <p:cNvCxnSpPr>
            <a:stCxn id="86" idx="2"/>
            <a:endCxn id="15" idx="0"/>
          </p:cNvCxnSpPr>
          <p:nvPr/>
        </p:nvCxnSpPr>
        <p:spPr>
          <a:xfrm>
            <a:off x="8150213" y="2752962"/>
            <a:ext cx="0" cy="18318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テキスト ボックス 45"/>
          <p:cNvSpPr txBox="1"/>
          <p:nvPr/>
        </p:nvSpPr>
        <p:spPr>
          <a:xfrm>
            <a:off x="6797541" y="3760333"/>
            <a:ext cx="1686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For other VOs</a:t>
            </a:r>
            <a:endParaRPr kumimoji="1" lang="ja-JP" altLang="en-US" dirty="0"/>
          </a:p>
        </p:txBody>
      </p:sp>
      <p:sp>
        <p:nvSpPr>
          <p:cNvPr id="51" name="フローチャート: 順次アクセス記憶 50"/>
          <p:cNvSpPr/>
          <p:nvPr/>
        </p:nvSpPr>
        <p:spPr>
          <a:xfrm>
            <a:off x="1568449" y="3187197"/>
            <a:ext cx="612648" cy="612648"/>
          </a:xfrm>
          <a:prstGeom prst="flowChartMagneticTap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kumimoji="1" lang="en-US" altLang="ja-JP" dirty="0" smtClean="0"/>
              <a:t>HSM</a:t>
            </a:r>
            <a:endParaRPr kumimoji="1" lang="ja-JP" altLang="en-US" dirty="0"/>
          </a:p>
        </p:txBody>
      </p:sp>
      <p:cxnSp>
        <p:nvCxnSpPr>
          <p:cNvPr id="54" name="直線コネクタ 53"/>
          <p:cNvCxnSpPr>
            <a:stCxn id="20" idx="2"/>
            <a:endCxn id="51" idx="0"/>
          </p:cNvCxnSpPr>
          <p:nvPr/>
        </p:nvCxnSpPr>
        <p:spPr>
          <a:xfrm>
            <a:off x="1874773" y="3023798"/>
            <a:ext cx="0" cy="16339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" name="フローチャート: 順次アクセス記憶 54"/>
          <p:cNvSpPr/>
          <p:nvPr/>
        </p:nvSpPr>
        <p:spPr>
          <a:xfrm>
            <a:off x="2628761" y="3179307"/>
            <a:ext cx="612648" cy="612648"/>
          </a:xfrm>
          <a:prstGeom prst="flowChartMagneticTap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kumimoji="1" lang="en-US" altLang="ja-JP" dirty="0" smtClean="0"/>
              <a:t>HSM</a:t>
            </a:r>
            <a:endParaRPr kumimoji="1" lang="ja-JP" altLang="en-US" dirty="0"/>
          </a:p>
        </p:txBody>
      </p:sp>
      <p:cxnSp>
        <p:nvCxnSpPr>
          <p:cNvPr id="56" name="直線コネクタ 55"/>
          <p:cNvCxnSpPr>
            <a:stCxn id="33" idx="2"/>
            <a:endCxn id="55" idx="0"/>
          </p:cNvCxnSpPr>
          <p:nvPr/>
        </p:nvCxnSpPr>
        <p:spPr>
          <a:xfrm>
            <a:off x="2931493" y="3009950"/>
            <a:ext cx="3592" cy="16935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0" name="フローチャート: 順次アクセス記憶 59"/>
          <p:cNvSpPr/>
          <p:nvPr/>
        </p:nvSpPr>
        <p:spPr>
          <a:xfrm>
            <a:off x="4948686" y="2954472"/>
            <a:ext cx="612648" cy="612648"/>
          </a:xfrm>
          <a:prstGeom prst="flowChartMagneticTap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kumimoji="1" lang="en-US" altLang="ja-JP" dirty="0" smtClean="0"/>
              <a:t>HSM</a:t>
            </a:r>
            <a:endParaRPr kumimoji="1" lang="ja-JP" altLang="en-US" dirty="0"/>
          </a:p>
        </p:txBody>
      </p:sp>
      <p:cxnSp>
        <p:nvCxnSpPr>
          <p:cNvPr id="61" name="直線コネクタ 60"/>
          <p:cNvCxnSpPr>
            <a:stCxn id="42" idx="2"/>
            <a:endCxn id="60" idx="0"/>
          </p:cNvCxnSpPr>
          <p:nvPr/>
        </p:nvCxnSpPr>
        <p:spPr>
          <a:xfrm flipH="1">
            <a:off x="5255010" y="2771344"/>
            <a:ext cx="1268" cy="1831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テキスト ボックス 47"/>
          <p:cNvSpPr txBox="1"/>
          <p:nvPr/>
        </p:nvSpPr>
        <p:spPr>
          <a:xfrm>
            <a:off x="3996403" y="3668000"/>
            <a:ext cx="26861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Analysis – for a</a:t>
            </a:r>
            <a:r>
              <a:rPr lang="en-US" altLang="ja-JP" dirty="0" smtClean="0"/>
              <a:t>ny activities other than raw data transfer</a:t>
            </a:r>
            <a:endParaRPr kumimoji="1" lang="ja-JP" altLang="en-US" dirty="0"/>
          </a:p>
        </p:txBody>
      </p:sp>
      <p:sp>
        <p:nvSpPr>
          <p:cNvPr id="57" name="円柱 56"/>
          <p:cNvSpPr/>
          <p:nvPr/>
        </p:nvSpPr>
        <p:spPr>
          <a:xfrm>
            <a:off x="337698" y="3120550"/>
            <a:ext cx="552720" cy="735118"/>
          </a:xfrm>
          <a:prstGeom prst="ca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kumimoji="1" lang="en-US" altLang="ja-JP" dirty="0" smtClean="0"/>
              <a:t>IBM</a:t>
            </a:r>
          </a:p>
          <a:p>
            <a:pPr algn="ctr"/>
            <a:r>
              <a:rPr lang="en-US" altLang="ja-JP" dirty="0" smtClean="0"/>
              <a:t>ESS</a:t>
            </a:r>
            <a:endParaRPr kumimoji="1" lang="ja-JP" altLang="en-US" dirty="0"/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623625" y="3774678"/>
            <a:ext cx="14128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/>
              <a:t>2x 56 </a:t>
            </a:r>
            <a:r>
              <a:rPr kumimoji="1" lang="en-US" altLang="ja-JP" dirty="0" err="1" smtClean="0"/>
              <a:t>Gbps</a:t>
            </a:r>
            <a:endParaRPr kumimoji="1" lang="en-US" altLang="ja-JP" dirty="0" smtClean="0"/>
          </a:p>
          <a:p>
            <a:pPr algn="ctr"/>
            <a:r>
              <a:rPr kumimoji="1" lang="en-US" altLang="ja-JP" dirty="0" smtClean="0"/>
              <a:t>(</a:t>
            </a:r>
            <a:r>
              <a:rPr kumimoji="1" lang="en-US" altLang="ja-JP" dirty="0" err="1" smtClean="0"/>
              <a:t>IPoIB</a:t>
            </a:r>
            <a:r>
              <a:rPr kumimoji="1" lang="en-US" altLang="ja-JP" dirty="0" smtClean="0"/>
              <a:t>)</a:t>
            </a:r>
          </a:p>
        </p:txBody>
      </p:sp>
      <p:cxnSp>
        <p:nvCxnSpPr>
          <p:cNvPr id="19" name="直線矢印コネクタ 18"/>
          <p:cNvCxnSpPr/>
          <p:nvPr/>
        </p:nvCxnSpPr>
        <p:spPr>
          <a:xfrm>
            <a:off x="455084" y="2495519"/>
            <a:ext cx="115009" cy="528279"/>
          </a:xfrm>
          <a:prstGeom prst="straightConnector1">
            <a:avLst/>
          </a:prstGeom>
          <a:ln w="762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フリーフォーム 7"/>
          <p:cNvSpPr/>
          <p:nvPr/>
        </p:nvSpPr>
        <p:spPr>
          <a:xfrm>
            <a:off x="2297912" y="613140"/>
            <a:ext cx="259333" cy="846667"/>
          </a:xfrm>
          <a:custGeom>
            <a:avLst/>
            <a:gdLst>
              <a:gd name="connsiteX0" fmla="*/ 5333 w 259333"/>
              <a:gd name="connsiteY0" fmla="*/ 846667 h 846667"/>
              <a:gd name="connsiteX1" fmla="*/ 33555 w 259333"/>
              <a:gd name="connsiteY1" fmla="*/ 338667 h 846667"/>
              <a:gd name="connsiteX2" fmla="*/ 259333 w 259333"/>
              <a:gd name="connsiteY2" fmla="*/ 0 h 846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333" h="846667">
                <a:moveTo>
                  <a:pt x="5333" y="846667"/>
                </a:moveTo>
                <a:cubicBezTo>
                  <a:pt x="-1723" y="663222"/>
                  <a:pt x="-8778" y="479778"/>
                  <a:pt x="33555" y="338667"/>
                </a:cubicBezTo>
                <a:cubicBezTo>
                  <a:pt x="75888" y="197556"/>
                  <a:pt x="259333" y="0"/>
                  <a:pt x="259333" y="0"/>
                </a:cubicBezTo>
              </a:path>
            </a:pathLst>
          </a:custGeom>
          <a:ln w="76200" cmpd="sng">
            <a:headEnd type="none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2628761" y="102770"/>
            <a:ext cx="22023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RAW data transfer</a:t>
            </a:r>
          </a:p>
          <a:p>
            <a:r>
              <a:rPr lang="en-US" altLang="ja-JP" dirty="0" smtClean="0"/>
              <a:t>to </a:t>
            </a:r>
            <a:r>
              <a:rPr kumimoji="1" lang="en-US" altLang="ja-JP" dirty="0" smtClean="0"/>
              <a:t>PNNL in US</a:t>
            </a:r>
          </a:p>
          <a:p>
            <a:r>
              <a:rPr lang="en-US" altLang="ja-JP" dirty="0"/>
              <a:t>w</a:t>
            </a:r>
            <a:r>
              <a:rPr lang="en-US" altLang="ja-JP" dirty="0" smtClean="0"/>
              <a:t>ith </a:t>
            </a:r>
            <a:r>
              <a:rPr lang="en-US" altLang="ja-JP" b="1" dirty="0" smtClean="0"/>
              <a:t>NO firewall</a:t>
            </a:r>
            <a:endParaRPr kumimoji="1" lang="ja-JP" altLang="en-US" b="1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904153" y="3504047"/>
            <a:ext cx="6999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4xFDR</a:t>
            </a:r>
            <a:endParaRPr kumimoji="1" lang="ja-JP" altLang="en-US" sz="1400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667785" y="2511332"/>
            <a:ext cx="9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 GB/s</a:t>
            </a:r>
            <a:endParaRPr kumimoji="1" lang="ja-JP" altLang="en-US" dirty="0"/>
          </a:p>
        </p:txBody>
      </p:sp>
      <p:cxnSp>
        <p:nvCxnSpPr>
          <p:cNvPr id="66" name="直線矢印コネクタ 65"/>
          <p:cNvCxnSpPr/>
          <p:nvPr/>
        </p:nvCxnSpPr>
        <p:spPr>
          <a:xfrm>
            <a:off x="481676" y="4622851"/>
            <a:ext cx="1623680" cy="0"/>
          </a:xfrm>
          <a:prstGeom prst="straightConnector1">
            <a:avLst/>
          </a:prstGeom>
          <a:ln w="762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7" name="テキスト ボックス 66"/>
          <p:cNvSpPr txBox="1"/>
          <p:nvPr/>
        </p:nvSpPr>
        <p:spPr>
          <a:xfrm>
            <a:off x="703276" y="4608340"/>
            <a:ext cx="9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4</a:t>
            </a:r>
            <a:r>
              <a:rPr kumimoji="1" lang="en-US" altLang="ja-JP" dirty="0" smtClean="0"/>
              <a:t> GB/s</a:t>
            </a:r>
            <a:endParaRPr kumimoji="1" lang="ja-JP" altLang="en-US" dirty="0"/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616972" y="2906837"/>
            <a:ext cx="1412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/>
              <a:t>2x 10 </a:t>
            </a:r>
            <a:r>
              <a:rPr kumimoji="1" lang="en-US" altLang="ja-JP" dirty="0" err="1" smtClean="0"/>
              <a:t>Gbps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751448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Upcoming Service Instances</a:t>
            </a:r>
            <a:endParaRPr kumimoji="1" lang="ja-JP" altLang="en-US" dirty="0"/>
          </a:p>
        </p:txBody>
      </p:sp>
      <p:sp>
        <p:nvSpPr>
          <p:cNvPr id="18" name="コンテンツ プレースホルダー 17"/>
          <p:cNvSpPr>
            <a:spLocks noGrp="1"/>
          </p:cNvSpPr>
          <p:nvPr>
            <p:ph idx="1"/>
          </p:nvPr>
        </p:nvSpPr>
        <p:spPr>
          <a:xfrm>
            <a:off x="457199" y="1200151"/>
            <a:ext cx="5781271" cy="3394472"/>
          </a:xfrm>
        </p:spPr>
        <p:txBody>
          <a:bodyPr>
            <a:normAutofit fontScale="85000" lnSpcReduction="20000"/>
          </a:bodyPr>
          <a:lstStyle/>
          <a:p>
            <a:r>
              <a:rPr kumimoji="1" lang="en-US" altLang="ja-JP" dirty="0" smtClean="0"/>
              <a:t>CVMFS stratum-1 </a:t>
            </a:r>
            <a:r>
              <a:rPr lang="en-US" altLang="ja-JP" dirty="0" smtClean="0"/>
              <a:t>has been launched in September 2015 and had almost production service quality</a:t>
            </a:r>
          </a:p>
          <a:p>
            <a:pPr lvl="1"/>
            <a:r>
              <a:rPr lang="en-US" altLang="ja-JP" dirty="0"/>
              <a:t>Mainly for Japanese institutes and Asian sites</a:t>
            </a:r>
          </a:p>
          <a:p>
            <a:pPr lvl="1"/>
            <a:r>
              <a:rPr lang="en-US" altLang="ja-JP" dirty="0" smtClean="0"/>
              <a:t>Not mirroring all repositories</a:t>
            </a:r>
          </a:p>
          <a:p>
            <a:r>
              <a:rPr lang="en-US" altLang="ja-JP" dirty="0" smtClean="0"/>
              <a:t>CVMFS stratum-0 (</a:t>
            </a:r>
            <a:r>
              <a:rPr lang="en-US" altLang="ja-JP" dirty="0" err="1" smtClean="0"/>
              <a:t>kek.jp</a:t>
            </a:r>
            <a:r>
              <a:rPr lang="en-US" altLang="ja-JP" dirty="0" smtClean="0"/>
              <a:t>) is now under preparation work</a:t>
            </a:r>
            <a:endParaRPr kumimoji="1" lang="ja-JP" alt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Apr 21, 2016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de-DE" altLang="ja-JP" smtClean="0"/>
              <a:t>Grid/KEKCC - HEPiX Spring 2016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2337-E257-AF42-8BF6-185FFC9396B6}" type="slidenum">
              <a:rPr kumimoji="1" lang="ja-JP" altLang="en-US" smtClean="0"/>
              <a:t>18</a:t>
            </a:fld>
            <a:endParaRPr kumimoji="1" lang="ja-JP" altLang="en-US" dirty="0"/>
          </a:p>
        </p:txBody>
      </p:sp>
      <p:sp>
        <p:nvSpPr>
          <p:cNvPr id="12" name="正方形/長方形 11"/>
          <p:cNvSpPr/>
          <p:nvPr/>
        </p:nvSpPr>
        <p:spPr>
          <a:xfrm>
            <a:off x="6607051" y="3657465"/>
            <a:ext cx="668417" cy="66841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400" dirty="0" smtClean="0"/>
              <a:t>CVMFS</a:t>
            </a:r>
            <a:endParaRPr kumimoji="1" lang="en-US" altLang="ja-JP" sz="1200" dirty="0" smtClean="0"/>
          </a:p>
          <a:p>
            <a:pPr algn="ctr"/>
            <a:r>
              <a:rPr lang="en-US" altLang="ja-JP" sz="2000" b="1" dirty="0" smtClean="0"/>
              <a:t>S0</a:t>
            </a:r>
            <a:endParaRPr kumimoji="1" lang="en-US" altLang="ja-JP" b="1" dirty="0" smtClean="0"/>
          </a:p>
        </p:txBody>
      </p:sp>
      <p:sp>
        <p:nvSpPr>
          <p:cNvPr id="14" name="正方形/長方形 13"/>
          <p:cNvSpPr/>
          <p:nvPr/>
        </p:nvSpPr>
        <p:spPr>
          <a:xfrm>
            <a:off x="6607051" y="1200151"/>
            <a:ext cx="668417" cy="66841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400" dirty="0" smtClean="0"/>
              <a:t>CVMFS</a:t>
            </a:r>
            <a:endParaRPr kumimoji="1" lang="en-US" altLang="ja-JP" dirty="0" smtClean="0"/>
          </a:p>
          <a:p>
            <a:pPr algn="ctr"/>
            <a:r>
              <a:rPr lang="en-US" altLang="ja-JP" sz="2000" b="1" dirty="0" smtClean="0"/>
              <a:t>S1</a:t>
            </a:r>
            <a:endParaRPr kumimoji="1" lang="en-US" altLang="ja-JP" b="1" dirty="0" smtClean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776639" y="4325882"/>
            <a:ext cx="15763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err="1" smtClean="0"/>
              <a:t>kek.jp</a:t>
            </a:r>
            <a:r>
              <a:rPr lang="en-US" altLang="ja-JP" dirty="0" smtClean="0"/>
              <a:t>: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</a:t>
            </a:r>
            <a:r>
              <a:rPr kumimoji="1" lang="en-US" altLang="ja-JP" dirty="0" err="1" smtClean="0"/>
              <a:t>belle.kek.jp</a:t>
            </a:r>
            <a:endParaRPr kumimoji="1" lang="en-US" altLang="ja-JP" dirty="0" smtClean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7275468" y="1200151"/>
            <a:ext cx="2054769" cy="2862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err="1" smtClean="0"/>
              <a:t>cern.ch</a:t>
            </a:r>
            <a:r>
              <a:rPr lang="en-US" altLang="ja-JP" dirty="0" smtClean="0"/>
              <a:t>: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</a:t>
            </a:r>
            <a:r>
              <a:rPr kumimoji="1" lang="en-US" altLang="ja-JP" dirty="0" err="1" smtClean="0"/>
              <a:t>belle.cern.ch</a:t>
            </a:r>
            <a:endParaRPr kumimoji="1" lang="en-US" altLang="ja-JP" dirty="0" smtClean="0"/>
          </a:p>
          <a:p>
            <a:r>
              <a:rPr lang="en-US" altLang="ja-JP" dirty="0"/>
              <a:t> 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grid.cern.ch</a:t>
            </a:r>
            <a:endParaRPr lang="en-US" altLang="ja-JP" dirty="0" smtClean="0"/>
          </a:p>
          <a:p>
            <a:r>
              <a:rPr lang="en-US" altLang="ja-JP" dirty="0"/>
              <a:t> </a:t>
            </a:r>
            <a:r>
              <a:rPr lang="en-US" altLang="ja-JP" dirty="0" smtClean="0"/>
              <a:t> geant4.cern.ch</a:t>
            </a:r>
          </a:p>
          <a:p>
            <a:r>
              <a:rPr kumimoji="1" lang="en-US" altLang="ja-JP" b="1" dirty="0" err="1" smtClean="0"/>
              <a:t>egi.eu</a:t>
            </a:r>
            <a:r>
              <a:rPr kumimoji="1" lang="en-US" altLang="ja-JP" dirty="0" smtClean="0"/>
              <a:t>: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dirac.egi.eu</a:t>
            </a:r>
            <a:endParaRPr lang="en-US" altLang="ja-JP" dirty="0" smtClean="0"/>
          </a:p>
          <a:p>
            <a:r>
              <a:rPr kumimoji="1" lang="en-US" altLang="ja-JP" dirty="0"/>
              <a:t> </a:t>
            </a:r>
            <a:r>
              <a:rPr kumimoji="1" lang="en-US" altLang="ja-JP" dirty="0" smtClean="0"/>
              <a:t> t2k.egi.eu</a:t>
            </a:r>
          </a:p>
          <a:p>
            <a:r>
              <a:rPr lang="en-US" altLang="ja-JP" b="1" dirty="0" err="1" smtClean="0"/>
              <a:t>desy.de</a:t>
            </a:r>
            <a:r>
              <a:rPr lang="en-US" altLang="ja-JP" dirty="0" smtClean="0"/>
              <a:t>:</a:t>
            </a:r>
          </a:p>
          <a:p>
            <a:r>
              <a:rPr kumimoji="1" lang="en-US" altLang="ja-JP" dirty="0"/>
              <a:t> 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ilc.desy.de</a:t>
            </a:r>
            <a:endParaRPr kumimoji="1" lang="en-US" altLang="ja-JP" dirty="0" smtClean="0"/>
          </a:p>
          <a:p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3425956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 descr="1280px-OwnCloud_logo_and_wordmark.sv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1513847"/>
            <a:ext cx="6837298" cy="3381258"/>
          </a:xfrm>
          <a:prstGeom prst="rect">
            <a:avLst/>
          </a:prstGeom>
        </p:spPr>
      </p:pic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Apr 21, 2016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de-DE" altLang="ja-JP" smtClean="0"/>
              <a:t>Grid/KEKCC - HEPiX Spring 2016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2337-E257-AF42-8BF6-185FFC9396B6}" type="slidenum">
              <a:rPr kumimoji="1" lang="ja-JP" altLang="en-US" smtClean="0"/>
              <a:t>19</a:t>
            </a:fld>
            <a:endParaRPr kumimoji="1" lang="ja-JP" altLang="en-US"/>
          </a:p>
        </p:txBody>
      </p:sp>
      <p:sp>
        <p:nvSpPr>
          <p:cNvPr id="10" name="コンテンツ プレースホルダー 9"/>
          <p:cNvSpPr>
            <a:spLocks noGrp="1"/>
          </p:cNvSpPr>
          <p:nvPr>
            <p:ph idx="1"/>
          </p:nvPr>
        </p:nvSpPr>
        <p:spPr>
          <a:xfrm>
            <a:off x="457201" y="264207"/>
            <a:ext cx="4341748" cy="3719035"/>
          </a:xfrm>
        </p:spPr>
        <p:txBody>
          <a:bodyPr>
            <a:normAutofit fontScale="85000" lnSpcReduction="20000"/>
          </a:bodyPr>
          <a:lstStyle/>
          <a:p>
            <a:r>
              <a:rPr kumimoji="1" lang="en-US" altLang="ja-JP" dirty="0" err="1" smtClean="0"/>
              <a:t>Dropbox</a:t>
            </a:r>
            <a:r>
              <a:rPr kumimoji="1" lang="en-US" altLang="ja-JP" dirty="0" smtClean="0"/>
              <a:t>-like cloud storage service based on </a:t>
            </a:r>
            <a:r>
              <a:rPr kumimoji="1" lang="en-US" altLang="ja-JP" b="1" dirty="0" err="1" smtClean="0"/>
              <a:t>ownCloud</a:t>
            </a:r>
            <a:endParaRPr kumimoji="1" lang="en-US" altLang="ja-JP" b="1" dirty="0" smtClean="0"/>
          </a:p>
          <a:p>
            <a:r>
              <a:rPr lang="en-US" altLang="ja-JP" dirty="0"/>
              <a:t>D</a:t>
            </a:r>
            <a:r>
              <a:rPr kumimoji="1" lang="en-US" altLang="ja-JP" dirty="0" smtClean="0"/>
              <a:t>eal with a lot of user’s demands</a:t>
            </a:r>
          </a:p>
          <a:p>
            <a:r>
              <a:rPr lang="en-US" altLang="ja-JP" dirty="0" smtClean="0"/>
              <a:t>Just started policy making work:</a:t>
            </a:r>
          </a:p>
          <a:p>
            <a:pPr lvl="1"/>
            <a:r>
              <a:rPr kumimoji="1" lang="en-US" altLang="ja-JP" dirty="0" smtClean="0"/>
              <a:t>How much space</a:t>
            </a:r>
          </a:p>
          <a:p>
            <a:pPr lvl="1"/>
            <a:r>
              <a:rPr lang="en-US" altLang="ja-JP" dirty="0" smtClean="0"/>
              <a:t>Service to whom</a:t>
            </a:r>
          </a:p>
          <a:p>
            <a:pPr lvl="1"/>
            <a:r>
              <a:rPr kumimoji="1" lang="en-US" altLang="ja-JP" dirty="0" smtClean="0"/>
              <a:t>How authorize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65573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2800" dirty="0" smtClean="0"/>
              <a:t>Two Large-scale Computer Systems in KEK</a:t>
            </a:r>
            <a:endParaRPr kumimoji="1" lang="ja-JP" altLang="en-US" sz="28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Apr 21, 2016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2337-E257-AF42-8BF6-185FFC9396B6}" type="slidenum">
              <a:rPr kumimoji="1" lang="ja-JP" altLang="en-US" smtClean="0"/>
              <a:t>2</a:t>
            </a:fld>
            <a:endParaRPr kumimoji="1" lang="ja-JP" altLang="en-US"/>
          </a:p>
        </p:txBody>
      </p:sp>
      <p:pic>
        <p:nvPicPr>
          <p:cNvPr id="7" name="Picture 2" descr="システム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58150" y="1738238"/>
            <a:ext cx="1910414" cy="149000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2" descr="file:///C:/DOCUME~1/matufuru/LOCALS~1/Temp/DSC_7678-hose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58150" y="3453209"/>
            <a:ext cx="1895050" cy="1255103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テキスト ボックス 8"/>
          <p:cNvSpPr txBox="1"/>
          <p:nvPr/>
        </p:nvSpPr>
        <p:spPr>
          <a:xfrm>
            <a:off x="6595620" y="1682672"/>
            <a:ext cx="238734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/>
              <a:t>System-A  Hitachi SR16000 model </a:t>
            </a:r>
            <a:r>
              <a:rPr lang="en-US" altLang="ja-JP" sz="1600" dirty="0" smtClean="0"/>
              <a:t>M1</a:t>
            </a:r>
          </a:p>
          <a:p>
            <a:endParaRPr lang="en-US" altLang="ja-JP" sz="1600" dirty="0"/>
          </a:p>
          <a:p>
            <a:r>
              <a:rPr lang="en-US" altLang="ja-JP" sz="1600" dirty="0" smtClean="0"/>
              <a:t>Total peak performance: 54.9 </a:t>
            </a:r>
            <a:r>
              <a:rPr lang="en-US" altLang="ja-JP" sz="1600" dirty="0" err="1" smtClean="0"/>
              <a:t>TFplops</a:t>
            </a:r>
            <a:r>
              <a:rPr lang="en-US" altLang="ja-JP" sz="1600" dirty="0" smtClean="0"/>
              <a:t> 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595620" y="3404847"/>
            <a:ext cx="238734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/>
              <a:t>System-B  IBM Blue Gene/</a:t>
            </a:r>
            <a:r>
              <a:rPr lang="en-US" altLang="ja-JP" sz="1600" dirty="0" smtClean="0"/>
              <a:t>Q</a:t>
            </a:r>
          </a:p>
          <a:p>
            <a:endParaRPr lang="en-US" altLang="ja-JP" sz="1600" dirty="0" smtClean="0"/>
          </a:p>
          <a:p>
            <a:r>
              <a:rPr lang="en-US" altLang="ja-JP" sz="1600" dirty="0" smtClean="0"/>
              <a:t>Total peak performance: 1.26 </a:t>
            </a:r>
            <a:r>
              <a:rPr lang="en-US" altLang="ja-JP" sz="1600" dirty="0" err="1" smtClean="0"/>
              <a:t>PFlops</a:t>
            </a:r>
            <a:endParaRPr lang="en-US" altLang="ja-JP" sz="1600" dirty="0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613" y="1840817"/>
            <a:ext cx="1601078" cy="1071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図 14" descr="_IGP7976.jp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70" b="18321"/>
          <a:stretch/>
        </p:blipFill>
        <p:spPr>
          <a:xfrm>
            <a:off x="252612" y="3228240"/>
            <a:ext cx="1601078" cy="1357955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テキスト ボックス 15"/>
          <p:cNvSpPr txBox="1"/>
          <p:nvPr/>
        </p:nvSpPr>
        <p:spPr>
          <a:xfrm>
            <a:off x="5279816" y="1247189"/>
            <a:ext cx="2764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Supercomputer System</a:t>
            </a:r>
            <a:endParaRPr kumimoji="1" lang="ja-JP" altLang="en-US" b="1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26621" y="1246732"/>
            <a:ext cx="407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Central Computer System (KEKCC)</a:t>
            </a:r>
            <a:endParaRPr kumimoji="1" lang="ja-JP" altLang="en-US" b="1" dirty="0"/>
          </a:p>
        </p:txBody>
      </p:sp>
      <p:sp>
        <p:nvSpPr>
          <p:cNvPr id="19" name="正方形/長方形 18"/>
          <p:cNvSpPr/>
          <p:nvPr/>
        </p:nvSpPr>
        <p:spPr>
          <a:xfrm>
            <a:off x="126620" y="1159319"/>
            <a:ext cx="4178997" cy="3877829"/>
          </a:xfrm>
          <a:prstGeom prst="rect">
            <a:avLst/>
          </a:prstGeom>
          <a:noFill/>
          <a:ln w="76200" cmpd="sng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4516937" y="1148735"/>
            <a:ext cx="4450924" cy="3892371"/>
          </a:xfrm>
          <a:prstGeom prst="rect">
            <a:avLst/>
          </a:prstGeom>
          <a:noFill/>
          <a:ln w="762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273582" y="19901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983193" y="1819970"/>
            <a:ext cx="2215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Linux </a:t>
            </a:r>
            <a:r>
              <a:rPr lang="en-US" altLang="ja-JP" dirty="0"/>
              <a:t>Cluster + GPFS/HPSS </a:t>
            </a:r>
            <a:endParaRPr kumimoji="1" lang="ja-JP" altLang="en-US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983193" y="2756117"/>
            <a:ext cx="2215952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4,000 cores (Xeon 5670)</a:t>
            </a:r>
          </a:p>
          <a:p>
            <a:endParaRPr lang="en-US" altLang="ja-JP" dirty="0" smtClean="0"/>
          </a:p>
          <a:p>
            <a:r>
              <a:rPr kumimoji="1" lang="en-US" altLang="ja-JP" dirty="0" smtClean="0"/>
              <a:t>7 PB disk storage</a:t>
            </a:r>
            <a:r>
              <a:rPr lang="en-US" altLang="ja-JP" dirty="0" smtClean="0"/>
              <a:t> and tape library (up to 16 PB)</a:t>
            </a:r>
            <a:endParaRPr kumimoji="1" lang="en-US" altLang="ja-JP" dirty="0" smtClean="0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de-DE" altLang="ja-JP" smtClean="0"/>
              <a:t>Grid/KEKCC - HEPiX Spring 2016</a:t>
            </a:r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84127" y="4641124"/>
            <a:ext cx="4293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u="sng" dirty="0" smtClean="0"/>
              <a:t>Grid instance is running in the KEKCC</a:t>
            </a:r>
            <a:endParaRPr kumimoji="1" lang="ja-JP" altLang="en-US" b="1" u="sng" dirty="0"/>
          </a:p>
        </p:txBody>
      </p:sp>
    </p:spTree>
    <p:extLst>
      <p:ext uri="{BB962C8B-B14F-4D97-AF65-F5344CB8AC3E}">
        <p14:creationId xmlns:p14="http://schemas.microsoft.com/office/powerpoint/2010/main" val="10945673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Conclusion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705816"/>
          </a:xfrm>
        </p:spPr>
        <p:txBody>
          <a:bodyPr>
            <a:normAutofit fontScale="62500" lnSpcReduction="20000"/>
          </a:bodyPr>
          <a:lstStyle/>
          <a:p>
            <a:r>
              <a:rPr lang="en-US" altLang="ja-JP" dirty="0"/>
              <a:t>Grid </a:t>
            </a:r>
            <a:r>
              <a:rPr lang="en-US" altLang="ja-JP" dirty="0" smtClean="0"/>
              <a:t>job (</a:t>
            </a:r>
            <a:r>
              <a:rPr lang="en-US" altLang="ja-JP" b="1" dirty="0" smtClean="0"/>
              <a:t>Belle2</a:t>
            </a:r>
            <a:r>
              <a:rPr lang="en-US" altLang="ja-JP" dirty="0" smtClean="0"/>
              <a:t>) is </a:t>
            </a:r>
            <a:r>
              <a:rPr lang="en-US" altLang="ja-JP" dirty="0"/>
              <a:t>being the biggest consumer in the </a:t>
            </a:r>
            <a:r>
              <a:rPr lang="en-US" altLang="ja-JP" dirty="0" smtClean="0"/>
              <a:t>KEKCC.</a:t>
            </a:r>
          </a:p>
          <a:p>
            <a:pPr lvl="1"/>
            <a:r>
              <a:rPr lang="en-US" altLang="ja-JP" dirty="0" smtClean="0"/>
              <a:t>30</a:t>
            </a:r>
            <a:r>
              <a:rPr lang="en-US" altLang="ja-JP" dirty="0"/>
              <a:t>-50% of CPU </a:t>
            </a:r>
            <a:r>
              <a:rPr lang="en-US" altLang="ja-JP" dirty="0" smtClean="0"/>
              <a:t>time</a:t>
            </a:r>
          </a:p>
          <a:p>
            <a:pPr lvl="1"/>
            <a:r>
              <a:rPr lang="en-US" altLang="ja-JP" dirty="0" smtClean="0"/>
              <a:t>Maybe near or more use is expected in the next system</a:t>
            </a:r>
          </a:p>
          <a:p>
            <a:pPr lvl="2"/>
            <a:r>
              <a:rPr lang="en-US" altLang="ja-JP" dirty="0" smtClean="0"/>
              <a:t>Belle2 will start in 2017</a:t>
            </a:r>
          </a:p>
          <a:p>
            <a:pPr lvl="1"/>
            <a:endParaRPr lang="en-US" altLang="ja-JP" dirty="0" smtClean="0"/>
          </a:p>
          <a:p>
            <a:r>
              <a:rPr lang="en-US" altLang="ja-JP" dirty="0" smtClean="0"/>
              <a:t>Next </a:t>
            </a:r>
            <a:r>
              <a:rPr lang="en-US" altLang="ja-JP" dirty="0"/>
              <a:t>KEKCC </a:t>
            </a:r>
            <a:r>
              <a:rPr lang="en-US" altLang="ja-JP" dirty="0" smtClean="0"/>
              <a:t>will </a:t>
            </a:r>
            <a:r>
              <a:rPr lang="en-US" altLang="ja-JP" dirty="0"/>
              <a:t>start in </a:t>
            </a:r>
            <a:r>
              <a:rPr lang="en-US" altLang="ja-JP" b="1" dirty="0"/>
              <a:t>September</a:t>
            </a:r>
            <a:r>
              <a:rPr lang="en-US" altLang="ja-JP" dirty="0"/>
              <a:t> 2016</a:t>
            </a:r>
            <a:r>
              <a:rPr lang="en-US" altLang="ja-JP" dirty="0" smtClean="0"/>
              <a:t>.</a:t>
            </a:r>
          </a:p>
          <a:p>
            <a:pPr lvl="1"/>
            <a:r>
              <a:rPr lang="en-US" altLang="ja-JP" dirty="0"/>
              <a:t>CPU : 10K cores (x2.5), 250 kHS06 (x4.1), Disk : 13PB (x1.8), Tape : 70PB (x4.3)</a:t>
            </a:r>
          </a:p>
          <a:p>
            <a:pPr lvl="1"/>
            <a:r>
              <a:rPr lang="en-US" altLang="ja-JP" dirty="0" smtClean="0"/>
              <a:t>Some </a:t>
            </a:r>
            <a:r>
              <a:rPr lang="en-US" altLang="ja-JP" dirty="0"/>
              <a:t>Grid components (LFC, </a:t>
            </a:r>
            <a:r>
              <a:rPr lang="en-US" altLang="ja-JP" dirty="0" err="1"/>
              <a:t>StoRM</a:t>
            </a:r>
            <a:r>
              <a:rPr lang="en-US" altLang="ja-JP" dirty="0"/>
              <a:t>, </a:t>
            </a:r>
            <a:r>
              <a:rPr lang="en-US" altLang="ja-JP" dirty="0" err="1"/>
              <a:t>etc</a:t>
            </a:r>
            <a:r>
              <a:rPr lang="en-US" altLang="ja-JP" dirty="0"/>
              <a:t>) will be deployed as Belle2-dedicated services on </a:t>
            </a:r>
            <a:r>
              <a:rPr lang="en-US" altLang="ja-JP" dirty="0" smtClean="0"/>
              <a:t>Belle2</a:t>
            </a:r>
            <a:r>
              <a:rPr lang="en-US" altLang="ja-JP" dirty="0"/>
              <a:t>-dedicated servers with HA.</a:t>
            </a:r>
          </a:p>
          <a:p>
            <a:pPr lvl="1"/>
            <a:r>
              <a:rPr lang="en-US" altLang="ja-JP" dirty="0" smtClean="0"/>
              <a:t>CVMFS </a:t>
            </a:r>
            <a:r>
              <a:rPr lang="en-US" altLang="ja-JP" dirty="0"/>
              <a:t>stratum-0 </a:t>
            </a:r>
            <a:r>
              <a:rPr lang="en-US" altLang="ja-JP" dirty="0" smtClean="0"/>
              <a:t>(</a:t>
            </a:r>
            <a:r>
              <a:rPr lang="en-US" altLang="ja-JP" dirty="0" err="1" smtClean="0"/>
              <a:t>kek.jp</a:t>
            </a:r>
            <a:r>
              <a:rPr lang="en-US" altLang="ja-JP" dirty="0" smtClean="0"/>
              <a:t>) and </a:t>
            </a:r>
            <a:r>
              <a:rPr lang="en-US" altLang="ja-JP" dirty="0"/>
              <a:t>-1 will start</a:t>
            </a:r>
            <a:r>
              <a:rPr lang="en-US" altLang="ja-JP" dirty="0" smtClean="0"/>
              <a:t>.</a:t>
            </a:r>
          </a:p>
          <a:p>
            <a:pPr lvl="1"/>
            <a:r>
              <a:rPr lang="en-US" altLang="ja-JP" dirty="0" smtClean="0"/>
              <a:t>Due to the data migration work, downtime is planed in August 2016.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Apr 21, 2016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de-DE" altLang="ja-JP" smtClean="0"/>
              <a:t>Grid/KEKCC - HEPiX Spring 2016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2337-E257-AF42-8BF6-185FFC9396B6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58563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ctrTitle"/>
          </p:nvPr>
        </p:nvSpPr>
        <p:spPr>
          <a:xfrm>
            <a:off x="697781" y="4229829"/>
            <a:ext cx="7772400" cy="977606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Many Thanks for Your Attention</a:t>
            </a:r>
            <a:endParaRPr kumimoji="1" lang="ja-JP" altLang="en-US" dirty="0"/>
          </a:p>
        </p:txBody>
      </p:sp>
      <p:pic>
        <p:nvPicPr>
          <p:cNvPr id="5" name="図 4" descr="DSC06663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5" t="6907" r="12798" b="32225"/>
          <a:stretch/>
        </p:blipFill>
        <p:spPr>
          <a:xfrm>
            <a:off x="1" y="0"/>
            <a:ext cx="9144000" cy="4313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1883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KEKCC Overview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200150"/>
            <a:ext cx="6550934" cy="3765140"/>
          </a:xfrm>
        </p:spPr>
        <p:txBody>
          <a:bodyPr>
            <a:normAutofit fontScale="40000" lnSpcReduction="20000"/>
          </a:bodyPr>
          <a:lstStyle/>
          <a:p>
            <a:r>
              <a:rPr lang="en-US" altLang="ja-JP" dirty="0"/>
              <a:t>S</a:t>
            </a:r>
            <a:r>
              <a:rPr lang="en-US" altLang="ja-JP" dirty="0" smtClean="0"/>
              <a:t>upporting a lot of KEK </a:t>
            </a:r>
            <a:r>
              <a:rPr lang="en-US" altLang="ja-JP" dirty="0"/>
              <a:t>projects, e.g. Belle/Belle2, ILC, J-PARC, and so on.</a:t>
            </a:r>
          </a:p>
          <a:p>
            <a:pPr lvl="1"/>
            <a:r>
              <a:rPr lang="en-US" altLang="ja-JP" dirty="0"/>
              <a:t>KEKCC is totally </a:t>
            </a:r>
            <a:r>
              <a:rPr lang="en-US" altLang="ja-JP" b="1" dirty="0"/>
              <a:t>replaced every 4-5 years</a:t>
            </a:r>
            <a:r>
              <a:rPr lang="en-US" altLang="ja-JP" dirty="0"/>
              <a:t>.</a:t>
            </a:r>
          </a:p>
          <a:p>
            <a:pPr lvl="1"/>
            <a:r>
              <a:rPr lang="en-US" altLang="ja-JP" dirty="0"/>
              <a:t>Current KEKCC has started in April 2012 and will be ended in August 2016</a:t>
            </a:r>
            <a:r>
              <a:rPr lang="en-US" altLang="ja-JP" dirty="0" smtClean="0"/>
              <a:t>.</a:t>
            </a:r>
            <a:endParaRPr lang="en-US" altLang="ja-JP" dirty="0"/>
          </a:p>
          <a:p>
            <a:endParaRPr lang="en-US" altLang="ja-JP" b="1" dirty="0" smtClean="0"/>
          </a:p>
          <a:p>
            <a:r>
              <a:rPr lang="en-US" altLang="ja-JP" b="1" dirty="0" smtClean="0"/>
              <a:t>Data </a:t>
            </a:r>
            <a:r>
              <a:rPr lang="en-US" altLang="ja-JP" b="1" dirty="0"/>
              <a:t>Analysis System</a:t>
            </a:r>
          </a:p>
          <a:p>
            <a:pPr lvl="1"/>
            <a:r>
              <a:rPr lang="en-US" altLang="ja-JP" dirty="0"/>
              <a:t>Login servers, batch servers</a:t>
            </a:r>
          </a:p>
          <a:p>
            <a:pPr lvl="2"/>
            <a:r>
              <a:rPr lang="en-US" altLang="ja-JP" dirty="0"/>
              <a:t>IBM </a:t>
            </a:r>
            <a:r>
              <a:rPr lang="en-US" altLang="ja-JP" dirty="0" err="1"/>
              <a:t>iDataPlex</a:t>
            </a:r>
            <a:r>
              <a:rPr lang="en-US" altLang="ja-JP" dirty="0"/>
              <a:t>, Intel Xeon X5670, 4,080 cores (12cores x 340nodes)</a:t>
            </a:r>
          </a:p>
          <a:p>
            <a:pPr lvl="2"/>
            <a:r>
              <a:rPr lang="en-US" altLang="ja-JP" dirty="0"/>
              <a:t>Linux Cluster (SL5) + LSF (job scheduler</a:t>
            </a:r>
            <a:r>
              <a:rPr lang="en-US" altLang="ja-JP" dirty="0" smtClean="0"/>
              <a:t>)</a:t>
            </a:r>
          </a:p>
          <a:p>
            <a:pPr lvl="1"/>
            <a:r>
              <a:rPr lang="en-US" altLang="ja-JP" dirty="0" smtClean="0"/>
              <a:t>Storage </a:t>
            </a:r>
            <a:r>
              <a:rPr lang="en-US" altLang="ja-JP" dirty="0"/>
              <a:t>System</a:t>
            </a:r>
          </a:p>
          <a:p>
            <a:pPr lvl="2"/>
            <a:r>
              <a:rPr lang="en-US" altLang="ja-JP" dirty="0"/>
              <a:t>DDN SFA10K 1.1 PB x 6 sets </a:t>
            </a:r>
          </a:p>
          <a:p>
            <a:pPr lvl="2"/>
            <a:r>
              <a:rPr lang="en-US" altLang="ja-JP" dirty="0"/>
              <a:t>IBM TS3500 tape library (16 PB </a:t>
            </a:r>
            <a:r>
              <a:rPr lang="en-US" altLang="ja-JP" dirty="0" smtClean="0"/>
              <a:t>max.)</a:t>
            </a:r>
            <a:endParaRPr lang="en-US" altLang="ja-JP" dirty="0"/>
          </a:p>
          <a:p>
            <a:pPr lvl="2"/>
            <a:r>
              <a:rPr lang="en-US" altLang="ja-JP" dirty="0"/>
              <a:t>TS1140 </a:t>
            </a:r>
            <a:r>
              <a:rPr lang="en-US" altLang="ja-JP" dirty="0" smtClean="0"/>
              <a:t>x60 </a:t>
            </a:r>
            <a:r>
              <a:rPr lang="en-US" altLang="ja-JP" dirty="0"/>
              <a:t>drives</a:t>
            </a:r>
          </a:p>
          <a:p>
            <a:pPr lvl="2"/>
            <a:r>
              <a:rPr lang="en-US" altLang="ja-JP" dirty="0"/>
              <a:t>GPFS (4PB)+ HPSS/GHI </a:t>
            </a:r>
            <a:r>
              <a:rPr lang="en-US" altLang="ja-JP" dirty="0" smtClean="0"/>
              <a:t>(3PB for HSM)</a:t>
            </a:r>
            <a:endParaRPr lang="en-US" altLang="ja-JP" dirty="0"/>
          </a:p>
          <a:p>
            <a:pPr lvl="2"/>
            <a:r>
              <a:rPr lang="en-US" altLang="ja-JP" dirty="0"/>
              <a:t>Storage interconnect : IB 4xQDR (</a:t>
            </a:r>
            <a:r>
              <a:rPr lang="en-US" altLang="ja-JP" dirty="0" err="1"/>
              <a:t>Qlogic</a:t>
            </a:r>
            <a:r>
              <a:rPr lang="en-US" altLang="ja-JP" dirty="0"/>
              <a:t>)</a:t>
            </a:r>
          </a:p>
          <a:p>
            <a:pPr lvl="2"/>
            <a:r>
              <a:rPr lang="en-US" altLang="ja-JP" dirty="0" smtClean="0"/>
              <a:t>Grid </a:t>
            </a:r>
            <a:r>
              <a:rPr lang="en-US" altLang="ja-JP" dirty="0"/>
              <a:t>(EGI) SE, </a:t>
            </a:r>
            <a:r>
              <a:rPr lang="en-US" altLang="ja-JP" dirty="0" err="1"/>
              <a:t>iRODS</a:t>
            </a:r>
            <a:r>
              <a:rPr lang="en-US" altLang="ja-JP" dirty="0"/>
              <a:t> access to GHI</a:t>
            </a:r>
          </a:p>
          <a:p>
            <a:pPr lvl="2"/>
            <a:r>
              <a:rPr lang="en-US" altLang="ja-JP" dirty="0" smtClean="0"/>
              <a:t>Total throughput : &gt; 50 GB/s</a:t>
            </a:r>
          </a:p>
          <a:p>
            <a:endParaRPr lang="en-US" altLang="ja-JP" b="1" dirty="0" smtClean="0"/>
          </a:p>
          <a:p>
            <a:r>
              <a:rPr lang="en-US" altLang="ja-JP" b="1" dirty="0" smtClean="0"/>
              <a:t>Grid </a:t>
            </a:r>
            <a:r>
              <a:rPr lang="en-US" altLang="ja-JP" b="1" dirty="0"/>
              <a:t>Computing System</a:t>
            </a:r>
            <a:r>
              <a:rPr lang="en-US" altLang="ja-JP" dirty="0"/>
              <a:t>: EMI and </a:t>
            </a:r>
            <a:r>
              <a:rPr lang="en-US" altLang="ja-JP" dirty="0" err="1"/>
              <a:t>iRODS</a:t>
            </a:r>
            <a:endParaRPr lang="en-US" altLang="ja-JP" dirty="0"/>
          </a:p>
          <a:p>
            <a:endParaRPr lang="en-US" altLang="ja-JP" b="1" dirty="0" smtClean="0"/>
          </a:p>
          <a:p>
            <a:r>
              <a:rPr lang="en-US" altLang="ja-JP" b="1" dirty="0" smtClean="0"/>
              <a:t>General-purpose </a:t>
            </a:r>
            <a:r>
              <a:rPr lang="en-US" altLang="ja-JP" b="1" dirty="0"/>
              <a:t>IT </a:t>
            </a:r>
            <a:r>
              <a:rPr lang="en-US" altLang="ja-JP" b="1" dirty="0" smtClean="0"/>
              <a:t>Systems</a:t>
            </a:r>
            <a:r>
              <a:rPr lang="en-US" altLang="ja-JP" dirty="0"/>
              <a:t>: mail, web (</a:t>
            </a:r>
            <a:r>
              <a:rPr lang="en-US" altLang="ja-JP" dirty="0" err="1"/>
              <a:t>Indico</a:t>
            </a:r>
            <a:r>
              <a:rPr lang="en-US" altLang="ja-JP" dirty="0"/>
              <a:t>, wiki, ...), CA as well</a:t>
            </a:r>
            <a:r>
              <a:rPr lang="en-US" altLang="ja-JP" dirty="0" smtClean="0"/>
              <a:t>.</a:t>
            </a:r>
            <a:endParaRPr lang="en-US" altLang="ja-JP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Apr 21, 2016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de-DE" altLang="ja-JP" smtClean="0"/>
              <a:t>Grid/KEKCC - HEPiX Spring 2016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2337-E257-AF42-8BF6-185FFC9396B6}" type="slidenum">
              <a:rPr kumimoji="1" lang="ja-JP" altLang="en-US" smtClean="0"/>
              <a:t>3</a:t>
            </a:fld>
            <a:endParaRPr kumimoji="1" lang="ja-JP" altLang="en-US"/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8134" y="3190204"/>
            <a:ext cx="2049806" cy="1371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図 8" descr="_IGP7976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70" b="18321"/>
          <a:stretch/>
        </p:blipFill>
        <p:spPr>
          <a:xfrm>
            <a:off x="7008133" y="1268068"/>
            <a:ext cx="2049807" cy="17385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17066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kumimoji="1" lang="en-US" altLang="ja-JP" dirty="0" smtClean="0"/>
              <a:t>Resource History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Apr 21, 2016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de-DE" altLang="ja-JP" smtClean="0"/>
              <a:t>Grid/KEKCC - HEPiX Spring 2016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2337-E257-AF42-8BF6-185FFC9396B6}" type="slidenum">
              <a:rPr kumimoji="1" lang="ja-JP" altLang="en-US" smtClean="0"/>
              <a:t>4</a:t>
            </a:fld>
            <a:endParaRPr kumimoji="1" lang="ja-JP" altLang="en-US"/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5825737"/>
              </p:ext>
            </p:extLst>
          </p:nvPr>
        </p:nvGraphicFramePr>
        <p:xfrm>
          <a:off x="457200" y="1200150"/>
          <a:ext cx="8229600" cy="3394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テキスト ボックス 7"/>
          <p:cNvSpPr txBox="1"/>
          <p:nvPr/>
        </p:nvSpPr>
        <p:spPr>
          <a:xfrm>
            <a:off x="4872457" y="2543410"/>
            <a:ext cx="615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x6.6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124200" y="3407148"/>
            <a:ext cx="615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x9.8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487679" y="166291"/>
            <a:ext cx="3300904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/>
              <a:t>60 kHS06 of CPU</a:t>
            </a:r>
          </a:p>
          <a:p>
            <a:pPr algn="ctr"/>
            <a:r>
              <a:rPr lang="en-US" altLang="ja-JP" dirty="0" smtClean="0"/>
              <a:t>7 PB of disk</a:t>
            </a:r>
          </a:p>
          <a:p>
            <a:pPr algn="ctr"/>
            <a:r>
              <a:rPr lang="en-US" altLang="ja-JP" dirty="0"/>
              <a:t>M</a:t>
            </a:r>
            <a:r>
              <a:rPr kumimoji="1" lang="en-US" altLang="ja-JP" dirty="0" smtClean="0"/>
              <a:t>ax 16 PB of tape capacity</a:t>
            </a:r>
            <a:endParaRPr kumimoji="1" lang="ja-JP" altLang="en-US" dirty="0"/>
          </a:p>
        </p:txBody>
      </p:sp>
      <p:sp>
        <p:nvSpPr>
          <p:cNvPr id="12" name="角丸四角形 11"/>
          <p:cNvSpPr/>
          <p:nvPr/>
        </p:nvSpPr>
        <p:spPr>
          <a:xfrm>
            <a:off x="5638800" y="1309751"/>
            <a:ext cx="1911542" cy="3457512"/>
          </a:xfrm>
          <a:prstGeom prst="roundRect">
            <a:avLst/>
          </a:prstGeom>
          <a:noFill/>
          <a:ln w="76200" cmpd="sng">
            <a:solidFill>
              <a:srgbClr val="D1231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240690" y="4661852"/>
            <a:ext cx="1856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Current System</a:t>
            </a:r>
            <a:endParaRPr kumimoji="1" lang="ja-JP" altLang="en-US" dirty="0"/>
          </a:p>
        </p:txBody>
      </p:sp>
      <p:sp>
        <p:nvSpPr>
          <p:cNvPr id="11" name="正方形/長方形 10"/>
          <p:cNvSpPr/>
          <p:nvPr/>
        </p:nvSpPr>
        <p:spPr>
          <a:xfrm>
            <a:off x="6240689" y="2555392"/>
            <a:ext cx="843831" cy="771985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7PB</a:t>
            </a:r>
          </a:p>
          <a:p>
            <a:pPr algn="ctr"/>
            <a:r>
              <a:rPr lang="en-US" altLang="ja-JP" dirty="0" smtClean="0"/>
              <a:t>in USE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684560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449232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Who Works on KEKCC</a:t>
            </a:r>
            <a:endParaRPr kumimoji="1" lang="ja-JP" alt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Apr 21, 2016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de-DE" altLang="ja-JP" smtClean="0"/>
              <a:t>Grid/KEKCC - HEPiX Spring 2016</a:t>
            </a:r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2337-E257-AF42-8BF6-185FFC9396B6}" type="slidenum">
              <a:rPr kumimoji="1" lang="ja-JP" altLang="en-US" smtClean="0"/>
              <a:t>5</a:t>
            </a:fld>
            <a:endParaRPr kumimoji="1" lang="ja-JP" altLang="en-US"/>
          </a:p>
        </p:txBody>
      </p:sp>
      <p:graphicFrame>
        <p:nvGraphicFramePr>
          <p:cNvPr id="10" name="コンテンツ プレースホルダー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7254274"/>
              </p:ext>
            </p:extLst>
          </p:nvPr>
        </p:nvGraphicFramePr>
        <p:xfrm>
          <a:off x="457201" y="526301"/>
          <a:ext cx="8229599" cy="4571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3236"/>
                <a:gridCol w="436551"/>
                <a:gridCol w="1527927"/>
                <a:gridCol w="883023"/>
                <a:gridCol w="4628862"/>
              </a:tblGrid>
              <a:tr h="579048">
                <a:tc gridSpan="3">
                  <a:txBody>
                    <a:bodyPr/>
                    <a:lstStyle/>
                    <a:p>
                      <a:r>
                        <a:rPr kumimoji="1" lang="en-US" altLang="ja-JP" dirty="0" smtClean="0"/>
                        <a:t>Experiments</a:t>
                      </a:r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Start Year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How</a:t>
                      </a:r>
                      <a:r>
                        <a:rPr kumimoji="1" lang="en-US" altLang="ja-JP" baseline="0" dirty="0" smtClean="0"/>
                        <a:t> work on KEKCC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35481">
                <a:tc rowSpan="4"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Ongoing or</a:t>
                      </a:r>
                    </a:p>
                    <a:p>
                      <a:pPr algn="ctr"/>
                      <a:r>
                        <a:rPr kumimoji="1" lang="en-US" altLang="ja-JP" dirty="0" smtClean="0"/>
                        <a:t>Completed</a:t>
                      </a:r>
                      <a:endParaRPr kumimoji="1" lang="en-US" altLang="ja-JP" baseline="0" dirty="0" smtClean="0"/>
                    </a:p>
                  </a:txBody>
                  <a:tcPr vert="vert27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kumimoji="1" lang="en-US" altLang="ja-JP" dirty="0" smtClean="0"/>
                        <a:t>Belle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1999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Mainly </a:t>
                      </a:r>
                      <a:r>
                        <a:rPr kumimoji="1" lang="en-US" altLang="ja-JP" baseline="0" dirty="0" smtClean="0"/>
                        <a:t>work on local batch servers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43167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J-PARC</a:t>
                      </a:r>
                      <a:endParaRPr kumimoji="1" lang="ja-JP" altLang="en-US" dirty="0"/>
                    </a:p>
                  </a:txBody>
                  <a:tcPr vert="vert27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T2K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2009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Mainly </a:t>
                      </a:r>
                      <a:r>
                        <a:rPr kumimoji="1" lang="en-US" altLang="ja-JP" baseline="0" dirty="0" smtClean="0"/>
                        <a:t>work on local batch servers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aseline="0" dirty="0" smtClean="0"/>
                        <a:t>Partly using </a:t>
                      </a:r>
                      <a:r>
                        <a:rPr kumimoji="1" lang="en-US" altLang="ja-JP" baseline="0" dirty="0" smtClean="0">
                          <a:solidFill>
                            <a:schemeClr val="accent1"/>
                          </a:solidFill>
                        </a:rPr>
                        <a:t>Grid </a:t>
                      </a:r>
                      <a:r>
                        <a:rPr kumimoji="1" lang="en-US" altLang="ja-JP" baseline="0" dirty="0" smtClean="0"/>
                        <a:t>for data delivery</a:t>
                      </a:r>
                      <a:endParaRPr kumimoji="1" lang="ja-JP" altLang="en-US" dirty="0" smtClean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3548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Hadron Exp.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2010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Mainly </a:t>
                      </a:r>
                      <a:r>
                        <a:rPr kumimoji="1" lang="en-US" altLang="ja-JP" baseline="0" dirty="0" smtClean="0"/>
                        <a:t>work on local batch servers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827212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MLF</a:t>
                      </a:r>
                      <a:endParaRPr kumimoji="1" lang="en-US" altLang="ja-JP" baseline="0" dirty="0" smtClean="0"/>
                    </a:p>
                    <a:p>
                      <a:r>
                        <a:rPr kumimoji="1" lang="en-US" altLang="ja-JP" dirty="0" smtClean="0"/>
                        <a:t>(</a:t>
                      </a:r>
                      <a:r>
                        <a:rPr kumimoji="1" lang="en-US" altLang="ja-JP" dirty="0" err="1" smtClean="0"/>
                        <a:t>Material</a:t>
                      </a:r>
                      <a:r>
                        <a:rPr kumimoji="1" lang="en-US" altLang="ja-JP" baseline="0" dirty="0" err="1" smtClean="0"/>
                        <a:t>&amp;Life</a:t>
                      </a:r>
                      <a:r>
                        <a:rPr kumimoji="1" lang="en-US" altLang="ja-JP" baseline="0" dirty="0" smtClean="0"/>
                        <a:t> Science)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2010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Mainly </a:t>
                      </a:r>
                      <a:r>
                        <a:rPr kumimoji="1" lang="en-US" altLang="ja-JP" baseline="0" dirty="0" smtClean="0"/>
                        <a:t>work on local batch servers</a:t>
                      </a:r>
                    </a:p>
                    <a:p>
                      <a:r>
                        <a:rPr kumimoji="1" lang="en-US" altLang="ja-JP" baseline="0" dirty="0" smtClean="0"/>
                        <a:t>Partly using </a:t>
                      </a:r>
                      <a:r>
                        <a:rPr kumimoji="1" lang="en-US" altLang="ja-JP" baseline="0" dirty="0" smtClean="0">
                          <a:solidFill>
                            <a:srgbClr val="274EC0"/>
                          </a:solidFill>
                        </a:rPr>
                        <a:t>Grid </a:t>
                      </a:r>
                      <a:r>
                        <a:rPr kumimoji="1" lang="en-US" altLang="ja-JP" baseline="0" dirty="0" smtClean="0"/>
                        <a:t>(</a:t>
                      </a:r>
                      <a:r>
                        <a:rPr kumimoji="1" lang="en-US" altLang="ja-JP" baseline="0" dirty="0" err="1" smtClean="0"/>
                        <a:t>iRODS</a:t>
                      </a:r>
                      <a:r>
                        <a:rPr kumimoji="1" lang="en-US" altLang="ja-JP" baseline="0" dirty="0" smtClean="0"/>
                        <a:t>) for data transfer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35481">
                <a:tc rowSpan="3"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Future</a:t>
                      </a:r>
                      <a:endParaRPr kumimoji="1" lang="ja-JP" altLang="en-US" dirty="0"/>
                    </a:p>
                  </a:txBody>
                  <a:tcPr vert="vert27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kumimoji="1" lang="en-US" altLang="ja-JP" dirty="0" smtClean="0"/>
                        <a:t>Belle2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2017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Actively work on </a:t>
                      </a:r>
                      <a:r>
                        <a:rPr kumimoji="1" lang="en-US" altLang="ja-JP" dirty="0" smtClean="0">
                          <a:solidFill>
                            <a:srgbClr val="274EC0"/>
                          </a:solidFill>
                        </a:rPr>
                        <a:t>Grid</a:t>
                      </a:r>
                      <a:endParaRPr kumimoji="1" lang="ja-JP" altLang="en-US" dirty="0">
                        <a:solidFill>
                          <a:srgbClr val="274EC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43167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Kagra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2018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Just started preparation work for shar</a:t>
                      </a:r>
                      <a:r>
                        <a:rPr kumimoji="1" lang="en-US" altLang="ja-JP" baseline="0" dirty="0" smtClean="0"/>
                        <a:t>ing data over the </a:t>
                      </a:r>
                      <a:r>
                        <a:rPr kumimoji="1" lang="en-US" altLang="ja-JP" baseline="0" dirty="0" smtClean="0">
                          <a:solidFill>
                            <a:srgbClr val="274EC0"/>
                          </a:solidFill>
                        </a:rPr>
                        <a:t>Grid</a:t>
                      </a:r>
                      <a:endParaRPr kumimoji="1" lang="ja-JP" altLang="en-US" dirty="0">
                        <a:solidFill>
                          <a:srgbClr val="274EC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79048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kumimoji="1" lang="en-US" altLang="ja-JP" dirty="0" smtClean="0"/>
                        <a:t>ILC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202X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Working on </a:t>
                      </a:r>
                      <a:r>
                        <a:rPr kumimoji="1" lang="en-US" altLang="ja-JP" dirty="0" smtClean="0">
                          <a:solidFill>
                            <a:schemeClr val="accent1"/>
                          </a:solidFill>
                        </a:rPr>
                        <a:t>Grid</a:t>
                      </a:r>
                      <a:r>
                        <a:rPr kumimoji="1" lang="en-US" altLang="ja-JP" dirty="0" smtClean="0"/>
                        <a:t>,</a:t>
                      </a:r>
                      <a:r>
                        <a:rPr kumimoji="1" lang="en-US" altLang="ja-JP" baseline="0" dirty="0" smtClean="0"/>
                        <a:t> and local batch servers</a:t>
                      </a:r>
                      <a:endParaRPr kumimoji="1" lang="ja-JP" altLang="en-US" dirty="0" smtClean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1212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Apr 21, 2016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2337-E257-AF42-8BF6-185FFC9396B6}" type="slidenum">
              <a:rPr kumimoji="1" lang="ja-JP" altLang="en-US" smtClean="0"/>
              <a:t>6</a:t>
            </a:fld>
            <a:endParaRPr kumimoji="1" lang="ja-JP" altLang="en-US"/>
          </a:p>
        </p:txBody>
      </p:sp>
      <p:pic>
        <p:nvPicPr>
          <p:cNvPr id="7" name="図 6" descr="Belle2_forIwaiHEPiX（ドラッグされました）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362" y="0"/>
            <a:ext cx="7278701" cy="5143500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 rot="16200000">
            <a:off x="-1600239" y="1720062"/>
            <a:ext cx="3745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Courtesy of </a:t>
            </a:r>
            <a:r>
              <a:rPr lang="en-US" altLang="ja-JP" dirty="0" err="1" smtClean="0"/>
              <a:t>Takanori</a:t>
            </a:r>
            <a:r>
              <a:rPr lang="en-US" altLang="ja-JP" dirty="0" smtClean="0"/>
              <a:t> Hara, et al.</a:t>
            </a:r>
            <a:endParaRPr kumimoji="1" lang="ja-JP" altLang="en-US" dirty="0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de-DE" altLang="ja-JP" smtClean="0"/>
              <a:t>Grid/KEKCC - HEPiX Spring 2016</a:t>
            </a:r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853322" y="2108930"/>
            <a:ext cx="39268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i="1" dirty="0" smtClean="0"/>
              <a:t>A Global Collaboration</a:t>
            </a:r>
          </a:p>
          <a:p>
            <a:r>
              <a:rPr lang="en-US" altLang="ja-JP" sz="2400" i="1" dirty="0"/>
              <a:t>	</a:t>
            </a:r>
            <a:r>
              <a:rPr lang="en-US" altLang="ja-JP" sz="2400" i="1" dirty="0" smtClean="0"/>
              <a:t>	as wide as an LHC</a:t>
            </a:r>
            <a:endParaRPr kumimoji="1" lang="ja-JP" alt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979523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Apr 21, 2016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2337-E257-AF42-8BF6-185FFC9396B6}" type="slidenum">
              <a:rPr kumimoji="1" lang="ja-JP" altLang="en-US" smtClean="0"/>
              <a:t>7</a:t>
            </a:fld>
            <a:endParaRPr kumimoji="1" lang="ja-JP" altLang="en-US"/>
          </a:p>
        </p:txBody>
      </p:sp>
      <p:pic>
        <p:nvPicPr>
          <p:cNvPr id="5" name="図 4" descr="Belle2_forIwaiHEPiX（ドラッグされました）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18" y="0"/>
            <a:ext cx="7278701" cy="514350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 rot="16200000">
            <a:off x="-1632194" y="1720062"/>
            <a:ext cx="38094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Courtesy of </a:t>
            </a:r>
            <a:r>
              <a:rPr lang="en-US" altLang="ja-JP" dirty="0" err="1" smtClean="0"/>
              <a:t>Takanori</a:t>
            </a:r>
            <a:r>
              <a:rPr lang="en-US" altLang="ja-JP" dirty="0" smtClean="0"/>
              <a:t> Hara, et al.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de-DE" altLang="ja-JP" smtClean="0"/>
              <a:t>Grid/KEKCC - HEPiX Spring 2016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27810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sz="3200" dirty="0" smtClean="0"/>
              <a:t>Grid is Now </a:t>
            </a:r>
            <a:r>
              <a:rPr lang="en-US" altLang="ja-JP" sz="3200" dirty="0"/>
              <a:t>U</a:t>
            </a:r>
            <a:r>
              <a:rPr kumimoji="1" lang="en-US" altLang="ja-JP" sz="3200" dirty="0" smtClean="0"/>
              <a:t>sing </a:t>
            </a:r>
            <a:r>
              <a:rPr lang="en-US" altLang="ja-JP" sz="3200" dirty="0"/>
              <a:t>N</a:t>
            </a:r>
            <a:r>
              <a:rPr kumimoji="1" lang="en-US" altLang="ja-JP" sz="3200" dirty="0" smtClean="0"/>
              <a:t>early </a:t>
            </a:r>
            <a:r>
              <a:rPr lang="en-US" altLang="ja-JP" sz="3200" dirty="0"/>
              <a:t>H</a:t>
            </a:r>
            <a:r>
              <a:rPr kumimoji="1" lang="en-US" altLang="ja-JP" sz="3200" dirty="0" smtClean="0"/>
              <a:t>alf of KEKCC </a:t>
            </a:r>
            <a:endParaRPr kumimoji="1" lang="ja-JP" altLang="en-US" sz="32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Apr 21, 2016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de-DE" altLang="ja-JP" smtClean="0"/>
              <a:t>Grid/KEKCC - HEPiX Spring 2016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2337-E257-AF42-8BF6-185FFC9396B6}" type="slidenum">
              <a:rPr kumimoji="1" lang="ja-JP" altLang="en-US" smtClean="0"/>
              <a:t>8</a:t>
            </a:fld>
            <a:endParaRPr kumimoji="1" lang="ja-JP" altLang="en-US"/>
          </a:p>
        </p:txBody>
      </p:sp>
      <p:graphicFrame>
        <p:nvGraphicFramePr>
          <p:cNvPr id="13" name="コンテンツ プレースホルダー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0782639"/>
              </p:ext>
            </p:extLst>
          </p:nvPr>
        </p:nvGraphicFramePr>
        <p:xfrm>
          <a:off x="457200" y="1200150"/>
          <a:ext cx="8229600" cy="3394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正方形/長方形 13"/>
          <p:cNvSpPr/>
          <p:nvPr/>
        </p:nvSpPr>
        <p:spPr>
          <a:xfrm>
            <a:off x="2590800" y="1250217"/>
            <a:ext cx="3174739" cy="506040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176381" y="1024528"/>
            <a:ext cx="2052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/>
              <a:t>Local batch jobs</a:t>
            </a:r>
            <a:endParaRPr kumimoji="1" lang="ja-JP" altLang="en-US" b="1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019800" y="1550249"/>
            <a:ext cx="23336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i="1" dirty="0" smtClean="0"/>
              <a:t>Belle2 jobs are dominant. </a:t>
            </a:r>
            <a:endParaRPr kumimoji="1" lang="ja-JP" altLang="en-US" sz="1200" i="1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476464" y="4736316"/>
            <a:ext cx="154193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4 Years Stats</a:t>
            </a:r>
            <a:endParaRPr kumimoji="1" lang="ja-JP" altLang="en-US" dirty="0"/>
          </a:p>
        </p:txBody>
      </p:sp>
      <p:sp>
        <p:nvSpPr>
          <p:cNvPr id="7" name="左中かっこ 6"/>
          <p:cNvSpPr/>
          <p:nvPr/>
        </p:nvSpPr>
        <p:spPr>
          <a:xfrm rot="16200000">
            <a:off x="4765207" y="951010"/>
            <a:ext cx="259357" cy="7348487"/>
          </a:xfrm>
          <a:prstGeom prst="leftBrace">
            <a:avLst>
              <a:gd name="adj1" fmla="val 83682"/>
              <a:gd name="adj2" fmla="val 81879"/>
            </a:avLst>
          </a:prstGeom>
          <a:ln w="38100" cmpd="sng">
            <a:solidFill>
              <a:schemeClr val="accent4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7449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sz="3600" dirty="0" smtClean="0"/>
              <a:t>Yearly 1PB of Read/Write to SRM</a:t>
            </a:r>
            <a:br>
              <a:rPr kumimoji="1" lang="en-US" altLang="ja-JP" sz="3600" dirty="0" smtClean="0"/>
            </a:br>
            <a:r>
              <a:rPr kumimoji="1" lang="en-US" altLang="ja-JP" sz="3600" dirty="0" smtClean="0"/>
              <a:t>(</a:t>
            </a:r>
            <a:r>
              <a:rPr lang="en-US" altLang="ja-JP" sz="3600" dirty="0" smtClean="0"/>
              <a:t>Not Including Internal Data Transfer)</a:t>
            </a:r>
            <a:endParaRPr kumimoji="1" lang="ja-JP" altLang="en-US" sz="36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Apr 21, 2016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de-DE" altLang="ja-JP" smtClean="0"/>
              <a:t>Grid/KEKCC - HEPiX Spring 2016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2337-E257-AF42-8BF6-185FFC9396B6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27219" y="4667829"/>
            <a:ext cx="7541435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 smtClean="0"/>
              <a:t>4 </a:t>
            </a:r>
            <a:r>
              <a:rPr lang="en-US" altLang="ja-JP" dirty="0"/>
              <a:t>PB of readout and 5 PB of writing </a:t>
            </a:r>
            <a:r>
              <a:rPr lang="en-US" altLang="ja-JP" dirty="0" smtClean="0"/>
              <a:t>to the SRM has </a:t>
            </a:r>
            <a:r>
              <a:rPr lang="en-US" altLang="ja-JP" dirty="0"/>
              <a:t>been </a:t>
            </a:r>
            <a:r>
              <a:rPr lang="en-US" altLang="ja-JP" dirty="0" smtClean="0"/>
              <a:t>achieved</a:t>
            </a:r>
            <a:endParaRPr lang="ja-JP" altLang="en-US" dirty="0"/>
          </a:p>
        </p:txBody>
      </p:sp>
      <p:graphicFrame>
        <p:nvGraphicFramePr>
          <p:cNvPr id="13" name="コンテンツ プレースホルダー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3263121"/>
              </p:ext>
            </p:extLst>
          </p:nvPr>
        </p:nvGraphicFramePr>
        <p:xfrm>
          <a:off x="457200" y="1200150"/>
          <a:ext cx="8229600" cy="3394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テキスト ボックス 14"/>
          <p:cNvSpPr txBox="1"/>
          <p:nvPr/>
        </p:nvSpPr>
        <p:spPr>
          <a:xfrm>
            <a:off x="6773490" y="2566806"/>
            <a:ext cx="17529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Belle2 Data Challenge</a:t>
            </a:r>
            <a:endParaRPr kumimoji="1" lang="ja-JP" altLang="en-US" dirty="0"/>
          </a:p>
        </p:txBody>
      </p:sp>
      <p:sp>
        <p:nvSpPr>
          <p:cNvPr id="3" name="右中かっこ 2"/>
          <p:cNvSpPr/>
          <p:nvPr/>
        </p:nvSpPr>
        <p:spPr>
          <a:xfrm rot="16200000">
            <a:off x="5966041" y="1067696"/>
            <a:ext cx="267114" cy="1814325"/>
          </a:xfrm>
          <a:prstGeom prst="rightBrace">
            <a:avLst>
              <a:gd name="adj1" fmla="val 56850"/>
              <a:gd name="adj2" fmla="val 50000"/>
            </a:avLst>
          </a:prstGeom>
          <a:ln w="38100" cmpd="sng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817417" y="1558300"/>
            <a:ext cx="25845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Belle2 MC Campaign</a:t>
            </a:r>
            <a:endParaRPr kumimoji="1" lang="ja-JP" altLang="en-US" dirty="0"/>
          </a:p>
        </p:txBody>
      </p:sp>
      <p:sp>
        <p:nvSpPr>
          <p:cNvPr id="12" name="右中かっこ 11"/>
          <p:cNvSpPr/>
          <p:nvPr/>
        </p:nvSpPr>
        <p:spPr>
          <a:xfrm rot="16200000">
            <a:off x="7404546" y="2824002"/>
            <a:ext cx="267114" cy="820768"/>
          </a:xfrm>
          <a:prstGeom prst="rightBrace">
            <a:avLst>
              <a:gd name="adj1" fmla="val 56850"/>
              <a:gd name="adj2" fmla="val 50000"/>
            </a:avLst>
          </a:prstGeom>
          <a:ln w="38100" cmpd="sng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78866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HiraMaru">
  <a:themeElements>
    <a:clrScheme name="Googl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74EC0"/>
      </a:accent1>
      <a:accent2>
        <a:srgbClr val="D12310"/>
      </a:accent2>
      <a:accent3>
        <a:srgbClr val="FD8608"/>
      </a:accent3>
      <a:accent4>
        <a:srgbClr val="168813"/>
      </a:accent4>
      <a:accent5>
        <a:srgbClr val="850087"/>
      </a:accent5>
      <a:accent6>
        <a:srgbClr val="1187BA"/>
      </a:accent6>
      <a:hlink>
        <a:srgbClr val="0000FF"/>
      </a:hlink>
      <a:folHlink>
        <a:srgbClr val="800080"/>
      </a:folHlink>
    </a:clrScheme>
    <a:fontScheme name="サマー">
      <a:maj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HiraMaru.thmx</Template>
  <TotalTime>14711</TotalTime>
  <Words>1563</Words>
  <Application>Microsoft Macintosh PowerPoint</Application>
  <PresentationFormat>画面に合わせる (16:9)</PresentationFormat>
  <Paragraphs>364</Paragraphs>
  <Slides>21</Slides>
  <Notes>20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21</vt:i4>
      </vt:variant>
    </vt:vector>
  </HeadingPairs>
  <TitlesOfParts>
    <vt:vector size="22" baseType="lpstr">
      <vt:lpstr>HiraMaru</vt:lpstr>
      <vt:lpstr>Grid Computing System in the KEK Central Computer System (KEKCC)</vt:lpstr>
      <vt:lpstr>Two Large-scale Computer Systems in KEK</vt:lpstr>
      <vt:lpstr>KEKCC Overview</vt:lpstr>
      <vt:lpstr>Resource History</vt:lpstr>
      <vt:lpstr>Who Works on KEKCC</vt:lpstr>
      <vt:lpstr>PowerPoint プレゼンテーション</vt:lpstr>
      <vt:lpstr>PowerPoint プレゼンテーション</vt:lpstr>
      <vt:lpstr>Grid is Now Using Nearly Half of KEKCC </vt:lpstr>
      <vt:lpstr>Yearly 1PB of Read/Write to SRM (Not Including Internal Data Transfer)</vt:lpstr>
      <vt:lpstr>PowerPoint プレゼンテーション</vt:lpstr>
      <vt:lpstr>PowerPoint プレゼンテーション</vt:lpstr>
      <vt:lpstr>System Procurement</vt:lpstr>
      <vt:lpstr>System Replacement Cycle</vt:lpstr>
      <vt:lpstr>Current VS Next</vt:lpstr>
      <vt:lpstr>Expected Resource in KEKCC’16</vt:lpstr>
      <vt:lpstr>Belle2 Dedicated Services</vt:lpstr>
      <vt:lpstr>PowerPoint プレゼンテーション</vt:lpstr>
      <vt:lpstr>Upcoming Service Instances</vt:lpstr>
      <vt:lpstr>PowerPoint プレゼンテーション</vt:lpstr>
      <vt:lpstr>Conclusion</vt:lpstr>
      <vt:lpstr>Many Thanks for Your Attention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Grid</dc:title>
  <dc:creator>Iwai Go</dc:creator>
  <cp:lastModifiedBy>Iwai Go</cp:lastModifiedBy>
  <cp:revision>1151</cp:revision>
  <dcterms:created xsi:type="dcterms:W3CDTF">2015-09-04T08:38:10Z</dcterms:created>
  <dcterms:modified xsi:type="dcterms:W3CDTF">2016-04-21T14:41:02Z</dcterms:modified>
</cp:coreProperties>
</file>