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72" r:id="rId4"/>
    <p:sldId id="27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7" r:id="rId14"/>
    <p:sldId id="266" r:id="rId15"/>
    <p:sldId id="267" r:id="rId16"/>
    <p:sldId id="275" r:id="rId17"/>
    <p:sldId id="268" r:id="rId18"/>
    <p:sldId id="269" r:id="rId19"/>
    <p:sldId id="270" r:id="rId20"/>
    <p:sldId id="276" r:id="rId21"/>
    <p:sldId id="271" r:id="rId22"/>
    <p:sldId id="273" r:id="rId23"/>
  </p:sldIdLst>
  <p:sldSz cx="9902825" cy="6858000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B400"/>
    <a:srgbClr val="FF00FF"/>
    <a:srgbClr val="FFFFFF"/>
    <a:srgbClr val="0066FF"/>
    <a:srgbClr val="00CC00"/>
    <a:srgbClr val="66FF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39" autoAdjust="0"/>
    <p:restoredTop sz="91200" autoAdjust="0"/>
  </p:normalViewPr>
  <p:slideViewPr>
    <p:cSldViewPr snapToObjects="1">
      <p:cViewPr varScale="1">
        <p:scale>
          <a:sx n="121" d="100"/>
          <a:sy n="121" d="100"/>
        </p:scale>
        <p:origin x="558" y="9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3366" y="-90"/>
      </p:cViewPr>
      <p:guideLst>
        <p:guide orient="horz" pos="3126"/>
        <p:guide pos="2141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31076"/>
            <a:ext cx="2919247" cy="2765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838" tIns="45919" rIns="91838" bIns="45919" numCol="1" anchor="ctr" anchorCtr="0" compatLnSpc="1">
            <a:prstTxWarp prst="textNoShape">
              <a:avLst/>
            </a:prstTxWarp>
            <a:spAutoFit/>
          </a:bodyPr>
          <a:lstStyle>
            <a:lvl1pPr defTabSz="918788">
              <a:defRPr b="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537" y="131076"/>
            <a:ext cx="2917642" cy="2765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838" tIns="45919" rIns="91838" bIns="45919" numCol="1" anchor="ctr" anchorCtr="0" compatLnSpc="1">
            <a:prstTxWarp prst="textNoShape">
              <a:avLst/>
            </a:prstTxWarp>
            <a:spAutoFit/>
          </a:bodyPr>
          <a:lstStyle>
            <a:lvl1pPr algn="r" defTabSz="918788">
              <a:defRPr b="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51686"/>
            <a:ext cx="2919247" cy="2765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838" tIns="45919" rIns="91838" bIns="45919" numCol="1" anchor="b" anchorCtr="0" compatLnSpc="1">
            <a:prstTxWarp prst="textNoShape">
              <a:avLst/>
            </a:prstTxWarp>
            <a:spAutoFit/>
          </a:bodyPr>
          <a:lstStyle>
            <a:lvl1pPr defTabSz="918788">
              <a:defRPr b="0"/>
            </a:lvl1pPr>
          </a:lstStyle>
          <a:p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537" y="9651686"/>
            <a:ext cx="2917642" cy="2765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838" tIns="45919" rIns="91838" bIns="45919" numCol="1" anchor="b" anchorCtr="0" compatLnSpc="1">
            <a:prstTxWarp prst="textNoShape">
              <a:avLst/>
            </a:prstTxWarp>
            <a:spAutoFit/>
          </a:bodyPr>
          <a:lstStyle>
            <a:lvl1pPr algn="r" defTabSz="918788">
              <a:defRPr b="0"/>
            </a:lvl1pPr>
          </a:lstStyle>
          <a:p>
            <a:fld id="{F8CFA29E-D0D5-41C9-86A5-3B9C62E479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6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631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580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47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155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860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6315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7356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8821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2997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8713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714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795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5044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6629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0787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416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353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652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315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658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273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278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239838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9" y="4777889"/>
            <a:ext cx="5437498" cy="3909908"/>
          </a:xfrm>
          <a:prstGeom prst="rect">
            <a:avLst/>
          </a:prstGeom>
        </p:spPr>
        <p:txBody>
          <a:bodyPr lIns="92199" tIns="46099" rIns="92199" bIns="4609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064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0613" y="304800"/>
            <a:ext cx="693261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2763" y="1447800"/>
            <a:ext cx="43037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875" y="1447800"/>
            <a:ext cx="4303713" cy="4648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12763" y="304800"/>
            <a:ext cx="8780462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8000">
              <a:srgbClr val="D4DEFF"/>
            </a:gs>
            <a:gs pos="51000">
              <a:srgbClr val="D4DEFF"/>
            </a:gs>
            <a:gs pos="98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22885" y="38100"/>
            <a:ext cx="82941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447800"/>
            <a:ext cx="87598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Body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34925" y="23813"/>
          <a:ext cx="884238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" name="Designer Drawing" r:id="rId8" imgW="726127" imgH="726127" progId="">
                  <p:embed/>
                </p:oleObj>
              </mc:Choice>
              <mc:Fallback>
                <p:oleObj name="Designer Drawing" r:id="rId8" imgW="726127" imgH="726127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23813"/>
                        <a:ext cx="884238" cy="884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1919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7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217025" y="0"/>
            <a:ext cx="685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" name="Subtitle 2"/>
          <p:cNvSpPr txBox="1">
            <a:spLocks/>
          </p:cNvSpPr>
          <p:nvPr userDrawn="1"/>
        </p:nvSpPr>
        <p:spPr>
          <a:xfrm>
            <a:off x="34925" y="6525431"/>
            <a:ext cx="9867900" cy="3199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66700" marR="0" lvl="0" indent="-2667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07/05/2015 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MPE-TM 		    		  	G.J. Coelingh, A. Dinius, A. Erokhin  TE-MPE-EE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72" r:id="rId4"/>
    <p:sldLayoutId id="2147483673" r:id="rId5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1600" b="1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2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2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69979" y="118344"/>
            <a:ext cx="25907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Controls Crate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495" y="836640"/>
            <a:ext cx="9230397" cy="586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56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88574" y="118344"/>
            <a:ext cx="59536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cRIO – connections TEMP module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87" y="836640"/>
            <a:ext cx="9215884" cy="58560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07178" y="4077090"/>
            <a:ext cx="1463863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Thermocouples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966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76009" y="118344"/>
            <a:ext cx="73787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cRIO – </a:t>
            </a:r>
            <a:r>
              <a:rPr lang="pl-PL" sz="3200" b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onnections ANALOG module Left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50" y="815334"/>
            <a:ext cx="9266723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61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61396" y="118344"/>
            <a:ext cx="76079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cRIO – </a:t>
            </a:r>
            <a:r>
              <a:rPr lang="pl-PL" sz="32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</a:t>
            </a:r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nnections ANALOG module Right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93" y="836640"/>
            <a:ext cx="9243861" cy="58831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56923" y="4869200"/>
            <a:ext cx="44040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pl-PL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   The function of these boxes is to provide galvanic separation for the V</a:t>
            </a:r>
            <a:r>
              <a:rPr lang="pl-PL" sz="1600" b="0" cap="none" spc="0" baseline="-25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CE </a:t>
            </a:r>
            <a:r>
              <a:rPr lang="pl-PL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and Shunt measurements (up to 2.5 kV).</a:t>
            </a:r>
            <a:endParaRPr lang="en-US" sz="1600" b="0" cap="none" spc="0" baseline="-25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498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480"/>
            <a:ext cx="9905300" cy="4330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4429" y="4323595"/>
            <a:ext cx="6385523" cy="25344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15532" y="1571882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x2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9102" y="-100286"/>
            <a:ext cx="64331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Signal Conditioning Box - schematics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607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59171" y="118344"/>
            <a:ext cx="561243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cRIO – </a:t>
            </a:r>
            <a:r>
              <a:rPr lang="pl-PL" sz="32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</a:t>
            </a:r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nnections DIO module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50" y="836640"/>
            <a:ext cx="9266723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69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16016" y="118344"/>
            <a:ext cx="26987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FPA board (x2)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63372" y="1230826"/>
            <a:ext cx="48512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</a:rPr>
              <a:t>I</a:t>
            </a:r>
            <a:r>
              <a:rPr lang="en-GB" sz="1600" dirty="0" err="1" smtClean="0">
                <a:latin typeface="Arial" panose="020B0604020202020204" pitchFamily="34" charset="0"/>
              </a:rPr>
              <a:t>nputs</a:t>
            </a:r>
            <a:r>
              <a:rPr lang="en-GB" sz="1600" dirty="0" smtClean="0">
                <a:latin typeface="Arial" panose="020B0604020202020204" pitchFamily="34" charset="0"/>
              </a:rPr>
              <a:t>:</a:t>
            </a:r>
            <a:r>
              <a:rPr lang="pl-PL" sz="1600" b="0" dirty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FPA loop</a:t>
            </a:r>
            <a:endParaRPr lang="pl-PL" sz="1600" b="0" dirty="0" smtClean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PLC </a:t>
            </a:r>
            <a:r>
              <a:rPr lang="en-GB" sz="1600" b="0" dirty="0">
                <a:latin typeface="Arial" panose="020B0604020202020204" pitchFamily="34" charset="0"/>
              </a:rPr>
              <a:t>loop</a:t>
            </a: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Close</a:t>
            </a:r>
            <a:r>
              <a:rPr lang="pl-PL" sz="1600" b="0" dirty="0" smtClean="0">
                <a:latin typeface="Arial" panose="020B0604020202020204" pitchFamily="34" charset="0"/>
              </a:rPr>
              <a:t>-</a:t>
            </a:r>
            <a:r>
              <a:rPr lang="en-GB" sz="1600" b="0" dirty="0" err="1" smtClean="0">
                <a:latin typeface="Arial" panose="020B0604020202020204" pitchFamily="34" charset="0"/>
              </a:rPr>
              <a:t>cmd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R</a:t>
            </a:r>
            <a:r>
              <a:rPr lang="pl-PL" sz="1600" b="0" dirty="0" smtClean="0">
                <a:latin typeface="Arial" panose="020B0604020202020204" pitchFamily="34" charset="0"/>
              </a:rPr>
              <a:t>L</a:t>
            </a:r>
            <a:r>
              <a:rPr lang="en-GB" sz="1600" b="0" dirty="0" smtClean="0">
                <a:latin typeface="Arial" panose="020B0604020202020204" pitchFamily="34" charset="0"/>
              </a:rPr>
              <a:t>1/2</a:t>
            </a:r>
            <a:r>
              <a:rPr lang="pl-PL" sz="1600" b="0" dirty="0" smtClean="0">
                <a:latin typeface="Arial" panose="020B0604020202020204" pitchFamily="34" charset="0"/>
              </a:rPr>
              <a:t>-</a:t>
            </a:r>
            <a:r>
              <a:rPr lang="en-GB" sz="1600" b="0" dirty="0" err="1" smtClean="0">
                <a:latin typeface="Arial" panose="020B0604020202020204" pitchFamily="34" charset="0"/>
              </a:rPr>
              <a:t>cmd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S</a:t>
            </a:r>
            <a:r>
              <a:rPr lang="pl-PL" sz="1600" b="0" dirty="0" smtClean="0">
                <a:latin typeface="Arial" panose="020B0604020202020204" pitchFamily="34" charset="0"/>
              </a:rPr>
              <a:t>um</a:t>
            </a:r>
            <a:r>
              <a:rPr lang="en-GB" sz="1600" b="0" dirty="0" smtClean="0">
                <a:latin typeface="Arial" panose="020B0604020202020204" pitchFamily="34" charset="0"/>
              </a:rPr>
              <a:t>Fault14/58</a:t>
            </a:r>
            <a:r>
              <a:rPr lang="pl-PL" sz="1600" b="0" dirty="0" smtClean="0">
                <a:latin typeface="Arial" panose="020B0604020202020204" pitchFamily="34" charset="0"/>
              </a:rPr>
              <a:t>-</a:t>
            </a:r>
            <a:r>
              <a:rPr lang="en-GB" sz="1600" b="0" dirty="0" smtClean="0">
                <a:latin typeface="Arial" panose="020B0604020202020204" pitchFamily="34" charset="0"/>
              </a:rPr>
              <a:t>stat</a:t>
            </a:r>
            <a:endParaRPr lang="en-GB" sz="1600" b="0" dirty="0">
              <a:latin typeface="Arial" panose="020B0604020202020204" pitchFamily="34" charset="0"/>
            </a:endParaRPr>
          </a:p>
          <a:p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dirty="0" smtClean="0">
                <a:latin typeface="Arial" panose="020B0604020202020204" pitchFamily="34" charset="0"/>
              </a:rPr>
              <a:t>O</a:t>
            </a:r>
            <a:r>
              <a:rPr lang="en-GB" sz="1600" dirty="0" err="1" smtClean="0">
                <a:latin typeface="Arial" panose="020B0604020202020204" pitchFamily="34" charset="0"/>
              </a:rPr>
              <a:t>utputs</a:t>
            </a:r>
            <a:r>
              <a:rPr lang="en-GB" sz="1600" dirty="0" smtClean="0">
                <a:latin typeface="Arial" panose="020B0604020202020204" pitchFamily="34" charset="0"/>
              </a:rPr>
              <a:t>:</a:t>
            </a:r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FPA</a:t>
            </a:r>
            <a:r>
              <a:rPr lang="pl-PL" sz="1600" b="0" dirty="0" smtClean="0">
                <a:latin typeface="Arial" panose="020B0604020202020204" pitchFamily="34" charset="0"/>
              </a:rPr>
              <a:t>-</a:t>
            </a:r>
            <a:r>
              <a:rPr lang="en-GB" sz="1600" b="0" dirty="0" smtClean="0">
                <a:latin typeface="Arial" panose="020B0604020202020204" pitchFamily="34" charset="0"/>
              </a:rPr>
              <a:t>stat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PLC</a:t>
            </a:r>
            <a:r>
              <a:rPr lang="pl-PL" sz="1600" b="0" dirty="0" smtClean="0">
                <a:latin typeface="Arial" panose="020B0604020202020204" pitchFamily="34" charset="0"/>
              </a:rPr>
              <a:t>-</a:t>
            </a:r>
            <a:r>
              <a:rPr lang="en-GB" sz="1600" b="0" dirty="0" smtClean="0">
                <a:latin typeface="Arial" panose="020B0604020202020204" pitchFamily="34" charset="0"/>
              </a:rPr>
              <a:t>stat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Optical </a:t>
            </a:r>
            <a:r>
              <a:rPr lang="en-GB" sz="1600" b="0" dirty="0" err="1">
                <a:latin typeface="Arial" panose="020B0604020202020204" pitchFamily="34" charset="0"/>
              </a:rPr>
              <a:t>Fiber</a:t>
            </a:r>
            <a:r>
              <a:rPr lang="en-GB" sz="1600" b="0" dirty="0">
                <a:latin typeface="Arial" panose="020B0604020202020204" pitchFamily="34" charset="0"/>
              </a:rPr>
              <a:t> for IGBT </a:t>
            </a:r>
            <a:r>
              <a:rPr lang="en-GB" sz="1600" b="0" dirty="0" smtClean="0">
                <a:latin typeface="Arial" panose="020B0604020202020204" pitchFamily="34" charset="0"/>
              </a:rPr>
              <a:t>drivers</a:t>
            </a:r>
            <a:r>
              <a:rPr lang="pl-PL" sz="1600" b="0" dirty="0" smtClean="0">
                <a:latin typeface="Arial" panose="020B0604020202020204" pitchFamily="34" charset="0"/>
              </a:rPr>
              <a:t> </a:t>
            </a:r>
            <a:r>
              <a:rPr lang="en-GB" sz="1600" b="0" dirty="0" smtClean="0">
                <a:latin typeface="Arial" panose="020B0604020202020204" pitchFamily="34" charset="0"/>
              </a:rPr>
              <a:t>(x2/board</a:t>
            </a:r>
            <a:r>
              <a:rPr lang="en-GB" sz="1600" b="0" dirty="0"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872" y="1196690"/>
            <a:ext cx="3033259" cy="32799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62872" y="4725180"/>
            <a:ext cx="4949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</a:rPr>
              <a:t>Remark:</a:t>
            </a:r>
          </a:p>
          <a:p>
            <a:r>
              <a:rPr lang="en-GB" sz="1600" b="0" dirty="0">
                <a:latin typeface="Arial" panose="020B0604020202020204" pitchFamily="34" charset="0"/>
              </a:rPr>
              <a:t>Two of these boards operate </a:t>
            </a:r>
            <a:endParaRPr lang="pl-PL" sz="1600" b="0" dirty="0" smtClean="0">
              <a:latin typeface="Arial" panose="020B0604020202020204" pitchFamily="34" charset="0"/>
            </a:endParaRPr>
          </a:p>
          <a:p>
            <a:r>
              <a:rPr lang="en-GB" sz="1600" b="0" dirty="0" smtClean="0">
                <a:latin typeface="Arial" panose="020B0604020202020204" pitchFamily="34" charset="0"/>
              </a:rPr>
              <a:t>together </a:t>
            </a:r>
            <a:r>
              <a:rPr lang="en-GB" sz="1600" b="0" dirty="0">
                <a:latin typeface="Arial" panose="020B0604020202020204" pitchFamily="34" charset="0"/>
              </a:rPr>
              <a:t>to create redundancy</a:t>
            </a:r>
          </a:p>
        </p:txBody>
      </p:sp>
      <p:sp>
        <p:nvSpPr>
          <p:cNvPr id="5" name="Rectangle 4"/>
          <p:cNvSpPr/>
          <p:nvPr/>
        </p:nvSpPr>
        <p:spPr>
          <a:xfrm>
            <a:off x="4807392" y="4465183"/>
            <a:ext cx="4949825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1600" b="0" dirty="0" smtClean="0">
                <a:latin typeface="Arial" panose="020B0604020202020204" pitchFamily="34" charset="0"/>
              </a:rPr>
              <a:t>    </a:t>
            </a:r>
            <a:r>
              <a:rPr lang="en-GB" sz="1600" b="0" dirty="0" smtClean="0">
                <a:latin typeface="Arial" panose="020B0604020202020204" pitchFamily="34" charset="0"/>
              </a:rPr>
              <a:t>The </a:t>
            </a:r>
            <a:r>
              <a:rPr lang="en-GB" sz="1600" b="0" dirty="0">
                <a:latin typeface="Arial" panose="020B0604020202020204" pitchFamily="34" charset="0"/>
              </a:rPr>
              <a:t>function of these boards is to control the conducting of the IGBT's when:</a:t>
            </a:r>
          </a:p>
          <a:p>
            <a:r>
              <a:rPr lang="en-GB" sz="1600" b="0" dirty="0">
                <a:latin typeface="Arial" panose="020B0604020202020204" pitchFamily="34" charset="0"/>
              </a:rPr>
              <a:t>- FPA loop o.k.</a:t>
            </a:r>
          </a:p>
          <a:p>
            <a:r>
              <a:rPr lang="en-GB" sz="1600" b="0" dirty="0">
                <a:latin typeface="Arial" panose="020B0604020202020204" pitchFamily="34" charset="0"/>
              </a:rPr>
              <a:t>- PLC loop o.k.</a:t>
            </a:r>
          </a:p>
          <a:p>
            <a:r>
              <a:rPr lang="en-GB" sz="1600" b="0" dirty="0">
                <a:latin typeface="Arial" panose="020B0604020202020204" pitchFamily="34" charset="0"/>
              </a:rPr>
              <a:t>- no faults from </a:t>
            </a:r>
            <a:r>
              <a:rPr lang="en-GB" sz="1600" b="0" dirty="0" err="1">
                <a:latin typeface="Arial" panose="020B0604020202020204" pitchFamily="34" charset="0"/>
              </a:rPr>
              <a:t>cRIO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- </a:t>
            </a:r>
            <a:r>
              <a:rPr lang="en-GB" sz="1600" b="0" dirty="0" smtClean="0">
                <a:latin typeface="Arial" panose="020B0604020202020204" pitchFamily="34" charset="0"/>
              </a:rPr>
              <a:t>the </a:t>
            </a:r>
            <a:r>
              <a:rPr lang="en-GB" sz="1600" b="0" dirty="0">
                <a:latin typeface="Arial" panose="020B0604020202020204" pitchFamily="34" charset="0"/>
              </a:rPr>
              <a:t>command has been given to close the </a:t>
            </a:r>
            <a:r>
              <a:rPr lang="en-GB" sz="1600" b="0" dirty="0" smtClean="0">
                <a:latin typeface="Arial" panose="020B0604020202020204" pitchFamily="34" charset="0"/>
              </a:rPr>
              <a:t>switch</a:t>
            </a:r>
            <a:endParaRPr lang="pl-PL" sz="1600" b="0" dirty="0" smtClean="0">
              <a:latin typeface="Arial" panose="020B0604020202020204" pitchFamily="34" charset="0"/>
            </a:endParaRPr>
          </a:p>
          <a:p>
            <a:endParaRPr lang="pl-PL" sz="1600" b="0" dirty="0" smtClean="0">
              <a:latin typeface="Arial" panose="020B0604020202020204" pitchFamily="34" charset="0"/>
            </a:endParaRPr>
          </a:p>
          <a:p>
            <a:r>
              <a:rPr lang="pl-PL" sz="1600" b="0" dirty="0">
                <a:latin typeface="Arial" panose="020B0604020202020204" pitchFamily="34" charset="0"/>
              </a:rPr>
              <a:t>a</a:t>
            </a:r>
            <a:r>
              <a:rPr lang="pl-PL" sz="1600" b="0" dirty="0" smtClean="0">
                <a:latin typeface="Arial" panose="020B0604020202020204" pitchFamily="34" charset="0"/>
              </a:rPr>
              <a:t>nd the inverse!</a:t>
            </a:r>
            <a:endParaRPr lang="en-GB" sz="16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0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49" y="33130"/>
            <a:ext cx="9591151" cy="68026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8752" y="116540"/>
            <a:ext cx="38977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FPA board - schematic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268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44416" y="118344"/>
            <a:ext cx="48419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FPA board (L) - connections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35" y="836640"/>
            <a:ext cx="9244910" cy="587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50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32393" y="118344"/>
            <a:ext cx="4866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FPA board (R) - connections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861" y="836640"/>
            <a:ext cx="9259102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7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76469" y="118344"/>
            <a:ext cx="43778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 &amp; LOC CTRL board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52" y="1124680"/>
            <a:ext cx="3229188" cy="31421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07392" y="1172240"/>
            <a:ext cx="462907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latin typeface="Arial" panose="020B0604020202020204" pitchFamily="34" charset="0"/>
              </a:rPr>
              <a:t>I</a:t>
            </a:r>
            <a:r>
              <a:rPr lang="en-GB" sz="1600" dirty="0" err="1" smtClean="0">
                <a:latin typeface="Arial" panose="020B0604020202020204" pitchFamily="34" charset="0"/>
              </a:rPr>
              <a:t>nputs</a:t>
            </a:r>
            <a:r>
              <a:rPr lang="en-GB" sz="1600" dirty="0" smtClean="0">
                <a:latin typeface="Arial" panose="020B0604020202020204" pitchFamily="34" charset="0"/>
              </a:rPr>
              <a:t>:</a:t>
            </a:r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pl-PL" sz="1600" b="0" dirty="0">
                <a:latin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</a:rPr>
              <a:t>N1 </a:t>
            </a:r>
            <a:r>
              <a:rPr lang="en-GB" sz="1600" b="0" dirty="0">
                <a:latin typeface="Arial" panose="020B0604020202020204" pitchFamily="34" charset="0"/>
              </a:rPr>
              <a:t>to </a:t>
            </a:r>
            <a:r>
              <a:rPr lang="pl-PL" sz="1600" b="0" dirty="0" smtClean="0">
                <a:latin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</a:rPr>
              <a:t>N8 </a:t>
            </a:r>
            <a:r>
              <a:rPr lang="en-GB" sz="1600" b="0" dirty="0">
                <a:latin typeface="Arial" panose="020B0604020202020204" pitchFamily="34" charset="0"/>
              </a:rPr>
              <a:t>External Faults</a:t>
            </a: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err="1" smtClean="0">
                <a:latin typeface="Arial" panose="020B0604020202020204" pitchFamily="34" charset="0"/>
              </a:rPr>
              <a:t>LEDopen-cmd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err="1" smtClean="0">
                <a:latin typeface="Arial" panose="020B0604020202020204" pitchFamily="34" charset="0"/>
              </a:rPr>
              <a:t>LEDclose-cmd</a:t>
            </a:r>
            <a:endParaRPr lang="en-GB" sz="1600" b="0" dirty="0">
              <a:latin typeface="Arial" panose="020B0604020202020204" pitchFamily="34" charset="0"/>
            </a:endParaRPr>
          </a:p>
          <a:p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dirty="0" smtClean="0">
                <a:latin typeface="Arial" panose="020B0604020202020204" pitchFamily="34" charset="0"/>
              </a:rPr>
              <a:t>O</a:t>
            </a:r>
            <a:r>
              <a:rPr lang="en-GB" sz="1600" dirty="0" err="1" smtClean="0">
                <a:latin typeface="Arial" panose="020B0604020202020204" pitchFamily="34" charset="0"/>
              </a:rPr>
              <a:t>utputs</a:t>
            </a:r>
            <a:r>
              <a:rPr lang="en-GB" sz="1600" dirty="0" smtClean="0">
                <a:latin typeface="Arial" panose="020B0604020202020204" pitchFamily="34" charset="0"/>
              </a:rPr>
              <a:t>:</a:t>
            </a:r>
            <a:r>
              <a:rPr lang="pl-PL" sz="1600" b="0" dirty="0" smtClean="0">
                <a:latin typeface="Arial" panose="020B0604020202020204" pitchFamily="34" charset="0"/>
              </a:rPr>
              <a:t>	I</a:t>
            </a:r>
            <a:r>
              <a:rPr lang="en-GB" sz="1600" b="0" dirty="0" smtClean="0">
                <a:latin typeface="Arial" panose="020B0604020202020204" pitchFamily="34" charset="0"/>
              </a:rPr>
              <a:t>N1 </a:t>
            </a:r>
            <a:r>
              <a:rPr lang="en-GB" sz="1600" b="0" dirty="0">
                <a:latin typeface="Arial" panose="020B0604020202020204" pitchFamily="34" charset="0"/>
              </a:rPr>
              <a:t>to </a:t>
            </a:r>
            <a:r>
              <a:rPr lang="pl-PL" sz="1600" b="0" dirty="0" smtClean="0">
                <a:latin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</a:rPr>
              <a:t>N8 </a:t>
            </a:r>
            <a:r>
              <a:rPr lang="en-GB" sz="1600" b="0" dirty="0">
                <a:latin typeface="Arial" panose="020B0604020202020204" pitchFamily="34" charset="0"/>
              </a:rPr>
              <a:t>Status of External Faults</a:t>
            </a: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SumFault14-stat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</a:rPr>
              <a:t>SumFault58-stat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err="1" smtClean="0">
                <a:latin typeface="Arial" panose="020B0604020202020204" pitchFamily="34" charset="0"/>
              </a:rPr>
              <a:t>OpenPB</a:t>
            </a:r>
            <a:r>
              <a:rPr lang="en-GB" sz="1600" b="0" dirty="0" smtClean="0">
                <a:latin typeface="Arial" panose="020B0604020202020204" pitchFamily="34" charset="0"/>
              </a:rPr>
              <a:t>-stat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err="1" smtClean="0">
                <a:latin typeface="Arial" panose="020B0604020202020204" pitchFamily="34" charset="0"/>
              </a:rPr>
              <a:t>ClosePB</a:t>
            </a:r>
            <a:r>
              <a:rPr lang="en-GB" sz="1600" b="0" dirty="0" smtClean="0">
                <a:latin typeface="Arial" panose="020B0604020202020204" pitchFamily="34" charset="0"/>
              </a:rPr>
              <a:t>-stat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err="1" smtClean="0">
                <a:latin typeface="Arial" panose="020B0604020202020204" pitchFamily="34" charset="0"/>
              </a:rPr>
              <a:t>LocResetPB</a:t>
            </a:r>
            <a:r>
              <a:rPr lang="en-GB" sz="1600" b="0" dirty="0" smtClean="0">
                <a:latin typeface="Arial" panose="020B0604020202020204" pitchFamily="34" charset="0"/>
              </a:rPr>
              <a:t>-stat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err="1" smtClean="0">
                <a:latin typeface="Arial" panose="020B0604020202020204" pitchFamily="34" charset="0"/>
              </a:rPr>
              <a:t>LocalSwitch</a:t>
            </a:r>
            <a:r>
              <a:rPr lang="en-GB" sz="1600" b="0" dirty="0" smtClean="0">
                <a:latin typeface="Arial" panose="020B0604020202020204" pitchFamily="34" charset="0"/>
              </a:rPr>
              <a:t>-stat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r>
              <a:rPr lang="en-GB" sz="1600" b="0" dirty="0" err="1" smtClean="0">
                <a:latin typeface="Arial" panose="020B0604020202020204" pitchFamily="34" charset="0"/>
              </a:rPr>
              <a:t>RemoteSwitch</a:t>
            </a:r>
            <a:r>
              <a:rPr lang="en-GB" sz="1600" b="0" dirty="0" smtClean="0">
                <a:latin typeface="Arial" panose="020B0604020202020204" pitchFamily="34" charset="0"/>
              </a:rPr>
              <a:t>-stat</a:t>
            </a:r>
            <a:endParaRPr lang="en-GB" sz="1600" b="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51743" y="4735909"/>
            <a:ext cx="5184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b="0" dirty="0">
                <a:latin typeface="Arial" panose="020B0604020202020204" pitchFamily="34" charset="0"/>
              </a:rPr>
              <a:t> </a:t>
            </a:r>
            <a:r>
              <a:rPr lang="pl-PL" sz="1600" b="0" dirty="0" smtClean="0">
                <a:latin typeface="Arial" panose="020B0604020202020204" pitchFamily="34" charset="0"/>
              </a:rPr>
              <a:t>    </a:t>
            </a:r>
            <a:r>
              <a:rPr lang="en-GB" sz="1600" b="0" dirty="0" smtClean="0">
                <a:latin typeface="Arial" panose="020B0604020202020204" pitchFamily="34" charset="0"/>
              </a:rPr>
              <a:t>The </a:t>
            </a:r>
            <a:r>
              <a:rPr lang="en-GB" sz="1600" b="0" dirty="0">
                <a:latin typeface="Arial" panose="020B0604020202020204" pitchFamily="34" charset="0"/>
              </a:rPr>
              <a:t>function of this boards is to provide local open/close operation, displaying the Status of the Switch and have the possibility of External Interlocks to act directly, without intervention of the </a:t>
            </a:r>
            <a:r>
              <a:rPr lang="en-GB" sz="1600" b="0" dirty="0" err="1">
                <a:latin typeface="Arial" panose="020B0604020202020204" pitchFamily="34" charset="0"/>
              </a:rPr>
              <a:t>cRIO</a:t>
            </a:r>
            <a:r>
              <a:rPr lang="en-GB" sz="1600" b="0" dirty="0">
                <a:latin typeface="Arial" panose="020B0604020202020204" pitchFamily="34" charset="0"/>
              </a:rPr>
              <a:t>, on the opening of the switch as a last resort when all  other safety devices have failed.</a:t>
            </a:r>
          </a:p>
        </p:txBody>
      </p:sp>
    </p:spTree>
    <p:extLst>
      <p:ext uri="{BB962C8B-B14F-4D97-AF65-F5344CB8AC3E}">
        <p14:creationId xmlns:p14="http://schemas.microsoft.com/office/powerpoint/2010/main" val="243764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8679" y="118344"/>
            <a:ext cx="44133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Mains Power Supply (x2)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66" y="836640"/>
            <a:ext cx="9230397" cy="584882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62872" y="4509150"/>
            <a:ext cx="33124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pl-PL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The 24 VDC generated by this module supplies all the power needed for the controls electronics. </a:t>
            </a:r>
          </a:p>
          <a:p>
            <a:pPr algn="just"/>
            <a:r>
              <a:rPr lang="pl-PL" sz="1600" b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pl-PL" sz="16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pl-PL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Two of those modules are used for redundancy (L&amp;R).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39452" y="6021360"/>
            <a:ext cx="331246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pl-PL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 V – 7.5 A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95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61" y="332570"/>
            <a:ext cx="9904086" cy="630905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61849" y="5517290"/>
            <a:ext cx="437786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 &amp; LOC CTRL board</a:t>
            </a:r>
          </a:p>
          <a:p>
            <a:pPr algn="ctr"/>
            <a:r>
              <a:rPr lang="pl-PL" sz="32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schematics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74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90250" y="118344"/>
            <a:ext cx="67503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 &amp; LOC CTRL Board - connections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81" y="836640"/>
            <a:ext cx="9243861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85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966117" y="118344"/>
            <a:ext cx="41985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 taken in account yet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81" y="836640"/>
            <a:ext cx="9243861" cy="58831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664924" y="6093370"/>
            <a:ext cx="14982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latin typeface="Arial" panose="020B0604020202020204" pitchFamily="34" charset="0"/>
              </a:rPr>
              <a:t>Slow Power Abort</a:t>
            </a:r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78586" y="118344"/>
            <a:ext cx="19736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PSU board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63372" y="1230826"/>
            <a:ext cx="48512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</a:rPr>
              <a:t>I</a:t>
            </a:r>
            <a:r>
              <a:rPr lang="en-GB" sz="1600" dirty="0" err="1" smtClean="0">
                <a:latin typeface="Arial" panose="020B0604020202020204" pitchFamily="34" charset="0"/>
              </a:rPr>
              <a:t>nputs</a:t>
            </a:r>
            <a:r>
              <a:rPr lang="en-GB" sz="1600" dirty="0" smtClean="0">
                <a:latin typeface="Arial" panose="020B0604020202020204" pitchFamily="34" charset="0"/>
              </a:rPr>
              <a:t>:</a:t>
            </a:r>
            <a:r>
              <a:rPr lang="pl-PL" sz="1600" b="0" dirty="0">
                <a:latin typeface="Arial" panose="020B0604020202020204" pitchFamily="34" charset="0"/>
              </a:rPr>
              <a:t>	</a:t>
            </a:r>
            <a:r>
              <a:rPr lang="pl-PL" sz="1600" b="0" dirty="0" smtClean="0">
                <a:latin typeface="Arial" panose="020B0604020202020204" pitchFamily="34" charset="0"/>
              </a:rPr>
              <a:t>+24VinL</a:t>
            </a:r>
          </a:p>
          <a:p>
            <a:r>
              <a:rPr lang="pl-PL" sz="1600" b="0" dirty="0">
                <a:latin typeface="Arial" panose="020B0604020202020204" pitchFamily="34" charset="0"/>
              </a:rPr>
              <a:t>	</a:t>
            </a:r>
            <a:r>
              <a:rPr lang="pl-PL" sz="1600" b="0" dirty="0" smtClean="0">
                <a:latin typeface="Arial" panose="020B0604020202020204" pitchFamily="34" charset="0"/>
              </a:rPr>
              <a:t>+24VinR</a:t>
            </a:r>
          </a:p>
          <a:p>
            <a:r>
              <a:rPr lang="pl-PL" sz="1600" b="0" dirty="0" smtClean="0">
                <a:latin typeface="Arial" panose="020B0604020202020204" pitchFamily="34" charset="0"/>
              </a:rPr>
              <a:t>	</a:t>
            </a:r>
            <a:endParaRPr lang="en-GB" sz="1600" b="0" dirty="0">
              <a:latin typeface="Arial" panose="020B0604020202020204" pitchFamily="34" charset="0"/>
            </a:endParaRPr>
          </a:p>
          <a:p>
            <a:r>
              <a:rPr lang="pl-PL" sz="1600" dirty="0" smtClean="0">
                <a:latin typeface="Arial" panose="020B0604020202020204" pitchFamily="34" charset="0"/>
              </a:rPr>
              <a:t>O</a:t>
            </a:r>
            <a:r>
              <a:rPr lang="en-GB" sz="1600" dirty="0" err="1" smtClean="0">
                <a:latin typeface="Arial" panose="020B0604020202020204" pitchFamily="34" charset="0"/>
              </a:rPr>
              <a:t>utputs</a:t>
            </a:r>
            <a:r>
              <a:rPr lang="en-GB" sz="1600" dirty="0" smtClean="0">
                <a:latin typeface="Arial" panose="020B0604020202020204" pitchFamily="34" charset="0"/>
              </a:rPr>
              <a:t>:</a:t>
            </a:r>
            <a:r>
              <a:rPr lang="pl-PL" sz="1600" b="0" dirty="0" smtClean="0">
                <a:latin typeface="Arial" panose="020B0604020202020204" pitchFamily="34" charset="0"/>
              </a:rPr>
              <a:t>	PSUdriver1+15V (2 A</a:t>
            </a:r>
            <a:r>
              <a:rPr lang="pl-PL" sz="1600" b="0" baseline="-25000" dirty="0" smtClean="0">
                <a:latin typeface="Arial" panose="020B0604020202020204" pitchFamily="34" charset="0"/>
              </a:rPr>
              <a:t>max</a:t>
            </a:r>
            <a:r>
              <a:rPr lang="pl-PL" sz="1600" b="0" dirty="0" smtClean="0">
                <a:latin typeface="Arial" panose="020B0604020202020204" pitchFamily="34" charset="0"/>
              </a:rPr>
              <a:t>)</a:t>
            </a:r>
          </a:p>
          <a:p>
            <a:r>
              <a:rPr lang="pl-PL" sz="1600" b="0" dirty="0">
                <a:latin typeface="Arial" panose="020B0604020202020204" pitchFamily="34" charset="0"/>
              </a:rPr>
              <a:t>	</a:t>
            </a:r>
            <a:r>
              <a:rPr lang="pl-PL" sz="1600" b="0" dirty="0" smtClean="0">
                <a:latin typeface="Arial" panose="020B0604020202020204" pitchFamily="34" charset="0"/>
              </a:rPr>
              <a:t>PSUdriver2+15V </a:t>
            </a:r>
            <a:r>
              <a:rPr lang="pl-PL" sz="1600" b="0" dirty="0">
                <a:latin typeface="Arial" panose="020B0604020202020204" pitchFamily="34" charset="0"/>
              </a:rPr>
              <a:t>(2 A</a:t>
            </a:r>
            <a:r>
              <a:rPr lang="pl-PL" sz="1600" b="0" baseline="-25000" dirty="0">
                <a:latin typeface="Arial" panose="020B0604020202020204" pitchFamily="34" charset="0"/>
              </a:rPr>
              <a:t>max</a:t>
            </a:r>
            <a:r>
              <a:rPr lang="pl-PL" sz="1600" b="0" dirty="0" smtClean="0">
                <a:latin typeface="Arial" panose="020B0604020202020204" pitchFamily="34" charset="0"/>
              </a:rPr>
              <a:t>)</a:t>
            </a:r>
          </a:p>
          <a:p>
            <a:r>
              <a:rPr lang="pl-PL" sz="1600" b="0" dirty="0">
                <a:latin typeface="Arial" panose="020B0604020202020204" pitchFamily="34" charset="0"/>
              </a:rPr>
              <a:t>	</a:t>
            </a:r>
            <a:r>
              <a:rPr lang="pl-PL" sz="1600" b="0" dirty="0" smtClean="0">
                <a:latin typeface="Arial" panose="020B0604020202020204" pitchFamily="34" charset="0"/>
              </a:rPr>
              <a:t>PSUelec+24V 1</a:t>
            </a:r>
            <a:r>
              <a:rPr lang="pl-PL" sz="1600" b="0" dirty="0" smtClean="0">
                <a:latin typeface="Calibri" panose="020F0502020204030204" pitchFamily="34" charset="0"/>
              </a:rPr>
              <a:t>→</a:t>
            </a:r>
            <a:r>
              <a:rPr lang="pl-PL" sz="1600" b="0" dirty="0" smtClean="0">
                <a:latin typeface="Arial" panose="020B0604020202020204" pitchFamily="34" charset="0"/>
              </a:rPr>
              <a:t>8 (0.4 </a:t>
            </a:r>
            <a:r>
              <a:rPr lang="pl-PL" sz="1600" b="0" dirty="0">
                <a:latin typeface="Arial" panose="020B0604020202020204" pitchFamily="34" charset="0"/>
              </a:rPr>
              <a:t>A</a:t>
            </a:r>
            <a:r>
              <a:rPr lang="pl-PL" sz="1600" b="0" baseline="-25000" dirty="0">
                <a:latin typeface="Arial" panose="020B0604020202020204" pitchFamily="34" charset="0"/>
              </a:rPr>
              <a:t>max</a:t>
            </a:r>
            <a:r>
              <a:rPr lang="pl-PL" sz="1600" b="0" dirty="0">
                <a:latin typeface="Arial" panose="020B0604020202020204" pitchFamily="34" charset="0"/>
              </a:rPr>
              <a:t>)</a:t>
            </a:r>
          </a:p>
          <a:p>
            <a:r>
              <a:rPr lang="pl-PL" sz="1600" b="0" dirty="0">
                <a:latin typeface="Arial" panose="020B0604020202020204" pitchFamily="34" charset="0"/>
              </a:rPr>
              <a:t>	</a:t>
            </a:r>
            <a:r>
              <a:rPr lang="pl-PL" sz="1600" b="0" dirty="0" smtClean="0">
                <a:latin typeface="Arial" panose="020B0604020202020204" pitchFamily="34" charset="0"/>
              </a:rPr>
              <a:t>PSUelec-24V  1</a:t>
            </a:r>
            <a:r>
              <a:rPr lang="pl-PL" sz="1600" b="0" dirty="0">
                <a:latin typeface="Calibri" panose="020F0502020204030204" pitchFamily="34" charset="0"/>
              </a:rPr>
              <a:t>→</a:t>
            </a:r>
            <a:r>
              <a:rPr lang="pl-PL" sz="1600" b="0" dirty="0">
                <a:latin typeface="Arial" panose="020B0604020202020204" pitchFamily="34" charset="0"/>
              </a:rPr>
              <a:t>8 (</a:t>
            </a:r>
            <a:r>
              <a:rPr lang="pl-PL" sz="1600" b="0" dirty="0" smtClean="0">
                <a:latin typeface="Arial" panose="020B0604020202020204" pitchFamily="34" charset="0"/>
              </a:rPr>
              <a:t>0.2 </a:t>
            </a:r>
            <a:r>
              <a:rPr lang="pl-PL" sz="1600" b="0" dirty="0">
                <a:latin typeface="Arial" panose="020B0604020202020204" pitchFamily="34" charset="0"/>
              </a:rPr>
              <a:t>A</a:t>
            </a:r>
            <a:r>
              <a:rPr lang="pl-PL" sz="1600" b="0" baseline="-25000" dirty="0">
                <a:latin typeface="Arial" panose="020B0604020202020204" pitchFamily="34" charset="0"/>
              </a:rPr>
              <a:t>max</a:t>
            </a:r>
            <a:r>
              <a:rPr lang="pl-PL" sz="1600" b="0" dirty="0">
                <a:latin typeface="Arial" panose="020B0604020202020204" pitchFamily="34" charset="0"/>
              </a:rPr>
              <a:t>)</a:t>
            </a:r>
            <a:endParaRPr lang="en-GB" sz="1600" b="0" dirty="0">
              <a:latin typeface="Arial" panose="020B0604020202020204" pitchFamily="34" charset="0"/>
            </a:endParaRPr>
          </a:p>
          <a:p>
            <a:endParaRPr lang="en-GB" sz="1600" b="0" dirty="0"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07393" y="4465183"/>
            <a:ext cx="41765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b="0" dirty="0" smtClean="0">
                <a:latin typeface="Arial" panose="020B0604020202020204" pitchFamily="34" charset="0"/>
              </a:rPr>
              <a:t>    </a:t>
            </a:r>
            <a:r>
              <a:rPr lang="en-GB" sz="1600" b="0" dirty="0" smtClean="0">
                <a:latin typeface="Arial" panose="020B0604020202020204" pitchFamily="34" charset="0"/>
              </a:rPr>
              <a:t>The </a:t>
            </a:r>
            <a:r>
              <a:rPr lang="en-GB" sz="1600" b="0" dirty="0" err="1" smtClean="0">
                <a:latin typeface="Arial" panose="020B0604020202020204" pitchFamily="34" charset="0"/>
              </a:rPr>
              <a:t>functi</a:t>
            </a:r>
            <a:r>
              <a:rPr lang="pl-PL" sz="1600" b="0" dirty="0" smtClean="0">
                <a:latin typeface="Arial" panose="020B0604020202020204" pitchFamily="34" charset="0"/>
              </a:rPr>
              <a:t>on of this board is creating 2x 15 VDC linear regulated supplies for the IGBT driver boards. </a:t>
            </a:r>
          </a:p>
          <a:p>
            <a:pPr algn="just"/>
            <a:r>
              <a:rPr lang="pl-PL" sz="1600" b="0" dirty="0">
                <a:latin typeface="Arial" panose="020B0604020202020204" pitchFamily="34" charset="0"/>
              </a:rPr>
              <a:t> </a:t>
            </a:r>
            <a:r>
              <a:rPr lang="pl-PL" sz="1600" b="0" dirty="0" smtClean="0">
                <a:latin typeface="Arial" panose="020B0604020202020204" pitchFamily="34" charset="0"/>
              </a:rPr>
              <a:t>    A 40 W DC/DC converter generates the </a:t>
            </a:r>
          </a:p>
          <a:p>
            <a:pPr algn="just"/>
            <a:r>
              <a:rPr lang="pl-PL" sz="1600" b="0" dirty="0" smtClean="0">
                <a:latin typeface="Arial" panose="020B0604020202020204" pitchFamily="34" charset="0"/>
              </a:rPr>
              <a:t>-24 VDC which is together with +24 VDC supplied, via 8 individually fused outputs, to the 8 signal conditioning boxes.</a:t>
            </a:r>
            <a:endParaRPr lang="en-GB" sz="1600" b="0" dirty="0"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62" y="1230826"/>
            <a:ext cx="3281081" cy="305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71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86331" y="118344"/>
            <a:ext cx="39581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PSU board - schematic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41" y="919093"/>
            <a:ext cx="4744439" cy="22218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1412" y="2120885"/>
            <a:ext cx="4868005" cy="46185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480" y="3845980"/>
            <a:ext cx="4390960" cy="224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9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40674" y="118344"/>
            <a:ext cx="76494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Distribution </a:t>
            </a:r>
            <a:r>
              <a:rPr lang="pl-PL" sz="3200" b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±</a:t>
            </a:r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 VDC and +15 VDC – Part 1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71" y="836640"/>
            <a:ext cx="9251482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38269" y="118344"/>
            <a:ext cx="76542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Distribution +24 VDC and +15 VDC – Part 2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010" y="836640"/>
            <a:ext cx="9274344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4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49279" y="118344"/>
            <a:ext cx="90322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Electronics Ground (Powering Returns &amp; Shielding) – Part 1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22" y="836640"/>
            <a:ext cx="9251482" cy="586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38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49279" y="118344"/>
            <a:ext cx="90322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Electronics Ground (Powering Returns &amp; Shielding) – Part 2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63" y="836640"/>
            <a:ext cx="9237654" cy="585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92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91544" y="118344"/>
            <a:ext cx="43476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cRIO – </a:t>
            </a:r>
            <a:r>
              <a:rPr lang="pl-PL" sz="32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</a:t>
            </a:r>
            <a:r>
              <a:rPr lang="pl-PL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nnections CPU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57" y="836640"/>
            <a:ext cx="9259102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8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3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38645</TotalTime>
  <Words>372</Words>
  <Application>Microsoft Office PowerPoint</Application>
  <PresentationFormat>Custom</PresentationFormat>
  <Paragraphs>72</Paragraphs>
  <Slides>22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Paper Presentation 3</vt:lpstr>
      <vt:lpstr>Designer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Protection System</dc:title>
  <dc:creator>Costa Coelingh</dc:creator>
  <cp:lastModifiedBy>Szymon Michniuk</cp:lastModifiedBy>
  <cp:revision>1798</cp:revision>
  <cp:lastPrinted>2015-12-03T16:29:01Z</cp:lastPrinted>
  <dcterms:created xsi:type="dcterms:W3CDTF">1997-09-30T10:09:02Z</dcterms:created>
  <dcterms:modified xsi:type="dcterms:W3CDTF">2015-12-07T13:08:17Z</dcterms:modified>
</cp:coreProperties>
</file>