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4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D2802D-0E3F-4B6E-8A27-2400FAE9DA52}" type="datetimeFigureOut">
              <a:rPr lang="en-GB" smtClean="0"/>
              <a:t>08/12/2015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CD047-EE04-43AA-A3FF-52C1B30B88C9}" type="slidenum">
              <a:rPr lang="en-GB" smtClean="0"/>
              <a:t>‹#›</a:t>
            </a:fld>
            <a:endParaRPr lang="en-GB"/>
          </a:p>
        </p:txBody>
      </p:sp>
    </p:spTree>
    <p:extLst>
      <p:ext uri="{BB962C8B-B14F-4D97-AF65-F5344CB8AC3E}">
        <p14:creationId xmlns:p14="http://schemas.microsoft.com/office/powerpoint/2010/main" val="3338334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8" y="739775"/>
            <a:ext cx="6572250" cy="3697288"/>
          </a:xfrm>
          <a:prstGeom prst="rect">
            <a:avLst/>
          </a:prstGeom>
          <a:noFill/>
          <a:ln w="12700">
            <a:solidFill>
              <a:prstClr val="black"/>
            </a:solidFill>
          </a:ln>
        </p:spPr>
      </p:sp>
      <p:sp>
        <p:nvSpPr>
          <p:cNvPr id="3" name="Notes Placeholder 2"/>
          <p:cNvSpPr>
            <a:spLocks noGrp="1"/>
          </p:cNvSpPr>
          <p:nvPr>
            <p:ph type="body" idx="1"/>
          </p:nvPr>
        </p:nvSpPr>
        <p:spPr>
          <a:xfrm>
            <a:off x="673100" y="4683125"/>
            <a:ext cx="5381625" cy="4437063"/>
          </a:xfrm>
          <a:prstGeom prst="rect">
            <a:avLst/>
          </a:prstGeom>
        </p:spPr>
        <p:txBody>
          <a:bodyPr>
            <a:normAutofit/>
          </a:bodyPr>
          <a:lstStyle/>
          <a:p>
            <a:endParaRPr lang="en-GB" dirty="0"/>
          </a:p>
        </p:txBody>
      </p:sp>
    </p:spTree>
    <p:extLst>
      <p:ext uri="{BB962C8B-B14F-4D97-AF65-F5344CB8AC3E}">
        <p14:creationId xmlns:p14="http://schemas.microsoft.com/office/powerpoint/2010/main" val="222067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8" y="739775"/>
            <a:ext cx="6572250" cy="3697288"/>
          </a:xfrm>
          <a:prstGeom prst="rect">
            <a:avLst/>
          </a:prstGeom>
          <a:noFill/>
          <a:ln w="12700">
            <a:solidFill>
              <a:prstClr val="black"/>
            </a:solidFill>
          </a:ln>
        </p:spPr>
      </p:sp>
      <p:sp>
        <p:nvSpPr>
          <p:cNvPr id="3" name="Notes Placeholder 2"/>
          <p:cNvSpPr>
            <a:spLocks noGrp="1"/>
          </p:cNvSpPr>
          <p:nvPr>
            <p:ph type="body" idx="1"/>
          </p:nvPr>
        </p:nvSpPr>
        <p:spPr>
          <a:xfrm>
            <a:off x="673100" y="4683125"/>
            <a:ext cx="5381625" cy="4437063"/>
          </a:xfrm>
          <a:prstGeom prst="rect">
            <a:avLst/>
          </a:prstGeom>
        </p:spPr>
        <p:txBody>
          <a:bodyPr/>
          <a:lstStyle/>
          <a:p>
            <a:r>
              <a:rPr lang="en-GB" dirty="0" smtClean="0"/>
              <a:t>Overcurrent due to bad current sharing </a:t>
            </a:r>
            <a:endParaRPr lang="en-GB" dirty="0"/>
          </a:p>
        </p:txBody>
      </p:sp>
    </p:spTree>
    <p:extLst>
      <p:ext uri="{BB962C8B-B14F-4D97-AF65-F5344CB8AC3E}">
        <p14:creationId xmlns:p14="http://schemas.microsoft.com/office/powerpoint/2010/main" val="962532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8" y="739775"/>
            <a:ext cx="6572250" cy="3697288"/>
          </a:xfrm>
          <a:prstGeom prst="rect">
            <a:avLst/>
          </a:prstGeom>
          <a:noFill/>
          <a:ln w="12700">
            <a:solidFill>
              <a:prstClr val="black"/>
            </a:solidFill>
          </a:ln>
        </p:spPr>
      </p:sp>
      <p:sp>
        <p:nvSpPr>
          <p:cNvPr id="3" name="Notes Placeholder 2"/>
          <p:cNvSpPr>
            <a:spLocks noGrp="1"/>
          </p:cNvSpPr>
          <p:nvPr>
            <p:ph type="body" idx="1"/>
          </p:nvPr>
        </p:nvSpPr>
        <p:spPr>
          <a:xfrm>
            <a:off x="673100" y="4683125"/>
            <a:ext cx="5381625" cy="4437063"/>
          </a:xfrm>
          <a:prstGeom prst="rect">
            <a:avLst/>
          </a:prstGeom>
        </p:spPr>
        <p:txBody>
          <a:bodyPr/>
          <a:lstStyle/>
          <a:p>
            <a:endParaRPr lang="en-GB" dirty="0"/>
          </a:p>
        </p:txBody>
      </p:sp>
    </p:spTree>
    <p:extLst>
      <p:ext uri="{BB962C8B-B14F-4D97-AF65-F5344CB8AC3E}">
        <p14:creationId xmlns:p14="http://schemas.microsoft.com/office/powerpoint/2010/main" val="1514830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0" y="6561667"/>
            <a:ext cx="990600" cy="296333"/>
          </a:xfrm>
        </p:spPr>
        <p:txBody>
          <a:bodyPr/>
          <a:lstStyle>
            <a:lvl1pPr>
              <a:defRPr/>
            </a:lvl1pPr>
          </a:lstStyle>
          <a:p>
            <a:r>
              <a:rPr lang="en-GB" dirty="0" smtClean="0"/>
              <a:t>08/12/2015</a:t>
            </a:r>
            <a:endParaRPr lang="en-GB" dirty="0"/>
          </a:p>
        </p:txBody>
      </p:sp>
      <p:sp>
        <p:nvSpPr>
          <p:cNvPr id="5" name="Footer Placeholder 4"/>
          <p:cNvSpPr>
            <a:spLocks noGrp="1"/>
          </p:cNvSpPr>
          <p:nvPr>
            <p:ph type="ftr" sz="quarter" idx="11"/>
          </p:nvPr>
        </p:nvSpPr>
        <p:spPr>
          <a:xfrm>
            <a:off x="4047067" y="6561667"/>
            <a:ext cx="4072466" cy="296333"/>
          </a:xfrm>
        </p:spPr>
        <p:txBody>
          <a:bodyPr/>
          <a:lstStyle/>
          <a:p>
            <a:r>
              <a:rPr lang="en-GB" dirty="0" smtClean="0"/>
              <a:t>Internal MPE meeting on the 30kA IGBT EE System </a:t>
            </a:r>
            <a:endParaRPr lang="en-GB" dirty="0"/>
          </a:p>
        </p:txBody>
      </p:sp>
      <p:sp>
        <p:nvSpPr>
          <p:cNvPr id="6" name="Slide Number Placeholder 5"/>
          <p:cNvSpPr>
            <a:spLocks noGrp="1"/>
          </p:cNvSpPr>
          <p:nvPr>
            <p:ph type="sldNum" sz="quarter" idx="12"/>
          </p:nvPr>
        </p:nvSpPr>
        <p:spPr>
          <a:xfrm>
            <a:off x="9855200" y="6561667"/>
            <a:ext cx="2336799" cy="296333"/>
          </a:xfrm>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r>
              <a:rPr lang="en-GB" dirty="0" smtClean="0"/>
              <a:t>G.J. Coelingh obo the project team</a:t>
            </a:r>
          </a:p>
        </p:txBody>
      </p:sp>
    </p:spTree>
    <p:extLst>
      <p:ext uri="{BB962C8B-B14F-4D97-AF65-F5344CB8AC3E}">
        <p14:creationId xmlns:p14="http://schemas.microsoft.com/office/powerpoint/2010/main" val="3227905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4FB670-85B5-443F-ACFF-2B03F860BFF4}"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09945F-2B03-49BD-BC4D-5BEB4CF0E89B}" type="slidenum">
              <a:rPr lang="en-GB" smtClean="0"/>
              <a:t>‹#›</a:t>
            </a:fld>
            <a:endParaRPr lang="en-GB"/>
          </a:p>
        </p:txBody>
      </p:sp>
    </p:spTree>
    <p:extLst>
      <p:ext uri="{BB962C8B-B14F-4D97-AF65-F5344CB8AC3E}">
        <p14:creationId xmlns:p14="http://schemas.microsoft.com/office/powerpoint/2010/main" val="2528196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B4FB670-85B5-443F-ACFF-2B03F860BFF4}" type="datetimeFigureOut">
              <a:rPr lang="en-GB" smtClean="0"/>
              <a:t>08/12/2015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09945F-2B03-49BD-BC4D-5BEB4CF0E89B}" type="slidenum">
              <a:rPr lang="en-GB" smtClean="0"/>
              <a:t>‹#›</a:t>
            </a:fld>
            <a:endParaRPr lang="en-GB"/>
          </a:p>
        </p:txBody>
      </p:sp>
    </p:spTree>
    <p:extLst>
      <p:ext uri="{BB962C8B-B14F-4D97-AF65-F5344CB8AC3E}">
        <p14:creationId xmlns:p14="http://schemas.microsoft.com/office/powerpoint/2010/main" val="62910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B4FB670-85B5-443F-ACFF-2B03F860BFF4}" type="datetimeFigureOut">
              <a:rPr lang="en-GB" smtClean="0"/>
              <a:t>08/12/2015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A09945F-2B03-49BD-BC4D-5BEB4CF0E89B}" type="slidenum">
              <a:rPr lang="en-GB" smtClean="0"/>
              <a:t>‹#›</a:t>
            </a:fld>
            <a:endParaRPr lang="en-GB"/>
          </a:p>
        </p:txBody>
      </p:sp>
    </p:spTree>
    <p:extLst>
      <p:ext uri="{BB962C8B-B14F-4D97-AF65-F5344CB8AC3E}">
        <p14:creationId xmlns:p14="http://schemas.microsoft.com/office/powerpoint/2010/main" val="3480945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4FB670-85B5-443F-ACFF-2B03F860BFF4}" type="datetimeFigureOut">
              <a:rPr lang="en-GB" smtClean="0"/>
              <a:t>08/12/2015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09945F-2B03-49BD-BC4D-5BEB4CF0E89B}" type="slidenum">
              <a:rPr lang="en-GB" smtClean="0"/>
              <a:t>‹#›</a:t>
            </a:fld>
            <a:endParaRPr lang="en-GB"/>
          </a:p>
        </p:txBody>
      </p:sp>
    </p:spTree>
    <p:extLst>
      <p:ext uri="{BB962C8B-B14F-4D97-AF65-F5344CB8AC3E}">
        <p14:creationId xmlns:p14="http://schemas.microsoft.com/office/powerpoint/2010/main" val="349494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7025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0973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smtClean="0"/>
              <a:t>08/12/2015</a:t>
            </a:r>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meeting on the 30kA IGBT EE System </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GB" dirty="0" smtClean="0"/>
              <a:t>G.J. Coelingh obo the project team</a:t>
            </a:r>
            <a:endParaRPr lang="en-GB" dirty="0"/>
          </a:p>
        </p:txBody>
      </p:sp>
    </p:spTree>
    <p:extLst>
      <p:ext uri="{BB962C8B-B14F-4D97-AF65-F5344CB8AC3E}">
        <p14:creationId xmlns:p14="http://schemas.microsoft.com/office/powerpoint/2010/main" val="1135165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19.png"/><Relationship Id="rId5" Type="http://schemas.openxmlformats.org/officeDocument/2006/relationships/image" Target="../media/image26.png"/><Relationship Id="rId10" Type="http://schemas.openxmlformats.org/officeDocument/2006/relationships/image" Target="../media/image18.png"/><Relationship Id="rId4" Type="http://schemas.openxmlformats.org/officeDocument/2006/relationships/image" Target="../media/image250.png"/><Relationship Id="rId9"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5.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oleObject" Target="../embeddings/oleObject1.bin"/><Relationship Id="rId7" Type="http://schemas.openxmlformats.org/officeDocument/2006/relationships/image" Target="../media/image43.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2.emf"/><Relationship Id="rId5" Type="http://schemas.openxmlformats.org/officeDocument/2006/relationships/oleObject" Target="../embeddings/oleObject2.bin"/><Relationship Id="rId4" Type="http://schemas.openxmlformats.org/officeDocument/2006/relationships/image" Target="../media/image41.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33898" y="908050"/>
            <a:ext cx="9505320" cy="5473360"/>
          </a:xfrm>
        </p:spPr>
        <p:txBody>
          <a:bodyPr/>
          <a:lstStyle/>
          <a:p>
            <a:r>
              <a:rPr lang="en-GB" sz="4800" i="1" dirty="0">
                <a:latin typeface="Arial" panose="020B0604020202020204" pitchFamily="34" charset="0"/>
                <a:cs typeface="Arial" panose="020B0604020202020204" pitchFamily="34" charset="0"/>
              </a:rPr>
              <a:t>30kA Energy Extraction </a:t>
            </a:r>
            <a:br>
              <a:rPr lang="en-GB" sz="4800" i="1" dirty="0">
                <a:latin typeface="Arial" panose="020B0604020202020204" pitchFamily="34" charset="0"/>
                <a:cs typeface="Arial" panose="020B0604020202020204" pitchFamily="34" charset="0"/>
              </a:rPr>
            </a:br>
            <a:r>
              <a:rPr lang="en-GB" sz="4800" i="1" dirty="0">
                <a:latin typeface="Arial" panose="020B0604020202020204" pitchFamily="34" charset="0"/>
                <a:cs typeface="Arial" panose="020B0604020202020204" pitchFamily="34" charset="0"/>
              </a:rPr>
              <a:t>Semi-Conductor Switch</a:t>
            </a:r>
            <a:br>
              <a:rPr lang="en-GB" sz="4800" i="1" dirty="0">
                <a:latin typeface="Arial" panose="020B0604020202020204" pitchFamily="34" charset="0"/>
                <a:cs typeface="Arial" panose="020B0604020202020204" pitchFamily="34" charset="0"/>
              </a:rPr>
            </a:br>
            <a:r>
              <a:rPr lang="en-GB" sz="4800" i="1" dirty="0">
                <a:latin typeface="Arial" panose="020B0604020202020204" pitchFamily="34" charset="0"/>
                <a:cs typeface="Arial" panose="020B0604020202020204" pitchFamily="34" charset="0"/>
              </a:rPr>
              <a:t/>
            </a:r>
            <a:br>
              <a:rPr lang="en-GB" sz="4800" i="1" dirty="0">
                <a:latin typeface="Arial" panose="020B0604020202020204" pitchFamily="34" charset="0"/>
                <a:cs typeface="Arial" panose="020B0604020202020204" pitchFamily="34" charset="0"/>
              </a:rPr>
            </a:br>
            <a:r>
              <a:rPr lang="en-GB" sz="4800" i="1" dirty="0">
                <a:latin typeface="Arial" panose="020B0604020202020204" pitchFamily="34" charset="0"/>
                <a:cs typeface="Arial" panose="020B0604020202020204" pitchFamily="34" charset="0"/>
              </a:rPr>
              <a:t>SM18 - CLUSTER D</a:t>
            </a:r>
            <a:br>
              <a:rPr lang="en-GB" sz="4800" i="1" dirty="0">
                <a:latin typeface="Arial" panose="020B0604020202020204" pitchFamily="34" charset="0"/>
                <a:cs typeface="Arial" panose="020B0604020202020204" pitchFamily="34" charset="0"/>
              </a:rPr>
            </a:br>
            <a:r>
              <a:rPr lang="en-GB" sz="4800" i="1" dirty="0">
                <a:latin typeface="Arial" panose="020B0604020202020204" pitchFamily="34" charset="0"/>
                <a:cs typeface="Arial" panose="020B0604020202020204" pitchFamily="34" charset="0"/>
              </a:rPr>
              <a:t/>
            </a:r>
            <a:br>
              <a:rPr lang="en-GB" sz="4800" i="1" dirty="0">
                <a:latin typeface="Arial" panose="020B0604020202020204" pitchFamily="34" charset="0"/>
                <a:cs typeface="Arial" panose="020B0604020202020204" pitchFamily="34" charset="0"/>
              </a:rPr>
            </a:br>
            <a:r>
              <a:rPr lang="en-GB" sz="4800" i="1" dirty="0">
                <a:latin typeface="Arial" panose="020B0604020202020204" pitchFamily="34" charset="0"/>
                <a:cs typeface="Arial" panose="020B0604020202020204" pitchFamily="34" charset="0"/>
              </a:rPr>
              <a:t>Recall</a:t>
            </a:r>
            <a:r>
              <a:rPr lang="en-US" sz="5500" dirty="0">
                <a:latin typeface="Calibri" pitchFamily="34" charset="0"/>
                <a:cs typeface="Calibri" pitchFamily="34" charset="0"/>
              </a:rPr>
              <a:t/>
            </a:r>
            <a:br>
              <a:rPr lang="en-US" sz="5500" dirty="0">
                <a:latin typeface="Calibri" pitchFamily="34" charset="0"/>
                <a:cs typeface="Calibri" pitchFamily="34" charset="0"/>
              </a:rPr>
            </a:br>
            <a:r>
              <a:rPr lang="en-US" sz="5500" dirty="0">
                <a:latin typeface="Calibri" pitchFamily="34" charset="0"/>
                <a:cs typeface="Calibri" pitchFamily="34" charset="0"/>
              </a:rPr>
              <a:t/>
            </a:r>
            <a:br>
              <a:rPr lang="en-US" sz="5500" dirty="0">
                <a:latin typeface="Calibri" pitchFamily="34" charset="0"/>
                <a:cs typeface="Calibri" pitchFamily="34" charset="0"/>
              </a:rPr>
            </a:br>
            <a:r>
              <a:rPr lang="en-US" sz="1400" dirty="0">
                <a:latin typeface="Calibri" pitchFamily="34" charset="0"/>
                <a:cs typeface="Calibri" pitchFamily="34" charset="0"/>
              </a:rPr>
              <a:t>Gert Jan Coelingh on behalf of all team members</a:t>
            </a:r>
            <a:br>
              <a:rPr lang="en-US" sz="1400" dirty="0">
                <a:latin typeface="Calibri" pitchFamily="34" charset="0"/>
                <a:cs typeface="Calibri" pitchFamily="34" charset="0"/>
              </a:rPr>
            </a:br>
            <a:r>
              <a:rPr lang="en-US" sz="1400" dirty="0">
                <a:latin typeface="Calibri" pitchFamily="34" charset="0"/>
                <a:cs typeface="Calibri" pitchFamily="34" charset="0"/>
              </a:rPr>
              <a:t>TE-MPE-EE</a:t>
            </a:r>
            <a:endParaRPr lang="en-GB" sz="5500" dirty="0">
              <a:latin typeface="Calibri" pitchFamily="34" charset="0"/>
              <a:cs typeface="Calibri" pitchFamily="34" charset="0"/>
            </a:endParaRPr>
          </a:p>
        </p:txBody>
      </p:sp>
    </p:spTree>
    <p:extLst>
      <p:ext uri="{BB962C8B-B14F-4D97-AF65-F5344CB8AC3E}">
        <p14:creationId xmlns:p14="http://schemas.microsoft.com/office/powerpoint/2010/main" val="621382699"/>
      </p:ext>
    </p:extLst>
  </p:cSld>
  <p:clrMapOvr>
    <a:masterClrMapping/>
  </p:clrMapOvr>
  <p:transition advTm="1686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493" y="69850"/>
            <a:ext cx="8253097" cy="838200"/>
          </a:xfrm>
        </p:spPr>
        <p:txBody>
          <a:bodyPr/>
          <a:lstStyle/>
          <a:p>
            <a:r>
              <a:rPr lang="en-GB" dirty="0" smtClean="0"/>
              <a:t>SM18 Cluster D</a:t>
            </a:r>
            <a:endParaRPr lang="en-GB"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544" t="10074" r="14877" b="15260"/>
          <a:stretch/>
        </p:blipFill>
        <p:spPr bwMode="auto">
          <a:xfrm>
            <a:off x="1179513" y="23814"/>
            <a:ext cx="11386623" cy="7221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428" t="18850" r="24478" b="11732"/>
          <a:stretch/>
        </p:blipFill>
        <p:spPr bwMode="auto">
          <a:xfrm>
            <a:off x="551230" y="764630"/>
            <a:ext cx="10566028" cy="9151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495943" y="6291340"/>
            <a:ext cx="2173737" cy="369332"/>
          </a:xfrm>
          <a:prstGeom prst="rect">
            <a:avLst/>
          </a:prstGeom>
        </p:spPr>
        <p:txBody>
          <a:bodyPr wrap="none">
            <a:spAutoFit/>
          </a:bodyPr>
          <a:lstStyle/>
          <a:p>
            <a:r>
              <a:rPr lang="en-GB" dirty="0"/>
              <a:t>Courtesy PERRET Ph. </a:t>
            </a:r>
          </a:p>
        </p:txBody>
      </p:sp>
    </p:spTree>
    <p:extLst>
      <p:ext uri="{BB962C8B-B14F-4D97-AF65-F5344CB8AC3E}">
        <p14:creationId xmlns:p14="http://schemas.microsoft.com/office/powerpoint/2010/main" val="71371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1" y="69850"/>
            <a:ext cx="8280839" cy="838200"/>
          </a:xfrm>
        </p:spPr>
        <p:txBody>
          <a:bodyPr/>
          <a:lstStyle/>
          <a:p>
            <a:r>
              <a:rPr lang="en-GB" sz="4800" dirty="0"/>
              <a:t>Design criteria </a:t>
            </a:r>
            <a:r>
              <a:rPr lang="en-GB" sz="1800" dirty="0"/>
              <a:t>1</a:t>
            </a:r>
            <a:endParaRPr lang="en-GB" sz="4800" dirty="0"/>
          </a:p>
        </p:txBody>
      </p:sp>
      <p:sp>
        <p:nvSpPr>
          <p:cNvPr id="4" name="Content Placeholder 2"/>
          <p:cNvSpPr txBox="1">
            <a:spLocks/>
          </p:cNvSpPr>
          <p:nvPr/>
        </p:nvSpPr>
        <p:spPr bwMode="auto">
          <a:xfrm>
            <a:off x="1657352" y="1196690"/>
            <a:ext cx="8975279" cy="511271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16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1400">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2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2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200" b="1">
                <a:solidFill>
                  <a:srgbClr val="0000FF"/>
                </a:solidFill>
                <a:latin typeface="+mn-lt"/>
              </a:defRPr>
            </a:lvl5pPr>
            <a:lvl6pPr marL="2743200" indent="-171450" algn="l" rtl="0" eaLnBrk="0" fontAlgn="base" hangingPunct="0">
              <a:lnSpc>
                <a:spcPct val="90000"/>
              </a:lnSpc>
              <a:spcBef>
                <a:spcPct val="30000"/>
              </a:spcBef>
              <a:spcAft>
                <a:spcPct val="0"/>
              </a:spcAft>
              <a:buChar char="»"/>
              <a:defRPr sz="1200" b="1">
                <a:solidFill>
                  <a:srgbClr val="0000FF"/>
                </a:solidFill>
                <a:latin typeface="+mn-lt"/>
              </a:defRPr>
            </a:lvl6pPr>
            <a:lvl7pPr marL="3200400" indent="-171450" algn="l" rtl="0" eaLnBrk="0" fontAlgn="base" hangingPunct="0">
              <a:lnSpc>
                <a:spcPct val="90000"/>
              </a:lnSpc>
              <a:spcBef>
                <a:spcPct val="30000"/>
              </a:spcBef>
              <a:spcAft>
                <a:spcPct val="0"/>
              </a:spcAft>
              <a:buChar char="»"/>
              <a:defRPr sz="1200" b="1">
                <a:solidFill>
                  <a:srgbClr val="0000FF"/>
                </a:solidFill>
                <a:latin typeface="+mn-lt"/>
              </a:defRPr>
            </a:lvl7pPr>
            <a:lvl8pPr marL="3657600" indent="-171450" algn="l" rtl="0" eaLnBrk="0" fontAlgn="base" hangingPunct="0">
              <a:lnSpc>
                <a:spcPct val="90000"/>
              </a:lnSpc>
              <a:spcBef>
                <a:spcPct val="30000"/>
              </a:spcBef>
              <a:spcAft>
                <a:spcPct val="0"/>
              </a:spcAft>
              <a:buChar char="»"/>
              <a:defRPr sz="1200" b="1">
                <a:solidFill>
                  <a:srgbClr val="0000FF"/>
                </a:solidFill>
                <a:latin typeface="+mn-lt"/>
              </a:defRPr>
            </a:lvl8pPr>
            <a:lvl9pPr marL="4114800" indent="-171450" algn="l" rtl="0" eaLnBrk="0" fontAlgn="base" hangingPunct="0">
              <a:lnSpc>
                <a:spcPct val="90000"/>
              </a:lnSpc>
              <a:spcBef>
                <a:spcPct val="30000"/>
              </a:spcBef>
              <a:spcAft>
                <a:spcPct val="0"/>
              </a:spcAft>
              <a:buChar char="»"/>
              <a:defRPr sz="1200" b="1">
                <a:solidFill>
                  <a:srgbClr val="0000FF"/>
                </a:solidFill>
                <a:latin typeface="+mn-lt"/>
              </a:defRPr>
            </a:lvl9pPr>
          </a:lstStyle>
          <a:p>
            <a:pPr marL="0" indent="0">
              <a:buNone/>
            </a:pPr>
            <a:r>
              <a:rPr lang="en-GB" sz="2800" kern="0" dirty="0">
                <a:solidFill>
                  <a:schemeClr val="tx1"/>
                </a:solidFill>
              </a:rPr>
              <a:t>Reliability of the Semi Conductor</a:t>
            </a:r>
          </a:p>
          <a:p>
            <a:pPr lvl="1"/>
            <a:r>
              <a:rPr lang="en-GB" sz="2800" kern="0" dirty="0"/>
              <a:t>Major failure causes due to</a:t>
            </a:r>
          </a:p>
          <a:p>
            <a:pPr lvl="2"/>
            <a:r>
              <a:rPr lang="en-GB" sz="2400" kern="0" dirty="0"/>
              <a:t> Thermal design (DC application)</a:t>
            </a:r>
          </a:p>
          <a:p>
            <a:pPr lvl="2"/>
            <a:r>
              <a:rPr lang="en-GB" sz="2400" kern="0" dirty="0"/>
              <a:t> Over-voltages due to stray inductances</a:t>
            </a:r>
          </a:p>
          <a:p>
            <a:pPr lvl="2"/>
            <a:r>
              <a:rPr lang="en-GB" sz="2400" kern="0" dirty="0"/>
              <a:t> Over-current</a:t>
            </a:r>
          </a:p>
          <a:p>
            <a:pPr lvl="2"/>
            <a:endParaRPr lang="en-GB" sz="2400" kern="0" dirty="0"/>
          </a:p>
          <a:p>
            <a:pPr marL="0" indent="0">
              <a:buNone/>
            </a:pPr>
            <a:r>
              <a:rPr lang="en-GB" sz="2800" kern="0" dirty="0">
                <a:solidFill>
                  <a:schemeClr val="tx1"/>
                </a:solidFill>
              </a:rPr>
              <a:t>Forward losses reduced because of over-rating</a:t>
            </a:r>
          </a:p>
          <a:p>
            <a:pPr marL="0" indent="0">
              <a:buNone/>
            </a:pPr>
            <a:endParaRPr lang="en-GB" sz="2800" kern="0" dirty="0">
              <a:solidFill>
                <a:schemeClr val="tx1"/>
              </a:solidFill>
            </a:endParaRPr>
          </a:p>
          <a:p>
            <a:pPr marL="0" indent="0">
              <a:buNone/>
            </a:pPr>
            <a:r>
              <a:rPr lang="en-GB" sz="2800" kern="0" dirty="0">
                <a:solidFill>
                  <a:schemeClr val="tx1"/>
                </a:solidFill>
              </a:rPr>
              <a:t>Commercial Availability</a:t>
            </a:r>
          </a:p>
        </p:txBody>
      </p:sp>
    </p:spTree>
    <p:extLst>
      <p:ext uri="{BB962C8B-B14F-4D97-AF65-F5344CB8AC3E}">
        <p14:creationId xmlns:p14="http://schemas.microsoft.com/office/powerpoint/2010/main" val="40251541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1" y="69850"/>
            <a:ext cx="8280839" cy="838200"/>
          </a:xfrm>
        </p:spPr>
        <p:txBody>
          <a:bodyPr/>
          <a:lstStyle/>
          <a:p>
            <a:r>
              <a:rPr lang="en-GB" sz="4800" dirty="0"/>
              <a:t>Design criteria </a:t>
            </a:r>
            <a:r>
              <a:rPr lang="en-GB" sz="1800" dirty="0"/>
              <a:t>2</a:t>
            </a:r>
            <a:endParaRPr lang="en-GB" sz="4800" dirty="0"/>
          </a:p>
        </p:txBody>
      </p:sp>
      <p:sp>
        <p:nvSpPr>
          <p:cNvPr id="4" name="Content Placeholder 2"/>
          <p:cNvSpPr txBox="1">
            <a:spLocks/>
          </p:cNvSpPr>
          <p:nvPr/>
        </p:nvSpPr>
        <p:spPr bwMode="auto">
          <a:xfrm>
            <a:off x="1657352" y="1196690"/>
            <a:ext cx="8975279" cy="511271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16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1400">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2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2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200" b="1">
                <a:solidFill>
                  <a:srgbClr val="0000FF"/>
                </a:solidFill>
                <a:latin typeface="+mn-lt"/>
              </a:defRPr>
            </a:lvl5pPr>
            <a:lvl6pPr marL="2743200" indent="-171450" algn="l" rtl="0" eaLnBrk="0" fontAlgn="base" hangingPunct="0">
              <a:lnSpc>
                <a:spcPct val="90000"/>
              </a:lnSpc>
              <a:spcBef>
                <a:spcPct val="30000"/>
              </a:spcBef>
              <a:spcAft>
                <a:spcPct val="0"/>
              </a:spcAft>
              <a:buChar char="»"/>
              <a:defRPr sz="1200" b="1">
                <a:solidFill>
                  <a:srgbClr val="0000FF"/>
                </a:solidFill>
                <a:latin typeface="+mn-lt"/>
              </a:defRPr>
            </a:lvl6pPr>
            <a:lvl7pPr marL="3200400" indent="-171450" algn="l" rtl="0" eaLnBrk="0" fontAlgn="base" hangingPunct="0">
              <a:lnSpc>
                <a:spcPct val="90000"/>
              </a:lnSpc>
              <a:spcBef>
                <a:spcPct val="30000"/>
              </a:spcBef>
              <a:spcAft>
                <a:spcPct val="0"/>
              </a:spcAft>
              <a:buChar char="»"/>
              <a:defRPr sz="1200" b="1">
                <a:solidFill>
                  <a:srgbClr val="0000FF"/>
                </a:solidFill>
                <a:latin typeface="+mn-lt"/>
              </a:defRPr>
            </a:lvl7pPr>
            <a:lvl8pPr marL="3657600" indent="-171450" algn="l" rtl="0" eaLnBrk="0" fontAlgn="base" hangingPunct="0">
              <a:lnSpc>
                <a:spcPct val="90000"/>
              </a:lnSpc>
              <a:spcBef>
                <a:spcPct val="30000"/>
              </a:spcBef>
              <a:spcAft>
                <a:spcPct val="0"/>
              </a:spcAft>
              <a:buChar char="»"/>
              <a:defRPr sz="1200" b="1">
                <a:solidFill>
                  <a:srgbClr val="0000FF"/>
                </a:solidFill>
                <a:latin typeface="+mn-lt"/>
              </a:defRPr>
            </a:lvl8pPr>
            <a:lvl9pPr marL="4114800" indent="-171450" algn="l" rtl="0" eaLnBrk="0" fontAlgn="base" hangingPunct="0">
              <a:lnSpc>
                <a:spcPct val="90000"/>
              </a:lnSpc>
              <a:spcBef>
                <a:spcPct val="30000"/>
              </a:spcBef>
              <a:spcAft>
                <a:spcPct val="0"/>
              </a:spcAft>
              <a:buChar char="»"/>
              <a:defRPr sz="1200" b="1">
                <a:solidFill>
                  <a:srgbClr val="0000FF"/>
                </a:solidFill>
                <a:latin typeface="+mn-lt"/>
              </a:defRPr>
            </a:lvl9pPr>
          </a:lstStyle>
          <a:p>
            <a:pPr marL="0" indent="0">
              <a:buNone/>
            </a:pPr>
            <a:r>
              <a:rPr lang="en-GB" sz="3200" kern="0" dirty="0">
                <a:solidFill>
                  <a:schemeClr val="tx1"/>
                </a:solidFill>
              </a:rPr>
              <a:t>Lifetime Reliability</a:t>
            </a:r>
          </a:p>
          <a:p>
            <a:pPr lvl="1"/>
            <a:r>
              <a:rPr lang="en-GB" sz="3200" kern="0" dirty="0"/>
              <a:t>Due to thermal cycling the lifetime decreases drastically</a:t>
            </a:r>
          </a:p>
          <a:p>
            <a:pPr lvl="2"/>
            <a:r>
              <a:rPr lang="en-GB" sz="3000" kern="0" dirty="0"/>
              <a:t> </a:t>
            </a:r>
            <a:r>
              <a:rPr lang="en-GB" sz="2600" kern="0" dirty="0"/>
              <a:t>Keep Delta T of junction &lt; 80 °</a:t>
            </a:r>
          </a:p>
          <a:p>
            <a:pPr marL="1752600" lvl="3" indent="0">
              <a:buNone/>
            </a:pPr>
            <a:r>
              <a:rPr lang="en-GB" sz="3200" kern="0" dirty="0">
                <a:solidFill>
                  <a:schemeClr val="tx1"/>
                </a:solidFill>
              </a:rPr>
              <a:t>        </a:t>
            </a:r>
            <a:r>
              <a:rPr lang="en-GB" sz="3200" kern="0" dirty="0" err="1">
                <a:solidFill>
                  <a:schemeClr val="tx1"/>
                </a:solidFill>
              </a:rPr>
              <a:t>Tj</a:t>
            </a:r>
            <a:r>
              <a:rPr lang="en-GB" sz="3200" kern="0" dirty="0">
                <a:solidFill>
                  <a:schemeClr val="tx1"/>
                </a:solidFill>
              </a:rPr>
              <a:t> &lt; 110°C</a:t>
            </a:r>
          </a:p>
          <a:p>
            <a:pPr lvl="2"/>
            <a:r>
              <a:rPr lang="en-GB" sz="2800" kern="0" dirty="0"/>
              <a:t>See plot lifetime cycles</a:t>
            </a:r>
          </a:p>
          <a:p>
            <a:pPr marL="1333500" lvl="2" indent="0">
              <a:buNone/>
            </a:pPr>
            <a:r>
              <a:rPr lang="en-GB" sz="3200" kern="0" dirty="0"/>
              <a:t>	</a:t>
            </a:r>
          </a:p>
        </p:txBody>
      </p:sp>
    </p:spTree>
    <p:extLst>
      <p:ext uri="{BB962C8B-B14F-4D97-AF65-F5344CB8AC3E}">
        <p14:creationId xmlns:p14="http://schemas.microsoft.com/office/powerpoint/2010/main" val="847122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 criteria </a:t>
            </a:r>
            <a:r>
              <a:rPr lang="en-GB" sz="1800" dirty="0"/>
              <a:t>3</a:t>
            </a:r>
            <a:endParaRPr lang="en-GB" b="0" dirty="0"/>
          </a:p>
        </p:txBody>
      </p:sp>
      <p:sp>
        <p:nvSpPr>
          <p:cNvPr id="3" name="Content Placeholder 2"/>
          <p:cNvSpPr>
            <a:spLocks noGrp="1"/>
          </p:cNvSpPr>
          <p:nvPr>
            <p:ph idx="1"/>
          </p:nvPr>
        </p:nvSpPr>
        <p:spPr>
          <a:xfrm>
            <a:off x="1631952" y="1293926"/>
            <a:ext cx="8759825" cy="5115340"/>
          </a:xfrm>
        </p:spPr>
        <p:txBody>
          <a:bodyPr/>
          <a:lstStyle/>
          <a:p>
            <a:r>
              <a:rPr lang="en-GB" sz="3000" dirty="0"/>
              <a:t>Transient processes lead to high voltage spikes and potential over-currents through single IGBT</a:t>
            </a:r>
          </a:p>
          <a:p>
            <a:pPr lvl="1"/>
            <a:r>
              <a:rPr lang="en-GB" dirty="0"/>
              <a:t>Stray inductance to be kept as low as possible</a:t>
            </a:r>
          </a:p>
          <a:p>
            <a:pPr lvl="2"/>
            <a:r>
              <a:rPr lang="en-GB" sz="2200" dirty="0"/>
              <a:t>non compensated stray inductance will lead to high voltage spikes</a:t>
            </a:r>
          </a:p>
          <a:p>
            <a:pPr lvl="1"/>
            <a:r>
              <a:rPr lang="en-GB" dirty="0"/>
              <a:t>Need for fully symmetrical design</a:t>
            </a:r>
          </a:p>
          <a:p>
            <a:pPr lvl="2"/>
            <a:r>
              <a:rPr lang="en-GB" sz="2200" dirty="0"/>
              <a:t>Trade-off: efficient cooling, current distribution &amp; stray inductance</a:t>
            </a:r>
          </a:p>
          <a:p>
            <a:pPr lvl="1"/>
            <a:r>
              <a:rPr lang="fr-CH" dirty="0" err="1"/>
              <a:t>Fully</a:t>
            </a:r>
            <a:r>
              <a:rPr lang="fr-CH" dirty="0"/>
              <a:t> </a:t>
            </a:r>
            <a:r>
              <a:rPr lang="fr-CH" dirty="0" err="1"/>
              <a:t>compensated</a:t>
            </a:r>
            <a:r>
              <a:rPr lang="fr-CH" dirty="0"/>
              <a:t> design</a:t>
            </a:r>
            <a:endParaRPr lang="en-GB" dirty="0"/>
          </a:p>
          <a:p>
            <a:pPr lvl="1"/>
            <a:r>
              <a:rPr lang="en-GB" dirty="0"/>
              <a:t>Need for multi-level snubber compensation</a:t>
            </a:r>
          </a:p>
          <a:p>
            <a:pPr lvl="1"/>
            <a:r>
              <a:rPr lang="en-GB" dirty="0"/>
              <a:t>Simultaneous switching of all 16 IGBTs (sub µs range)</a:t>
            </a:r>
          </a:p>
          <a:p>
            <a:endParaRPr lang="en-GB" dirty="0"/>
          </a:p>
        </p:txBody>
      </p:sp>
    </p:spTree>
    <p:extLst>
      <p:ext uri="{BB962C8B-B14F-4D97-AF65-F5344CB8AC3E}">
        <p14:creationId xmlns:p14="http://schemas.microsoft.com/office/powerpoint/2010/main" val="3196571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15kA Switch topology</a:t>
            </a:r>
            <a:endParaRPr lang="en-GB" dirty="0"/>
          </a:p>
        </p:txBody>
      </p:sp>
      <p:sp>
        <p:nvSpPr>
          <p:cNvPr id="3" name="Content Placeholder 2"/>
          <p:cNvSpPr>
            <a:spLocks noGrp="1"/>
          </p:cNvSpPr>
          <p:nvPr>
            <p:ph idx="1"/>
          </p:nvPr>
        </p:nvSpPr>
        <p:spPr/>
        <p:txBody>
          <a:bodyPr/>
          <a:lstStyle/>
          <a:p>
            <a:endParaRPr lang="en-GB"/>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32" r="32306"/>
          <a:stretch/>
        </p:blipFill>
        <p:spPr bwMode="auto">
          <a:xfrm>
            <a:off x="1144588" y="0"/>
            <a:ext cx="9902825" cy="6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007750" y="5865168"/>
            <a:ext cx="2548646" cy="646331"/>
          </a:xfrm>
          <a:prstGeom prst="rect">
            <a:avLst/>
          </a:prstGeom>
          <a:noFill/>
        </p:spPr>
        <p:txBody>
          <a:bodyPr wrap="none" rtlCol="0">
            <a:spAutoFit/>
          </a:bodyPr>
          <a:lstStyle/>
          <a:p>
            <a:r>
              <a:rPr lang="fr-CH" dirty="0"/>
              <a:t>TRIPLET MAIN BUS-BARS </a:t>
            </a:r>
          </a:p>
          <a:p>
            <a:r>
              <a:rPr lang="fr-CH" dirty="0"/>
              <a:t>to minimise </a:t>
            </a:r>
            <a:r>
              <a:rPr lang="fr-CH" dirty="0" err="1"/>
              <a:t>stray</a:t>
            </a:r>
            <a:r>
              <a:rPr lang="fr-CH" dirty="0"/>
              <a:t> </a:t>
            </a:r>
            <a:r>
              <a:rPr lang="fr-CH" dirty="0" err="1"/>
              <a:t>fields</a:t>
            </a:r>
            <a:endParaRPr lang="en-GB" dirty="0"/>
          </a:p>
        </p:txBody>
      </p:sp>
    </p:spTree>
    <p:extLst>
      <p:ext uri="{BB962C8B-B14F-4D97-AF65-F5344CB8AC3E}">
        <p14:creationId xmlns:p14="http://schemas.microsoft.com/office/powerpoint/2010/main" val="4067629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312" t="1445" r="10943" b="1625"/>
          <a:stretch/>
        </p:blipFill>
        <p:spPr bwMode="auto">
          <a:xfrm>
            <a:off x="1171186" y="908050"/>
            <a:ext cx="9827683" cy="594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15kA Switch schematic</a:t>
            </a:r>
          </a:p>
        </p:txBody>
      </p:sp>
      <p:sp>
        <p:nvSpPr>
          <p:cNvPr id="5" name="Oval 4"/>
          <p:cNvSpPr/>
          <p:nvPr/>
        </p:nvSpPr>
        <p:spPr bwMode="auto">
          <a:xfrm>
            <a:off x="9408460" y="1866054"/>
            <a:ext cx="936130" cy="389513"/>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eaLnBrk="0" fontAlgn="base" hangingPunct="0">
              <a:spcBef>
                <a:spcPct val="0"/>
              </a:spcBef>
              <a:spcAft>
                <a:spcPct val="0"/>
              </a:spcAft>
            </a:pPr>
            <a:endParaRPr lang="en-GB" sz="1200" b="1">
              <a:latin typeface="Times New Roman" pitchFamily="18" charset="0"/>
            </a:endParaRPr>
          </a:p>
        </p:txBody>
      </p:sp>
      <p:sp>
        <p:nvSpPr>
          <p:cNvPr id="6" name="Oval 5"/>
          <p:cNvSpPr/>
          <p:nvPr/>
        </p:nvSpPr>
        <p:spPr bwMode="auto">
          <a:xfrm>
            <a:off x="1415351" y="1938064"/>
            <a:ext cx="576080" cy="389513"/>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eaLnBrk="0" fontAlgn="base" hangingPunct="0">
              <a:spcBef>
                <a:spcPct val="0"/>
              </a:spcBef>
              <a:spcAft>
                <a:spcPct val="0"/>
              </a:spcAft>
            </a:pPr>
            <a:endParaRPr lang="en-GB" sz="1200" b="1">
              <a:latin typeface="Times New Roman" pitchFamily="18" charset="0"/>
            </a:endParaRPr>
          </a:p>
        </p:txBody>
      </p:sp>
      <p:sp>
        <p:nvSpPr>
          <p:cNvPr id="7" name="Oval 6"/>
          <p:cNvSpPr/>
          <p:nvPr/>
        </p:nvSpPr>
        <p:spPr bwMode="auto">
          <a:xfrm>
            <a:off x="2095580" y="1938064"/>
            <a:ext cx="360050" cy="389513"/>
          </a:xfrm>
          <a:prstGeom prst="ellipse">
            <a:avLst/>
          </a:prstGeom>
          <a:noFill/>
          <a:ln w="25400" cap="flat" cmpd="sng" algn="ctr">
            <a:solidFill>
              <a:srgbClr val="FF00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eaLnBrk="0" fontAlgn="base" hangingPunct="0">
              <a:spcBef>
                <a:spcPct val="0"/>
              </a:spcBef>
              <a:spcAft>
                <a:spcPct val="0"/>
              </a:spcAft>
            </a:pPr>
            <a:endParaRPr lang="en-GB" sz="1200" b="1">
              <a:latin typeface="Times New Roman" pitchFamily="18" charset="0"/>
            </a:endParaRPr>
          </a:p>
        </p:txBody>
      </p:sp>
    </p:spTree>
    <p:extLst>
      <p:ext uri="{BB962C8B-B14F-4D97-AF65-F5344CB8AC3E}">
        <p14:creationId xmlns:p14="http://schemas.microsoft.com/office/powerpoint/2010/main" val="3799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219" t="20182" r="9205" b="22897"/>
          <a:stretch/>
        </p:blipFill>
        <p:spPr bwMode="auto">
          <a:xfrm>
            <a:off x="1343340" y="3690390"/>
            <a:ext cx="8418727" cy="3167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664" t="12172" r="46464" b="41474"/>
          <a:stretch/>
        </p:blipFill>
        <p:spPr bwMode="auto">
          <a:xfrm>
            <a:off x="250296" y="1119496"/>
            <a:ext cx="3502782" cy="1847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834984" y="690981"/>
            <a:ext cx="6223258" cy="3139321"/>
          </a:xfrm>
          <a:prstGeom prst="rect">
            <a:avLst/>
          </a:prstGeom>
        </p:spPr>
        <p:txBody>
          <a:bodyPr wrap="square">
            <a:spAutoFit/>
          </a:bodyPr>
          <a:lstStyle/>
          <a:p>
            <a:r>
              <a:rPr lang="en-GB" kern="0" dirty="0"/>
              <a:t>IGBT:</a:t>
            </a:r>
          </a:p>
          <a:p>
            <a:r>
              <a:rPr lang="en-GB" kern="0" dirty="0"/>
              <a:t>Infineon </a:t>
            </a:r>
            <a:r>
              <a:rPr lang="en-GB" kern="0" dirty="0" smtClean="0"/>
              <a:t>FZ3600R17HP4_B2 </a:t>
            </a:r>
            <a:r>
              <a:rPr lang="en-GB" kern="0" dirty="0">
                <a:solidFill>
                  <a:srgbClr val="FF0000"/>
                </a:solidFill>
              </a:rPr>
              <a:t>– the best available on the market</a:t>
            </a:r>
            <a:endParaRPr lang="en-GB" dirty="0">
              <a:solidFill>
                <a:srgbClr val="FF0000"/>
              </a:solidFill>
            </a:endParaRPr>
          </a:p>
          <a:p>
            <a:endParaRPr lang="en-GB" dirty="0"/>
          </a:p>
          <a:p>
            <a:r>
              <a:rPr lang="en-GB" dirty="0" err="1"/>
              <a:t>Vce_max</a:t>
            </a:r>
            <a:r>
              <a:rPr lang="en-GB" dirty="0"/>
              <a:t> = 1700V, </a:t>
            </a:r>
            <a:r>
              <a:rPr lang="en-GB" dirty="0" err="1"/>
              <a:t>Inom</a:t>
            </a:r>
            <a:r>
              <a:rPr lang="en-GB" dirty="0"/>
              <a:t> = 3600A</a:t>
            </a:r>
          </a:p>
          <a:p>
            <a:r>
              <a:rPr lang="en-GB" dirty="0"/>
              <a:t>With I = 1875A (max possible current):</a:t>
            </a:r>
          </a:p>
          <a:p>
            <a:r>
              <a:rPr lang="en-GB" dirty="0"/>
              <a:t> </a:t>
            </a:r>
            <a:r>
              <a:rPr lang="en-GB" dirty="0" err="1"/>
              <a:t>Vces</a:t>
            </a:r>
            <a:r>
              <a:rPr lang="en-GB" dirty="0"/>
              <a:t> =1.6V =&gt; Junction heat dissipation ~3000W per module</a:t>
            </a:r>
          </a:p>
          <a:p>
            <a:r>
              <a:rPr lang="en-GB" dirty="0"/>
              <a:t>Junction temperature  ~ 100-105°C</a:t>
            </a:r>
          </a:p>
          <a:p>
            <a:r>
              <a:rPr lang="en-GB" dirty="0"/>
              <a:t>300 W dissipation for the </a:t>
            </a:r>
            <a:r>
              <a:rPr lang="en-GB" dirty="0" smtClean="0"/>
              <a:t>terminals</a:t>
            </a:r>
          </a:p>
          <a:p>
            <a:r>
              <a:rPr lang="fr-CH" dirty="0" smtClean="0"/>
              <a:t>_B2 version </a:t>
            </a:r>
            <a:r>
              <a:rPr lang="fr-CH" dirty="0" err="1" smtClean="0"/>
              <a:t>comes</a:t>
            </a:r>
            <a:r>
              <a:rPr lang="fr-CH" dirty="0" smtClean="0"/>
              <a:t> </a:t>
            </a:r>
            <a:r>
              <a:rPr lang="fr-CH" dirty="0" err="1" smtClean="0"/>
              <a:t>with</a:t>
            </a:r>
            <a:r>
              <a:rPr lang="fr-CH" dirty="0" smtClean="0"/>
              <a:t> </a:t>
            </a:r>
            <a:r>
              <a:rPr lang="fr-CH" dirty="0" err="1" smtClean="0"/>
              <a:t>AlSiC</a:t>
            </a:r>
            <a:r>
              <a:rPr lang="fr-CH" dirty="0" smtClean="0"/>
              <a:t> base plate </a:t>
            </a:r>
            <a:r>
              <a:rPr lang="fr-CH" dirty="0" err="1" smtClean="0"/>
              <a:t>adjusted</a:t>
            </a:r>
            <a:r>
              <a:rPr lang="fr-CH" dirty="0" smtClean="0"/>
              <a:t> to thermal </a:t>
            </a:r>
            <a:r>
              <a:rPr lang="fr-CH" dirty="0" err="1" smtClean="0"/>
              <a:t>expension</a:t>
            </a:r>
            <a:r>
              <a:rPr lang="fr-CH" dirty="0" smtClean="0"/>
              <a:t> of </a:t>
            </a:r>
            <a:r>
              <a:rPr lang="fr-CH" dirty="0" err="1" smtClean="0"/>
              <a:t>silicon</a:t>
            </a:r>
            <a:r>
              <a:rPr lang="fr-CH" dirty="0" smtClean="0"/>
              <a:t> and </a:t>
            </a:r>
            <a:r>
              <a:rPr lang="fr-CH" dirty="0" err="1" smtClean="0"/>
              <a:t>ceramics</a:t>
            </a:r>
            <a:r>
              <a:rPr lang="fr-CH" dirty="0" smtClean="0"/>
              <a:t> </a:t>
            </a:r>
            <a:r>
              <a:rPr lang="fr-CH" dirty="0" err="1" smtClean="0"/>
              <a:t>leading</a:t>
            </a:r>
            <a:r>
              <a:rPr lang="fr-CH" dirty="0" smtClean="0"/>
              <a:t> to longer </a:t>
            </a:r>
            <a:r>
              <a:rPr lang="fr-CH" dirty="0" err="1" smtClean="0"/>
              <a:t>lifetime</a:t>
            </a:r>
            <a:r>
              <a:rPr lang="fr-CH" dirty="0" smtClean="0"/>
              <a:t> due to thermal cycles </a:t>
            </a:r>
            <a:endParaRPr lang="en-GB" dirty="0"/>
          </a:p>
        </p:txBody>
      </p:sp>
      <p:sp>
        <p:nvSpPr>
          <p:cNvPr id="5"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Main components</a:t>
            </a:r>
          </a:p>
        </p:txBody>
      </p:sp>
    </p:spTree>
    <p:extLst>
      <p:ext uri="{BB962C8B-B14F-4D97-AF65-F5344CB8AC3E}">
        <p14:creationId xmlns:p14="http://schemas.microsoft.com/office/powerpoint/2010/main" val="15957285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97" t="1372" r="10302" b="1244"/>
          <a:stretch/>
        </p:blipFill>
        <p:spPr bwMode="auto">
          <a:xfrm>
            <a:off x="2282418" y="876265"/>
            <a:ext cx="3597552" cy="5577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240" t="4900" r="15407" b="5266"/>
          <a:stretch/>
        </p:blipFill>
        <p:spPr bwMode="auto">
          <a:xfrm>
            <a:off x="6161760" y="876264"/>
            <a:ext cx="3246701" cy="5577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Design topology</a:t>
            </a:r>
          </a:p>
        </p:txBody>
      </p:sp>
    </p:spTree>
    <p:extLst>
      <p:ext uri="{BB962C8B-B14F-4D97-AF65-F5344CB8AC3E}">
        <p14:creationId xmlns:p14="http://schemas.microsoft.com/office/powerpoint/2010/main" val="2876156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726" b="11429"/>
          <a:stretch/>
        </p:blipFill>
        <p:spPr bwMode="auto">
          <a:xfrm>
            <a:off x="3935701" y="692620"/>
            <a:ext cx="5658161" cy="5739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79470" y="1772770"/>
            <a:ext cx="757900" cy="369332"/>
          </a:xfrm>
          <a:prstGeom prst="rect">
            <a:avLst/>
          </a:prstGeom>
          <a:noFill/>
        </p:spPr>
        <p:txBody>
          <a:bodyPr wrap="none" rtlCol="0">
            <a:spAutoFit/>
          </a:bodyPr>
          <a:lstStyle/>
          <a:p>
            <a:r>
              <a:rPr lang="en-GB" dirty="0">
                <a:solidFill>
                  <a:schemeClr val="accent6"/>
                </a:solidFill>
              </a:rPr>
              <a:t>Driver</a:t>
            </a:r>
          </a:p>
        </p:txBody>
      </p:sp>
      <p:sp>
        <p:nvSpPr>
          <p:cNvPr id="5" name="TextBox 4"/>
          <p:cNvSpPr txBox="1"/>
          <p:nvPr/>
        </p:nvSpPr>
        <p:spPr>
          <a:xfrm>
            <a:off x="1476719" y="2600005"/>
            <a:ext cx="1967205" cy="923330"/>
          </a:xfrm>
          <a:prstGeom prst="rect">
            <a:avLst/>
          </a:prstGeom>
          <a:noFill/>
        </p:spPr>
        <p:txBody>
          <a:bodyPr wrap="none" rtlCol="0">
            <a:spAutoFit/>
          </a:bodyPr>
          <a:lstStyle/>
          <a:p>
            <a:r>
              <a:rPr lang="en-GB" dirty="0">
                <a:solidFill>
                  <a:schemeClr val="accent5">
                    <a:lumMod val="25000"/>
                  </a:schemeClr>
                </a:solidFill>
              </a:rPr>
              <a:t>Emitter / Collector </a:t>
            </a:r>
          </a:p>
          <a:p>
            <a:r>
              <a:rPr lang="en-GB" dirty="0">
                <a:solidFill>
                  <a:schemeClr val="accent5">
                    <a:lumMod val="25000"/>
                  </a:schemeClr>
                </a:solidFill>
              </a:rPr>
              <a:t>water cooled</a:t>
            </a:r>
          </a:p>
          <a:p>
            <a:r>
              <a:rPr lang="en-GB" dirty="0">
                <a:solidFill>
                  <a:schemeClr val="accent5">
                    <a:lumMod val="25000"/>
                  </a:schemeClr>
                </a:solidFill>
              </a:rPr>
              <a:t>laminated </a:t>
            </a:r>
            <a:r>
              <a:rPr lang="en-GB" dirty="0" err="1">
                <a:solidFill>
                  <a:schemeClr val="accent5">
                    <a:lumMod val="25000"/>
                  </a:schemeClr>
                </a:solidFill>
              </a:rPr>
              <a:t>busbars</a:t>
            </a:r>
            <a:r>
              <a:rPr lang="en-GB" dirty="0">
                <a:solidFill>
                  <a:schemeClr val="accent5">
                    <a:lumMod val="25000"/>
                  </a:schemeClr>
                </a:solidFill>
              </a:rPr>
              <a:t> </a:t>
            </a:r>
          </a:p>
        </p:txBody>
      </p:sp>
      <p:sp>
        <p:nvSpPr>
          <p:cNvPr id="6" name="TextBox 5"/>
          <p:cNvSpPr txBox="1"/>
          <p:nvPr/>
        </p:nvSpPr>
        <p:spPr>
          <a:xfrm>
            <a:off x="9889863" y="2142102"/>
            <a:ext cx="591829" cy="369332"/>
          </a:xfrm>
          <a:prstGeom prst="rect">
            <a:avLst/>
          </a:prstGeom>
          <a:noFill/>
        </p:spPr>
        <p:txBody>
          <a:bodyPr wrap="none" rtlCol="0">
            <a:spAutoFit/>
          </a:bodyPr>
          <a:lstStyle/>
          <a:p>
            <a:r>
              <a:rPr lang="en-GB" dirty="0">
                <a:solidFill>
                  <a:schemeClr val="accent1">
                    <a:lumMod val="50000"/>
                  </a:schemeClr>
                </a:solidFill>
              </a:rPr>
              <a:t>LEM</a:t>
            </a:r>
          </a:p>
        </p:txBody>
      </p:sp>
      <p:sp>
        <p:nvSpPr>
          <p:cNvPr id="7" name="TextBox 6"/>
          <p:cNvSpPr txBox="1"/>
          <p:nvPr/>
        </p:nvSpPr>
        <p:spPr>
          <a:xfrm>
            <a:off x="9889863" y="3645030"/>
            <a:ext cx="617477" cy="369332"/>
          </a:xfrm>
          <a:prstGeom prst="rect">
            <a:avLst/>
          </a:prstGeom>
          <a:noFill/>
        </p:spPr>
        <p:txBody>
          <a:bodyPr wrap="none" rtlCol="0">
            <a:spAutoFit/>
          </a:bodyPr>
          <a:lstStyle/>
          <a:p>
            <a:r>
              <a:rPr lang="en-GB" dirty="0">
                <a:solidFill>
                  <a:srgbClr val="FF00FF"/>
                </a:solidFill>
              </a:rPr>
              <a:t>Fuse</a:t>
            </a:r>
          </a:p>
        </p:txBody>
      </p:sp>
      <p:sp>
        <p:nvSpPr>
          <p:cNvPr id="8" name="TextBox 7"/>
          <p:cNvSpPr txBox="1"/>
          <p:nvPr/>
        </p:nvSpPr>
        <p:spPr>
          <a:xfrm>
            <a:off x="9825742" y="2718561"/>
            <a:ext cx="952248" cy="369332"/>
          </a:xfrm>
          <a:prstGeom prst="rect">
            <a:avLst/>
          </a:prstGeom>
          <a:noFill/>
        </p:spPr>
        <p:txBody>
          <a:bodyPr wrap="none" rtlCol="0">
            <a:spAutoFit/>
          </a:bodyPr>
          <a:lstStyle/>
          <a:p>
            <a:r>
              <a:rPr lang="en-GB" dirty="0" err="1">
                <a:solidFill>
                  <a:srgbClr val="0070C0"/>
                </a:solidFill>
              </a:rPr>
              <a:t>flexibles</a:t>
            </a:r>
            <a:endParaRPr lang="en-GB" dirty="0">
              <a:solidFill>
                <a:srgbClr val="0070C0"/>
              </a:solidFill>
            </a:endParaRPr>
          </a:p>
        </p:txBody>
      </p:sp>
      <p:sp>
        <p:nvSpPr>
          <p:cNvPr id="9" name="TextBox 8"/>
          <p:cNvSpPr txBox="1"/>
          <p:nvPr/>
        </p:nvSpPr>
        <p:spPr>
          <a:xfrm>
            <a:off x="9645524" y="1196691"/>
            <a:ext cx="1273747" cy="646331"/>
          </a:xfrm>
          <a:prstGeom prst="rect">
            <a:avLst/>
          </a:prstGeom>
          <a:noFill/>
        </p:spPr>
        <p:txBody>
          <a:bodyPr wrap="none" rtlCol="0">
            <a:spAutoFit/>
          </a:bodyPr>
          <a:lstStyle/>
          <a:p>
            <a:r>
              <a:rPr lang="en-GB" dirty="0">
                <a:solidFill>
                  <a:schemeClr val="accent6"/>
                </a:solidFill>
              </a:rPr>
              <a:t>distribution</a:t>
            </a:r>
          </a:p>
          <a:p>
            <a:r>
              <a:rPr lang="en-GB" dirty="0" err="1">
                <a:solidFill>
                  <a:schemeClr val="accent6"/>
                </a:solidFill>
              </a:rPr>
              <a:t>busbars</a:t>
            </a:r>
            <a:endParaRPr lang="en-GB" dirty="0">
              <a:solidFill>
                <a:schemeClr val="accent6"/>
              </a:solidFill>
            </a:endParaRPr>
          </a:p>
        </p:txBody>
      </p:sp>
      <p:sp>
        <p:nvSpPr>
          <p:cNvPr id="10"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Design topology</a:t>
            </a:r>
          </a:p>
        </p:txBody>
      </p:sp>
      <p:cxnSp>
        <p:nvCxnSpPr>
          <p:cNvPr id="4" name="Straight Arrow Connector 3"/>
          <p:cNvCxnSpPr>
            <a:stCxn id="2" idx="3"/>
          </p:cNvCxnSpPr>
          <p:nvPr/>
        </p:nvCxnSpPr>
        <p:spPr bwMode="auto">
          <a:xfrm>
            <a:off x="3037370" y="1957436"/>
            <a:ext cx="1546420" cy="369332"/>
          </a:xfrm>
          <a:prstGeom prst="straightConnector1">
            <a:avLst/>
          </a:prstGeom>
          <a:solidFill>
            <a:srgbClr val="FFFFFF"/>
          </a:solidFill>
          <a:ln w="12700" cap="flat" cmpd="sng" algn="ctr">
            <a:solidFill>
              <a:srgbClr val="00B050"/>
            </a:solidFill>
            <a:prstDash val="solid"/>
            <a:round/>
            <a:headEnd type="none" w="med" len="med"/>
            <a:tailEnd type="arrow"/>
          </a:ln>
          <a:effectLst/>
        </p:spPr>
      </p:cxnSp>
      <p:cxnSp>
        <p:nvCxnSpPr>
          <p:cNvPr id="12" name="Straight Arrow Connector 11"/>
          <p:cNvCxnSpPr/>
          <p:nvPr/>
        </p:nvCxnSpPr>
        <p:spPr bwMode="auto">
          <a:xfrm flipV="1">
            <a:off x="3202886" y="2903227"/>
            <a:ext cx="2749095" cy="152328"/>
          </a:xfrm>
          <a:prstGeom prst="straightConnector1">
            <a:avLst/>
          </a:prstGeom>
          <a:solidFill>
            <a:srgbClr val="FFFFFF"/>
          </a:solidFill>
          <a:ln w="12700" cap="flat" cmpd="sng" algn="ctr">
            <a:solidFill>
              <a:srgbClr val="002060"/>
            </a:solidFill>
            <a:prstDash val="solid"/>
            <a:round/>
            <a:headEnd type="none" w="med" len="med"/>
            <a:tailEnd type="arrow"/>
          </a:ln>
          <a:effectLst/>
        </p:spPr>
      </p:cxnSp>
      <p:cxnSp>
        <p:nvCxnSpPr>
          <p:cNvPr id="14" name="Straight Arrow Connector 13"/>
          <p:cNvCxnSpPr/>
          <p:nvPr/>
        </p:nvCxnSpPr>
        <p:spPr bwMode="auto">
          <a:xfrm flipH="1">
            <a:off x="8544340" y="1519855"/>
            <a:ext cx="1281402" cy="0"/>
          </a:xfrm>
          <a:prstGeom prst="straightConnector1">
            <a:avLst/>
          </a:prstGeom>
          <a:solidFill>
            <a:srgbClr val="FFFFFF"/>
          </a:solidFill>
          <a:ln w="12700" cap="flat" cmpd="sng" algn="ctr">
            <a:solidFill>
              <a:srgbClr val="00B050"/>
            </a:solidFill>
            <a:prstDash val="solid"/>
            <a:round/>
            <a:headEnd type="none" w="med" len="med"/>
            <a:tailEnd type="arrow"/>
          </a:ln>
          <a:effectLst/>
        </p:spPr>
      </p:cxnSp>
      <p:cxnSp>
        <p:nvCxnSpPr>
          <p:cNvPr id="17" name="Straight Arrow Connector 16"/>
          <p:cNvCxnSpPr>
            <a:stCxn id="6" idx="1"/>
          </p:cNvCxnSpPr>
          <p:nvPr/>
        </p:nvCxnSpPr>
        <p:spPr bwMode="auto">
          <a:xfrm flipH="1" flipV="1">
            <a:off x="8878314" y="2204830"/>
            <a:ext cx="1011548" cy="121938"/>
          </a:xfrm>
          <a:prstGeom prst="straightConnector1">
            <a:avLst/>
          </a:prstGeom>
          <a:solidFill>
            <a:srgbClr val="FFFFFF"/>
          </a:solidFill>
          <a:ln w="12700" cap="flat" cmpd="sng" algn="ctr">
            <a:solidFill>
              <a:srgbClr val="002060"/>
            </a:solidFill>
            <a:prstDash val="solid"/>
            <a:round/>
            <a:headEnd type="none" w="med" len="med"/>
            <a:tailEnd type="arrow"/>
          </a:ln>
          <a:effectLst/>
        </p:spPr>
      </p:cxnSp>
      <p:cxnSp>
        <p:nvCxnSpPr>
          <p:cNvPr id="19" name="Straight Arrow Connector 18"/>
          <p:cNvCxnSpPr/>
          <p:nvPr/>
        </p:nvCxnSpPr>
        <p:spPr bwMode="auto">
          <a:xfrm flipH="1" flipV="1">
            <a:off x="8878314" y="2761088"/>
            <a:ext cx="1011549" cy="121938"/>
          </a:xfrm>
          <a:prstGeom prst="straightConnector1">
            <a:avLst/>
          </a:prstGeom>
          <a:solidFill>
            <a:srgbClr val="FFFFFF"/>
          </a:solidFill>
          <a:ln w="12700" cap="flat" cmpd="sng" algn="ctr">
            <a:solidFill>
              <a:srgbClr val="002060"/>
            </a:solidFill>
            <a:prstDash val="solid"/>
            <a:round/>
            <a:headEnd type="none" w="med" len="med"/>
            <a:tailEnd type="arrow"/>
          </a:ln>
          <a:effectLst/>
        </p:spPr>
      </p:cxnSp>
      <p:cxnSp>
        <p:nvCxnSpPr>
          <p:cNvPr id="20" name="Straight Arrow Connector 19"/>
          <p:cNvCxnSpPr/>
          <p:nvPr/>
        </p:nvCxnSpPr>
        <p:spPr bwMode="auto">
          <a:xfrm flipH="1">
            <a:off x="8184290" y="3845698"/>
            <a:ext cx="1705572" cy="807473"/>
          </a:xfrm>
          <a:prstGeom prst="straightConnector1">
            <a:avLst/>
          </a:prstGeom>
          <a:solidFill>
            <a:srgbClr val="FFFFFF"/>
          </a:solidFill>
          <a:ln w="12700" cap="flat" cmpd="sng" algn="ctr">
            <a:solidFill>
              <a:srgbClr val="FF00FF"/>
            </a:solidFill>
            <a:prstDash val="solid"/>
            <a:round/>
            <a:headEnd type="none" w="med" len="med"/>
            <a:tailEnd type="arrow"/>
          </a:ln>
          <a:effectLst/>
        </p:spPr>
      </p:cxnSp>
    </p:spTree>
    <p:extLst>
      <p:ext uri="{BB962C8B-B14F-4D97-AF65-F5344CB8AC3E}">
        <p14:creationId xmlns:p14="http://schemas.microsoft.com/office/powerpoint/2010/main" val="41528506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897" t="9809" r="4824" b="2973"/>
          <a:stretch/>
        </p:blipFill>
        <p:spPr bwMode="auto">
          <a:xfrm>
            <a:off x="1559370" y="1052670"/>
            <a:ext cx="5055086" cy="3257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Design topology</a:t>
            </a: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40" t="9351" r="5676" b="13484"/>
          <a:stretch/>
        </p:blipFill>
        <p:spPr bwMode="auto">
          <a:xfrm>
            <a:off x="5305211" y="3284980"/>
            <a:ext cx="5327419" cy="288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614456" y="1742087"/>
            <a:ext cx="3303020" cy="584775"/>
          </a:xfrm>
          <a:prstGeom prst="rect">
            <a:avLst/>
          </a:prstGeom>
          <a:noFill/>
        </p:spPr>
        <p:txBody>
          <a:bodyPr wrap="none" rtlCol="0">
            <a:spAutoFit/>
          </a:bodyPr>
          <a:lstStyle/>
          <a:p>
            <a:r>
              <a:rPr lang="en-GB" sz="1600" dirty="0"/>
              <a:t>Laminated </a:t>
            </a:r>
            <a:r>
              <a:rPr lang="en-GB" sz="1600" dirty="0" err="1"/>
              <a:t>busbars</a:t>
            </a:r>
            <a:r>
              <a:rPr lang="en-GB" sz="1600" dirty="0"/>
              <a:t> with flexibles and </a:t>
            </a:r>
          </a:p>
          <a:p>
            <a:r>
              <a:rPr lang="fr-CH" sz="1600" dirty="0"/>
              <a:t>Water </a:t>
            </a:r>
            <a:r>
              <a:rPr lang="fr-CH" sz="1600" dirty="0" err="1"/>
              <a:t>cooling</a:t>
            </a:r>
            <a:r>
              <a:rPr lang="fr-CH" sz="1600" dirty="0"/>
              <a:t> of the IGBT </a:t>
            </a:r>
            <a:r>
              <a:rPr lang="fr-CH" sz="1600" dirty="0" err="1"/>
              <a:t>terminals</a:t>
            </a:r>
            <a:endParaRPr lang="en-GB" sz="1600" dirty="0"/>
          </a:p>
        </p:txBody>
      </p:sp>
    </p:spTree>
    <p:extLst>
      <p:ext uri="{BB962C8B-B14F-4D97-AF65-F5344CB8AC3E}">
        <p14:creationId xmlns:p14="http://schemas.microsoft.com/office/powerpoint/2010/main" val="41432627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1" y="69850"/>
            <a:ext cx="8280839" cy="838200"/>
          </a:xfrm>
        </p:spPr>
        <p:txBody>
          <a:bodyPr/>
          <a:lstStyle/>
          <a:p>
            <a:r>
              <a:rPr lang="fr-CH" sz="4800" dirty="0">
                <a:solidFill>
                  <a:srgbClr val="0000FF"/>
                </a:solidFill>
              </a:rPr>
              <a:t>OUTLINE</a:t>
            </a:r>
            <a:endParaRPr lang="en-GB" sz="4800" dirty="0">
              <a:solidFill>
                <a:srgbClr val="0000FF"/>
              </a:solidFill>
            </a:endParaRPr>
          </a:p>
        </p:txBody>
      </p:sp>
      <p:sp>
        <p:nvSpPr>
          <p:cNvPr id="3" name="Content Placeholder 2"/>
          <p:cNvSpPr>
            <a:spLocks noGrp="1"/>
          </p:cNvSpPr>
          <p:nvPr>
            <p:ph idx="1"/>
          </p:nvPr>
        </p:nvSpPr>
        <p:spPr>
          <a:xfrm>
            <a:off x="1657352" y="1268700"/>
            <a:ext cx="8759825" cy="4827300"/>
          </a:xfrm>
        </p:spPr>
        <p:txBody>
          <a:bodyPr>
            <a:normAutofit lnSpcReduction="10000"/>
          </a:bodyPr>
          <a:lstStyle/>
          <a:p>
            <a:endParaRPr lang="en-GB" dirty="0" smtClean="0"/>
          </a:p>
          <a:p>
            <a:r>
              <a:rPr lang="en-GB" dirty="0"/>
              <a:t>Project team</a:t>
            </a:r>
          </a:p>
          <a:p>
            <a:r>
              <a:rPr lang="fr-CH" dirty="0"/>
              <a:t>SM18</a:t>
            </a:r>
          </a:p>
          <a:p>
            <a:r>
              <a:rPr lang="fr-CH" dirty="0" err="1"/>
              <a:t>Requirements</a:t>
            </a:r>
            <a:r>
              <a:rPr lang="fr-CH" dirty="0"/>
              <a:t> / </a:t>
            </a:r>
            <a:r>
              <a:rPr lang="fr-CH" dirty="0" err="1"/>
              <a:t>Functional</a:t>
            </a:r>
            <a:r>
              <a:rPr lang="fr-CH" dirty="0"/>
              <a:t> </a:t>
            </a:r>
            <a:r>
              <a:rPr lang="fr-CH" dirty="0" err="1"/>
              <a:t>Specification</a:t>
            </a:r>
            <a:endParaRPr lang="fr-CH" dirty="0"/>
          </a:p>
          <a:p>
            <a:r>
              <a:rPr lang="fr-CH" dirty="0" err="1"/>
              <a:t>Schematics</a:t>
            </a:r>
            <a:r>
              <a:rPr lang="fr-CH" dirty="0"/>
              <a:t> / Design </a:t>
            </a:r>
            <a:r>
              <a:rPr lang="fr-CH" dirty="0" err="1"/>
              <a:t>Criteria</a:t>
            </a:r>
            <a:endParaRPr lang="fr-CH" dirty="0"/>
          </a:p>
          <a:p>
            <a:r>
              <a:rPr lang="fr-CH" dirty="0" err="1"/>
              <a:t>Topology</a:t>
            </a:r>
            <a:endParaRPr lang="fr-CH" dirty="0"/>
          </a:p>
          <a:p>
            <a:r>
              <a:rPr lang="fr-CH" dirty="0"/>
              <a:t>Simulations</a:t>
            </a:r>
          </a:p>
          <a:p>
            <a:r>
              <a:rPr lang="fr-CH" dirty="0" err="1"/>
              <a:t>Status</a:t>
            </a:r>
            <a:endParaRPr lang="fr-CH" dirty="0"/>
          </a:p>
          <a:p>
            <a:r>
              <a:rPr lang="fr-CH" dirty="0"/>
              <a:t>To do</a:t>
            </a:r>
            <a:endParaRPr lang="en-GB" dirty="0"/>
          </a:p>
          <a:p>
            <a:r>
              <a:rPr lang="en-GB" dirty="0"/>
              <a:t>Conclusion</a:t>
            </a:r>
          </a:p>
        </p:txBody>
      </p:sp>
    </p:spTree>
    <p:extLst>
      <p:ext uri="{BB962C8B-B14F-4D97-AF65-F5344CB8AC3E}">
        <p14:creationId xmlns:p14="http://schemas.microsoft.com/office/powerpoint/2010/main" val="4182825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01" t="12517" r="2729" b="10117"/>
          <a:stretch/>
        </p:blipFill>
        <p:spPr bwMode="auto">
          <a:xfrm>
            <a:off x="1364418" y="1034690"/>
            <a:ext cx="9484242" cy="4986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Design topology</a:t>
            </a:r>
          </a:p>
        </p:txBody>
      </p:sp>
      <p:sp>
        <p:nvSpPr>
          <p:cNvPr id="4" name="TextBox 3"/>
          <p:cNvSpPr txBox="1"/>
          <p:nvPr/>
        </p:nvSpPr>
        <p:spPr>
          <a:xfrm>
            <a:off x="1364418" y="5373271"/>
            <a:ext cx="4379404" cy="584775"/>
          </a:xfrm>
          <a:prstGeom prst="rect">
            <a:avLst/>
          </a:prstGeom>
          <a:noFill/>
        </p:spPr>
        <p:txBody>
          <a:bodyPr wrap="none" rtlCol="0">
            <a:spAutoFit/>
          </a:bodyPr>
          <a:lstStyle/>
          <a:p>
            <a:r>
              <a:rPr lang="en-GB" sz="1600" dirty="0"/>
              <a:t>Triplet main </a:t>
            </a:r>
            <a:r>
              <a:rPr lang="en-GB" sz="1600" dirty="0" err="1"/>
              <a:t>busbars</a:t>
            </a:r>
            <a:r>
              <a:rPr lang="en-GB" sz="1600" dirty="0"/>
              <a:t> equipped with </a:t>
            </a:r>
          </a:p>
          <a:p>
            <a:r>
              <a:rPr lang="en-GB" sz="1600" dirty="0"/>
              <a:t>one branch, including fuse, LEM and shunt resistor</a:t>
            </a:r>
          </a:p>
        </p:txBody>
      </p:sp>
    </p:spTree>
    <p:extLst>
      <p:ext uri="{BB962C8B-B14F-4D97-AF65-F5344CB8AC3E}">
        <p14:creationId xmlns:p14="http://schemas.microsoft.com/office/powerpoint/2010/main" val="2860513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7466" t="20056" r="14490" b="6698"/>
          <a:stretch/>
        </p:blipFill>
        <p:spPr bwMode="auto">
          <a:xfrm>
            <a:off x="1127310" y="2996940"/>
            <a:ext cx="5241046"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7232963" y="1268700"/>
                <a:ext cx="1921745"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latin typeface="Cambria Math"/>
                        </a:rPr>
                        <m:t>𝑅𝑡h𝐽𝐶</m:t>
                      </m:r>
                      <m:r>
                        <a:rPr lang="en-GB" sz="1600" i="1">
                          <a:latin typeface="Cambria Math"/>
                          <a:ea typeface="Cambria Math"/>
                        </a:rPr>
                        <m:t>=7.1 </m:t>
                      </m:r>
                      <m:r>
                        <a:rPr lang="en-GB" sz="1600" i="1">
                          <a:latin typeface="Cambria Math"/>
                          <a:ea typeface="Cambria Math"/>
                        </a:rPr>
                        <m:t>𝐾</m:t>
                      </m:r>
                      <m:r>
                        <a:rPr lang="en-GB" sz="1600" i="1">
                          <a:latin typeface="Cambria Math"/>
                          <a:ea typeface="Cambria Math"/>
                        </a:rPr>
                        <m:t>/</m:t>
                      </m:r>
                      <m:r>
                        <a:rPr lang="en-GB" sz="1600" i="1">
                          <a:latin typeface="Cambria Math"/>
                          <a:ea typeface="Cambria Math"/>
                        </a:rPr>
                        <m:t>𝑘𝑊</m:t>
                      </m:r>
                    </m:oMath>
                  </m:oMathPara>
                </a14:m>
                <a:endParaRPr lang="en-GB" sz="1600" dirty="0"/>
              </a:p>
            </p:txBody>
          </p:sp>
        </mc:Choice>
        <mc:Fallback xmlns="">
          <p:sp>
            <p:nvSpPr>
              <p:cNvPr id="4" name="TextBox 3"/>
              <p:cNvSpPr txBox="1">
                <a:spLocks noRot="1" noChangeAspect="1" noMove="1" noResize="1" noEditPoints="1" noAdjustHandles="1" noChangeArrowheads="1" noChangeShapeType="1" noTextEdit="1"/>
              </p:cNvSpPr>
              <p:nvPr/>
            </p:nvSpPr>
            <p:spPr>
              <a:xfrm>
                <a:off x="6088374" y="1268700"/>
                <a:ext cx="1921745" cy="338554"/>
              </a:xfrm>
              <a:prstGeom prst="rect">
                <a:avLst/>
              </a:prstGeom>
              <a:blipFill rotWithShape="1">
                <a:blip r:embed="rId3"/>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176151" y="1506226"/>
                <a:ext cx="1989263"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latin typeface="Cambria Math"/>
                        </a:rPr>
                        <m:t>𝑅𝑡h𝐶𝐻</m:t>
                      </m:r>
                      <m:r>
                        <a:rPr lang="en-GB" sz="1600" i="1">
                          <a:latin typeface="Cambria Math"/>
                          <a:ea typeface="Cambria Math"/>
                        </a:rPr>
                        <m:t>=9.7 </m:t>
                      </m:r>
                      <m:r>
                        <a:rPr lang="en-GB" sz="1600" i="1">
                          <a:latin typeface="Cambria Math"/>
                          <a:ea typeface="Cambria Math"/>
                        </a:rPr>
                        <m:t>𝐾</m:t>
                      </m:r>
                      <m:r>
                        <a:rPr lang="en-GB" sz="1600" i="1">
                          <a:latin typeface="Cambria Math"/>
                          <a:ea typeface="Cambria Math"/>
                        </a:rPr>
                        <m:t>/</m:t>
                      </m:r>
                      <m:r>
                        <a:rPr lang="en-GB" sz="1600" i="1">
                          <a:latin typeface="Cambria Math"/>
                          <a:ea typeface="Cambria Math"/>
                        </a:rPr>
                        <m:t>𝑘𝑊</m:t>
                      </m:r>
                    </m:oMath>
                  </m:oMathPara>
                </a14:m>
                <a:endParaRPr lang="en-GB" sz="1600" dirty="0"/>
              </a:p>
            </p:txBody>
          </p:sp>
        </mc:Choice>
        <mc:Fallback xmlns="">
          <p:sp>
            <p:nvSpPr>
              <p:cNvPr id="8" name="TextBox 7"/>
              <p:cNvSpPr txBox="1">
                <a:spLocks noRot="1" noChangeAspect="1" noMove="1" noResize="1" noEditPoints="1" noAdjustHandles="1" noChangeArrowheads="1" noChangeShapeType="1" noTextEdit="1"/>
              </p:cNvSpPr>
              <p:nvPr/>
            </p:nvSpPr>
            <p:spPr>
              <a:xfrm>
                <a:off x="6031562" y="1506226"/>
                <a:ext cx="1989263" cy="338554"/>
              </a:xfrm>
              <a:prstGeom prst="rect">
                <a:avLst/>
              </a:prstGeom>
              <a:blipFill rotWithShape="1">
                <a:blip r:embed="rId4"/>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320170" y="1722256"/>
                <a:ext cx="1685398"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latin typeface="Cambria Math"/>
                        </a:rPr>
                        <m:t>𝑅𝑡h𝑔</m:t>
                      </m:r>
                      <m:r>
                        <a:rPr lang="en-GB" sz="1600" i="1">
                          <a:latin typeface="Cambria Math"/>
                          <a:ea typeface="Cambria Math"/>
                        </a:rPr>
                        <m:t>=4 </m:t>
                      </m:r>
                      <m:r>
                        <a:rPr lang="en-GB" sz="1600" i="1">
                          <a:latin typeface="Cambria Math"/>
                          <a:ea typeface="Cambria Math"/>
                        </a:rPr>
                        <m:t>𝐾</m:t>
                      </m:r>
                      <m:r>
                        <a:rPr lang="en-GB" sz="1600" i="1">
                          <a:latin typeface="Cambria Math"/>
                          <a:ea typeface="Cambria Math"/>
                        </a:rPr>
                        <m:t>/</m:t>
                      </m:r>
                      <m:r>
                        <a:rPr lang="en-GB" sz="1600" i="1">
                          <a:latin typeface="Cambria Math"/>
                          <a:ea typeface="Cambria Math"/>
                        </a:rPr>
                        <m:t>𝑘𝑊</m:t>
                      </m:r>
                    </m:oMath>
                  </m:oMathPara>
                </a14:m>
                <a:endParaRPr lang="en-GB" sz="1600" dirty="0"/>
              </a:p>
            </p:txBody>
          </p:sp>
        </mc:Choice>
        <mc:Fallback xmlns="">
          <p:sp>
            <p:nvSpPr>
              <p:cNvPr id="10" name="TextBox 9"/>
              <p:cNvSpPr txBox="1">
                <a:spLocks noRot="1" noChangeAspect="1" noMove="1" noResize="1" noEditPoints="1" noAdjustHandles="1" noChangeArrowheads="1" noChangeShapeType="1" noTextEdit="1"/>
              </p:cNvSpPr>
              <p:nvPr/>
            </p:nvSpPr>
            <p:spPr>
              <a:xfrm>
                <a:off x="6175582" y="1722256"/>
                <a:ext cx="1685398" cy="338554"/>
              </a:xfrm>
              <a:prstGeom prst="rect">
                <a:avLst/>
              </a:prstGeom>
              <a:blipFill rotWithShape="1">
                <a:blip r:embed="rId5"/>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324996" y="1938286"/>
                <a:ext cx="186743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600" i="1">
                          <a:latin typeface="Cambria Math"/>
                        </a:rPr>
                        <m:t>𝑅𝑡h𝐻</m:t>
                      </m:r>
                      <m:r>
                        <a:rPr lang="en-GB" sz="1600" i="1">
                          <a:latin typeface="Cambria Math"/>
                          <a:ea typeface="Cambria Math"/>
                        </a:rPr>
                        <m:t>=3.3 </m:t>
                      </m:r>
                      <m:r>
                        <a:rPr lang="en-GB" sz="1600" i="1">
                          <a:latin typeface="Cambria Math"/>
                          <a:ea typeface="Cambria Math"/>
                        </a:rPr>
                        <m:t>𝐾</m:t>
                      </m:r>
                      <m:r>
                        <a:rPr lang="en-GB" sz="1600" i="1">
                          <a:latin typeface="Cambria Math"/>
                          <a:ea typeface="Cambria Math"/>
                        </a:rPr>
                        <m:t>/</m:t>
                      </m:r>
                      <m:r>
                        <a:rPr lang="en-GB" sz="1600" i="1">
                          <a:latin typeface="Cambria Math"/>
                          <a:ea typeface="Cambria Math"/>
                        </a:rPr>
                        <m:t>𝑘𝑊</m:t>
                      </m:r>
                    </m:oMath>
                  </m:oMathPara>
                </a14:m>
                <a:endParaRPr lang="en-GB" sz="1600" dirty="0"/>
              </a:p>
            </p:txBody>
          </p:sp>
        </mc:Choice>
        <mc:Fallback xmlns="">
          <p:sp>
            <p:nvSpPr>
              <p:cNvPr id="11" name="TextBox 10"/>
              <p:cNvSpPr txBox="1">
                <a:spLocks noRot="1" noChangeAspect="1" noMove="1" noResize="1" noEditPoints="1" noAdjustHandles="1" noChangeArrowheads="1" noChangeShapeType="1" noTextEdit="1"/>
              </p:cNvSpPr>
              <p:nvPr/>
            </p:nvSpPr>
            <p:spPr>
              <a:xfrm>
                <a:off x="6180408" y="1938286"/>
                <a:ext cx="1867434" cy="338554"/>
              </a:xfrm>
              <a:prstGeom prst="rect">
                <a:avLst/>
              </a:prstGeom>
              <a:blipFill rotWithShape="1">
                <a:blip r:embed="rId6"/>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434266" y="4097293"/>
                <a:ext cx="4180119" cy="584775"/>
              </a:xfrm>
              <a:prstGeom prst="rect">
                <a:avLst/>
              </a:prstGeom>
              <a:noFill/>
            </p:spPr>
            <p:txBody>
              <a:bodyPr wrap="none" rtlCol="0">
                <a:spAutoFit/>
              </a:bodyPr>
              <a:lstStyle/>
              <a:p>
                <a:r>
                  <a:rPr lang="en-GB" sz="1600" i="1" dirty="0">
                    <a:latin typeface="Cambria Math"/>
                  </a:rPr>
                  <a:t>With a power dissipation ~ 3kW:</a:t>
                </a:r>
              </a:p>
              <a:p>
                <a:pPr/>
                <a14:m>
                  <m:oMathPara xmlns:m="http://schemas.openxmlformats.org/officeDocument/2006/math">
                    <m:oMathParaPr>
                      <m:jc m:val="centerGroup"/>
                    </m:oMathParaPr>
                    <m:oMath xmlns:m="http://schemas.openxmlformats.org/officeDocument/2006/math">
                      <m:r>
                        <m:rPr>
                          <m:sty m:val="p"/>
                        </m:rPr>
                        <a:rPr lang="el-GR" sz="1600" i="1">
                          <a:latin typeface="Cambria Math"/>
                        </a:rPr>
                        <m:t>Δ</m:t>
                      </m:r>
                      <m:r>
                        <a:rPr lang="en-GB" sz="1600" i="1">
                          <a:latin typeface="Cambria Math"/>
                        </a:rPr>
                        <m:t>𝑇</m:t>
                      </m:r>
                      <m:r>
                        <a:rPr lang="en-GB" sz="1600" i="1">
                          <a:latin typeface="Cambria Math"/>
                          <a:ea typeface="Cambria Math"/>
                        </a:rPr>
                        <m:t>=</m:t>
                      </m:r>
                      <m:r>
                        <a:rPr lang="en-GB" sz="1600" i="1">
                          <a:latin typeface="Cambria Math"/>
                          <a:ea typeface="Cambria Math"/>
                        </a:rPr>
                        <m:t>𝑅𝑡h</m:t>
                      </m:r>
                      <m:r>
                        <a:rPr lang="en-GB" sz="1600" i="1">
                          <a:latin typeface="Cambria Math"/>
                          <a:ea typeface="Cambria Math"/>
                        </a:rPr>
                        <m:t> ∗</m:t>
                      </m:r>
                      <m:r>
                        <a:rPr lang="en-GB" sz="1600" i="1">
                          <a:latin typeface="Cambria Math"/>
                          <a:ea typeface="Cambria Math"/>
                        </a:rPr>
                        <m:t>𝑃</m:t>
                      </m:r>
                      <m:r>
                        <a:rPr lang="en-GB" sz="1600" i="1">
                          <a:latin typeface="Cambria Math"/>
                          <a:ea typeface="Cambria Math"/>
                        </a:rPr>
                        <m:t>=24.1</m:t>
                      </m:r>
                      <m:r>
                        <a:rPr lang="en-GB" sz="1600" i="1">
                          <a:latin typeface="Cambria Math"/>
                          <a:ea typeface="Cambria Math"/>
                        </a:rPr>
                        <m:t>𝐾</m:t>
                      </m:r>
                      <m:r>
                        <a:rPr lang="en-GB" sz="1600" i="1">
                          <a:latin typeface="Cambria Math"/>
                          <a:ea typeface="Cambria Math"/>
                        </a:rPr>
                        <m:t>/</m:t>
                      </m:r>
                      <m:r>
                        <a:rPr lang="en-GB" sz="1600" i="1">
                          <a:latin typeface="Cambria Math"/>
                          <a:ea typeface="Cambria Math"/>
                        </a:rPr>
                        <m:t>𝑘𝑊</m:t>
                      </m:r>
                      <m:r>
                        <a:rPr lang="en-GB" sz="1600" i="1">
                          <a:latin typeface="Cambria Math"/>
                          <a:ea typeface="Cambria Math"/>
                        </a:rPr>
                        <m:t>∗3</m:t>
                      </m:r>
                      <m:r>
                        <a:rPr lang="en-GB" sz="1600" i="1">
                          <a:latin typeface="Cambria Math"/>
                          <a:ea typeface="Cambria Math"/>
                        </a:rPr>
                        <m:t>𝑘𝑊</m:t>
                      </m:r>
                      <m:r>
                        <a:rPr lang="en-GB" sz="1600" i="1">
                          <a:latin typeface="Cambria Math"/>
                          <a:ea typeface="Cambria Math"/>
                        </a:rPr>
                        <m:t>=72.3 </m:t>
                      </m:r>
                      <m:r>
                        <a:rPr lang="en-GB" sz="1600" i="1">
                          <a:latin typeface="Cambria Math"/>
                          <a:ea typeface="Cambria Math"/>
                        </a:rPr>
                        <m:t>𝐾</m:t>
                      </m:r>
                    </m:oMath>
                  </m:oMathPara>
                </a14:m>
                <a:endParaRPr lang="en-GB" sz="1600" dirty="0"/>
              </a:p>
            </p:txBody>
          </p:sp>
        </mc:Choice>
        <mc:Fallback xmlns="">
          <p:sp>
            <p:nvSpPr>
              <p:cNvPr id="12" name="TextBox 11"/>
              <p:cNvSpPr txBox="1">
                <a:spLocks noRot="1" noChangeAspect="1" noMove="1" noResize="1" noEditPoints="1" noAdjustHandles="1" noChangeArrowheads="1" noChangeShapeType="1" noTextEdit="1"/>
              </p:cNvSpPr>
              <p:nvPr/>
            </p:nvSpPr>
            <p:spPr>
              <a:xfrm>
                <a:off x="5289677" y="4097292"/>
                <a:ext cx="4180119" cy="584775"/>
              </a:xfrm>
              <a:prstGeom prst="rect">
                <a:avLst/>
              </a:prstGeom>
              <a:blipFill rotWithShape="1">
                <a:blip r:embed="rId7"/>
                <a:stretch>
                  <a:fillRect l="-876" t="-4167"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463104" y="5004526"/>
                <a:ext cx="3252172" cy="584775"/>
              </a:xfrm>
              <a:prstGeom prst="rect">
                <a:avLst/>
              </a:prstGeom>
              <a:noFill/>
            </p:spPr>
            <p:txBody>
              <a:bodyPr wrap="none" rtlCol="0">
                <a:spAutoFit/>
              </a:bodyPr>
              <a:lstStyle/>
              <a:p>
                <a:r>
                  <a:rPr lang="en-GB" sz="1600" dirty="0"/>
                  <a:t>Water flow needed - 10 litres/min, </a:t>
                </a:r>
              </a:p>
              <a:p>
                <a:r>
                  <a:rPr lang="en-GB" sz="1600" dirty="0"/>
                  <a:t>with 3kW dissipation </a:t>
                </a:r>
                <a14:m>
                  <m:oMath xmlns:m="http://schemas.openxmlformats.org/officeDocument/2006/math">
                    <m:r>
                      <m:rPr>
                        <m:sty m:val="p"/>
                      </m:rPr>
                      <a:rPr lang="el-GR" sz="1600" i="1">
                        <a:latin typeface="Cambria Math"/>
                      </a:rPr>
                      <m:t>Δ</m:t>
                    </m:r>
                    <m:r>
                      <a:rPr lang="en-GB" sz="1600" i="1">
                        <a:latin typeface="Cambria Math"/>
                      </a:rPr>
                      <m:t>𝑇</m:t>
                    </m:r>
                  </m:oMath>
                </a14:m>
                <a:r>
                  <a:rPr lang="en-GB" sz="1600" dirty="0"/>
                  <a:t>water </a:t>
                </a:r>
                <a14:m>
                  <m:oMath xmlns:m="http://schemas.openxmlformats.org/officeDocument/2006/math">
                    <m:r>
                      <a:rPr lang="en-GB" sz="1600" i="1">
                        <a:latin typeface="Cambria Math"/>
                        <a:ea typeface="Cambria Math"/>
                      </a:rPr>
                      <m:t>=</m:t>
                    </m:r>
                  </m:oMath>
                </a14:m>
                <a:r>
                  <a:rPr lang="en-GB" sz="1600" dirty="0"/>
                  <a:t> 6K  </a:t>
                </a:r>
              </a:p>
            </p:txBody>
          </p:sp>
        </mc:Choice>
        <mc:Fallback xmlns="">
          <p:sp>
            <p:nvSpPr>
              <p:cNvPr id="5" name="TextBox 4"/>
              <p:cNvSpPr txBox="1">
                <a:spLocks noRot="1" noChangeAspect="1" noMove="1" noResize="1" noEditPoints="1" noAdjustHandles="1" noChangeArrowheads="1" noChangeShapeType="1" noTextEdit="1"/>
              </p:cNvSpPr>
              <p:nvPr/>
            </p:nvSpPr>
            <p:spPr>
              <a:xfrm>
                <a:off x="5318516" y="5004525"/>
                <a:ext cx="3461460" cy="584775"/>
              </a:xfrm>
              <a:prstGeom prst="rect">
                <a:avLst/>
              </a:prstGeom>
              <a:blipFill rotWithShape="1">
                <a:blip r:embed="rId8"/>
                <a:stretch>
                  <a:fillRect l="-880" t="-3125" b="-1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127310" y="5949350"/>
                <a:ext cx="9388468" cy="369332"/>
              </a:xfrm>
              <a:prstGeom prst="rect">
                <a:avLst/>
              </a:prstGeom>
              <a:noFill/>
            </p:spPr>
            <p:txBody>
              <a:bodyPr wrap="none" rtlCol="0">
                <a:spAutoFit/>
              </a:bodyPr>
              <a:lstStyle/>
              <a:p>
                <a:r>
                  <a:rPr lang="en-GB" dirty="0">
                    <a:solidFill>
                      <a:srgbClr val="FF0000"/>
                    </a:solidFill>
                  </a:rPr>
                  <a:t>Therefore </a:t>
                </a:r>
                <a14:m>
                  <m:oMath xmlns:m="http://schemas.openxmlformats.org/officeDocument/2006/math">
                    <m:r>
                      <m:rPr>
                        <m:sty m:val="p"/>
                      </m:rPr>
                      <a:rPr lang="el-GR" i="1">
                        <a:solidFill>
                          <a:srgbClr val="FF0000"/>
                        </a:solidFill>
                        <a:latin typeface="Cambria Math"/>
                      </a:rPr>
                      <m:t>Δ</m:t>
                    </m:r>
                    <m:r>
                      <a:rPr lang="en-GB" i="1">
                        <a:solidFill>
                          <a:srgbClr val="FF0000"/>
                        </a:solidFill>
                        <a:latin typeface="Cambria Math"/>
                      </a:rPr>
                      <m:t>𝑇</m:t>
                    </m:r>
                  </m:oMath>
                </a14:m>
                <a:r>
                  <a:rPr lang="en-GB" dirty="0">
                    <a:solidFill>
                      <a:srgbClr val="FF0000"/>
                    </a:solidFill>
                  </a:rPr>
                  <a:t>total </a:t>
                </a:r>
                <a14:m>
                  <m:oMath xmlns:m="http://schemas.openxmlformats.org/officeDocument/2006/math">
                    <m:r>
                      <a:rPr lang="en-GB" i="1">
                        <a:solidFill>
                          <a:srgbClr val="FF0000"/>
                        </a:solidFill>
                        <a:latin typeface="Cambria Math"/>
                        <a:ea typeface="Cambria Math"/>
                      </a:rPr>
                      <m:t>~</m:t>
                    </m:r>
                  </m:oMath>
                </a14:m>
                <a:r>
                  <a:rPr lang="en-GB" dirty="0">
                    <a:solidFill>
                      <a:srgbClr val="FF0000"/>
                    </a:solidFill>
                  </a:rPr>
                  <a:t> 80K, with the inlet water 20°C </a:t>
                </a:r>
                <a14:m>
                  <m:oMath xmlns:m="http://schemas.openxmlformats.org/officeDocument/2006/math">
                    <m:r>
                      <a:rPr lang="en-GB" i="1">
                        <a:solidFill>
                          <a:srgbClr val="FF0000"/>
                        </a:solidFill>
                        <a:latin typeface="Cambria Math"/>
                        <a:ea typeface="Cambria Math"/>
                      </a:rPr>
                      <m:t>=</m:t>
                    </m:r>
                  </m:oMath>
                </a14:m>
                <a:r>
                  <a:rPr lang="en-GB" dirty="0">
                    <a:solidFill>
                      <a:srgbClr val="FF0000"/>
                    </a:solidFill>
                  </a:rPr>
                  <a:t> </a:t>
                </a:r>
                <a:r>
                  <a:rPr lang="ru-RU" dirty="0">
                    <a:solidFill>
                      <a:srgbClr val="FF0000"/>
                    </a:solidFill>
                  </a:rPr>
                  <a:t>&gt;  </a:t>
                </a:r>
                <a:r>
                  <a:rPr lang="en-GB" dirty="0">
                    <a:solidFill>
                      <a:srgbClr val="FF0000"/>
                    </a:solidFill>
                  </a:rPr>
                  <a:t>IGBT chip temperature </a:t>
                </a:r>
                <a:r>
                  <a:rPr lang="en-GB" dirty="0" err="1">
                    <a:solidFill>
                      <a:srgbClr val="FF0000"/>
                    </a:solidFill>
                  </a:rPr>
                  <a:t>Tjunction</a:t>
                </a:r>
                <a:r>
                  <a:rPr lang="en-GB" dirty="0">
                    <a:solidFill>
                      <a:srgbClr val="FF0000"/>
                    </a:solidFill>
                  </a:rPr>
                  <a:t> </a:t>
                </a:r>
                <a14:m>
                  <m:oMath xmlns:m="http://schemas.openxmlformats.org/officeDocument/2006/math">
                    <m:r>
                      <a:rPr lang="en-GB" i="1">
                        <a:solidFill>
                          <a:srgbClr val="FF0000"/>
                        </a:solidFill>
                        <a:latin typeface="Cambria Math"/>
                        <a:ea typeface="Cambria Math"/>
                      </a:rPr>
                      <m:t>=</m:t>
                    </m:r>
                  </m:oMath>
                </a14:m>
                <a:r>
                  <a:rPr lang="en-GB" dirty="0">
                    <a:solidFill>
                      <a:srgbClr val="FF0000"/>
                    </a:solidFill>
                  </a:rPr>
                  <a:t> 100°C </a:t>
                </a:r>
              </a:p>
            </p:txBody>
          </p:sp>
        </mc:Choice>
        <mc:Fallback xmlns="">
          <p:sp>
            <p:nvSpPr>
              <p:cNvPr id="17" name="TextBox 16"/>
              <p:cNvSpPr txBox="1">
                <a:spLocks noRot="1" noChangeAspect="1" noMove="1" noResize="1" noEditPoints="1" noAdjustHandles="1" noChangeArrowheads="1" noChangeShapeType="1" noTextEdit="1"/>
              </p:cNvSpPr>
              <p:nvPr/>
            </p:nvSpPr>
            <p:spPr>
              <a:xfrm>
                <a:off x="-17278" y="5949350"/>
                <a:ext cx="10072886" cy="369332"/>
              </a:xfrm>
              <a:prstGeom prst="rect">
                <a:avLst/>
              </a:prstGeom>
              <a:blipFill rotWithShape="1">
                <a:blip r:embed="rId9"/>
                <a:stretch>
                  <a:fillRect l="-484" t="-8197" b="-24590"/>
                </a:stretch>
              </a:blipFill>
            </p:spPr>
            <p:txBody>
              <a:bodyPr/>
              <a:lstStyle/>
              <a:p>
                <a:r>
                  <a:rPr lang="en-GB">
                    <a:noFill/>
                  </a:rPr>
                  <a:t> </a:t>
                </a:r>
              </a:p>
            </p:txBody>
          </p:sp>
        </mc:Fallback>
      </mc:AlternateContent>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3030" y="1029458"/>
            <a:ext cx="5471570" cy="1967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68356" y="2420900"/>
            <a:ext cx="4562632"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IGBT cooling plates</a:t>
            </a:r>
          </a:p>
        </p:txBody>
      </p:sp>
      <p:sp>
        <p:nvSpPr>
          <p:cNvPr id="14" name="TextBox 13"/>
          <p:cNvSpPr txBox="1"/>
          <p:nvPr/>
        </p:nvSpPr>
        <p:spPr>
          <a:xfrm>
            <a:off x="7264925" y="764630"/>
            <a:ext cx="1990801" cy="338554"/>
          </a:xfrm>
          <a:prstGeom prst="rect">
            <a:avLst/>
          </a:prstGeom>
          <a:noFill/>
        </p:spPr>
        <p:txBody>
          <a:bodyPr wrap="none" rtlCol="0">
            <a:spAutoFit/>
          </a:bodyPr>
          <a:lstStyle/>
          <a:p>
            <a:r>
              <a:rPr lang="en-GB" sz="1600" dirty="0"/>
              <a:t>Thermal calculations  </a:t>
            </a:r>
          </a:p>
        </p:txBody>
      </p:sp>
    </p:spTree>
    <p:extLst>
      <p:ext uri="{BB962C8B-B14F-4D97-AF65-F5344CB8AC3E}">
        <p14:creationId xmlns:p14="http://schemas.microsoft.com/office/powerpoint/2010/main" val="22509143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838200" y="0"/>
            <a:ext cx="10515600" cy="845608"/>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smtClean="0"/>
              <a:t>IGBT cooling plates</a:t>
            </a:r>
            <a:endParaRPr lang="en-GB" kern="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882" y="927965"/>
            <a:ext cx="8024688" cy="5930035"/>
          </a:xfrm>
          <a:prstGeom prst="rect">
            <a:avLst/>
          </a:prstGeom>
        </p:spPr>
      </p:pic>
    </p:spTree>
    <p:extLst>
      <p:ext uri="{BB962C8B-B14F-4D97-AF65-F5344CB8AC3E}">
        <p14:creationId xmlns:p14="http://schemas.microsoft.com/office/powerpoint/2010/main" val="3416813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571" y="1523389"/>
            <a:ext cx="9786400" cy="3766416"/>
          </a:xfrm>
          <a:prstGeom prst="rect">
            <a:avLst/>
          </a:prstGeom>
          <a:ln>
            <a:solidFill>
              <a:schemeClr val="accent1"/>
            </a:solidFill>
          </a:ln>
        </p:spPr>
      </p:pic>
      <p:sp>
        <p:nvSpPr>
          <p:cNvPr id="3" name="TextBox 2"/>
          <p:cNvSpPr txBox="1"/>
          <p:nvPr/>
        </p:nvSpPr>
        <p:spPr>
          <a:xfrm>
            <a:off x="4510512" y="980728"/>
            <a:ext cx="4093878" cy="369332"/>
          </a:xfrm>
          <a:prstGeom prst="rect">
            <a:avLst/>
          </a:prstGeom>
          <a:noFill/>
        </p:spPr>
        <p:txBody>
          <a:bodyPr wrap="none" rtlCol="0">
            <a:spAutoFit/>
          </a:bodyPr>
          <a:lstStyle/>
          <a:p>
            <a:r>
              <a:rPr lang="en-GB" dirty="0"/>
              <a:t>Complete power cycle (charge, discharge)</a:t>
            </a:r>
          </a:p>
        </p:txBody>
      </p:sp>
      <p:sp>
        <p:nvSpPr>
          <p:cNvPr id="4"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Tree>
    <p:extLst>
      <p:ext uri="{BB962C8B-B14F-4D97-AF65-F5344CB8AC3E}">
        <p14:creationId xmlns:p14="http://schemas.microsoft.com/office/powerpoint/2010/main" val="733559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605" t="8627" r="30556" b="9882"/>
          <a:stretch/>
        </p:blipFill>
        <p:spPr bwMode="auto">
          <a:xfrm>
            <a:off x="2711530" y="1268700"/>
            <a:ext cx="6264871" cy="5175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005567" y="899368"/>
            <a:ext cx="7759496" cy="369332"/>
          </a:xfrm>
          <a:prstGeom prst="rect">
            <a:avLst/>
          </a:prstGeom>
          <a:noFill/>
        </p:spPr>
        <p:txBody>
          <a:bodyPr wrap="none" rtlCol="0">
            <a:spAutoFit/>
          </a:bodyPr>
          <a:lstStyle/>
          <a:p>
            <a:r>
              <a:rPr lang="en-GB" dirty="0"/>
              <a:t>Two 15kA systems - opening details with the different synchronisation conditions</a:t>
            </a:r>
          </a:p>
        </p:txBody>
      </p:sp>
      <p:sp>
        <p:nvSpPr>
          <p:cNvPr id="4"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Tree>
    <p:extLst>
      <p:ext uri="{BB962C8B-B14F-4D97-AF65-F5344CB8AC3E}">
        <p14:creationId xmlns:p14="http://schemas.microsoft.com/office/powerpoint/2010/main" val="8140407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414"/>
          <a:stretch/>
        </p:blipFill>
        <p:spPr>
          <a:xfrm>
            <a:off x="1144589" y="1052671"/>
            <a:ext cx="9902825" cy="5092973"/>
          </a:xfrm>
          <a:prstGeom prst="rect">
            <a:avLst/>
          </a:prstGeom>
        </p:spPr>
      </p:pic>
      <p:sp>
        <p:nvSpPr>
          <p:cNvPr id="3" name="TextBox 2"/>
          <p:cNvSpPr txBox="1"/>
          <p:nvPr/>
        </p:nvSpPr>
        <p:spPr>
          <a:xfrm>
            <a:off x="983290" y="692621"/>
            <a:ext cx="9630432" cy="307777"/>
          </a:xfrm>
          <a:prstGeom prst="rect">
            <a:avLst/>
          </a:prstGeom>
          <a:noFill/>
        </p:spPr>
        <p:txBody>
          <a:bodyPr wrap="square" rtlCol="0">
            <a:spAutoFit/>
          </a:bodyPr>
          <a:lstStyle/>
          <a:p>
            <a:pPr algn="ctr"/>
            <a:r>
              <a:rPr lang="en-GB" sz="1400" dirty="0"/>
              <a:t>Delay: 1ms</a:t>
            </a:r>
            <a:endParaRPr lang="en-GB" sz="1400" dirty="0">
              <a:solidFill>
                <a:srgbClr val="92D050"/>
              </a:solidFill>
            </a:endParaRPr>
          </a:p>
        </p:txBody>
      </p:sp>
      <p:sp>
        <p:nvSpPr>
          <p:cNvPr id="5"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
        <p:nvSpPr>
          <p:cNvPr id="2" name="TextBox 1"/>
          <p:cNvSpPr txBox="1"/>
          <p:nvPr/>
        </p:nvSpPr>
        <p:spPr>
          <a:xfrm>
            <a:off x="9159043" y="5672351"/>
            <a:ext cx="1116011" cy="369332"/>
          </a:xfrm>
          <a:prstGeom prst="rect">
            <a:avLst/>
          </a:prstGeom>
          <a:noFill/>
        </p:spPr>
        <p:txBody>
          <a:bodyPr wrap="none" rtlCol="0">
            <a:spAutoFit/>
          </a:bodyPr>
          <a:lstStyle/>
          <a:p>
            <a:r>
              <a:rPr lang="en-GB" dirty="0"/>
              <a:t>200us/div</a:t>
            </a:r>
          </a:p>
        </p:txBody>
      </p:sp>
      <p:sp>
        <p:nvSpPr>
          <p:cNvPr id="6" name="Rectangle 5"/>
          <p:cNvSpPr/>
          <p:nvPr/>
        </p:nvSpPr>
        <p:spPr>
          <a:xfrm>
            <a:off x="6312030" y="1682196"/>
            <a:ext cx="4697928" cy="738664"/>
          </a:xfrm>
          <a:prstGeom prst="rect">
            <a:avLst/>
          </a:prstGeom>
        </p:spPr>
        <p:txBody>
          <a:bodyPr wrap="square">
            <a:spAutoFit/>
          </a:bodyPr>
          <a:lstStyle/>
          <a:p>
            <a:r>
              <a:rPr lang="en-GB" sz="1400" dirty="0">
                <a:solidFill>
                  <a:srgbClr val="92D050"/>
                </a:solidFill>
              </a:rPr>
              <a:t>Green</a:t>
            </a:r>
            <a:r>
              <a:rPr lang="en-GB" sz="1400" dirty="0"/>
              <a:t> – switch #2 current (that one which delayed to open)</a:t>
            </a:r>
          </a:p>
          <a:p>
            <a:r>
              <a:rPr lang="en-GB" sz="1400" dirty="0">
                <a:solidFill>
                  <a:srgbClr val="B2EAFC"/>
                </a:solidFill>
              </a:rPr>
              <a:t>Cyan</a:t>
            </a:r>
            <a:r>
              <a:rPr lang="en-GB" sz="1400" dirty="0"/>
              <a:t> – switch #1 current (that one which opened)</a:t>
            </a:r>
          </a:p>
          <a:p>
            <a:r>
              <a:rPr lang="en-GB" sz="1400" dirty="0">
                <a:solidFill>
                  <a:srgbClr val="0070C0"/>
                </a:solidFill>
              </a:rPr>
              <a:t>Blue </a:t>
            </a:r>
            <a:r>
              <a:rPr lang="en-GB" sz="1400" dirty="0"/>
              <a:t>and black – currents through the snubber capacitors</a:t>
            </a:r>
          </a:p>
        </p:txBody>
      </p:sp>
      <p:sp>
        <p:nvSpPr>
          <p:cNvPr id="7" name="Rectangle 6"/>
          <p:cNvSpPr/>
          <p:nvPr/>
        </p:nvSpPr>
        <p:spPr>
          <a:xfrm>
            <a:off x="1127310" y="3586921"/>
            <a:ext cx="545342" cy="369332"/>
          </a:xfrm>
          <a:prstGeom prst="rect">
            <a:avLst/>
          </a:prstGeom>
        </p:spPr>
        <p:txBody>
          <a:bodyPr wrap="none">
            <a:spAutoFit/>
          </a:bodyPr>
          <a:lstStyle/>
          <a:p>
            <a:r>
              <a:rPr lang="en-GB" dirty="0"/>
              <a:t>0, A</a:t>
            </a:r>
          </a:p>
        </p:txBody>
      </p:sp>
      <p:sp>
        <p:nvSpPr>
          <p:cNvPr id="8" name="Rectangle 7"/>
          <p:cNvSpPr/>
          <p:nvPr/>
        </p:nvSpPr>
        <p:spPr>
          <a:xfrm>
            <a:off x="1118672" y="4797190"/>
            <a:ext cx="545342" cy="369332"/>
          </a:xfrm>
          <a:prstGeom prst="rect">
            <a:avLst/>
          </a:prstGeom>
        </p:spPr>
        <p:txBody>
          <a:bodyPr wrap="none">
            <a:spAutoFit/>
          </a:bodyPr>
          <a:lstStyle/>
          <a:p>
            <a:r>
              <a:rPr lang="en-GB" dirty="0"/>
              <a:t>0, A</a:t>
            </a:r>
          </a:p>
        </p:txBody>
      </p:sp>
      <p:sp>
        <p:nvSpPr>
          <p:cNvPr id="9" name="Rectangle 8"/>
          <p:cNvSpPr/>
          <p:nvPr/>
        </p:nvSpPr>
        <p:spPr>
          <a:xfrm>
            <a:off x="1055300" y="2564880"/>
            <a:ext cx="708848" cy="369332"/>
          </a:xfrm>
          <a:prstGeom prst="rect">
            <a:avLst/>
          </a:prstGeom>
        </p:spPr>
        <p:txBody>
          <a:bodyPr wrap="none">
            <a:spAutoFit/>
          </a:bodyPr>
          <a:lstStyle/>
          <a:p>
            <a:r>
              <a:rPr lang="en-GB" dirty="0"/>
              <a:t>15k A</a:t>
            </a:r>
          </a:p>
        </p:txBody>
      </p:sp>
      <p:sp>
        <p:nvSpPr>
          <p:cNvPr id="10" name="Rectangle 9"/>
          <p:cNvSpPr/>
          <p:nvPr/>
        </p:nvSpPr>
        <p:spPr>
          <a:xfrm>
            <a:off x="1415350" y="5589300"/>
            <a:ext cx="708848" cy="369332"/>
          </a:xfrm>
          <a:prstGeom prst="rect">
            <a:avLst/>
          </a:prstGeom>
        </p:spPr>
        <p:txBody>
          <a:bodyPr wrap="none">
            <a:spAutoFit/>
          </a:bodyPr>
          <a:lstStyle/>
          <a:p>
            <a:r>
              <a:rPr lang="en-GB" dirty="0"/>
              <a:t>15k A</a:t>
            </a:r>
          </a:p>
        </p:txBody>
      </p:sp>
    </p:spTree>
    <p:extLst>
      <p:ext uri="{BB962C8B-B14F-4D97-AF65-F5344CB8AC3E}">
        <p14:creationId xmlns:p14="http://schemas.microsoft.com/office/powerpoint/2010/main" val="6886322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999"/>
          <a:stretch/>
        </p:blipFill>
        <p:spPr>
          <a:xfrm>
            <a:off x="1144589" y="1288824"/>
            <a:ext cx="9902825" cy="5020577"/>
          </a:xfrm>
          <a:prstGeom prst="rect">
            <a:avLst/>
          </a:prstGeom>
        </p:spPr>
      </p:pic>
      <p:sp>
        <p:nvSpPr>
          <p:cNvPr id="5"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
        <p:nvSpPr>
          <p:cNvPr id="6" name="TextBox 5"/>
          <p:cNvSpPr txBox="1"/>
          <p:nvPr/>
        </p:nvSpPr>
        <p:spPr>
          <a:xfrm>
            <a:off x="5807961" y="1844780"/>
            <a:ext cx="5119279" cy="738664"/>
          </a:xfrm>
          <a:prstGeom prst="rect">
            <a:avLst/>
          </a:prstGeom>
          <a:noFill/>
        </p:spPr>
        <p:txBody>
          <a:bodyPr wrap="square" rtlCol="0">
            <a:spAutoFit/>
          </a:bodyPr>
          <a:lstStyle/>
          <a:p>
            <a:r>
              <a:rPr lang="en-GB" sz="1400" dirty="0">
                <a:solidFill>
                  <a:srgbClr val="92D050"/>
                </a:solidFill>
              </a:rPr>
              <a:t>Green</a:t>
            </a:r>
            <a:r>
              <a:rPr lang="en-GB" sz="1400" dirty="0"/>
              <a:t> – switch #2 current (that one which delayed to open)</a:t>
            </a:r>
          </a:p>
          <a:p>
            <a:r>
              <a:rPr lang="en-GB" sz="1400" dirty="0">
                <a:solidFill>
                  <a:srgbClr val="B2EAFC"/>
                </a:solidFill>
              </a:rPr>
              <a:t>Cyan</a:t>
            </a:r>
            <a:r>
              <a:rPr lang="en-GB" sz="1400" dirty="0"/>
              <a:t> – switch #1 current (that one which opened)</a:t>
            </a:r>
          </a:p>
          <a:p>
            <a:r>
              <a:rPr lang="en-GB" sz="1400" dirty="0">
                <a:solidFill>
                  <a:srgbClr val="0070C0"/>
                </a:solidFill>
              </a:rPr>
              <a:t>Blue </a:t>
            </a:r>
            <a:r>
              <a:rPr lang="en-GB" sz="1400" dirty="0"/>
              <a:t>and black – currents through the snubber capacitors</a:t>
            </a:r>
          </a:p>
        </p:txBody>
      </p:sp>
      <p:sp>
        <p:nvSpPr>
          <p:cNvPr id="7" name="TextBox 6"/>
          <p:cNvSpPr txBox="1"/>
          <p:nvPr/>
        </p:nvSpPr>
        <p:spPr>
          <a:xfrm>
            <a:off x="1291011" y="981047"/>
            <a:ext cx="9630432" cy="307777"/>
          </a:xfrm>
          <a:prstGeom prst="rect">
            <a:avLst/>
          </a:prstGeom>
          <a:noFill/>
        </p:spPr>
        <p:txBody>
          <a:bodyPr wrap="square" rtlCol="0">
            <a:spAutoFit/>
          </a:bodyPr>
          <a:lstStyle/>
          <a:p>
            <a:pPr algn="ctr"/>
            <a:r>
              <a:rPr lang="en-GB" sz="1400" dirty="0"/>
              <a:t>Delay &lt; 1µs</a:t>
            </a:r>
          </a:p>
        </p:txBody>
      </p:sp>
      <p:sp>
        <p:nvSpPr>
          <p:cNvPr id="8" name="TextBox 7"/>
          <p:cNvSpPr txBox="1"/>
          <p:nvPr/>
        </p:nvSpPr>
        <p:spPr>
          <a:xfrm>
            <a:off x="9159042" y="5816371"/>
            <a:ext cx="1120820" cy="369332"/>
          </a:xfrm>
          <a:prstGeom prst="rect">
            <a:avLst/>
          </a:prstGeom>
          <a:noFill/>
        </p:spPr>
        <p:txBody>
          <a:bodyPr wrap="none" rtlCol="0">
            <a:spAutoFit/>
          </a:bodyPr>
          <a:lstStyle/>
          <a:p>
            <a:r>
              <a:rPr lang="en-GB" dirty="0"/>
              <a:t>200µs/div</a:t>
            </a:r>
          </a:p>
        </p:txBody>
      </p:sp>
      <p:sp>
        <p:nvSpPr>
          <p:cNvPr id="9" name="Rectangle 8"/>
          <p:cNvSpPr/>
          <p:nvPr/>
        </p:nvSpPr>
        <p:spPr>
          <a:xfrm>
            <a:off x="1127310" y="3717040"/>
            <a:ext cx="545342" cy="369332"/>
          </a:xfrm>
          <a:prstGeom prst="rect">
            <a:avLst/>
          </a:prstGeom>
        </p:spPr>
        <p:txBody>
          <a:bodyPr wrap="none">
            <a:spAutoFit/>
          </a:bodyPr>
          <a:lstStyle/>
          <a:p>
            <a:r>
              <a:rPr lang="en-GB" dirty="0"/>
              <a:t>0, A</a:t>
            </a:r>
          </a:p>
        </p:txBody>
      </p:sp>
      <p:sp>
        <p:nvSpPr>
          <p:cNvPr id="12" name="Rectangle 11"/>
          <p:cNvSpPr/>
          <p:nvPr/>
        </p:nvSpPr>
        <p:spPr>
          <a:xfrm>
            <a:off x="1055300" y="4952251"/>
            <a:ext cx="545342" cy="369332"/>
          </a:xfrm>
          <a:prstGeom prst="rect">
            <a:avLst/>
          </a:prstGeom>
        </p:spPr>
        <p:txBody>
          <a:bodyPr wrap="none">
            <a:spAutoFit/>
          </a:bodyPr>
          <a:lstStyle/>
          <a:p>
            <a:r>
              <a:rPr lang="en-GB" dirty="0"/>
              <a:t>0, A</a:t>
            </a:r>
          </a:p>
        </p:txBody>
      </p:sp>
      <p:sp>
        <p:nvSpPr>
          <p:cNvPr id="13" name="Rectangle 12"/>
          <p:cNvSpPr/>
          <p:nvPr/>
        </p:nvSpPr>
        <p:spPr>
          <a:xfrm>
            <a:off x="1055300" y="2780910"/>
            <a:ext cx="708848" cy="369332"/>
          </a:xfrm>
          <a:prstGeom prst="rect">
            <a:avLst/>
          </a:prstGeom>
        </p:spPr>
        <p:txBody>
          <a:bodyPr wrap="none">
            <a:spAutoFit/>
          </a:bodyPr>
          <a:lstStyle/>
          <a:p>
            <a:r>
              <a:rPr lang="en-GB" dirty="0"/>
              <a:t>15k A</a:t>
            </a:r>
          </a:p>
        </p:txBody>
      </p:sp>
      <p:sp>
        <p:nvSpPr>
          <p:cNvPr id="14" name="Rectangle 13"/>
          <p:cNvSpPr/>
          <p:nvPr/>
        </p:nvSpPr>
        <p:spPr>
          <a:xfrm>
            <a:off x="1395045" y="5830099"/>
            <a:ext cx="708848" cy="369332"/>
          </a:xfrm>
          <a:prstGeom prst="rect">
            <a:avLst/>
          </a:prstGeom>
        </p:spPr>
        <p:txBody>
          <a:bodyPr wrap="none">
            <a:spAutoFit/>
          </a:bodyPr>
          <a:lstStyle/>
          <a:p>
            <a:r>
              <a:rPr lang="en-GB" dirty="0"/>
              <a:t>15k A</a:t>
            </a:r>
          </a:p>
        </p:txBody>
      </p:sp>
    </p:spTree>
    <p:extLst>
      <p:ext uri="{BB962C8B-B14F-4D97-AF65-F5344CB8AC3E}">
        <p14:creationId xmlns:p14="http://schemas.microsoft.com/office/powerpoint/2010/main" val="23280405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7812" r="2018" b="11053"/>
          <a:stretch/>
        </p:blipFill>
        <p:spPr bwMode="auto">
          <a:xfrm>
            <a:off x="1147815" y="1295627"/>
            <a:ext cx="9938740" cy="5085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03803" y="921740"/>
            <a:ext cx="9307997" cy="369332"/>
          </a:xfrm>
          <a:prstGeom prst="rect">
            <a:avLst/>
          </a:prstGeom>
          <a:noFill/>
        </p:spPr>
        <p:txBody>
          <a:bodyPr wrap="none" rtlCol="0">
            <a:spAutoFit/>
          </a:bodyPr>
          <a:lstStyle/>
          <a:p>
            <a:r>
              <a:rPr lang="en-GB" dirty="0"/>
              <a:t>One 15kA system - opening details with all parasitical and protection elements taken into account</a:t>
            </a:r>
          </a:p>
        </p:txBody>
      </p:sp>
      <p:sp>
        <p:nvSpPr>
          <p:cNvPr id="5"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Tree>
    <p:extLst>
      <p:ext uri="{BB962C8B-B14F-4D97-AF65-F5344CB8AC3E}">
        <p14:creationId xmlns:p14="http://schemas.microsoft.com/office/powerpoint/2010/main" val="1682353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4589" y="974630"/>
            <a:ext cx="9902825" cy="5529891"/>
          </a:xfrm>
          <a:prstGeom prst="rect">
            <a:avLst/>
          </a:prstGeom>
        </p:spPr>
      </p:pic>
      <p:sp>
        <p:nvSpPr>
          <p:cNvPr id="3" name="TextBox 2"/>
          <p:cNvSpPr txBox="1"/>
          <p:nvPr/>
        </p:nvSpPr>
        <p:spPr>
          <a:xfrm>
            <a:off x="7104140" y="2564881"/>
            <a:ext cx="3600500" cy="954107"/>
          </a:xfrm>
          <a:prstGeom prst="rect">
            <a:avLst/>
          </a:prstGeom>
          <a:noFill/>
        </p:spPr>
        <p:txBody>
          <a:bodyPr wrap="square" rtlCol="0">
            <a:spAutoFit/>
          </a:bodyPr>
          <a:lstStyle/>
          <a:p>
            <a:r>
              <a:rPr lang="en-GB" sz="1400" dirty="0"/>
              <a:t>Black – current trough the one IGBT</a:t>
            </a:r>
          </a:p>
          <a:p>
            <a:r>
              <a:rPr lang="en-GB" sz="1400" dirty="0">
                <a:solidFill>
                  <a:srgbClr val="92D050"/>
                </a:solidFill>
              </a:rPr>
              <a:t>Green</a:t>
            </a:r>
            <a:r>
              <a:rPr lang="en-GB" sz="1400" dirty="0"/>
              <a:t> – Voltage over one single IGBT</a:t>
            </a:r>
          </a:p>
          <a:p>
            <a:r>
              <a:rPr lang="en-GB" sz="1400" dirty="0">
                <a:solidFill>
                  <a:srgbClr val="B2EAFC"/>
                </a:solidFill>
              </a:rPr>
              <a:t>Cyan</a:t>
            </a:r>
            <a:r>
              <a:rPr lang="en-GB" sz="1400" dirty="0"/>
              <a:t> – </a:t>
            </a:r>
            <a:r>
              <a:rPr lang="en-GB" sz="1400" dirty="0" err="1"/>
              <a:t>snubber</a:t>
            </a:r>
            <a:r>
              <a:rPr lang="en-GB" sz="1400" dirty="0"/>
              <a:t> capacitor current</a:t>
            </a:r>
          </a:p>
          <a:p>
            <a:r>
              <a:rPr lang="en-GB" sz="1400" dirty="0">
                <a:solidFill>
                  <a:srgbClr val="FF0000"/>
                </a:solidFill>
              </a:rPr>
              <a:t>Red</a:t>
            </a:r>
            <a:r>
              <a:rPr lang="en-GB" sz="1400" dirty="0"/>
              <a:t> – dump resistor current</a:t>
            </a:r>
          </a:p>
        </p:txBody>
      </p:sp>
      <p:sp>
        <p:nvSpPr>
          <p:cNvPr id="4" name="Title 1"/>
          <p:cNvSpPr txBox="1">
            <a:spLocks/>
          </p:cNvSpPr>
          <p:nvPr/>
        </p:nvSpPr>
        <p:spPr>
          <a:xfrm>
            <a:off x="2067473" y="38100"/>
            <a:ext cx="8294140" cy="838200"/>
          </a:xfrm>
          <a:prstGeom prst="rect">
            <a:avLst/>
          </a:prstGeom>
        </p:spPr>
        <p:txBody>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kern="0" dirty="0"/>
              <a:t>Power simulation</a:t>
            </a:r>
          </a:p>
        </p:txBody>
      </p:sp>
      <p:sp>
        <p:nvSpPr>
          <p:cNvPr id="5" name="TextBox 4"/>
          <p:cNvSpPr txBox="1"/>
          <p:nvPr/>
        </p:nvSpPr>
        <p:spPr>
          <a:xfrm>
            <a:off x="9159042" y="6032401"/>
            <a:ext cx="1120820" cy="369332"/>
          </a:xfrm>
          <a:prstGeom prst="rect">
            <a:avLst/>
          </a:prstGeom>
          <a:noFill/>
        </p:spPr>
        <p:txBody>
          <a:bodyPr wrap="none" rtlCol="0">
            <a:spAutoFit/>
          </a:bodyPr>
          <a:lstStyle/>
          <a:p>
            <a:r>
              <a:rPr lang="en-GB" dirty="0"/>
              <a:t>200µs/div</a:t>
            </a:r>
          </a:p>
        </p:txBody>
      </p:sp>
      <p:sp>
        <p:nvSpPr>
          <p:cNvPr id="6" name="Rectangle 5"/>
          <p:cNvSpPr/>
          <p:nvPr/>
        </p:nvSpPr>
        <p:spPr>
          <a:xfrm>
            <a:off x="5303891" y="1989926"/>
            <a:ext cx="837089" cy="369332"/>
          </a:xfrm>
          <a:prstGeom prst="rect">
            <a:avLst/>
          </a:prstGeom>
        </p:spPr>
        <p:txBody>
          <a:bodyPr wrap="none">
            <a:spAutoFit/>
          </a:bodyPr>
          <a:lstStyle/>
          <a:p>
            <a:r>
              <a:rPr lang="en-GB" dirty="0">
                <a:solidFill>
                  <a:srgbClr val="92D050"/>
                </a:solidFill>
              </a:rPr>
              <a:t>1040 V</a:t>
            </a:r>
          </a:p>
        </p:txBody>
      </p:sp>
      <p:sp>
        <p:nvSpPr>
          <p:cNvPr id="7" name="Rectangle 6"/>
          <p:cNvSpPr/>
          <p:nvPr/>
        </p:nvSpPr>
        <p:spPr>
          <a:xfrm>
            <a:off x="1055301" y="1700760"/>
            <a:ext cx="838691" cy="369332"/>
          </a:xfrm>
          <a:prstGeom prst="rect">
            <a:avLst/>
          </a:prstGeom>
        </p:spPr>
        <p:txBody>
          <a:bodyPr wrap="none">
            <a:spAutoFit/>
          </a:bodyPr>
          <a:lstStyle/>
          <a:p>
            <a:r>
              <a:rPr lang="en-GB" dirty="0"/>
              <a:t>1875 A</a:t>
            </a:r>
          </a:p>
        </p:txBody>
      </p:sp>
      <p:sp>
        <p:nvSpPr>
          <p:cNvPr id="8" name="Rectangle 7"/>
          <p:cNvSpPr/>
          <p:nvPr/>
        </p:nvSpPr>
        <p:spPr>
          <a:xfrm>
            <a:off x="1055300" y="3728081"/>
            <a:ext cx="901272" cy="369332"/>
          </a:xfrm>
          <a:prstGeom prst="rect">
            <a:avLst/>
          </a:prstGeom>
        </p:spPr>
        <p:txBody>
          <a:bodyPr wrap="none">
            <a:spAutoFit/>
          </a:bodyPr>
          <a:lstStyle/>
          <a:p>
            <a:r>
              <a:rPr lang="en-GB" dirty="0"/>
              <a:t>0 A, 0 V</a:t>
            </a:r>
          </a:p>
        </p:txBody>
      </p:sp>
      <p:sp>
        <p:nvSpPr>
          <p:cNvPr id="9" name="Rectangle 8"/>
          <p:cNvSpPr/>
          <p:nvPr/>
        </p:nvSpPr>
        <p:spPr>
          <a:xfrm>
            <a:off x="6335889" y="1340710"/>
            <a:ext cx="708848" cy="369332"/>
          </a:xfrm>
          <a:prstGeom prst="rect">
            <a:avLst/>
          </a:prstGeom>
        </p:spPr>
        <p:txBody>
          <a:bodyPr wrap="none">
            <a:spAutoFit/>
          </a:bodyPr>
          <a:lstStyle/>
          <a:p>
            <a:r>
              <a:rPr lang="en-GB" dirty="0">
                <a:solidFill>
                  <a:srgbClr val="FF0000"/>
                </a:solidFill>
              </a:rPr>
              <a:t>15k A</a:t>
            </a:r>
          </a:p>
        </p:txBody>
      </p:sp>
      <p:sp>
        <p:nvSpPr>
          <p:cNvPr id="10" name="Rectangle 9"/>
          <p:cNvSpPr/>
          <p:nvPr/>
        </p:nvSpPr>
        <p:spPr>
          <a:xfrm>
            <a:off x="1085134" y="5229250"/>
            <a:ext cx="487634" cy="369332"/>
          </a:xfrm>
          <a:prstGeom prst="rect">
            <a:avLst/>
          </a:prstGeom>
        </p:spPr>
        <p:txBody>
          <a:bodyPr wrap="none">
            <a:spAutoFit/>
          </a:bodyPr>
          <a:lstStyle/>
          <a:p>
            <a:r>
              <a:rPr lang="en-GB" dirty="0">
                <a:solidFill>
                  <a:srgbClr val="B2EAFC"/>
                </a:solidFill>
              </a:rPr>
              <a:t>0 A</a:t>
            </a:r>
          </a:p>
        </p:txBody>
      </p:sp>
      <p:sp>
        <p:nvSpPr>
          <p:cNvPr id="11" name="Rectangle 10"/>
          <p:cNvSpPr/>
          <p:nvPr/>
        </p:nvSpPr>
        <p:spPr>
          <a:xfrm>
            <a:off x="1286133" y="4005080"/>
            <a:ext cx="838691" cy="369332"/>
          </a:xfrm>
          <a:prstGeom prst="rect">
            <a:avLst/>
          </a:prstGeom>
        </p:spPr>
        <p:txBody>
          <a:bodyPr wrap="none">
            <a:spAutoFit/>
          </a:bodyPr>
          <a:lstStyle/>
          <a:p>
            <a:r>
              <a:rPr lang="en-GB" dirty="0">
                <a:solidFill>
                  <a:srgbClr val="B2EAFC"/>
                </a:solidFill>
              </a:rPr>
              <a:t>1875 A</a:t>
            </a:r>
          </a:p>
        </p:txBody>
      </p:sp>
    </p:spTree>
    <p:extLst>
      <p:ext uri="{BB962C8B-B14F-4D97-AF65-F5344CB8AC3E}">
        <p14:creationId xmlns:p14="http://schemas.microsoft.com/office/powerpoint/2010/main" val="26633538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4851" y="28575"/>
            <a:ext cx="8374062" cy="838200"/>
          </a:xfrm>
        </p:spPr>
        <p:txBody>
          <a:bodyPr/>
          <a:lstStyle/>
          <a:p>
            <a:r>
              <a:rPr lang="en-GB" sz="4800"/>
              <a:t>The Project Today</a:t>
            </a:r>
          </a:p>
        </p:txBody>
      </p:sp>
      <p:sp>
        <p:nvSpPr>
          <p:cNvPr id="3" name="Content Placeholder 2"/>
          <p:cNvSpPr>
            <a:spLocks noGrp="1"/>
          </p:cNvSpPr>
          <p:nvPr>
            <p:ph idx="1"/>
          </p:nvPr>
        </p:nvSpPr>
        <p:spPr>
          <a:xfrm>
            <a:off x="1657352" y="1052670"/>
            <a:ext cx="8759825" cy="5043330"/>
          </a:xfrm>
        </p:spPr>
        <p:txBody>
          <a:bodyPr/>
          <a:lstStyle/>
          <a:p>
            <a:pPr marL="0" indent="0">
              <a:buNone/>
            </a:pPr>
            <a:endParaRPr lang="fr-CH" smtClean="0"/>
          </a:p>
          <a:p>
            <a:endParaRPr lang="en-GB"/>
          </a:p>
        </p:txBody>
      </p:sp>
    </p:spTree>
    <p:extLst>
      <p:ext uri="{BB962C8B-B14F-4D97-AF65-F5344CB8AC3E}">
        <p14:creationId xmlns:p14="http://schemas.microsoft.com/office/powerpoint/2010/main" val="544680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1530" y="38100"/>
            <a:ext cx="6932612" cy="838200"/>
          </a:xfrm>
        </p:spPr>
        <p:txBody>
          <a:bodyPr/>
          <a:lstStyle/>
          <a:p>
            <a:r>
              <a:rPr lang="en-GB" sz="4800">
                <a:solidFill>
                  <a:srgbClr val="0000FF"/>
                </a:solidFill>
                <a:latin typeface="Arial" panose="020B0604020202020204" pitchFamily="34" charset="0"/>
                <a:cs typeface="Arial" panose="020B0604020202020204" pitchFamily="34" charset="0"/>
              </a:rPr>
              <a:t>Project team</a:t>
            </a:r>
          </a:p>
        </p:txBody>
      </p:sp>
      <p:sp>
        <p:nvSpPr>
          <p:cNvPr id="3" name="Content Placeholder 2"/>
          <p:cNvSpPr>
            <a:spLocks noGrp="1"/>
          </p:cNvSpPr>
          <p:nvPr>
            <p:ph idx="1"/>
          </p:nvPr>
        </p:nvSpPr>
        <p:spPr>
          <a:xfrm>
            <a:off x="1657351" y="1196690"/>
            <a:ext cx="9390062" cy="4899310"/>
          </a:xfrm>
        </p:spPr>
        <p:txBody>
          <a:bodyPr/>
          <a:lstStyle/>
          <a:p>
            <a:endParaRPr lang="en-GB" sz="2000" dirty="0"/>
          </a:p>
          <a:p>
            <a:endParaRPr lang="en-GB" sz="2000" dirty="0"/>
          </a:p>
          <a:p>
            <a:r>
              <a:rPr lang="en-GB" sz="2000" dirty="0"/>
              <a:t>Core team members: Gert Jan, </a:t>
            </a:r>
            <a:r>
              <a:rPr lang="en-GB" sz="2000" dirty="0" err="1"/>
              <a:t>Alexandr</a:t>
            </a:r>
            <a:r>
              <a:rPr lang="en-GB" sz="2000" dirty="0"/>
              <a:t>, Arend, </a:t>
            </a:r>
            <a:r>
              <a:rPr lang="fr-CH" sz="2000" dirty="0"/>
              <a:t>Mateusz</a:t>
            </a:r>
            <a:endParaRPr lang="en-GB" sz="2000" dirty="0"/>
          </a:p>
          <a:p>
            <a:endParaRPr lang="en-GB" sz="2000" dirty="0"/>
          </a:p>
          <a:p>
            <a:r>
              <a:rPr lang="en-GB" sz="2000" dirty="0"/>
              <a:t>Supporting teams electronics: Bozhidar, </a:t>
            </a:r>
            <a:r>
              <a:rPr lang="en-GB" sz="2000" dirty="0" err="1"/>
              <a:t>Pål</a:t>
            </a:r>
            <a:r>
              <a:rPr lang="en-GB" sz="2000" dirty="0"/>
              <a:t>, </a:t>
            </a:r>
            <a:r>
              <a:rPr lang="en-GB" sz="2000" dirty="0" err="1"/>
              <a:t>Szymon</a:t>
            </a:r>
            <a:r>
              <a:rPr lang="en-GB" sz="2000" dirty="0"/>
              <a:t>, (Ron)</a:t>
            </a:r>
          </a:p>
          <a:p>
            <a:r>
              <a:rPr lang="en-GB" sz="2000" dirty="0"/>
              <a:t>Supporting team 1 electro-mechanics: Mathieu, Samuel</a:t>
            </a:r>
          </a:p>
          <a:p>
            <a:r>
              <a:rPr lang="en-GB" sz="2000" dirty="0"/>
              <a:t>Supporting team 2 electro-mechanics: Stephen, Grzegorz, Krzysztof </a:t>
            </a:r>
          </a:p>
          <a:p>
            <a:endParaRPr lang="en-GB" sz="2000" dirty="0"/>
          </a:p>
          <a:p>
            <a:r>
              <a:rPr lang="fr-CH" sz="2000" dirty="0" err="1"/>
              <a:t>Others</a:t>
            </a:r>
            <a:r>
              <a:rPr lang="fr-CH" sz="2000" dirty="0"/>
              <a:t> </a:t>
            </a:r>
            <a:r>
              <a:rPr lang="fr-CH" sz="2000" dirty="0" err="1"/>
              <a:t>involved</a:t>
            </a:r>
            <a:r>
              <a:rPr lang="fr-CH" sz="2000" dirty="0"/>
              <a:t>: Knud, Future TS, </a:t>
            </a:r>
            <a:endParaRPr lang="en-GB" sz="2000" dirty="0"/>
          </a:p>
          <a:p>
            <a:endParaRPr lang="en-GB" sz="2000" dirty="0"/>
          </a:p>
          <a:p>
            <a:r>
              <a:rPr lang="en-GB" sz="2000" dirty="0"/>
              <a:t>Solomon (</a:t>
            </a:r>
            <a:r>
              <a:rPr lang="en-GB" sz="2000" dirty="0" err="1"/>
              <a:t>ext</a:t>
            </a:r>
            <a:r>
              <a:rPr lang="en-GB" sz="2000" dirty="0"/>
              <a:t>): 2D-, 3D- &amp; production drawings</a:t>
            </a:r>
          </a:p>
          <a:p>
            <a:r>
              <a:rPr lang="en-GB" sz="2000" dirty="0"/>
              <a:t>Mathieu: production drawings</a:t>
            </a:r>
          </a:p>
        </p:txBody>
      </p:sp>
    </p:spTree>
    <p:extLst>
      <p:ext uri="{BB962C8B-B14F-4D97-AF65-F5344CB8AC3E}">
        <p14:creationId xmlns:p14="http://schemas.microsoft.com/office/powerpoint/2010/main" val="11978267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8911"/>
          </a:xfrm>
        </p:spPr>
        <p:txBody>
          <a:bodyPr/>
          <a:lstStyle/>
          <a:p>
            <a:r>
              <a:rPr lang="en-GB" dirty="0" smtClean="0"/>
              <a:t>Progress for 7.5 kA Prototype</a:t>
            </a:r>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12116" r="12499"/>
          <a:stretch/>
        </p:blipFill>
        <p:spPr>
          <a:xfrm rot="5400000">
            <a:off x="694989" y="2120874"/>
            <a:ext cx="5108478" cy="3811777"/>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4883" t="12945"/>
          <a:stretch/>
        </p:blipFill>
        <p:spPr>
          <a:xfrm rot="10800000">
            <a:off x="5303891" y="1802801"/>
            <a:ext cx="3672510" cy="2520950"/>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46354" b="13338"/>
          <a:stretch/>
        </p:blipFill>
        <p:spPr>
          <a:xfrm>
            <a:off x="5303891" y="4869200"/>
            <a:ext cx="4764027" cy="1440200"/>
          </a:xfrm>
          <a:prstGeom prst="rect">
            <a:avLst/>
          </a:prstGeom>
        </p:spPr>
      </p:pic>
      <p:sp>
        <p:nvSpPr>
          <p:cNvPr id="8" name="TextBox 7"/>
          <p:cNvSpPr txBox="1"/>
          <p:nvPr/>
        </p:nvSpPr>
        <p:spPr>
          <a:xfrm>
            <a:off x="2177544" y="1134036"/>
            <a:ext cx="2052228" cy="338554"/>
          </a:xfrm>
          <a:prstGeom prst="rect">
            <a:avLst/>
          </a:prstGeom>
          <a:noFill/>
        </p:spPr>
        <p:txBody>
          <a:bodyPr wrap="none" rtlCol="0">
            <a:spAutoFit/>
          </a:bodyPr>
          <a:lstStyle/>
          <a:p>
            <a:r>
              <a:rPr lang="en-GB" sz="1600" dirty="0"/>
              <a:t>IGBTs on the heatsinks</a:t>
            </a:r>
          </a:p>
        </p:txBody>
      </p:sp>
      <p:sp>
        <p:nvSpPr>
          <p:cNvPr id="9" name="TextBox 8"/>
          <p:cNvSpPr txBox="1"/>
          <p:nvPr/>
        </p:nvSpPr>
        <p:spPr>
          <a:xfrm>
            <a:off x="6528061" y="1044147"/>
            <a:ext cx="2566857" cy="338554"/>
          </a:xfrm>
          <a:prstGeom prst="rect">
            <a:avLst/>
          </a:prstGeom>
          <a:noFill/>
        </p:spPr>
        <p:txBody>
          <a:bodyPr wrap="none" rtlCol="0">
            <a:spAutoFit/>
          </a:bodyPr>
          <a:lstStyle/>
          <a:p>
            <a:r>
              <a:rPr lang="en-GB" sz="1600" dirty="0"/>
              <a:t>Laminated </a:t>
            </a:r>
            <a:r>
              <a:rPr lang="en-GB" sz="1600" dirty="0" err="1"/>
              <a:t>busbar</a:t>
            </a:r>
            <a:r>
              <a:rPr lang="en-GB" sz="1600" dirty="0"/>
              <a:t> (</a:t>
            </a:r>
            <a:r>
              <a:rPr lang="en-GB" sz="1600" dirty="0" err="1"/>
              <a:t>emmiter</a:t>
            </a:r>
            <a:r>
              <a:rPr lang="en-GB" sz="1600" dirty="0"/>
              <a:t>)</a:t>
            </a:r>
          </a:p>
        </p:txBody>
      </p:sp>
      <p:sp>
        <p:nvSpPr>
          <p:cNvPr id="10" name="TextBox 9"/>
          <p:cNvSpPr txBox="1"/>
          <p:nvPr/>
        </p:nvSpPr>
        <p:spPr>
          <a:xfrm>
            <a:off x="5447911" y="4365130"/>
            <a:ext cx="4739695" cy="338554"/>
          </a:xfrm>
          <a:prstGeom prst="rect">
            <a:avLst/>
          </a:prstGeom>
          <a:noFill/>
        </p:spPr>
        <p:txBody>
          <a:bodyPr wrap="none" rtlCol="0">
            <a:spAutoFit/>
          </a:bodyPr>
          <a:lstStyle/>
          <a:p>
            <a:r>
              <a:rPr lang="en-GB" sz="1600" dirty="0"/>
              <a:t>Laminated </a:t>
            </a:r>
            <a:r>
              <a:rPr lang="en-GB" sz="1600" dirty="0" err="1"/>
              <a:t>busbars</a:t>
            </a:r>
            <a:r>
              <a:rPr lang="en-GB" sz="1600" dirty="0"/>
              <a:t> (collector + </a:t>
            </a:r>
            <a:r>
              <a:rPr lang="en-GB" sz="1600" dirty="0" err="1"/>
              <a:t>emmiter</a:t>
            </a:r>
            <a:r>
              <a:rPr lang="en-GB" sz="1600" dirty="0"/>
              <a:t>) with the IGBT</a:t>
            </a:r>
          </a:p>
        </p:txBody>
      </p:sp>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26899" t="20600" r="22700" b="23400"/>
          <a:stretch/>
        </p:blipFill>
        <p:spPr>
          <a:xfrm rot="5400000">
            <a:off x="8878512" y="2124219"/>
            <a:ext cx="2366075" cy="1971729"/>
          </a:xfrm>
          <a:prstGeom prst="rect">
            <a:avLst/>
          </a:prstGeom>
        </p:spPr>
      </p:pic>
    </p:spTree>
    <p:extLst>
      <p:ext uri="{BB962C8B-B14F-4D97-AF65-F5344CB8AC3E}">
        <p14:creationId xmlns:p14="http://schemas.microsoft.com/office/powerpoint/2010/main" val="40136925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7001"/>
            <a:ext cx="10515600" cy="709640"/>
          </a:xfrm>
        </p:spPr>
        <p:txBody>
          <a:bodyPr>
            <a:normAutofit/>
          </a:bodyPr>
          <a:lstStyle/>
          <a:p>
            <a:r>
              <a:rPr lang="en-GB" dirty="0" smtClean="0"/>
              <a:t>Progress for 7.5 kA Prototype</a:t>
            </a:r>
            <a:endParaRPr lang="en-GB" dirty="0"/>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t="19712" r="4704"/>
          <a:stretch/>
        </p:blipFill>
        <p:spPr>
          <a:xfrm rot="5400000">
            <a:off x="-290237" y="2743398"/>
            <a:ext cx="5196900" cy="2390854"/>
          </a:xfrm>
          <a:prstGeom prst="rect">
            <a:avLst/>
          </a:prstGeom>
        </p:spPr>
      </p:pic>
      <p:sp>
        <p:nvSpPr>
          <p:cNvPr id="12" name="TextBox 11"/>
          <p:cNvSpPr txBox="1"/>
          <p:nvPr/>
        </p:nvSpPr>
        <p:spPr>
          <a:xfrm>
            <a:off x="1452058" y="1490250"/>
            <a:ext cx="651140" cy="338554"/>
          </a:xfrm>
          <a:prstGeom prst="rect">
            <a:avLst/>
          </a:prstGeom>
          <a:noFill/>
        </p:spPr>
        <p:txBody>
          <a:bodyPr wrap="none" rtlCol="0">
            <a:spAutoFit/>
          </a:bodyPr>
          <a:lstStyle/>
          <a:p>
            <a:r>
              <a:rPr lang="fr-CH" sz="1600" dirty="0">
                <a:solidFill>
                  <a:srgbClr val="FF0000"/>
                </a:solidFill>
              </a:rPr>
              <a:t>DC IN</a:t>
            </a:r>
            <a:endParaRPr lang="en-GB" dirty="0">
              <a:solidFill>
                <a:srgbClr val="FF0000"/>
              </a:solidFill>
            </a:endParaRPr>
          </a:p>
        </p:txBody>
      </p:sp>
      <p:sp>
        <p:nvSpPr>
          <p:cNvPr id="13" name="TextBox 12"/>
          <p:cNvSpPr txBox="1"/>
          <p:nvPr/>
        </p:nvSpPr>
        <p:spPr>
          <a:xfrm>
            <a:off x="2558623" y="1551805"/>
            <a:ext cx="915635" cy="369332"/>
          </a:xfrm>
          <a:prstGeom prst="rect">
            <a:avLst/>
          </a:prstGeom>
          <a:noFill/>
        </p:spPr>
        <p:txBody>
          <a:bodyPr wrap="none" rtlCol="0">
            <a:spAutoFit/>
          </a:bodyPr>
          <a:lstStyle/>
          <a:p>
            <a:r>
              <a:rPr lang="fr-CH" dirty="0"/>
              <a:t>DC OUT</a:t>
            </a:r>
            <a:endParaRPr lang="en-GB" dirty="0"/>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r="16732"/>
          <a:stretch/>
        </p:blipFill>
        <p:spPr>
          <a:xfrm>
            <a:off x="3575651" y="1338900"/>
            <a:ext cx="2814795" cy="5229250"/>
          </a:xfrm>
          <a:prstGeom prst="rect">
            <a:avLst/>
          </a:prstGeom>
        </p:spPr>
      </p:pic>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l="21583" r="7789"/>
          <a:stretch/>
        </p:blipFill>
        <p:spPr>
          <a:xfrm>
            <a:off x="6456050" y="1305970"/>
            <a:ext cx="2304320" cy="5246722"/>
          </a:xfrm>
          <a:prstGeom prst="rect">
            <a:avLst/>
          </a:prstGeom>
        </p:spPr>
      </p:pic>
      <p:sp>
        <p:nvSpPr>
          <p:cNvPr id="16" name="TextBox 15"/>
          <p:cNvSpPr txBox="1"/>
          <p:nvPr/>
        </p:nvSpPr>
        <p:spPr>
          <a:xfrm>
            <a:off x="4799820" y="836640"/>
            <a:ext cx="1548822" cy="338554"/>
          </a:xfrm>
          <a:prstGeom prst="rect">
            <a:avLst/>
          </a:prstGeom>
          <a:noFill/>
        </p:spPr>
        <p:txBody>
          <a:bodyPr wrap="none" rtlCol="0">
            <a:spAutoFit/>
          </a:bodyPr>
          <a:lstStyle/>
          <a:p>
            <a:r>
              <a:rPr lang="en-GB" sz="1600" dirty="0"/>
              <a:t>Rack assembling</a:t>
            </a:r>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17799" r="24199"/>
          <a:stretch/>
        </p:blipFill>
        <p:spPr>
          <a:xfrm>
            <a:off x="8832380" y="1307220"/>
            <a:ext cx="2160300" cy="5218210"/>
          </a:xfrm>
          <a:prstGeom prst="rect">
            <a:avLst/>
          </a:prstGeom>
        </p:spPr>
      </p:pic>
    </p:spTree>
    <p:extLst>
      <p:ext uri="{BB962C8B-B14F-4D97-AF65-F5344CB8AC3E}">
        <p14:creationId xmlns:p14="http://schemas.microsoft.com/office/powerpoint/2010/main" val="226714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7474" y="38100"/>
            <a:ext cx="5122315" cy="1158590"/>
          </a:xfrm>
        </p:spPr>
        <p:txBody>
          <a:bodyPr>
            <a:normAutofit fontScale="90000"/>
          </a:bodyPr>
          <a:lstStyle/>
          <a:p>
            <a:r>
              <a:rPr lang="en-GB" dirty="0" smtClean="0"/>
              <a:t>Advancement for 7.5 kA</a:t>
            </a:r>
            <a:endParaRPr lang="en-GB" dirty="0"/>
          </a:p>
        </p:txBody>
      </p:sp>
      <p:sp>
        <p:nvSpPr>
          <p:cNvPr id="3" name="Content Placeholder 2"/>
          <p:cNvSpPr>
            <a:spLocks noGrp="1"/>
          </p:cNvSpPr>
          <p:nvPr>
            <p:ph idx="1"/>
          </p:nvPr>
        </p:nvSpPr>
        <p:spPr>
          <a:xfrm>
            <a:off x="1657352" y="1447800"/>
            <a:ext cx="5230759" cy="4648200"/>
          </a:xfrm>
        </p:spPr>
        <p:txBody>
          <a:bodyPr/>
          <a:lstStyle/>
          <a:p>
            <a:r>
              <a:rPr lang="en-GB" sz="2000" dirty="0"/>
              <a:t>Prototype mounted</a:t>
            </a:r>
          </a:p>
          <a:p>
            <a:endParaRPr lang="en-GB" sz="2000" dirty="0"/>
          </a:p>
          <a:p>
            <a:r>
              <a:rPr lang="fr-CH" sz="2000" dirty="0"/>
              <a:t>First type tests on-</a:t>
            </a:r>
            <a:r>
              <a:rPr lang="fr-CH" sz="2000" dirty="0" err="1"/>
              <a:t>going</a:t>
            </a:r>
            <a:endParaRPr lang="en-GB" sz="2000" dirty="0"/>
          </a:p>
          <a:p>
            <a:pPr marL="762000" lvl="1" indent="0">
              <a:buNone/>
            </a:pPr>
            <a:r>
              <a:rPr lang="en-GB" sz="1800" dirty="0"/>
              <a:t> </a:t>
            </a:r>
          </a:p>
          <a:p>
            <a:pPr lvl="1"/>
            <a:r>
              <a:rPr lang="fr-CH" sz="1800" dirty="0"/>
              <a:t>Water pressure test – 25 bars – 45 minutes – </a:t>
            </a:r>
            <a:r>
              <a:rPr lang="fr-CH" sz="1800" dirty="0" err="1"/>
              <a:t>completed</a:t>
            </a:r>
            <a:r>
              <a:rPr lang="fr-CH" sz="1800" dirty="0"/>
              <a:t> and ok</a:t>
            </a:r>
            <a:endParaRPr lang="en-GB" sz="1800" dirty="0"/>
          </a:p>
          <a:p>
            <a:pPr lvl="1"/>
            <a:r>
              <a:rPr lang="en-GB" sz="1800" dirty="0"/>
              <a:t>Insulation test – 2.5 kV vs </a:t>
            </a:r>
            <a:r>
              <a:rPr lang="en-GB" sz="1800" dirty="0" err="1"/>
              <a:t>gnd</a:t>
            </a:r>
            <a:r>
              <a:rPr lang="en-GB" sz="1800" dirty="0"/>
              <a:t> – completed and ok</a:t>
            </a:r>
          </a:p>
          <a:p>
            <a:pPr lvl="1"/>
            <a:r>
              <a:rPr lang="fr-CH" dirty="0" smtClean="0"/>
              <a:t>More </a:t>
            </a:r>
            <a:r>
              <a:rPr lang="fr-CH" dirty="0" err="1" smtClean="0"/>
              <a:t>while</a:t>
            </a:r>
            <a:r>
              <a:rPr lang="fr-CH" dirty="0" smtClean="0"/>
              <a:t> </a:t>
            </a:r>
            <a:r>
              <a:rPr lang="fr-CH" dirty="0" err="1" smtClean="0"/>
              <a:t>we</a:t>
            </a:r>
            <a:r>
              <a:rPr lang="fr-CH" dirty="0" smtClean="0"/>
              <a:t> </a:t>
            </a:r>
            <a:r>
              <a:rPr lang="fr-CH" dirty="0" err="1" smtClean="0"/>
              <a:t>speak</a:t>
            </a:r>
            <a:endParaRPr lang="en-GB" dirty="0"/>
          </a:p>
          <a:p>
            <a:pPr lvl="1"/>
            <a:endParaRPr lang="en-GB" dirty="0" smtClean="0"/>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9789" y="0"/>
            <a:ext cx="3857625" cy="6858000"/>
          </a:xfrm>
          <a:prstGeom prst="rect">
            <a:avLst/>
          </a:prstGeom>
        </p:spPr>
      </p:pic>
    </p:spTree>
    <p:extLst>
      <p:ext uri="{BB962C8B-B14F-4D97-AF65-F5344CB8AC3E}">
        <p14:creationId xmlns:p14="http://schemas.microsoft.com/office/powerpoint/2010/main" val="30154348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067473" y="38100"/>
            <a:ext cx="8294140" cy="838200"/>
          </a:xfrm>
        </p:spPr>
        <p:txBody>
          <a:bodyPr/>
          <a:lstStyle/>
          <a:p>
            <a:r>
              <a:rPr lang="en-GB" dirty="0" smtClean="0"/>
              <a:t>Progress for 7.5 kA Prototype</a:t>
            </a:r>
            <a:endParaRPr lang="en-GB" dirty="0"/>
          </a:p>
        </p:txBody>
      </p:sp>
      <p:pic>
        <p:nvPicPr>
          <p:cNvPr id="5" name="Picture 4"/>
          <p:cNvPicPr>
            <a:picLocks noChangeAspect="1"/>
          </p:cNvPicPr>
          <p:nvPr/>
        </p:nvPicPr>
        <p:blipFill>
          <a:blip r:embed="rId2"/>
          <a:stretch>
            <a:fillRect/>
          </a:stretch>
        </p:blipFill>
        <p:spPr>
          <a:xfrm>
            <a:off x="1980139" y="1916791"/>
            <a:ext cx="3467772" cy="3253055"/>
          </a:xfrm>
          <a:prstGeom prst="rect">
            <a:avLst/>
          </a:prstGeom>
        </p:spPr>
      </p:pic>
      <p:pic>
        <p:nvPicPr>
          <p:cNvPr id="6" name="Picture 5"/>
          <p:cNvPicPr>
            <a:picLocks noChangeAspect="1"/>
          </p:cNvPicPr>
          <p:nvPr/>
        </p:nvPicPr>
        <p:blipFill rotWithShape="1">
          <a:blip r:embed="rId3"/>
          <a:srcRect b="9177"/>
          <a:stretch/>
        </p:blipFill>
        <p:spPr>
          <a:xfrm>
            <a:off x="6751376" y="1844780"/>
            <a:ext cx="3597467" cy="3384470"/>
          </a:xfrm>
          <a:prstGeom prst="rect">
            <a:avLst/>
          </a:prstGeom>
        </p:spPr>
      </p:pic>
      <p:sp>
        <p:nvSpPr>
          <p:cNvPr id="7" name="TextBox 6"/>
          <p:cNvSpPr txBox="1"/>
          <p:nvPr/>
        </p:nvSpPr>
        <p:spPr>
          <a:xfrm>
            <a:off x="5231880" y="946705"/>
            <a:ext cx="2509790" cy="523220"/>
          </a:xfrm>
          <a:prstGeom prst="rect">
            <a:avLst/>
          </a:prstGeom>
          <a:noFill/>
        </p:spPr>
        <p:txBody>
          <a:bodyPr wrap="none" rtlCol="0">
            <a:spAutoFit/>
          </a:bodyPr>
          <a:lstStyle/>
          <a:p>
            <a:r>
              <a:rPr lang="en-GB" sz="2800" dirty="0"/>
              <a:t>Thermal studies</a:t>
            </a:r>
          </a:p>
        </p:txBody>
      </p:sp>
      <p:sp>
        <p:nvSpPr>
          <p:cNvPr id="8" name="TextBox 7"/>
          <p:cNvSpPr txBox="1"/>
          <p:nvPr/>
        </p:nvSpPr>
        <p:spPr>
          <a:xfrm>
            <a:off x="2172151" y="1477053"/>
            <a:ext cx="3264420" cy="338554"/>
          </a:xfrm>
          <a:prstGeom prst="rect">
            <a:avLst/>
          </a:prstGeom>
          <a:noFill/>
        </p:spPr>
        <p:txBody>
          <a:bodyPr wrap="none" rtlCol="0">
            <a:spAutoFit/>
          </a:bodyPr>
          <a:lstStyle/>
          <a:p>
            <a:r>
              <a:rPr lang="en-GB" sz="1600" dirty="0"/>
              <a:t>Printing the grease trough the stencil</a:t>
            </a:r>
          </a:p>
        </p:txBody>
      </p:sp>
      <p:sp>
        <p:nvSpPr>
          <p:cNvPr id="9" name="TextBox 8"/>
          <p:cNvSpPr txBox="1"/>
          <p:nvPr/>
        </p:nvSpPr>
        <p:spPr>
          <a:xfrm>
            <a:off x="6738913" y="1477053"/>
            <a:ext cx="3598486" cy="338554"/>
          </a:xfrm>
          <a:prstGeom prst="rect">
            <a:avLst/>
          </a:prstGeom>
          <a:noFill/>
        </p:spPr>
        <p:txBody>
          <a:bodyPr wrap="none" rtlCol="0">
            <a:spAutoFit/>
          </a:bodyPr>
          <a:lstStyle/>
          <a:p>
            <a:r>
              <a:rPr lang="en-GB" sz="1600" dirty="0"/>
              <a:t>Grease pattern on the IGBT after printing</a:t>
            </a:r>
          </a:p>
        </p:txBody>
      </p:sp>
      <p:sp>
        <p:nvSpPr>
          <p:cNvPr id="10" name="TextBox 9"/>
          <p:cNvSpPr txBox="1"/>
          <p:nvPr/>
        </p:nvSpPr>
        <p:spPr>
          <a:xfrm>
            <a:off x="1430493" y="5471893"/>
            <a:ext cx="9186874" cy="338554"/>
          </a:xfrm>
          <a:prstGeom prst="rect">
            <a:avLst/>
          </a:prstGeom>
          <a:noFill/>
        </p:spPr>
        <p:txBody>
          <a:bodyPr wrap="none" rtlCol="0">
            <a:spAutoFit/>
          </a:bodyPr>
          <a:lstStyle/>
          <a:p>
            <a:r>
              <a:rPr lang="en-GB" sz="1600" i="1" dirty="0">
                <a:solidFill>
                  <a:srgbClr val="FF0000"/>
                </a:solidFill>
              </a:rPr>
              <a:t>Stencils with the thickness from 60um till 120um were tried, after the pattern analysis the 80um was chosen </a:t>
            </a:r>
          </a:p>
        </p:txBody>
      </p:sp>
    </p:spTree>
    <p:extLst>
      <p:ext uri="{BB962C8B-B14F-4D97-AF65-F5344CB8AC3E}">
        <p14:creationId xmlns:p14="http://schemas.microsoft.com/office/powerpoint/2010/main" val="37819652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804334"/>
          </a:xfrm>
        </p:spPr>
        <p:txBody>
          <a:bodyPr>
            <a:normAutofit/>
          </a:bodyPr>
          <a:lstStyle/>
          <a:p>
            <a:r>
              <a:rPr lang="en-GB" dirty="0" smtClean="0"/>
              <a:t>Progress for 7.5 kA Prototype</a:t>
            </a:r>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6933" y="1573067"/>
            <a:ext cx="3097257" cy="458505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242" y="1598139"/>
            <a:ext cx="2891644" cy="45091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5351" y="1556741"/>
            <a:ext cx="2746529" cy="4621519"/>
          </a:xfrm>
          <a:prstGeom prst="rect">
            <a:avLst/>
          </a:prstGeom>
        </p:spPr>
      </p:pic>
      <p:sp>
        <p:nvSpPr>
          <p:cNvPr id="8" name="TextBox 7"/>
          <p:cNvSpPr txBox="1"/>
          <p:nvPr/>
        </p:nvSpPr>
        <p:spPr>
          <a:xfrm>
            <a:off x="4140709" y="723384"/>
            <a:ext cx="3325910" cy="369332"/>
          </a:xfrm>
          <a:prstGeom prst="rect">
            <a:avLst/>
          </a:prstGeom>
          <a:noFill/>
        </p:spPr>
        <p:txBody>
          <a:bodyPr wrap="none" rtlCol="0">
            <a:spAutoFit/>
          </a:bodyPr>
          <a:lstStyle/>
          <a:p>
            <a:r>
              <a:rPr lang="en-GB" dirty="0"/>
              <a:t>Test stand for the thermal studies</a:t>
            </a:r>
          </a:p>
        </p:txBody>
      </p:sp>
      <p:sp>
        <p:nvSpPr>
          <p:cNvPr id="9" name="TextBox 8"/>
          <p:cNvSpPr txBox="1"/>
          <p:nvPr/>
        </p:nvSpPr>
        <p:spPr>
          <a:xfrm>
            <a:off x="1415350" y="1218186"/>
            <a:ext cx="2165978" cy="338554"/>
          </a:xfrm>
          <a:prstGeom prst="rect">
            <a:avLst/>
          </a:prstGeom>
          <a:noFill/>
        </p:spPr>
        <p:txBody>
          <a:bodyPr wrap="none" rtlCol="0">
            <a:spAutoFit/>
          </a:bodyPr>
          <a:lstStyle/>
          <a:p>
            <a:r>
              <a:rPr lang="en-GB" sz="1600" dirty="0"/>
              <a:t>With the “normal” IGBT</a:t>
            </a:r>
          </a:p>
        </p:txBody>
      </p:sp>
      <p:sp>
        <p:nvSpPr>
          <p:cNvPr id="10" name="TextBox 9"/>
          <p:cNvSpPr txBox="1"/>
          <p:nvPr/>
        </p:nvSpPr>
        <p:spPr>
          <a:xfrm>
            <a:off x="6469623" y="1187374"/>
            <a:ext cx="1984261" cy="338554"/>
          </a:xfrm>
          <a:prstGeom prst="rect">
            <a:avLst/>
          </a:prstGeom>
          <a:noFill/>
        </p:spPr>
        <p:txBody>
          <a:bodyPr wrap="none" rtlCol="0">
            <a:spAutoFit/>
          </a:bodyPr>
          <a:lstStyle/>
          <a:p>
            <a:r>
              <a:rPr lang="en-GB" sz="1600" dirty="0"/>
              <a:t>With the </a:t>
            </a:r>
            <a:r>
              <a:rPr lang="en-GB" sz="1600" dirty="0" smtClean="0"/>
              <a:t>“open” </a:t>
            </a:r>
            <a:r>
              <a:rPr lang="en-GB" sz="1600" dirty="0"/>
              <a:t>IGBT</a:t>
            </a:r>
          </a:p>
        </p:txBody>
      </p:sp>
    </p:spTree>
    <p:extLst>
      <p:ext uri="{BB962C8B-B14F-4D97-AF65-F5344CB8AC3E}">
        <p14:creationId xmlns:p14="http://schemas.microsoft.com/office/powerpoint/2010/main" val="20593934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34243"/>
          </a:xfrm>
        </p:spPr>
        <p:txBody>
          <a:bodyPr>
            <a:normAutofit fontScale="90000"/>
          </a:bodyPr>
          <a:lstStyle/>
          <a:p>
            <a:r>
              <a:rPr lang="en-GB" dirty="0" smtClean="0"/>
              <a:t>Progress for 7.5 kA Prototype</a:t>
            </a:r>
            <a:endParaRPr lang="en-GB" dirty="0"/>
          </a:p>
        </p:txBody>
      </p:sp>
      <p:graphicFrame>
        <p:nvGraphicFramePr>
          <p:cNvPr id="10" name="Object 9"/>
          <p:cNvGraphicFramePr>
            <a:graphicFrameLocks noChangeAspect="1"/>
          </p:cNvGraphicFramePr>
          <p:nvPr>
            <p:extLst/>
          </p:nvPr>
        </p:nvGraphicFramePr>
        <p:xfrm>
          <a:off x="7608210" y="1173225"/>
          <a:ext cx="3456480" cy="2444849"/>
        </p:xfrm>
        <a:graphic>
          <a:graphicData uri="http://schemas.openxmlformats.org/presentationml/2006/ole">
            <mc:AlternateContent xmlns:mc="http://schemas.openxmlformats.org/markup-compatibility/2006">
              <mc:Choice xmlns:v="urn:schemas-microsoft-com:vml" Requires="v">
                <p:oleObj spid="_x0000_s1044" name="Acrobat Document" r:id="rId3" imgW="16040100" imgH="11344275" progId="AcroExch.Document.11">
                  <p:embed/>
                </p:oleObj>
              </mc:Choice>
              <mc:Fallback>
                <p:oleObj name="Acrobat Document" r:id="rId3" imgW="16040100" imgH="11344275" progId="AcroExch.Document.11">
                  <p:embed/>
                  <p:pic>
                    <p:nvPicPr>
                      <p:cNvPr id="0" name=""/>
                      <p:cNvPicPr/>
                      <p:nvPr/>
                    </p:nvPicPr>
                    <p:blipFill>
                      <a:blip r:embed="rId4"/>
                      <a:stretch>
                        <a:fillRect/>
                      </a:stretch>
                    </p:blipFill>
                    <p:spPr>
                      <a:xfrm>
                        <a:off x="7608210" y="1173225"/>
                        <a:ext cx="3456480" cy="2444849"/>
                      </a:xfrm>
                      <a:prstGeom prst="rect">
                        <a:avLst/>
                      </a:prstGeom>
                    </p:spPr>
                  </p:pic>
                </p:oleObj>
              </mc:Fallback>
            </mc:AlternateContent>
          </a:graphicData>
        </a:graphic>
      </p:graphicFrame>
      <p:grpSp>
        <p:nvGrpSpPr>
          <p:cNvPr id="14" name="Group 13"/>
          <p:cNvGrpSpPr/>
          <p:nvPr/>
        </p:nvGrpSpPr>
        <p:grpSpPr>
          <a:xfrm>
            <a:off x="1199320" y="1268700"/>
            <a:ext cx="3933776" cy="2446582"/>
            <a:chOff x="54732" y="1484729"/>
            <a:chExt cx="4807948" cy="3362525"/>
          </a:xfrm>
        </p:grpSpPr>
        <p:graphicFrame>
          <p:nvGraphicFramePr>
            <p:cNvPr id="9" name="Object 8"/>
            <p:cNvGraphicFramePr>
              <a:graphicFrameLocks noChangeAspect="1"/>
            </p:cNvGraphicFramePr>
            <p:nvPr>
              <p:extLst/>
            </p:nvPr>
          </p:nvGraphicFramePr>
          <p:xfrm>
            <a:off x="54732" y="1484729"/>
            <a:ext cx="4752660" cy="3362525"/>
          </p:xfrm>
          <a:graphic>
            <a:graphicData uri="http://schemas.openxmlformats.org/presentationml/2006/ole">
              <mc:AlternateContent xmlns:mc="http://schemas.openxmlformats.org/markup-compatibility/2006">
                <mc:Choice xmlns:v="urn:schemas-microsoft-com:vml" Requires="v">
                  <p:oleObj spid="_x0000_s1045" name="Acrobat Document" r:id="rId5" imgW="11334615" imgH="8019870" progId="AcroExch.Document.11">
                    <p:embed/>
                  </p:oleObj>
                </mc:Choice>
                <mc:Fallback>
                  <p:oleObj name="Acrobat Document" r:id="rId5" imgW="11334615" imgH="8019870" progId="AcroExch.Document.11">
                    <p:embed/>
                    <p:pic>
                      <p:nvPicPr>
                        <p:cNvPr id="0" name=""/>
                        <p:cNvPicPr/>
                        <p:nvPr/>
                      </p:nvPicPr>
                      <p:blipFill>
                        <a:blip r:embed="rId6"/>
                        <a:stretch>
                          <a:fillRect/>
                        </a:stretch>
                      </p:blipFill>
                      <p:spPr>
                        <a:xfrm>
                          <a:off x="54732" y="1484729"/>
                          <a:ext cx="4752660" cy="3362525"/>
                        </a:xfrm>
                        <a:prstGeom prst="rect">
                          <a:avLst/>
                        </a:prstGeom>
                      </p:spPr>
                    </p:pic>
                  </p:oleObj>
                </mc:Fallback>
              </mc:AlternateContent>
            </a:graphicData>
          </a:graphic>
        </p:graphicFrame>
        <p:sp>
          <p:nvSpPr>
            <p:cNvPr id="7" name="TextBox 6"/>
            <p:cNvSpPr txBox="1"/>
            <p:nvPr/>
          </p:nvSpPr>
          <p:spPr>
            <a:xfrm>
              <a:off x="3294907" y="3284980"/>
              <a:ext cx="1567773" cy="888302"/>
            </a:xfrm>
            <a:prstGeom prst="rect">
              <a:avLst/>
            </a:prstGeom>
            <a:noFill/>
          </p:spPr>
          <p:txBody>
            <a:bodyPr wrap="none" rtlCol="0">
              <a:spAutoFit/>
            </a:bodyPr>
            <a:lstStyle/>
            <a:p>
              <a:pPr algn="ctr"/>
              <a:r>
                <a:rPr lang="en-GB" dirty="0"/>
                <a:t>Homemade</a:t>
              </a:r>
            </a:p>
            <a:p>
              <a:pPr algn="ctr"/>
              <a:r>
                <a:rPr lang="en-GB" dirty="0"/>
                <a:t>heatsink</a:t>
              </a:r>
            </a:p>
          </p:txBody>
        </p:sp>
      </p:grpSp>
      <p:sp>
        <p:nvSpPr>
          <p:cNvPr id="8" name="TextBox 7"/>
          <p:cNvSpPr txBox="1"/>
          <p:nvPr/>
        </p:nvSpPr>
        <p:spPr>
          <a:xfrm>
            <a:off x="8637445" y="2971743"/>
            <a:ext cx="976036" cy="646331"/>
          </a:xfrm>
          <a:prstGeom prst="rect">
            <a:avLst/>
          </a:prstGeom>
          <a:noFill/>
        </p:spPr>
        <p:txBody>
          <a:bodyPr wrap="none" rtlCol="0">
            <a:spAutoFit/>
          </a:bodyPr>
          <a:lstStyle/>
          <a:p>
            <a:pPr algn="ctr"/>
            <a:r>
              <a:rPr lang="en-GB" dirty="0" err="1"/>
              <a:t>Mersen</a:t>
            </a:r>
            <a:endParaRPr lang="en-GB" dirty="0"/>
          </a:p>
          <a:p>
            <a:pPr algn="ctr"/>
            <a:r>
              <a:rPr lang="en-GB" dirty="0"/>
              <a:t>heatsink</a:t>
            </a:r>
          </a:p>
        </p:txBody>
      </p:sp>
      <p:sp>
        <p:nvSpPr>
          <p:cNvPr id="12" name="TextBox 11"/>
          <p:cNvSpPr txBox="1"/>
          <p:nvPr/>
        </p:nvSpPr>
        <p:spPr>
          <a:xfrm>
            <a:off x="3359620" y="899368"/>
            <a:ext cx="5544770" cy="369332"/>
          </a:xfrm>
          <a:prstGeom prst="rect">
            <a:avLst/>
          </a:prstGeom>
          <a:noFill/>
        </p:spPr>
        <p:txBody>
          <a:bodyPr wrap="square" rtlCol="0">
            <a:spAutoFit/>
          </a:bodyPr>
          <a:lstStyle/>
          <a:p>
            <a:r>
              <a:rPr lang="en-GB" dirty="0"/>
              <a:t>Thermal studies, heatsinks (cooling plates)</a:t>
            </a: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19420" y="3742019"/>
            <a:ext cx="4150694" cy="3113020"/>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56902" y="3730558"/>
            <a:ext cx="3931709" cy="3134741"/>
          </a:xfrm>
          <a:prstGeom prst="rect">
            <a:avLst/>
          </a:prstGeom>
        </p:spPr>
      </p:pic>
      <p:sp>
        <p:nvSpPr>
          <p:cNvPr id="15" name="TextBox 14"/>
          <p:cNvSpPr txBox="1"/>
          <p:nvPr/>
        </p:nvSpPr>
        <p:spPr>
          <a:xfrm>
            <a:off x="2355746" y="6233649"/>
            <a:ext cx="1575688" cy="646331"/>
          </a:xfrm>
          <a:prstGeom prst="rect">
            <a:avLst/>
          </a:prstGeom>
          <a:noFill/>
        </p:spPr>
        <p:txBody>
          <a:bodyPr wrap="none" rtlCol="0">
            <a:spAutoFit/>
          </a:bodyPr>
          <a:lstStyle/>
          <a:p>
            <a:pPr algn="ctr"/>
            <a:r>
              <a:rPr lang="en-GB" dirty="0"/>
              <a:t>Infineon KW51</a:t>
            </a:r>
          </a:p>
          <a:p>
            <a:pPr algn="ctr"/>
            <a:r>
              <a:rPr lang="en-GB" dirty="0"/>
              <a:t>heatsink</a:t>
            </a:r>
          </a:p>
        </p:txBody>
      </p:sp>
    </p:spTree>
    <p:extLst>
      <p:ext uri="{BB962C8B-B14F-4D97-AF65-F5344CB8AC3E}">
        <p14:creationId xmlns:p14="http://schemas.microsoft.com/office/powerpoint/2010/main" val="21431236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40808"/>
          </a:xfrm>
        </p:spPr>
        <p:txBody>
          <a:bodyPr>
            <a:normAutofit fontScale="90000"/>
          </a:bodyPr>
          <a:lstStyle/>
          <a:p>
            <a:r>
              <a:rPr lang="en-GB" dirty="0" smtClean="0"/>
              <a:t>Progress for 7.5 kA Prototype</a:t>
            </a:r>
            <a:endParaRPr lang="en-GB" dirty="0"/>
          </a:p>
        </p:txBody>
      </p:sp>
      <p:sp>
        <p:nvSpPr>
          <p:cNvPr id="11" name="TextBox 10"/>
          <p:cNvSpPr txBox="1"/>
          <p:nvPr/>
        </p:nvSpPr>
        <p:spPr>
          <a:xfrm>
            <a:off x="2207460" y="976278"/>
            <a:ext cx="8353160" cy="646331"/>
          </a:xfrm>
          <a:prstGeom prst="rect">
            <a:avLst/>
          </a:prstGeom>
          <a:noFill/>
        </p:spPr>
        <p:txBody>
          <a:bodyPr wrap="square" rtlCol="0">
            <a:spAutoFit/>
          </a:bodyPr>
          <a:lstStyle/>
          <a:p>
            <a:pPr algn="ctr"/>
            <a:r>
              <a:rPr lang="en-GB" dirty="0"/>
              <a:t>Thermal studies conducted by </a:t>
            </a:r>
            <a:r>
              <a:rPr lang="en-GB" dirty="0" err="1"/>
              <a:t>Alexandr</a:t>
            </a:r>
            <a:r>
              <a:rPr lang="en-GB" dirty="0"/>
              <a:t> and Bozhidar: </a:t>
            </a:r>
          </a:p>
          <a:p>
            <a:pPr algn="ctr"/>
            <a:r>
              <a:rPr lang="en-GB" dirty="0"/>
              <a:t>Report almost available for distribution: Conclusions</a:t>
            </a:r>
          </a:p>
        </p:txBody>
      </p:sp>
      <p:sp>
        <p:nvSpPr>
          <p:cNvPr id="12" name="TextBox 11"/>
          <p:cNvSpPr txBox="1"/>
          <p:nvPr/>
        </p:nvSpPr>
        <p:spPr>
          <a:xfrm>
            <a:off x="1487360" y="1628751"/>
            <a:ext cx="9560053" cy="5139869"/>
          </a:xfrm>
          <a:prstGeom prst="rect">
            <a:avLst/>
          </a:prstGeom>
          <a:noFill/>
        </p:spPr>
        <p:txBody>
          <a:bodyPr wrap="square" rtlCol="0">
            <a:spAutoFit/>
          </a:bodyPr>
          <a:lstStyle/>
          <a:p>
            <a:r>
              <a:rPr lang="fr-CH" dirty="0" err="1"/>
              <a:t>Three</a:t>
            </a:r>
            <a:r>
              <a:rPr lang="fr-CH" dirty="0"/>
              <a:t> </a:t>
            </a:r>
            <a:r>
              <a:rPr lang="fr-CH" dirty="0" err="1"/>
              <a:t>different</a:t>
            </a:r>
            <a:r>
              <a:rPr lang="fr-CH" dirty="0"/>
              <a:t> </a:t>
            </a:r>
            <a:r>
              <a:rPr lang="fr-CH" dirty="0" err="1"/>
              <a:t>heatsinks</a:t>
            </a:r>
            <a:r>
              <a:rPr lang="fr-CH" dirty="0"/>
              <a:t> </a:t>
            </a:r>
            <a:r>
              <a:rPr lang="fr-CH" dirty="0" err="1"/>
              <a:t>were</a:t>
            </a:r>
            <a:r>
              <a:rPr lang="fr-CH" dirty="0"/>
              <a:t> </a:t>
            </a:r>
            <a:r>
              <a:rPr lang="fr-CH" dirty="0" err="1"/>
              <a:t>tested</a:t>
            </a:r>
            <a:endParaRPr lang="fr-CH" dirty="0"/>
          </a:p>
          <a:p>
            <a:r>
              <a:rPr lang="en-GB" dirty="0"/>
              <a:t>All three heatsinks have the similar efficiency (difference &lt; 1 %).</a:t>
            </a:r>
          </a:p>
          <a:p>
            <a:endParaRPr lang="fr-CH" dirty="0"/>
          </a:p>
          <a:p>
            <a:r>
              <a:rPr lang="en-GB" dirty="0"/>
              <a:t>“Home-made” heatsink: 	Pro: compatible to the existing topology which is however complex</a:t>
            </a:r>
          </a:p>
          <a:p>
            <a:r>
              <a:rPr lang="en-GB" dirty="0"/>
              <a:t>			Pro: likely to be cheaper (50%) </a:t>
            </a:r>
          </a:p>
          <a:p>
            <a:r>
              <a:rPr lang="fr-CH" dirty="0"/>
              <a:t>			Pro: </a:t>
            </a:r>
            <a:r>
              <a:rPr lang="fr-CH" dirty="0" err="1"/>
              <a:t>could</a:t>
            </a:r>
            <a:r>
              <a:rPr lang="fr-CH" dirty="0"/>
              <a:t> </a:t>
            </a:r>
            <a:r>
              <a:rPr lang="fr-CH" dirty="0" err="1"/>
              <a:t>be</a:t>
            </a:r>
            <a:r>
              <a:rPr lang="fr-CH" dirty="0"/>
              <a:t> </a:t>
            </a:r>
            <a:r>
              <a:rPr lang="fr-CH" dirty="0" err="1"/>
              <a:t>improved</a:t>
            </a:r>
            <a:r>
              <a:rPr lang="fr-CH" dirty="0"/>
              <a:t> but </a:t>
            </a:r>
            <a:r>
              <a:rPr lang="fr-CH" dirty="0" err="1"/>
              <a:t>is</a:t>
            </a:r>
            <a:r>
              <a:rPr lang="fr-CH" dirty="0"/>
              <a:t> not </a:t>
            </a:r>
            <a:r>
              <a:rPr lang="fr-CH" dirty="0" err="1"/>
              <a:t>needed</a:t>
            </a:r>
            <a:endParaRPr lang="fr-CH" dirty="0"/>
          </a:p>
          <a:p>
            <a:r>
              <a:rPr lang="fr-CH" dirty="0"/>
              <a:t>			Con: </a:t>
            </a:r>
            <a:r>
              <a:rPr lang="fr-CH" dirty="0" err="1"/>
              <a:t>need</a:t>
            </a:r>
            <a:r>
              <a:rPr lang="fr-CH" dirty="0"/>
              <a:t> </a:t>
            </a:r>
            <a:r>
              <a:rPr lang="fr-CH" dirty="0" err="1"/>
              <a:t>specialist</a:t>
            </a:r>
            <a:r>
              <a:rPr lang="fr-CH" dirty="0"/>
              <a:t> and time for IGBT </a:t>
            </a:r>
            <a:r>
              <a:rPr lang="fr-CH" dirty="0" err="1"/>
              <a:t>mounting</a:t>
            </a:r>
            <a:endParaRPr lang="en-GB" dirty="0"/>
          </a:p>
          <a:p>
            <a:endParaRPr lang="en-GB" dirty="0"/>
          </a:p>
          <a:p>
            <a:r>
              <a:rPr lang="en-GB" dirty="0"/>
              <a:t>“</a:t>
            </a:r>
            <a:r>
              <a:rPr lang="en-GB" dirty="0" err="1"/>
              <a:t>Mersen</a:t>
            </a:r>
            <a:r>
              <a:rPr lang="en-GB" dirty="0"/>
              <a:t>” heatsink: 	Con: not mechanically compatible</a:t>
            </a:r>
          </a:p>
          <a:p>
            <a:r>
              <a:rPr lang="en-GB" dirty="0"/>
              <a:t>			Con: guaranteed by manufacturer to 10 bars</a:t>
            </a:r>
          </a:p>
          <a:p>
            <a:r>
              <a:rPr lang="fr-CH" dirty="0"/>
              <a:t>			Con: </a:t>
            </a:r>
            <a:r>
              <a:rPr lang="fr-CH" dirty="0" err="1"/>
              <a:t>need</a:t>
            </a:r>
            <a:r>
              <a:rPr lang="fr-CH" dirty="0"/>
              <a:t> </a:t>
            </a:r>
            <a:r>
              <a:rPr lang="fr-CH" dirty="0" err="1"/>
              <a:t>specialists</a:t>
            </a:r>
            <a:r>
              <a:rPr lang="fr-CH" dirty="0"/>
              <a:t> for IGBT </a:t>
            </a:r>
            <a:r>
              <a:rPr lang="fr-CH" dirty="0" err="1"/>
              <a:t>mounting</a:t>
            </a:r>
            <a:endParaRPr lang="fr-CH" dirty="0"/>
          </a:p>
          <a:p>
            <a:endParaRPr lang="en-GB" dirty="0"/>
          </a:p>
          <a:p>
            <a:r>
              <a:rPr lang="en-GB" dirty="0"/>
              <a:t>“Infineon” heatsink: 	Con: needs water-connection adaption</a:t>
            </a:r>
          </a:p>
          <a:p>
            <a:r>
              <a:rPr lang="en-GB" dirty="0"/>
              <a:t>			Pro: could be delivered with IGBT mounted </a:t>
            </a:r>
          </a:p>
          <a:p>
            <a:endParaRPr lang="en-GB" dirty="0"/>
          </a:p>
          <a:p>
            <a:pPr algn="just"/>
            <a:r>
              <a:rPr lang="en-GB" sz="2000" dirty="0"/>
              <a:t>BUT – chosen topology is correct, grease interface is correct, results in the all cases are excellent, theoretical calculations are confirmed by the measurements!</a:t>
            </a:r>
          </a:p>
          <a:p>
            <a:pPr marL="342900" indent="-342900">
              <a:buAutoNum type="arabicPeriod"/>
            </a:pPr>
            <a:endParaRPr lang="en-GB" dirty="0"/>
          </a:p>
        </p:txBody>
      </p:sp>
    </p:spTree>
    <p:extLst>
      <p:ext uri="{BB962C8B-B14F-4D97-AF65-F5344CB8AC3E}">
        <p14:creationId xmlns:p14="http://schemas.microsoft.com/office/powerpoint/2010/main" val="18965801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908051"/>
          </a:xfrm>
        </p:spPr>
        <p:txBody>
          <a:bodyPr/>
          <a:lstStyle/>
          <a:p>
            <a:r>
              <a:rPr lang="en-GB" dirty="0" smtClean="0"/>
              <a:t>Progress for Dump-Resistor</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2188" y="908051"/>
            <a:ext cx="1705922" cy="594995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8261" y="908051"/>
            <a:ext cx="1769643" cy="59499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3391" y="876300"/>
            <a:ext cx="1715115" cy="5981700"/>
          </a:xfrm>
          <a:prstGeom prst="rect">
            <a:avLst/>
          </a:prstGeom>
        </p:spPr>
      </p:pic>
    </p:spTree>
    <p:extLst>
      <p:ext uri="{BB962C8B-B14F-4D97-AF65-F5344CB8AC3E}">
        <p14:creationId xmlns:p14="http://schemas.microsoft.com/office/powerpoint/2010/main" val="35224497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Switch-Protection</a:t>
            </a:r>
            <a:endParaRPr lang="en-GB" dirty="0"/>
          </a:p>
        </p:txBody>
      </p:sp>
      <p:sp>
        <p:nvSpPr>
          <p:cNvPr id="3" name="Content Placeholder 2"/>
          <p:cNvSpPr>
            <a:spLocks noGrp="1"/>
          </p:cNvSpPr>
          <p:nvPr>
            <p:ph idx="1"/>
          </p:nvPr>
        </p:nvSpPr>
        <p:spPr>
          <a:xfrm>
            <a:off x="1179514" y="1628750"/>
            <a:ext cx="7901629" cy="4467250"/>
          </a:xfrm>
        </p:spPr>
        <p:txBody>
          <a:bodyPr>
            <a:normAutofit fontScale="77500" lnSpcReduction="20000"/>
          </a:bodyPr>
          <a:lstStyle/>
          <a:p>
            <a:r>
              <a:rPr lang="en-GB" dirty="0" smtClean="0"/>
              <a:t>The EE system protects the </a:t>
            </a:r>
            <a:r>
              <a:rPr lang="en-GB" dirty="0" err="1" smtClean="0"/>
              <a:t>s.c.</a:t>
            </a:r>
            <a:r>
              <a:rPr lang="en-GB" dirty="0" smtClean="0"/>
              <a:t> magnet</a:t>
            </a:r>
          </a:p>
          <a:p>
            <a:r>
              <a:rPr lang="en-GB" dirty="0" smtClean="0"/>
              <a:t>Maximum allowed forward voltage: 1700V (including spikes)</a:t>
            </a:r>
          </a:p>
          <a:p>
            <a:r>
              <a:rPr lang="en-GB" dirty="0" smtClean="0"/>
              <a:t>Maximum circuit current: 30 kA</a:t>
            </a:r>
          </a:p>
          <a:p>
            <a:r>
              <a:rPr lang="en-GB" dirty="0" smtClean="0"/>
              <a:t>Modular Extraction Resistance from 3.5 – 120 mΩ</a:t>
            </a:r>
          </a:p>
          <a:p>
            <a:pPr lvl="1"/>
            <a:r>
              <a:rPr lang="en-GB" dirty="0" smtClean="0"/>
              <a:t>Possible extraction voltage maximum: 3600V (+/- 1800 to ground without ground fault)</a:t>
            </a:r>
          </a:p>
          <a:p>
            <a:pPr lvl="1"/>
            <a:endParaRPr lang="en-GB" dirty="0" smtClean="0"/>
          </a:p>
          <a:p>
            <a:r>
              <a:rPr lang="en-GB" dirty="0" smtClean="0"/>
              <a:t>Extraction Resistor measurement with preventive/corrective action</a:t>
            </a:r>
          </a:p>
          <a:p>
            <a:pPr lvl="1"/>
            <a:r>
              <a:rPr lang="en-GB" dirty="0" smtClean="0"/>
              <a:t>Limit power converter current (preventive)</a:t>
            </a:r>
            <a:r>
              <a:rPr lang="fr-CH" dirty="0"/>
              <a:t> </a:t>
            </a:r>
            <a:endParaRPr lang="fr-CH" dirty="0" smtClean="0"/>
          </a:p>
          <a:p>
            <a:pPr lvl="2"/>
            <a:r>
              <a:rPr lang="fr-CH" dirty="0" err="1" smtClean="0"/>
              <a:t>External</a:t>
            </a:r>
            <a:r>
              <a:rPr lang="fr-CH" dirty="0" smtClean="0"/>
              <a:t> </a:t>
            </a:r>
            <a:r>
              <a:rPr lang="fr-CH" dirty="0"/>
              <a:t>source </a:t>
            </a:r>
            <a:r>
              <a:rPr lang="fr-CH" dirty="0" err="1"/>
              <a:t>needed</a:t>
            </a:r>
            <a:r>
              <a:rPr lang="fr-CH" dirty="0"/>
              <a:t> to </a:t>
            </a:r>
            <a:r>
              <a:rPr lang="fr-CH" dirty="0" err="1"/>
              <a:t>measure</a:t>
            </a:r>
            <a:r>
              <a:rPr lang="fr-CH" dirty="0"/>
              <a:t> total </a:t>
            </a:r>
            <a:r>
              <a:rPr lang="fr-CH" dirty="0" err="1"/>
              <a:t>resistance</a:t>
            </a:r>
            <a:r>
              <a:rPr lang="fr-CH" dirty="0"/>
              <a:t> value and values to </a:t>
            </a:r>
            <a:r>
              <a:rPr lang="fr-CH" dirty="0" err="1"/>
              <a:t>ground</a:t>
            </a:r>
            <a:endParaRPr lang="en-GB" dirty="0"/>
          </a:p>
          <a:p>
            <a:pPr lvl="1"/>
            <a:endParaRPr lang="en-GB" dirty="0" smtClean="0"/>
          </a:p>
          <a:p>
            <a:pPr lvl="2"/>
            <a:endParaRPr lang="en-GB" dirty="0" smtClean="0"/>
          </a:p>
          <a:p>
            <a:r>
              <a:rPr lang="fr-CH" dirty="0" err="1" smtClean="0"/>
              <a:t>Details</a:t>
            </a:r>
            <a:r>
              <a:rPr lang="fr-CH" dirty="0" smtClean="0"/>
              <a:t> to </a:t>
            </a:r>
            <a:r>
              <a:rPr lang="fr-CH" dirty="0" err="1" smtClean="0"/>
              <a:t>be</a:t>
            </a:r>
            <a:r>
              <a:rPr lang="fr-CH" dirty="0" smtClean="0"/>
              <a:t> </a:t>
            </a:r>
            <a:r>
              <a:rPr lang="fr-CH" dirty="0" err="1" smtClean="0"/>
              <a:t>decided</a:t>
            </a:r>
            <a:r>
              <a:rPr lang="fr-CH" dirty="0" smtClean="0"/>
              <a:t>.</a:t>
            </a:r>
            <a:endParaRPr lang="en-GB" dirty="0" smtClean="0"/>
          </a:p>
          <a:p>
            <a:pPr lvl="1"/>
            <a:r>
              <a:rPr lang="en-GB" dirty="0" smtClean="0"/>
              <a:t>Study conducted by Szymon</a:t>
            </a:r>
          </a:p>
          <a:p>
            <a:pPr lvl="1"/>
            <a:endParaRPr lang="en-GB" dirty="0" smtClean="0"/>
          </a:p>
          <a:p>
            <a:endParaRPr lang="en-GB" dirty="0"/>
          </a:p>
        </p:txBody>
      </p:sp>
    </p:spTree>
    <p:extLst>
      <p:ext uri="{BB962C8B-B14F-4D97-AF65-F5344CB8AC3E}">
        <p14:creationId xmlns:p14="http://schemas.microsoft.com/office/powerpoint/2010/main" val="28261967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To </a:t>
            </a:r>
            <a:r>
              <a:rPr lang="fr-CH" dirty="0" smtClean="0"/>
              <a:t>do </a:t>
            </a:r>
            <a:endParaRPr lang="en-GB" dirty="0"/>
          </a:p>
        </p:txBody>
      </p:sp>
      <p:sp>
        <p:nvSpPr>
          <p:cNvPr id="3" name="Content Placeholder 2"/>
          <p:cNvSpPr>
            <a:spLocks noGrp="1"/>
          </p:cNvSpPr>
          <p:nvPr>
            <p:ph idx="1"/>
          </p:nvPr>
        </p:nvSpPr>
        <p:spPr/>
        <p:txBody>
          <a:bodyPr>
            <a:normAutofit lnSpcReduction="10000"/>
          </a:bodyPr>
          <a:lstStyle/>
          <a:p>
            <a:r>
              <a:rPr lang="fr-CH" sz="3200" dirty="0" err="1" smtClean="0"/>
              <a:t>Priority</a:t>
            </a:r>
            <a:r>
              <a:rPr lang="fr-CH" sz="3200" dirty="0" smtClean="0"/>
              <a:t> 1, 2 and 3: </a:t>
            </a:r>
            <a:r>
              <a:rPr lang="fr-CH" sz="3200" dirty="0" err="1" smtClean="0"/>
              <a:t>Prototyping</a:t>
            </a:r>
            <a:r>
              <a:rPr lang="fr-CH" sz="3200" smtClean="0"/>
              <a:t>..</a:t>
            </a:r>
          </a:p>
          <a:p>
            <a:endParaRPr lang="fr-CH" sz="3200" dirty="0" smtClean="0"/>
          </a:p>
          <a:p>
            <a:r>
              <a:rPr lang="fr-CH" sz="3200" dirty="0" err="1" smtClean="0"/>
              <a:t>Still</a:t>
            </a:r>
            <a:r>
              <a:rPr lang="fr-CH" sz="3200" dirty="0" smtClean="0"/>
              <a:t> </a:t>
            </a:r>
            <a:r>
              <a:rPr lang="fr-CH" sz="3200" dirty="0"/>
              <a:t>to </a:t>
            </a:r>
            <a:r>
              <a:rPr lang="fr-CH" sz="3200" dirty="0" err="1"/>
              <a:t>be</a:t>
            </a:r>
            <a:r>
              <a:rPr lang="fr-CH" sz="3200" dirty="0"/>
              <a:t> </a:t>
            </a:r>
            <a:r>
              <a:rPr lang="fr-CH" sz="3200" dirty="0" err="1"/>
              <a:t>solved</a:t>
            </a:r>
            <a:r>
              <a:rPr lang="fr-CH" sz="3200" dirty="0"/>
              <a:t>:</a:t>
            </a:r>
          </a:p>
          <a:p>
            <a:endParaRPr lang="fr-CH" sz="3200" dirty="0"/>
          </a:p>
          <a:p>
            <a:pPr lvl="1"/>
            <a:r>
              <a:rPr lang="fr-CH" sz="2800" dirty="0" err="1" smtClean="0"/>
              <a:t>Many</a:t>
            </a:r>
            <a:r>
              <a:rPr lang="fr-CH" sz="2800" dirty="0" smtClean="0"/>
              <a:t> </a:t>
            </a:r>
            <a:r>
              <a:rPr lang="fr-CH" sz="2800" dirty="0" err="1"/>
              <a:t>details</a:t>
            </a:r>
            <a:r>
              <a:rPr lang="fr-CH" sz="2800" dirty="0"/>
              <a:t>… </a:t>
            </a:r>
            <a:r>
              <a:rPr lang="fr-CH" sz="2800" dirty="0" err="1"/>
              <a:t>see</a:t>
            </a:r>
            <a:r>
              <a:rPr lang="fr-CH" sz="2800" dirty="0"/>
              <a:t> </a:t>
            </a:r>
            <a:r>
              <a:rPr lang="fr-CH" sz="2800" dirty="0" err="1"/>
              <a:t>next</a:t>
            </a:r>
            <a:r>
              <a:rPr lang="fr-CH" sz="2800" dirty="0"/>
              <a:t> </a:t>
            </a:r>
            <a:r>
              <a:rPr lang="fr-CH" sz="2800" dirty="0" err="1"/>
              <a:t>presentations</a:t>
            </a:r>
            <a:endParaRPr lang="fr-CH" sz="2800" dirty="0"/>
          </a:p>
          <a:p>
            <a:pPr lvl="3"/>
            <a:r>
              <a:rPr lang="fr-CH" sz="2400" dirty="0"/>
              <a:t>Electronics</a:t>
            </a:r>
          </a:p>
          <a:p>
            <a:pPr lvl="3"/>
            <a:r>
              <a:rPr lang="fr-CH" sz="2400" dirty="0"/>
              <a:t>Software</a:t>
            </a:r>
            <a:endParaRPr lang="en-GB" sz="2400" dirty="0"/>
          </a:p>
          <a:p>
            <a:pPr lvl="3"/>
            <a:r>
              <a:rPr lang="fr-CH" sz="2400" dirty="0" err="1"/>
              <a:t>External</a:t>
            </a:r>
            <a:r>
              <a:rPr lang="fr-CH" sz="2400" dirty="0"/>
              <a:t> communication</a:t>
            </a:r>
          </a:p>
          <a:p>
            <a:pPr lvl="3"/>
            <a:r>
              <a:rPr lang="fr-CH" sz="2400" dirty="0"/>
              <a:t>QA</a:t>
            </a:r>
          </a:p>
          <a:p>
            <a:pPr lvl="3"/>
            <a:r>
              <a:rPr lang="fr-CH" sz="2400" dirty="0"/>
              <a:t>Documentation</a:t>
            </a:r>
          </a:p>
          <a:p>
            <a:pPr lvl="3"/>
            <a:endParaRPr lang="fr-CH" sz="2400" dirty="0"/>
          </a:p>
          <a:p>
            <a:pPr lvl="3"/>
            <a:endParaRPr lang="fr-CH" sz="2400" dirty="0"/>
          </a:p>
          <a:p>
            <a:pPr lvl="3"/>
            <a:endParaRPr lang="fr-CH" sz="2400" dirty="0"/>
          </a:p>
          <a:p>
            <a:pPr lvl="3"/>
            <a:endParaRPr lang="fr-CH" dirty="0" smtClean="0"/>
          </a:p>
        </p:txBody>
      </p:sp>
    </p:spTree>
    <p:extLst>
      <p:ext uri="{BB962C8B-B14F-4D97-AF65-F5344CB8AC3E}">
        <p14:creationId xmlns:p14="http://schemas.microsoft.com/office/powerpoint/2010/main" val="881411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493" y="69850"/>
            <a:ext cx="8253097" cy="838200"/>
          </a:xfrm>
        </p:spPr>
        <p:txBody>
          <a:bodyPr/>
          <a:lstStyle/>
          <a:p>
            <a:r>
              <a:rPr lang="en-GB" sz="3600" dirty="0"/>
              <a:t>Building 2173 aka SM18 - Cluster D</a:t>
            </a:r>
          </a:p>
        </p:txBody>
      </p:sp>
      <p:sp>
        <p:nvSpPr>
          <p:cNvPr id="5" name="Rectangle 4"/>
          <p:cNvSpPr/>
          <p:nvPr/>
        </p:nvSpPr>
        <p:spPr>
          <a:xfrm>
            <a:off x="1631381" y="5943829"/>
            <a:ext cx="2173737" cy="369332"/>
          </a:xfrm>
          <a:prstGeom prst="rect">
            <a:avLst/>
          </a:prstGeom>
        </p:spPr>
        <p:txBody>
          <a:bodyPr wrap="none">
            <a:spAutoFit/>
          </a:bodyPr>
          <a:lstStyle/>
          <a:p>
            <a:r>
              <a:rPr lang="en-GB" dirty="0"/>
              <a:t>Courtesy PERRET Ph. </a:t>
            </a:r>
          </a:p>
        </p:txBody>
      </p:sp>
      <p:pic>
        <p:nvPicPr>
          <p:cNvPr id="2050" name="Picture 2" descr="G:\Departments\TE\Projects\EnergyExtraction\SM18\30kA_ClusterD\Presentation\SM18-areal-vi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301" y="908050"/>
            <a:ext cx="10002864" cy="550472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bwMode="auto">
          <a:xfrm flipH="1" flipV="1">
            <a:off x="1991431" y="3717040"/>
            <a:ext cx="1601139" cy="432060"/>
          </a:xfrm>
          <a:prstGeom prst="straightConnector1">
            <a:avLst/>
          </a:prstGeom>
          <a:solidFill>
            <a:srgbClr val="FFFFFF"/>
          </a:solidFill>
          <a:ln w="41275" cap="flat" cmpd="sng" algn="ctr">
            <a:solidFill>
              <a:srgbClr val="FFFF00"/>
            </a:solidFill>
            <a:prstDash val="solid"/>
            <a:round/>
            <a:headEnd type="none" w="med" len="med"/>
            <a:tailEnd type="arrow"/>
          </a:ln>
          <a:effectLst/>
        </p:spPr>
      </p:cxnSp>
      <p:sp>
        <p:nvSpPr>
          <p:cNvPr id="11" name="Oval 10"/>
          <p:cNvSpPr/>
          <p:nvPr/>
        </p:nvSpPr>
        <p:spPr bwMode="auto">
          <a:xfrm>
            <a:off x="6637867" y="1356737"/>
            <a:ext cx="1136369" cy="1276396"/>
          </a:xfrm>
          <a:prstGeom prst="ellipse">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eaLnBrk="0" fontAlgn="base" hangingPunct="0">
              <a:spcBef>
                <a:spcPct val="0"/>
              </a:spcBef>
              <a:spcAft>
                <a:spcPct val="0"/>
              </a:spcAft>
            </a:pPr>
            <a:endParaRPr lang="en-GB" sz="1200" b="1">
              <a:latin typeface="Times New Roman" pitchFamily="18" charset="0"/>
            </a:endParaRPr>
          </a:p>
        </p:txBody>
      </p:sp>
    </p:spTree>
    <p:extLst>
      <p:ext uri="{BB962C8B-B14F-4D97-AF65-F5344CB8AC3E}">
        <p14:creationId xmlns:p14="http://schemas.microsoft.com/office/powerpoint/2010/main" val="299758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4" name="Content Placeholder 2"/>
          <p:cNvSpPr>
            <a:spLocks noGrp="1"/>
          </p:cNvSpPr>
          <p:nvPr>
            <p:ph idx="1"/>
          </p:nvPr>
        </p:nvSpPr>
        <p:spPr>
          <a:xfrm>
            <a:off x="1657352" y="1447800"/>
            <a:ext cx="8759825" cy="4648200"/>
          </a:xfrm>
        </p:spPr>
        <p:txBody>
          <a:bodyPr/>
          <a:lstStyle/>
          <a:p>
            <a:endParaRPr lang="en-GB" dirty="0"/>
          </a:p>
          <a:p>
            <a:endParaRPr lang="en-GB" dirty="0" smtClean="0"/>
          </a:p>
          <a:p>
            <a:endParaRPr lang="en-GB" dirty="0"/>
          </a:p>
        </p:txBody>
      </p:sp>
      <p:sp>
        <p:nvSpPr>
          <p:cNvPr id="5" name="Content Placeholder 2"/>
          <p:cNvSpPr txBox="1">
            <a:spLocks/>
          </p:cNvSpPr>
          <p:nvPr/>
        </p:nvSpPr>
        <p:spPr bwMode="auto">
          <a:xfrm>
            <a:off x="1415351" y="1600200"/>
            <a:ext cx="9154226" cy="4648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1600" b="1">
                <a:solidFill>
                  <a:schemeClr val="tx1"/>
                </a:solidFill>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1400">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2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200" b="1">
                <a:solidFill>
                  <a:schemeClr val="tx1"/>
                </a:solidFill>
                <a:latin typeface="+mn-lt"/>
              </a:defRPr>
            </a:lvl4pPr>
            <a:lvl5pPr marL="2286000" indent="-171450" algn="l" rtl="0" eaLnBrk="0" fontAlgn="base" hangingPunct="0">
              <a:lnSpc>
                <a:spcPct val="90000"/>
              </a:lnSpc>
              <a:spcBef>
                <a:spcPct val="30000"/>
              </a:spcBef>
              <a:spcAft>
                <a:spcPct val="0"/>
              </a:spcAft>
              <a:buChar char="»"/>
              <a:defRPr sz="1200" b="1">
                <a:solidFill>
                  <a:schemeClr val="tx1"/>
                </a:solidFill>
                <a:latin typeface="+mn-lt"/>
              </a:defRPr>
            </a:lvl5pPr>
            <a:lvl6pPr marL="2743200" indent="-171450" algn="l" rtl="0" eaLnBrk="0" fontAlgn="base" hangingPunct="0">
              <a:lnSpc>
                <a:spcPct val="90000"/>
              </a:lnSpc>
              <a:spcBef>
                <a:spcPct val="30000"/>
              </a:spcBef>
              <a:spcAft>
                <a:spcPct val="0"/>
              </a:spcAft>
              <a:buChar char="»"/>
              <a:defRPr sz="1200" b="1">
                <a:solidFill>
                  <a:srgbClr val="0000FF"/>
                </a:solidFill>
                <a:latin typeface="+mn-lt"/>
              </a:defRPr>
            </a:lvl6pPr>
            <a:lvl7pPr marL="3200400" indent="-171450" algn="l" rtl="0" eaLnBrk="0" fontAlgn="base" hangingPunct="0">
              <a:lnSpc>
                <a:spcPct val="90000"/>
              </a:lnSpc>
              <a:spcBef>
                <a:spcPct val="30000"/>
              </a:spcBef>
              <a:spcAft>
                <a:spcPct val="0"/>
              </a:spcAft>
              <a:buChar char="»"/>
              <a:defRPr sz="1200" b="1">
                <a:solidFill>
                  <a:srgbClr val="0000FF"/>
                </a:solidFill>
                <a:latin typeface="+mn-lt"/>
              </a:defRPr>
            </a:lvl7pPr>
            <a:lvl8pPr marL="3657600" indent="-171450" algn="l" rtl="0" eaLnBrk="0" fontAlgn="base" hangingPunct="0">
              <a:lnSpc>
                <a:spcPct val="90000"/>
              </a:lnSpc>
              <a:spcBef>
                <a:spcPct val="30000"/>
              </a:spcBef>
              <a:spcAft>
                <a:spcPct val="0"/>
              </a:spcAft>
              <a:buChar char="»"/>
              <a:defRPr sz="1200" b="1">
                <a:solidFill>
                  <a:srgbClr val="0000FF"/>
                </a:solidFill>
                <a:latin typeface="+mn-lt"/>
              </a:defRPr>
            </a:lvl8pPr>
            <a:lvl9pPr marL="4114800" indent="-171450" algn="l" rtl="0" eaLnBrk="0" fontAlgn="base" hangingPunct="0">
              <a:lnSpc>
                <a:spcPct val="90000"/>
              </a:lnSpc>
              <a:spcBef>
                <a:spcPct val="30000"/>
              </a:spcBef>
              <a:spcAft>
                <a:spcPct val="0"/>
              </a:spcAft>
              <a:buChar char="»"/>
              <a:defRPr sz="1200" b="1">
                <a:solidFill>
                  <a:srgbClr val="0000FF"/>
                </a:solidFill>
                <a:latin typeface="+mn-lt"/>
              </a:defRPr>
            </a:lvl9pPr>
          </a:lstStyle>
          <a:p>
            <a:r>
              <a:rPr lang="en-GB" sz="2000" kern="0" dirty="0"/>
              <a:t>Many technical details need to be addressed and solved</a:t>
            </a:r>
          </a:p>
          <a:p>
            <a:endParaRPr lang="en-GB" sz="2000" kern="0" dirty="0"/>
          </a:p>
          <a:p>
            <a:r>
              <a:rPr lang="en-GB" sz="2000" kern="0" dirty="0"/>
              <a:t>Probability to succeed within proposed planning is extremely small </a:t>
            </a:r>
          </a:p>
          <a:p>
            <a:endParaRPr lang="en-GB" sz="2000" kern="0" dirty="0"/>
          </a:p>
          <a:p>
            <a:pPr lvl="1"/>
            <a:r>
              <a:rPr lang="en-GB" sz="1800" kern="0" dirty="0"/>
              <a:t>LHC operation has absolute priority</a:t>
            </a:r>
          </a:p>
          <a:p>
            <a:pPr lvl="1"/>
            <a:endParaRPr lang="en-GB" sz="1800" kern="0" dirty="0"/>
          </a:p>
          <a:p>
            <a:pPr lvl="1"/>
            <a:r>
              <a:rPr lang="en-GB" sz="1800" kern="0" dirty="0"/>
              <a:t>Availability of 2 of the core members is not enough</a:t>
            </a:r>
          </a:p>
          <a:p>
            <a:pPr lvl="1"/>
            <a:endParaRPr lang="en-GB" sz="1800" kern="0" dirty="0"/>
          </a:p>
          <a:p>
            <a:pPr lvl="1"/>
            <a:r>
              <a:rPr lang="en-GB" sz="1800" kern="0" dirty="0"/>
              <a:t>PJAS core member (with 15 years of IGBT experience) will leave 06-2016</a:t>
            </a:r>
          </a:p>
          <a:p>
            <a:pPr lvl="1"/>
            <a:endParaRPr lang="en-GB" sz="1800" kern="0" dirty="0"/>
          </a:p>
        </p:txBody>
      </p:sp>
    </p:spTree>
    <p:extLst>
      <p:ext uri="{BB962C8B-B14F-4D97-AF65-F5344CB8AC3E}">
        <p14:creationId xmlns:p14="http://schemas.microsoft.com/office/powerpoint/2010/main" val="1128196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 EE Cluster D</a:t>
            </a:r>
            <a:endParaRPr lang="en-GB" dirty="0"/>
          </a:p>
        </p:txBody>
      </p:sp>
      <p:sp>
        <p:nvSpPr>
          <p:cNvPr id="3" name="Content Placeholder 2"/>
          <p:cNvSpPr>
            <a:spLocks noGrp="1"/>
          </p:cNvSpPr>
          <p:nvPr>
            <p:ph idx="1"/>
          </p:nvPr>
        </p:nvSpPr>
        <p:spPr>
          <a:xfrm>
            <a:off x="1657352" y="1447800"/>
            <a:ext cx="8759825" cy="5005620"/>
          </a:xfrm>
        </p:spPr>
        <p:txBody>
          <a:bodyPr/>
          <a:lstStyle/>
          <a:p>
            <a:r>
              <a:rPr lang="en-GB" sz="2400" dirty="0"/>
              <a:t>Demand coming from MSC group (SM18) for Energy Extraction Systems: </a:t>
            </a:r>
          </a:p>
          <a:p>
            <a:pPr lvl="2"/>
            <a:r>
              <a:rPr lang="en-GB" sz="1800" dirty="0"/>
              <a:t>Fast opening time (&lt; 2 </a:t>
            </a:r>
            <a:r>
              <a:rPr lang="en-GB" sz="1800" dirty="0" err="1"/>
              <a:t>ms</a:t>
            </a:r>
            <a:r>
              <a:rPr lang="en-GB" sz="1800" dirty="0"/>
              <a:t>)</a:t>
            </a:r>
          </a:p>
          <a:p>
            <a:pPr lvl="2"/>
            <a:r>
              <a:rPr lang="en-GB" sz="1800" dirty="0"/>
              <a:t>High Current  30 </a:t>
            </a:r>
            <a:r>
              <a:rPr lang="en-GB" sz="1800" dirty="0" err="1"/>
              <a:t>kADC</a:t>
            </a:r>
            <a:r>
              <a:rPr lang="en-GB" sz="1800" dirty="0"/>
              <a:t> </a:t>
            </a:r>
          </a:p>
          <a:p>
            <a:pPr lvl="2"/>
            <a:r>
              <a:rPr lang="en-GB" sz="1800" dirty="0"/>
              <a:t>Medium Energy (10 MJ)</a:t>
            </a:r>
          </a:p>
          <a:p>
            <a:pPr lvl="2"/>
            <a:r>
              <a:rPr lang="en-GB" sz="1800" dirty="0"/>
              <a:t>Maximum extraction voltage: 1000V</a:t>
            </a:r>
          </a:p>
          <a:p>
            <a:pPr lvl="2"/>
            <a:endParaRPr lang="en-GB" sz="1800" dirty="0"/>
          </a:p>
          <a:p>
            <a:pPr marL="400050" indent="0">
              <a:buNone/>
            </a:pPr>
            <a:r>
              <a:rPr lang="en-GB" sz="2400" dirty="0"/>
              <a:t>Fast opening time means; can’t be achieved with Electro-Mechanical Breakers</a:t>
            </a:r>
          </a:p>
          <a:p>
            <a:pPr marL="400050" indent="0">
              <a:buNone/>
            </a:pPr>
            <a:endParaRPr lang="en-GB" sz="2000" dirty="0"/>
          </a:p>
          <a:p>
            <a:pPr marL="400050" indent="0">
              <a:buNone/>
            </a:pPr>
            <a:r>
              <a:rPr lang="en-GB" sz="2400" dirty="0"/>
              <a:t>Alternative: </a:t>
            </a:r>
            <a:r>
              <a:rPr lang="en-GB" sz="2400" u="sng" dirty="0"/>
              <a:t>Semi-Conductors</a:t>
            </a:r>
          </a:p>
          <a:p>
            <a:pPr marL="400050" indent="0">
              <a:buNone/>
            </a:pPr>
            <a:endParaRPr lang="en-GB" sz="2400" u="sng" dirty="0"/>
          </a:p>
          <a:p>
            <a:pPr marL="400050" indent="0">
              <a:buNone/>
            </a:pPr>
            <a:r>
              <a:rPr lang="en-GB" sz="2400" dirty="0"/>
              <a:t>Chosen type: </a:t>
            </a:r>
            <a:r>
              <a:rPr lang="en-US" sz="2400" dirty="0"/>
              <a:t>Integrated Gate Bipolar Transistor (IGBT)</a:t>
            </a:r>
            <a:endParaRPr lang="en-GB" sz="2400" u="sng" dirty="0"/>
          </a:p>
          <a:p>
            <a:endParaRPr lang="en-GB" dirty="0"/>
          </a:p>
        </p:txBody>
      </p:sp>
    </p:spTree>
    <p:extLst>
      <p:ext uri="{BB962C8B-B14F-4D97-AF65-F5344CB8AC3E}">
        <p14:creationId xmlns:p14="http://schemas.microsoft.com/office/powerpoint/2010/main" val="3622487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063751" y="44530"/>
            <a:ext cx="8294140"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4400" b="1">
                <a:solidFill>
                  <a:schemeClr val="tx1"/>
                </a:solidFill>
                <a:effectLst/>
                <a:latin typeface="+mj-lt"/>
                <a:ea typeface="+mj-ea"/>
                <a:cs typeface="+mj-cs"/>
              </a:defRPr>
            </a:lvl1pPr>
            <a:lvl2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2400" b="1">
                <a:solidFill>
                  <a:srgbClr val="FF0000"/>
                </a:solidFill>
                <a:effectLst>
                  <a:outerShdw blurRad="38100" dist="38100" dir="2700000" algn="tl">
                    <a:srgbClr val="C0C0C0"/>
                  </a:outerShdw>
                </a:effectLst>
                <a:latin typeface="Arial" charset="0"/>
              </a:defRPr>
            </a:lvl9pPr>
          </a:lstStyle>
          <a:p>
            <a:r>
              <a:rPr lang="en-GB" b="0" kern="0" dirty="0"/>
              <a:t>Requirements F.S.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311" y="1141906"/>
            <a:ext cx="4905375" cy="5743575"/>
          </a:xfrm>
          <a:prstGeom prst="rect">
            <a:avLst/>
          </a:prstGeom>
        </p:spPr>
      </p:pic>
      <p:sp>
        <p:nvSpPr>
          <p:cNvPr id="6" name="Rectangle 5"/>
          <p:cNvSpPr/>
          <p:nvPr/>
        </p:nvSpPr>
        <p:spPr>
          <a:xfrm>
            <a:off x="6032685" y="2851333"/>
            <a:ext cx="5014728" cy="1723549"/>
          </a:xfrm>
          <a:prstGeom prst="rect">
            <a:avLst/>
          </a:prstGeom>
        </p:spPr>
        <p:txBody>
          <a:bodyPr wrap="square">
            <a:spAutoFit/>
          </a:bodyPr>
          <a:lstStyle/>
          <a:p>
            <a:r>
              <a:rPr lang="en-GB" sz="2000" dirty="0"/>
              <a:t>TYPICAL MAGNET PARAMETERS </a:t>
            </a:r>
          </a:p>
          <a:p>
            <a:r>
              <a:rPr lang="en-GB" sz="1400" dirty="0"/>
              <a:t>•</a:t>
            </a:r>
            <a:r>
              <a:rPr lang="en-GB" sz="1600" dirty="0"/>
              <a:t>Maximum stored energy : 10 MJ</a:t>
            </a:r>
          </a:p>
          <a:p>
            <a:r>
              <a:rPr lang="en-GB" sz="1400" dirty="0"/>
              <a:t>•Short Sample current : 21.5 kA</a:t>
            </a:r>
          </a:p>
          <a:p>
            <a:r>
              <a:rPr lang="en-GB" sz="1400" dirty="0"/>
              <a:t>•Magnet inductance ( ex. Of HL LHC QXF type) : 8. 27 mH/m</a:t>
            </a:r>
          </a:p>
          <a:p>
            <a:r>
              <a:rPr lang="en-GB" sz="1400" dirty="0"/>
              <a:t>•Magnet length : 1 – 4.2 m max.</a:t>
            </a:r>
          </a:p>
          <a:p>
            <a:r>
              <a:rPr lang="en-GB" sz="1400" dirty="0"/>
              <a:t>•Nominal Ramp Rate: 11 – 20 A/s</a:t>
            </a:r>
          </a:p>
          <a:p>
            <a:r>
              <a:rPr lang="en-GB" sz="1400" dirty="0"/>
              <a:t>•Maximum Ramp Rate: 200 A/s</a:t>
            </a:r>
          </a:p>
        </p:txBody>
      </p:sp>
    </p:spTree>
    <p:extLst>
      <p:ext uri="{BB962C8B-B14F-4D97-AF65-F5344CB8AC3E}">
        <p14:creationId xmlns:p14="http://schemas.microsoft.com/office/powerpoint/2010/main" val="465400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1"/>
            <a:ext cx="10515600" cy="914400"/>
          </a:xfrm>
        </p:spPr>
        <p:txBody>
          <a:bodyPr>
            <a:normAutofit/>
          </a:bodyPr>
          <a:lstStyle/>
          <a:p>
            <a:r>
              <a:rPr lang="en-GB" dirty="0" smtClean="0"/>
              <a:t>Requirements F.S.</a:t>
            </a:r>
            <a:endParaRPr lang="en-GB" dirty="0"/>
          </a:p>
        </p:txBody>
      </p:sp>
      <p:sp>
        <p:nvSpPr>
          <p:cNvPr id="3" name="Content Placeholder 2"/>
          <p:cNvSpPr>
            <a:spLocks noGrp="1"/>
          </p:cNvSpPr>
          <p:nvPr>
            <p:ph idx="1"/>
          </p:nvPr>
        </p:nvSpPr>
        <p:spPr>
          <a:xfrm>
            <a:off x="1657352" y="1447800"/>
            <a:ext cx="8759825" cy="5005620"/>
          </a:xfrm>
        </p:spPr>
        <p:txBody>
          <a:bodyPr>
            <a:normAutofit fontScale="77500" lnSpcReduction="20000"/>
          </a:bodyPr>
          <a:lstStyle/>
          <a:p>
            <a:pPr marL="0" indent="0">
              <a:buNone/>
            </a:pPr>
            <a:r>
              <a:rPr lang="en-GB" dirty="0"/>
              <a:t>3.1.4	ENERGY EXTRACTION OF CLUSTER D </a:t>
            </a:r>
          </a:p>
          <a:p>
            <a:pPr marL="0" indent="0">
              <a:buNone/>
            </a:pPr>
            <a:r>
              <a:rPr lang="en-GB" sz="800" dirty="0"/>
              <a:t>The energy extraction will be made with and external dump resistor. The dump resistor value will be adjusted case by case and in function of the necessity but always set such that with the maximum expected quench current the voltage stays below the last successfully qualified test value, typically obtained during a test performed while the whole magnet is in </a:t>
            </a:r>
            <a:r>
              <a:rPr lang="en-GB" sz="800" dirty="0" err="1"/>
              <a:t>LHe</a:t>
            </a:r>
            <a:r>
              <a:rPr lang="en-GB" sz="800" dirty="0"/>
              <a:t> and ready for the test. The max. value is 1000 V. To extract the maximum energy and stay within  a given voltage , lower than the designed value, there is a strong interest to place the ground of the converter in the middle of the dump resistor.</a:t>
            </a:r>
          </a:p>
          <a:p>
            <a:pPr marL="0" indent="0">
              <a:buNone/>
            </a:pPr>
            <a:r>
              <a:rPr lang="en-GB" sz="800" dirty="0"/>
              <a:t>The extraction will be triggered by the quench detectors with or without delays and trough a dedicated switch the power converter will be switched off and the current will go trough a free wheel. </a:t>
            </a:r>
            <a:r>
              <a:rPr lang="en-GB" dirty="0"/>
              <a:t>The reaction time of the switch was set up in function of the maximum allowed temperature in the most critical magnets </a:t>
            </a:r>
            <a:r>
              <a:rPr lang="en-GB" dirty="0" smtClean="0"/>
              <a:t>after </a:t>
            </a:r>
            <a:r>
              <a:rPr lang="en-GB" dirty="0"/>
              <a:t>a quench and is set in the range below 1 </a:t>
            </a:r>
            <a:r>
              <a:rPr lang="en-GB" dirty="0" err="1"/>
              <a:t>ms</a:t>
            </a:r>
            <a:r>
              <a:rPr lang="en-GB" dirty="0"/>
              <a:t> leading to the choice of IGBT based </a:t>
            </a:r>
            <a:r>
              <a:rPr lang="en-GB" dirty="0" smtClean="0"/>
              <a:t>technology.</a:t>
            </a:r>
            <a:endParaRPr lang="en-GB" dirty="0"/>
          </a:p>
          <a:p>
            <a:pPr marL="0" indent="0">
              <a:buNone/>
            </a:pPr>
            <a:r>
              <a:rPr lang="en-GB" dirty="0"/>
              <a:t>4.1.2	EXTRACTION SWITCH OF CLUSTER D </a:t>
            </a:r>
          </a:p>
          <a:p>
            <a:pPr marL="0" indent="0">
              <a:buNone/>
            </a:pPr>
            <a:r>
              <a:rPr lang="en-GB" sz="800" dirty="0"/>
              <a:t>The switch will be composed by a transistor based semi-conductors of type IGBT. Two identical switches of 15 kA will each consist of 8 elements in parallel and both racks will be located in the Cluster D area under the platform. Each rack is again split up in two modules, rated for 7.5 kA. One IGBT will carry a maximum of 1.875 A depending on number of elements in parallel. The current sharing is expected to be better than 5% difference between the individual IGBTs, leading to temporary maximum currents of 1970 A for short durations (minutes). </a:t>
            </a:r>
            <a:r>
              <a:rPr lang="en-GB" dirty="0"/>
              <a:t>The maximum forward voltage of each switch will be 3 V. Therefore no redundancy in the system will be possible </a:t>
            </a:r>
            <a:r>
              <a:rPr lang="en-GB" sz="800" dirty="0"/>
              <a:t>so this switch will be directly acting on the circuit. The command chain will be doubled as far as possible to guaranty the opening of the switch. It will be mono polar and the reaction time (time from FPA to 0 current in the switch) will be less than 1 </a:t>
            </a:r>
            <a:r>
              <a:rPr lang="en-GB" sz="800" dirty="0" err="1"/>
              <a:t>ms</a:t>
            </a:r>
            <a:r>
              <a:rPr lang="en-GB" sz="800" dirty="0"/>
              <a:t>. To be remarked that the max. of 1000 V will be also seen by the switch in blocking mode. The maximum forward losses, roughly 30 kA x 3 V will be 90 kW and water-cooling is needed. At the time of writing this document a flow rate is estimated at 200 l/min. This may decrease since the forward losses are linear with the circuit current and a higher delta T of the water in vs out may be accepted at occasions where 30 kA is needed. </a:t>
            </a:r>
          </a:p>
          <a:p>
            <a:pPr marL="0" indent="0">
              <a:buNone/>
            </a:pPr>
            <a:r>
              <a:rPr lang="en-GB" sz="800" dirty="0"/>
              <a:t>The estimated floor space needed for each of the two switches will be maximum 2 x 1 meters with a maximum height of 2.20 meters. There will be free space of 1 m around each of the switches allowing access to it.</a:t>
            </a:r>
          </a:p>
          <a:p>
            <a:pPr marL="0" indent="0">
              <a:buNone/>
            </a:pPr>
            <a:r>
              <a:rPr lang="en-GB" sz="800" dirty="0"/>
              <a:t>Each 15 kA switch will be connected, by means of a 2x2x200mm2 ultra-low-inductance cable to a separate dump resistor capable of absorbing 5 MJ each grounded via their midpoint. </a:t>
            </a:r>
          </a:p>
          <a:p>
            <a:pPr marL="0" indent="0">
              <a:buNone/>
            </a:pPr>
            <a:r>
              <a:rPr lang="en-GB" dirty="0"/>
              <a:t>4.1.3	THE DUMP RESISTOR OF THE CLUSTER D</a:t>
            </a:r>
          </a:p>
          <a:p>
            <a:pPr marL="0" indent="0">
              <a:buNone/>
            </a:pPr>
            <a:r>
              <a:rPr lang="en-GB" sz="800" dirty="0"/>
              <a:t>The resistor racks will be located at the first floor as close as possible above the switches. </a:t>
            </a:r>
            <a:r>
              <a:rPr lang="en-GB" dirty="0"/>
              <a:t>The total modular resistor can be changed roughly between 3.6 and 120 mΩ</a:t>
            </a:r>
            <a:r>
              <a:rPr lang="en-GB" sz="800" dirty="0" smtClean="0"/>
              <a:t>.</a:t>
            </a:r>
          </a:p>
          <a:p>
            <a:pPr marL="0" indent="0">
              <a:buNone/>
            </a:pPr>
            <a:r>
              <a:rPr lang="en-GB" sz="800" dirty="0" smtClean="0"/>
              <a:t> </a:t>
            </a:r>
            <a:r>
              <a:rPr lang="en-GB" sz="800" dirty="0"/>
              <a:t>The number of steps in between these values is still to be decided as well as absorbed energy for each resistor value. For each 15 kA switch, a proposal of </a:t>
            </a:r>
            <a:endParaRPr lang="en-GB" sz="800" dirty="0" smtClean="0"/>
          </a:p>
          <a:p>
            <a:pPr marL="0" indent="0">
              <a:buNone/>
            </a:pPr>
            <a:r>
              <a:rPr lang="en-GB" dirty="0" smtClean="0"/>
              <a:t>6 </a:t>
            </a:r>
            <a:r>
              <a:rPr lang="en-GB" dirty="0"/>
              <a:t>elements of 40 mΩ and 1 MJ each </a:t>
            </a:r>
            <a:r>
              <a:rPr lang="en-GB" sz="800" dirty="0"/>
              <a:t>seems to be a realistic option. Each element will have a mid-point grounding tab. This allows 4 configurations with full energy dump. </a:t>
            </a:r>
          </a:p>
          <a:p>
            <a:pPr marL="0" indent="0">
              <a:buNone/>
            </a:pPr>
            <a:endParaRPr lang="en-GB" sz="800" dirty="0"/>
          </a:p>
        </p:txBody>
      </p:sp>
    </p:spTree>
    <p:extLst>
      <p:ext uri="{BB962C8B-B14F-4D97-AF65-F5344CB8AC3E}">
        <p14:creationId xmlns:p14="http://schemas.microsoft.com/office/powerpoint/2010/main" val="3309262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1" y="69850"/>
            <a:ext cx="8353425" cy="838200"/>
          </a:xfrm>
        </p:spPr>
        <p:txBody>
          <a:bodyPr/>
          <a:lstStyle/>
          <a:p>
            <a:r>
              <a:rPr lang="en-GB" sz="4800" dirty="0">
                <a:solidFill>
                  <a:srgbClr val="0000FF"/>
                </a:solidFill>
              </a:rPr>
              <a:t>Simplified 30 kA schematic</a:t>
            </a:r>
          </a:p>
        </p:txBody>
      </p:sp>
      <p:sp>
        <p:nvSpPr>
          <p:cNvPr id="3" name="Content Placeholder 2"/>
          <p:cNvSpPr>
            <a:spLocks noGrp="1"/>
          </p:cNvSpPr>
          <p:nvPr>
            <p:ph idx="1"/>
          </p:nvPr>
        </p:nvSpPr>
        <p:spPr/>
        <p:txBody>
          <a:bodyPr/>
          <a:lstStyle/>
          <a:p>
            <a:endParaRPr lang="en-GB"/>
          </a:p>
        </p:txBody>
      </p:sp>
      <p:pic>
        <p:nvPicPr>
          <p:cNvPr id="10242" name="Picture 2" descr="G:\Departments\TE\Projects\EnergyExtraction\SM18\30kA_ClusterD\Presentation\Schematics-simplifie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588" y="1063366"/>
            <a:ext cx="9902825" cy="576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2157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063751" y="69850"/>
            <a:ext cx="8353425" cy="838200"/>
          </a:xfrm>
        </p:spPr>
        <p:txBody>
          <a:bodyPr/>
          <a:lstStyle/>
          <a:p>
            <a:r>
              <a:rPr lang="en-GB" sz="4800" dirty="0">
                <a:solidFill>
                  <a:srgbClr val="0000FF"/>
                </a:solidFill>
              </a:rPr>
              <a:t>Simplified 15 kA schematic</a:t>
            </a:r>
          </a:p>
        </p:txBody>
      </p:sp>
      <p:pic>
        <p:nvPicPr>
          <p:cNvPr id="11267" name="Picture 3" descr="G:\Departments\TE\Projects\EnergyExtraction\SM18\30kA_ClusterD\Presentation\Schematics-15kA-simplifie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588" y="1124680"/>
            <a:ext cx="9902825" cy="570396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bwMode="auto">
          <a:xfrm>
            <a:off x="1179514" y="5810851"/>
            <a:ext cx="184731" cy="276999"/>
          </a:xfrm>
          <a:prstGeom prst="rect">
            <a:avLst/>
          </a:prstGeom>
          <a:solidFill>
            <a:srgbClr val="FFFFFF"/>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eaLnBrk="0" fontAlgn="base" hangingPunct="0">
              <a:spcBef>
                <a:spcPct val="0"/>
              </a:spcBef>
              <a:spcAft>
                <a:spcPct val="0"/>
              </a:spcAft>
            </a:pPr>
            <a:endParaRPr lang="en-GB" sz="1200" b="1">
              <a:latin typeface="Times New Roman" pitchFamily="18" charset="0"/>
            </a:endParaRPr>
          </a:p>
        </p:txBody>
      </p:sp>
    </p:spTree>
    <p:extLst>
      <p:ext uri="{BB962C8B-B14F-4D97-AF65-F5344CB8AC3E}">
        <p14:creationId xmlns:p14="http://schemas.microsoft.com/office/powerpoint/2010/main" val="1582886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1165</Words>
  <Application>Microsoft Office PowerPoint</Application>
  <PresentationFormat>Widescreen</PresentationFormat>
  <Paragraphs>263</Paragraphs>
  <Slides>40</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vt:lpstr>
      <vt:lpstr>Calibri</vt:lpstr>
      <vt:lpstr>Calibri Light</vt:lpstr>
      <vt:lpstr>Cambria Math</vt:lpstr>
      <vt:lpstr>Times New Roman</vt:lpstr>
      <vt:lpstr>Wingdings</vt:lpstr>
      <vt:lpstr>Office Theme</vt:lpstr>
      <vt:lpstr>Acrobat Document</vt:lpstr>
      <vt:lpstr>30kA Energy Extraction  Semi-Conductor Switch  SM18 - CLUSTER D  Recall  Gert Jan Coelingh on behalf of all team members TE-MPE-EE</vt:lpstr>
      <vt:lpstr>OUTLINE</vt:lpstr>
      <vt:lpstr>Project team</vt:lpstr>
      <vt:lpstr>Building 2173 aka SM18 - Cluster D</vt:lpstr>
      <vt:lpstr>Requirements EE Cluster D</vt:lpstr>
      <vt:lpstr>PowerPoint Presentation</vt:lpstr>
      <vt:lpstr>Requirements F.S.</vt:lpstr>
      <vt:lpstr>Simplified 30 kA schematic</vt:lpstr>
      <vt:lpstr>Simplified 15 kA schematic</vt:lpstr>
      <vt:lpstr>SM18 Cluster D</vt:lpstr>
      <vt:lpstr>Design criteria 1</vt:lpstr>
      <vt:lpstr>Design criteria 2</vt:lpstr>
      <vt:lpstr>Design criteria 3</vt:lpstr>
      <vt:lpstr>15kA Switch topology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IGBT cooling plates</vt:lpstr>
      <vt:lpstr>PowerPoint Presentation</vt:lpstr>
      <vt:lpstr>PowerPoint Presentation</vt:lpstr>
      <vt:lpstr>PowerPoint Presentation</vt:lpstr>
      <vt:lpstr>PowerPoint Presentation</vt:lpstr>
      <vt:lpstr>PowerPoint Presentation</vt:lpstr>
      <vt:lpstr>PowerPoint Presentation</vt:lpstr>
      <vt:lpstr>The Project Today</vt:lpstr>
      <vt:lpstr>Progress for 7.5 kA Prototype</vt:lpstr>
      <vt:lpstr>Progress for 7.5 kA Prototype</vt:lpstr>
      <vt:lpstr>Advancement for 7.5 kA</vt:lpstr>
      <vt:lpstr>Progress for 7.5 kA Prototype</vt:lpstr>
      <vt:lpstr>Progress for 7.5 kA Prototype</vt:lpstr>
      <vt:lpstr>Progress for 7.5 kA Prototype</vt:lpstr>
      <vt:lpstr>Progress for 7.5 kA Prototype</vt:lpstr>
      <vt:lpstr>Progress for Dump-Resistor</vt:lpstr>
      <vt:lpstr>Switch-Protection</vt:lpstr>
      <vt:lpstr>To do </vt:lpstr>
      <vt:lpstr>Conclusion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30kA Energy Extraction  Semi-Conductor Switch  SM18 - CLUSTER D  Recall  Gert Jan Coelingh on behalf of all team members TE-MPE-EE</dc:title>
  <dc:creator>Gert-Jan Coelingh</dc:creator>
  <cp:lastModifiedBy>Gert-Jan Coelingh</cp:lastModifiedBy>
  <cp:revision>10</cp:revision>
  <dcterms:created xsi:type="dcterms:W3CDTF">2015-12-07T17:47:58Z</dcterms:created>
  <dcterms:modified xsi:type="dcterms:W3CDTF">2015-12-08T07:34:02Z</dcterms:modified>
</cp:coreProperties>
</file>