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492" r:id="rId2"/>
    <p:sldId id="496" r:id="rId3"/>
    <p:sldId id="497" r:id="rId4"/>
    <p:sldId id="498" r:id="rId5"/>
    <p:sldId id="499" r:id="rId6"/>
    <p:sldId id="500" r:id="rId7"/>
    <p:sldId id="493" r:id="rId8"/>
    <p:sldId id="495" r:id="rId9"/>
    <p:sldId id="501" r:id="rId10"/>
    <p:sldId id="502" r:id="rId11"/>
    <p:sldId id="503" r:id="rId12"/>
    <p:sldId id="504" r:id="rId13"/>
  </p:sldIdLst>
  <p:sldSz cx="9902825" cy="6858000"/>
  <p:notesSz cx="6727825" cy="9859963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2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2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2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1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5">
          <p15:clr>
            <a:srgbClr val="A4A3A4"/>
          </p15:clr>
        </p15:guide>
        <p15:guide id="2" pos="211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00"/>
    <a:srgbClr val="00B400"/>
    <a:srgbClr val="FF00FF"/>
    <a:srgbClr val="FFFFFF"/>
    <a:srgbClr val="0066FF"/>
    <a:srgbClr val="00CC00"/>
    <a:srgbClr val="66FF33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939" autoAdjust="0"/>
    <p:restoredTop sz="91200" autoAdjust="0"/>
  </p:normalViewPr>
  <p:slideViewPr>
    <p:cSldViewPr snapToObjects="1">
      <p:cViewPr varScale="1">
        <p:scale>
          <a:sx n="84" d="100"/>
          <a:sy n="84" d="100"/>
        </p:scale>
        <p:origin x="768" y="84"/>
      </p:cViewPr>
      <p:guideLst>
        <p:guide orient="horz" pos="2160"/>
        <p:guide pos="311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79" d="100"/>
          <a:sy n="79" d="100"/>
        </p:scale>
        <p:origin x="-3366" y="-90"/>
      </p:cViewPr>
      <p:guideLst>
        <p:guide orient="horz" pos="3105"/>
        <p:guide pos="2119"/>
      </p:guideLst>
    </p:cSldViewPr>
  </p:notes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30175"/>
            <a:ext cx="2889250" cy="2746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082" tIns="45541" rIns="91082" bIns="45541" numCol="1" anchor="ctr" anchorCtr="0" compatLnSpc="1">
            <a:prstTxWarp prst="textNoShape">
              <a:avLst/>
            </a:prstTxWarp>
            <a:spAutoFit/>
          </a:bodyPr>
          <a:lstStyle>
            <a:lvl1pPr defTabSz="911225">
              <a:defRPr b="0"/>
            </a:lvl1pPr>
          </a:lstStyle>
          <a:p>
            <a:endParaRPr lang="en-US"/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02063" y="130175"/>
            <a:ext cx="2887662" cy="2746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082" tIns="45541" rIns="91082" bIns="45541" numCol="1" anchor="ctr" anchorCtr="0" compatLnSpc="1">
            <a:prstTxWarp prst="textNoShape">
              <a:avLst/>
            </a:prstTxWarp>
            <a:spAutoFit/>
          </a:bodyPr>
          <a:lstStyle>
            <a:lvl1pPr algn="r" defTabSz="911225">
              <a:defRPr b="0"/>
            </a:lvl1pPr>
          </a:lstStyle>
          <a:p>
            <a:endParaRPr lang="en-US"/>
          </a:p>
        </p:txBody>
      </p:sp>
      <p:sp>
        <p:nvSpPr>
          <p:cNvPr id="809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85325"/>
            <a:ext cx="2889250" cy="2746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082" tIns="45541" rIns="91082" bIns="45541" numCol="1" anchor="b" anchorCtr="0" compatLnSpc="1">
            <a:prstTxWarp prst="textNoShape">
              <a:avLst/>
            </a:prstTxWarp>
            <a:spAutoFit/>
          </a:bodyPr>
          <a:lstStyle>
            <a:lvl1pPr defTabSz="911225">
              <a:defRPr b="0"/>
            </a:lvl1pPr>
          </a:lstStyle>
          <a:p>
            <a:endParaRPr lang="en-US"/>
          </a:p>
        </p:txBody>
      </p:sp>
      <p:sp>
        <p:nvSpPr>
          <p:cNvPr id="809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02063" y="9585325"/>
            <a:ext cx="2887662" cy="2746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082" tIns="45541" rIns="91082" bIns="45541" numCol="1" anchor="b" anchorCtr="0" compatLnSpc="1">
            <a:prstTxWarp prst="textNoShape">
              <a:avLst/>
            </a:prstTxWarp>
            <a:spAutoFit/>
          </a:bodyPr>
          <a:lstStyle>
            <a:lvl1pPr algn="r" defTabSz="911225">
              <a:defRPr b="0"/>
            </a:lvl1pPr>
          </a:lstStyle>
          <a:p>
            <a:fld id="{F8CFA29E-D0D5-41C9-86A5-3B9C62E4793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4649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6311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16925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1025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16925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16925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0613" y="304800"/>
            <a:ext cx="6932612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12763" y="1447800"/>
            <a:ext cx="4303712" cy="464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8875" y="1447800"/>
            <a:ext cx="4303713" cy="46482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512763" y="304800"/>
            <a:ext cx="8780462" cy="579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7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/>
            </a:gs>
            <a:gs pos="8000">
              <a:srgbClr val="D4DEFF"/>
            </a:gs>
            <a:gs pos="51000">
              <a:srgbClr val="D4DEFF"/>
            </a:gs>
            <a:gs pos="98000">
              <a:srgbClr val="96AB94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922885" y="38100"/>
            <a:ext cx="829414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Slide Title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512763" y="1447800"/>
            <a:ext cx="8759825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Body Text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graphicFrame>
        <p:nvGraphicFramePr>
          <p:cNvPr id="1033" name="Object 9"/>
          <p:cNvGraphicFramePr>
            <a:graphicFrameLocks noChangeAspect="1"/>
          </p:cNvGraphicFramePr>
          <p:nvPr/>
        </p:nvGraphicFramePr>
        <p:xfrm>
          <a:off x="34925" y="23813"/>
          <a:ext cx="884238" cy="884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39" name="Designer Drawing" r:id="rId8" imgW="726127" imgH="726127" progId="">
                  <p:embed/>
                </p:oleObj>
              </mc:Choice>
              <mc:Fallback>
                <p:oleObj name="Designer Drawing" r:id="rId8" imgW="726127" imgH="726127" progId="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25" y="23813"/>
                        <a:ext cx="884238" cy="8842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919191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27"/>
          <p:cNvPicPr>
            <a:picLocks noChangeAspect="1" noChangeArrowheads="1"/>
          </p:cNvPicPr>
          <p:nvPr userDrawn="1"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9217025" y="0"/>
            <a:ext cx="685800" cy="685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6" name="Subtitle 2"/>
          <p:cNvSpPr txBox="1">
            <a:spLocks/>
          </p:cNvSpPr>
          <p:nvPr userDrawn="1"/>
        </p:nvSpPr>
        <p:spPr>
          <a:xfrm>
            <a:off x="34925" y="6525431"/>
            <a:ext cx="9867900" cy="3199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66700" marR="0" lvl="0" indent="-2667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07/05/2015  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MPE-TM 		    		  	G.J. Coelingh, A. Dinius, A. Erokhin  TE-MPE-EE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72" r:id="rId4"/>
    <p:sldLayoutId id="2147483673" r:id="rId5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571500" indent="-5715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1600" b="1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1047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1400">
          <a:solidFill>
            <a:schemeClr val="tx1"/>
          </a:solidFill>
          <a:latin typeface="+mn-lt"/>
        </a:defRPr>
      </a:lvl2pPr>
      <a:lvl3pPr marL="15621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1200" b="1">
          <a:solidFill>
            <a:schemeClr val="tx1"/>
          </a:solidFill>
          <a:latin typeface="+mn-lt"/>
        </a:defRPr>
      </a:lvl3pPr>
      <a:lvl4pPr marL="1924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100000"/>
        <a:buFont typeface="Wingdings" pitchFamily="2" charset="2"/>
        <a:buChar char="u"/>
        <a:defRPr sz="1200" b="1">
          <a:solidFill>
            <a:schemeClr val="tx1"/>
          </a:solidFill>
          <a:latin typeface="+mn-lt"/>
        </a:defRPr>
      </a:lvl4pPr>
      <a:lvl5pPr marL="22860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»"/>
        <a:defRPr sz="1200" b="1">
          <a:solidFill>
            <a:schemeClr val="tx1"/>
          </a:solidFill>
          <a:latin typeface="+mn-lt"/>
        </a:defRPr>
      </a:lvl5pPr>
      <a:lvl6pPr marL="27432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»"/>
        <a:defRPr sz="1200" b="1">
          <a:solidFill>
            <a:srgbClr val="0000FF"/>
          </a:solidFill>
          <a:latin typeface="+mn-lt"/>
        </a:defRPr>
      </a:lvl6pPr>
      <a:lvl7pPr marL="32004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»"/>
        <a:defRPr sz="1200" b="1">
          <a:solidFill>
            <a:srgbClr val="0000FF"/>
          </a:solidFill>
          <a:latin typeface="+mn-lt"/>
        </a:defRPr>
      </a:lvl7pPr>
      <a:lvl8pPr marL="36576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»"/>
        <a:defRPr sz="1200" b="1">
          <a:solidFill>
            <a:srgbClr val="0000FF"/>
          </a:solidFill>
          <a:latin typeface="+mn-lt"/>
        </a:defRPr>
      </a:lvl8pPr>
      <a:lvl9pPr marL="41148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»"/>
        <a:defRPr sz="1200" b="1">
          <a:solidFill>
            <a:srgbClr val="0000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emf"/><Relationship Id="rId4" Type="http://schemas.openxmlformats.org/officeDocument/2006/relationships/image" Target="../media/image14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9162" y="69850"/>
            <a:ext cx="8280839" cy="838200"/>
          </a:xfrm>
        </p:spPr>
        <p:txBody>
          <a:bodyPr/>
          <a:lstStyle/>
          <a:p>
            <a:r>
              <a:rPr lang="fr-CH" sz="4000" dirty="0" err="1" smtClean="0">
                <a:solidFill>
                  <a:srgbClr val="0000FF"/>
                </a:solidFill>
              </a:rPr>
              <a:t>Quality</a:t>
            </a:r>
            <a:r>
              <a:rPr lang="fr-CH" sz="4000" dirty="0" smtClean="0">
                <a:solidFill>
                  <a:srgbClr val="0000FF"/>
                </a:solidFill>
              </a:rPr>
              <a:t> assurance and tests</a:t>
            </a:r>
            <a:endParaRPr lang="en-GB" sz="4000" dirty="0">
              <a:solidFill>
                <a:srgbClr val="0000FF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12763" y="1196690"/>
            <a:ext cx="8759825" cy="4648200"/>
          </a:xfrm>
        </p:spPr>
        <p:txBody>
          <a:bodyPr/>
          <a:lstStyle/>
          <a:p>
            <a:r>
              <a:rPr lang="en-GB" sz="2000" dirty="0" smtClean="0"/>
              <a:t>Quality assurance should include: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CH" sz="1800" dirty="0" err="1" smtClean="0"/>
              <a:t>Before</a:t>
            </a:r>
            <a:r>
              <a:rPr lang="fr-CH" sz="1800" dirty="0" smtClean="0"/>
              <a:t> </a:t>
            </a:r>
            <a:r>
              <a:rPr lang="fr-CH" sz="1800" dirty="0" err="1" smtClean="0"/>
              <a:t>arriving</a:t>
            </a:r>
            <a:r>
              <a:rPr lang="fr-CH" sz="1800" dirty="0" smtClean="0"/>
              <a:t> to CERN - </a:t>
            </a:r>
            <a:r>
              <a:rPr lang="fr-CH" sz="1800" dirty="0" err="1" smtClean="0"/>
              <a:t>Factory</a:t>
            </a:r>
            <a:r>
              <a:rPr lang="fr-CH" sz="1800" dirty="0" smtClean="0"/>
              <a:t> </a:t>
            </a:r>
            <a:r>
              <a:rPr lang="fr-CH" sz="1800" dirty="0" err="1" smtClean="0"/>
              <a:t>Acceptance</a:t>
            </a:r>
            <a:r>
              <a:rPr lang="fr-CH" sz="1800" dirty="0" smtClean="0"/>
              <a:t> Tests on the </a:t>
            </a:r>
            <a:r>
              <a:rPr lang="fr-CH" sz="1800" dirty="0" err="1" smtClean="0"/>
              <a:t>manufacturer’s</a:t>
            </a:r>
            <a:r>
              <a:rPr lang="fr-CH" sz="1800" dirty="0" smtClean="0"/>
              <a:t> </a:t>
            </a:r>
            <a:r>
              <a:rPr lang="fr-CH" sz="1800" dirty="0" err="1" smtClean="0"/>
              <a:t>premises</a:t>
            </a:r>
            <a:r>
              <a:rPr lang="fr-CH" sz="1800" dirty="0" smtClean="0"/>
              <a:t> are the obligatoire! </a:t>
            </a:r>
            <a:endParaRPr lang="en-GB" sz="1800" dirty="0" smtClean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1800" dirty="0"/>
              <a:t>Input control of the components. Travellers, responsibilities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1800" dirty="0" smtClean="0"/>
              <a:t>Input test of the delivered parts (quality test, electrical tests, pressure tests). Travellers, </a:t>
            </a:r>
            <a:r>
              <a:rPr lang="en-GB" sz="1800" dirty="0"/>
              <a:t>responsibilities</a:t>
            </a:r>
            <a:endParaRPr lang="en-GB" sz="1800" dirty="0" smtClean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1800" dirty="0" smtClean="0"/>
              <a:t>Approved test program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1800" dirty="0" smtClean="0"/>
              <a:t>Complete test </a:t>
            </a:r>
            <a:r>
              <a:rPr lang="en-GB" sz="1800" dirty="0"/>
              <a:t>documentation, </a:t>
            </a:r>
            <a:r>
              <a:rPr lang="en-GB" sz="1800" dirty="0" smtClean="0"/>
              <a:t>responsibilities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1800" dirty="0" smtClean="0"/>
              <a:t>Maintenance programme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1800" dirty="0" smtClean="0"/>
              <a:t>List of the spare parts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447710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922885" y="38100"/>
            <a:ext cx="8294140" cy="838200"/>
          </a:xfrm>
        </p:spPr>
        <p:txBody>
          <a:bodyPr/>
          <a:lstStyle/>
          <a:p>
            <a:r>
              <a:rPr lang="en-GB" dirty="0" smtClean="0">
                <a:solidFill>
                  <a:srgbClr val="0000FF"/>
                </a:solidFill>
              </a:rPr>
              <a:t>Test documentation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4925" y="996982"/>
            <a:ext cx="4681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dirty="0" smtClean="0"/>
              <a:t>EDMS document – complete test programme </a:t>
            </a:r>
            <a:endParaRPr lang="en-GB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332" t="23000" r="45748" b="10806"/>
          <a:stretch/>
        </p:blipFill>
        <p:spPr>
          <a:xfrm>
            <a:off x="4040759" y="2276840"/>
            <a:ext cx="5657659" cy="38391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762" y="1468956"/>
            <a:ext cx="3580534" cy="4192354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383472" y="1904365"/>
            <a:ext cx="31556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dirty="0" smtClean="0"/>
              <a:t>All results to be saved in MTF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12902596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922885" y="38100"/>
            <a:ext cx="8294140" cy="838200"/>
          </a:xfrm>
        </p:spPr>
        <p:txBody>
          <a:bodyPr/>
          <a:lstStyle/>
          <a:p>
            <a:r>
              <a:rPr lang="en-GB" dirty="0" smtClean="0">
                <a:solidFill>
                  <a:srgbClr val="0000FF"/>
                </a:solidFill>
              </a:rPr>
              <a:t>Maintenance, spares 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02822" y="1628750"/>
            <a:ext cx="7004866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i="1" dirty="0">
                <a:solidFill>
                  <a:srgbClr val="FF0000"/>
                </a:solidFill>
              </a:rPr>
              <a:t>Regular maintenance  </a:t>
            </a:r>
            <a:r>
              <a:rPr lang="en-GB" sz="1800" i="1" dirty="0" smtClean="0">
                <a:solidFill>
                  <a:srgbClr val="FF0000"/>
                </a:solidFill>
              </a:rPr>
              <a:t>programme – regularity, volume, procedure…  </a:t>
            </a:r>
          </a:p>
          <a:p>
            <a:endParaRPr lang="en-GB" sz="1800" i="1" dirty="0">
              <a:solidFill>
                <a:srgbClr val="FF0000"/>
              </a:solidFill>
            </a:endParaRPr>
          </a:p>
          <a:p>
            <a:r>
              <a:rPr lang="en-GB" sz="1800" i="1" dirty="0" smtClean="0">
                <a:solidFill>
                  <a:srgbClr val="FF0000"/>
                </a:solidFill>
              </a:rPr>
              <a:t>Regular check </a:t>
            </a:r>
            <a:r>
              <a:rPr lang="en-GB" sz="1800" i="1" dirty="0">
                <a:solidFill>
                  <a:srgbClr val="FF0000"/>
                </a:solidFill>
              </a:rPr>
              <a:t>programme  – regularity, </a:t>
            </a:r>
            <a:r>
              <a:rPr lang="en-GB" sz="1800" i="1" dirty="0" smtClean="0">
                <a:solidFill>
                  <a:srgbClr val="FF0000"/>
                </a:solidFill>
              </a:rPr>
              <a:t>points to checked, procedure…</a:t>
            </a:r>
          </a:p>
          <a:p>
            <a:endParaRPr lang="en-GB" sz="1800" i="1" dirty="0">
              <a:solidFill>
                <a:srgbClr val="FF0000"/>
              </a:solidFill>
            </a:endParaRPr>
          </a:p>
          <a:p>
            <a:r>
              <a:rPr lang="en-GB" sz="1800" i="1" dirty="0" smtClean="0">
                <a:solidFill>
                  <a:srgbClr val="FF0000"/>
                </a:solidFill>
              </a:rPr>
              <a:t>Spares – XX%, availability…</a:t>
            </a:r>
            <a:endParaRPr lang="en-GB" sz="1800" i="1" dirty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359052" y="3629339"/>
            <a:ext cx="481413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i="1" dirty="0">
                <a:solidFill>
                  <a:srgbClr val="FF0000"/>
                </a:solidFill>
              </a:rPr>
              <a:t> </a:t>
            </a:r>
            <a:r>
              <a:rPr lang="en-GB" sz="3600" i="1" dirty="0" smtClean="0">
                <a:solidFill>
                  <a:srgbClr val="FF0000"/>
                </a:solidFill>
              </a:rPr>
              <a:t>Still to be determined! </a:t>
            </a:r>
            <a:endParaRPr lang="en-GB" sz="36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54641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22922" y="2636890"/>
            <a:ext cx="713047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800" i="1" dirty="0" smtClean="0">
                <a:solidFill>
                  <a:srgbClr val="0000FF"/>
                </a:solidFill>
              </a:rPr>
              <a:t>Thanks for your attention! </a:t>
            </a:r>
            <a:endParaRPr lang="en-GB" sz="4800" i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1439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00FF"/>
                </a:solidFill>
              </a:rPr>
              <a:t>Parts input control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Input control for the parts</a:t>
            </a:r>
          </a:p>
          <a:p>
            <a:pPr marL="0" indent="0">
              <a:buNone/>
            </a:pPr>
            <a:r>
              <a:rPr lang="en-GB" dirty="0" smtClean="0"/>
              <a:t>Heatsinks:</a:t>
            </a:r>
          </a:p>
          <a:p>
            <a:pPr marL="0" indent="0">
              <a:buNone/>
            </a:pPr>
            <a:r>
              <a:rPr lang="en-GB" dirty="0" smtClean="0"/>
              <a:t>      Surface test under 25 bars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592" y="2398595"/>
            <a:ext cx="3070459" cy="409394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00" r="8000"/>
          <a:stretch/>
        </p:blipFill>
        <p:spPr>
          <a:xfrm rot="5400000">
            <a:off x="4555266" y="1349363"/>
            <a:ext cx="2388434" cy="266562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50" t="7998" r="6949" b="10800"/>
          <a:stretch/>
        </p:blipFill>
        <p:spPr>
          <a:xfrm rot="5400000">
            <a:off x="7215436" y="2148215"/>
            <a:ext cx="2819143" cy="2554849"/>
          </a:xfrm>
          <a:prstGeom prst="rect">
            <a:avLst/>
          </a:prstGeom>
        </p:spPr>
      </p:pic>
      <p:pic>
        <p:nvPicPr>
          <p:cNvPr id="8" name="Picture 7" descr="\\cern.ch\dfs\Users\a\aerokhin\Desktop\Semiconductors_EES\Infenion_option\IGBTs\Thermal\Pictures\inhouse_stencil_80_tr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30" t="5778" r="3818" b="10750"/>
          <a:stretch/>
        </p:blipFill>
        <p:spPr bwMode="auto">
          <a:xfrm>
            <a:off x="4581885" y="4514156"/>
            <a:ext cx="2313797" cy="204464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Rectangle 8"/>
          <p:cNvSpPr/>
          <p:nvPr/>
        </p:nvSpPr>
        <p:spPr>
          <a:xfrm>
            <a:off x="4451076" y="1052381"/>
            <a:ext cx="279172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smtClean="0"/>
              <a:t>Correct printing of the grease</a:t>
            </a:r>
            <a:endParaRPr lang="en-GB" sz="1600" dirty="0"/>
          </a:p>
        </p:txBody>
      </p:sp>
      <p:sp>
        <p:nvSpPr>
          <p:cNvPr id="10" name="Rectangle 9"/>
          <p:cNvSpPr/>
          <p:nvPr/>
        </p:nvSpPr>
        <p:spPr>
          <a:xfrm>
            <a:off x="8009674" y="1621271"/>
            <a:ext cx="105189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smtClean="0"/>
              <a:t>Mounting</a:t>
            </a:r>
            <a:endParaRPr lang="en-GB" sz="1600" dirty="0"/>
          </a:p>
        </p:txBody>
      </p:sp>
      <p:sp>
        <p:nvSpPr>
          <p:cNvPr id="11" name="Rectangle 10"/>
          <p:cNvSpPr/>
          <p:nvPr/>
        </p:nvSpPr>
        <p:spPr>
          <a:xfrm>
            <a:off x="4087292" y="4147170"/>
            <a:ext cx="326833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smtClean="0"/>
              <a:t>Check “pattern” after dismounting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843355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5" t="20600" b="27950"/>
          <a:stretch/>
        </p:blipFill>
        <p:spPr>
          <a:xfrm>
            <a:off x="5346832" y="1124680"/>
            <a:ext cx="4104570" cy="165546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250"/>
          <a:stretch/>
        </p:blipFill>
        <p:spPr>
          <a:xfrm>
            <a:off x="4879402" y="3243673"/>
            <a:ext cx="4572000" cy="29746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802" y="3243673"/>
            <a:ext cx="3925296" cy="294397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148957" y="1766854"/>
            <a:ext cx="38250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i="1" dirty="0" smtClean="0">
                <a:solidFill>
                  <a:srgbClr val="FF0000"/>
                </a:solidFill>
              </a:rPr>
              <a:t>What should not be accepted</a:t>
            </a:r>
            <a:endParaRPr lang="en-GB" sz="2400" i="1" dirty="0">
              <a:solidFill>
                <a:srgbClr val="FF0000"/>
              </a:solidFill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922885" y="38100"/>
            <a:ext cx="8294140" cy="838200"/>
          </a:xfrm>
        </p:spPr>
        <p:txBody>
          <a:bodyPr/>
          <a:lstStyle/>
          <a:p>
            <a:r>
              <a:rPr lang="en-GB" dirty="0" smtClean="0">
                <a:solidFill>
                  <a:srgbClr val="0000FF"/>
                </a:solidFill>
              </a:rPr>
              <a:t>Parts input control</a:t>
            </a:r>
            <a:endParaRPr lang="en-GB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07924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50" b="29000"/>
          <a:stretch/>
        </p:blipFill>
        <p:spPr>
          <a:xfrm>
            <a:off x="630812" y="4113095"/>
            <a:ext cx="4940128" cy="167287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0" r="9049" b="10799"/>
          <a:stretch/>
        </p:blipFill>
        <p:spPr>
          <a:xfrm rot="5400000">
            <a:off x="5460103" y="2272219"/>
            <a:ext cx="4680650" cy="368175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91664" y="1311105"/>
            <a:ext cx="5614229" cy="22467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 err="1" smtClean="0"/>
              <a:t>Busbars</a:t>
            </a:r>
            <a:r>
              <a:rPr lang="en-GB" sz="2000" dirty="0" smtClean="0"/>
              <a:t>:</a:t>
            </a:r>
          </a:p>
          <a:p>
            <a:endParaRPr lang="en-GB" sz="2000" dirty="0"/>
          </a:p>
          <a:p>
            <a:r>
              <a:rPr lang="en-GB" sz="2000" dirty="0" smtClean="0"/>
              <a:t>Surface check (especially for the connection flags)</a:t>
            </a:r>
          </a:p>
          <a:p>
            <a:endParaRPr lang="en-GB" sz="2000" dirty="0" smtClean="0"/>
          </a:p>
          <a:p>
            <a:r>
              <a:rPr lang="en-GB" sz="2000" dirty="0" smtClean="0"/>
              <a:t>Pressure tests with 25 bars</a:t>
            </a:r>
          </a:p>
          <a:p>
            <a:endParaRPr lang="en-GB" sz="2000" dirty="0" smtClean="0"/>
          </a:p>
          <a:p>
            <a:r>
              <a:rPr lang="en-GB" sz="2000" dirty="0" smtClean="0"/>
              <a:t>Correct lamination and hi-pot test</a:t>
            </a:r>
            <a:endParaRPr lang="en-GB" sz="2000" dirty="0"/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1075285" y="190500"/>
            <a:ext cx="829414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5pPr>
            <a:lvl6pPr marL="4572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6pPr>
            <a:lvl7pPr marL="9144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7pPr>
            <a:lvl8pPr marL="13716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8pPr>
            <a:lvl9pPr marL="18288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9pPr>
          </a:lstStyle>
          <a:p>
            <a:r>
              <a:rPr lang="en-GB" kern="0" smtClean="0">
                <a:solidFill>
                  <a:srgbClr val="0000FF"/>
                </a:solidFill>
              </a:rPr>
              <a:t>Parts input control</a:t>
            </a:r>
            <a:endParaRPr lang="en-GB" kern="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15446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00FF"/>
                </a:solidFill>
              </a:rPr>
              <a:t>Test programme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Visual control</a:t>
            </a:r>
          </a:p>
          <a:p>
            <a:r>
              <a:rPr lang="en-GB" sz="2000" dirty="0" smtClean="0"/>
              <a:t>Insulation test – 2.5kV. Dry conditions</a:t>
            </a:r>
          </a:p>
          <a:p>
            <a:r>
              <a:rPr lang="en-GB" sz="2000" dirty="0" smtClean="0"/>
              <a:t>Complete system pressure test – 25 bars</a:t>
            </a:r>
          </a:p>
          <a:p>
            <a:r>
              <a:rPr lang="en-GB" sz="2000" dirty="0"/>
              <a:t>Insulation test – 2.5kV. </a:t>
            </a:r>
            <a:r>
              <a:rPr lang="en-GB" sz="2000" dirty="0" smtClean="0"/>
              <a:t>With </a:t>
            </a:r>
            <a:r>
              <a:rPr lang="en-GB" sz="2000" strike="sngStrike" dirty="0" smtClean="0"/>
              <a:t>the</a:t>
            </a:r>
            <a:r>
              <a:rPr lang="en-GB" sz="2000" dirty="0" smtClean="0"/>
              <a:t> water running</a:t>
            </a:r>
          </a:p>
          <a:p>
            <a:r>
              <a:rPr lang="en-GB" sz="2000" dirty="0" smtClean="0"/>
              <a:t>Interlock tests</a:t>
            </a:r>
          </a:p>
          <a:p>
            <a:r>
              <a:rPr lang="en-GB" sz="2000" dirty="0" smtClean="0"/>
              <a:t>Functional tests without current</a:t>
            </a:r>
          </a:p>
          <a:p>
            <a:r>
              <a:rPr lang="en-GB" sz="2000" dirty="0" smtClean="0"/>
              <a:t>Functional tests for each IGBT separately</a:t>
            </a:r>
          </a:p>
          <a:p>
            <a:r>
              <a:rPr lang="en-GB" sz="2000" dirty="0" smtClean="0"/>
              <a:t>Functional test for the groups of GBTs</a:t>
            </a:r>
          </a:p>
          <a:p>
            <a:r>
              <a:rPr lang="en-GB" sz="2000" dirty="0" smtClean="0"/>
              <a:t>Faults simulation – reaction control</a:t>
            </a:r>
          </a:p>
          <a:p>
            <a:r>
              <a:rPr lang="en-GB" sz="2000" dirty="0" smtClean="0"/>
              <a:t>Complete  system functional tests</a:t>
            </a:r>
            <a:endParaRPr lang="en-GB" sz="2000" dirty="0"/>
          </a:p>
          <a:p>
            <a:r>
              <a:rPr lang="en-GB" sz="2000" dirty="0" smtClean="0"/>
              <a:t>Heat run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0872182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19031" y="996635"/>
            <a:ext cx="370184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Functional tests without current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922885" y="38100"/>
            <a:ext cx="8294140" cy="838200"/>
          </a:xfrm>
        </p:spPr>
        <p:txBody>
          <a:bodyPr/>
          <a:lstStyle/>
          <a:p>
            <a:r>
              <a:rPr lang="en-GB" dirty="0" smtClean="0">
                <a:solidFill>
                  <a:srgbClr val="0000FF"/>
                </a:solidFill>
              </a:rPr>
              <a:t>Test programme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83998" y="1988800"/>
            <a:ext cx="633688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smtClean="0"/>
              <a:t>Auxiliary voltages control</a:t>
            </a:r>
          </a:p>
          <a:p>
            <a:endParaRPr lang="en-GB" sz="2000" dirty="0" smtClean="0"/>
          </a:p>
          <a:p>
            <a:r>
              <a:rPr lang="en-GB" sz="2000" dirty="0" smtClean="0"/>
              <a:t>IGBTs commutation cycles ON – Off</a:t>
            </a:r>
          </a:p>
          <a:p>
            <a:endParaRPr lang="en-GB" sz="2000" dirty="0"/>
          </a:p>
          <a:p>
            <a:r>
              <a:rPr lang="en-GB" sz="2000" dirty="0" smtClean="0"/>
              <a:t>Oscilloscope measurements for the gate side</a:t>
            </a:r>
          </a:p>
          <a:p>
            <a:endParaRPr lang="en-GB" sz="2000" dirty="0"/>
          </a:p>
          <a:p>
            <a:r>
              <a:rPr lang="en-GB" sz="2000" dirty="0" smtClean="0"/>
              <a:t>Interlock tests</a:t>
            </a:r>
          </a:p>
          <a:p>
            <a:endParaRPr lang="en-GB" sz="2000" dirty="0"/>
          </a:p>
          <a:p>
            <a:r>
              <a:rPr lang="en-GB" sz="2000" dirty="0" smtClean="0"/>
              <a:t>Analogue channels: noise, offsets, calibrations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40422398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958" y="980660"/>
            <a:ext cx="2189676" cy="32404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1298" y="1484730"/>
            <a:ext cx="2241033" cy="331645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97766" y="2204830"/>
            <a:ext cx="2328282" cy="344556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91484" y="2924930"/>
            <a:ext cx="2369915" cy="3507182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922885" y="38100"/>
            <a:ext cx="8294140" cy="838200"/>
          </a:xfrm>
        </p:spPr>
        <p:txBody>
          <a:bodyPr/>
          <a:lstStyle/>
          <a:p>
            <a:r>
              <a:rPr lang="en-GB" dirty="0" smtClean="0">
                <a:solidFill>
                  <a:srgbClr val="0000FF"/>
                </a:solidFill>
              </a:rPr>
              <a:t>Test programme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411814" y="796580"/>
            <a:ext cx="343093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Functional tests </a:t>
            </a:r>
            <a:r>
              <a:rPr lang="en-GB" sz="2000" dirty="0" smtClean="0"/>
              <a:t>with </a:t>
            </a:r>
            <a:r>
              <a:rPr lang="en-GB" sz="2000" dirty="0"/>
              <a:t>current</a:t>
            </a:r>
          </a:p>
        </p:txBody>
      </p:sp>
      <p:sp>
        <p:nvSpPr>
          <p:cNvPr id="11" name="Rectangle 10"/>
          <p:cNvSpPr/>
          <p:nvPr/>
        </p:nvSpPr>
        <p:spPr>
          <a:xfrm>
            <a:off x="-22707" y="4889166"/>
            <a:ext cx="3930178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0" i="1" dirty="0" smtClean="0"/>
              <a:t>Tests of 1 IGBT: DC 0 – full current,</a:t>
            </a:r>
          </a:p>
          <a:p>
            <a:r>
              <a:rPr lang="en-GB" sz="2000" b="0" i="1" dirty="0" smtClean="0"/>
              <a:t>opening, transients, </a:t>
            </a:r>
            <a:r>
              <a:rPr lang="en-GB" sz="2000" b="0" i="1" dirty="0" err="1" smtClean="0"/>
              <a:t>overvoltages</a:t>
            </a:r>
            <a:r>
              <a:rPr lang="en-GB" sz="2000" b="0" i="1" dirty="0" smtClean="0"/>
              <a:t>…</a:t>
            </a:r>
          </a:p>
          <a:p>
            <a:r>
              <a:rPr lang="en-GB" sz="2000" b="0" i="1" dirty="0" smtClean="0"/>
              <a:t>3</a:t>
            </a:r>
            <a:r>
              <a:rPr lang="en-GB" sz="2000" b="0" i="1" baseline="30000" dirty="0" smtClean="0"/>
              <a:t>rd</a:t>
            </a:r>
            <a:r>
              <a:rPr lang="en-GB" sz="2000" b="0" i="1" dirty="0" smtClean="0"/>
              <a:t> level snubber calculations and </a:t>
            </a:r>
          </a:p>
          <a:p>
            <a:r>
              <a:rPr lang="en-GB" sz="2000" b="0" i="1" dirty="0" smtClean="0"/>
              <a:t>implementation for all IGBTs</a:t>
            </a:r>
            <a:endParaRPr lang="en-GB" sz="2000" b="0" i="1" dirty="0"/>
          </a:p>
        </p:txBody>
      </p:sp>
      <p:sp>
        <p:nvSpPr>
          <p:cNvPr id="12" name="Rectangle 11"/>
          <p:cNvSpPr/>
          <p:nvPr/>
        </p:nvSpPr>
        <p:spPr>
          <a:xfrm>
            <a:off x="4867273" y="1415749"/>
            <a:ext cx="484994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0" i="1" dirty="0" smtClean="0"/>
              <a:t>Introducing IGBTs one by one. </a:t>
            </a:r>
          </a:p>
          <a:p>
            <a:r>
              <a:rPr lang="en-GB" sz="2000" b="0" i="1" dirty="0" smtClean="0"/>
              <a:t>Master – Slave configuration</a:t>
            </a:r>
            <a:endParaRPr lang="en-GB" sz="2000" b="0" i="1" dirty="0"/>
          </a:p>
        </p:txBody>
      </p:sp>
    </p:spTree>
    <p:extLst>
      <p:ext uri="{BB962C8B-B14F-4D97-AF65-F5344CB8AC3E}">
        <p14:creationId xmlns:p14="http://schemas.microsoft.com/office/powerpoint/2010/main" val="29274222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25" y="1553733"/>
            <a:ext cx="3116237" cy="4611647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922885" y="38100"/>
            <a:ext cx="8294140" cy="838200"/>
          </a:xfrm>
        </p:spPr>
        <p:txBody>
          <a:bodyPr/>
          <a:lstStyle/>
          <a:p>
            <a:r>
              <a:rPr lang="en-GB" dirty="0" smtClean="0">
                <a:solidFill>
                  <a:srgbClr val="0000FF"/>
                </a:solidFill>
              </a:rPr>
              <a:t>Test programme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219031" y="996635"/>
            <a:ext cx="343093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Functional tests </a:t>
            </a:r>
            <a:r>
              <a:rPr lang="en-GB" sz="2000" dirty="0" smtClean="0"/>
              <a:t>with </a:t>
            </a:r>
            <a:r>
              <a:rPr lang="en-GB" sz="2000" dirty="0"/>
              <a:t>current</a:t>
            </a:r>
          </a:p>
        </p:txBody>
      </p:sp>
      <p:sp>
        <p:nvSpPr>
          <p:cNvPr id="7" name="Rectangle 6"/>
          <p:cNvSpPr/>
          <p:nvPr/>
        </p:nvSpPr>
        <p:spPr>
          <a:xfrm>
            <a:off x="3151162" y="1916790"/>
            <a:ext cx="6928692" cy="44012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 smtClean="0"/>
              <a:t>Complete system:</a:t>
            </a:r>
          </a:p>
          <a:p>
            <a:endParaRPr lang="en-GB" sz="2000" dirty="0"/>
          </a:p>
          <a:p>
            <a:r>
              <a:rPr lang="en-GB" sz="2000" dirty="0" smtClean="0"/>
              <a:t>Introducing delays for the switching Off for different IGBTs</a:t>
            </a:r>
          </a:p>
          <a:p>
            <a:endParaRPr lang="en-GB" sz="2000" dirty="0"/>
          </a:p>
          <a:p>
            <a:r>
              <a:rPr lang="en-GB" sz="2000" dirty="0" smtClean="0"/>
              <a:t>	reaction control: </a:t>
            </a:r>
          </a:p>
          <a:p>
            <a:r>
              <a:rPr lang="en-GB" sz="2000" dirty="0" smtClean="0"/>
              <a:t>	oscillations</a:t>
            </a:r>
          </a:p>
          <a:p>
            <a:r>
              <a:rPr lang="en-GB" sz="2000" dirty="0" smtClean="0"/>
              <a:t>	</a:t>
            </a:r>
            <a:r>
              <a:rPr lang="en-GB" sz="2000" dirty="0" err="1" smtClean="0"/>
              <a:t>overcurrents</a:t>
            </a:r>
            <a:endParaRPr lang="en-GB" sz="2000" dirty="0" smtClean="0"/>
          </a:p>
          <a:p>
            <a:r>
              <a:rPr lang="en-GB" sz="2000" dirty="0"/>
              <a:t>	</a:t>
            </a:r>
            <a:r>
              <a:rPr lang="en-GB" sz="2000" dirty="0" smtClean="0"/>
              <a:t>safe triggering</a:t>
            </a:r>
          </a:p>
          <a:p>
            <a:endParaRPr lang="en-GB" sz="2000" dirty="0" smtClean="0"/>
          </a:p>
          <a:p>
            <a:r>
              <a:rPr lang="en-GB" sz="2000" dirty="0" smtClean="0"/>
              <a:t>Switching Off in normal conditions: oscilloscope shots for the </a:t>
            </a:r>
          </a:p>
          <a:p>
            <a:r>
              <a:rPr lang="en-GB" sz="2000" dirty="0" smtClean="0"/>
              <a:t>	transients	 </a:t>
            </a:r>
            <a:endParaRPr lang="en-GB" sz="2000" dirty="0"/>
          </a:p>
          <a:p>
            <a:endParaRPr lang="en-GB" sz="2000" dirty="0" smtClean="0"/>
          </a:p>
          <a:p>
            <a:r>
              <a:rPr lang="en-GB" sz="2000" dirty="0" smtClean="0"/>
              <a:t>DC test: Current sharing, analogue measurements, </a:t>
            </a:r>
          </a:p>
          <a:p>
            <a:r>
              <a:rPr lang="en-GB" sz="2000" dirty="0"/>
              <a:t>	</a:t>
            </a:r>
            <a:r>
              <a:rPr lang="en-GB" sz="2000" dirty="0" smtClean="0"/>
              <a:t>thermos scans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0556217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25" y="1628750"/>
            <a:ext cx="3178755" cy="4704166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922885" y="38100"/>
            <a:ext cx="8294140" cy="838200"/>
          </a:xfrm>
        </p:spPr>
        <p:txBody>
          <a:bodyPr/>
          <a:lstStyle/>
          <a:p>
            <a:r>
              <a:rPr lang="en-GB" dirty="0" smtClean="0">
                <a:solidFill>
                  <a:srgbClr val="0000FF"/>
                </a:solidFill>
              </a:rPr>
              <a:t>Test programme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231312" y="980660"/>
            <a:ext cx="117371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 smtClean="0"/>
              <a:t>Heat run</a:t>
            </a:r>
            <a:endParaRPr lang="en-GB" sz="2000" dirty="0"/>
          </a:p>
        </p:txBody>
      </p:sp>
      <p:sp>
        <p:nvSpPr>
          <p:cNvPr id="7" name="Rectangle 6"/>
          <p:cNvSpPr/>
          <p:nvPr/>
        </p:nvSpPr>
        <p:spPr>
          <a:xfrm>
            <a:off x="3333056" y="1412720"/>
            <a:ext cx="5434886" cy="53245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 smtClean="0"/>
              <a:t>Complete system:</a:t>
            </a:r>
          </a:p>
          <a:p>
            <a:endParaRPr lang="en-GB" sz="2000" dirty="0"/>
          </a:p>
          <a:p>
            <a:r>
              <a:rPr lang="en-GB" sz="2000" dirty="0" smtClean="0"/>
              <a:t>Ultimate current heat run for 1-2 hours</a:t>
            </a:r>
          </a:p>
          <a:p>
            <a:endParaRPr lang="en-GB" sz="2000" dirty="0" smtClean="0"/>
          </a:p>
          <a:p>
            <a:r>
              <a:rPr lang="en-GB" sz="2000" dirty="0"/>
              <a:t>Ultimate current heat run for </a:t>
            </a:r>
            <a:r>
              <a:rPr lang="en-GB" sz="2000" dirty="0" smtClean="0"/>
              <a:t>8 hours</a:t>
            </a:r>
          </a:p>
          <a:p>
            <a:endParaRPr lang="en-GB" sz="2000" dirty="0"/>
          </a:p>
          <a:p>
            <a:r>
              <a:rPr lang="en-GB" sz="2000" dirty="0" smtClean="0"/>
              <a:t>All temperatures should be monitored:</a:t>
            </a:r>
          </a:p>
          <a:p>
            <a:r>
              <a:rPr lang="en-GB" sz="2000" dirty="0" smtClean="0"/>
              <a:t>	Input and output water</a:t>
            </a:r>
          </a:p>
          <a:p>
            <a:r>
              <a:rPr lang="en-GB" sz="2000" dirty="0"/>
              <a:t>	</a:t>
            </a:r>
            <a:r>
              <a:rPr lang="en-GB" sz="2000" dirty="0" smtClean="0"/>
              <a:t>Heatsinks</a:t>
            </a:r>
          </a:p>
          <a:p>
            <a:r>
              <a:rPr lang="en-GB" sz="2000" dirty="0"/>
              <a:t>	</a:t>
            </a:r>
            <a:r>
              <a:rPr lang="en-GB" sz="2000" dirty="0" smtClean="0"/>
              <a:t>Laminated </a:t>
            </a:r>
            <a:r>
              <a:rPr lang="en-GB" sz="2000" dirty="0" err="1" smtClean="0"/>
              <a:t>busbars</a:t>
            </a:r>
            <a:endParaRPr lang="en-GB" sz="2000" dirty="0" smtClean="0"/>
          </a:p>
          <a:p>
            <a:r>
              <a:rPr lang="en-GB" sz="2000" dirty="0"/>
              <a:t>	</a:t>
            </a:r>
            <a:r>
              <a:rPr lang="en-GB" sz="2000" dirty="0" smtClean="0"/>
              <a:t>Distribution </a:t>
            </a:r>
            <a:r>
              <a:rPr lang="en-GB" sz="2000" dirty="0" err="1" smtClean="0"/>
              <a:t>busbars</a:t>
            </a:r>
            <a:endParaRPr lang="en-GB" sz="2000" dirty="0" smtClean="0"/>
          </a:p>
          <a:p>
            <a:r>
              <a:rPr lang="en-GB" sz="2000" dirty="0"/>
              <a:t>	</a:t>
            </a:r>
            <a:r>
              <a:rPr lang="en-GB" sz="2000" dirty="0" smtClean="0"/>
              <a:t>Ambient temperature</a:t>
            </a:r>
          </a:p>
          <a:p>
            <a:endParaRPr lang="en-GB" sz="2000" dirty="0"/>
          </a:p>
          <a:p>
            <a:r>
              <a:rPr lang="en-GB" sz="2000" dirty="0" err="1" smtClean="0"/>
              <a:t>Vce</a:t>
            </a:r>
            <a:r>
              <a:rPr lang="en-GB" sz="2000" dirty="0" smtClean="0"/>
              <a:t> monitoring versus current and temperature</a:t>
            </a:r>
          </a:p>
          <a:p>
            <a:endParaRPr lang="en-GB" sz="2000" dirty="0"/>
          </a:p>
          <a:p>
            <a:r>
              <a:rPr lang="en-GB" sz="2000" dirty="0" err="1" smtClean="0"/>
              <a:t>Thermo</a:t>
            </a:r>
            <a:r>
              <a:rPr lang="en-GB" sz="2000" dirty="0" smtClean="0"/>
              <a:t> scans every 30 minutes.</a:t>
            </a:r>
            <a:endParaRPr lang="en-GB" sz="2000" dirty="0"/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395564356"/>
      </p:ext>
    </p:extLst>
  </p:cSld>
  <p:clrMapOvr>
    <a:masterClrMapping/>
  </p:clrMapOvr>
</p:sld>
</file>

<file path=ppt/theme/theme1.xml><?xml version="1.0" encoding="utf-8"?>
<a:theme xmlns:a="http://schemas.openxmlformats.org/drawingml/2006/main" name="Paper Presentation 3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Paper Presentation 3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12700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>
          <a:outerShdw dist="107763" dir="18900000" algn="ctr" rotWithShape="0">
            <a:schemeClr val="bg2"/>
          </a:outerShdw>
        </a:effec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12700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>
          <a:outerShdw dist="107763" dir="18900000" algn="ctr" rotWithShape="0">
            <a:schemeClr val="bg2"/>
          </a:outerShdw>
        </a:effec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Paper Presentation 3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3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3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3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3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3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3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38451</TotalTime>
  <Words>360</Words>
  <Application>Microsoft Office PowerPoint</Application>
  <PresentationFormat>Custom</PresentationFormat>
  <Paragraphs>102</Paragraphs>
  <Slides>12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Times New Roman</vt:lpstr>
      <vt:lpstr>Wingdings</vt:lpstr>
      <vt:lpstr>Paper Presentation 3</vt:lpstr>
      <vt:lpstr>Designer Drawing</vt:lpstr>
      <vt:lpstr>Quality assurance and tests</vt:lpstr>
      <vt:lpstr>Parts input control</vt:lpstr>
      <vt:lpstr>Parts input control</vt:lpstr>
      <vt:lpstr>PowerPoint Presentation</vt:lpstr>
      <vt:lpstr>Test programme</vt:lpstr>
      <vt:lpstr>Test programme</vt:lpstr>
      <vt:lpstr>Test programme</vt:lpstr>
      <vt:lpstr>Test programme</vt:lpstr>
      <vt:lpstr>Test programme</vt:lpstr>
      <vt:lpstr>Test documentation</vt:lpstr>
      <vt:lpstr>Maintenance, spares 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Magnet Protection System</dc:title>
  <dc:creator>Costa Coelingh</dc:creator>
  <cp:lastModifiedBy>Alexandre Erokhin</cp:lastModifiedBy>
  <cp:revision>1781</cp:revision>
  <cp:lastPrinted>2001-08-07T15:51:36Z</cp:lastPrinted>
  <dcterms:created xsi:type="dcterms:W3CDTF">1997-09-30T10:09:02Z</dcterms:created>
  <dcterms:modified xsi:type="dcterms:W3CDTF">2015-12-08T07:07:44Z</dcterms:modified>
</cp:coreProperties>
</file>