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73" r:id="rId6"/>
    <p:sldId id="261" r:id="rId7"/>
    <p:sldId id="272" r:id="rId8"/>
    <p:sldId id="262" r:id="rId9"/>
    <p:sldId id="263" r:id="rId10"/>
    <p:sldId id="274" r:id="rId11"/>
    <p:sldId id="267" r:id="rId12"/>
    <p:sldId id="275" r:id="rId13"/>
    <p:sldId id="270" r:id="rId14"/>
    <p:sldId id="271" r:id="rId15"/>
    <p:sldId id="276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11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862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80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56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07"/>
            <a:ext cx="9144000" cy="93913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6288"/>
            <a:ext cx="9144000" cy="5443870"/>
          </a:xfrm>
        </p:spPr>
        <p:txBody>
          <a:bodyPr/>
          <a:lstStyle>
            <a:lvl2pPr marL="685800" indent="-228600">
              <a:buFont typeface="Courier New" panose="02070309020205020404" pitchFamily="49" charset="0"/>
              <a:buChar char="o"/>
              <a:defRPr/>
            </a:lvl2pPr>
            <a:lvl3pPr marL="1143000" indent="-228600">
              <a:buFont typeface="Wingdings" panose="05000000000000000000" pitchFamily="2" charset="2"/>
              <a:buChar char="ü"/>
              <a:defRPr/>
            </a:lvl3pPr>
            <a:lvl4pPr marL="1600200" indent="-228600">
              <a:buFont typeface="Wingdings" panose="05000000000000000000" pitchFamily="2" charset="2"/>
              <a:buChar char="Ø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384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17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37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3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2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87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97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2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8F444-D90B-43C7-AC0C-F7A0A0A11AAF}" type="datetimeFigureOut">
              <a:rPr lang="en-GB" smtClean="0"/>
              <a:t>02/12/2015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C911B-BB98-45CE-A033-3406F57D0E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67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Software development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 smtClean="0"/>
              <a:t>Control system of the new IGBT EE switch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47499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ircular Arrow 14"/>
          <p:cNvSpPr/>
          <p:nvPr/>
        </p:nvSpPr>
        <p:spPr>
          <a:xfrm>
            <a:off x="4198275" y="0"/>
            <a:ext cx="5013738" cy="6572830"/>
          </a:xfrm>
          <a:prstGeom prst="circularArrow">
            <a:avLst>
              <a:gd name="adj1" fmla="val 1969"/>
              <a:gd name="adj2" fmla="val 1142319"/>
              <a:gd name="adj3" fmla="val 20445186"/>
              <a:gd name="adj4" fmla="val 180965"/>
              <a:gd name="adj5" fmla="val 48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15" name="Picture 1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72650" y="3139786"/>
            <a:ext cx="1186866" cy="1216735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53655" y="2333647"/>
            <a:ext cx="647700" cy="1133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0793" y="7008"/>
            <a:ext cx="1696205" cy="1019403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FPGA operation simplified</a:t>
            </a:r>
            <a:endParaRPr lang="en-GB" sz="2400" b="1" dirty="0"/>
          </a:p>
        </p:txBody>
      </p:sp>
      <p:sp>
        <p:nvSpPr>
          <p:cNvPr id="8" name="Circular Arrow 7"/>
          <p:cNvSpPr/>
          <p:nvPr/>
        </p:nvSpPr>
        <p:spPr>
          <a:xfrm>
            <a:off x="1730559" y="-90681"/>
            <a:ext cx="2456033" cy="2262849"/>
          </a:xfrm>
          <a:prstGeom prst="circularArrow">
            <a:avLst>
              <a:gd name="adj1" fmla="val 3961"/>
              <a:gd name="adj2" fmla="val 1142319"/>
              <a:gd name="adj3" fmla="val 20406537"/>
              <a:gd name="adj4" fmla="val 180965"/>
              <a:gd name="adj5" fmla="val 67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8741" y="3286415"/>
            <a:ext cx="1151980" cy="430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INIT</a:t>
            </a:r>
            <a:endParaRPr lang="en-GB" b="1" dirty="0"/>
          </a:p>
        </p:txBody>
      </p:sp>
      <p:sp>
        <p:nvSpPr>
          <p:cNvPr id="11" name="Circular Arrow 10"/>
          <p:cNvSpPr/>
          <p:nvPr/>
        </p:nvSpPr>
        <p:spPr>
          <a:xfrm>
            <a:off x="1696205" y="2012301"/>
            <a:ext cx="2490387" cy="1935965"/>
          </a:xfrm>
          <a:prstGeom prst="circularArrow">
            <a:avLst>
              <a:gd name="adj1" fmla="val 3961"/>
              <a:gd name="adj2" fmla="val 1142319"/>
              <a:gd name="adj3" fmla="val 20406537"/>
              <a:gd name="adj4" fmla="val 180965"/>
              <a:gd name="adj5" fmla="val 67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ircular Arrow 12"/>
          <p:cNvSpPr/>
          <p:nvPr/>
        </p:nvSpPr>
        <p:spPr>
          <a:xfrm>
            <a:off x="1730560" y="3733389"/>
            <a:ext cx="2518226" cy="1490019"/>
          </a:xfrm>
          <a:prstGeom prst="circularArrow">
            <a:avLst>
              <a:gd name="adj1" fmla="val 3518"/>
              <a:gd name="adj2" fmla="val 697837"/>
              <a:gd name="adj3" fmla="val 20466998"/>
              <a:gd name="adj4" fmla="val 21320073"/>
              <a:gd name="adj5" fmla="val 130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ircular Arrow 16"/>
          <p:cNvSpPr/>
          <p:nvPr/>
        </p:nvSpPr>
        <p:spPr>
          <a:xfrm>
            <a:off x="2688498" y="5534240"/>
            <a:ext cx="2518226" cy="1490019"/>
          </a:xfrm>
          <a:prstGeom prst="circularArrow">
            <a:avLst>
              <a:gd name="adj1" fmla="val 3518"/>
              <a:gd name="adj2" fmla="val 697837"/>
              <a:gd name="adj3" fmla="val 20466998"/>
              <a:gd name="adj4" fmla="val 21320073"/>
              <a:gd name="adj5" fmla="val 13028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96574" y="5823259"/>
            <a:ext cx="1854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</a:t>
            </a:r>
            <a:r>
              <a:rPr lang="en-GB" b="1" dirty="0" smtClean="0"/>
              <a:t>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Floating point calculations</a:t>
            </a:r>
          </a:p>
          <a:p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0" y="5984177"/>
            <a:ext cx="1194010" cy="43075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INIT</a:t>
            </a:r>
            <a:endParaRPr lang="en-GB" b="1" dirty="0"/>
          </a:p>
        </p:txBody>
      </p:sp>
      <p:sp>
        <p:nvSpPr>
          <p:cNvPr id="24" name="Up-Down Arrow 23"/>
          <p:cNvSpPr/>
          <p:nvPr/>
        </p:nvSpPr>
        <p:spPr>
          <a:xfrm>
            <a:off x="576050" y="3778512"/>
            <a:ext cx="340066" cy="2115967"/>
          </a:xfrm>
          <a:prstGeom prst="upDown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Sync</a:t>
            </a:r>
            <a:endParaRPr lang="en-GB" b="1" dirty="0"/>
          </a:p>
        </p:txBody>
      </p:sp>
      <p:sp>
        <p:nvSpPr>
          <p:cNvPr id="38" name="Bent Arrow 37"/>
          <p:cNvSpPr/>
          <p:nvPr/>
        </p:nvSpPr>
        <p:spPr>
          <a:xfrm flipV="1">
            <a:off x="1115823" y="3778510"/>
            <a:ext cx="3758457" cy="1754237"/>
          </a:xfrm>
          <a:prstGeom prst="bentArrow">
            <a:avLst>
              <a:gd name="adj1" fmla="val 8660"/>
              <a:gd name="adj2" fmla="val 10266"/>
              <a:gd name="adj3" fmla="val 25000"/>
              <a:gd name="adj4" fmla="val 4375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Bent Arrow 38"/>
          <p:cNvSpPr/>
          <p:nvPr/>
        </p:nvSpPr>
        <p:spPr>
          <a:xfrm flipV="1">
            <a:off x="1310881" y="3775710"/>
            <a:ext cx="532382" cy="852712"/>
          </a:xfrm>
          <a:prstGeom prst="bentArrow">
            <a:avLst>
              <a:gd name="adj1" fmla="val 27033"/>
              <a:gd name="adj2" fmla="val 38798"/>
              <a:gd name="adj3" fmla="val 33517"/>
              <a:gd name="adj4" fmla="val 4375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Bent Arrow 39"/>
          <p:cNvSpPr/>
          <p:nvPr/>
        </p:nvSpPr>
        <p:spPr>
          <a:xfrm>
            <a:off x="1134453" y="832065"/>
            <a:ext cx="649005" cy="2393003"/>
          </a:xfrm>
          <a:prstGeom prst="bentArrow">
            <a:avLst>
              <a:gd name="adj1" fmla="val 23063"/>
              <a:gd name="adj2" fmla="val 35887"/>
              <a:gd name="adj3" fmla="val 25000"/>
              <a:gd name="adj4" fmla="val 4375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Bent Arrow 40"/>
          <p:cNvSpPr/>
          <p:nvPr/>
        </p:nvSpPr>
        <p:spPr>
          <a:xfrm>
            <a:off x="1318437" y="2829064"/>
            <a:ext cx="457463" cy="399510"/>
          </a:xfrm>
          <a:prstGeom prst="bentArrow">
            <a:avLst>
              <a:gd name="adj1" fmla="val 27033"/>
              <a:gd name="adj2" fmla="val 38798"/>
              <a:gd name="adj3" fmla="val 40133"/>
              <a:gd name="adj4" fmla="val 4375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-37275" y="28919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FPGA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-9672" y="6423423"/>
            <a:ext cx="426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RT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1219432" y="3283844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start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Right Arrow 44"/>
          <p:cNvSpPr/>
          <p:nvPr/>
        </p:nvSpPr>
        <p:spPr>
          <a:xfrm>
            <a:off x="1318437" y="6056849"/>
            <a:ext cx="1462900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3309977" y="4836495"/>
            <a:ext cx="288487" cy="8640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309977" y="3550983"/>
            <a:ext cx="434439" cy="21243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270388" y="1687069"/>
            <a:ext cx="616564" cy="39882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514944" y="1498665"/>
            <a:ext cx="514725" cy="41766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475385" y="2286613"/>
            <a:ext cx="1843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∑</a:t>
            </a:r>
            <a:r>
              <a:rPr lang="en-GB" b="1" dirty="0" smtClean="0">
                <a:solidFill>
                  <a:srgbClr val="C00000"/>
                </a:solidFill>
              </a:rPr>
              <a:t> FPA faults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83" name="Elbow Connector 82"/>
          <p:cNvCxnSpPr/>
          <p:nvPr/>
        </p:nvCxnSpPr>
        <p:spPr>
          <a:xfrm flipH="1">
            <a:off x="5672015" y="2892828"/>
            <a:ext cx="996658" cy="161923"/>
          </a:xfrm>
          <a:prstGeom prst="bentConnector5">
            <a:avLst>
              <a:gd name="adj1" fmla="val -7772"/>
              <a:gd name="adj2" fmla="val 197159"/>
              <a:gd name="adj3" fmla="val 122626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Explosion 2 116"/>
          <p:cNvSpPr/>
          <p:nvPr/>
        </p:nvSpPr>
        <p:spPr>
          <a:xfrm>
            <a:off x="7606587" y="2292886"/>
            <a:ext cx="1474022" cy="2362742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8" name="TextBox 117"/>
          <p:cNvSpPr txBox="1"/>
          <p:nvPr/>
        </p:nvSpPr>
        <p:spPr>
          <a:xfrm>
            <a:off x="7817293" y="3076566"/>
            <a:ext cx="10526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Record PM and STOP</a:t>
            </a:r>
          </a:p>
        </p:txBody>
      </p:sp>
      <p:cxnSp>
        <p:nvCxnSpPr>
          <p:cNvPr id="119" name="Straight Arrow Connector 118"/>
          <p:cNvCxnSpPr>
            <a:stCxn id="12" idx="3"/>
          </p:cNvCxnSpPr>
          <p:nvPr/>
        </p:nvCxnSpPr>
        <p:spPr>
          <a:xfrm>
            <a:off x="4023767" y="3255223"/>
            <a:ext cx="2818717" cy="8011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 rot="953970">
            <a:off x="4726910" y="3419700"/>
            <a:ext cx="2114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External FPA request</a:t>
            </a:r>
            <a:endParaRPr lang="en-GB" dirty="0"/>
          </a:p>
        </p:txBody>
      </p:sp>
      <p:sp>
        <p:nvSpPr>
          <p:cNvPr id="123" name="Rectangle 122"/>
          <p:cNvSpPr/>
          <p:nvPr/>
        </p:nvSpPr>
        <p:spPr>
          <a:xfrm>
            <a:off x="7949990" y="6177338"/>
            <a:ext cx="1194010" cy="50128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 smtClean="0"/>
              <a:t>Send PM</a:t>
            </a:r>
          </a:p>
          <a:p>
            <a:pPr algn="ctr"/>
            <a:r>
              <a:rPr lang="en-GB" b="1" dirty="0" smtClean="0"/>
              <a:t>and STOP</a:t>
            </a:r>
            <a:endParaRPr lang="en-GB" b="1" dirty="0"/>
          </a:p>
        </p:txBody>
      </p:sp>
      <p:sp>
        <p:nvSpPr>
          <p:cNvPr id="124" name="Right Arrow 123"/>
          <p:cNvSpPr/>
          <p:nvPr/>
        </p:nvSpPr>
        <p:spPr>
          <a:xfrm rot="4958134">
            <a:off x="7605809" y="4863762"/>
            <a:ext cx="2153274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7748090" y="1459506"/>
            <a:ext cx="575990" cy="7528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Set IO bits</a:t>
            </a:r>
            <a:endParaRPr lang="en-GB" b="1" dirty="0"/>
          </a:p>
        </p:txBody>
      </p:sp>
      <p:cxnSp>
        <p:nvCxnSpPr>
          <p:cNvPr id="128" name="Elbow Connector 127"/>
          <p:cNvCxnSpPr/>
          <p:nvPr/>
        </p:nvCxnSpPr>
        <p:spPr>
          <a:xfrm flipV="1">
            <a:off x="6614881" y="2186502"/>
            <a:ext cx="1063056" cy="698079"/>
          </a:xfrm>
          <a:prstGeom prst="bentConnector3">
            <a:avLst>
              <a:gd name="adj1" fmla="val 13034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ight Arrow 131"/>
          <p:cNvSpPr/>
          <p:nvPr/>
        </p:nvSpPr>
        <p:spPr>
          <a:xfrm rot="16536016">
            <a:off x="-837028" y="4673897"/>
            <a:ext cx="2153274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4" name="Picture 1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36475" y="979620"/>
            <a:ext cx="647700" cy="1133475"/>
          </a:xfrm>
          <a:prstGeom prst="rect">
            <a:avLst/>
          </a:prstGeom>
        </p:spPr>
      </p:pic>
      <p:sp>
        <p:nvSpPr>
          <p:cNvPr id="135" name="TextBox 134"/>
          <p:cNvSpPr txBox="1"/>
          <p:nvPr/>
        </p:nvSpPr>
        <p:spPr>
          <a:xfrm>
            <a:off x="5058205" y="932586"/>
            <a:ext cx="1843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i="1" dirty="0" smtClean="0">
                <a:solidFill>
                  <a:schemeClr val="accent4">
                    <a:lumMod val="75000"/>
                  </a:schemeClr>
                </a:solidFill>
              </a:rPr>
              <a:t>∑</a:t>
            </a:r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b="1" i="1" dirty="0" smtClean="0">
                <a:solidFill>
                  <a:schemeClr val="accent4">
                    <a:lumMod val="75000"/>
                  </a:schemeClr>
                </a:solidFill>
              </a:rPr>
              <a:t>SPA faults</a:t>
            </a:r>
            <a:endParaRPr lang="en-GB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36" name="Elbow Connector 135"/>
          <p:cNvCxnSpPr/>
          <p:nvPr/>
        </p:nvCxnSpPr>
        <p:spPr>
          <a:xfrm flipH="1">
            <a:off x="6254835" y="1538801"/>
            <a:ext cx="996658" cy="161923"/>
          </a:xfrm>
          <a:prstGeom prst="bentConnector5">
            <a:avLst>
              <a:gd name="adj1" fmla="val -7772"/>
              <a:gd name="adj2" fmla="val 197159"/>
              <a:gd name="adj3" fmla="val 122626"/>
            </a:avLst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stCxn id="134" idx="0"/>
          </p:cNvCxnSpPr>
          <p:nvPr/>
        </p:nvCxnSpPr>
        <p:spPr>
          <a:xfrm flipV="1">
            <a:off x="7327063" y="1546357"/>
            <a:ext cx="350874" cy="1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Elbow Connector 169"/>
          <p:cNvCxnSpPr>
            <a:stCxn id="78" idx="0"/>
          </p:cNvCxnSpPr>
          <p:nvPr/>
        </p:nvCxnSpPr>
        <p:spPr>
          <a:xfrm>
            <a:off x="6744243" y="2900385"/>
            <a:ext cx="8921" cy="528055"/>
          </a:xfrm>
          <a:prstGeom prst="bentConnector2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" name="Picture 1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22811" y="4444005"/>
            <a:ext cx="647700" cy="1133475"/>
          </a:xfrm>
          <a:prstGeom prst="rect">
            <a:avLst/>
          </a:prstGeom>
        </p:spPr>
      </p:pic>
      <p:sp>
        <p:nvSpPr>
          <p:cNvPr id="175" name="TextBox 174"/>
          <p:cNvSpPr txBox="1"/>
          <p:nvPr/>
        </p:nvSpPr>
        <p:spPr>
          <a:xfrm>
            <a:off x="4944541" y="4396971"/>
            <a:ext cx="1843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i="1" dirty="0" smtClean="0">
                <a:solidFill>
                  <a:srgbClr val="7030A0"/>
                </a:solidFill>
              </a:rPr>
              <a:t>∑</a:t>
            </a:r>
            <a:r>
              <a:rPr lang="en-GB" b="1" i="1" dirty="0" smtClean="0">
                <a:solidFill>
                  <a:srgbClr val="7030A0"/>
                </a:solidFill>
              </a:rPr>
              <a:t> Warnings</a:t>
            </a:r>
            <a:endParaRPr lang="en-GB" b="1" i="1" dirty="0">
              <a:solidFill>
                <a:srgbClr val="7030A0"/>
              </a:solidFill>
            </a:endParaRPr>
          </a:p>
        </p:txBody>
      </p:sp>
      <p:cxnSp>
        <p:nvCxnSpPr>
          <p:cNvPr id="176" name="Elbow Connector 175"/>
          <p:cNvCxnSpPr/>
          <p:nvPr/>
        </p:nvCxnSpPr>
        <p:spPr>
          <a:xfrm flipH="1">
            <a:off x="6141171" y="5003186"/>
            <a:ext cx="996658" cy="161923"/>
          </a:xfrm>
          <a:prstGeom prst="bentConnector5">
            <a:avLst>
              <a:gd name="adj1" fmla="val -7772"/>
              <a:gd name="adj2" fmla="val 197159"/>
              <a:gd name="adj3" fmla="val 122626"/>
            </a:avLst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Elbow Connector 179"/>
          <p:cNvCxnSpPr/>
          <p:nvPr/>
        </p:nvCxnSpPr>
        <p:spPr>
          <a:xfrm flipV="1">
            <a:off x="7145460" y="1828360"/>
            <a:ext cx="534691" cy="3174826"/>
          </a:xfrm>
          <a:prstGeom prst="bentConnector3">
            <a:avLst>
              <a:gd name="adj1" fmla="val 72613"/>
            </a:avLst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Curved Connector 198"/>
          <p:cNvCxnSpPr>
            <a:stCxn id="134" idx="0"/>
          </p:cNvCxnSpPr>
          <p:nvPr/>
        </p:nvCxnSpPr>
        <p:spPr>
          <a:xfrm flipH="1">
            <a:off x="6902119" y="1546358"/>
            <a:ext cx="424944" cy="2187031"/>
          </a:xfrm>
          <a:prstGeom prst="curvedConnector4">
            <a:avLst>
              <a:gd name="adj1" fmla="val -16449"/>
              <a:gd name="adj2" fmla="val 6572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6962716" y="2785388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???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5645402" y="5561746"/>
            <a:ext cx="2086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Transfer status to RT</a:t>
            </a:r>
            <a:endParaRPr lang="en-GB" dirty="0" smtClean="0"/>
          </a:p>
        </p:txBody>
      </p:sp>
      <p:cxnSp>
        <p:nvCxnSpPr>
          <p:cNvPr id="205" name="Straight Arrow Connector 204"/>
          <p:cNvCxnSpPr/>
          <p:nvPr/>
        </p:nvCxnSpPr>
        <p:spPr>
          <a:xfrm flipH="1">
            <a:off x="5096487" y="5893153"/>
            <a:ext cx="836171" cy="3693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38637" y="321516"/>
            <a:ext cx="188513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Acquisition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Fault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Transfer to 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Average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38636" y="2378060"/>
            <a:ext cx="18851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DIO: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Acquisition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Fault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Transfer to RT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138636" y="4022408"/>
            <a:ext cx="17642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Acquisition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Transfer to RT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07" name="TextBox 206"/>
          <p:cNvSpPr txBox="1"/>
          <p:nvPr/>
        </p:nvSpPr>
        <p:spPr>
          <a:xfrm>
            <a:off x="1743717" y="5166019"/>
            <a:ext cx="14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Delay = 100 </a:t>
            </a:r>
            <a:r>
              <a:rPr lang="en-GB" sz="1600" b="1" dirty="0" err="1" smtClean="0"/>
              <a:t>ms</a:t>
            </a:r>
            <a:endParaRPr lang="en-GB" sz="1600" b="1" dirty="0"/>
          </a:p>
        </p:txBody>
      </p:sp>
      <p:pic>
        <p:nvPicPr>
          <p:cNvPr id="208" name="Picture 20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45" y="5296115"/>
            <a:ext cx="476250" cy="476250"/>
          </a:xfrm>
          <a:prstGeom prst="rect">
            <a:avLst/>
          </a:prstGeom>
        </p:spPr>
      </p:pic>
      <p:cxnSp>
        <p:nvCxnSpPr>
          <p:cNvPr id="194" name="Straight Arrow Connector 193"/>
          <p:cNvCxnSpPr/>
          <p:nvPr/>
        </p:nvCxnSpPr>
        <p:spPr>
          <a:xfrm flipV="1">
            <a:off x="3919629" y="3092225"/>
            <a:ext cx="417643" cy="612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 flipV="1">
            <a:off x="4828386" y="5409151"/>
            <a:ext cx="128859" cy="48400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/>
          <p:nvPr/>
        </p:nvCxnSpPr>
        <p:spPr>
          <a:xfrm>
            <a:off x="3914058" y="1085745"/>
            <a:ext cx="835238" cy="41292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/>
          <p:nvPr/>
        </p:nvCxnSpPr>
        <p:spPr>
          <a:xfrm flipV="1">
            <a:off x="4753326" y="5296116"/>
            <a:ext cx="129706" cy="555812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914058" y="1027751"/>
            <a:ext cx="898574" cy="31978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3859533" y="2932944"/>
            <a:ext cx="503920" cy="8323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687464" y="5107980"/>
            <a:ext cx="125168" cy="71378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>
            <a:off x="3914058" y="974563"/>
            <a:ext cx="960222" cy="247944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 flipV="1">
            <a:off x="3819429" y="2777199"/>
            <a:ext cx="566636" cy="17407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9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3560" y="6060772"/>
            <a:ext cx="2493818" cy="939135"/>
          </a:xfrm>
        </p:spPr>
        <p:txBody>
          <a:bodyPr>
            <a:noAutofit/>
          </a:bodyPr>
          <a:lstStyle/>
          <a:p>
            <a:r>
              <a:rPr lang="en-GB" sz="2800" b="1" dirty="0" smtClean="0"/>
              <a:t>RT simplified</a:t>
            </a:r>
            <a:endParaRPr lang="en-GB" sz="2800" b="1" dirty="0"/>
          </a:p>
        </p:txBody>
      </p:sp>
      <p:sp>
        <p:nvSpPr>
          <p:cNvPr id="13" name="Rectangle 12"/>
          <p:cNvSpPr/>
          <p:nvPr/>
        </p:nvSpPr>
        <p:spPr>
          <a:xfrm>
            <a:off x="268741" y="390815"/>
            <a:ext cx="1151980" cy="430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INIT</a:t>
            </a:r>
            <a:endParaRPr lang="en-GB" b="1" dirty="0"/>
          </a:p>
        </p:txBody>
      </p:sp>
      <p:sp>
        <p:nvSpPr>
          <p:cNvPr id="19" name="Circular Arrow 18"/>
          <p:cNvSpPr/>
          <p:nvPr/>
        </p:nvSpPr>
        <p:spPr>
          <a:xfrm>
            <a:off x="2966530" y="877764"/>
            <a:ext cx="4112449" cy="2984559"/>
          </a:xfrm>
          <a:prstGeom prst="circularArrow">
            <a:avLst>
              <a:gd name="adj1" fmla="val 3115"/>
              <a:gd name="adj2" fmla="val 697837"/>
              <a:gd name="adj3" fmla="val 20439484"/>
              <a:gd name="adj4" fmla="val 21320073"/>
              <a:gd name="adj5" fmla="val 5738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3088577"/>
            <a:ext cx="1194010" cy="43075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INIT</a:t>
            </a:r>
            <a:endParaRPr lang="en-GB" b="1" dirty="0"/>
          </a:p>
        </p:txBody>
      </p:sp>
      <p:sp>
        <p:nvSpPr>
          <p:cNvPr id="22" name="Up-Down Arrow 21"/>
          <p:cNvSpPr/>
          <p:nvPr/>
        </p:nvSpPr>
        <p:spPr>
          <a:xfrm>
            <a:off x="576050" y="882912"/>
            <a:ext cx="340066" cy="2115967"/>
          </a:xfrm>
          <a:prstGeom prst="upDownArrow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Sync</a:t>
            </a:r>
            <a:endParaRPr lang="en-GB" b="1" dirty="0"/>
          </a:p>
        </p:txBody>
      </p:sp>
      <p:sp>
        <p:nvSpPr>
          <p:cNvPr id="24" name="Bent Arrow 23"/>
          <p:cNvSpPr/>
          <p:nvPr/>
        </p:nvSpPr>
        <p:spPr>
          <a:xfrm flipV="1">
            <a:off x="1194960" y="3609024"/>
            <a:ext cx="1537004" cy="1831656"/>
          </a:xfrm>
          <a:prstGeom prst="bentArrow">
            <a:avLst>
              <a:gd name="adj1" fmla="val 12160"/>
              <a:gd name="adj2" fmla="val 18967"/>
              <a:gd name="adj3" fmla="val 33021"/>
              <a:gd name="adj4" fmla="val 4375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37275" y="-37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FPGA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-9672" y="3527823"/>
            <a:ext cx="426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RT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974468" y="3119285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start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6012180" y="-64437"/>
            <a:ext cx="3185330" cy="910503"/>
            <a:chOff x="7606587" y="2292886"/>
            <a:chExt cx="1474022" cy="2362742"/>
          </a:xfrm>
        </p:grpSpPr>
        <p:sp>
          <p:nvSpPr>
            <p:cNvPr id="40" name="Explosion 2 39"/>
            <p:cNvSpPr/>
            <p:nvPr/>
          </p:nvSpPr>
          <p:spPr>
            <a:xfrm>
              <a:off x="7606587" y="2292886"/>
              <a:ext cx="1474022" cy="2362742"/>
            </a:xfrm>
            <a:prstGeom prst="irregularSeal2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817293" y="3076566"/>
              <a:ext cx="1052611" cy="958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Record PM and STOP</a:t>
              </a:r>
            </a:p>
          </p:txBody>
        </p:sp>
      </p:grpSp>
      <p:sp>
        <p:nvSpPr>
          <p:cNvPr id="44" name="Rectangle 43"/>
          <p:cNvSpPr/>
          <p:nvPr/>
        </p:nvSpPr>
        <p:spPr>
          <a:xfrm>
            <a:off x="7358430" y="3451442"/>
            <a:ext cx="1522708" cy="8028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Generate PM</a:t>
            </a:r>
          </a:p>
          <a:p>
            <a:pPr algn="ctr"/>
            <a:r>
              <a:rPr lang="en-GB" b="1" i="1" dirty="0" smtClean="0"/>
              <a:t>Send PM</a:t>
            </a:r>
          </a:p>
          <a:p>
            <a:pPr algn="ctr"/>
            <a:r>
              <a:rPr lang="en-GB" b="1" dirty="0" smtClean="0"/>
              <a:t>STOP</a:t>
            </a:r>
            <a:endParaRPr lang="en-GB" b="1" dirty="0"/>
          </a:p>
        </p:txBody>
      </p:sp>
      <p:sp>
        <p:nvSpPr>
          <p:cNvPr id="45" name="Right Arrow 44"/>
          <p:cNvSpPr/>
          <p:nvPr/>
        </p:nvSpPr>
        <p:spPr>
          <a:xfrm rot="4958134">
            <a:off x="6282380" y="1874709"/>
            <a:ext cx="2535395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ight Arrow 47"/>
          <p:cNvSpPr/>
          <p:nvPr/>
        </p:nvSpPr>
        <p:spPr>
          <a:xfrm rot="16536016">
            <a:off x="-837028" y="1778297"/>
            <a:ext cx="2153274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Circular Arrow 64"/>
          <p:cNvSpPr/>
          <p:nvPr/>
        </p:nvSpPr>
        <p:spPr>
          <a:xfrm>
            <a:off x="2518775" y="3640269"/>
            <a:ext cx="4194445" cy="3152645"/>
          </a:xfrm>
          <a:prstGeom prst="circularArrow">
            <a:avLst>
              <a:gd name="adj1" fmla="val 2202"/>
              <a:gd name="adj2" fmla="val 697837"/>
              <a:gd name="adj3" fmla="val 20476710"/>
              <a:gd name="adj4" fmla="val 21320073"/>
              <a:gd name="adj5" fmla="val 7441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220222" y="3930592"/>
            <a:ext cx="29957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    </a:t>
            </a:r>
            <a:r>
              <a:rPr lang="en-GB" b="1" dirty="0" smtClean="0"/>
              <a:t>UI: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Gather the status data from the FPGA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Maintain a circular buffer and display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Publish the data for the expert app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Collect requests and send    	to the FPGA</a:t>
            </a:r>
          </a:p>
          <a:p>
            <a:endParaRPr lang="en-GB" dirty="0"/>
          </a:p>
        </p:txBody>
      </p:sp>
      <p:sp>
        <p:nvSpPr>
          <p:cNvPr id="68" name="Right Arrow 67"/>
          <p:cNvSpPr/>
          <p:nvPr/>
        </p:nvSpPr>
        <p:spPr>
          <a:xfrm>
            <a:off x="1612604" y="390814"/>
            <a:ext cx="1299150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Circular Arrow 68"/>
          <p:cNvSpPr/>
          <p:nvPr/>
        </p:nvSpPr>
        <p:spPr>
          <a:xfrm>
            <a:off x="2844551" y="34304"/>
            <a:ext cx="2588699" cy="996429"/>
          </a:xfrm>
          <a:prstGeom prst="circularArrow">
            <a:avLst>
              <a:gd name="adj1" fmla="val 3518"/>
              <a:gd name="adj2" fmla="val 697837"/>
              <a:gd name="adj3" fmla="val 20466998"/>
              <a:gd name="adj4" fmla="val 21320073"/>
              <a:gd name="adj5" fmla="val 130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220222" y="164250"/>
            <a:ext cx="190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acquisition &amp;</a:t>
            </a:r>
          </a:p>
          <a:p>
            <a:r>
              <a:rPr lang="en-GB" dirty="0" smtClean="0"/>
              <a:t>Scan for faults</a:t>
            </a:r>
          </a:p>
          <a:p>
            <a:endParaRPr lang="en-GB" dirty="0"/>
          </a:p>
        </p:txBody>
      </p:sp>
      <p:sp>
        <p:nvSpPr>
          <p:cNvPr id="74" name="Right Arrow 73"/>
          <p:cNvSpPr/>
          <p:nvPr/>
        </p:nvSpPr>
        <p:spPr>
          <a:xfrm>
            <a:off x="5297416" y="304546"/>
            <a:ext cx="1040918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Arrow Connector 74"/>
          <p:cNvCxnSpPr/>
          <p:nvPr/>
        </p:nvCxnSpPr>
        <p:spPr>
          <a:xfrm flipH="1" flipV="1">
            <a:off x="3621563" y="712325"/>
            <a:ext cx="189427" cy="22780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 rot="16200000">
            <a:off x="1181094" y="433427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start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9" name="Circular Arrow 78"/>
          <p:cNvSpPr/>
          <p:nvPr/>
        </p:nvSpPr>
        <p:spPr>
          <a:xfrm>
            <a:off x="6114526" y="5314252"/>
            <a:ext cx="3038830" cy="1654982"/>
          </a:xfrm>
          <a:prstGeom prst="circularArrow">
            <a:avLst>
              <a:gd name="adj1" fmla="val 3518"/>
              <a:gd name="adj2" fmla="val 697837"/>
              <a:gd name="adj3" fmla="val 20466998"/>
              <a:gd name="adj4" fmla="val 21320073"/>
              <a:gd name="adj5" fmla="val 13028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560196" y="5664806"/>
            <a:ext cx="2192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   </a:t>
            </a:r>
            <a:r>
              <a:rPr lang="en-GB" b="1" i="1" dirty="0" smtClean="0"/>
              <a:t>Logging: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Send data to the logging DB</a:t>
            </a:r>
          </a:p>
          <a:p>
            <a:endParaRPr lang="en-GB" dirty="0"/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4005055" y="741244"/>
            <a:ext cx="253833" cy="11155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3942780" y="741244"/>
            <a:ext cx="316108" cy="13771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3869382" y="741244"/>
            <a:ext cx="369704" cy="16514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3401117" y="712325"/>
            <a:ext cx="0" cy="534844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3531549" y="764092"/>
            <a:ext cx="165039" cy="35564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214796" y="131204"/>
            <a:ext cx="97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IF FAULT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116" name="Straight Arrow Connector 115"/>
          <p:cNvCxnSpPr>
            <a:stCxn id="66" idx="3"/>
          </p:cNvCxnSpPr>
          <p:nvPr/>
        </p:nvCxnSpPr>
        <p:spPr>
          <a:xfrm>
            <a:off x="6215940" y="5361753"/>
            <a:ext cx="863039" cy="4523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Bent Arrow 117"/>
          <p:cNvSpPr/>
          <p:nvPr/>
        </p:nvSpPr>
        <p:spPr>
          <a:xfrm>
            <a:off x="1194959" y="2011681"/>
            <a:ext cx="1871641" cy="985726"/>
          </a:xfrm>
          <a:prstGeom prst="bentArrow">
            <a:avLst>
              <a:gd name="adj1" fmla="val 25163"/>
              <a:gd name="adj2" fmla="val 34718"/>
              <a:gd name="adj3" fmla="val 39321"/>
              <a:gd name="adj4" fmla="val 4375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9" name="Right Arrow 118"/>
          <p:cNvSpPr/>
          <p:nvPr/>
        </p:nvSpPr>
        <p:spPr>
          <a:xfrm rot="1957447">
            <a:off x="6689933" y="3151068"/>
            <a:ext cx="614371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ight Arrow 119"/>
          <p:cNvSpPr/>
          <p:nvPr/>
        </p:nvSpPr>
        <p:spPr>
          <a:xfrm rot="19786866">
            <a:off x="6504133" y="4159991"/>
            <a:ext cx="843534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ight Arrow 120"/>
          <p:cNvSpPr/>
          <p:nvPr/>
        </p:nvSpPr>
        <p:spPr>
          <a:xfrm rot="16200000">
            <a:off x="7164097" y="4681421"/>
            <a:ext cx="1145239" cy="373278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670046" y="1155849"/>
            <a:ext cx="29822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</a:t>
            </a:r>
            <a:r>
              <a:rPr lang="en-GB" b="1" dirty="0" smtClean="0"/>
              <a:t>DMA data receive: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Maintain PM buffers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AIN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DIO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TT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Local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Floating point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Complicated conditions           </a:t>
            </a:r>
          </a:p>
          <a:p>
            <a:r>
              <a:rPr lang="en-GB" i="1" dirty="0" smtClean="0"/>
              <a:t>                evaluation</a:t>
            </a:r>
          </a:p>
        </p:txBody>
      </p:sp>
      <p:pic>
        <p:nvPicPr>
          <p:cNvPr id="122" name="Picture 1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95" y="2394519"/>
            <a:ext cx="4762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4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Init</a:t>
            </a:r>
            <a:r>
              <a:rPr lang="en-GB" dirty="0" smtClean="0"/>
              <a:t> 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6288"/>
            <a:ext cx="9045759" cy="544387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RT reads </a:t>
            </a:r>
            <a:r>
              <a:rPr lang="en-GB" dirty="0" err="1" smtClean="0"/>
              <a:t>config</a:t>
            </a:r>
            <a:r>
              <a:rPr lang="en-GB" dirty="0" smtClean="0"/>
              <a:t> files</a:t>
            </a:r>
          </a:p>
          <a:p>
            <a:r>
              <a:rPr lang="en-GB" dirty="0" smtClean="0"/>
              <a:t>FPGA and RT get synced </a:t>
            </a:r>
          </a:p>
          <a:p>
            <a:pPr lvl="1"/>
            <a:r>
              <a:rPr lang="en-GB" dirty="0" smtClean="0"/>
              <a:t>RT sends </a:t>
            </a:r>
            <a:r>
              <a:rPr lang="en-GB" dirty="0" err="1" smtClean="0"/>
              <a:t>config</a:t>
            </a:r>
            <a:r>
              <a:rPr lang="en-GB" dirty="0" smtClean="0"/>
              <a:t> to the FPGA and checks that it was correctly populated</a:t>
            </a:r>
          </a:p>
          <a:p>
            <a:r>
              <a:rPr lang="en-GB" dirty="0" smtClean="0"/>
              <a:t>FPGA resets the low-level electronics of the EE switch</a:t>
            </a:r>
          </a:p>
          <a:p>
            <a:r>
              <a:rPr lang="en-GB" dirty="0" smtClean="0"/>
              <a:t>FPGA starts the acquisition and fault analysis</a:t>
            </a:r>
          </a:p>
          <a:p>
            <a:r>
              <a:rPr lang="en-GB" dirty="0" smtClean="0"/>
              <a:t>Fault summing loop starts 100 </a:t>
            </a:r>
            <a:r>
              <a:rPr lang="en-GB" dirty="0" err="1" smtClean="0"/>
              <a:t>ms</a:t>
            </a:r>
            <a:r>
              <a:rPr lang="en-GB" dirty="0" smtClean="0"/>
              <a:t> later</a:t>
            </a:r>
          </a:p>
          <a:p>
            <a:pPr lvl="1"/>
            <a:r>
              <a:rPr lang="en-GB" dirty="0" smtClean="0"/>
              <a:t>If there are no faults the FPA loop will be closed</a:t>
            </a:r>
          </a:p>
          <a:p>
            <a:pPr lvl="1"/>
            <a:r>
              <a:rPr lang="en-GB" dirty="0" smtClean="0"/>
              <a:t>During the first ~1 </a:t>
            </a:r>
            <a:r>
              <a:rPr lang="en-GB" dirty="0" err="1" smtClean="0"/>
              <a:t>ms</a:t>
            </a:r>
            <a:r>
              <a:rPr lang="en-GB" dirty="0" smtClean="0"/>
              <a:t> it disregards the state of the FPA loop(s)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he loop has sufficient time to close</a:t>
            </a:r>
          </a:p>
          <a:p>
            <a:pPr lvl="1"/>
            <a:r>
              <a:rPr lang="en-GB" dirty="0" smtClean="0"/>
              <a:t>If after ~1 </a:t>
            </a:r>
            <a:r>
              <a:rPr lang="en-GB" dirty="0" err="1" smtClean="0"/>
              <a:t>ms</a:t>
            </a:r>
            <a:r>
              <a:rPr lang="en-GB" dirty="0" smtClean="0"/>
              <a:t>  the loop is still open, it means there are external reasons</a:t>
            </a:r>
          </a:p>
          <a:p>
            <a:r>
              <a:rPr lang="en-GB" dirty="0" smtClean="0"/>
              <a:t>At any time later breaking FPA loop(s) or occurrence of FPA faults causes the PM to be generated</a:t>
            </a:r>
          </a:p>
          <a:p>
            <a:pPr lvl="1"/>
            <a:r>
              <a:rPr lang="en-GB" dirty="0" smtClean="0"/>
              <a:t>The controller gets suspended and does not allow any operations until it is restarted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913662" y="1016721"/>
            <a:ext cx="3582519" cy="76944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solidFill>
                  <a:srgbClr val="C00000"/>
                </a:solidFill>
              </a:rPr>
              <a:t>TO BE TESTED!</a:t>
            </a:r>
            <a:endParaRPr lang="en-GB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7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Configuration files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Configuration files are stored locally on RT target</a:t>
            </a:r>
          </a:p>
          <a:p>
            <a:r>
              <a:rPr lang="en-GB" dirty="0" smtClean="0"/>
              <a:t>At the start-up they are read out and transmitted to the FPGA</a:t>
            </a:r>
          </a:p>
          <a:p>
            <a:r>
              <a:rPr lang="en-GB" dirty="0" smtClean="0"/>
              <a:t>Content:</a:t>
            </a:r>
          </a:p>
          <a:p>
            <a:pPr lvl="1"/>
            <a:r>
              <a:rPr lang="en-GB" dirty="0" smtClean="0"/>
              <a:t>Basic time intervals</a:t>
            </a:r>
          </a:p>
          <a:p>
            <a:pPr lvl="1"/>
            <a:r>
              <a:rPr lang="en-GB" dirty="0" smtClean="0"/>
              <a:t>PM recording settings</a:t>
            </a:r>
          </a:p>
          <a:p>
            <a:pPr lvl="1"/>
            <a:r>
              <a:rPr lang="en-GB" dirty="0" smtClean="0"/>
              <a:t>Names and units of measured signals</a:t>
            </a:r>
          </a:p>
          <a:p>
            <a:pPr lvl="1"/>
            <a:r>
              <a:rPr lang="en-GB" dirty="0" smtClean="0"/>
              <a:t>Calibration factors: offsets and gains</a:t>
            </a:r>
          </a:p>
          <a:p>
            <a:pPr lvl="1"/>
            <a:r>
              <a:rPr lang="en-GB" dirty="0" smtClean="0"/>
              <a:t>Fault </a:t>
            </a:r>
            <a:r>
              <a:rPr lang="en-GB" dirty="0"/>
              <a:t>detection </a:t>
            </a:r>
            <a:r>
              <a:rPr lang="en-GB" dirty="0" smtClean="0"/>
              <a:t>thresholds</a:t>
            </a:r>
          </a:p>
          <a:p>
            <a:r>
              <a:rPr lang="en-GB" dirty="0" smtClean="0"/>
              <a:t>Format:</a:t>
            </a:r>
          </a:p>
          <a:p>
            <a:pPr lvl="1"/>
            <a:r>
              <a:rPr lang="en-GB" dirty="0" smtClean="0"/>
              <a:t>.csv file for </a:t>
            </a:r>
            <a:r>
              <a:rPr lang="en-GB" dirty="0" err="1" smtClean="0"/>
              <a:t>analog</a:t>
            </a:r>
            <a:r>
              <a:rPr lang="en-GB" dirty="0" smtClean="0"/>
              <a:t> signals</a:t>
            </a:r>
          </a:p>
          <a:p>
            <a:pPr lvl="1"/>
            <a:r>
              <a:rPr lang="en-GB" dirty="0" smtClean="0"/>
              <a:t>.csv file for digital signals</a:t>
            </a:r>
          </a:p>
          <a:p>
            <a:pPr lvl="1"/>
            <a:r>
              <a:rPr lang="en-GB" dirty="0" smtClean="0"/>
              <a:t>.</a:t>
            </a:r>
            <a:r>
              <a:rPr lang="en-GB" dirty="0" err="1" smtClean="0"/>
              <a:t>ini</a:t>
            </a:r>
            <a:r>
              <a:rPr lang="en-GB" dirty="0" smtClean="0"/>
              <a:t> text file for other values</a:t>
            </a:r>
          </a:p>
        </p:txBody>
      </p:sp>
    </p:spTree>
    <p:extLst>
      <p:ext uri="{BB962C8B-B14F-4D97-AF65-F5344CB8AC3E}">
        <p14:creationId xmlns:p14="http://schemas.microsoft.com/office/powerpoint/2010/main" val="1202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Interface with SM18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important to fix common signals and the exact meaning within the team and with SM18!</a:t>
            </a:r>
          </a:p>
          <a:p>
            <a:r>
              <a:rPr lang="en-GB" dirty="0" smtClean="0"/>
              <a:t>Need to define the behaviour of the controller in various scenarios</a:t>
            </a:r>
          </a:p>
          <a:p>
            <a:pPr lvl="1"/>
            <a:r>
              <a:rPr lang="en-GB" dirty="0" smtClean="0"/>
              <a:t>Time budget</a:t>
            </a:r>
          </a:p>
          <a:p>
            <a:pPr lvl="1"/>
            <a:r>
              <a:rPr lang="en-GB" dirty="0" smtClean="0"/>
              <a:t>SPA, FPA etc.</a:t>
            </a:r>
          </a:p>
          <a:p>
            <a:pPr lvl="1"/>
            <a:r>
              <a:rPr lang="en-GB" dirty="0" smtClean="0"/>
              <a:t>Local/remote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007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overview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6362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87413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software is </a:t>
            </a:r>
            <a:r>
              <a:rPr lang="en-GB" b="1" i="1" dirty="0" smtClean="0">
                <a:solidFill>
                  <a:srgbClr val="C00000"/>
                </a:solidFill>
              </a:rPr>
              <a:t>almost</a:t>
            </a:r>
            <a:r>
              <a:rPr lang="en-GB" dirty="0" smtClean="0"/>
              <a:t> ready</a:t>
            </a:r>
          </a:p>
          <a:p>
            <a:r>
              <a:rPr lang="en-GB" dirty="0" smtClean="0"/>
              <a:t>Remains </a:t>
            </a:r>
          </a:p>
          <a:p>
            <a:pPr lvl="1"/>
            <a:r>
              <a:rPr lang="en-GB" dirty="0" smtClean="0"/>
              <a:t>TESTING</a:t>
            </a:r>
          </a:p>
          <a:p>
            <a:pPr lvl="1"/>
            <a:r>
              <a:rPr lang="en-GB" dirty="0" smtClean="0"/>
              <a:t>Understanding the physics of the installation</a:t>
            </a:r>
          </a:p>
          <a:p>
            <a:pPr lvl="1"/>
            <a:r>
              <a:rPr lang="en-GB" dirty="0" smtClean="0"/>
              <a:t>Definition of necessary features</a:t>
            </a:r>
          </a:p>
          <a:p>
            <a:pPr lvl="1"/>
            <a:r>
              <a:rPr lang="en-GB" dirty="0" smtClean="0"/>
              <a:t>Definition of detailed behaviour in case of faults</a:t>
            </a:r>
          </a:p>
          <a:p>
            <a:pPr lvl="1"/>
            <a:r>
              <a:rPr lang="en-GB" dirty="0" smtClean="0"/>
              <a:t>Definition of fault criteria</a:t>
            </a:r>
          </a:p>
          <a:p>
            <a:pPr lvl="1"/>
            <a:r>
              <a:rPr lang="en-GB" dirty="0" smtClean="0"/>
              <a:t>Fine tuning</a:t>
            </a:r>
          </a:p>
          <a:p>
            <a:pPr lvl="1"/>
            <a:r>
              <a:rPr lang="en-GB" dirty="0" smtClean="0"/>
              <a:t>Adding features needed for SM18 operation</a:t>
            </a:r>
          </a:p>
          <a:p>
            <a:r>
              <a:rPr lang="en-GB" dirty="0" smtClean="0"/>
              <a:t>Further development highly depends on prototype hardware progress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957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of the controller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Monitoring of 32 </a:t>
            </a:r>
            <a:r>
              <a:rPr lang="en-GB" dirty="0" err="1" smtClean="0"/>
              <a:t>analog</a:t>
            </a:r>
            <a:r>
              <a:rPr lang="en-GB" dirty="0" smtClean="0"/>
              <a:t> channels @ 100 </a:t>
            </a:r>
            <a:r>
              <a:rPr lang="en-GB" dirty="0" err="1" smtClean="0"/>
              <a:t>kS</a:t>
            </a:r>
            <a:r>
              <a:rPr lang="en-GB" dirty="0" smtClean="0"/>
              <a:t>/s and triggering appropriate actions</a:t>
            </a:r>
          </a:p>
          <a:p>
            <a:r>
              <a:rPr lang="en-GB" dirty="0" smtClean="0"/>
              <a:t>Monitoring </a:t>
            </a:r>
            <a:r>
              <a:rPr lang="en-GB" dirty="0"/>
              <a:t>of </a:t>
            </a:r>
            <a:r>
              <a:rPr lang="en-GB" dirty="0" smtClean="0"/>
              <a:t>16-24 DIO </a:t>
            </a:r>
            <a:r>
              <a:rPr lang="en-GB" dirty="0"/>
              <a:t>and triggering appropriate </a:t>
            </a:r>
            <a:r>
              <a:rPr lang="en-GB" dirty="0" smtClean="0"/>
              <a:t>actions</a:t>
            </a:r>
          </a:p>
          <a:p>
            <a:r>
              <a:rPr lang="en-GB" dirty="0" smtClean="0"/>
              <a:t>Controlling 8-16 DIO to achieve required actions</a:t>
            </a:r>
          </a:p>
          <a:p>
            <a:r>
              <a:rPr lang="en-GB" dirty="0" smtClean="0"/>
              <a:t>In case of a trigger (internal or external) recording of a PM with all AIN, DIO, internal variables</a:t>
            </a:r>
          </a:p>
          <a:p>
            <a:r>
              <a:rPr lang="en-GB" dirty="0" smtClean="0"/>
              <a:t>Monitoring a slow evolution of each signal with a high precision and sending to the logging DB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i="1" dirty="0"/>
              <a:t>Not yet fully decided if </a:t>
            </a:r>
            <a:r>
              <a:rPr lang="en-GB" i="1" dirty="0" smtClean="0"/>
              <a:t>one </a:t>
            </a:r>
            <a:r>
              <a:rPr lang="en-GB" i="1" dirty="0"/>
              <a:t>controller should be associated with one 7.5 kA branch or one 15 kA </a:t>
            </a:r>
            <a:r>
              <a:rPr lang="en-GB" i="1" dirty="0" smtClean="0"/>
              <a:t>branch</a:t>
            </a:r>
          </a:p>
          <a:p>
            <a:pPr marL="0" indent="0">
              <a:buNone/>
            </a:pPr>
            <a:r>
              <a:rPr lang="en-GB" i="1" dirty="0" smtClean="0">
                <a:solidFill>
                  <a:schemeClr val="accent6">
                    <a:lumMod val="50000"/>
                  </a:schemeClr>
                </a:solidFill>
              </a:rPr>
              <a:t>→ Prototype tests will tell</a:t>
            </a:r>
            <a:endParaRPr lang="en-GB" i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5445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controller is based on NI cRIO-9030 </a:t>
            </a:r>
            <a:endParaRPr lang="en-GB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1 GB RAM </a:t>
            </a:r>
            <a:r>
              <a:rPr lang="en-GB" dirty="0" smtClean="0">
                <a:solidFill>
                  <a:srgbClr val="C00000"/>
                </a:solidFill>
              </a:rPr>
              <a:t>(we are very close to the limit)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2 cores Intel Atom @1.33 GHz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4 slots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 smtClean="0"/>
              <a:t>NI-9403 - 32 x Digital IO @ 140 kHz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 smtClean="0"/>
              <a:t>2 x NI-9220 – 2 x 16 x 16 bit </a:t>
            </a:r>
            <a:r>
              <a:rPr lang="en-GB" dirty="0" err="1" smtClean="0"/>
              <a:t>analog</a:t>
            </a:r>
            <a:r>
              <a:rPr lang="en-GB" dirty="0" smtClean="0"/>
              <a:t> IN @ 100 </a:t>
            </a:r>
            <a:r>
              <a:rPr lang="en-GB" dirty="0" err="1" smtClean="0"/>
              <a:t>kS</a:t>
            </a:r>
            <a:r>
              <a:rPr lang="en-GB" dirty="0" smtClean="0"/>
              <a:t>/s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 smtClean="0"/>
              <a:t>NI-9214 – 16 x thermocouple @68 S/s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Powered from two redundant 24 V power supplies</a:t>
            </a:r>
            <a:endParaRPr lang="en-GB" dirty="0"/>
          </a:p>
          <a:p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6" t="23342" r="12893" b="17007"/>
          <a:stretch/>
        </p:blipFill>
        <p:spPr>
          <a:xfrm>
            <a:off x="861501" y="4441371"/>
            <a:ext cx="4715583" cy="2228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79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633"/>
          <a:stretch/>
        </p:blipFill>
        <p:spPr>
          <a:xfrm>
            <a:off x="4104560" y="4787582"/>
            <a:ext cx="954805" cy="494175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>
            <a:off x="1209124" y="2008836"/>
            <a:ext cx="4804589" cy="26765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065889" y="2315503"/>
            <a:ext cx="1877919" cy="21712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Real Time system</a:t>
            </a:r>
            <a:endParaRPr lang="en-GB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624760" y="2291646"/>
            <a:ext cx="1708092" cy="1768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FPGA</a:t>
            </a:r>
            <a:endParaRPr lang="en-GB" sz="2800" b="1" dirty="0"/>
          </a:p>
        </p:txBody>
      </p:sp>
      <p:sp>
        <p:nvSpPr>
          <p:cNvPr id="11" name="Right Arrow 10"/>
          <p:cNvSpPr/>
          <p:nvPr/>
        </p:nvSpPr>
        <p:spPr>
          <a:xfrm>
            <a:off x="3470776" y="2549395"/>
            <a:ext cx="491200" cy="50550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0800000">
            <a:off x="3436766" y="3209823"/>
            <a:ext cx="491200" cy="32380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loud 21"/>
          <p:cNvSpPr/>
          <p:nvPr/>
        </p:nvSpPr>
        <p:spPr>
          <a:xfrm rot="5400000">
            <a:off x="4945738" y="1205681"/>
            <a:ext cx="5403941" cy="2992583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>
            <a:off x="6047723" y="2805518"/>
            <a:ext cx="882653" cy="24938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10800000">
            <a:off x="6013713" y="3209823"/>
            <a:ext cx="882653" cy="24938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Bent Arrow 18"/>
          <p:cNvSpPr/>
          <p:nvPr/>
        </p:nvSpPr>
        <p:spPr>
          <a:xfrm>
            <a:off x="5428470" y="1211460"/>
            <a:ext cx="1566403" cy="1045699"/>
          </a:xfrm>
          <a:prstGeom prst="bentArrow">
            <a:avLst>
              <a:gd name="adj1" fmla="val 25000"/>
              <a:gd name="adj2" fmla="val 31813"/>
              <a:gd name="adj3" fmla="val 37324"/>
              <a:gd name="adj4" fmla="val 53509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Bent Arrow 24"/>
          <p:cNvSpPr/>
          <p:nvPr/>
        </p:nvSpPr>
        <p:spPr>
          <a:xfrm>
            <a:off x="4694281" y="444633"/>
            <a:ext cx="2340009" cy="1812526"/>
          </a:xfrm>
          <a:prstGeom prst="bentArrow">
            <a:avLst>
              <a:gd name="adj1" fmla="val 13582"/>
              <a:gd name="adj2" fmla="val 18186"/>
              <a:gd name="adj3" fmla="val 23895"/>
              <a:gd name="adj4" fmla="val 4375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Flowchart: Magnetic Disk 25"/>
          <p:cNvSpPr/>
          <p:nvPr/>
        </p:nvSpPr>
        <p:spPr>
          <a:xfrm>
            <a:off x="7075179" y="509332"/>
            <a:ext cx="1128624" cy="574334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PM</a:t>
            </a:r>
            <a:endParaRPr lang="en-GB" b="1" dirty="0"/>
          </a:p>
        </p:txBody>
      </p:sp>
      <p:sp>
        <p:nvSpPr>
          <p:cNvPr id="27" name="Flowchart: Magnetic Disk 26"/>
          <p:cNvSpPr/>
          <p:nvPr/>
        </p:nvSpPr>
        <p:spPr>
          <a:xfrm>
            <a:off x="7083680" y="1276813"/>
            <a:ext cx="1128624" cy="574334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Logging</a:t>
            </a:r>
            <a:endParaRPr lang="en-GB" b="1" dirty="0"/>
          </a:p>
        </p:txBody>
      </p:sp>
      <p:grpSp>
        <p:nvGrpSpPr>
          <p:cNvPr id="45" name="Group 44"/>
          <p:cNvGrpSpPr/>
          <p:nvPr/>
        </p:nvGrpSpPr>
        <p:grpSpPr>
          <a:xfrm>
            <a:off x="7034290" y="2442523"/>
            <a:ext cx="1733054" cy="1605783"/>
            <a:chOff x="6535314" y="4473491"/>
            <a:chExt cx="1733054" cy="1605783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314" y="4473491"/>
              <a:ext cx="1733054" cy="1605783"/>
            </a:xfrm>
            <a:prstGeom prst="rect">
              <a:avLst/>
            </a:prstGeom>
          </p:spPr>
        </p:pic>
        <p:sp>
          <p:nvSpPr>
            <p:cNvPr id="44" name="Rectangle 43"/>
            <p:cNvSpPr/>
            <p:nvPr/>
          </p:nvSpPr>
          <p:spPr>
            <a:xfrm>
              <a:off x="6715225" y="4824644"/>
              <a:ext cx="1249081" cy="646331"/>
            </a:xfrm>
            <a:prstGeom prst="rect">
              <a:avLst/>
            </a:prstGeom>
            <a:scene3d>
              <a:camera prst="perspectiveHeroicExtremeLeftFacing">
                <a:rot lat="0" lon="1200000" rev="21594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Expert application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968230" y="303413"/>
            <a:ext cx="1496291" cy="1399401"/>
            <a:chOff x="6535314" y="4473491"/>
            <a:chExt cx="1733054" cy="1605783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314" y="4473491"/>
              <a:ext cx="1733054" cy="1605783"/>
            </a:xfrm>
            <a:prstGeom prst="rect">
              <a:avLst/>
            </a:prstGeom>
          </p:spPr>
        </p:pic>
        <p:sp>
          <p:nvSpPr>
            <p:cNvPr id="48" name="Rectangle 47"/>
            <p:cNvSpPr/>
            <p:nvPr/>
          </p:nvSpPr>
          <p:spPr>
            <a:xfrm>
              <a:off x="6715225" y="4824644"/>
              <a:ext cx="1249081" cy="646331"/>
            </a:xfrm>
            <a:prstGeom prst="rect">
              <a:avLst/>
            </a:prstGeom>
            <a:scene3d>
              <a:camera prst="perspectiveHeroicExtremeLeftFacing">
                <a:rot lat="0" lon="1200000" rev="21594000"/>
              </a:camera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Local display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 rot="4481875">
            <a:off x="3879342" y="1608341"/>
            <a:ext cx="476545" cy="653687"/>
            <a:chOff x="4469868" y="4713668"/>
            <a:chExt cx="916663" cy="65368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50" name="Right Arrow 49"/>
            <p:cNvSpPr/>
            <p:nvPr/>
          </p:nvSpPr>
          <p:spPr>
            <a:xfrm>
              <a:off x="4503878" y="4713668"/>
              <a:ext cx="882653" cy="249382"/>
            </a:xfrm>
            <a:prstGeom prst="right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ight Arrow 50"/>
            <p:cNvSpPr/>
            <p:nvPr/>
          </p:nvSpPr>
          <p:spPr>
            <a:xfrm rot="10800000">
              <a:off x="4469868" y="5117973"/>
              <a:ext cx="882653" cy="249382"/>
            </a:xfrm>
            <a:prstGeom prst="right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697883" y="3792675"/>
            <a:ext cx="653637" cy="1175491"/>
            <a:chOff x="64081" y="2341787"/>
            <a:chExt cx="653637" cy="1151612"/>
          </a:xfrm>
        </p:grpSpPr>
        <p:sp>
          <p:nvSpPr>
            <p:cNvPr id="58" name="Down Arrow 57"/>
            <p:cNvSpPr/>
            <p:nvPr/>
          </p:nvSpPr>
          <p:spPr>
            <a:xfrm rot="10800000">
              <a:off x="64081" y="2341787"/>
              <a:ext cx="653637" cy="1151612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 rot="16200000">
              <a:off x="-41616" y="2780956"/>
              <a:ext cx="8499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Analog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527383" y="3748121"/>
            <a:ext cx="746833" cy="1222108"/>
            <a:chOff x="554358" y="4175255"/>
            <a:chExt cx="746833" cy="1599829"/>
          </a:xfrm>
        </p:grpSpPr>
        <p:sp>
          <p:nvSpPr>
            <p:cNvPr id="62" name="Up-Down Arrow 61"/>
            <p:cNvSpPr/>
            <p:nvPr/>
          </p:nvSpPr>
          <p:spPr>
            <a:xfrm>
              <a:off x="554358" y="4175255"/>
              <a:ext cx="746833" cy="1599829"/>
            </a:xfrm>
            <a:prstGeom prst="upDownArrow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 rot="16200000">
              <a:off x="506344" y="4802288"/>
              <a:ext cx="7995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Digital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4" name="Rectangle 73"/>
          <p:cNvSpPr/>
          <p:nvPr/>
        </p:nvSpPr>
        <p:spPr>
          <a:xfrm>
            <a:off x="6429782" y="5567448"/>
            <a:ext cx="2182680" cy="1243991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SM18 PLC:</a:t>
            </a:r>
          </a:p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PC, QPS etc</a:t>
            </a:r>
            <a:r>
              <a:rPr lang="en-GB" sz="2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5" name="Right Arrow 74"/>
          <p:cNvSpPr/>
          <p:nvPr/>
        </p:nvSpPr>
        <p:spPr>
          <a:xfrm>
            <a:off x="3435514" y="6001541"/>
            <a:ext cx="2850985" cy="24938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ight Arrow 75"/>
          <p:cNvSpPr/>
          <p:nvPr/>
        </p:nvSpPr>
        <p:spPr>
          <a:xfrm rot="10800000">
            <a:off x="3401505" y="6285531"/>
            <a:ext cx="2884994" cy="24938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7" name="Group 96"/>
          <p:cNvGrpSpPr/>
          <p:nvPr/>
        </p:nvGrpSpPr>
        <p:grpSpPr>
          <a:xfrm>
            <a:off x="441837" y="5052826"/>
            <a:ext cx="2858483" cy="1805174"/>
            <a:chOff x="226711" y="5276924"/>
            <a:chExt cx="3047505" cy="1947448"/>
          </a:xfrm>
        </p:grpSpPr>
        <p:grpSp>
          <p:nvGrpSpPr>
            <p:cNvPr id="49" name="Group 48"/>
            <p:cNvGrpSpPr/>
            <p:nvPr/>
          </p:nvGrpSpPr>
          <p:grpSpPr>
            <a:xfrm rot="5400000">
              <a:off x="2831114" y="5243181"/>
              <a:ext cx="182726" cy="504246"/>
              <a:chOff x="-27085" y="3828735"/>
              <a:chExt cx="410946" cy="1794344"/>
            </a:xfrm>
          </p:grpSpPr>
          <p:cxnSp>
            <p:nvCxnSpPr>
              <p:cNvPr id="33" name="Elbow Connector 32"/>
              <p:cNvCxnSpPr/>
              <p:nvPr/>
            </p:nvCxnSpPr>
            <p:spPr>
              <a:xfrm rot="16200000" flipV="1">
                <a:off x="-135228" y="4790599"/>
                <a:ext cx="627233" cy="410945"/>
              </a:xfrm>
              <a:prstGeom prst="bentConnector3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Elbow Connector 34"/>
              <p:cNvCxnSpPr/>
              <p:nvPr/>
            </p:nvCxnSpPr>
            <p:spPr>
              <a:xfrm rot="5400000" flipH="1" flipV="1">
                <a:off x="-105001" y="4476981"/>
                <a:ext cx="566777" cy="410945"/>
              </a:xfrm>
              <a:prstGeom prst="bentConnector3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Elbow Connector 36"/>
              <p:cNvCxnSpPr/>
              <p:nvPr/>
            </p:nvCxnSpPr>
            <p:spPr>
              <a:xfrm rot="5400000">
                <a:off x="-124564" y="5114655"/>
                <a:ext cx="612119" cy="404729"/>
              </a:xfrm>
              <a:prstGeom prst="bentConnector3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Elbow Connector 38"/>
              <p:cNvCxnSpPr/>
              <p:nvPr/>
            </p:nvCxnSpPr>
            <p:spPr>
              <a:xfrm rot="16200000" flipV="1">
                <a:off x="-75418" y="4112705"/>
                <a:ext cx="507611" cy="410945"/>
              </a:xfrm>
              <a:prstGeom prst="bentConnector3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Elbow Connector 40"/>
              <p:cNvCxnSpPr/>
              <p:nvPr/>
            </p:nvCxnSpPr>
            <p:spPr>
              <a:xfrm rot="5400000" flipH="1" flipV="1">
                <a:off x="-48323" y="3849973"/>
                <a:ext cx="453422" cy="410945"/>
              </a:xfrm>
              <a:prstGeom prst="bentConnector3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Freeform 72"/>
            <p:cNvSpPr/>
            <p:nvPr/>
          </p:nvSpPr>
          <p:spPr>
            <a:xfrm>
              <a:off x="1356808" y="5366478"/>
              <a:ext cx="1189789" cy="62326"/>
            </a:xfrm>
            <a:custGeom>
              <a:avLst/>
              <a:gdLst>
                <a:gd name="connsiteX0" fmla="*/ 0 w 1322480"/>
                <a:gd name="connsiteY0" fmla="*/ 256939 h 438307"/>
                <a:gd name="connsiteX1" fmla="*/ 30229 w 1322480"/>
                <a:gd name="connsiteY1" fmla="*/ 211597 h 438307"/>
                <a:gd name="connsiteX2" fmla="*/ 45343 w 1322480"/>
                <a:gd name="connsiteY2" fmla="*/ 181368 h 438307"/>
                <a:gd name="connsiteX3" fmla="*/ 75571 w 1322480"/>
                <a:gd name="connsiteY3" fmla="*/ 136026 h 438307"/>
                <a:gd name="connsiteX4" fmla="*/ 113356 w 1322480"/>
                <a:gd name="connsiteY4" fmla="*/ 52899 h 438307"/>
                <a:gd name="connsiteX5" fmla="*/ 128470 w 1322480"/>
                <a:gd name="connsiteY5" fmla="*/ 30228 h 438307"/>
                <a:gd name="connsiteX6" fmla="*/ 158698 w 1322480"/>
                <a:gd name="connsiteY6" fmla="*/ 15114 h 438307"/>
                <a:gd name="connsiteX7" fmla="*/ 219154 w 1322480"/>
                <a:gd name="connsiteY7" fmla="*/ 52899 h 438307"/>
                <a:gd name="connsiteX8" fmla="*/ 226711 w 1322480"/>
                <a:gd name="connsiteY8" fmla="*/ 90684 h 438307"/>
                <a:gd name="connsiteX9" fmla="*/ 234268 w 1322480"/>
                <a:gd name="connsiteY9" fmla="*/ 113355 h 438307"/>
                <a:gd name="connsiteX10" fmla="*/ 256939 w 1322480"/>
                <a:gd name="connsiteY10" fmla="*/ 302281 h 438307"/>
                <a:gd name="connsiteX11" fmla="*/ 272053 w 1322480"/>
                <a:gd name="connsiteY11" fmla="*/ 324952 h 438307"/>
                <a:gd name="connsiteX12" fmla="*/ 287167 w 1322480"/>
                <a:gd name="connsiteY12" fmla="*/ 362737 h 438307"/>
                <a:gd name="connsiteX13" fmla="*/ 317396 w 1322480"/>
                <a:gd name="connsiteY13" fmla="*/ 408079 h 438307"/>
                <a:gd name="connsiteX14" fmla="*/ 347624 w 1322480"/>
                <a:gd name="connsiteY14" fmla="*/ 400522 h 438307"/>
                <a:gd name="connsiteX15" fmla="*/ 355181 w 1322480"/>
                <a:gd name="connsiteY15" fmla="*/ 370294 h 438307"/>
                <a:gd name="connsiteX16" fmla="*/ 362738 w 1322480"/>
                <a:gd name="connsiteY16" fmla="*/ 347623 h 438307"/>
                <a:gd name="connsiteX17" fmla="*/ 370295 w 1322480"/>
                <a:gd name="connsiteY17" fmla="*/ 204040 h 438307"/>
                <a:gd name="connsiteX18" fmla="*/ 377852 w 1322480"/>
                <a:gd name="connsiteY18" fmla="*/ 166254 h 438307"/>
                <a:gd name="connsiteX19" fmla="*/ 392966 w 1322480"/>
                <a:gd name="connsiteY19" fmla="*/ 143583 h 438307"/>
                <a:gd name="connsiteX20" fmla="*/ 400523 w 1322480"/>
                <a:gd name="connsiteY20" fmla="*/ 113355 h 438307"/>
                <a:gd name="connsiteX21" fmla="*/ 408080 w 1322480"/>
                <a:gd name="connsiteY21" fmla="*/ 90684 h 438307"/>
                <a:gd name="connsiteX22" fmla="*/ 415637 w 1322480"/>
                <a:gd name="connsiteY22" fmla="*/ 37785 h 438307"/>
                <a:gd name="connsiteX23" fmla="*/ 423194 w 1322480"/>
                <a:gd name="connsiteY23" fmla="*/ 15114 h 438307"/>
                <a:gd name="connsiteX24" fmla="*/ 445865 w 1322480"/>
                <a:gd name="connsiteY24" fmla="*/ 0 h 438307"/>
                <a:gd name="connsiteX25" fmla="*/ 506321 w 1322480"/>
                <a:gd name="connsiteY25" fmla="*/ 52899 h 438307"/>
                <a:gd name="connsiteX26" fmla="*/ 521435 w 1322480"/>
                <a:gd name="connsiteY26" fmla="*/ 75570 h 438307"/>
                <a:gd name="connsiteX27" fmla="*/ 536549 w 1322480"/>
                <a:gd name="connsiteY27" fmla="*/ 241825 h 438307"/>
                <a:gd name="connsiteX28" fmla="*/ 544106 w 1322480"/>
                <a:gd name="connsiteY28" fmla="*/ 370294 h 438307"/>
                <a:gd name="connsiteX29" fmla="*/ 566777 w 1322480"/>
                <a:gd name="connsiteY29" fmla="*/ 392965 h 438307"/>
                <a:gd name="connsiteX30" fmla="*/ 627234 w 1322480"/>
                <a:gd name="connsiteY30" fmla="*/ 415636 h 438307"/>
                <a:gd name="connsiteX31" fmla="*/ 649905 w 1322480"/>
                <a:gd name="connsiteY31" fmla="*/ 408079 h 438307"/>
                <a:gd name="connsiteX32" fmla="*/ 687690 w 1322480"/>
                <a:gd name="connsiteY32" fmla="*/ 332509 h 438307"/>
                <a:gd name="connsiteX33" fmla="*/ 695247 w 1322480"/>
                <a:gd name="connsiteY33" fmla="*/ 309838 h 438307"/>
                <a:gd name="connsiteX34" fmla="*/ 710361 w 1322480"/>
                <a:gd name="connsiteY34" fmla="*/ 249382 h 438307"/>
                <a:gd name="connsiteX35" fmla="*/ 717918 w 1322480"/>
                <a:gd name="connsiteY35" fmla="*/ 128469 h 438307"/>
                <a:gd name="connsiteX36" fmla="*/ 725475 w 1322480"/>
                <a:gd name="connsiteY36" fmla="*/ 105798 h 438307"/>
                <a:gd name="connsiteX37" fmla="*/ 755703 w 1322480"/>
                <a:gd name="connsiteY37" fmla="*/ 90684 h 438307"/>
                <a:gd name="connsiteX38" fmla="*/ 801045 w 1322480"/>
                <a:gd name="connsiteY38" fmla="*/ 68013 h 438307"/>
                <a:gd name="connsiteX39" fmla="*/ 914400 w 1322480"/>
                <a:gd name="connsiteY39" fmla="*/ 105798 h 438307"/>
                <a:gd name="connsiteX40" fmla="*/ 921958 w 1322480"/>
                <a:gd name="connsiteY40" fmla="*/ 136026 h 438307"/>
                <a:gd name="connsiteX41" fmla="*/ 914400 w 1322480"/>
                <a:gd name="connsiteY41" fmla="*/ 181368 h 438307"/>
                <a:gd name="connsiteX42" fmla="*/ 906843 w 1322480"/>
                <a:gd name="connsiteY42" fmla="*/ 204040 h 438307"/>
                <a:gd name="connsiteX43" fmla="*/ 899286 w 1322480"/>
                <a:gd name="connsiteY43" fmla="*/ 272053 h 438307"/>
                <a:gd name="connsiteX44" fmla="*/ 906843 w 1322480"/>
                <a:gd name="connsiteY44" fmla="*/ 408079 h 438307"/>
                <a:gd name="connsiteX45" fmla="*/ 921958 w 1322480"/>
                <a:gd name="connsiteY45" fmla="*/ 430750 h 438307"/>
                <a:gd name="connsiteX46" fmla="*/ 952186 w 1322480"/>
                <a:gd name="connsiteY46" fmla="*/ 438307 h 438307"/>
                <a:gd name="connsiteX47" fmla="*/ 997528 w 1322480"/>
                <a:gd name="connsiteY47" fmla="*/ 430750 h 438307"/>
                <a:gd name="connsiteX48" fmla="*/ 1005085 w 1322480"/>
                <a:gd name="connsiteY48" fmla="*/ 408079 h 438307"/>
                <a:gd name="connsiteX49" fmla="*/ 1020199 w 1322480"/>
                <a:gd name="connsiteY49" fmla="*/ 309838 h 438307"/>
                <a:gd name="connsiteX50" fmla="*/ 1035313 w 1322480"/>
                <a:gd name="connsiteY50" fmla="*/ 264496 h 438307"/>
                <a:gd name="connsiteX51" fmla="*/ 1042870 w 1322480"/>
                <a:gd name="connsiteY51" fmla="*/ 241825 h 438307"/>
                <a:gd name="connsiteX52" fmla="*/ 1065541 w 1322480"/>
                <a:gd name="connsiteY52" fmla="*/ 249382 h 438307"/>
                <a:gd name="connsiteX53" fmla="*/ 1050427 w 1322480"/>
                <a:gd name="connsiteY53" fmla="*/ 272053 h 438307"/>
                <a:gd name="connsiteX54" fmla="*/ 1088212 w 1322480"/>
                <a:gd name="connsiteY54" fmla="*/ 279610 h 438307"/>
                <a:gd name="connsiteX55" fmla="*/ 1118440 w 1322480"/>
                <a:gd name="connsiteY55" fmla="*/ 287167 h 438307"/>
                <a:gd name="connsiteX56" fmla="*/ 1322480 w 1322480"/>
                <a:gd name="connsiteY56" fmla="*/ 279610 h 438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322480" h="438307">
                  <a:moveTo>
                    <a:pt x="0" y="256939"/>
                  </a:moveTo>
                  <a:cubicBezTo>
                    <a:pt x="10076" y="241825"/>
                    <a:pt x="20883" y="227173"/>
                    <a:pt x="30229" y="211597"/>
                  </a:cubicBezTo>
                  <a:cubicBezTo>
                    <a:pt x="36025" y="201937"/>
                    <a:pt x="39547" y="191028"/>
                    <a:pt x="45343" y="181368"/>
                  </a:cubicBezTo>
                  <a:cubicBezTo>
                    <a:pt x="54689" y="165792"/>
                    <a:pt x="69827" y="153259"/>
                    <a:pt x="75571" y="136026"/>
                  </a:cubicBezTo>
                  <a:cubicBezTo>
                    <a:pt x="86271" y="103927"/>
                    <a:pt x="90829" y="86689"/>
                    <a:pt x="113356" y="52899"/>
                  </a:cubicBezTo>
                  <a:cubicBezTo>
                    <a:pt x="118394" y="45342"/>
                    <a:pt x="121493" y="36042"/>
                    <a:pt x="128470" y="30228"/>
                  </a:cubicBezTo>
                  <a:cubicBezTo>
                    <a:pt x="137124" y="23016"/>
                    <a:pt x="148622" y="20152"/>
                    <a:pt x="158698" y="15114"/>
                  </a:cubicBezTo>
                  <a:cubicBezTo>
                    <a:pt x="212656" y="33100"/>
                    <a:pt x="195203" y="16972"/>
                    <a:pt x="219154" y="52899"/>
                  </a:cubicBezTo>
                  <a:cubicBezTo>
                    <a:pt x="221673" y="65494"/>
                    <a:pt x="223596" y="78223"/>
                    <a:pt x="226711" y="90684"/>
                  </a:cubicBezTo>
                  <a:cubicBezTo>
                    <a:pt x="228643" y="98412"/>
                    <a:pt x="233578" y="105419"/>
                    <a:pt x="234268" y="113355"/>
                  </a:cubicBezTo>
                  <a:cubicBezTo>
                    <a:pt x="243246" y="216597"/>
                    <a:pt x="222891" y="234185"/>
                    <a:pt x="256939" y="302281"/>
                  </a:cubicBezTo>
                  <a:cubicBezTo>
                    <a:pt x="261001" y="310405"/>
                    <a:pt x="267991" y="316828"/>
                    <a:pt x="272053" y="324952"/>
                  </a:cubicBezTo>
                  <a:cubicBezTo>
                    <a:pt x="278120" y="337085"/>
                    <a:pt x="280671" y="350828"/>
                    <a:pt x="287167" y="362737"/>
                  </a:cubicBezTo>
                  <a:cubicBezTo>
                    <a:pt x="295865" y="378684"/>
                    <a:pt x="317396" y="408079"/>
                    <a:pt x="317396" y="408079"/>
                  </a:cubicBezTo>
                  <a:cubicBezTo>
                    <a:pt x="327472" y="405560"/>
                    <a:pt x="340280" y="407866"/>
                    <a:pt x="347624" y="400522"/>
                  </a:cubicBezTo>
                  <a:cubicBezTo>
                    <a:pt x="354968" y="393178"/>
                    <a:pt x="352328" y="380280"/>
                    <a:pt x="355181" y="370294"/>
                  </a:cubicBezTo>
                  <a:cubicBezTo>
                    <a:pt x="357369" y="362635"/>
                    <a:pt x="360219" y="355180"/>
                    <a:pt x="362738" y="347623"/>
                  </a:cubicBezTo>
                  <a:cubicBezTo>
                    <a:pt x="365257" y="299762"/>
                    <a:pt x="366315" y="251802"/>
                    <a:pt x="370295" y="204040"/>
                  </a:cubicBezTo>
                  <a:cubicBezTo>
                    <a:pt x="371362" y="191240"/>
                    <a:pt x="373342" y="178281"/>
                    <a:pt x="377852" y="166254"/>
                  </a:cubicBezTo>
                  <a:cubicBezTo>
                    <a:pt x="381041" y="157750"/>
                    <a:pt x="387928" y="151140"/>
                    <a:pt x="392966" y="143583"/>
                  </a:cubicBezTo>
                  <a:cubicBezTo>
                    <a:pt x="395485" y="133507"/>
                    <a:pt x="397670" y="123341"/>
                    <a:pt x="400523" y="113355"/>
                  </a:cubicBezTo>
                  <a:cubicBezTo>
                    <a:pt x="402711" y="105696"/>
                    <a:pt x="406518" y="98495"/>
                    <a:pt x="408080" y="90684"/>
                  </a:cubicBezTo>
                  <a:cubicBezTo>
                    <a:pt x="411573" y="73218"/>
                    <a:pt x="412144" y="55251"/>
                    <a:pt x="415637" y="37785"/>
                  </a:cubicBezTo>
                  <a:cubicBezTo>
                    <a:pt x="417199" y="29974"/>
                    <a:pt x="418218" y="21334"/>
                    <a:pt x="423194" y="15114"/>
                  </a:cubicBezTo>
                  <a:cubicBezTo>
                    <a:pt x="428868" y="8022"/>
                    <a:pt x="438308" y="5038"/>
                    <a:pt x="445865" y="0"/>
                  </a:cubicBezTo>
                  <a:cubicBezTo>
                    <a:pt x="493715" y="11963"/>
                    <a:pt x="470332" y="-1085"/>
                    <a:pt x="506321" y="52899"/>
                  </a:cubicBezTo>
                  <a:lnTo>
                    <a:pt x="521435" y="75570"/>
                  </a:lnTo>
                  <a:cubicBezTo>
                    <a:pt x="526473" y="130988"/>
                    <a:pt x="533281" y="186274"/>
                    <a:pt x="536549" y="241825"/>
                  </a:cubicBezTo>
                  <a:cubicBezTo>
                    <a:pt x="539068" y="284648"/>
                    <a:pt x="535693" y="328230"/>
                    <a:pt x="544106" y="370294"/>
                  </a:cubicBezTo>
                  <a:cubicBezTo>
                    <a:pt x="546202" y="380774"/>
                    <a:pt x="558567" y="386123"/>
                    <a:pt x="566777" y="392965"/>
                  </a:cubicBezTo>
                  <a:cubicBezTo>
                    <a:pt x="591357" y="413448"/>
                    <a:pt x="592957" y="408781"/>
                    <a:pt x="627234" y="415636"/>
                  </a:cubicBezTo>
                  <a:cubicBezTo>
                    <a:pt x="634791" y="413117"/>
                    <a:pt x="643786" y="413179"/>
                    <a:pt x="649905" y="408079"/>
                  </a:cubicBezTo>
                  <a:cubicBezTo>
                    <a:pt x="674697" y="387419"/>
                    <a:pt x="678001" y="361576"/>
                    <a:pt x="687690" y="332509"/>
                  </a:cubicBezTo>
                  <a:cubicBezTo>
                    <a:pt x="690209" y="324952"/>
                    <a:pt x="693315" y="317566"/>
                    <a:pt x="695247" y="309838"/>
                  </a:cubicBezTo>
                  <a:lnTo>
                    <a:pt x="710361" y="249382"/>
                  </a:lnTo>
                  <a:cubicBezTo>
                    <a:pt x="712880" y="209078"/>
                    <a:pt x="713691" y="168630"/>
                    <a:pt x="717918" y="128469"/>
                  </a:cubicBezTo>
                  <a:cubicBezTo>
                    <a:pt x="718752" y="120547"/>
                    <a:pt x="719842" y="111431"/>
                    <a:pt x="725475" y="105798"/>
                  </a:cubicBezTo>
                  <a:cubicBezTo>
                    <a:pt x="733441" y="97832"/>
                    <a:pt x="745922" y="96273"/>
                    <a:pt x="755703" y="90684"/>
                  </a:cubicBezTo>
                  <a:cubicBezTo>
                    <a:pt x="796721" y="67245"/>
                    <a:pt x="759479" y="81868"/>
                    <a:pt x="801045" y="68013"/>
                  </a:cubicBezTo>
                  <a:cubicBezTo>
                    <a:pt x="842048" y="74847"/>
                    <a:pt x="891062" y="64958"/>
                    <a:pt x="914400" y="105798"/>
                  </a:cubicBezTo>
                  <a:cubicBezTo>
                    <a:pt x="919553" y="114816"/>
                    <a:pt x="919439" y="125950"/>
                    <a:pt x="921958" y="136026"/>
                  </a:cubicBezTo>
                  <a:cubicBezTo>
                    <a:pt x="919439" y="151140"/>
                    <a:pt x="917724" y="166410"/>
                    <a:pt x="914400" y="181368"/>
                  </a:cubicBezTo>
                  <a:cubicBezTo>
                    <a:pt x="912672" y="189144"/>
                    <a:pt x="908153" y="196182"/>
                    <a:pt x="906843" y="204040"/>
                  </a:cubicBezTo>
                  <a:cubicBezTo>
                    <a:pt x="903093" y="226540"/>
                    <a:pt x="901805" y="249382"/>
                    <a:pt x="899286" y="272053"/>
                  </a:cubicBezTo>
                  <a:cubicBezTo>
                    <a:pt x="901805" y="317395"/>
                    <a:pt x="900421" y="363124"/>
                    <a:pt x="906843" y="408079"/>
                  </a:cubicBezTo>
                  <a:cubicBezTo>
                    <a:pt x="908128" y="417070"/>
                    <a:pt x="914401" y="425712"/>
                    <a:pt x="921958" y="430750"/>
                  </a:cubicBezTo>
                  <a:cubicBezTo>
                    <a:pt x="930600" y="436511"/>
                    <a:pt x="942110" y="435788"/>
                    <a:pt x="952186" y="438307"/>
                  </a:cubicBezTo>
                  <a:cubicBezTo>
                    <a:pt x="967300" y="435788"/>
                    <a:pt x="984224" y="438352"/>
                    <a:pt x="997528" y="430750"/>
                  </a:cubicBezTo>
                  <a:cubicBezTo>
                    <a:pt x="1004444" y="426798"/>
                    <a:pt x="1003775" y="415936"/>
                    <a:pt x="1005085" y="408079"/>
                  </a:cubicBezTo>
                  <a:cubicBezTo>
                    <a:pt x="1016394" y="340225"/>
                    <a:pt x="1005924" y="357423"/>
                    <a:pt x="1020199" y="309838"/>
                  </a:cubicBezTo>
                  <a:cubicBezTo>
                    <a:pt x="1024777" y="294578"/>
                    <a:pt x="1030275" y="279610"/>
                    <a:pt x="1035313" y="264496"/>
                  </a:cubicBezTo>
                  <a:lnTo>
                    <a:pt x="1042870" y="241825"/>
                  </a:lnTo>
                  <a:cubicBezTo>
                    <a:pt x="1050427" y="244344"/>
                    <a:pt x="1063609" y="241654"/>
                    <a:pt x="1065541" y="249382"/>
                  </a:cubicBezTo>
                  <a:cubicBezTo>
                    <a:pt x="1067744" y="258193"/>
                    <a:pt x="1044978" y="264787"/>
                    <a:pt x="1050427" y="272053"/>
                  </a:cubicBezTo>
                  <a:cubicBezTo>
                    <a:pt x="1058134" y="282329"/>
                    <a:pt x="1075673" y="276824"/>
                    <a:pt x="1088212" y="279610"/>
                  </a:cubicBezTo>
                  <a:cubicBezTo>
                    <a:pt x="1098351" y="281863"/>
                    <a:pt x="1108364" y="284648"/>
                    <a:pt x="1118440" y="287167"/>
                  </a:cubicBezTo>
                  <a:cubicBezTo>
                    <a:pt x="1261957" y="277599"/>
                    <a:pt x="1193927" y="279610"/>
                    <a:pt x="1322480" y="27961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226711" y="5276924"/>
              <a:ext cx="3047505" cy="1947448"/>
              <a:chOff x="226711" y="5276924"/>
              <a:chExt cx="3047505" cy="1947448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226711" y="5276924"/>
                <a:ext cx="3047505" cy="1947448"/>
                <a:chOff x="176845" y="309363"/>
                <a:chExt cx="3373502" cy="2355551"/>
              </a:xfrm>
            </p:grpSpPr>
            <p:sp>
              <p:nvSpPr>
                <p:cNvPr id="69" name="Rectangle 68"/>
                <p:cNvSpPr/>
                <p:nvPr/>
              </p:nvSpPr>
              <p:spPr>
                <a:xfrm>
                  <a:off x="176845" y="309363"/>
                  <a:ext cx="3373502" cy="2355551"/>
                </a:xfrm>
                <a:prstGeom prst="rect">
                  <a:avLst/>
                </a:prstGeom>
                <a:noFill/>
                <a:ln w="571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83563" y="585373"/>
                  <a:ext cx="1783267" cy="1595983"/>
                </a:xfrm>
                <a:prstGeom prst="rect">
                  <a:avLst/>
                </a:prstGeom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2081947" y="681089"/>
                  <a:ext cx="1430615" cy="1430615"/>
                </a:xfrm>
                <a:prstGeom prst="rect">
                  <a:avLst/>
                </a:prstGeom>
              </p:spPr>
            </p:pic>
          </p:grpSp>
          <p:sp>
            <p:nvSpPr>
              <p:cNvPr id="77" name="Rectangle 76"/>
              <p:cNvSpPr/>
              <p:nvPr/>
            </p:nvSpPr>
            <p:spPr>
              <a:xfrm>
                <a:off x="2199953" y="5728357"/>
                <a:ext cx="765595" cy="369332"/>
              </a:xfrm>
              <a:prstGeom prst="rect">
                <a:avLst/>
              </a:prstGeom>
              <a:noFill/>
              <a:scene3d>
                <a:camera prst="isometricOffAxis2Top">
                  <a:rot lat="19200000" lon="2400000" rev="18240000"/>
                </a:camera>
                <a:lightRig rig="threePt" dir="t"/>
              </a:scene3d>
            </p:spPr>
            <p:txBody>
              <a:bodyPr wrap="none">
                <a:spAutoFit/>
                <a:scene3d>
                  <a:camera prst="isometricOffAxis2Top">
                    <a:rot lat="19200000" lon="2400000" rev="18000000"/>
                  </a:camera>
                  <a:lightRig rig="threePt" dir="t"/>
                </a:scene3d>
              </a:bodyPr>
              <a:lstStyle/>
              <a:p>
                <a:pPr algn="ctr"/>
                <a:r>
                  <a:rPr lang="en-GB" b="1" dirty="0" smtClean="0"/>
                  <a:t>Arend</a:t>
                </a:r>
                <a:endParaRPr lang="en-GB" b="1" dirty="0"/>
              </a:p>
            </p:txBody>
          </p:sp>
        </p:grpSp>
        <p:cxnSp>
          <p:nvCxnSpPr>
            <p:cNvPr id="79" name="Straight Arrow Connector 78"/>
            <p:cNvCxnSpPr/>
            <p:nvPr/>
          </p:nvCxnSpPr>
          <p:spPr>
            <a:xfrm>
              <a:off x="2078182" y="5495304"/>
              <a:ext cx="121771" cy="212111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H="1">
              <a:off x="2878394" y="5648923"/>
              <a:ext cx="143892" cy="183183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1216383" y="1530109"/>
            <a:ext cx="973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err="1" smtClean="0"/>
              <a:t>cRIO</a:t>
            </a:r>
            <a:endParaRPr lang="en-GB" sz="3200" b="1" dirty="0"/>
          </a:p>
        </p:txBody>
      </p:sp>
      <p:sp>
        <p:nvSpPr>
          <p:cNvPr id="85" name="Flowchart: Magnetic Disk 84"/>
          <p:cNvSpPr/>
          <p:nvPr/>
        </p:nvSpPr>
        <p:spPr>
          <a:xfrm>
            <a:off x="4407014" y="2473768"/>
            <a:ext cx="642659" cy="362291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PM</a:t>
            </a:r>
            <a:endParaRPr lang="en-GB" sz="1400" b="1" dirty="0"/>
          </a:p>
        </p:txBody>
      </p:sp>
      <p:sp>
        <p:nvSpPr>
          <p:cNvPr id="87" name="Right Arrow 86"/>
          <p:cNvSpPr/>
          <p:nvPr/>
        </p:nvSpPr>
        <p:spPr>
          <a:xfrm rot="20885359">
            <a:off x="3399432" y="5074453"/>
            <a:ext cx="491200" cy="24938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03186">
            <a:off x="4297608" y="5265402"/>
            <a:ext cx="472491" cy="472491"/>
          </a:xfrm>
          <a:prstGeom prst="rect">
            <a:avLst/>
          </a:prstGeom>
        </p:spPr>
      </p:pic>
      <p:sp>
        <p:nvSpPr>
          <p:cNvPr id="89" name="Right Arrow 88"/>
          <p:cNvSpPr/>
          <p:nvPr/>
        </p:nvSpPr>
        <p:spPr>
          <a:xfrm rot="10037469">
            <a:off x="3446953" y="5361127"/>
            <a:ext cx="491200" cy="24938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xtBox 89"/>
          <p:cNvSpPr txBox="1"/>
          <p:nvPr/>
        </p:nvSpPr>
        <p:spPr>
          <a:xfrm>
            <a:off x="7087835" y="4575484"/>
            <a:ext cx="1516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Technical network</a:t>
            </a:r>
            <a:endParaRPr lang="en-GB" dirty="0"/>
          </a:p>
        </p:txBody>
      </p:sp>
      <p:sp>
        <p:nvSpPr>
          <p:cNvPr id="91" name="TextBox 90"/>
          <p:cNvSpPr txBox="1"/>
          <p:nvPr/>
        </p:nvSpPr>
        <p:spPr>
          <a:xfrm>
            <a:off x="32679" y="29843"/>
            <a:ext cx="19848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Simplified </a:t>
            </a:r>
          </a:p>
          <a:p>
            <a:r>
              <a:rPr lang="en-GB" sz="3200" b="1" dirty="0" smtClean="0"/>
              <a:t>overview</a:t>
            </a:r>
            <a:endParaRPr lang="en-GB" sz="3200" b="1" dirty="0"/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654" y="3955846"/>
            <a:ext cx="476250" cy="476250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>
            <a:off x="4661350" y="3921494"/>
            <a:ext cx="1498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Configuration settings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04771" y="6286009"/>
            <a:ext cx="1480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Power electronics</a:t>
            </a:r>
            <a:endParaRPr lang="en-GB" sz="1400" dirty="0"/>
          </a:p>
        </p:txBody>
      </p:sp>
      <p:sp>
        <p:nvSpPr>
          <p:cNvPr id="98" name="Rectangle 97"/>
          <p:cNvSpPr/>
          <p:nvPr/>
        </p:nvSpPr>
        <p:spPr>
          <a:xfrm>
            <a:off x="1430375" y="642820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 err="1" smtClean="0"/>
              <a:t>analog</a:t>
            </a:r>
            <a:r>
              <a:rPr lang="en-GB" sz="1200" dirty="0" smtClean="0"/>
              <a:t> signal conditioning &amp; </a:t>
            </a:r>
          </a:p>
          <a:p>
            <a:r>
              <a:rPr lang="en-GB" sz="1200" dirty="0" smtClean="0"/>
              <a:t>low level control electronics</a:t>
            </a:r>
            <a:endParaRPr lang="en-GB" sz="1200" dirty="0"/>
          </a:p>
        </p:txBody>
      </p:sp>
      <p:sp>
        <p:nvSpPr>
          <p:cNvPr id="99" name="Rectangle 98"/>
          <p:cNvSpPr/>
          <p:nvPr/>
        </p:nvSpPr>
        <p:spPr>
          <a:xfrm>
            <a:off x="4065890" y="4764721"/>
            <a:ext cx="1173258" cy="1006070"/>
          </a:xfrm>
          <a:prstGeom prst="rect">
            <a:avLst/>
          </a:prstGeom>
          <a:noFill/>
          <a:ln w="3810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15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FPGA and RT target roles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marL="0" indent="0">
              <a:buNone/>
            </a:pPr>
            <a:r>
              <a:rPr lang="en-GB" sz="2400" b="1" dirty="0" smtClean="0"/>
              <a:t>FPGA:</a:t>
            </a:r>
          </a:p>
          <a:p>
            <a:r>
              <a:rPr lang="en-GB" sz="2400" dirty="0" smtClean="0"/>
              <a:t>Data acquisition</a:t>
            </a:r>
          </a:p>
          <a:p>
            <a:r>
              <a:rPr lang="en-GB" sz="2400" dirty="0" smtClean="0"/>
              <a:t>Data pre-processing</a:t>
            </a:r>
          </a:p>
          <a:p>
            <a:r>
              <a:rPr lang="en-GB" sz="2400" dirty="0" smtClean="0"/>
              <a:t>Sending data to the RT target</a:t>
            </a:r>
          </a:p>
          <a:p>
            <a:r>
              <a:rPr lang="en-GB" sz="2400" dirty="0" smtClean="0"/>
              <a:t>Simple and fast fault detection</a:t>
            </a:r>
          </a:p>
          <a:p>
            <a:r>
              <a:rPr lang="en-GB" sz="2400" dirty="0" smtClean="0"/>
              <a:t>Simple data interpretation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pPr marL="0" indent="0">
              <a:buNone/>
            </a:pPr>
            <a:r>
              <a:rPr lang="en-GB" sz="2400" b="1" dirty="0" smtClean="0"/>
              <a:t>RT target:</a:t>
            </a:r>
          </a:p>
          <a:p>
            <a:r>
              <a:rPr lang="en-GB" sz="2400" dirty="0" smtClean="0"/>
              <a:t>Reception of pre-processed data from the FPGA</a:t>
            </a:r>
          </a:p>
          <a:p>
            <a:r>
              <a:rPr lang="en-GB" sz="2400" dirty="0" smtClean="0"/>
              <a:t>Floating point maths</a:t>
            </a:r>
          </a:p>
          <a:p>
            <a:r>
              <a:rPr lang="en-GB" sz="2400" dirty="0" smtClean="0"/>
              <a:t>Complicated fault detection</a:t>
            </a:r>
          </a:p>
          <a:p>
            <a:r>
              <a:rPr lang="en-GB" sz="2400" dirty="0" smtClean="0"/>
              <a:t>Data interpretation</a:t>
            </a:r>
          </a:p>
          <a:p>
            <a:r>
              <a:rPr lang="en-GB" sz="2400" dirty="0" smtClean="0"/>
              <a:t>Communication with the external world</a:t>
            </a:r>
          </a:p>
          <a:p>
            <a:pPr lvl="1"/>
            <a:r>
              <a:rPr lang="en-GB" sz="2000" dirty="0" smtClean="0"/>
              <a:t>Status</a:t>
            </a:r>
          </a:p>
          <a:p>
            <a:pPr lvl="1"/>
            <a:r>
              <a:rPr lang="en-GB" sz="2000" dirty="0" smtClean="0"/>
              <a:t>Sending logging data</a:t>
            </a:r>
          </a:p>
          <a:p>
            <a:pPr lvl="1"/>
            <a:r>
              <a:rPr lang="en-GB" sz="2000" dirty="0" smtClean="0"/>
              <a:t>Sending PM data</a:t>
            </a:r>
          </a:p>
          <a:p>
            <a:pPr lvl="1"/>
            <a:r>
              <a:rPr lang="en-GB" sz="2000" dirty="0" smtClean="0"/>
              <a:t>Reception of software requests</a:t>
            </a:r>
          </a:p>
          <a:p>
            <a:r>
              <a:rPr lang="en-GB" sz="2400" dirty="0" smtClean="0"/>
              <a:t>Configuration storage</a:t>
            </a:r>
          </a:p>
        </p:txBody>
      </p:sp>
    </p:spTree>
    <p:extLst>
      <p:ext uri="{BB962C8B-B14F-4D97-AF65-F5344CB8AC3E}">
        <p14:creationId xmlns:p14="http://schemas.microsoft.com/office/powerpoint/2010/main" val="4924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Classes of faults and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9842"/>
            <a:ext cx="2395577" cy="5908158"/>
          </a:xfrm>
          <a:ln w="38100"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FPA faults</a:t>
            </a:r>
          </a:p>
          <a:p>
            <a:endParaRPr lang="en-GB" dirty="0" smtClean="0"/>
          </a:p>
          <a:p>
            <a:r>
              <a:rPr lang="en-GB" sz="2400" dirty="0" smtClean="0"/>
              <a:t>PM recording</a:t>
            </a:r>
          </a:p>
          <a:p>
            <a:r>
              <a:rPr lang="en-GB" sz="2400" dirty="0" smtClean="0"/>
              <a:t>FPA Interlock loop opens (switch opens)</a:t>
            </a:r>
          </a:p>
          <a:p>
            <a:r>
              <a:rPr lang="en-GB" sz="2400" dirty="0" smtClean="0"/>
              <a:t>Can’t </a:t>
            </a:r>
            <a:r>
              <a:rPr lang="en-GB" sz="2400" dirty="0"/>
              <a:t>reclose the </a:t>
            </a:r>
            <a:r>
              <a:rPr lang="en-GB" sz="2400" dirty="0" smtClean="0"/>
              <a:t>FPA loop</a:t>
            </a:r>
            <a:endParaRPr lang="en-GB" sz="2400" dirty="0"/>
          </a:p>
          <a:p>
            <a:r>
              <a:rPr lang="en-GB" sz="2400" dirty="0" smtClean="0"/>
              <a:t>Logging stops (?)</a:t>
            </a:r>
          </a:p>
          <a:p>
            <a:r>
              <a:rPr lang="en-GB" sz="2400" dirty="0" smtClean="0"/>
              <a:t>Controller </a:t>
            </a:r>
            <a:r>
              <a:rPr lang="en-GB" sz="2400" dirty="0"/>
              <a:t>reset required</a:t>
            </a:r>
          </a:p>
          <a:p>
            <a:endParaRPr lang="en-GB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395577" y="949842"/>
            <a:ext cx="2418247" cy="5908158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S</a:t>
            </a:r>
            <a:r>
              <a:rPr lang="en-GB" b="1" dirty="0" smtClean="0"/>
              <a:t>PA faults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r>
              <a:rPr lang="en-GB" sz="2400" dirty="0"/>
              <a:t>PM </a:t>
            </a:r>
            <a:r>
              <a:rPr lang="en-GB" sz="2400" dirty="0" smtClean="0"/>
              <a:t>recording?</a:t>
            </a:r>
          </a:p>
          <a:p>
            <a:r>
              <a:rPr lang="en-GB" sz="2000" i="1" dirty="0"/>
              <a:t>Logging stops </a:t>
            </a:r>
            <a:r>
              <a:rPr lang="en-GB" sz="2000" i="1" dirty="0" smtClean="0"/>
              <a:t>(?)</a:t>
            </a:r>
          </a:p>
          <a:p>
            <a:r>
              <a:rPr lang="en-GB" sz="2000" i="1" dirty="0" smtClean="0"/>
              <a:t>Controller </a:t>
            </a:r>
            <a:r>
              <a:rPr lang="en-GB" sz="2000" i="1" dirty="0"/>
              <a:t>reset </a:t>
            </a:r>
            <a:r>
              <a:rPr lang="en-GB" sz="2000" i="1" dirty="0" smtClean="0"/>
              <a:t>required</a:t>
            </a:r>
            <a:endParaRPr lang="en-GB" sz="2000" i="1" dirty="0"/>
          </a:p>
          <a:p>
            <a:endParaRPr lang="en-GB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13824" y="949842"/>
            <a:ext cx="2236880" cy="5908158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 smtClean="0"/>
              <a:t>Power permit faults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00" dirty="0" smtClean="0"/>
          </a:p>
          <a:p>
            <a:r>
              <a:rPr lang="en-GB" sz="2400" dirty="0" smtClean="0"/>
              <a:t>No PM recording</a:t>
            </a:r>
          </a:p>
          <a:p>
            <a:r>
              <a:rPr lang="en-GB" sz="2000" i="1" dirty="0" smtClean="0"/>
              <a:t>No action at the level of the switch when it is closed</a:t>
            </a:r>
          </a:p>
          <a:p>
            <a:r>
              <a:rPr lang="en-GB" sz="2000" i="1" dirty="0" smtClean="0"/>
              <a:t>Controller </a:t>
            </a:r>
            <a:r>
              <a:rPr lang="en-GB" sz="2000" i="1" dirty="0"/>
              <a:t>reset required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050704" y="949842"/>
            <a:ext cx="2093296" cy="5908158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 smtClean="0"/>
              <a:t>External FPA request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" dirty="0" smtClean="0"/>
          </a:p>
          <a:p>
            <a:r>
              <a:rPr lang="en-GB" sz="2400" dirty="0" smtClean="0"/>
              <a:t>PM recording</a:t>
            </a:r>
          </a:p>
          <a:p>
            <a:r>
              <a:rPr lang="en-GB" sz="2400" dirty="0" smtClean="0"/>
              <a:t>Not a fault (Normal operation from EE point of view)</a:t>
            </a:r>
          </a:p>
          <a:p>
            <a:r>
              <a:rPr lang="en-GB" sz="2400" dirty="0"/>
              <a:t>Logging stops </a:t>
            </a:r>
            <a:r>
              <a:rPr lang="en-GB" sz="2400" dirty="0" smtClean="0"/>
              <a:t>(?)</a:t>
            </a:r>
          </a:p>
          <a:p>
            <a:r>
              <a:rPr lang="en-GB" sz="2400" dirty="0" smtClean="0"/>
              <a:t>Controller reset required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736001" y="5894479"/>
            <a:ext cx="1737399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Undefined fault </a:t>
            </a:r>
          </a:p>
          <a:p>
            <a:pPr algn="ctr"/>
            <a:r>
              <a:rPr lang="en-GB" b="1" dirty="0" smtClean="0"/>
              <a:t>Conditions!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4899" y="5894478"/>
            <a:ext cx="1737399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Undefined fault </a:t>
            </a:r>
          </a:p>
          <a:p>
            <a:pPr algn="ctr"/>
            <a:r>
              <a:rPr lang="en-GB" b="1" dirty="0" smtClean="0"/>
              <a:t>Conditions!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1940" y="5894478"/>
            <a:ext cx="1737399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Undefined fault </a:t>
            </a:r>
          </a:p>
          <a:p>
            <a:pPr algn="ctr"/>
            <a:r>
              <a:rPr lang="en-GB" b="1" dirty="0" smtClean="0"/>
              <a:t>Conditions!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01815" y="4678550"/>
            <a:ext cx="1798056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Undefined exact </a:t>
            </a:r>
          </a:p>
          <a:p>
            <a:pPr algn="ctr"/>
            <a:r>
              <a:rPr lang="en-GB" b="1" dirty="0" smtClean="0"/>
              <a:t>behaviour!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52230" y="4678551"/>
            <a:ext cx="1798056" cy="646331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Undefined exact </a:t>
            </a:r>
          </a:p>
          <a:p>
            <a:pPr algn="ctr"/>
            <a:r>
              <a:rPr lang="en-GB" b="1" dirty="0" smtClean="0"/>
              <a:t>behaviour!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29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Fault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 FPGA – simple threshold and discrimination time evaluation</a:t>
            </a:r>
          </a:p>
          <a:p>
            <a:r>
              <a:rPr lang="en-GB" dirty="0" smtClean="0"/>
              <a:t>Is more complicated maths needed?</a:t>
            </a:r>
          </a:p>
          <a:p>
            <a:pPr lvl="1"/>
            <a:r>
              <a:rPr lang="en-GB" dirty="0" smtClean="0"/>
              <a:t>Example: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“if water cooling is cut off and the current is more than 50 % of nominal and temperature of heatsinks is higher than 60</a:t>
            </a:r>
            <a:r>
              <a:rPr lang="en-GB" sz="1600" baseline="30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</a:t>
            </a:r>
            <a:r>
              <a:rPr lang="en-GB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 then this is an FPA fault”</a:t>
            </a:r>
          </a:p>
          <a:p>
            <a:pPr lvl="1"/>
            <a:r>
              <a:rPr lang="en-GB" dirty="0" smtClean="0"/>
              <a:t>What is the generic formula?</a:t>
            </a:r>
          </a:p>
          <a:p>
            <a:pPr lvl="1"/>
            <a:r>
              <a:rPr lang="en-GB" dirty="0" smtClean="0"/>
              <a:t>How should it be defined in a </a:t>
            </a:r>
            <a:r>
              <a:rPr lang="en-GB" dirty="0" err="1" smtClean="0"/>
              <a:t>config</a:t>
            </a:r>
            <a:r>
              <a:rPr lang="en-GB" dirty="0" smtClean="0"/>
              <a:t> file?</a:t>
            </a:r>
          </a:p>
          <a:p>
            <a:pPr lvl="1"/>
            <a:r>
              <a:rPr lang="en-GB" dirty="0" smtClean="0"/>
              <a:t>Is floating point maths needed?</a:t>
            </a:r>
          </a:p>
          <a:p>
            <a:r>
              <a:rPr lang="en-GB" dirty="0" smtClean="0"/>
              <a:t>Floating point calculations are done on RT and results are fed back to the FPGA for sum faults (thermocouples)</a:t>
            </a:r>
          </a:p>
          <a:p>
            <a:pPr lvl="1"/>
            <a:r>
              <a:rPr lang="en-GB" dirty="0" smtClean="0"/>
              <a:t>Significant time lag in contrast with a solution implemented directly on the FPGA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910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PM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6288"/>
            <a:ext cx="8131359" cy="377646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Displayed locally if the screen is present</a:t>
            </a:r>
          </a:p>
          <a:p>
            <a:r>
              <a:rPr lang="en-GB" dirty="0" smtClean="0"/>
              <a:t>Displayed in the expert application available in the technical network</a:t>
            </a:r>
          </a:p>
          <a:p>
            <a:r>
              <a:rPr lang="en-GB" dirty="0" smtClean="0"/>
              <a:t>Stored in the binary file locally (better on an SD card?)</a:t>
            </a:r>
          </a:p>
          <a:p>
            <a:pPr lvl="1"/>
            <a:r>
              <a:rPr lang="en-GB" dirty="0" smtClean="0"/>
              <a:t>There is an option not to store the file locally (flash memory with a limited number of cycles)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Recallable using an expert application in the technical network</a:t>
            </a:r>
          </a:p>
          <a:p>
            <a:r>
              <a:rPr lang="en-GB" b="1" i="1" dirty="0" smtClean="0"/>
              <a:t>To be implemented</a:t>
            </a:r>
            <a:r>
              <a:rPr lang="en-GB" dirty="0" smtClean="0"/>
              <a:t>: Sent to the PM central storage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19154" y="5002750"/>
            <a:ext cx="7504362" cy="1754326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Technical details: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 bandwidth is stored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+-10 V range of the ADC -&gt; resolution 305 </a:t>
            </a:r>
            <a:r>
              <a:rPr lang="en-GB" dirty="0" err="1" smtClean="0"/>
              <a:t>uV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Analog and temperature signals: 500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dirty="0" err="1" smtClean="0"/>
              <a:t>pretrigger</a:t>
            </a:r>
            <a:r>
              <a:rPr lang="en-GB" dirty="0" smtClean="0"/>
              <a:t> and 500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dirty="0" err="1" smtClean="0"/>
              <a:t>posttrigger</a:t>
            </a:r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Digital signals: 1500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dirty="0" err="1" smtClean="0"/>
              <a:t>pretrigger</a:t>
            </a:r>
            <a:r>
              <a:rPr lang="en-GB" dirty="0" smtClean="0"/>
              <a:t> and 500 </a:t>
            </a:r>
            <a:r>
              <a:rPr lang="en-GB" dirty="0" err="1" smtClean="0"/>
              <a:t>ms</a:t>
            </a:r>
            <a:r>
              <a:rPr lang="en-GB" dirty="0" smtClean="0"/>
              <a:t> </a:t>
            </a:r>
            <a:r>
              <a:rPr lang="en-GB" dirty="0" err="1" smtClean="0"/>
              <a:t>posttrigger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Names can be easily assigned via a </a:t>
            </a:r>
            <a:r>
              <a:rPr lang="en-GB" dirty="0" err="1" smtClean="0"/>
              <a:t>config</a:t>
            </a:r>
            <a:r>
              <a:rPr lang="en-GB" dirty="0" smtClean="0"/>
              <a:t> file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7745388" y="4161198"/>
            <a:ext cx="1405000" cy="830997"/>
          </a:xfrm>
          <a:prstGeom prst="rect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SM18</a:t>
            </a:r>
          </a:p>
          <a:p>
            <a:r>
              <a:rPr lang="en-GB" sz="2400" dirty="0" smtClean="0"/>
              <a:t>operation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 rot="5400000">
            <a:off x="7403531" y="2258265"/>
            <a:ext cx="2088713" cy="461665"/>
          </a:xfrm>
          <a:prstGeom prst="rect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Prototype tests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3714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Logging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6288"/>
            <a:ext cx="8395125" cy="5443870"/>
          </a:xfrm>
        </p:spPr>
        <p:txBody>
          <a:bodyPr/>
          <a:lstStyle/>
          <a:p>
            <a:r>
              <a:rPr lang="en-GB" dirty="0" smtClean="0"/>
              <a:t>Status, not time critical</a:t>
            </a:r>
          </a:p>
          <a:p>
            <a:r>
              <a:rPr lang="en-GB" dirty="0" smtClean="0"/>
              <a:t>Displayed locally if screen is connected</a:t>
            </a:r>
          </a:p>
          <a:p>
            <a:r>
              <a:rPr lang="en-GB" dirty="0"/>
              <a:t>Displayed in the expert application available </a:t>
            </a:r>
            <a:r>
              <a:rPr lang="en-GB" dirty="0" smtClean="0"/>
              <a:t>on </a:t>
            </a:r>
            <a:r>
              <a:rPr lang="en-GB" dirty="0"/>
              <a:t>the technical </a:t>
            </a:r>
            <a:r>
              <a:rPr lang="en-GB" dirty="0" smtClean="0"/>
              <a:t>network</a:t>
            </a:r>
          </a:p>
          <a:p>
            <a:pPr lvl="1"/>
            <a:r>
              <a:rPr lang="en-GB" dirty="0" smtClean="0"/>
              <a:t>Possibility to store the data for long term trend analysis</a:t>
            </a:r>
          </a:p>
          <a:p>
            <a:r>
              <a:rPr lang="en-GB" b="1" i="1" dirty="0"/>
              <a:t>To be implemented</a:t>
            </a:r>
            <a:r>
              <a:rPr lang="en-GB" dirty="0"/>
              <a:t>: Sent to the </a:t>
            </a:r>
            <a:r>
              <a:rPr lang="en-GB" dirty="0" smtClean="0"/>
              <a:t>central logging database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5400000">
            <a:off x="7745388" y="3781969"/>
            <a:ext cx="1405000" cy="830997"/>
          </a:xfrm>
          <a:prstGeom prst="rect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SM18</a:t>
            </a:r>
          </a:p>
          <a:p>
            <a:r>
              <a:rPr lang="en-GB" sz="2400" dirty="0" smtClean="0"/>
              <a:t>operation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 rot="5400000">
            <a:off x="7403533" y="2129795"/>
            <a:ext cx="2088713" cy="461665"/>
          </a:xfrm>
          <a:prstGeom prst="rect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Prototype tests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21759" y="4517368"/>
            <a:ext cx="6554230" cy="20313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Technical details: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Full bandwidth is used for </a:t>
            </a:r>
            <a:r>
              <a:rPr lang="en-GB" dirty="0" err="1" smtClean="0"/>
              <a:t>analog</a:t>
            </a:r>
            <a:r>
              <a:rPr lang="en-GB" dirty="0" smtClean="0"/>
              <a:t> input signals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Averaging of 40 </a:t>
            </a:r>
            <a:r>
              <a:rPr lang="en-GB" dirty="0" err="1" smtClean="0"/>
              <a:t>kS</a:t>
            </a: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One point every 400 </a:t>
            </a:r>
            <a:r>
              <a:rPr lang="en-GB" dirty="0" err="1" smtClean="0"/>
              <a:t>ms</a:t>
            </a:r>
            <a:r>
              <a:rPr lang="en-GB" dirty="0" smtClean="0"/>
              <a:t> (refresh rate of the status loop)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Increased accuracy vs raw signals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On +-10 V range usable resolution is at the level of 20-50 </a:t>
            </a:r>
            <a:r>
              <a:rPr lang="en-GB" dirty="0" err="1" smtClean="0"/>
              <a:t>uV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Names can be easily assigned via a </a:t>
            </a:r>
            <a:r>
              <a:rPr lang="en-GB" dirty="0" err="1" smtClean="0"/>
              <a:t>config</a:t>
            </a:r>
            <a:r>
              <a:rPr lang="en-GB" dirty="0" smtClean="0"/>
              <a:t> file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3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7379</TotalTime>
  <Words>1150</Words>
  <Application>Microsoft Office PowerPoint</Application>
  <PresentationFormat>On-screen Show (4:3)</PresentationFormat>
  <Paragraphs>253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Wingdings</vt:lpstr>
      <vt:lpstr>Office Theme</vt:lpstr>
      <vt:lpstr>Software development</vt:lpstr>
      <vt:lpstr>Tasks of the controller</vt:lpstr>
      <vt:lpstr>Controller</vt:lpstr>
      <vt:lpstr>PowerPoint Presentation</vt:lpstr>
      <vt:lpstr>FPGA and RT target roles</vt:lpstr>
      <vt:lpstr>Classes of faults and events</vt:lpstr>
      <vt:lpstr>Fault detection</vt:lpstr>
      <vt:lpstr>PM data</vt:lpstr>
      <vt:lpstr>Logging data</vt:lpstr>
      <vt:lpstr>FPGA operation simplified</vt:lpstr>
      <vt:lpstr>RT simplified</vt:lpstr>
      <vt:lpstr>Init procedure</vt:lpstr>
      <vt:lpstr>Configuration files</vt:lpstr>
      <vt:lpstr>Interface with SM18</vt:lpstr>
      <vt:lpstr>System overview</vt:lpstr>
      <vt:lpstr>Conclusion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development</dc:title>
  <dc:creator>Mateusz Jakub Bednarek</dc:creator>
  <cp:lastModifiedBy>Mateusz Jakub Bednarek</cp:lastModifiedBy>
  <cp:revision>139</cp:revision>
  <dcterms:created xsi:type="dcterms:W3CDTF">2015-12-02T12:46:13Z</dcterms:created>
  <dcterms:modified xsi:type="dcterms:W3CDTF">2015-12-07T15:45:30Z</dcterms:modified>
</cp:coreProperties>
</file>