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2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1"/>
  </p:normalViewPr>
  <p:slideViewPr>
    <p:cSldViewPr>
      <p:cViewPr varScale="1">
        <p:scale>
          <a:sx n="104" d="100"/>
          <a:sy n="104" d="100"/>
        </p:scale>
        <p:origin x="134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3" name="Slide Image Placeholder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5" name="Text Box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12044137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5123" name="Text Box 2"/>
          <p:cNvSpPr txBox="1"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none" anchor="ctr"/>
          <a:lstStyle/>
          <a:p>
            <a:endParaRPr lang="ru-RU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022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979613" cy="6858000"/>
          </a:xfrm>
          <a:prstGeom prst="rect">
            <a:avLst/>
          </a:prstGeom>
          <a:pattFill prst="dkHorz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pic>
        <p:nvPicPr>
          <p:cNvPr id="5" name="Picture 8" descr="logo-ng-shear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04813"/>
            <a:ext cx="3887787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195513" y="2130425"/>
            <a:ext cx="6262687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b-NO" noProof="0" smtClean="0"/>
              <a:t>Click to edit Master title style</a:t>
            </a:r>
            <a:endParaRPr lang="en-US" noProof="0" smtClean="0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843213" y="4292600"/>
            <a:ext cx="4929187" cy="1346200"/>
          </a:xfrm>
        </p:spPr>
        <p:txBody>
          <a:bodyPr/>
          <a:lstStyle>
            <a:lvl1pPr marL="0" indent="0">
              <a:buFont typeface="Wingdings" charset="0"/>
              <a:buNone/>
              <a:defRPr sz="2400">
                <a:solidFill>
                  <a:srgbClr val="000099"/>
                </a:solidFill>
              </a:defRPr>
            </a:lvl1pPr>
          </a:lstStyle>
          <a:p>
            <a:pPr lvl="0"/>
            <a:r>
              <a:rPr lang="nb-NO" noProof="0" smtClean="0"/>
              <a:t>Click to edit Master subtitle style</a:t>
            </a:r>
            <a:endParaRPr lang="en-US" noProof="0" smtClean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BB650009-D4E4-F945-A18D-CFC5721F1F3A}" type="datetime1">
              <a:rPr lang="en-US" altLang="en-US"/>
              <a:pPr/>
              <a:t>2/24/16</a:t>
            </a:fld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www.nordugrid.org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fld id="{3B175CA3-0F9A-6943-9936-A3A6B9F40A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8581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49FD58-C121-7844-95E5-D70ECA33EC42}" type="datetime1">
              <a:rPr lang="en-US" altLang="en-US"/>
              <a:pPr/>
              <a:t>2/24/16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www.nordugrid.org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4D5977-0A8E-2E4D-B579-6793CBEC4E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0265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381000"/>
            <a:ext cx="2041525" cy="5715000"/>
          </a:xfrm>
        </p:spPr>
        <p:txBody>
          <a:bodyPr vert="eaVert"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0"/>
            <a:ext cx="5973763" cy="5715000"/>
          </a:xfrm>
        </p:spPr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6A8ECC-38C5-CE47-9EB4-08028CED87AA}" type="datetime1">
              <a:rPr lang="en-US" altLang="en-US"/>
              <a:pPr/>
              <a:t>2/24/16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www.nordugrid.org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77C9A0-6146-8D48-9F11-4E259E77634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2387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EAEDAB-653A-134C-A8F4-32735706A3BF}" type="datetime1">
              <a:rPr lang="en-US" altLang="en-US"/>
              <a:pPr/>
              <a:t>2/24/16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www.nordugrid.org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7F235C-7A61-1048-85EF-BED781F91C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674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C48D-E926-3746-9BBD-20BBE6EF92FB}" type="datetime1">
              <a:rPr lang="en-US" altLang="en-US"/>
              <a:pPr/>
              <a:t>2/24/16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www.nordugrid.org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5F75EC-18EF-C246-ABCF-5961FED9D0B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6734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2192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219200"/>
            <a:ext cx="40005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45533A-3145-714D-AC45-B2D1F4F52D09}" type="datetime1">
              <a:rPr lang="en-US" altLang="en-US"/>
              <a:pPr/>
              <a:t>2/24/16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www.nordugrid.org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B4C388-0395-F448-8224-F181CC61D0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3419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8F6D1D-7C3D-3044-9F1E-57C1A8B5448F}" type="datetime1">
              <a:rPr lang="en-US" altLang="en-US"/>
              <a:pPr/>
              <a:t>2/24/16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www.nordugrid.org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422ADF-83A4-F54B-A67D-0418DFA9D8C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8103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DD13FE-6A39-044E-A74D-004443E5BCBF}" type="datetime1">
              <a:rPr lang="en-US" altLang="en-US"/>
              <a:pPr/>
              <a:t>2/24/16</a:t>
            </a:fld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www.nordugrid.org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526DD7-D1B5-C042-8C0C-25F7829E17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6611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2D2460-2EC6-5344-9FEF-23DE0229102A}" type="datetime1">
              <a:rPr lang="en-US" altLang="en-US"/>
              <a:pPr/>
              <a:t>2/24/16</a:t>
            </a:fld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www.nordugrid.org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7F98D4-CDFB-864A-9D2A-4F4ADFB05C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8690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32F94D-C4B8-1843-8DB6-97CBCC47DC8D}" type="datetime1">
              <a:rPr lang="en-US" altLang="en-US"/>
              <a:pPr/>
              <a:t>2/24/16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www.nordugrid.org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616329-51FA-5640-A95D-E2446EDD85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5080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b-NO" noProof="0" smtClean="0"/>
              <a:t>Drag picture to placeholder or click icon to add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C8871B-DA6C-0E49-914C-10BC6C30A143}" type="datetime1">
              <a:rPr lang="en-US" altLang="en-US"/>
              <a:pPr/>
              <a:t>2/24/16</a:t>
            </a:fld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www.nordugrid.org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D311F4-9508-2E4E-963D-44E23BB76FD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965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381000"/>
            <a:ext cx="6719888" cy="4572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219200"/>
            <a:ext cx="8153400" cy="487680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8071F8FA-D5BF-8248-A17B-2C4007D02322}" type="datetime1">
              <a:rPr lang="en-US" altLang="en-US"/>
              <a:pPr/>
              <a:t>2/24/16</a:t>
            </a:fld>
            <a:endParaRPr lang="en-US" alt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a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www.nordugrid.org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C2FEB8-93BE-6547-A57D-AB6D5BF5C888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31" name="Picture 7" descr="logo-ng-sheared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304800"/>
            <a:ext cx="1584325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0" y="1066800"/>
            <a:ext cx="91440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>
            <a:off x="0" y="152400"/>
            <a:ext cx="91440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152400" y="0"/>
            <a:ext cx="0" cy="685800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0" y="6172200"/>
            <a:ext cx="9144000" cy="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29708" name="Line 12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8991600" y="152400"/>
            <a:ext cx="152400" cy="6019800"/>
          </a:xfrm>
          <a:prstGeom prst="rect">
            <a:avLst/>
          </a:prstGeom>
          <a:solidFill>
            <a:srgbClr val="CCCC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0" y="0"/>
            <a:ext cx="152400" cy="1066800"/>
          </a:xfrm>
          <a:prstGeom prst="rect">
            <a:avLst/>
          </a:prstGeom>
          <a:solidFill>
            <a:srgbClr val="C80043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0" y="6172200"/>
            <a:ext cx="152400" cy="685800"/>
          </a:xfrm>
          <a:prstGeom prst="rect">
            <a:avLst/>
          </a:prstGeom>
          <a:solidFill>
            <a:srgbClr val="CCCC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29712" name="Line 16"/>
          <p:cNvSpPr>
            <a:spLocks noChangeShapeType="1"/>
          </p:cNvSpPr>
          <p:nvPr/>
        </p:nvSpPr>
        <p:spPr bwMode="auto">
          <a:xfrm>
            <a:off x="304800" y="0"/>
            <a:ext cx="0" cy="152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29713" name="Line 17"/>
          <p:cNvSpPr>
            <a:spLocks noChangeShapeType="1"/>
          </p:cNvSpPr>
          <p:nvPr/>
        </p:nvSpPr>
        <p:spPr bwMode="auto">
          <a:xfrm>
            <a:off x="304800" y="1066800"/>
            <a:ext cx="0" cy="579120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152400" y="0"/>
            <a:ext cx="152400" cy="15240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  <p:sp>
        <p:nvSpPr>
          <p:cNvPr id="29715" name="Rectangle 19"/>
          <p:cNvSpPr>
            <a:spLocks noChangeArrowheads="1"/>
          </p:cNvSpPr>
          <p:nvPr/>
        </p:nvSpPr>
        <p:spPr bwMode="auto">
          <a:xfrm>
            <a:off x="152400" y="1066800"/>
            <a:ext cx="152400" cy="5105400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DDDDDD"/>
            </a:outerShdw>
          </a:effectLst>
          <a:latin typeface="Lucida Sans Unicode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DDDDDD"/>
            </a:outerShdw>
          </a:effectLst>
          <a:latin typeface="Lucida Sans Unicode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DDDDDD"/>
            </a:outerShdw>
          </a:effectLst>
          <a:latin typeface="Lucida Sans Unicode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DDDDDD"/>
            </a:outerShdw>
          </a:effectLst>
          <a:latin typeface="Lucida Sans Unicode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DDDDDD"/>
            </a:outerShdw>
          </a:effectLst>
          <a:latin typeface="Lucida Sans Unicode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DDDDDD"/>
            </a:outerShdw>
          </a:effectLst>
          <a:latin typeface="Lucida Sans Unicode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DDDDDD"/>
            </a:outerShdw>
          </a:effectLst>
          <a:latin typeface="Lucida Sans Unicode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990000"/>
          </a:solidFill>
          <a:effectLst>
            <a:outerShdw blurRad="38100" dist="38100" dir="2700000" algn="tl">
              <a:srgbClr val="DDDDDD"/>
            </a:outerShdw>
          </a:effectLst>
          <a:latin typeface="Lucida Sans Unicode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Font typeface="Wingdings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rgbClr val="000099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emf"/><Relationship Id="rId3" Type="http://schemas.openxmlformats.org/officeDocument/2006/relationships/image" Target="../media/image16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iki.egi.eu/wiki/EGI_IGTF_Release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nordugrid.org/documents/arc-ce-sysadm-guide.pdf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nordugrid.org/monitor/" TargetMode="External"/><Relationship Id="rId3" Type="http://schemas.openxmlformats.org/officeDocument/2006/relationships/image" Target="../media/image19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nordugrid.org/documents/arc-ui.pdf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rdugrid.org/documents/arc-ce-sysadm-guide.pdf" TargetMode="External"/><Relationship Id="rId4" Type="http://schemas.openxmlformats.org/officeDocument/2006/relationships/hyperlink" Target="mailto:nordugrid-discuss@nordugrid.org" TargetMode="External"/><Relationship Id="rId5" Type="http://schemas.openxmlformats.org/officeDocument/2006/relationships/hyperlink" Target="http://mail.nordugrid.org/mailman/listinfo/nordugrid-discuss" TargetMode="External"/><Relationship Id="rId6" Type="http://schemas.openxmlformats.org/officeDocument/2006/relationships/hyperlink" Target="http://svn.nordugrid.org/trac/nordugrid/browser/arc1/trunk" TargetMode="External"/><Relationship Id="rId7" Type="http://schemas.openxmlformats.org/officeDocument/2006/relationships/hyperlink" Target="http://bugzilla.nordugrid.org/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nordugrid.org/documents/arc-server-install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n-US" i="1" dirty="0"/>
              <a:t>ARC </a:t>
            </a:r>
            <a:r>
              <a:rPr lang="en-US" i="1" dirty="0" smtClean="0"/>
              <a:t>CE</a:t>
            </a:r>
            <a:br>
              <a:rPr lang="en-US" i="1" dirty="0" smtClean="0"/>
            </a:br>
            <a:r>
              <a:rPr lang="en-US" sz="2400" i="1" dirty="0" smtClean="0"/>
              <a:t>overview </a:t>
            </a:r>
            <a:r>
              <a:rPr lang="en-US" sz="2400" i="1" dirty="0"/>
              <a:t>and key concepts</a:t>
            </a:r>
            <a:endParaRPr lang="ru-RU" sz="2400" dirty="0" smtClean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nb-NO" i="1" dirty="0"/>
              <a:t>Jon Kerr Nilsen,</a:t>
            </a:r>
          </a:p>
          <a:p>
            <a:pPr>
              <a:defRPr/>
            </a:pPr>
            <a:r>
              <a:rPr lang="nb-NO" i="1" dirty="0"/>
              <a:t>ARC </a:t>
            </a:r>
            <a:r>
              <a:rPr lang="nb-NO" i="1" dirty="0" err="1"/>
              <a:t>Release</a:t>
            </a:r>
            <a:r>
              <a:rPr lang="nb-NO" i="1" dirty="0"/>
              <a:t> </a:t>
            </a:r>
            <a:r>
              <a:rPr lang="nb-NO" i="1" dirty="0" smtClean="0"/>
              <a:t>Manager</a:t>
            </a:r>
            <a:endParaRPr lang="ru-RU" i="1"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Registration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Information Registration  Process periodically sends pre-configured information to one or more pre-configured information registries </a:t>
            </a:r>
          </a:p>
          <a:p>
            <a:pPr lvl="1"/>
            <a:r>
              <a:rPr lang="en-US" dirty="0"/>
              <a:t>Service type (cluster in this case)</a:t>
            </a:r>
          </a:p>
          <a:p>
            <a:pPr lvl="1"/>
            <a:r>
              <a:rPr lang="en-US" dirty="0" smtClean="0"/>
              <a:t>Service </a:t>
            </a:r>
            <a:r>
              <a:rPr lang="en-US" dirty="0"/>
              <a:t>contact details (contact string, port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r>
              <a:rPr lang="en-US" dirty="0"/>
              <a:t>Currently all such data are communicated via LDAP</a:t>
            </a:r>
          </a:p>
          <a:p>
            <a:pPr lvl="1"/>
            <a:r>
              <a:rPr lang="en-US" dirty="0"/>
              <a:t>Other technologies are possible, as primary data are stored internally as regular files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86300" y="1289122"/>
            <a:ext cx="4000500" cy="473695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7BEE6-1F1F-8C47-8E51-E9F186C14F5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343E2-1C21-964C-8B3B-27AC6676081B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70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publishing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A-REX periodically launches information providers which:</a:t>
            </a:r>
          </a:p>
          <a:p>
            <a:pPr lvl="1"/>
            <a:r>
              <a:rPr lang="en-US" dirty="0"/>
              <a:t>Collect all details defined by relevant  information schemas, such as</a:t>
            </a:r>
          </a:p>
          <a:p>
            <a:pPr lvl="2"/>
            <a:r>
              <a:rPr lang="en-US" dirty="0"/>
              <a:t>Hardware  details</a:t>
            </a:r>
          </a:p>
          <a:p>
            <a:pPr lvl="2"/>
            <a:r>
              <a:rPr lang="en-US" dirty="0"/>
              <a:t>LRMS details</a:t>
            </a:r>
          </a:p>
          <a:p>
            <a:pPr lvl="2"/>
            <a:r>
              <a:rPr lang="en-US" dirty="0"/>
              <a:t>Available  application software (RTE)</a:t>
            </a:r>
          </a:p>
          <a:p>
            <a:pPr lvl="2"/>
            <a:r>
              <a:rPr lang="en-US" dirty="0" err="1"/>
              <a:t>Authorised</a:t>
            </a:r>
            <a:r>
              <a:rPr lang="en-US" dirty="0"/>
              <a:t> users (DNs)</a:t>
            </a:r>
          </a:p>
          <a:p>
            <a:pPr lvl="2"/>
            <a:r>
              <a:rPr lang="en-US" dirty="0" err="1"/>
              <a:t>etc</a:t>
            </a:r>
            <a:endParaRPr lang="en-US" dirty="0"/>
          </a:p>
          <a:p>
            <a:pPr lvl="1"/>
            <a:r>
              <a:rPr lang="en-US" dirty="0"/>
              <a:t>Create formatted output ready to be served on request</a:t>
            </a:r>
          </a:p>
          <a:p>
            <a:r>
              <a:rPr lang="en-US" dirty="0"/>
              <a:t>Populate ARIS databases</a:t>
            </a:r>
          </a:p>
          <a:p>
            <a:r>
              <a:rPr lang="en-US" dirty="0"/>
              <a:t>ARIS serves information when queried via LDAP</a:t>
            </a:r>
          </a:p>
          <a:p>
            <a:r>
              <a:rPr lang="en-US" dirty="0"/>
              <a:t>Same information can be obtained by a WS query to A-REX</a:t>
            </a:r>
          </a:p>
          <a:p>
            <a:pPr lvl="1"/>
            <a:r>
              <a:rPr lang="en-US" dirty="0"/>
              <a:t>Not by default configuration yet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86300" y="1289122"/>
            <a:ext cx="4000500" cy="473695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7BEE6-1F1F-8C47-8E51-E9F186C14F5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343E2-1C21-964C-8B3B-27AC6676081B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6066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Job submission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/>
              <a:t>Client</a:t>
            </a:r>
            <a:r>
              <a:rPr lang="en-US" dirty="0"/>
              <a:t> tool must:</a:t>
            </a:r>
          </a:p>
          <a:p>
            <a:pPr lvl="1"/>
            <a:r>
              <a:rPr lang="en-US" u="sng" dirty="0"/>
              <a:t>Query</a:t>
            </a:r>
            <a:r>
              <a:rPr lang="en-US" dirty="0"/>
              <a:t> information</a:t>
            </a:r>
          </a:p>
          <a:p>
            <a:pPr lvl="1"/>
            <a:r>
              <a:rPr lang="en-US" u="sng" dirty="0"/>
              <a:t>Match</a:t>
            </a:r>
            <a:r>
              <a:rPr lang="en-US" dirty="0"/>
              <a:t> it to the job description document </a:t>
            </a:r>
          </a:p>
          <a:p>
            <a:pPr lvl="1"/>
            <a:r>
              <a:rPr lang="en-US" u="sng" dirty="0"/>
              <a:t>Select</a:t>
            </a:r>
            <a:r>
              <a:rPr lang="en-US" dirty="0"/>
              <a:t> the best site</a:t>
            </a:r>
          </a:p>
          <a:p>
            <a:pPr lvl="1"/>
            <a:r>
              <a:rPr lang="en-US" u="sng" dirty="0"/>
              <a:t>Convert</a:t>
            </a:r>
            <a:r>
              <a:rPr lang="en-US" dirty="0"/>
              <a:t> to a server document (deterministic)</a:t>
            </a:r>
          </a:p>
          <a:p>
            <a:pPr lvl="1"/>
            <a:r>
              <a:rPr lang="en-US" u="sng" dirty="0"/>
              <a:t>Upload</a:t>
            </a:r>
            <a:r>
              <a:rPr lang="en-US" dirty="0"/>
              <a:t> all the files</a:t>
            </a:r>
          </a:p>
          <a:p>
            <a:r>
              <a:rPr lang="en-US" b="1" dirty="0"/>
              <a:t>A-REX </a:t>
            </a:r>
            <a:r>
              <a:rPr lang="en-US" dirty="0"/>
              <a:t>discovers uploaded job files and launches job processing</a:t>
            </a:r>
          </a:p>
          <a:p>
            <a:r>
              <a:rPr lang="en-US" dirty="0"/>
              <a:t>Currently, information and upload use different protocols</a:t>
            </a:r>
          </a:p>
          <a:p>
            <a:pPr lvl="1"/>
            <a:r>
              <a:rPr lang="en-US" dirty="0"/>
              <a:t>WS is needed for better consistency</a:t>
            </a:r>
          </a:p>
          <a:p>
            <a:r>
              <a:rPr lang="en-US" dirty="0"/>
              <a:t>All steps require </a:t>
            </a:r>
            <a:r>
              <a:rPr lang="en-US" b="1" dirty="0" err="1"/>
              <a:t>authorisation</a:t>
            </a:r>
            <a:endParaRPr lang="en-US" b="1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86300" y="1289122"/>
            <a:ext cx="4000500" cy="473695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7BEE6-1F1F-8C47-8E51-E9F186C14F5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343E2-1C21-964C-8B3B-27AC6676081B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29065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Handling file transfers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Jobs won’t start before all input files are present</a:t>
            </a:r>
          </a:p>
          <a:p>
            <a:r>
              <a:rPr lang="en-US" dirty="0"/>
              <a:t>Input files provided by the user are uploaded by the client tool</a:t>
            </a:r>
          </a:p>
          <a:p>
            <a:pPr lvl="1"/>
            <a:r>
              <a:rPr lang="en-US" dirty="0"/>
              <a:t>normally, cached</a:t>
            </a:r>
          </a:p>
          <a:p>
            <a:r>
              <a:rPr lang="en-US" dirty="0"/>
              <a:t>External files are downloaded by </a:t>
            </a:r>
            <a:r>
              <a:rPr lang="en-US" b="1" dirty="0"/>
              <a:t>DTR</a:t>
            </a:r>
            <a:r>
              <a:rPr lang="en-US" dirty="0"/>
              <a:t> when triggered by A-REX</a:t>
            </a:r>
          </a:p>
          <a:p>
            <a:pPr lvl="1"/>
            <a:r>
              <a:rPr lang="en-US" dirty="0"/>
              <a:t>also cached by default</a:t>
            </a:r>
          </a:p>
          <a:p>
            <a:r>
              <a:rPr lang="en-US" dirty="0"/>
              <a:t>All inputs are copied or linked to the session directory</a:t>
            </a:r>
          </a:p>
          <a:p>
            <a:r>
              <a:rPr lang="en-US" dirty="0"/>
              <a:t>Output files are uploaded by DTR to external storage if requested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86300" y="1289122"/>
            <a:ext cx="4000500" cy="473695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7BEE6-1F1F-8C47-8E51-E9F186C14F5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343E2-1C21-964C-8B3B-27AC6676081B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6529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Job submission to the batch queue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Key component: batch “</a:t>
            </a:r>
            <a:r>
              <a:rPr lang="en-US" b="1" dirty="0"/>
              <a:t>back-ends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Encapsulate specific properties of different batch systems and map them to generic functionalities</a:t>
            </a:r>
          </a:p>
          <a:p>
            <a:r>
              <a:rPr lang="en-US" dirty="0"/>
              <a:t>A-REX handles the job life cycle</a:t>
            </a:r>
          </a:p>
          <a:p>
            <a:pPr lvl="1"/>
            <a:r>
              <a:rPr lang="en-US" dirty="0"/>
              <a:t>Sends them to the batch queue via back-ends</a:t>
            </a:r>
          </a:p>
          <a:p>
            <a:pPr lvl="1"/>
            <a:r>
              <a:rPr lang="en-US" dirty="0"/>
              <a:t>Monitors status</a:t>
            </a:r>
          </a:p>
          <a:p>
            <a:pPr lvl="1"/>
            <a:r>
              <a:rPr lang="en-US" dirty="0"/>
              <a:t>Triggers data movement</a:t>
            </a:r>
          </a:p>
          <a:p>
            <a:pPr lvl="1"/>
            <a:r>
              <a:rPr lang="en-US" dirty="0" err="1"/>
              <a:t>Authorisation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86300" y="1289122"/>
            <a:ext cx="4000500" cy="473695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7BEE6-1F1F-8C47-8E51-E9F186C14F5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343E2-1C21-964C-8B3B-27AC6676081B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74177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Non-shared File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If the batch system supports it, a shared file system </a:t>
            </a:r>
            <a:r>
              <a:rPr lang="en-US" dirty="0" smtClean="0"/>
              <a:t>is </a:t>
            </a:r>
            <a:r>
              <a:rPr lang="en-US" i="1" dirty="0" smtClean="0"/>
              <a:t>not</a:t>
            </a:r>
            <a:r>
              <a:rPr lang="en-US" dirty="0" smtClean="0"/>
              <a:t> required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86300" y="1289122"/>
            <a:ext cx="4000500" cy="473695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7BEE6-1F1F-8C47-8E51-E9F186C14F5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343E2-1C21-964C-8B3B-27AC6676081B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23355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Accounting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JURA harvests job information and submits it to an external accounting service</a:t>
            </a:r>
          </a:p>
          <a:p>
            <a:pPr lvl="1"/>
            <a:r>
              <a:rPr lang="en-US" dirty="0"/>
              <a:t>For completed jobs only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86300" y="1289122"/>
            <a:ext cx="4000500" cy="473695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7BEE6-1F1F-8C47-8E51-E9F186C14F5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343E2-1C21-964C-8B3B-27AC6676081B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28956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Computational jobs and environments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142D-7299-8643-AE80-7101ACA6560A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B0AA6-9C49-2740-AD26-CF1A3233DE2A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7620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 interprets job description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153400" cy="9856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37 attributes to find best matching resource</a:t>
            </a:r>
          </a:p>
          <a:p>
            <a:r>
              <a:rPr lang="en-US" dirty="0"/>
              <a:t>Job description language: </a:t>
            </a:r>
            <a:r>
              <a:rPr lang="en-US" dirty="0" err="1"/>
              <a:t>xRSL</a:t>
            </a:r>
            <a:r>
              <a:rPr lang="en-US" dirty="0"/>
              <a:t>, JSDL  or JDL, but internally is </a:t>
            </a:r>
            <a:r>
              <a:rPr lang="en-US" dirty="0" smtClean="0"/>
              <a:t>ADL-like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3E3E-39E6-A545-9C70-9FAAAF71A62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4C48B-3276-A74D-A8EE-4336EEA11F36}" type="slidenum">
              <a:rPr lang="en-US" altLang="en-US" smtClean="0"/>
              <a:pPr/>
              <a:t>18</a:t>
            </a:fld>
            <a:endParaRPr lang="en-US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219573"/>
            <a:ext cx="6948263" cy="380611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41144" y="590189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smtClean="0"/>
              <a:t>* Interpretation of “slot” depends on batch system!</a:t>
            </a:r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15125384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Runtime Environment (RTE) concept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Application environment is </a:t>
            </a:r>
            <a:r>
              <a:rPr lang="en-US" dirty="0" err="1"/>
              <a:t>formalised</a:t>
            </a:r>
            <a:r>
              <a:rPr lang="en-US" dirty="0"/>
              <a:t> as “Runtime Environment” (similar concepts exist in other CEs)</a:t>
            </a:r>
          </a:p>
          <a:p>
            <a:r>
              <a:rPr lang="en-US" dirty="0"/>
              <a:t>Runtime Environment can encapsulate not just application software, but also:</a:t>
            </a:r>
          </a:p>
          <a:p>
            <a:pPr lvl="1"/>
            <a:r>
              <a:rPr lang="en-US" dirty="0"/>
              <a:t>Batch system peculiarities</a:t>
            </a:r>
          </a:p>
          <a:p>
            <a:pPr lvl="1"/>
            <a:r>
              <a:rPr lang="en-US" dirty="0"/>
              <a:t>Hardware aspects</a:t>
            </a:r>
          </a:p>
          <a:p>
            <a:pPr lvl="1"/>
            <a:r>
              <a:rPr lang="en-US" dirty="0"/>
              <a:t>Can even emulate </a:t>
            </a:r>
            <a:r>
              <a:rPr lang="en-US" dirty="0" err="1"/>
              <a:t>gLite</a:t>
            </a:r>
            <a:r>
              <a:rPr lang="en-US" dirty="0"/>
              <a:t> WN</a:t>
            </a:r>
          </a:p>
          <a:p>
            <a:r>
              <a:rPr lang="en-US" dirty="0"/>
              <a:t>It is just a shell script</a:t>
            </a:r>
          </a:p>
          <a:p>
            <a:pPr lvl="1"/>
            <a:r>
              <a:rPr lang="en-US" dirty="0"/>
              <a:t>Created manually by </a:t>
            </a:r>
            <a:r>
              <a:rPr lang="en-US" dirty="0" err="1"/>
              <a:t>sysadmins</a:t>
            </a:r>
            <a:endParaRPr lang="en-US" dirty="0"/>
          </a:p>
          <a:p>
            <a:pPr lvl="1"/>
            <a:r>
              <a:rPr lang="en-US" dirty="0"/>
              <a:t>Advertised via </a:t>
            </a:r>
            <a:r>
              <a:rPr lang="en-US" dirty="0" err="1"/>
              <a:t>infosys</a:t>
            </a:r>
            <a:endParaRPr lang="en-US" dirty="0"/>
          </a:p>
          <a:p>
            <a:pPr lvl="1"/>
            <a:r>
              <a:rPr lang="en-US" dirty="0"/>
              <a:t>For many RTEs, namespaces are handy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86300" y="1289122"/>
            <a:ext cx="4000500" cy="473695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7BEE6-1F1F-8C47-8E51-E9F186C14F5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343E2-1C21-964C-8B3B-27AC6676081B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9866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 Overview and key concepts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142D-7299-8643-AE80-7101ACA6560A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B0AA6-9C49-2740-AD26-CF1A3233DE2A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68029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RTE example: how to make jobs  to use 4 cores per node (for PBS)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562519"/>
            <a:ext cx="4000500" cy="3384234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00588" y="1562519"/>
            <a:ext cx="4000500" cy="159811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7BEE6-1F1F-8C47-8E51-E9F186C14F5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343E2-1C21-964C-8B3B-27AC6676081B}" type="slidenum">
              <a:rPr lang="en-US" altLang="en-US" smtClean="0"/>
              <a:pPr/>
              <a:t>20</a:t>
            </a:fld>
            <a:endParaRPr lang="en-US" altLang="en-US"/>
          </a:p>
        </p:txBody>
      </p:sp>
      <p:sp>
        <p:nvSpPr>
          <p:cNvPr id="10" name="Rectangle 9"/>
          <p:cNvSpPr/>
          <p:nvPr/>
        </p:nvSpPr>
        <p:spPr>
          <a:xfrm>
            <a:off x="468075" y="1069134"/>
            <a:ext cx="40005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Good way</a:t>
            </a:r>
            <a:r>
              <a:rPr lang="en-US" sz="2800" b="1" dirty="0" smtClean="0"/>
              <a:t>: RTE script</a:t>
            </a:r>
            <a:endParaRPr lang="en-US" sz="2800" b="1" dirty="0"/>
          </a:p>
        </p:txBody>
      </p:sp>
      <p:sp>
        <p:nvSpPr>
          <p:cNvPr id="11" name="Rectangle 10"/>
          <p:cNvSpPr/>
          <p:nvPr/>
        </p:nvSpPr>
        <p:spPr>
          <a:xfrm>
            <a:off x="457200" y="4868849"/>
            <a:ext cx="40005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Add line to job description file: (</a:t>
            </a:r>
            <a:r>
              <a:rPr lang="en-US" dirty="0" err="1" smtClean="0"/>
              <a:t>runtimeenvironment</a:t>
            </a:r>
            <a:r>
              <a:rPr lang="en-US" dirty="0" smtClean="0"/>
              <a:t>= "RESERVE_4_CORES")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As many RTE scripts as needed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4721249" y="1099911"/>
            <a:ext cx="400050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smtClean="0">
                <a:solidFill>
                  <a:srgbClr val="C00000"/>
                </a:solidFill>
              </a:rPr>
              <a:t>Bad way</a:t>
            </a:r>
            <a:r>
              <a:rPr lang="en-US" sz="2600" b="1" smtClean="0"/>
              <a:t>: special queue</a:t>
            </a:r>
            <a:endParaRPr lang="en-US" sz="2600" b="1" dirty="0"/>
          </a:p>
        </p:txBody>
      </p:sp>
      <p:sp>
        <p:nvSpPr>
          <p:cNvPr id="13" name="Rectangle 12"/>
          <p:cNvSpPr/>
          <p:nvPr/>
        </p:nvSpPr>
        <p:spPr>
          <a:xfrm>
            <a:off x="4700588" y="3160629"/>
            <a:ext cx="40005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Add line to job description file: (queue=</a:t>
            </a:r>
            <a:r>
              <a:rPr lang="en-US" dirty="0" err="1" smtClean="0"/>
              <a:t>mpi_jobs</a:t>
            </a:r>
            <a:r>
              <a:rPr lang="en-US" dirty="0" smtClean="0"/>
              <a:t>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And so on, introduce a new queue for every imaginable configuration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5716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RTE </a:t>
            </a:r>
            <a:r>
              <a:rPr lang="en-US" dirty="0" smtClean="0"/>
              <a:t>pros &amp;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688" y="1435424"/>
            <a:ext cx="8153400" cy="2641848"/>
          </a:xfrm>
          <a:ln>
            <a:solidFill>
              <a:srgbClr val="00B050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en-US" dirty="0"/>
              <a:t>In practice is the only way to make parallel/multi-core applications work in heterogeneous clusters</a:t>
            </a:r>
          </a:p>
          <a:p>
            <a:r>
              <a:rPr lang="en-US" dirty="0" smtClean="0"/>
              <a:t>No </a:t>
            </a:r>
            <a:r>
              <a:rPr lang="en-US" dirty="0"/>
              <a:t>need to transfer executable, loader or libraries</a:t>
            </a:r>
          </a:p>
          <a:p>
            <a:r>
              <a:rPr lang="en-US" dirty="0"/>
              <a:t>Possibility to build clusters which allow execution of specified applications only</a:t>
            </a:r>
          </a:p>
          <a:p>
            <a:r>
              <a:rPr lang="en-US" dirty="0"/>
              <a:t>Better application performance with architecture specific optimizations</a:t>
            </a:r>
          </a:p>
          <a:p>
            <a:r>
              <a:rPr lang="en-US" dirty="0"/>
              <a:t>Initialization of environment variables and paths, i.e. providing standard environment for executables submitted by user</a:t>
            </a:r>
          </a:p>
          <a:p>
            <a:r>
              <a:rPr lang="en-US" dirty="0"/>
              <a:t>Version management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3E3E-39E6-A545-9C70-9FAAAF71A62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4C48B-3276-A74D-A8EE-4336EEA11F36}" type="slidenum">
              <a:rPr lang="en-US" altLang="en-US" smtClean="0"/>
              <a:pPr/>
              <a:t>21</a:t>
            </a:fld>
            <a:endParaRPr lang="en-US" alt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547688" y="4458272"/>
            <a:ext cx="8153400" cy="1189729"/>
          </a:xfrm>
          <a:prstGeom prst="rect">
            <a:avLst/>
          </a:prstGeom>
          <a:noFill/>
          <a:ln>
            <a:solidFill>
              <a:srgbClr val="C00000"/>
            </a:solidFill>
          </a:ln>
          <a:effectLst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Wingdings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000099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Logistical problem:</a:t>
            </a:r>
          </a:p>
          <a:p>
            <a:r>
              <a:rPr lang="en-US" dirty="0"/>
              <a:t>Who/how keeps track of all RTEs?</a:t>
            </a:r>
          </a:p>
          <a:p>
            <a:r>
              <a:rPr lang="en-US" dirty="0"/>
              <a:t>Currently, just a Web page</a:t>
            </a:r>
          </a:p>
          <a:p>
            <a:r>
              <a:rPr lang="en-US" dirty="0"/>
              <a:t>In ATLAS, RTEs are generally replaced now by </a:t>
            </a:r>
            <a:r>
              <a:rPr lang="en-US" dirty="0" smtClean="0"/>
              <a:t>CVMFS</a:t>
            </a:r>
            <a:endParaRPr lang="en-US" kern="0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619702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 CE in more details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142D-7299-8643-AE80-7101ACA6560A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B0AA6-9C49-2740-AD26-CF1A3233DE2A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15649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handling by A-REX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DC36A-48B0-8C42-A280-428137A08FA2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EAF0-0052-3649-BA32-A29802D637EA}" type="slidenum">
              <a:rPr lang="en-US" altLang="en-US" smtClean="0"/>
              <a:pPr/>
              <a:t>23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524" y="1753411"/>
            <a:ext cx="5559276" cy="38009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1772816"/>
            <a:ext cx="2824071" cy="3762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5415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Control Directory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A-REX stores all information about jobs in files under the control directory</a:t>
            </a:r>
          </a:p>
          <a:p>
            <a:r>
              <a:rPr lang="en-US" dirty="0"/>
              <a:t>Important files:</a:t>
            </a:r>
          </a:p>
          <a:p>
            <a:pPr lvl="1"/>
            <a:r>
              <a:rPr lang="en-US" dirty="0" err="1"/>
              <a:t>job.#.errors</a:t>
            </a:r>
            <a:r>
              <a:rPr lang="en-US" dirty="0"/>
              <a:t>: logs from data staging and batch submission</a:t>
            </a:r>
          </a:p>
          <a:p>
            <a:pPr lvl="1"/>
            <a:r>
              <a:rPr lang="en-US" dirty="0" err="1"/>
              <a:t>job.#.description</a:t>
            </a:r>
            <a:r>
              <a:rPr lang="en-US" dirty="0"/>
              <a:t>: original job description</a:t>
            </a:r>
          </a:p>
          <a:p>
            <a:pPr lvl="1"/>
            <a:r>
              <a:rPr lang="en-US" dirty="0" err="1"/>
              <a:t>job.#.input</a:t>
            </a:r>
            <a:r>
              <a:rPr lang="en-US" dirty="0"/>
              <a:t>/output: input and output files</a:t>
            </a:r>
          </a:p>
          <a:p>
            <a:pPr lvl="1"/>
            <a:r>
              <a:rPr lang="en-US" dirty="0" err="1"/>
              <a:t>job.#.proxy</a:t>
            </a:r>
            <a:r>
              <a:rPr lang="en-US" dirty="0"/>
              <a:t>: delegated proxy certificate</a:t>
            </a:r>
          </a:p>
          <a:p>
            <a:pPr lvl="1"/>
            <a:r>
              <a:rPr lang="en-US" dirty="0" err="1"/>
              <a:t>job.#.xml</a:t>
            </a:r>
            <a:r>
              <a:rPr lang="en-US" dirty="0"/>
              <a:t>: accounting information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3E3E-39E6-A545-9C70-9FAAAF71A62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4C48B-3276-A74D-A8EE-4336EEA11F36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7962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Batch system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Scripts are called by A-REX to manage jobs, 3 per LRMS</a:t>
            </a:r>
          </a:p>
          <a:p>
            <a:pPr lvl="1"/>
            <a:r>
              <a:rPr lang="en-US" dirty="0" smtClean="0"/>
              <a:t>submit-condor-job</a:t>
            </a:r>
            <a:endParaRPr lang="en-US" dirty="0"/>
          </a:p>
          <a:p>
            <a:pPr lvl="2"/>
            <a:r>
              <a:rPr lang="en-US" dirty="0"/>
              <a:t>creates the job submission script which is passed to LRMS</a:t>
            </a:r>
          </a:p>
          <a:p>
            <a:pPr lvl="1"/>
            <a:r>
              <a:rPr lang="en-US" dirty="0" smtClean="0"/>
              <a:t>scan-condor-job</a:t>
            </a:r>
            <a:endParaRPr lang="en-US" dirty="0"/>
          </a:p>
          <a:p>
            <a:pPr lvl="2"/>
            <a:r>
              <a:rPr lang="en-US" dirty="0" smtClean="0"/>
              <a:t>checks </a:t>
            </a:r>
            <a:r>
              <a:rPr lang="en-US" dirty="0"/>
              <a:t>status of jobs and notifies A-REX if any have completed</a:t>
            </a:r>
          </a:p>
          <a:p>
            <a:pPr lvl="1"/>
            <a:r>
              <a:rPr lang="en-US" dirty="0" smtClean="0"/>
              <a:t>cancel-condor-job</a:t>
            </a:r>
            <a:endParaRPr lang="en-US" dirty="0"/>
          </a:p>
          <a:p>
            <a:pPr lvl="2"/>
            <a:r>
              <a:rPr lang="en-US" dirty="0"/>
              <a:t>cancel a running job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3E3E-39E6-A545-9C70-9FAAAF71A62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4C48B-3276-A74D-A8EE-4336EEA11F36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6801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 and configuration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142D-7299-8643-AE80-7101ACA6560A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B0AA6-9C49-2740-AD26-CF1A3233DE2A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25597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From EPEL (Red Hat-like platforms: </a:t>
            </a:r>
            <a:r>
              <a:rPr lang="en-US" dirty="0" err="1"/>
              <a:t>CentOS</a:t>
            </a:r>
            <a:r>
              <a:rPr lang="en-US" dirty="0"/>
              <a:t>, SL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yum install </a:t>
            </a:r>
            <a:r>
              <a:rPr lang="en-US" dirty="0" err="1"/>
              <a:t>nordugrid</a:t>
            </a:r>
            <a:r>
              <a:rPr lang="en-US" dirty="0"/>
              <a:t>-arc-ca-</a:t>
            </a:r>
            <a:r>
              <a:rPr lang="en-US" dirty="0" err="1"/>
              <a:t>utils</a:t>
            </a:r>
            <a:r>
              <a:rPr lang="en-US" dirty="0"/>
              <a:t> </a:t>
            </a:r>
            <a:r>
              <a:rPr lang="en-US" dirty="0" err="1"/>
              <a:t>nordugrid</a:t>
            </a:r>
            <a:r>
              <a:rPr lang="en-US" dirty="0"/>
              <a:t>-arc-</a:t>
            </a:r>
            <a:r>
              <a:rPr lang="en-US" dirty="0" err="1"/>
              <a:t>gridmap</a:t>
            </a:r>
            <a:r>
              <a:rPr lang="en-US" dirty="0"/>
              <a:t>-</a:t>
            </a:r>
            <a:r>
              <a:rPr lang="en-US" dirty="0" err="1"/>
              <a:t>utils</a:t>
            </a:r>
            <a:r>
              <a:rPr lang="en-US" dirty="0"/>
              <a:t> </a:t>
            </a:r>
            <a:r>
              <a:rPr lang="en-US" dirty="0" err="1"/>
              <a:t>nordugrid</a:t>
            </a:r>
            <a:r>
              <a:rPr lang="en-US" dirty="0"/>
              <a:t>-arc </a:t>
            </a:r>
            <a:r>
              <a:rPr lang="en-US" dirty="0" err="1"/>
              <a:t>nordugrid</a:t>
            </a:r>
            <a:r>
              <a:rPr lang="en-US" dirty="0"/>
              <a:t>-arc-</a:t>
            </a:r>
            <a:r>
              <a:rPr lang="en-US" dirty="0" err="1"/>
              <a:t>arex</a:t>
            </a:r>
            <a:r>
              <a:rPr lang="en-US" dirty="0"/>
              <a:t> </a:t>
            </a:r>
            <a:r>
              <a:rPr lang="en-US" dirty="0" err="1"/>
              <a:t>nordugrid</a:t>
            </a:r>
            <a:r>
              <a:rPr lang="en-US" dirty="0"/>
              <a:t>-arc-client </a:t>
            </a:r>
            <a:r>
              <a:rPr lang="en-US" dirty="0" err="1"/>
              <a:t>nordugrid</a:t>
            </a:r>
            <a:r>
              <a:rPr lang="en-US" dirty="0"/>
              <a:t>-arc-</a:t>
            </a:r>
            <a:r>
              <a:rPr lang="en-US" dirty="0" err="1"/>
              <a:t>gridftpd</a:t>
            </a:r>
            <a:r>
              <a:rPr lang="en-US" dirty="0"/>
              <a:t> </a:t>
            </a:r>
            <a:r>
              <a:rPr lang="en-US" dirty="0" err="1"/>
              <a:t>nordugrid</a:t>
            </a:r>
            <a:r>
              <a:rPr lang="en-US" dirty="0"/>
              <a:t>-arc-</a:t>
            </a:r>
            <a:r>
              <a:rPr lang="en-US" dirty="0" err="1"/>
              <a:t>hed</a:t>
            </a:r>
            <a:r>
              <a:rPr lang="en-US" dirty="0"/>
              <a:t> </a:t>
            </a:r>
            <a:r>
              <a:rPr lang="en-US" dirty="0" err="1"/>
              <a:t>nordugrid</a:t>
            </a:r>
            <a:r>
              <a:rPr lang="en-US" dirty="0"/>
              <a:t>-arc-</a:t>
            </a:r>
            <a:r>
              <a:rPr lang="en-US" dirty="0" err="1"/>
              <a:t>ldap</a:t>
            </a:r>
            <a:r>
              <a:rPr lang="en-US" dirty="0"/>
              <a:t>-</a:t>
            </a:r>
            <a:r>
              <a:rPr lang="en-US" dirty="0" err="1"/>
              <a:t>infosys</a:t>
            </a:r>
            <a:r>
              <a:rPr lang="en-US" dirty="0"/>
              <a:t> </a:t>
            </a:r>
            <a:r>
              <a:rPr lang="en-US" dirty="0" err="1"/>
              <a:t>nordugrid</a:t>
            </a:r>
            <a:r>
              <a:rPr lang="en-US" dirty="0"/>
              <a:t>-arc-plugins-</a:t>
            </a:r>
            <a:r>
              <a:rPr lang="en-US" dirty="0" err="1"/>
              <a:t>globus</a:t>
            </a:r>
            <a:r>
              <a:rPr lang="en-US" dirty="0"/>
              <a:t> </a:t>
            </a:r>
            <a:r>
              <a:rPr lang="en-US" dirty="0" err="1"/>
              <a:t>nordugrid</a:t>
            </a:r>
            <a:r>
              <a:rPr lang="en-US" dirty="0"/>
              <a:t>-arc-plugins-needed</a:t>
            </a:r>
          </a:p>
          <a:p>
            <a:r>
              <a:rPr lang="en-US" dirty="0"/>
              <a:t>Host certificate</a:t>
            </a:r>
          </a:p>
          <a:p>
            <a:r>
              <a:rPr lang="en-US" dirty="0"/>
              <a:t>CA Certificates</a:t>
            </a:r>
          </a:p>
          <a:p>
            <a:pPr lvl="1"/>
            <a:r>
              <a:rPr lang="en-US" u="sng" dirty="0">
                <a:hlinkClick r:id="rId2"/>
              </a:rPr>
              <a:t>https://wiki.egi.eu/wiki/EGI_IGTF_Release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3E3E-39E6-A545-9C70-9FAAAF71A62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4C48B-3276-A74D-A8EE-4336EEA11F36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62740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single file, /</a:t>
            </a:r>
            <a:r>
              <a:rPr lang="en-US" dirty="0" err="1"/>
              <a:t>etc</a:t>
            </a:r>
            <a:r>
              <a:rPr lang="en-US" dirty="0"/>
              <a:t>/</a:t>
            </a:r>
            <a:r>
              <a:rPr lang="en-US" dirty="0" err="1"/>
              <a:t>arc.conf</a:t>
            </a:r>
            <a:endParaRPr lang="en-US" dirty="0"/>
          </a:p>
          <a:p>
            <a:r>
              <a:rPr lang="en-US" dirty="0" smtClean="0"/>
              <a:t>Full </a:t>
            </a:r>
            <a:r>
              <a:rPr lang="en-US" dirty="0"/>
              <a:t>reference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usr</a:t>
            </a:r>
            <a:r>
              <a:rPr lang="en-US" dirty="0"/>
              <a:t>/share/arc/examples/</a:t>
            </a:r>
            <a:r>
              <a:rPr lang="en-US" dirty="0" err="1"/>
              <a:t>arc.conf.reference</a:t>
            </a:r>
            <a:endParaRPr lang="en-US" dirty="0"/>
          </a:p>
          <a:p>
            <a:r>
              <a:rPr lang="en-US" dirty="0"/>
              <a:t>Manual with full explanation</a:t>
            </a:r>
          </a:p>
          <a:p>
            <a:pPr lvl="1"/>
            <a:r>
              <a:rPr lang="en-US" u="sng" dirty="0">
                <a:hlinkClick r:id="rId2"/>
              </a:rPr>
              <a:t>http://www.nordugrid.org/documents/arc-ce-sysadm-guide.pdf</a:t>
            </a:r>
            <a:endParaRPr lang="en-US" dirty="0">
              <a:hlinkClick r:id="rId2"/>
            </a:endParaRPr>
          </a:p>
          <a:p>
            <a:r>
              <a:rPr lang="en-US" dirty="0"/>
              <a:t>Good to start from an existing configuration from another </a:t>
            </a:r>
            <a:r>
              <a:rPr lang="en-US" dirty="0" smtClean="0"/>
              <a:t>site</a:t>
            </a:r>
          </a:p>
          <a:p>
            <a:pPr lvl="1"/>
            <a:r>
              <a:rPr lang="en-US" dirty="0" smtClean="0"/>
              <a:t>E.g., https://</a:t>
            </a:r>
            <a:r>
              <a:rPr lang="en-US" dirty="0" err="1" smtClean="0"/>
              <a:t>www.gridpp.ac.uk</a:t>
            </a:r>
            <a:r>
              <a:rPr lang="en-US" dirty="0" smtClean="0"/>
              <a:t>/wiki/</a:t>
            </a:r>
            <a:r>
              <a:rPr lang="en-US" dirty="0" err="1" smtClean="0"/>
              <a:t>Example_Build_of_an_ARC</a:t>
            </a:r>
            <a:r>
              <a:rPr lang="en-US" dirty="0" smtClean="0"/>
              <a:t>/</a:t>
            </a:r>
            <a:r>
              <a:rPr lang="en-US" dirty="0" err="1" smtClean="0"/>
              <a:t>Condor_Cluster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3E3E-39E6-A545-9C70-9FAAAF71A62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4C48B-3276-A74D-A8EE-4336EEA11F36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89221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Administration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Starting, stopping services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etc</a:t>
            </a:r>
            <a:r>
              <a:rPr lang="en-US" dirty="0"/>
              <a:t>/</a:t>
            </a:r>
            <a:r>
              <a:rPr lang="en-US" dirty="0" err="1"/>
              <a:t>init.d</a:t>
            </a:r>
            <a:r>
              <a:rPr lang="en-US" dirty="0"/>
              <a:t>/a-rex start</a:t>
            </a:r>
          </a:p>
          <a:p>
            <a:pPr lvl="1"/>
            <a:r>
              <a:rPr lang="en-US" dirty="0"/>
              <a:t>/</a:t>
            </a:r>
            <a:r>
              <a:rPr lang="en-US" dirty="0" err="1" smtClean="0"/>
              <a:t>etc</a:t>
            </a:r>
            <a:r>
              <a:rPr lang="en-US" dirty="0" smtClean="0"/>
              <a:t>/</a:t>
            </a:r>
            <a:r>
              <a:rPr lang="en-US" dirty="0" err="1" smtClean="0"/>
              <a:t>init.d</a:t>
            </a:r>
            <a:r>
              <a:rPr lang="en-US" dirty="0" smtClean="0"/>
              <a:t>/</a:t>
            </a:r>
            <a:r>
              <a:rPr lang="en-US" dirty="0" err="1" smtClean="0"/>
              <a:t>gridftpd</a:t>
            </a:r>
            <a:r>
              <a:rPr lang="en-US" dirty="0" smtClean="0"/>
              <a:t> </a:t>
            </a:r>
            <a:r>
              <a:rPr lang="en-US" dirty="0"/>
              <a:t>start</a:t>
            </a:r>
          </a:p>
          <a:p>
            <a:pPr lvl="1"/>
            <a:r>
              <a:rPr lang="en-US" dirty="0" smtClean="0"/>
              <a:t>/</a:t>
            </a:r>
            <a:r>
              <a:rPr lang="en-US" dirty="0" err="1"/>
              <a:t>etc</a:t>
            </a:r>
            <a:r>
              <a:rPr lang="en-US" dirty="0"/>
              <a:t>/</a:t>
            </a:r>
            <a:r>
              <a:rPr lang="en-US" dirty="0" err="1"/>
              <a:t>init.d</a:t>
            </a:r>
            <a:r>
              <a:rPr lang="en-US" dirty="0"/>
              <a:t>/</a:t>
            </a:r>
            <a:r>
              <a:rPr lang="en-US" dirty="0" err="1"/>
              <a:t>nordugrid</a:t>
            </a:r>
            <a:r>
              <a:rPr lang="en-US" dirty="0"/>
              <a:t>-arc-</a:t>
            </a:r>
            <a:r>
              <a:rPr lang="en-US" dirty="0" err="1"/>
              <a:t>ldap</a:t>
            </a:r>
            <a:r>
              <a:rPr lang="en-US" dirty="0"/>
              <a:t>-</a:t>
            </a:r>
            <a:r>
              <a:rPr lang="en-US" dirty="0" err="1"/>
              <a:t>infosys</a:t>
            </a:r>
            <a:r>
              <a:rPr lang="en-US" dirty="0"/>
              <a:t> start</a:t>
            </a:r>
          </a:p>
          <a:p>
            <a:pPr lvl="1"/>
            <a:r>
              <a:rPr lang="en-US" dirty="0"/>
              <a:t>/</a:t>
            </a:r>
            <a:r>
              <a:rPr lang="en-US" dirty="0" err="1"/>
              <a:t>etc</a:t>
            </a:r>
            <a:r>
              <a:rPr lang="en-US" dirty="0"/>
              <a:t>/</a:t>
            </a:r>
            <a:r>
              <a:rPr lang="en-US" dirty="0" err="1"/>
              <a:t>init.d</a:t>
            </a:r>
            <a:r>
              <a:rPr lang="en-US" dirty="0"/>
              <a:t>/</a:t>
            </a:r>
            <a:r>
              <a:rPr lang="en-US" dirty="0" err="1"/>
              <a:t>nordugrid</a:t>
            </a:r>
            <a:r>
              <a:rPr lang="en-US" dirty="0"/>
              <a:t>-arc-</a:t>
            </a:r>
            <a:r>
              <a:rPr lang="en-US" dirty="0" err="1"/>
              <a:t>inforeg</a:t>
            </a:r>
            <a:r>
              <a:rPr lang="en-US" dirty="0"/>
              <a:t> start</a:t>
            </a:r>
          </a:p>
          <a:p>
            <a:r>
              <a:rPr lang="en-US" dirty="0"/>
              <a:t>Log files</a:t>
            </a:r>
          </a:p>
          <a:p>
            <a:pPr lvl="1"/>
            <a:r>
              <a:rPr lang="en-US" dirty="0"/>
              <a:t>By default all are in /</a:t>
            </a:r>
            <a:r>
              <a:rPr lang="en-US" dirty="0" err="1"/>
              <a:t>var</a:t>
            </a:r>
            <a:r>
              <a:rPr lang="en-US" dirty="0"/>
              <a:t>/log/arc and are rotated each day</a:t>
            </a:r>
          </a:p>
          <a:p>
            <a:r>
              <a:rPr lang="en-US" dirty="0"/>
              <a:t>/</a:t>
            </a:r>
            <a:r>
              <a:rPr lang="en-US" dirty="0" err="1"/>
              <a:t>usr</a:t>
            </a:r>
            <a:r>
              <a:rPr lang="en-US" dirty="0"/>
              <a:t>/</a:t>
            </a:r>
            <a:r>
              <a:rPr lang="en-US" dirty="0" err="1"/>
              <a:t>libexec</a:t>
            </a:r>
            <a:r>
              <a:rPr lang="en-US" dirty="0"/>
              <a:t>/arc/gm-jobs</a:t>
            </a:r>
          </a:p>
          <a:p>
            <a:pPr lvl="1"/>
            <a:r>
              <a:rPr lang="en-US" dirty="0"/>
              <a:t>Utility for giving a summary of job under A-REX’s control</a:t>
            </a:r>
          </a:p>
          <a:p>
            <a:pPr lvl="1"/>
            <a:r>
              <a:rPr lang="en-US" dirty="0"/>
              <a:t>Can also be used for manual operations, e.g. killing all jobs of a certain user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3E3E-39E6-A545-9C70-9FAAAF71A62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4C48B-3276-A74D-A8EE-4336EEA11F36}" type="slidenum">
              <a:rPr lang="en-US" altLang="en-US" smtClean="0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2458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High-level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NorduGrid</a:t>
            </a:r>
            <a:r>
              <a:rPr lang="en-US" dirty="0" smtClean="0"/>
              <a:t> ARC is a set of products</a:t>
            </a:r>
          </a:p>
          <a:p>
            <a:pPr lvl="1"/>
            <a:r>
              <a:rPr lang="en-US" dirty="0" smtClean="0"/>
              <a:t>ARC, ARC-docs, ARC-</a:t>
            </a:r>
            <a:r>
              <a:rPr lang="en-US" dirty="0" err="1" smtClean="0"/>
              <a:t>Nagios</a:t>
            </a:r>
            <a:r>
              <a:rPr lang="en-US" dirty="0" smtClean="0"/>
              <a:t>-plugins, CANL-C++, </a:t>
            </a:r>
            <a:r>
              <a:rPr lang="en-US" dirty="0" err="1" smtClean="0"/>
              <a:t>GangliARC</a:t>
            </a:r>
            <a:endParaRPr lang="en-US" dirty="0" smtClean="0"/>
          </a:p>
          <a:p>
            <a:r>
              <a:rPr lang="en-US" dirty="0" smtClean="0"/>
              <a:t>Broad platform support</a:t>
            </a:r>
          </a:p>
          <a:p>
            <a:pPr lvl="1"/>
            <a:r>
              <a:rPr lang="en-US" dirty="0" smtClean="0"/>
              <a:t>Runs on RHEL/SL/</a:t>
            </a:r>
            <a:r>
              <a:rPr lang="en-US" dirty="0" err="1" smtClean="0"/>
              <a:t>CentOS</a:t>
            </a:r>
            <a:r>
              <a:rPr lang="en-US" dirty="0" smtClean="0"/>
              <a:t>/Fedora, </a:t>
            </a:r>
            <a:r>
              <a:rPr lang="en-US" dirty="0" err="1" smtClean="0"/>
              <a:t>Debian</a:t>
            </a:r>
            <a:r>
              <a:rPr lang="en-US" dirty="0" smtClean="0"/>
              <a:t>/Ubuntu, </a:t>
            </a:r>
            <a:r>
              <a:rPr lang="en-US" dirty="0" err="1" smtClean="0"/>
              <a:t>MacOSX</a:t>
            </a:r>
            <a:endParaRPr lang="en-US" dirty="0" smtClean="0"/>
          </a:p>
          <a:p>
            <a:r>
              <a:rPr lang="en-US" dirty="0" smtClean="0"/>
              <a:t>Developed in SVN</a:t>
            </a:r>
          </a:p>
          <a:p>
            <a:pPr lvl="1"/>
            <a:r>
              <a:rPr lang="en-US" dirty="0" smtClean="0"/>
              <a:t>Base language C++, parts written in Python, Perl and BASH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3E3E-39E6-A545-9C70-9FAAAF71A62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4C48B-3276-A74D-A8EE-4336EEA11F3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33095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NorduGrid</a:t>
            </a:r>
            <a:r>
              <a:rPr lang="en-US" dirty="0"/>
              <a:t> Monitor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153400" cy="481608"/>
          </a:xfrm>
        </p:spPr>
        <p:txBody>
          <a:bodyPr/>
          <a:lstStyle/>
          <a:p>
            <a:r>
              <a:rPr lang="en-US" u="sng" dirty="0">
                <a:hlinkClick r:id="rId2"/>
              </a:rPr>
              <a:t>http://www.nordugrid.org/monitor/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3E3E-39E6-A545-9C70-9FAAAF71A62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4C48B-3276-A74D-A8EE-4336EEA11F36}" type="slidenum">
              <a:rPr lang="en-US" altLang="en-US" smtClean="0"/>
              <a:pPr/>
              <a:t>30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417" y="1697639"/>
            <a:ext cx="8686800" cy="445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4172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mapping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Several options of varying complexity exist to map Grid DNs to local user ids</a:t>
            </a:r>
          </a:p>
          <a:p>
            <a:r>
              <a:rPr lang="en-US" dirty="0"/>
              <a:t>Most fundamental concept is </a:t>
            </a:r>
            <a:r>
              <a:rPr lang="en-US" dirty="0" err="1"/>
              <a:t>gridmap</a:t>
            </a:r>
            <a:r>
              <a:rPr lang="en-US" dirty="0"/>
              <a:t> file – a plain text file with lines “DN username”</a:t>
            </a:r>
          </a:p>
          <a:p>
            <a:pPr lvl="1"/>
            <a:r>
              <a:rPr lang="en-US" dirty="0"/>
              <a:t>Static </a:t>
            </a:r>
            <a:r>
              <a:rPr lang="en-US" dirty="0" err="1"/>
              <a:t>gridmap</a:t>
            </a:r>
            <a:r>
              <a:rPr lang="en-US" dirty="0"/>
              <a:t> file</a:t>
            </a:r>
          </a:p>
          <a:p>
            <a:pPr lvl="1"/>
            <a:r>
              <a:rPr lang="en-US" dirty="0"/>
              <a:t>Dynamic </a:t>
            </a:r>
            <a:r>
              <a:rPr lang="en-US" dirty="0" err="1"/>
              <a:t>gridmap</a:t>
            </a:r>
            <a:r>
              <a:rPr lang="en-US" dirty="0"/>
              <a:t> file produced by </a:t>
            </a:r>
            <a:r>
              <a:rPr lang="en-US" dirty="0" err="1"/>
              <a:t>nordugridmap</a:t>
            </a:r>
            <a:r>
              <a:rPr lang="en-US" dirty="0"/>
              <a:t> tool</a:t>
            </a:r>
          </a:p>
          <a:p>
            <a:pPr lvl="2"/>
            <a:r>
              <a:rPr lang="en-US" dirty="0"/>
              <a:t>Options of using VOMS servers, combining static </a:t>
            </a:r>
            <a:r>
              <a:rPr lang="en-US" dirty="0" err="1"/>
              <a:t>mapfiles</a:t>
            </a:r>
            <a:r>
              <a:rPr lang="en-US" dirty="0"/>
              <a:t>, etc.</a:t>
            </a:r>
          </a:p>
          <a:p>
            <a:r>
              <a:rPr lang="en-US" dirty="0"/>
              <a:t>Local user/group mapping can also be done in many different and complex ways</a:t>
            </a:r>
          </a:p>
          <a:p>
            <a:pPr lvl="1"/>
            <a:r>
              <a:rPr lang="en-US" dirty="0"/>
              <a:t>See system administration guide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3E3E-39E6-A545-9C70-9FAAAF71A62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4C48B-3276-A74D-A8EE-4336EEA11F36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08441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an installation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Install </a:t>
            </a:r>
            <a:r>
              <a:rPr lang="en-US" dirty="0" err="1"/>
              <a:t>nordugrid</a:t>
            </a:r>
            <a:r>
              <a:rPr lang="en-US" dirty="0"/>
              <a:t>-arc-clients</a:t>
            </a:r>
          </a:p>
          <a:p>
            <a:r>
              <a:rPr lang="en-US" dirty="0" err="1"/>
              <a:t>arcls</a:t>
            </a:r>
            <a:r>
              <a:rPr lang="en-US" dirty="0"/>
              <a:t> </a:t>
            </a:r>
            <a:r>
              <a:rPr lang="en-US" dirty="0" err="1"/>
              <a:t>gsiftp</a:t>
            </a:r>
            <a:r>
              <a:rPr lang="en-US" dirty="0"/>
              <a:t>://</a:t>
            </a:r>
            <a:r>
              <a:rPr lang="en-US" dirty="0" err="1"/>
              <a:t>localhost</a:t>
            </a:r>
            <a:r>
              <a:rPr lang="en-US" dirty="0"/>
              <a:t>/</a:t>
            </a:r>
          </a:p>
          <a:p>
            <a:r>
              <a:rPr lang="en-US" dirty="0" err="1"/>
              <a:t>arcsub</a:t>
            </a:r>
            <a:r>
              <a:rPr lang="en-US" dirty="0"/>
              <a:t> -c </a:t>
            </a:r>
            <a:r>
              <a:rPr lang="en-US" dirty="0" err="1"/>
              <a:t>localhost</a:t>
            </a:r>
            <a:r>
              <a:rPr lang="en-US" dirty="0"/>
              <a:t> -e '&amp;(executable=/bin/hostname)(</a:t>
            </a:r>
            <a:r>
              <a:rPr lang="en-US" dirty="0" err="1"/>
              <a:t>stdout</a:t>
            </a:r>
            <a:r>
              <a:rPr lang="en-US" dirty="0"/>
              <a:t>=</a:t>
            </a:r>
            <a:r>
              <a:rPr lang="en-US" dirty="0" err="1"/>
              <a:t>stdout</a:t>
            </a:r>
            <a:r>
              <a:rPr lang="en-US" dirty="0"/>
              <a:t>)' -d DEBUG</a:t>
            </a:r>
          </a:p>
          <a:p>
            <a:r>
              <a:rPr lang="en-US" dirty="0" err="1"/>
              <a:t>arcstat</a:t>
            </a:r>
            <a:r>
              <a:rPr lang="en-US" dirty="0"/>
              <a:t> &lt;job id&gt;</a:t>
            </a:r>
          </a:p>
          <a:p>
            <a:r>
              <a:rPr lang="en-US" dirty="0" err="1"/>
              <a:t>arcget</a:t>
            </a:r>
            <a:r>
              <a:rPr lang="en-US" dirty="0"/>
              <a:t> &lt;job id&gt;</a:t>
            </a:r>
          </a:p>
          <a:p>
            <a:r>
              <a:rPr lang="en-US" dirty="0"/>
              <a:t>ARC tools manual</a:t>
            </a:r>
          </a:p>
          <a:p>
            <a:pPr lvl="1"/>
            <a:r>
              <a:rPr lang="en-US" u="sng" dirty="0">
                <a:hlinkClick r:id="rId2"/>
              </a:rPr>
              <a:t>http://www.nordugrid.org/documents/arc-ui.pdf</a:t>
            </a:r>
            <a:endParaRPr lang="en-US" dirty="0">
              <a:hlinkClick r:id="rId2"/>
            </a:endParaRPr>
          </a:p>
          <a:p>
            <a:r>
              <a:rPr lang="en-US" dirty="0"/>
              <a:t>Check if local </a:t>
            </a:r>
            <a:r>
              <a:rPr lang="en-US" dirty="0" err="1"/>
              <a:t>infosys</a:t>
            </a:r>
            <a:r>
              <a:rPr lang="en-US" dirty="0"/>
              <a:t> is working</a:t>
            </a:r>
          </a:p>
          <a:p>
            <a:pPr lvl="1"/>
            <a:r>
              <a:rPr lang="en-US" dirty="0" err="1"/>
              <a:t>ldapsearch</a:t>
            </a:r>
            <a:r>
              <a:rPr lang="en-US" dirty="0"/>
              <a:t> -h </a:t>
            </a:r>
            <a:r>
              <a:rPr lang="en-US" dirty="0" err="1"/>
              <a:t>localhost</a:t>
            </a:r>
            <a:r>
              <a:rPr lang="en-US" dirty="0"/>
              <a:t> -p 2135 -x -b '</a:t>
            </a:r>
            <a:r>
              <a:rPr lang="en-US" dirty="0" err="1"/>
              <a:t>mds</a:t>
            </a:r>
            <a:r>
              <a:rPr lang="en-US" dirty="0"/>
              <a:t>-</a:t>
            </a:r>
            <a:r>
              <a:rPr lang="en-US" dirty="0" err="1"/>
              <a:t>vo</a:t>
            </a:r>
            <a:r>
              <a:rPr lang="en-US" dirty="0"/>
              <a:t>-name=</a:t>
            </a:r>
            <a:r>
              <a:rPr lang="en-US" dirty="0" err="1"/>
              <a:t>local,o</a:t>
            </a:r>
            <a:r>
              <a:rPr lang="en-US" dirty="0"/>
              <a:t>=grid'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3E3E-39E6-A545-9C70-9FAAAF71A62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4C48B-3276-A74D-A8EE-4336EEA11F36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2241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Server installation instructions</a:t>
            </a:r>
          </a:p>
          <a:p>
            <a:pPr lvl="1"/>
            <a:r>
              <a:rPr lang="en-US" u="sng" dirty="0">
                <a:hlinkClick r:id="rId2"/>
              </a:rPr>
              <a:t>http://www.nordugrid.org/documents/arc-server-install.html</a:t>
            </a:r>
            <a:endParaRPr lang="en-US" dirty="0">
              <a:hlinkClick r:id="rId2"/>
            </a:endParaRPr>
          </a:p>
          <a:p>
            <a:r>
              <a:rPr lang="en-US" dirty="0"/>
              <a:t>ARC CE Sys admin manual</a:t>
            </a:r>
          </a:p>
          <a:p>
            <a:pPr lvl="1"/>
            <a:r>
              <a:rPr lang="en-US" u="sng" dirty="0">
                <a:hlinkClick r:id="rId3"/>
              </a:rPr>
              <a:t>http://www.nordugrid.org/documents/arc-ce-sysadm-guide.pdf</a:t>
            </a:r>
            <a:endParaRPr lang="en-US" dirty="0">
              <a:hlinkClick r:id="rId3"/>
            </a:endParaRPr>
          </a:p>
          <a:p>
            <a:r>
              <a:rPr lang="en-US" dirty="0" err="1"/>
              <a:t>arc.conf.reference</a:t>
            </a:r>
            <a:endParaRPr lang="en-US" dirty="0"/>
          </a:p>
          <a:p>
            <a:pPr lvl="1"/>
            <a:r>
              <a:rPr lang="en-US" dirty="0"/>
              <a:t>Installed at /</a:t>
            </a:r>
            <a:r>
              <a:rPr lang="en-US" dirty="0" err="1"/>
              <a:t>usr</a:t>
            </a:r>
            <a:r>
              <a:rPr lang="en-US" dirty="0"/>
              <a:t>/share/arc/examples/</a:t>
            </a:r>
            <a:r>
              <a:rPr lang="en-US" dirty="0" err="1"/>
              <a:t>arc.conf.reference</a:t>
            </a:r>
            <a:endParaRPr lang="en-US" dirty="0"/>
          </a:p>
          <a:p>
            <a:r>
              <a:rPr lang="en-US" dirty="0"/>
              <a:t>Email list for ARC-related discussions: </a:t>
            </a:r>
            <a:r>
              <a:rPr lang="en-US" u="sng" dirty="0">
                <a:hlinkClick r:id="rId4"/>
              </a:rPr>
              <a:t>nordugrid-discuss@nordugrid.org</a:t>
            </a:r>
            <a:endParaRPr lang="en-US" dirty="0">
              <a:hlinkClick r:id="rId4"/>
            </a:endParaRPr>
          </a:p>
          <a:p>
            <a:pPr lvl="1"/>
            <a:r>
              <a:rPr lang="en-US" dirty="0"/>
              <a:t>Archive: </a:t>
            </a:r>
            <a:r>
              <a:rPr lang="en-US" u="sng" dirty="0">
                <a:hlinkClick r:id="rId5"/>
              </a:rPr>
              <a:t>http://mail.nordugrid.org/mailman/listinfo/nordugrid-discuss</a:t>
            </a:r>
            <a:endParaRPr lang="en-US" dirty="0">
              <a:hlinkClick r:id="rId5"/>
            </a:endParaRPr>
          </a:p>
          <a:p>
            <a:r>
              <a:rPr lang="en-US" dirty="0"/>
              <a:t>Subversion repository</a:t>
            </a:r>
          </a:p>
          <a:p>
            <a:pPr lvl="1"/>
            <a:r>
              <a:rPr lang="en-US" u="sng" dirty="0">
                <a:hlinkClick r:id="rId6"/>
              </a:rPr>
              <a:t>http://svn.nordugrid.org/trac/nordugrid/browser/arc1/trunk</a:t>
            </a:r>
            <a:endParaRPr lang="en-US" dirty="0">
              <a:hlinkClick r:id="rId6"/>
            </a:endParaRPr>
          </a:p>
          <a:p>
            <a:r>
              <a:rPr lang="en-US" dirty="0" err="1"/>
              <a:t>Bugzilla</a:t>
            </a:r>
            <a:endParaRPr lang="en-US" dirty="0"/>
          </a:p>
          <a:p>
            <a:pPr lvl="1"/>
            <a:r>
              <a:rPr lang="en-US" u="sng" dirty="0">
                <a:hlinkClick r:id="rId7"/>
              </a:rPr>
              <a:t>http://bugzilla.nordugrid.org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3E3E-39E6-A545-9C70-9FAAAF71A629}" type="datetime1">
              <a:rPr lang="en-US" altLang="en-US" smtClean="0"/>
              <a:pPr/>
              <a:t>2/24/16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4C48B-3276-A74D-A8EE-4336EEA11F36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7840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Front-end to computing resources: the  </a:t>
            </a:r>
            <a:r>
              <a:rPr lang="en-US" b="1" dirty="0"/>
              <a:t>ARC Compute Element (CE)</a:t>
            </a:r>
            <a:endParaRPr lang="en-US" dirty="0"/>
          </a:p>
          <a:p>
            <a:pPr lvl="1"/>
            <a:r>
              <a:rPr lang="en-US" dirty="0" smtClean="0"/>
              <a:t>CE is a set of services and modules</a:t>
            </a:r>
          </a:p>
          <a:p>
            <a:pPr lvl="2"/>
            <a:r>
              <a:rPr lang="en-US" dirty="0" err="1" smtClean="0"/>
              <a:t>Authorisation</a:t>
            </a:r>
            <a:r>
              <a:rPr lang="en-US" dirty="0" smtClean="0"/>
              <a:t> and access control</a:t>
            </a:r>
          </a:p>
          <a:p>
            <a:pPr lvl="2"/>
            <a:r>
              <a:rPr lang="en-US" dirty="0" smtClean="0"/>
              <a:t>Job handling</a:t>
            </a:r>
          </a:p>
          <a:p>
            <a:pPr lvl="2"/>
            <a:r>
              <a:rPr lang="en-US" dirty="0" smtClean="0"/>
              <a:t>Job files handling (input/output data)</a:t>
            </a:r>
          </a:p>
          <a:p>
            <a:pPr lvl="2"/>
            <a:r>
              <a:rPr lang="en-US" dirty="0" smtClean="0"/>
              <a:t>Information handling</a:t>
            </a:r>
          </a:p>
          <a:p>
            <a:pPr lvl="2"/>
            <a:r>
              <a:rPr lang="en-US" dirty="0" smtClean="0"/>
              <a:t>Accounting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Resource indexing server (EGIIS)</a:t>
            </a:r>
            <a:endParaRPr lang="en-US" dirty="0" smtClean="0"/>
          </a:p>
          <a:p>
            <a:pPr lvl="1"/>
            <a:r>
              <a:rPr lang="en-US" dirty="0" smtClean="0"/>
              <a:t>A lightweight LDAP-based server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client tools</a:t>
            </a:r>
            <a:endParaRPr lang="en-US" dirty="0" smtClean="0"/>
          </a:p>
          <a:p>
            <a:pPr lvl="1"/>
            <a:r>
              <a:rPr lang="en-US" dirty="0" smtClean="0"/>
              <a:t>Built upon libraries, some shared with the 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3E3E-39E6-A545-9C70-9FAAAF71A62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4C48B-3276-A74D-A8EE-4336EEA11F36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5306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 CE and interactions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359440"/>
            <a:ext cx="8153400" cy="459632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3E3E-39E6-A545-9C70-9FAAAF71A62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4C48B-3276-A74D-A8EE-4336EEA11F36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59767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 CE key concept: optimized for data-intensive jobs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8045" y="1219200"/>
            <a:ext cx="7684109" cy="48768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3E3E-39E6-A545-9C70-9FAAAF71A62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4C48B-3276-A74D-A8EE-4336EEA11F36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7640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 CE components on a </a:t>
            </a:r>
            <a:r>
              <a:rPr lang="en-US" dirty="0" smtClean="0"/>
              <a:t>cluster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4182616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Interfaced to a number of batch systems</a:t>
            </a:r>
          </a:p>
          <a:p>
            <a:pPr lvl="1"/>
            <a:r>
              <a:rPr lang="en-US" dirty="0"/>
              <a:t>SLURM, SGE, PBS, LSF, LL, Condor</a:t>
            </a:r>
          </a:p>
          <a:p>
            <a:r>
              <a:rPr lang="en-US" dirty="0"/>
              <a:t>ARC CE is a uniform interface: batch system specifics are </a:t>
            </a:r>
            <a:r>
              <a:rPr lang="en-US" u="sng" dirty="0"/>
              <a:t>not </a:t>
            </a:r>
            <a:r>
              <a:rPr lang="en-US" u="sng" dirty="0" smtClean="0"/>
              <a:t>exposed</a:t>
            </a:r>
          </a:p>
          <a:p>
            <a:r>
              <a:rPr lang="en-US" u="sng" dirty="0" smtClean="0"/>
              <a:t>No </a:t>
            </a:r>
            <a:r>
              <a:rPr lang="en-US" u="sng" dirty="0"/>
              <a:t>ARC component is installed on worker nodes</a:t>
            </a:r>
          </a:p>
          <a:p>
            <a:pPr lvl="1"/>
            <a:r>
              <a:rPr lang="en-US" u="sng" dirty="0"/>
              <a:t>No need, because the CE handles transfers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3E3E-39E6-A545-9C70-9FAAAF71A62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4C48B-3276-A74D-A8EE-4336EEA11F36}" type="slidenum">
              <a:rPr lang="en-US" altLang="en-US" smtClean="0"/>
              <a:pPr/>
              <a:t>7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8731" y="1196107"/>
            <a:ext cx="4253510" cy="503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737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 CE components with SSH backend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39165"/>
            <a:ext cx="3966592" cy="4876800"/>
          </a:xfrm>
        </p:spPr>
        <p:txBody>
          <a:bodyPr/>
          <a:lstStyle/>
          <a:p>
            <a:r>
              <a:rPr lang="en-US" dirty="0"/>
              <a:t>Job files are copied into cluster with </a:t>
            </a:r>
            <a:r>
              <a:rPr lang="en-US" dirty="0" err="1"/>
              <a:t>sshfs</a:t>
            </a:r>
            <a:endParaRPr lang="en-US" dirty="0"/>
          </a:p>
          <a:p>
            <a:r>
              <a:rPr lang="en-US" dirty="0"/>
              <a:t>Jobs are submitted with </a:t>
            </a:r>
            <a:r>
              <a:rPr lang="en-US" dirty="0" err="1"/>
              <a:t>ssh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83E3E-39E6-A545-9C70-9FAAAF71A629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F4C48B-3276-A74D-A8EE-4336EEA11F36}" type="slidenum">
              <a:rPr lang="en-US" altLang="en-US" smtClean="0"/>
              <a:pPr/>
              <a:t>8</a:t>
            </a:fld>
            <a:endParaRPr lang="en-US" alt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1127563"/>
            <a:ext cx="4307105" cy="5100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540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 Components and functionalities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1142D-7299-8643-AE80-7101ACA6560A}" type="datetime1">
              <a:rPr lang="en-US" altLang="en-US" smtClean="0"/>
              <a:pPr/>
              <a:t>2/24/16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www.nordugrid.org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B0AA6-9C49-2740-AD26-CF1A3233DE2A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8771198"/>
      </p:ext>
    </p:extLst>
  </p:cSld>
  <p:clrMapOvr>
    <a:masterClrMapping/>
  </p:clrMapOvr>
</p:sld>
</file>

<file path=ppt/theme/theme1.xml><?xml version="1.0" encoding="utf-8"?>
<a:theme xmlns:a="http://schemas.openxmlformats.org/drawingml/2006/main" name="1_nordugrid">
  <a:themeElements>
    <a:clrScheme name="1_nordugrid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1_nordugrid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nordugri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ugri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ugri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ugri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ugri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nordugri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ugri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ugri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ugri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ugri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ugri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nordugri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ng-template</Template>
  <TotalTime>5863</TotalTime>
  <Words>1219</Words>
  <Application>Microsoft Macintosh PowerPoint</Application>
  <PresentationFormat>On-screen Show (4:3)</PresentationFormat>
  <Paragraphs>292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ＭＳ Ｐゴシック</vt:lpstr>
      <vt:lpstr>Arial</vt:lpstr>
      <vt:lpstr>Lucida Sans Unicode</vt:lpstr>
      <vt:lpstr>Times New Roman</vt:lpstr>
      <vt:lpstr>Wingdings</vt:lpstr>
      <vt:lpstr>1_nordugrid</vt:lpstr>
      <vt:lpstr>ARC CE overview and key concepts</vt:lpstr>
      <vt:lpstr>ARC Overview and key concepts</vt:lpstr>
      <vt:lpstr>High-level overview</vt:lpstr>
      <vt:lpstr>Main components</vt:lpstr>
      <vt:lpstr>ARC CE and interactions</vt:lpstr>
      <vt:lpstr>ARC CE key concept: optimized for data-intensive jobs</vt:lpstr>
      <vt:lpstr>ARC CE components on a cluster</vt:lpstr>
      <vt:lpstr>ARC CE components with SSH backend</vt:lpstr>
      <vt:lpstr>ARC Components and functionalities</vt:lpstr>
      <vt:lpstr>Registration</vt:lpstr>
      <vt:lpstr>Information publishing</vt:lpstr>
      <vt:lpstr>Job submission</vt:lpstr>
      <vt:lpstr>Handling file transfers</vt:lpstr>
      <vt:lpstr>Job submission to the batch queue</vt:lpstr>
      <vt:lpstr>Non-shared File System</vt:lpstr>
      <vt:lpstr>Accounting</vt:lpstr>
      <vt:lpstr>Computational jobs and environments</vt:lpstr>
      <vt:lpstr>Client interprets job description</vt:lpstr>
      <vt:lpstr>Runtime Environment (RTE) concept</vt:lpstr>
      <vt:lpstr>RTE example: how to make jobs  to use 4 cores per node (for PBS)</vt:lpstr>
      <vt:lpstr>RTE pros &amp; cons</vt:lpstr>
      <vt:lpstr>ARC CE in more details</vt:lpstr>
      <vt:lpstr>Job handling by A-REX</vt:lpstr>
      <vt:lpstr>The Control Directory</vt:lpstr>
      <vt:lpstr>Batch system interface</vt:lpstr>
      <vt:lpstr>Installation and configuration</vt:lpstr>
      <vt:lpstr>Installation</vt:lpstr>
      <vt:lpstr>Configuration</vt:lpstr>
      <vt:lpstr>Administration</vt:lpstr>
      <vt:lpstr>NorduGrid Monitor</vt:lpstr>
      <vt:lpstr>User mapping</vt:lpstr>
      <vt:lpstr>Testing an installation</vt:lpstr>
      <vt:lpstr>References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ARC CE overview and key concepts</dc:title>
  <dc:creator>Jon Kerr Nilsen</dc:creator>
  <cp:lastModifiedBy>Jon Kerr Nilsen</cp:lastModifiedBy>
  <cp:revision>1</cp:revision>
  <dcterms:created xsi:type="dcterms:W3CDTF">2016-02-15T15:47:10Z</dcterms:created>
  <dcterms:modified xsi:type="dcterms:W3CDTF">2016-02-28T17:27:40Z</dcterms:modified>
</cp:coreProperties>
</file>