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45"/>
  </p:notesMasterIdLst>
  <p:sldIdLst>
    <p:sldId id="857" r:id="rId2"/>
    <p:sldId id="858" r:id="rId3"/>
    <p:sldId id="859" r:id="rId4"/>
    <p:sldId id="873" r:id="rId5"/>
    <p:sldId id="864" r:id="rId6"/>
    <p:sldId id="861" r:id="rId7"/>
    <p:sldId id="878" r:id="rId8"/>
    <p:sldId id="862" r:id="rId9"/>
    <p:sldId id="860" r:id="rId10"/>
    <p:sldId id="871" r:id="rId11"/>
    <p:sldId id="885" r:id="rId12"/>
    <p:sldId id="866" r:id="rId13"/>
    <p:sldId id="868" r:id="rId14"/>
    <p:sldId id="872" r:id="rId15"/>
    <p:sldId id="882" r:id="rId16"/>
    <p:sldId id="883" r:id="rId17"/>
    <p:sldId id="884" r:id="rId18"/>
    <p:sldId id="887" r:id="rId19"/>
    <p:sldId id="888" r:id="rId20"/>
    <p:sldId id="898" r:id="rId21"/>
    <p:sldId id="891" r:id="rId22"/>
    <p:sldId id="889" r:id="rId23"/>
    <p:sldId id="905" r:id="rId24"/>
    <p:sldId id="892" r:id="rId25"/>
    <p:sldId id="893" r:id="rId26"/>
    <p:sldId id="894" r:id="rId27"/>
    <p:sldId id="896" r:id="rId28"/>
    <p:sldId id="908" r:id="rId29"/>
    <p:sldId id="909" r:id="rId30"/>
    <p:sldId id="911" r:id="rId31"/>
    <p:sldId id="912" r:id="rId32"/>
    <p:sldId id="914" r:id="rId33"/>
    <p:sldId id="917" r:id="rId34"/>
    <p:sldId id="920" r:id="rId35"/>
    <p:sldId id="922" r:id="rId36"/>
    <p:sldId id="869" r:id="rId37"/>
    <p:sldId id="880" r:id="rId38"/>
    <p:sldId id="874" r:id="rId39"/>
    <p:sldId id="875" r:id="rId40"/>
    <p:sldId id="881" r:id="rId41"/>
    <p:sldId id="867" r:id="rId42"/>
    <p:sldId id="870" r:id="rId43"/>
    <p:sldId id="921" r:id="rId4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C60036"/>
    <a:srgbClr val="FF99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360A61E-DA0D-4A7C-9E1C-FE0CB3324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9984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60A61E-DA0D-4A7C-9E1C-FE0CB332404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64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Actually</a:t>
            </a:r>
            <a:r>
              <a:rPr lang="en-US" baseline="0" dirty="0" smtClean="0"/>
              <a:t> impossible to do with pure POSIX.  Especially because a job is a bunch of processes.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60A61E-DA0D-4A7C-9E1C-FE0CB332404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796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Ssh</a:t>
            </a:r>
            <a:r>
              <a:rPr lang="en-US" dirty="0" smtClean="0"/>
              <a:t> to job is best feature</a:t>
            </a:r>
            <a:r>
              <a:rPr lang="en-US" baseline="0" dirty="0" smtClean="0"/>
              <a:t> ever.  LXC </a:t>
            </a:r>
            <a:r>
              <a:rPr lang="en-US" baseline="0" dirty="0" err="1" smtClean="0"/>
              <a:t>linux</a:t>
            </a:r>
            <a:r>
              <a:rPr lang="en-US" baseline="0" dirty="0" smtClean="0"/>
              <a:t> containers.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60A61E-DA0D-4A7C-9E1C-FE0CB332404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68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Setrlimit</a:t>
            </a:r>
            <a:r>
              <a:rPr lang="en-US" baseline="0" dirty="0" smtClean="0"/>
              <a:t> is per-process memory limits.  Not per job.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60A61E-DA0D-4A7C-9E1C-FE0CB332404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915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3" y="582613"/>
            <a:ext cx="2211387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1992313"/>
            <a:ext cx="27082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10107"/>
            <a:ext cx="77724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809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83E3-A903-4D3C-8031-F54CE1EAD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441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E2674-2FB7-4061-88AD-5DC6F043A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79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FA4CD-F833-436F-B3D1-2B915BC8BE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068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E775D-035E-442A-9401-A0AA8947A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64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67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2F03C-ACB4-4AB7-B076-64F7B8708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91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E4F90-1378-4AEB-99C4-B7E225CA6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21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DF99F-6779-4B51-8095-7CDB9E0D6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1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52DC8-8DF6-4040-89BB-35E43C8D2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3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36C57-EA7A-416D-A67E-A42A87326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4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FB9FE-F99D-40C4-9E6D-151CDBE6A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355725"/>
            <a:ext cx="8399462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28" name="Picture 1" descr="CHTC_logo_color_horiz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27622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0" y="625475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B9119C-79FF-4579-91F0-9B0BA1766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25" y="6181725"/>
            <a:ext cx="27082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Marlett" pitchFamily="2" charset="2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09914"/>
            <a:ext cx="7772400" cy="1067232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Putting your users in a Box</a:t>
            </a:r>
            <a:br>
              <a:rPr lang="en-US" dirty="0" smtClean="0">
                <a:ea typeface="+mj-ea"/>
                <a:cs typeface="+mj-cs"/>
              </a:rPr>
            </a:br>
            <a:endParaRPr lang="en-US" dirty="0" smtClean="0"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0588" y="5443669"/>
            <a:ext cx="56630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John (TJ) Knoeller</a:t>
            </a:r>
          </a:p>
          <a:p>
            <a:pPr algn="ctr"/>
            <a:r>
              <a:rPr lang="en-US" dirty="0" smtClean="0"/>
              <a:t>Center for High Throughput Computing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127343"/>
            <a:ext cx="8399462" cy="493525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ASSIGN_CPU_AFFINITY = true</a:t>
            </a:r>
            <a:r>
              <a:rPr lang="en-US" dirty="0"/>
              <a:t/>
            </a:r>
            <a:br>
              <a:rPr lang="en-US" dirty="0"/>
            </a:br>
            <a:endParaRPr lang="en-US" sz="2800" dirty="0" smtClean="0"/>
          </a:p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Works with dynamic slots</a:t>
            </a:r>
          </a:p>
          <a:p>
            <a:pPr lvl="1"/>
            <a:r>
              <a:rPr lang="en-US" dirty="0" smtClean="0"/>
              <a:t>Works even if not root</a:t>
            </a:r>
          </a:p>
          <a:p>
            <a:pPr lvl="1"/>
            <a:r>
              <a:rPr lang="en-US" dirty="0" smtClean="0"/>
              <a:t>Any Linux/Windows version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Glide-ins don’t know </a:t>
            </a:r>
            <a:r>
              <a:rPr lang="en-US" smtClean="0"/>
              <a:t>which CPU </a:t>
            </a:r>
            <a:r>
              <a:rPr lang="en-US" dirty="0" smtClean="0"/>
              <a:t>to use</a:t>
            </a:r>
          </a:p>
          <a:p>
            <a:pPr lvl="1"/>
            <a:r>
              <a:rPr lang="en-US" dirty="0" smtClean="0"/>
              <a:t>Doesn’t allow the job to soak up idle cycles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AFFINITY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1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PID namespaces</a:t>
            </a:r>
          </a:p>
          <a:p>
            <a:r>
              <a:rPr lang="en-US" dirty="0" smtClean="0"/>
              <a:t>Named </a:t>
            </a:r>
            <a:r>
              <a:rPr lang="en-US" dirty="0" err="1" smtClean="0"/>
              <a:t>Chroots</a:t>
            </a:r>
            <a:endParaRPr lang="en-US" dirty="0" smtClean="0"/>
          </a:p>
          <a:p>
            <a:r>
              <a:rPr lang="en-US" dirty="0" err="1" smtClean="0"/>
              <a:t>Cgroups</a:t>
            </a:r>
            <a:endParaRPr lang="en-US" dirty="0" smtClean="0"/>
          </a:p>
          <a:p>
            <a:r>
              <a:rPr lang="en-US" dirty="0" smtClean="0"/>
              <a:t>Mount under scratch</a:t>
            </a:r>
          </a:p>
          <a:p>
            <a:pPr marL="0" indent="0">
              <a:buNone/>
            </a:pPr>
            <a:r>
              <a:rPr lang="en-US" dirty="0" smtClean="0"/>
              <a:t>                  and/or </a:t>
            </a:r>
            <a:endParaRPr lang="en-US" dirty="0"/>
          </a:p>
          <a:p>
            <a:r>
              <a:rPr lang="en-US" dirty="0" smtClean="0"/>
              <a:t>Docker *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* Not root exactly, but might as well be…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root comes…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268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can’t kill what you can’t see</a:t>
            </a:r>
            <a:endParaRPr lang="en-US" dirty="0"/>
          </a:p>
          <a:p>
            <a:r>
              <a:rPr lang="en-US" dirty="0" smtClean="0"/>
              <a:t>Requirements:</a:t>
            </a:r>
          </a:p>
          <a:p>
            <a:pPr lvl="1"/>
            <a:r>
              <a:rPr lang="en-US" dirty="0" smtClean="0"/>
              <a:t>HTCondor 8.0+</a:t>
            </a:r>
          </a:p>
          <a:p>
            <a:pPr lvl="1"/>
            <a:r>
              <a:rPr lang="en-US" dirty="0" smtClean="0"/>
              <a:t>RHEL 6 or later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USE_PID_NAMESPACES = true</a:t>
            </a:r>
          </a:p>
          <a:p>
            <a:pPr lvl="2"/>
            <a:r>
              <a:rPr lang="en-US" dirty="0" smtClean="0"/>
              <a:t>(off by default)</a:t>
            </a:r>
          </a:p>
          <a:p>
            <a:pPr lvl="1"/>
            <a:r>
              <a:rPr lang="en-US" dirty="0" smtClean="0"/>
              <a:t>Must be root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PID namespaces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4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PID Namespaces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810489" y="1018308"/>
            <a:ext cx="1719770" cy="768923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Init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(1)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647485" y="1201664"/>
            <a:ext cx="3387437" cy="789709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Master (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pid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15)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217533" y="2254825"/>
            <a:ext cx="3595255" cy="93518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Startd (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pid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26)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364182" y="3382792"/>
            <a:ext cx="3657600" cy="831273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Starter (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pid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39)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192982" y="5474838"/>
            <a:ext cx="2951018" cy="774468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Job B (</a:t>
            </a:r>
            <a:r>
              <a:rPr lang="en-US" dirty="0" err="1" smtClean="0">
                <a:latin typeface="Times New Roman" charset="0"/>
                <a:ea typeface="ＭＳ Ｐゴシック" charset="0"/>
              </a:rPr>
              <a:t>pid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 2)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15" name="Straight Arrow Connector 14"/>
          <p:cNvCxnSpPr>
            <a:stCxn id="6" idx="6"/>
            <a:endCxn id="10" idx="2"/>
          </p:cNvCxnSpPr>
          <p:nvPr/>
        </p:nvCxnSpPr>
        <p:spPr bwMode="auto">
          <a:xfrm>
            <a:off x="2530259" y="1402770"/>
            <a:ext cx="1117226" cy="19374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10" idx="4"/>
            <a:endCxn id="11" idx="0"/>
          </p:cNvCxnSpPr>
          <p:nvPr/>
        </p:nvCxnSpPr>
        <p:spPr bwMode="auto">
          <a:xfrm flipH="1">
            <a:off x="4015161" y="1991373"/>
            <a:ext cx="1326043" cy="26345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4829446" y="3115227"/>
            <a:ext cx="588816" cy="32731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stCxn id="12" idx="4"/>
            <a:endCxn id="36" idx="0"/>
          </p:cNvCxnSpPr>
          <p:nvPr/>
        </p:nvCxnSpPr>
        <p:spPr bwMode="auto">
          <a:xfrm>
            <a:off x="6192982" y="4214065"/>
            <a:ext cx="608651" cy="3080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Oval 1"/>
          <p:cNvSpPr/>
          <p:nvPr/>
        </p:nvSpPr>
        <p:spPr bwMode="auto">
          <a:xfrm>
            <a:off x="208095" y="3474821"/>
            <a:ext cx="3439390" cy="781049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Times New Roman" charset="0"/>
                <a:ea typeface="ＭＳ Ｐゴシック" charset="0"/>
              </a:rPr>
              <a:t>Starter (</a:t>
            </a:r>
            <a:r>
              <a:rPr lang="en-US" dirty="0" err="1" smtClean="0">
                <a:latin typeface="Times New Roman" charset="0"/>
                <a:ea typeface="ＭＳ Ｐゴシック" charset="0"/>
              </a:rPr>
              <a:t>pid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 73)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7" name="Straight Arrow Connector 6"/>
          <p:cNvCxnSpPr>
            <a:stCxn id="11" idx="3"/>
            <a:endCxn id="2" idx="0"/>
          </p:cNvCxnSpPr>
          <p:nvPr/>
        </p:nvCxnSpPr>
        <p:spPr bwMode="auto">
          <a:xfrm flipH="1">
            <a:off x="1927790" y="3053053"/>
            <a:ext cx="816256" cy="42176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Oval 8"/>
          <p:cNvSpPr/>
          <p:nvPr/>
        </p:nvSpPr>
        <p:spPr bwMode="auto">
          <a:xfrm>
            <a:off x="1122218" y="5474838"/>
            <a:ext cx="3664525" cy="78048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Job A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(</a:t>
            </a:r>
            <a:r>
              <a:rPr kumimoji="0" lang="en-US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pid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2)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16" name="Straight Arrow Connector 15"/>
          <p:cNvCxnSpPr>
            <a:stCxn id="2" idx="4"/>
            <a:endCxn id="23" idx="0"/>
          </p:cNvCxnSpPr>
          <p:nvPr/>
        </p:nvCxnSpPr>
        <p:spPr bwMode="auto">
          <a:xfrm>
            <a:off x="1927790" y="4255870"/>
            <a:ext cx="157794" cy="25929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Oval 22"/>
          <p:cNvSpPr/>
          <p:nvPr/>
        </p:nvSpPr>
        <p:spPr bwMode="auto">
          <a:xfrm>
            <a:off x="1" y="4515167"/>
            <a:ext cx="4171166" cy="78048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>
                <a:latin typeface="Times New Roman" charset="0"/>
                <a:ea typeface="ＭＳ Ｐゴシック" charset="0"/>
              </a:rPr>
              <a:t>Condor_init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(</a:t>
            </a:r>
            <a:r>
              <a:rPr kumimoji="0" lang="en-US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pid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1)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30" name="Straight Arrow Connector 29"/>
          <p:cNvCxnSpPr>
            <a:stCxn id="23" idx="4"/>
            <a:endCxn id="9" idx="0"/>
          </p:cNvCxnSpPr>
          <p:nvPr/>
        </p:nvCxnSpPr>
        <p:spPr bwMode="auto">
          <a:xfrm>
            <a:off x="2085584" y="5295656"/>
            <a:ext cx="868897" cy="17918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6" name="Oval 35"/>
          <p:cNvSpPr/>
          <p:nvPr/>
        </p:nvSpPr>
        <p:spPr bwMode="auto">
          <a:xfrm>
            <a:off x="4647156" y="4522073"/>
            <a:ext cx="4308954" cy="676228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>
                <a:latin typeface="Times New Roman" charset="0"/>
                <a:ea typeface="ＭＳ Ｐゴシック" charset="0"/>
              </a:rPr>
              <a:t>Condor_init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 (</a:t>
            </a:r>
            <a:r>
              <a:rPr lang="en-US" dirty="0" err="1" smtClean="0">
                <a:latin typeface="Times New Roman" charset="0"/>
                <a:ea typeface="ＭＳ Ｐゴシック" charset="0"/>
              </a:rPr>
              <a:t>pid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 1)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38" name="Straight Arrow Connector 37"/>
          <p:cNvCxnSpPr>
            <a:stCxn id="36" idx="4"/>
            <a:endCxn id="13" idx="0"/>
          </p:cNvCxnSpPr>
          <p:nvPr/>
        </p:nvCxnSpPr>
        <p:spPr bwMode="auto">
          <a:xfrm>
            <a:off x="6801633" y="5198301"/>
            <a:ext cx="866858" cy="2765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530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355725"/>
            <a:ext cx="9476508" cy="4227513"/>
          </a:xfrm>
        </p:spPr>
        <p:txBody>
          <a:bodyPr/>
          <a:lstStyle/>
          <a:p>
            <a:r>
              <a:rPr lang="en-US" dirty="0" smtClean="0"/>
              <a:t>Isolate the filesystem from the job</a:t>
            </a:r>
          </a:p>
          <a:p>
            <a:endParaRPr lang="en-US" dirty="0"/>
          </a:p>
          <a:p>
            <a:r>
              <a:rPr lang="en-US" dirty="0" smtClean="0"/>
              <a:t>Startd advertises available </a:t>
            </a:r>
            <a:r>
              <a:rPr lang="en-US" dirty="0" err="1" smtClean="0"/>
              <a:t>chroots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NAMED_CHROOT = /foo/R1,/foo/R2</a:t>
            </a:r>
          </a:p>
          <a:p>
            <a:r>
              <a:rPr lang="en-US" dirty="0" smtClean="0">
                <a:cs typeface="Courier New" pitchFamily="49" charset="0"/>
              </a:rPr>
              <a:t>Job picks one:</a:t>
            </a:r>
          </a:p>
          <a:p>
            <a:pPr marL="0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+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RequestedChroot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“/foo/R1”</a:t>
            </a:r>
          </a:p>
          <a:p>
            <a:r>
              <a:rPr lang="en-US" dirty="0" smtClean="0">
                <a:cs typeface="Courier New" pitchFamily="49" charset="0"/>
              </a:rPr>
              <a:t>Make sure path is secure!</a:t>
            </a:r>
            <a:endParaRPr lang="en-US" dirty="0">
              <a:cs typeface="Courier New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Named </a:t>
            </a:r>
            <a:r>
              <a:rPr lang="en-US" dirty="0" err="1" smtClean="0"/>
              <a:t>Chroots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9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2796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Ancient History:</a:t>
            </a:r>
            <a:br>
              <a:rPr lang="en-US" dirty="0" smtClean="0">
                <a:latin typeface="Arial Black" panose="020B0A04020102020204" pitchFamily="34" charset="0"/>
              </a:rPr>
            </a:br>
            <a:r>
              <a:rPr lang="en-US" dirty="0" err="1" smtClean="0">
                <a:latin typeface="Arial Black" panose="020B0A04020102020204" pitchFamily="34" charset="0"/>
              </a:rPr>
              <a:t>Chroot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51" y="1878904"/>
            <a:ext cx="8408574" cy="3704334"/>
          </a:xfrm>
        </p:spPr>
        <p:txBody>
          <a:bodyPr>
            <a:normAutofit/>
          </a:bodyPr>
          <a:lstStyle/>
          <a:p>
            <a:r>
              <a:rPr lang="en-US" dirty="0" smtClean="0"/>
              <a:t>HTCondor used to </a:t>
            </a:r>
            <a:r>
              <a:rPr lang="en-US" dirty="0" err="1" smtClean="0"/>
              <a:t>chroot</a:t>
            </a:r>
            <a:r>
              <a:rPr lang="en-US" dirty="0" smtClean="0"/>
              <a:t> every job:</a:t>
            </a:r>
          </a:p>
          <a:p>
            <a:pPr lvl="1"/>
            <a:r>
              <a:rPr lang="en-US" dirty="0" smtClean="0"/>
              <a:t>No job could touch the file system</a:t>
            </a:r>
          </a:p>
          <a:p>
            <a:pPr lvl="1"/>
            <a:r>
              <a:rPr lang="en-US" dirty="0" smtClean="0"/>
              <a:t>Private files in host machine stayed private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 smtClean="0"/>
              <a:t>But…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78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40493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Arial Black" panose="020B0A04020102020204" pitchFamily="34" charset="0"/>
              </a:rPr>
              <a:t>Chroot</a:t>
            </a:r>
            <a:r>
              <a:rPr lang="en-US" dirty="0" smtClean="0">
                <a:latin typeface="Arial Black" panose="020B0A04020102020204" pitchFamily="34" charset="0"/>
              </a:rPr>
              <a:t>: more trouble</a:t>
            </a:r>
            <a:br>
              <a:rPr lang="en-US" dirty="0" smtClean="0">
                <a:latin typeface="Arial Black" panose="020B0A04020102020204" pitchFamily="34" charset="0"/>
              </a:rPr>
            </a:br>
            <a:r>
              <a:rPr lang="en-US" dirty="0" smtClean="0">
                <a:latin typeface="Arial Black" panose="020B0A04020102020204" pitchFamily="34" charset="0"/>
              </a:rPr>
              <a:t>than value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269" y="1869292"/>
            <a:ext cx="8399462" cy="422751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Increasingly difficult to work: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Shared libraries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/dev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/sys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/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/</a:t>
            </a:r>
            <a:r>
              <a:rPr lang="en-US" dirty="0" err="1" smtClean="0"/>
              <a:t>var</a:t>
            </a:r>
            <a:r>
              <a:rPr lang="en-US" dirty="0" smtClean="0"/>
              <a:t>/run pipes for syslog, etc.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Arial Black" panose="020B0A04020102020204" pitchFamily="34" charset="0"/>
              </a:rPr>
              <a:t>How to create root </a:t>
            </a:r>
            <a:r>
              <a:rPr lang="en-US" dirty="0" err="1" smtClean="0">
                <a:latin typeface="Arial Black" panose="020B0A04020102020204" pitchFamily="34" charset="0"/>
              </a:rPr>
              <a:t>filesystem</a:t>
            </a:r>
            <a:r>
              <a:rPr lang="en-US" dirty="0" smtClean="0">
                <a:latin typeface="Arial Black" panose="020B0A0402010202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1900" dirty="0" smtClean="0"/>
              <a:t>Easier now with yum, apt get, etc., but still hard:</a:t>
            </a:r>
            <a:endParaRPr lang="en-US" sz="1900" dirty="0"/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34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We gave up!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HTCondor no longer </a:t>
            </a:r>
            <a:r>
              <a:rPr lang="en-US" dirty="0" err="1" smtClean="0"/>
              <a:t>chroots</a:t>
            </a:r>
            <a:r>
              <a:rPr lang="en-US" dirty="0" smtClean="0"/>
              <a:t> all jobs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But you can optionally do so.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Very few site sites do…</a:t>
            </a:r>
          </a:p>
        </p:txBody>
      </p:sp>
    </p:spTree>
    <p:extLst>
      <p:ext uri="{BB962C8B-B14F-4D97-AF65-F5344CB8AC3E}">
        <p14:creationId xmlns:p14="http://schemas.microsoft.com/office/powerpoint/2010/main" val="959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Enter Docker</a:t>
            </a:r>
            <a:endParaRPr lang="en-US" dirty="0"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12854" y1="20307" x2="12854" y2="20307"/>
                        <a14:backgroundMark x1="15686" y1="4215" x2="22222" y2="49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26" y="2897951"/>
            <a:ext cx="4572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1371600"/>
            <a:ext cx="746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Docker manages Linux containers.</a:t>
            </a:r>
          </a:p>
          <a:p>
            <a:r>
              <a:rPr lang="en-US" sz="3200" dirty="0" smtClean="0"/>
              <a:t>And gives Linux processes a private: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047989" y="2897951"/>
            <a:ext cx="33375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Root file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Process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err="1" smtClean="0"/>
              <a:t>NATed</a:t>
            </a:r>
            <a:r>
              <a:rPr lang="en-US" sz="3200" dirty="0" smtClean="0"/>
              <a:t>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UID space</a:t>
            </a:r>
          </a:p>
        </p:txBody>
      </p:sp>
    </p:spTree>
    <p:extLst>
      <p:ext uri="{BB962C8B-B14F-4D97-AF65-F5344CB8AC3E}">
        <p14:creationId xmlns:p14="http://schemas.microsoft.com/office/powerpoint/2010/main" val="71346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Examples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57400"/>
            <a:ext cx="4572396" cy="296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6" r="41740" b="81969"/>
          <a:stretch/>
        </p:blipFill>
        <p:spPr bwMode="auto">
          <a:xfrm>
            <a:off x="2286000" y="2057400"/>
            <a:ext cx="533400" cy="495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38600" y="126748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is an “</a:t>
            </a:r>
            <a:r>
              <a:rPr lang="en-US" sz="2800" dirty="0" err="1" smtClean="0"/>
              <a:t>ubuntu</a:t>
            </a:r>
            <a:r>
              <a:rPr lang="en-US" sz="2800" dirty="0" smtClean="0"/>
              <a:t>” container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819400" y="1524000"/>
            <a:ext cx="1219200" cy="5334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24200" y="56388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is my host OS, running Fedora</a:t>
            </a:r>
            <a:endParaRPr lang="en-US" sz="28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2286000" y="5105400"/>
            <a:ext cx="876300" cy="79501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92496" y="2593849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Processes in other containers on this machine can NOT see </a:t>
            </a:r>
            <a:r>
              <a:rPr lang="en-US" sz="2400" smtClean="0"/>
              <a:t>what’s going </a:t>
            </a:r>
            <a:r>
              <a:rPr lang="en-US" sz="2400" dirty="0" smtClean="0"/>
              <a:t>on in this “</a:t>
            </a:r>
            <a:r>
              <a:rPr lang="en-US" sz="2400" dirty="0" err="1" smtClean="0"/>
              <a:t>ubuntu</a:t>
            </a:r>
            <a:r>
              <a:rPr lang="en-US" sz="2400" dirty="0" smtClean="0"/>
              <a:t>” container</a:t>
            </a:r>
            <a:endParaRPr lang="en-US" sz="24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819400" y="2819400"/>
            <a:ext cx="2673096" cy="1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340864" y="2971800"/>
            <a:ext cx="3151632" cy="53908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32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Why put </a:t>
            </a:r>
            <a:r>
              <a:rPr lang="en-US" dirty="0" smtClean="0"/>
              <a:t>jobs </a:t>
            </a:r>
            <a:r>
              <a:rPr lang="en-US" dirty="0" smtClean="0"/>
              <a:t>in a box?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Boxes that work everywhere</a:t>
            </a:r>
          </a:p>
          <a:p>
            <a:pPr marL="3657600" lvl="8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Shiny new Linux-only boxes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Older Linux-only boxes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8A0632-8341-4426-9669-6CE095C6BC65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Outline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Docker Container vs. Image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cs typeface="Courier New" panose="02070309020205020404" pitchFamily="49" charset="0"/>
              </a:rPr>
              <a:t>Image</a:t>
            </a:r>
            <a:r>
              <a:rPr lang="en-US" dirty="0" smtClean="0">
                <a:cs typeface="Courier New" panose="02070309020205020404" pitchFamily="49" charset="0"/>
              </a:rPr>
              <a:t> is like Unix program on disk</a:t>
            </a: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	</a:t>
            </a:r>
            <a:r>
              <a:rPr lang="en-US" dirty="0" smtClean="0">
                <a:cs typeface="Courier New" panose="02070309020205020404" pitchFamily="49" charset="0"/>
              </a:rPr>
              <a:t>read only, static</a:t>
            </a:r>
          </a:p>
          <a:p>
            <a:pPr marL="0" indent="0">
              <a:buNone/>
            </a:pPr>
            <a:r>
              <a:rPr lang="en-US" b="1" dirty="0" smtClean="0">
                <a:cs typeface="Courier New" panose="02070309020205020404" pitchFamily="49" charset="0"/>
              </a:rPr>
              <a:t>Container</a:t>
            </a:r>
            <a:r>
              <a:rPr lang="en-US" dirty="0" smtClean="0">
                <a:cs typeface="Courier New" panose="02070309020205020404" pitchFamily="49" charset="0"/>
              </a:rPr>
              <a:t> is like Unix process</a:t>
            </a:r>
          </a:p>
          <a:p>
            <a:pPr marL="0" indent="0">
              <a:buNone/>
            </a:pPr>
            <a:endParaRPr lang="en-US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Docker run </a:t>
            </a:r>
            <a:r>
              <a:rPr lang="en-US" dirty="0" smtClean="0">
                <a:cs typeface="Courier New" panose="02070309020205020404" pitchFamily="49" charset="0"/>
              </a:rPr>
              <a:t>starts a container from an image</a:t>
            </a:r>
          </a:p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Container states:  like a condor job:</a:t>
            </a: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	R</a:t>
            </a:r>
            <a:r>
              <a:rPr lang="en-US" dirty="0" smtClean="0">
                <a:cs typeface="Courier New" panose="02070309020205020404" pitchFamily="49" charset="0"/>
              </a:rPr>
              <a:t>unning</a:t>
            </a: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	</a:t>
            </a:r>
            <a:r>
              <a:rPr lang="en-US" dirty="0" smtClean="0">
                <a:cs typeface="Courier New" panose="02070309020205020404" pitchFamily="49" charset="0"/>
              </a:rPr>
              <a:t>Stopped</a:t>
            </a:r>
          </a:p>
          <a:p>
            <a:pPr marL="0" indent="0">
              <a:buNone/>
            </a:pPr>
            <a:endParaRPr lang="en-US" dirty="0" smtClean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94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Docker Images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Images provide the user level </a:t>
            </a:r>
            <a:r>
              <a:rPr lang="en-US" dirty="0" err="1" smtClean="0"/>
              <a:t>filesystem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Doesn’t contain the </a:t>
            </a:r>
            <a:r>
              <a:rPr lang="en-US" dirty="0" err="1" smtClean="0"/>
              <a:t>linux</a:t>
            </a:r>
            <a:r>
              <a:rPr lang="en-US" dirty="0" smtClean="0"/>
              <a:t> kernel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Or device drivers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Or swap space</a:t>
            </a:r>
          </a:p>
          <a:p>
            <a:pPr marL="0" indent="0">
              <a:buNone/>
            </a:pPr>
            <a:r>
              <a:rPr lang="en-US" dirty="0" smtClean="0"/>
              <a:t>Very small:  </a:t>
            </a:r>
            <a:r>
              <a:rPr lang="en-US" dirty="0" err="1" smtClean="0"/>
              <a:t>ubuntu</a:t>
            </a:r>
            <a:r>
              <a:rPr lang="en-US" dirty="0" smtClean="0"/>
              <a:t>: 200Mb.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Images are READ ONLY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67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CC00"/>
                </a:solidFill>
                <a:latin typeface="Arial Black" panose="020B0A04020102020204" pitchFamily="34" charset="0"/>
              </a:rPr>
              <a:t>At the Command Line</a:t>
            </a:r>
            <a:endParaRPr lang="en-US" dirty="0">
              <a:solidFill>
                <a:srgbClr val="00CC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24" y="1907113"/>
            <a:ext cx="8753476" cy="34163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cat </a:t>
            </a:r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400" dirty="0" err="1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400" dirty="0" err="1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redhat</a:t>
            </a:r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-release </a:t>
            </a:r>
          </a:p>
          <a:p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Fedora release 20 (</a:t>
            </a:r>
            <a:r>
              <a:rPr lang="en-US" sz="2400" dirty="0" err="1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Heisenbug</a:t>
            </a:r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2400" dirty="0" smtClean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dirty="0" err="1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run </a:t>
            </a:r>
            <a:r>
              <a:rPr lang="en-US" sz="2400" dirty="0" err="1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ubuntu</a:t>
            </a:r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cat /</a:t>
            </a:r>
            <a:r>
              <a:rPr lang="en-US" sz="2400" dirty="0" err="1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400" dirty="0" err="1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debian_version</a:t>
            </a:r>
            <a:endParaRPr lang="en-US" sz="2400" dirty="0">
              <a:solidFill>
                <a:srgbClr val="00CC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err="1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jessie</a:t>
            </a:r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400" dirty="0" err="1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sid</a:t>
            </a:r>
            <a:endParaRPr lang="en-US" sz="2400" dirty="0">
              <a:solidFill>
                <a:srgbClr val="00CC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smtClean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 </a:t>
            </a:r>
            <a:r>
              <a:rPr lang="en-US" sz="2400" dirty="0" err="1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run </a:t>
            </a:r>
            <a:r>
              <a:rPr lang="en-US" sz="2400" dirty="0" err="1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ubuntu</a:t>
            </a:r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sleep 0</a:t>
            </a:r>
          </a:p>
          <a:p>
            <a:endParaRPr lang="en-US" sz="2400" dirty="0">
              <a:solidFill>
                <a:srgbClr val="00CC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real	0m1.825s</a:t>
            </a:r>
          </a:p>
          <a:p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user	0m0.017s</a:t>
            </a:r>
          </a:p>
          <a:p>
            <a:r>
              <a:rPr lang="en-US" sz="2400" dirty="0">
                <a:solidFill>
                  <a:srgbClr val="00CC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	0m0.024s</a:t>
            </a:r>
          </a:p>
        </p:txBody>
      </p:sp>
    </p:spTree>
    <p:extLst>
      <p:ext uri="{BB962C8B-B14F-4D97-AF65-F5344CB8AC3E}">
        <p14:creationId xmlns:p14="http://schemas.microsoft.com/office/powerpoint/2010/main" val="188707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Isn’t this a Virtual Machine?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Containers </a:t>
            </a:r>
            <a:r>
              <a:rPr lang="en-US" dirty="0" smtClean="0">
                <a:solidFill>
                  <a:srgbClr val="FF0000"/>
                </a:solidFill>
              </a:rPr>
              <a:t>share Linux kernel </a:t>
            </a:r>
            <a:r>
              <a:rPr lang="en-US" dirty="0" smtClean="0"/>
              <a:t>with host</a:t>
            </a:r>
          </a:p>
          <a:p>
            <a:r>
              <a:rPr lang="en-US" dirty="0" smtClean="0"/>
              <a:t>Host can “</a:t>
            </a:r>
            <a:r>
              <a:rPr lang="en-US" dirty="0" err="1" smtClean="0"/>
              <a:t>ps</a:t>
            </a:r>
            <a:r>
              <a:rPr lang="en-US" dirty="0" smtClean="0"/>
              <a:t>” into container</a:t>
            </a:r>
          </a:p>
          <a:p>
            <a:pPr lvl="1"/>
            <a:r>
              <a:rPr lang="en-US" dirty="0" smtClean="0"/>
              <a:t>One-way mirror, not black box</a:t>
            </a:r>
          </a:p>
          <a:p>
            <a:r>
              <a:rPr lang="en-US" dirty="0" smtClean="0"/>
              <a:t>Docker containers do not run system daemons</a:t>
            </a:r>
          </a:p>
          <a:p>
            <a:pPr lvl="1"/>
            <a:r>
              <a:rPr lang="en-US" dirty="0" smtClean="0"/>
              <a:t>CUPS, email, </a:t>
            </a:r>
            <a:r>
              <a:rPr lang="en-US" dirty="0" err="1" smtClean="0"/>
              <a:t>cron</a:t>
            </a:r>
            <a:r>
              <a:rPr lang="en-US" dirty="0" smtClean="0"/>
              <a:t>, </a:t>
            </a:r>
            <a:r>
              <a:rPr lang="en-US" dirty="0" err="1" smtClean="0"/>
              <a:t>init</a:t>
            </a:r>
            <a:r>
              <a:rPr lang="en-US" dirty="0" smtClean="0"/>
              <a:t>, </a:t>
            </a:r>
            <a:r>
              <a:rPr lang="en-US" dirty="0" err="1" smtClean="0"/>
              <a:t>fsck</a:t>
            </a:r>
            <a:r>
              <a:rPr lang="en-US" dirty="0" smtClean="0"/>
              <a:t>, (think about security!)</a:t>
            </a:r>
          </a:p>
          <a:p>
            <a:r>
              <a:rPr lang="en-US" dirty="0" smtClean="0"/>
              <a:t>Docker images much smaller than VM ones</a:t>
            </a:r>
          </a:p>
          <a:p>
            <a:pPr lvl="1"/>
            <a:r>
              <a:rPr lang="en-US" dirty="0" smtClean="0"/>
              <a:t>Just a set of files, not a disk image</a:t>
            </a:r>
          </a:p>
          <a:p>
            <a:r>
              <a:rPr lang="en-US" dirty="0" smtClean="0"/>
              <a:t>Docker provides namespace for images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Much more likely to be universally available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2" name="Picture 2" descr="KV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6954391"/>
            <a:ext cx="2857500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livehacking.com/web/wp-content/uploads/2012/06/xen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62484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122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Docker run two step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2" y="1355725"/>
            <a:ext cx="8646373" cy="42275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run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ubuntu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cat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/deb..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Every image that </a:t>
            </a:r>
            <a:r>
              <a:rPr lang="en-US" dirty="0" err="1" smtClean="0"/>
              <a:t>docker</a:t>
            </a:r>
            <a:r>
              <a:rPr lang="en-US" dirty="0" smtClean="0"/>
              <a:t> runs must be local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Docker run </a:t>
            </a:r>
            <a:r>
              <a:rPr lang="en-US" dirty="0">
                <a:cs typeface="Courier New" panose="02070309020205020404" pitchFamily="49" charset="0"/>
              </a:rPr>
              <a:t>implies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pull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	run can fail if image doesn’t exist</a:t>
            </a: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	or </a:t>
            </a:r>
            <a:r>
              <a:rPr lang="en-US" dirty="0" smtClean="0">
                <a:cs typeface="Courier New" panose="02070309020205020404" pitchFamily="49" charset="0"/>
              </a:rPr>
              <a:t>can’t be downloaded</a:t>
            </a:r>
            <a:endParaRPr lang="en-US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97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Where images come from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7400" dirty="0" smtClean="0"/>
              <a:t>Docker, </a:t>
            </a:r>
            <a:r>
              <a:rPr lang="en-US" sz="7400" dirty="0" err="1" smtClean="0"/>
              <a:t>inc</a:t>
            </a:r>
            <a:r>
              <a:rPr lang="en-US" sz="7400" dirty="0" smtClean="0"/>
              <a:t> provides a public-access </a:t>
            </a:r>
            <a:r>
              <a:rPr lang="en-US" sz="7400" b="1" dirty="0" smtClean="0"/>
              <a:t>hub</a:t>
            </a:r>
          </a:p>
          <a:p>
            <a:pPr marL="0" indent="0">
              <a:buNone/>
            </a:pPr>
            <a:endParaRPr lang="en-US" sz="7400" b="1" dirty="0" smtClean="0"/>
          </a:p>
          <a:p>
            <a:pPr marL="0" indent="0">
              <a:buNone/>
            </a:pPr>
            <a:r>
              <a:rPr lang="en-US" sz="7400" dirty="0" smtClean="0"/>
              <a:t>Contains </a:t>
            </a:r>
            <a:r>
              <a:rPr lang="en-US" sz="7400" b="1" dirty="0" smtClean="0"/>
              <a:t>10,000</a:t>
            </a:r>
            <a:r>
              <a:rPr lang="en-US" sz="7400" dirty="0" smtClean="0"/>
              <a:t>+ publically usable images behind a CDN</a:t>
            </a:r>
          </a:p>
          <a:p>
            <a:pPr marL="0" indent="0">
              <a:buNone/>
            </a:pPr>
            <a:endParaRPr lang="en-US" sz="7400" dirty="0"/>
          </a:p>
          <a:p>
            <a:pPr marL="0" indent="0">
              <a:buNone/>
            </a:pPr>
            <a:r>
              <a:rPr lang="en-US" sz="7400" dirty="0" smtClean="0"/>
              <a:t>What’s local?</a:t>
            </a:r>
          </a:p>
          <a:p>
            <a:pPr marL="0" indent="0">
              <a:buNone/>
            </a:pPr>
            <a:r>
              <a:rPr lang="en-US" sz="7400" dirty="0"/>
              <a:t>	</a:t>
            </a:r>
            <a:r>
              <a:rPr lang="en-US" sz="7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7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sz="7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images</a:t>
            </a:r>
          </a:p>
          <a:p>
            <a:pPr marL="0" indent="0"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images</a:t>
            </a:r>
          </a:p>
          <a:p>
            <a:pPr marL="0" indent="0"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REPOSITORY          TAG                 IMAGE ID            CREATED             VIRTUAL SIZE</a:t>
            </a:r>
          </a:p>
          <a:p>
            <a:pPr marL="0" indent="0">
              <a:buNone/>
            </a:pP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new_ubu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latest              b67902967df7        8 weeks ago         192.7 MB</a:t>
            </a:r>
          </a:p>
          <a:p>
            <a:pPr marL="0" indent="0"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&lt;none&gt;              &lt;none&gt;              dd58b0ec6b9a        8 weeks ago         192.7 MB</a:t>
            </a:r>
          </a:p>
          <a:p>
            <a:pPr marL="0" indent="0"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&lt;none&gt;              &lt;none&gt;              1d19dc9e2e4f        8 weeks ago         192.7 MB</a:t>
            </a:r>
          </a:p>
          <a:p>
            <a:pPr marL="0" indent="0"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rocker/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rstudio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  latest              14fad19147b6        8 weeks ago         787 MB</a:t>
            </a:r>
          </a:p>
          <a:p>
            <a:pPr marL="0" indent="0">
              <a:buNone/>
            </a:pP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ubuntu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latest              d0955f21bf24        8 weeks ago         192.7 MB</a:t>
            </a:r>
          </a:p>
          <a:p>
            <a:pPr marL="0" indent="0">
              <a:buNone/>
            </a:pP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busybox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latest              4986bf8c1536        4 months ago        2.433 MB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7400" dirty="0" smtClean="0"/>
              <a:t>How to get</a:t>
            </a:r>
          </a:p>
          <a:p>
            <a:pPr marL="0" indent="0">
              <a:buNone/>
            </a:pPr>
            <a:r>
              <a:rPr lang="en-US" sz="7400" dirty="0"/>
              <a:t>	</a:t>
            </a:r>
            <a:r>
              <a:rPr lang="en-US" sz="7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7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sz="7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search image-name</a:t>
            </a:r>
          </a:p>
          <a:p>
            <a:pPr marL="0" indent="0">
              <a:buNone/>
            </a:pPr>
            <a:r>
              <a:rPr lang="en-US" sz="7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7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7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sz="7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pull image-name</a:t>
            </a:r>
          </a:p>
          <a:p>
            <a:pPr marL="0" indent="0">
              <a:buNone/>
            </a:pPr>
            <a:r>
              <a:rPr lang="en-US" sz="7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95077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Full Image name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hub.demo.org:8080/user/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image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:ver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495800" y="2168768"/>
            <a:ext cx="2362200" cy="1184032"/>
          </a:xfrm>
          <a:prstGeom prst="straightConnector1">
            <a:avLst/>
          </a:prstGeom>
          <a:ln w="603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47700" y="2057401"/>
            <a:ext cx="647700" cy="2870199"/>
          </a:xfrm>
          <a:prstGeom prst="straightConnector1">
            <a:avLst/>
          </a:prstGeom>
          <a:ln w="603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2263" y="5024586"/>
            <a:ext cx="7734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Name of the hub (default </a:t>
            </a:r>
            <a:r>
              <a:rPr lang="en-US" sz="2400" dirty="0" err="1" smtClean="0"/>
              <a:t>docker-io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581400" y="3381829"/>
            <a:ext cx="7734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Image name and version:  (default: “latest”)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051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your own </a:t>
            </a:r>
            <a:r>
              <a:rPr lang="en-US" dirty="0" err="1" smtClean="0"/>
              <a:t>docker</a:t>
            </a:r>
            <a:r>
              <a:rPr lang="en-US" dirty="0" smtClean="0"/>
              <a:t> hub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Docker hub is an image!</a:t>
            </a:r>
            <a:endParaRPr lang="en-US" sz="28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run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-registry</a:t>
            </a:r>
          </a:p>
          <a:p>
            <a:pPr marL="0" indent="0">
              <a:buNone/>
            </a:pP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smtClean="0">
                <a:cs typeface="Courier New" panose="02070309020205020404" pitchFamily="49" charset="0"/>
              </a:rPr>
              <a:t>and a bunch of setup – google for details)</a:t>
            </a:r>
            <a:endParaRPr lang="en-US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8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800" dirty="0" smtClean="0">
                <a:cs typeface="Courier New" panose="02070309020205020404" pitchFamily="49" charset="0"/>
              </a:rPr>
              <a:t>Any production site will want to run own hub</a:t>
            </a:r>
          </a:p>
          <a:p>
            <a:pPr marL="0" indent="0">
              <a:buNone/>
            </a:pPr>
            <a:r>
              <a:rPr lang="en-US" sz="2800" dirty="0" smtClean="0">
                <a:cs typeface="Courier New" panose="02070309020205020404" pitchFamily="49" charset="0"/>
              </a:rPr>
              <a:t>Or put a caching proxy in front of the public one</a:t>
            </a:r>
          </a:p>
        </p:txBody>
      </p:sp>
    </p:spTree>
    <p:extLst>
      <p:ext uri="{BB962C8B-B14F-4D97-AF65-F5344CB8AC3E}">
        <p14:creationId xmlns:p14="http://schemas.microsoft.com/office/powerpoint/2010/main" val="302636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HTCondor </a:t>
            </a:r>
            <a:r>
              <a:rPr lang="en-US" dirty="0" err="1" smtClean="0"/>
              <a:t>docker</a:t>
            </a:r>
            <a:r>
              <a:rPr lang="en-US" dirty="0" smtClean="0"/>
              <a:t> universe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76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Need condor 8.4+</a:t>
            </a:r>
          </a:p>
          <a:p>
            <a:pPr marL="0" indent="0">
              <a:buNone/>
            </a:pPr>
            <a:r>
              <a:rPr lang="en-US" dirty="0" smtClean="0"/>
              <a:t>Need </a:t>
            </a:r>
            <a:r>
              <a:rPr lang="en-US" dirty="0" err="1" smtClean="0"/>
              <a:t>docker</a:t>
            </a:r>
            <a:r>
              <a:rPr lang="en-US" dirty="0" smtClean="0"/>
              <a:t> (maybe from EPEL)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 yum install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docker-io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/>
              <a:t>Docker is moving fast:  </a:t>
            </a:r>
            <a:r>
              <a:rPr lang="en-US" dirty="0" err="1" smtClean="0"/>
              <a:t>docker</a:t>
            </a:r>
            <a:r>
              <a:rPr lang="en-US" dirty="0" smtClean="0"/>
              <a:t> 1.8+, ideally</a:t>
            </a:r>
          </a:p>
          <a:p>
            <a:pPr marL="0" indent="0">
              <a:buNone/>
            </a:pPr>
            <a:r>
              <a:rPr lang="en-US" dirty="0" smtClean="0"/>
              <a:t>Condor needs to be in the </a:t>
            </a:r>
            <a:r>
              <a:rPr lang="en-US" dirty="0" err="1" smtClean="0"/>
              <a:t>docker</a:t>
            </a:r>
            <a:r>
              <a:rPr lang="en-US" dirty="0" smtClean="0"/>
              <a:t> group!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useradd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–G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condor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 service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start</a:t>
            </a:r>
          </a:p>
        </p:txBody>
      </p:sp>
    </p:spTree>
    <p:extLst>
      <p:ext uri="{BB962C8B-B14F-4D97-AF65-F5344CB8AC3E}">
        <p14:creationId xmlns:p14="http://schemas.microsoft.com/office/powerpoint/2010/main" val="4499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What?  No Knobs?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942" y="1600202"/>
            <a:ext cx="8830850" cy="4274506"/>
          </a:xfrm>
        </p:spPr>
        <p:txBody>
          <a:bodyPr>
            <a:normAutofit/>
          </a:bodyPr>
          <a:lstStyle/>
          <a:p>
            <a:r>
              <a:rPr lang="en-US" dirty="0" err="1" smtClean="0"/>
              <a:t>condor_starter</a:t>
            </a:r>
            <a:r>
              <a:rPr lang="en-US" dirty="0" smtClean="0"/>
              <a:t> detects </a:t>
            </a:r>
            <a:r>
              <a:rPr lang="en-US" dirty="0" err="1" smtClean="0"/>
              <a:t>docker</a:t>
            </a:r>
            <a:r>
              <a:rPr lang="en-US" dirty="0" smtClean="0"/>
              <a:t> by default</a:t>
            </a:r>
            <a:br>
              <a:rPr lang="en-US" dirty="0" smtClean="0"/>
            </a:br>
            <a:endParaRPr lang="en-US" dirty="0" smtClean="0"/>
          </a:p>
          <a:p>
            <a:pPr marL="0" lvl="0" indent="0">
              <a:buNone/>
            </a:pPr>
            <a:r>
              <a:rPr lang="en-US" sz="19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9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19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–l | grep –</a:t>
            </a:r>
            <a:r>
              <a:rPr lang="en-US" sz="19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9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9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endParaRPr lang="en-US" sz="1900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sz="1900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HasDocker</a:t>
            </a:r>
            <a:r>
              <a:rPr lang="en-US" sz="19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9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true</a:t>
            </a:r>
          </a:p>
          <a:p>
            <a:pPr marL="0" lvl="0" indent="0">
              <a:buNone/>
            </a:pPr>
            <a:r>
              <a:rPr lang="en-US" sz="1900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DockerVersion</a:t>
            </a:r>
            <a:r>
              <a:rPr lang="en-US" sz="19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9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"Docker version 1.5.0, build a8a31ef/1.5.0"</a:t>
            </a:r>
          </a:p>
          <a:p>
            <a:endParaRPr lang="en-US" dirty="0"/>
          </a:p>
          <a:p>
            <a:r>
              <a:rPr lang="en-US" dirty="0" smtClean="0"/>
              <a:t>If </a:t>
            </a:r>
            <a:r>
              <a:rPr lang="en-US" dirty="0" err="1" smtClean="0"/>
              <a:t>docker</a:t>
            </a:r>
            <a:r>
              <a:rPr lang="en-US" dirty="0" smtClean="0"/>
              <a:t> is in a non-standard place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DOCKER = /</a:t>
            </a:r>
            <a:r>
              <a:rPr lang="en-US" dirty="0" err="1" smtClean="0"/>
              <a:t>usr</a:t>
            </a:r>
            <a:r>
              <a:rPr lang="en-US" dirty="0" smtClean="0"/>
              <a:t>/bin/</a:t>
            </a:r>
            <a:r>
              <a:rPr lang="en-US" dirty="0" err="1" smtClean="0"/>
              <a:t>docker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58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 smtClean="0"/>
              <a:t>Protect the machine from the job.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 smtClean="0"/>
              <a:t>Protect the job from the machine.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 smtClean="0"/>
              <a:t>Protect one job from another.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Protections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5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“Docker” Universe 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67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universe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docker_image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deb7_and_HEP_stack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 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bin/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my_executable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arguments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 arg1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transfer_input_files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some_input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output = out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error = err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log = log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80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22755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A </a:t>
            </a:r>
            <a:r>
              <a:rPr lang="en-US" dirty="0" err="1" smtClean="0">
                <a:latin typeface="Arial Black" panose="020B0A04020102020204" pitchFamily="34" charset="0"/>
              </a:rPr>
              <a:t>docker</a:t>
            </a:r>
            <a:r>
              <a:rPr lang="en-US" dirty="0" smtClean="0">
                <a:latin typeface="Arial Black" panose="020B0A04020102020204" pitchFamily="34" charset="0"/>
              </a:rPr>
              <a:t> Universe Job</a:t>
            </a:r>
            <a:br>
              <a:rPr lang="en-US" dirty="0" smtClean="0">
                <a:latin typeface="Arial Black" panose="020B0A04020102020204" pitchFamily="34" charset="0"/>
              </a:rPr>
            </a:br>
            <a:r>
              <a:rPr lang="en-US" dirty="0" smtClean="0">
                <a:latin typeface="Arial Black" panose="020B0A04020102020204" pitchFamily="34" charset="0"/>
              </a:rPr>
              <a:t>Is a Vanilla job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269" y="1531089"/>
            <a:ext cx="8399462" cy="422751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Docker containers have the job-nature</a:t>
            </a:r>
          </a:p>
          <a:p>
            <a:pPr lvl="1"/>
            <a:r>
              <a:rPr lang="en-US" dirty="0" err="1"/>
              <a:t>c</a:t>
            </a:r>
            <a:r>
              <a:rPr lang="en-US" dirty="0" err="1" smtClean="0"/>
              <a:t>ondor_submit</a:t>
            </a:r>
            <a:endParaRPr lang="en-US" dirty="0" smtClean="0"/>
          </a:p>
          <a:p>
            <a:pPr lvl="1"/>
            <a:r>
              <a:rPr lang="en-US" dirty="0" err="1"/>
              <a:t>c</a:t>
            </a:r>
            <a:r>
              <a:rPr lang="en-US" dirty="0" err="1" smtClean="0"/>
              <a:t>ondor_rm</a:t>
            </a:r>
            <a:endParaRPr lang="en-US" dirty="0" smtClean="0"/>
          </a:p>
          <a:p>
            <a:pPr lvl="1"/>
            <a:r>
              <a:rPr lang="en-US" dirty="0" err="1"/>
              <a:t>c</a:t>
            </a:r>
            <a:r>
              <a:rPr lang="en-US" dirty="0" err="1" smtClean="0"/>
              <a:t>ondor_hold</a:t>
            </a:r>
            <a:endParaRPr lang="en-US" dirty="0" smtClean="0"/>
          </a:p>
          <a:p>
            <a:pPr lvl="1"/>
            <a:r>
              <a:rPr lang="en-US" dirty="0" smtClean="0"/>
              <a:t>Write entries to the </a:t>
            </a:r>
            <a:r>
              <a:rPr lang="en-US" strike="sngStrike" dirty="0" smtClean="0"/>
              <a:t>user log </a:t>
            </a:r>
            <a:r>
              <a:rPr lang="en-US" dirty="0"/>
              <a:t> </a:t>
            </a:r>
            <a:r>
              <a:rPr lang="en-US" dirty="0" smtClean="0"/>
              <a:t>event log</a:t>
            </a:r>
          </a:p>
          <a:p>
            <a:pPr lvl="1"/>
            <a:r>
              <a:rPr lang="en-US" dirty="0" err="1" smtClean="0"/>
              <a:t>condor_dagman</a:t>
            </a:r>
            <a:r>
              <a:rPr lang="en-US" dirty="0" smtClean="0"/>
              <a:t> works with them</a:t>
            </a:r>
          </a:p>
          <a:p>
            <a:pPr lvl="1"/>
            <a:r>
              <a:rPr lang="en-US" dirty="0" smtClean="0"/>
              <a:t>Policy expressions work.</a:t>
            </a:r>
          </a:p>
          <a:p>
            <a:pPr lvl="1"/>
            <a:r>
              <a:rPr lang="en-US" dirty="0" smtClean="0"/>
              <a:t>Matchmaking works</a:t>
            </a:r>
          </a:p>
          <a:p>
            <a:pPr lvl="1"/>
            <a:r>
              <a:rPr lang="en-US" dirty="0" smtClean="0"/>
              <a:t>User </a:t>
            </a:r>
            <a:r>
              <a:rPr lang="en-US" dirty="0" err="1" smtClean="0"/>
              <a:t>prio</a:t>
            </a:r>
            <a:r>
              <a:rPr lang="en-US" dirty="0" smtClean="0"/>
              <a:t> / job </a:t>
            </a:r>
            <a:r>
              <a:rPr lang="en-US" dirty="0" err="1" smtClean="0"/>
              <a:t>prio</a:t>
            </a:r>
            <a:r>
              <a:rPr lang="en-US" dirty="0" smtClean="0"/>
              <a:t> / group quotas all work</a:t>
            </a:r>
          </a:p>
          <a:p>
            <a:pPr lvl="1"/>
            <a:r>
              <a:rPr lang="en-US" dirty="0" err="1" smtClean="0"/>
              <a:t>Stdin</a:t>
            </a:r>
            <a:r>
              <a:rPr lang="en-US" dirty="0" smtClean="0"/>
              <a:t>, </a:t>
            </a:r>
            <a:r>
              <a:rPr lang="en-US" dirty="0" err="1" smtClean="0"/>
              <a:t>stdout</a:t>
            </a:r>
            <a:r>
              <a:rPr lang="en-US" dirty="0" smtClean="0"/>
              <a:t>, </a:t>
            </a:r>
            <a:r>
              <a:rPr lang="en-US" dirty="0" err="1" smtClean="0"/>
              <a:t>stderr</a:t>
            </a:r>
            <a:r>
              <a:rPr lang="en-US" dirty="0" smtClean="0"/>
              <a:t> work</a:t>
            </a:r>
          </a:p>
          <a:p>
            <a:pPr lvl="1"/>
            <a:r>
              <a:rPr lang="en-US" dirty="0" smtClean="0"/>
              <a:t>Etc. etc. etc.*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8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Docker Universe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9056"/>
            <a:ext cx="8229600" cy="13715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universe 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docker_image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=deb7_and_HEP_stack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executable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 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bin/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my_executable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8724" y="2971800"/>
            <a:ext cx="8227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Image is the name of the </a:t>
            </a:r>
            <a:r>
              <a:rPr lang="en-US" sz="3200" dirty="0" err="1"/>
              <a:t>docker</a:t>
            </a:r>
            <a:r>
              <a:rPr lang="en-US" sz="3200" dirty="0"/>
              <a:t> image </a:t>
            </a:r>
            <a:r>
              <a:rPr lang="en-US" sz="3200" dirty="0" smtClean="0"/>
              <a:t>on the execute machine. Docker will pull 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Executable is from </a:t>
            </a:r>
            <a:r>
              <a:rPr lang="en-US" sz="3200" dirty="0"/>
              <a:t>submit machine or image</a:t>
            </a:r>
          </a:p>
          <a:p>
            <a:pPr lvl="1"/>
            <a:r>
              <a:rPr lang="en-US" sz="3200" dirty="0" smtClean="0"/>
              <a:t>NEVER </a:t>
            </a:r>
            <a:r>
              <a:rPr lang="en-US" sz="3200" dirty="0"/>
              <a:t>FROM execute machine!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Executable is optional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(Images can name a default command)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98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5026"/>
          </a:xfrm>
        </p:spPr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Docker Universe and File transfer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170667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universe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docker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transfer_input_files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&lt;files&gt;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When_to_transfer_output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ON_EXIT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6782" y="3482235"/>
            <a:ext cx="8686801" cy="24676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HTCondor </a:t>
            </a:r>
            <a:r>
              <a:rPr lang="en-US" sz="3200" dirty="0"/>
              <a:t>volume mounts the scratch </a:t>
            </a:r>
            <a:r>
              <a:rPr lang="en-US" sz="3200" dirty="0" err="1"/>
              <a:t>dir</a:t>
            </a:r>
            <a:endParaRPr lang="en-US" sz="3200" dirty="0"/>
          </a:p>
          <a:p>
            <a:pPr lvl="1"/>
            <a:r>
              <a:rPr lang="en-US" sz="3200" dirty="0" smtClean="0"/>
              <a:t>And sets </a:t>
            </a:r>
            <a:r>
              <a:rPr lang="en-US" sz="3200" dirty="0"/>
              <a:t>the </a:t>
            </a:r>
            <a:r>
              <a:rPr lang="en-US" sz="3200" dirty="0" err="1"/>
              <a:t>cwd</a:t>
            </a:r>
            <a:r>
              <a:rPr lang="en-US" sz="3200" dirty="0"/>
              <a:t> of job to </a:t>
            </a:r>
            <a:r>
              <a:rPr lang="en-US" sz="3200" dirty="0" smtClean="0"/>
              <a:t>scratch </a:t>
            </a:r>
            <a:r>
              <a:rPr lang="en-US" sz="3200" dirty="0" err="1" smtClean="0"/>
              <a:t>dir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err="1" smtClean="0"/>
              <a:t>RequestDisk</a:t>
            </a:r>
            <a:r>
              <a:rPr lang="en-US" sz="3200" dirty="0" smtClean="0"/>
              <a:t> </a:t>
            </a:r>
            <a:r>
              <a:rPr lang="en-US" sz="3200" dirty="0"/>
              <a:t>applies to scratch </a:t>
            </a:r>
            <a:r>
              <a:rPr lang="en-US" sz="3200" dirty="0" err="1"/>
              <a:t>dir</a:t>
            </a:r>
            <a:r>
              <a:rPr lang="en-US" sz="3200" dirty="0"/>
              <a:t>, not </a:t>
            </a:r>
            <a:r>
              <a:rPr lang="en-US" sz="3200" dirty="0" smtClean="0"/>
              <a:t>container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Changes to container are NOT transferred back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Container destroyed after job exits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7188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Docker Resource limiting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7301"/>
            <a:ext cx="8229600" cy="1593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RequestCpus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4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RequestMemory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1024M</a:t>
            </a:r>
          </a:p>
          <a:p>
            <a:pPr marL="0" indent="0">
              <a:buNone/>
            </a:pP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RequestDisk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Somewhat ignored…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55317" y="3194138"/>
            <a:ext cx="7391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RequestCpus</a:t>
            </a:r>
            <a:r>
              <a:rPr lang="en-US" sz="3200" dirty="0" smtClean="0"/>
              <a:t> translated into </a:t>
            </a:r>
            <a:r>
              <a:rPr lang="en-US" sz="3200" dirty="0" err="1" smtClean="0"/>
              <a:t>cgroup</a:t>
            </a:r>
            <a:r>
              <a:rPr lang="en-US" sz="3200" dirty="0" smtClean="0"/>
              <a:t> shares</a:t>
            </a:r>
          </a:p>
          <a:p>
            <a:r>
              <a:rPr lang="en-US" sz="3200" dirty="0" err="1" smtClean="0"/>
              <a:t>RequestMemory</a:t>
            </a:r>
            <a:r>
              <a:rPr lang="en-US" sz="3200" dirty="0" smtClean="0"/>
              <a:t> enforced</a:t>
            </a:r>
          </a:p>
          <a:p>
            <a:r>
              <a:rPr lang="en-US" sz="3200" dirty="0"/>
              <a:t>	</a:t>
            </a:r>
            <a:r>
              <a:rPr lang="en-US" sz="3200" dirty="0" smtClean="0"/>
              <a:t>If exceeded, job gets OOM killed</a:t>
            </a:r>
          </a:p>
          <a:p>
            <a:r>
              <a:rPr lang="en-US" sz="3200" dirty="0"/>
              <a:t>	</a:t>
            </a:r>
            <a:r>
              <a:rPr lang="en-US" sz="3200" dirty="0" smtClean="0"/>
              <a:t>job goes on hold</a:t>
            </a:r>
          </a:p>
          <a:p>
            <a:r>
              <a:rPr lang="en-US" sz="3200" dirty="0" err="1" smtClean="0"/>
              <a:t>RequestDisk</a:t>
            </a:r>
            <a:r>
              <a:rPr lang="en-US" sz="3200" dirty="0" smtClean="0"/>
              <a:t> applies to the scratch </a:t>
            </a:r>
            <a:r>
              <a:rPr lang="en-US" sz="3200" dirty="0" err="1" smtClean="0"/>
              <a:t>dir</a:t>
            </a:r>
            <a:r>
              <a:rPr lang="en-US" sz="3200" dirty="0" smtClean="0"/>
              <a:t> only</a:t>
            </a:r>
          </a:p>
          <a:p>
            <a:r>
              <a:rPr lang="en-US" sz="3200" dirty="0" smtClean="0"/>
              <a:t>10 Gb limit rest of container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4188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 </a:t>
            </a:r>
            <a:r>
              <a:rPr lang="en-US" dirty="0" err="1" smtClean="0"/>
              <a:t>docker</a:t>
            </a:r>
            <a:endParaRPr lang="en-US" dirty="0" smtClean="0"/>
          </a:p>
          <a:p>
            <a:r>
              <a:rPr lang="en-US" dirty="0" smtClean="0"/>
              <a:t>Give HTCondor access to </a:t>
            </a:r>
            <a:r>
              <a:rPr lang="en-US" dirty="0" err="1" smtClean="0"/>
              <a:t>docker</a:t>
            </a:r>
            <a:endParaRPr lang="en-US" dirty="0" smtClean="0"/>
          </a:p>
          <a:p>
            <a:r>
              <a:rPr lang="en-US" dirty="0" smtClean="0"/>
              <a:t>Profit!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But can you effectively box jobs without it?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Docker universe “just works”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405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basic kernel abstractions: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1) nested groups of processes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2) “controllers” which limit resources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49381"/>
            <a:ext cx="9144000" cy="914400"/>
          </a:xfrm>
        </p:spPr>
        <p:txBody>
          <a:bodyPr/>
          <a:lstStyle/>
          <a:p>
            <a:r>
              <a:rPr lang="en-US" dirty="0" smtClean="0"/>
              <a:t>Control Groups</a:t>
            </a:r>
            <a:br>
              <a:rPr lang="en-US" dirty="0" smtClean="0"/>
            </a:br>
            <a:r>
              <a:rPr lang="en-US" dirty="0" smtClean="0"/>
              <a:t>aka “</a:t>
            </a:r>
            <a:r>
              <a:rPr lang="en-US" dirty="0" err="1" smtClean="0"/>
              <a:t>cgroups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Implemented as </a:t>
            </a:r>
            <a:r>
              <a:rPr lang="en-US" dirty="0" err="1" smtClean="0"/>
              <a:t>filesystem</a:t>
            </a:r>
            <a:endParaRPr lang="en-US" dirty="0" smtClean="0"/>
          </a:p>
          <a:p>
            <a:pPr lvl="1"/>
            <a:r>
              <a:rPr lang="en-US" dirty="0" smtClean="0"/>
              <a:t>Mounted on /sys/</a:t>
            </a:r>
            <a:r>
              <a:rPr lang="en-US" dirty="0" err="1" smtClean="0"/>
              <a:t>fs</a:t>
            </a:r>
            <a:r>
              <a:rPr lang="en-US" dirty="0" smtClean="0"/>
              <a:t>/</a:t>
            </a:r>
            <a:r>
              <a:rPr lang="en-US" dirty="0" err="1" smtClean="0"/>
              <a:t>cgroup</a:t>
            </a:r>
            <a:r>
              <a:rPr lang="en-US" dirty="0" smtClean="0"/>
              <a:t>, or /</a:t>
            </a:r>
            <a:r>
              <a:rPr lang="en-US" dirty="0" err="1" smtClean="0"/>
              <a:t>cgroup</a:t>
            </a:r>
            <a:r>
              <a:rPr lang="en-US" dirty="0" smtClean="0"/>
              <a:t> or …</a:t>
            </a:r>
          </a:p>
          <a:p>
            <a:r>
              <a:rPr lang="en-US" dirty="0" smtClean="0"/>
              <a:t>User-space tools in flux</a:t>
            </a:r>
          </a:p>
          <a:p>
            <a:pPr lvl="1"/>
            <a:r>
              <a:rPr lang="en-US" dirty="0" err="1" smtClean="0"/>
              <a:t>Systemd</a:t>
            </a:r>
            <a:endParaRPr lang="en-US" dirty="0"/>
          </a:p>
          <a:p>
            <a:pPr lvl="1"/>
            <a:r>
              <a:rPr lang="en-US" dirty="0" err="1" smtClean="0"/>
              <a:t>Cgservice</a:t>
            </a:r>
            <a:endParaRPr lang="en-US" dirty="0" smtClean="0"/>
          </a:p>
          <a:p>
            <a:r>
              <a:rPr lang="en-US" dirty="0" smtClean="0"/>
              <a:t>/proc/self/</a:t>
            </a:r>
            <a:r>
              <a:rPr lang="en-US" dirty="0" err="1" smtClean="0"/>
              <a:t>cgroup</a:t>
            </a:r>
            <a:endParaRPr lang="en-US" dirty="0" smtClean="0"/>
          </a:p>
          <a:p>
            <a:r>
              <a:rPr lang="en-US" dirty="0" smtClean="0"/>
              <a:t>Docker manages </a:t>
            </a:r>
            <a:r>
              <a:rPr lang="en-US" dirty="0" err="1" smtClean="0"/>
              <a:t>cgroups</a:t>
            </a:r>
            <a:r>
              <a:rPr lang="en-US" dirty="0" smtClean="0"/>
              <a:t> for containers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</a:t>
            </a:r>
            <a:r>
              <a:rPr lang="en-US" dirty="0" err="1" smtClean="0"/>
              <a:t>Cgroup</a:t>
            </a:r>
            <a:r>
              <a:rPr lang="en-US" dirty="0" smtClean="0"/>
              <a:t>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05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Cpu</a:t>
            </a:r>
            <a:endParaRPr lang="en-US" dirty="0" smtClean="0"/>
          </a:p>
          <a:p>
            <a:pPr lvl="1"/>
            <a:r>
              <a:rPr lang="en-US" dirty="0" smtClean="0"/>
              <a:t>Allows fractional </a:t>
            </a:r>
            <a:r>
              <a:rPr lang="en-US" dirty="0" err="1" smtClean="0"/>
              <a:t>cpu</a:t>
            </a:r>
            <a:r>
              <a:rPr lang="en-US" dirty="0" smtClean="0"/>
              <a:t> limits</a:t>
            </a:r>
          </a:p>
          <a:p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Need to limit swap also or else…</a:t>
            </a:r>
          </a:p>
          <a:p>
            <a:r>
              <a:rPr lang="en-US" dirty="0" smtClean="0"/>
              <a:t>Freezer</a:t>
            </a:r>
          </a:p>
          <a:p>
            <a:pPr lvl="1"/>
            <a:r>
              <a:rPr lang="en-US" dirty="0" smtClean="0"/>
              <a:t>Suspend / Kill groups of processes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Cgroup</a:t>
            </a:r>
            <a:r>
              <a:rPr lang="en-US" dirty="0" smtClean="0"/>
              <a:t> controllers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67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Requires:</a:t>
            </a:r>
          </a:p>
          <a:p>
            <a:pPr lvl="1"/>
            <a:r>
              <a:rPr lang="en-US" dirty="0" smtClean="0"/>
              <a:t>RHEL6, RHEL7 even better</a:t>
            </a:r>
          </a:p>
          <a:p>
            <a:pPr lvl="1"/>
            <a:r>
              <a:rPr lang="en-US" dirty="0" smtClean="0"/>
              <a:t>HTCondor 8.0+</a:t>
            </a:r>
          </a:p>
          <a:p>
            <a:pPr lvl="1"/>
            <a:r>
              <a:rPr lang="en-US" dirty="0" err="1" smtClean="0"/>
              <a:t>Rootly</a:t>
            </a:r>
            <a:r>
              <a:rPr lang="en-US" dirty="0" smtClean="0"/>
              <a:t> condor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BASE_CGROUP=</a:t>
            </a:r>
            <a:r>
              <a:rPr lang="en-US" dirty="0" err="1" smtClean="0"/>
              <a:t>htcondor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And… </a:t>
            </a:r>
            <a:r>
              <a:rPr lang="en-US" dirty="0" err="1" smtClean="0"/>
              <a:t>cgroup</a:t>
            </a:r>
            <a:r>
              <a:rPr lang="en-US" dirty="0" smtClean="0"/>
              <a:t> </a:t>
            </a:r>
            <a:r>
              <a:rPr lang="en-US" dirty="0" err="1" smtClean="0"/>
              <a:t>fs</a:t>
            </a:r>
            <a:r>
              <a:rPr lang="en-US" dirty="0" smtClean="0"/>
              <a:t> mounted…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</a:t>
            </a:r>
            <a:r>
              <a:rPr lang="en-US" dirty="0" err="1" smtClean="0"/>
              <a:t>cgroups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3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nesting</a:t>
            </a:r>
          </a:p>
          <a:p>
            <a:r>
              <a:rPr lang="en-US" dirty="0" smtClean="0"/>
              <a:t>Need not require root</a:t>
            </a:r>
          </a:p>
          <a:p>
            <a:r>
              <a:rPr lang="en-US" dirty="0" smtClean="0"/>
              <a:t>Can’t be broken out of</a:t>
            </a:r>
          </a:p>
          <a:p>
            <a:r>
              <a:rPr lang="en-US" dirty="0" smtClean="0"/>
              <a:t>Portable to all </a:t>
            </a:r>
            <a:r>
              <a:rPr lang="en-US" dirty="0" err="1" smtClean="0"/>
              <a:t>OSes</a:t>
            </a:r>
            <a:endParaRPr lang="en-US" dirty="0" smtClean="0"/>
          </a:p>
          <a:p>
            <a:r>
              <a:rPr lang="en-US" dirty="0" smtClean="0"/>
              <a:t>Allows full management:</a:t>
            </a:r>
          </a:p>
          <a:p>
            <a:pPr lvl="1"/>
            <a:r>
              <a:rPr lang="en-US" dirty="0" smtClean="0"/>
              <a:t>Creation // Destruction</a:t>
            </a:r>
          </a:p>
          <a:p>
            <a:pPr lvl="1"/>
            <a:r>
              <a:rPr lang="en-US" dirty="0" smtClean="0"/>
              <a:t>Monitoring</a:t>
            </a:r>
          </a:p>
          <a:p>
            <a:pPr lvl="1"/>
            <a:r>
              <a:rPr lang="en-US" dirty="0" smtClean="0"/>
              <a:t>Limiting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ideal box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7" r="26783" b="3267"/>
          <a:stretch/>
        </p:blipFill>
        <p:spPr>
          <a:xfrm>
            <a:off x="5185775" y="1202498"/>
            <a:ext cx="3535949" cy="497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47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Starter puts each job into own </a:t>
            </a:r>
            <a:r>
              <a:rPr lang="en-US" dirty="0" err="1" smtClean="0"/>
              <a:t>cgroup</a:t>
            </a:r>
            <a:endParaRPr lang="en-US" dirty="0" smtClean="0"/>
          </a:p>
          <a:p>
            <a:pPr lvl="1"/>
            <a:r>
              <a:rPr lang="en-US" dirty="0" smtClean="0"/>
              <a:t>Named </a:t>
            </a:r>
            <a:r>
              <a:rPr lang="en-US" dirty="0" err="1" smtClean="0"/>
              <a:t>exec_dir</a:t>
            </a:r>
            <a:r>
              <a:rPr lang="en-US" dirty="0" smtClean="0"/>
              <a:t> + job id</a:t>
            </a:r>
          </a:p>
          <a:p>
            <a:r>
              <a:rPr lang="en-US" dirty="0" err="1" smtClean="0"/>
              <a:t>Procd</a:t>
            </a:r>
            <a:r>
              <a:rPr lang="en-US" dirty="0" smtClean="0"/>
              <a:t> monitors</a:t>
            </a:r>
          </a:p>
          <a:p>
            <a:pPr lvl="1"/>
            <a:r>
              <a:rPr lang="en-US" dirty="0" err="1" smtClean="0"/>
              <a:t>Procd</a:t>
            </a:r>
            <a:r>
              <a:rPr lang="en-US" dirty="0" smtClean="0"/>
              <a:t> freezes and kills atomically</a:t>
            </a:r>
          </a:p>
          <a:p>
            <a:r>
              <a:rPr lang="en-US" dirty="0" smtClean="0"/>
              <a:t>MEMORY </a:t>
            </a:r>
            <a:r>
              <a:rPr lang="en-US" dirty="0" err="1" smtClean="0"/>
              <a:t>attr</a:t>
            </a:r>
            <a:r>
              <a:rPr lang="en-US" dirty="0" smtClean="0"/>
              <a:t> into memory controller</a:t>
            </a:r>
          </a:p>
          <a:p>
            <a:r>
              <a:rPr lang="en-US" dirty="0" smtClean="0"/>
              <a:t>CGROUP_MEMORY_LIMIT_POLICY</a:t>
            </a:r>
          </a:p>
          <a:p>
            <a:pPr lvl="1"/>
            <a:r>
              <a:rPr lang="en-US" dirty="0" smtClean="0"/>
              <a:t>Hard or soft</a:t>
            </a:r>
          </a:p>
          <a:p>
            <a:pPr lvl="1"/>
            <a:r>
              <a:rPr lang="en-US" dirty="0" smtClean="0"/>
              <a:t>Job goes on hold with specific message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Cgroups</a:t>
            </a:r>
            <a:r>
              <a:rPr lang="en-US" dirty="0" smtClean="0"/>
              <a:t> with HTCondor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Or, “Shared </a:t>
            </a:r>
            <a:r>
              <a:rPr lang="en-US" dirty="0" err="1" smtClean="0"/>
              <a:t>subtrees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Goal:  protect /</a:t>
            </a:r>
            <a:r>
              <a:rPr lang="en-US" dirty="0" err="1" smtClean="0"/>
              <a:t>tmp</a:t>
            </a:r>
            <a:r>
              <a:rPr lang="en-US" dirty="0" smtClean="0"/>
              <a:t> from shared jobs</a:t>
            </a:r>
          </a:p>
          <a:p>
            <a:r>
              <a:rPr lang="en-US" dirty="0" smtClean="0"/>
              <a:t>Requires</a:t>
            </a:r>
          </a:p>
          <a:p>
            <a:pPr lvl="1"/>
            <a:r>
              <a:rPr lang="en-US" dirty="0" smtClean="0"/>
              <a:t>Condor 8.0+</a:t>
            </a:r>
          </a:p>
          <a:p>
            <a:pPr lvl="1"/>
            <a:r>
              <a:rPr lang="en-US" dirty="0" smtClean="0"/>
              <a:t>RHEL 5</a:t>
            </a:r>
          </a:p>
          <a:p>
            <a:pPr lvl="1"/>
            <a:r>
              <a:rPr lang="en-US" dirty="0" smtClean="0"/>
              <a:t>HTCondor must be running as root</a:t>
            </a:r>
          </a:p>
          <a:p>
            <a:pPr lvl="1"/>
            <a:r>
              <a:rPr lang="en-US" dirty="0"/>
              <a:t>MOUNT_UNDER_SCRATCH = /</a:t>
            </a:r>
            <a:r>
              <a:rPr lang="en-US" dirty="0" err="1"/>
              <a:t>tmp</a:t>
            </a:r>
            <a:r>
              <a:rPr lang="en-US" dirty="0"/>
              <a:t>,/</a:t>
            </a:r>
            <a:r>
              <a:rPr lang="en-US" dirty="0" err="1"/>
              <a:t>var</a:t>
            </a:r>
            <a:r>
              <a:rPr lang="en-US" dirty="0"/>
              <a:t>/</a:t>
            </a:r>
            <a:r>
              <a:rPr lang="en-US" dirty="0" err="1"/>
              <a:t>tmp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MOUNT_UNDER_SCRATCH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3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MOUNT_UNDER_SCRATCH=/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tmp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 smtClean="0">
                <a:cs typeface="Courier New" pitchFamily="49" charset="0"/>
              </a:rPr>
              <a:t>Each job sees private /</a:t>
            </a:r>
            <a:r>
              <a:rPr lang="en-US" dirty="0" err="1" smtClean="0">
                <a:cs typeface="Courier New" pitchFamily="49" charset="0"/>
              </a:rPr>
              <a:t>tmp</a:t>
            </a:r>
            <a:r>
              <a:rPr lang="en-US" dirty="0" smtClean="0">
                <a:cs typeface="Courier New" pitchFamily="49" charset="0"/>
              </a:rPr>
              <a:t>, /</a:t>
            </a:r>
            <a:r>
              <a:rPr lang="en-US" dirty="0" err="1" smtClean="0">
                <a:cs typeface="Courier New" pitchFamily="49" charset="0"/>
              </a:rPr>
              <a:t>var</a:t>
            </a:r>
            <a:r>
              <a:rPr lang="en-US" dirty="0" smtClean="0">
                <a:cs typeface="Courier New" pitchFamily="49" charset="0"/>
              </a:rPr>
              <a:t>/</a:t>
            </a:r>
            <a:r>
              <a:rPr lang="en-US" dirty="0" err="1" smtClean="0">
                <a:cs typeface="Courier New" pitchFamily="49" charset="0"/>
              </a:rPr>
              <a:t>tmp</a:t>
            </a:r>
            <a:endParaRPr lang="en-US" dirty="0" smtClean="0">
              <a:cs typeface="Courier New" pitchFamily="49" charset="0"/>
            </a:endParaRPr>
          </a:p>
          <a:p>
            <a:pPr marL="0" indent="0">
              <a:buNone/>
            </a:pPr>
            <a:endParaRPr lang="en-US" dirty="0"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 smtClean="0">
                <a:cs typeface="Courier New" pitchFamily="49" charset="0"/>
              </a:rPr>
              <a:t>Downsides:</a:t>
            </a:r>
          </a:p>
          <a:p>
            <a:pPr marL="0" indent="0">
              <a:buNone/>
            </a:pPr>
            <a:r>
              <a:rPr lang="en-US" dirty="0">
                <a:cs typeface="Courier New" pitchFamily="49" charset="0"/>
              </a:rPr>
              <a:t>	</a:t>
            </a:r>
            <a:r>
              <a:rPr lang="en-US" dirty="0" smtClean="0">
                <a:cs typeface="Courier New" pitchFamily="49" charset="0"/>
              </a:rPr>
              <a:t>No sharing of files in /</a:t>
            </a:r>
            <a:r>
              <a:rPr lang="en-US" dirty="0" err="1" smtClean="0">
                <a:cs typeface="Courier New" pitchFamily="49" charset="0"/>
              </a:rPr>
              <a:t>tmp</a:t>
            </a:r>
            <a:endParaRPr lang="en-US" dirty="0" smtClean="0">
              <a:cs typeface="Courier New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MOUNT_UNDER_SCRATCH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3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972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CPU</a:t>
            </a:r>
          </a:p>
          <a:p>
            <a:pPr lvl="1"/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Disk</a:t>
            </a:r>
          </a:p>
          <a:p>
            <a:pPr lvl="1"/>
            <a:r>
              <a:rPr lang="en-US" dirty="0" smtClean="0"/>
              <a:t>Network.</a:t>
            </a:r>
          </a:p>
          <a:p>
            <a:pPr lvl="1"/>
            <a:r>
              <a:rPr lang="en-US" dirty="0" smtClean="0"/>
              <a:t>Signals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a job can (ab)use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6" name="Picture 2" descr="https://encrypted-tbn1.gstatic.com/images?q=tbn:ANd9GcTl_lTakWdzrYpdic8e03XmsneUe98y-Ghy7pGz_-08bqN5qA8T2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030" y="2358303"/>
            <a:ext cx="3792970" cy="3423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59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sdtoolhire.co.uk/wp-content/uploads/2012/08/8552-coventry-tool-hire-sledge-hamm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24268">
            <a:off x="4074343" y="2148066"/>
            <a:ext cx="4977533" cy="373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people see this problem, and say</a:t>
            </a:r>
          </a:p>
          <a:p>
            <a:endParaRPr lang="en-US" dirty="0"/>
          </a:p>
          <a:p>
            <a:r>
              <a:rPr lang="en-US" dirty="0" smtClean="0"/>
              <a:t>“I know, we’ll use a Virtual Machine”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Hammer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8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Might need hypervisor installed</a:t>
            </a:r>
          </a:p>
          <a:p>
            <a:pPr lvl="1"/>
            <a:r>
              <a:rPr lang="en-US" dirty="0" smtClean="0"/>
              <a:t>The right hypervisor (the right Version…)</a:t>
            </a:r>
          </a:p>
          <a:p>
            <a:r>
              <a:rPr lang="en-US" dirty="0" smtClean="0"/>
              <a:t>Need to keep full OS image maintained</a:t>
            </a:r>
          </a:p>
          <a:p>
            <a:r>
              <a:rPr lang="en-US" dirty="0" smtClean="0"/>
              <a:t>Difficult to debug</a:t>
            </a:r>
          </a:p>
          <a:p>
            <a:r>
              <a:rPr lang="en-US" dirty="0" smtClean="0"/>
              <a:t>Hard to see into</a:t>
            </a:r>
          </a:p>
          <a:p>
            <a:r>
              <a:rPr lang="en-US" dirty="0" smtClean="0"/>
              <a:t>Hard to federate</a:t>
            </a:r>
          </a:p>
          <a:p>
            <a:r>
              <a:rPr lang="en-US" dirty="0" smtClean="0"/>
              <a:t>Just too heavyweight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VMs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421" y="3200398"/>
            <a:ext cx="3415579" cy="255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8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way glass</a:t>
            </a:r>
          </a:p>
          <a:p>
            <a:pPr lvl="1"/>
            <a:r>
              <a:rPr lang="en-US" dirty="0" smtClean="0"/>
              <a:t>Opaque from the inside not from the outside</a:t>
            </a:r>
            <a:endParaRPr lang="en-US" dirty="0"/>
          </a:p>
          <a:p>
            <a:pPr lvl="1"/>
            <a:r>
              <a:rPr lang="en-US" dirty="0" smtClean="0"/>
              <a:t>Work with Best feature of HTCondor ever</a:t>
            </a:r>
          </a:p>
          <a:p>
            <a:pPr lvl="2"/>
            <a:r>
              <a:rPr lang="en-US" dirty="0" smtClean="0"/>
              <a:t>Which is …. ?</a:t>
            </a:r>
            <a:endParaRPr lang="en-US" dirty="0"/>
          </a:p>
          <a:p>
            <a:r>
              <a:rPr lang="en-US" dirty="0" smtClean="0"/>
              <a:t>Linux containers (LXC) applicable here</a:t>
            </a:r>
          </a:p>
          <a:p>
            <a:pPr lvl="1"/>
            <a:r>
              <a:rPr lang="en-US" dirty="0" smtClean="0"/>
              <a:t>But </a:t>
            </a:r>
            <a:r>
              <a:rPr lang="en-US" dirty="0" err="1" smtClean="0"/>
              <a:t>rootly</a:t>
            </a:r>
            <a:r>
              <a:rPr lang="en-US" dirty="0" smtClean="0"/>
              <a:t> powers required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How far can we get without root?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Containers, not VMs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0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355725"/>
            <a:ext cx="8399462" cy="4844659"/>
          </a:xfrm>
        </p:spPr>
        <p:txBody>
          <a:bodyPr/>
          <a:lstStyle/>
          <a:p>
            <a:r>
              <a:rPr lang="en-US" dirty="0" smtClean="0"/>
              <a:t>HTCondor Preempt expression</a:t>
            </a:r>
          </a:p>
          <a:p>
            <a:pPr marL="457200" lvl="1" indent="0">
              <a:buNone/>
            </a:pPr>
            <a:r>
              <a:rPr lang="en-US" dirty="0" smtClean="0"/>
              <a:t>PREEMPT = </a:t>
            </a:r>
          </a:p>
          <a:p>
            <a:pPr marL="914400" lvl="2" indent="0">
              <a:buNone/>
            </a:pPr>
            <a:r>
              <a:rPr lang="en-US" dirty="0" err="1" smtClean="0"/>
              <a:t>TARGET.MemoryUsage</a:t>
            </a:r>
            <a:r>
              <a:rPr lang="en-US" dirty="0" smtClean="0"/>
              <a:t> &gt; threshold</a:t>
            </a:r>
          </a:p>
          <a:p>
            <a:pPr marL="914400" lvl="2" indent="0">
              <a:buNone/>
            </a:pPr>
            <a:r>
              <a:rPr lang="en-US" dirty="0" err="1" smtClean="0"/>
              <a:t>ProportionalSetSizeKb</a:t>
            </a:r>
            <a:r>
              <a:rPr lang="en-US" dirty="0" smtClean="0"/>
              <a:t> &gt; threshold</a:t>
            </a:r>
          </a:p>
          <a:p>
            <a:pPr marL="914400" lvl="2" indent="0">
              <a:buNone/>
            </a:pPr>
            <a:endParaRPr lang="en-US" dirty="0"/>
          </a:p>
          <a:p>
            <a:r>
              <a:rPr lang="en-US" dirty="0" err="1"/>
              <a:t>s</a:t>
            </a:r>
            <a:r>
              <a:rPr lang="en-US" dirty="0" err="1" smtClean="0"/>
              <a:t>etrlimit</a:t>
            </a:r>
            <a:r>
              <a:rPr lang="en-US" dirty="0" smtClean="0"/>
              <a:t> call</a:t>
            </a:r>
          </a:p>
          <a:p>
            <a:pPr marL="457200" lvl="1" indent="0">
              <a:buNone/>
            </a:pPr>
            <a:r>
              <a:rPr lang="en-US" dirty="0" smtClean="0"/>
              <a:t>USER_JOB_WRAPPER</a:t>
            </a:r>
          </a:p>
          <a:p>
            <a:pPr marL="457200" lvl="1" indent="0">
              <a:buNone/>
            </a:pPr>
            <a:r>
              <a:rPr lang="en-US" dirty="0" smtClean="0"/>
              <a:t>STARTER_RLIMIT_AS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Boxing without root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TCondor-Presentation-Template-1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HTCondor-Presentation-Template-1</Template>
  <TotalTime>4680</TotalTime>
  <Words>1227</Words>
  <Application>Microsoft Office PowerPoint</Application>
  <PresentationFormat>On-screen Show (4:3)</PresentationFormat>
  <Paragraphs>374</Paragraphs>
  <Slides>43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HTCondor-Presentation-Template-1</vt:lpstr>
      <vt:lpstr>Putting your users in a Box </vt:lpstr>
      <vt:lpstr>Outline</vt:lpstr>
      <vt:lpstr>3 Protections</vt:lpstr>
      <vt:lpstr>The ideal box</vt:lpstr>
      <vt:lpstr>Resources a job can (ab)use</vt:lpstr>
      <vt:lpstr>The Big Hammer</vt:lpstr>
      <vt:lpstr>Problems with VMs</vt:lpstr>
      <vt:lpstr>Containers, not VMs</vt:lpstr>
      <vt:lpstr>Boxing without root</vt:lpstr>
      <vt:lpstr>CPU AFFINITY</vt:lpstr>
      <vt:lpstr>With root comes…</vt:lpstr>
      <vt:lpstr>PID namespaces</vt:lpstr>
      <vt:lpstr>PID Namespaces</vt:lpstr>
      <vt:lpstr>Named Chroots</vt:lpstr>
      <vt:lpstr>Ancient History: Chroot</vt:lpstr>
      <vt:lpstr>Chroot: more trouble than value</vt:lpstr>
      <vt:lpstr>We gave up!</vt:lpstr>
      <vt:lpstr>Enter Docker</vt:lpstr>
      <vt:lpstr>Examples</vt:lpstr>
      <vt:lpstr>Docker Container vs. Image</vt:lpstr>
      <vt:lpstr>Docker Images</vt:lpstr>
      <vt:lpstr>At the Command Line</vt:lpstr>
      <vt:lpstr>Isn’t this a Virtual Machine?</vt:lpstr>
      <vt:lpstr>Docker run two step</vt:lpstr>
      <vt:lpstr>Where images come from</vt:lpstr>
      <vt:lpstr>Full Image name</vt:lpstr>
      <vt:lpstr>Run your own docker hub</vt:lpstr>
      <vt:lpstr>HTCondor docker universe</vt:lpstr>
      <vt:lpstr>What?  No Knobs?</vt:lpstr>
      <vt:lpstr>“Docker” Universe jobs</vt:lpstr>
      <vt:lpstr>A docker Universe Job Is a Vanilla job</vt:lpstr>
      <vt:lpstr>Docker Universe</vt:lpstr>
      <vt:lpstr>Docker Universe and File transfer</vt:lpstr>
      <vt:lpstr>Docker Resource limiting</vt:lpstr>
      <vt:lpstr>Docker universe “just works”</vt:lpstr>
      <vt:lpstr>Control Groups aka “cgroups”</vt:lpstr>
      <vt:lpstr>Control Cgroup setup</vt:lpstr>
      <vt:lpstr>Cgroup controllers</vt:lpstr>
      <vt:lpstr>Enabling cgroups</vt:lpstr>
      <vt:lpstr>Cgroups with HTCondor</vt:lpstr>
      <vt:lpstr>MOUNT_UNDER_SCRATCH</vt:lpstr>
      <vt:lpstr>MOUNT_UNDER_SCRATCH</vt:lpstr>
      <vt:lpstr>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gthain</dc:creator>
  <cp:lastModifiedBy>johnkn</cp:lastModifiedBy>
  <cp:revision>116</cp:revision>
  <dcterms:created xsi:type="dcterms:W3CDTF">2013-04-23T19:11:55Z</dcterms:created>
  <dcterms:modified xsi:type="dcterms:W3CDTF">2016-02-24T21:14:21Z</dcterms:modified>
</cp:coreProperties>
</file>