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3"/>
    <p:restoredTop sz="83584"/>
  </p:normalViewPr>
  <p:slideViewPr>
    <p:cSldViewPr snapToGrid="0" snapToObjects="1">
      <p:cViewPr varScale="1">
        <p:scale>
          <a:sx n="95" d="100"/>
          <a:sy n="95" d="100"/>
        </p:scale>
        <p:origin x="79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3AF17-A61D-DC47-88B1-FB61DC1060F5}" type="datetimeFigureOut">
              <a:rPr lang="en-US" smtClean="0"/>
              <a:t>2/28/16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DFFC7-970E-CA46-AA39-84B1858FF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1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DFFC7-970E-CA46-AA39-84B1858FF9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6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52D31-28C3-9F4B-82A7-A0C23060AFDB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6BD45-C1DE-E64A-90A7-4CB893C4F3EE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53E6C-E000-9349-822D-B3037D9D3EF0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F22AD-44F5-9A4E-9A9C-8E42FECD7AA2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1C459-0FB3-EB4A-A757-9A2767CCA66F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B1E65-1B75-C94E-9492-D8FE518C3CD3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FAD98-83C4-6840-9E51-B6220B3A8D13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01AB0-878D-974E-8071-DFA5BF6E37C0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Kerberos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batch users use/expect </a:t>
            </a:r>
            <a:r>
              <a:rPr lang="en-US" dirty="0" err="1" smtClean="0"/>
              <a:t>kerberos</a:t>
            </a:r>
            <a:endParaRPr lang="en-US" dirty="0" smtClean="0"/>
          </a:p>
          <a:p>
            <a:pPr lvl="1"/>
            <a:r>
              <a:rPr lang="en-US" dirty="0" smtClean="0"/>
              <a:t>Submission, authentication with other services (yes, including AFS)</a:t>
            </a:r>
          </a:p>
          <a:p>
            <a:r>
              <a:rPr lang="en-US" dirty="0" smtClean="0"/>
              <a:t>Existing CERN service to renew </a:t>
            </a:r>
            <a:r>
              <a:rPr lang="en-US" dirty="0" err="1" smtClean="0"/>
              <a:t>kerberos</a:t>
            </a:r>
            <a:r>
              <a:rPr lang="en-US" dirty="0" smtClean="0"/>
              <a:t> tickets for job lifetime</a:t>
            </a:r>
          </a:p>
          <a:p>
            <a:r>
              <a:rPr lang="en-US" dirty="0" smtClean="0"/>
              <a:t>Testing </a:t>
            </a:r>
            <a:r>
              <a:rPr lang="en-US" dirty="0" err="1" smtClean="0"/>
              <a:t>HTCondor</a:t>
            </a:r>
            <a:r>
              <a:rPr lang="en-US" dirty="0" smtClean="0"/>
              <a:t> integration via Credential Monitor</a:t>
            </a:r>
          </a:p>
          <a:p>
            <a:pPr lvl="1"/>
            <a:r>
              <a:rPr lang="en-US" dirty="0" err="1" smtClean="0"/>
              <a:t>Touchpoints</a:t>
            </a:r>
            <a:r>
              <a:rPr lang="en-US" dirty="0" smtClean="0"/>
              <a:t> with </a:t>
            </a:r>
            <a:r>
              <a:rPr lang="en-US" dirty="0" err="1" smtClean="0"/>
              <a:t>condor_submit</a:t>
            </a:r>
            <a:r>
              <a:rPr lang="en-US" dirty="0" smtClean="0"/>
              <a:t>, </a:t>
            </a:r>
            <a:r>
              <a:rPr lang="en-US" dirty="0" err="1" smtClean="0"/>
              <a:t>condor_credd</a:t>
            </a:r>
            <a:r>
              <a:rPr lang="en-US" dirty="0" smtClean="0"/>
              <a:t> to maintain, </a:t>
            </a:r>
            <a:r>
              <a:rPr lang="en-US" dirty="0" err="1" smtClean="0"/>
              <a:t>condor_starter</a:t>
            </a:r>
            <a:r>
              <a:rPr lang="en-US" dirty="0" smtClean="0"/>
              <a:t> to copy to sandbox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9AD289-9F49-B04F-941F-DFE8CCBA336F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048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Accounting Group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Preferred workflow: resource coordinator sets overall shares, experiments manage lower down</a:t>
            </a:r>
          </a:p>
          <a:p>
            <a:r>
              <a:rPr lang="en-US" dirty="0" smtClean="0"/>
              <a:t>Using </a:t>
            </a:r>
            <a:r>
              <a:rPr lang="en-US" dirty="0"/>
              <a:t>Group Quota tool from BNL (</a:t>
            </a:r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fubarwrangler</a:t>
            </a:r>
            <a:r>
              <a:rPr lang="en-US" dirty="0" smtClean="0"/>
              <a:t>/group-quota)</a:t>
            </a:r>
          </a:p>
          <a:p>
            <a:r>
              <a:rPr lang="en-US" dirty="0" smtClean="0"/>
              <a:t>Extending to provide REST service to add/remove group membership</a:t>
            </a:r>
          </a:p>
          <a:p>
            <a:r>
              <a:rPr lang="en-US" dirty="0" smtClean="0"/>
              <a:t>SUBMIT_REQUIREMENT checks if user authorized for a group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2E2DF0-8D2E-BE4B-836B-C24430361029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26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EZEditor</a:t>
            </a:r>
            <a:r>
              <a:rPr lang="en-US" dirty="0" smtClean="0"/>
              <a:t> of group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ED2A14-F79D-2B40-9D40-15BB4093AE0A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341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7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Jobflavours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LSF service has defined queues for local</a:t>
            </a:r>
          </a:p>
          <a:p>
            <a:pPr lvl="1"/>
            <a:r>
              <a:rPr lang="en-US" dirty="0" smtClean="0"/>
              <a:t>Defined as “</a:t>
            </a:r>
            <a:r>
              <a:rPr lang="en-US" dirty="0" err="1" smtClean="0"/>
              <a:t>normalised</a:t>
            </a:r>
            <a:r>
              <a:rPr lang="en-US" dirty="0" smtClean="0"/>
              <a:t>” minutes/hours/weeks</a:t>
            </a:r>
          </a:p>
          <a:p>
            <a:pPr lvl="1"/>
            <a:r>
              <a:rPr lang="en-US" dirty="0" smtClean="0"/>
              <a:t>Slot limits for individual queues (</a:t>
            </a:r>
            <a:r>
              <a:rPr lang="en-US" dirty="0" err="1" smtClean="0"/>
              <a:t>ie</a:t>
            </a:r>
            <a:r>
              <a:rPr lang="en-US" dirty="0" smtClean="0"/>
              <a:t> limit long queues)</a:t>
            </a:r>
          </a:p>
          <a:p>
            <a:r>
              <a:rPr lang="en-US" dirty="0" smtClean="0"/>
              <a:t>Use SYSTEM_PERIODIC_REMOVE &amp; </a:t>
            </a:r>
            <a:r>
              <a:rPr lang="en-US" dirty="0" err="1" smtClean="0"/>
              <a:t>Classads</a:t>
            </a:r>
            <a:r>
              <a:rPr lang="en-US" dirty="0" smtClean="0"/>
              <a:t> to achieve similar with </a:t>
            </a:r>
            <a:r>
              <a:rPr lang="en-US" dirty="0" err="1" smtClean="0"/>
              <a:t>HTCondor</a:t>
            </a:r>
            <a:endParaRPr lang="en-US" dirty="0" smtClean="0"/>
          </a:p>
          <a:p>
            <a:r>
              <a:rPr lang="en-US" dirty="0" smtClean="0"/>
              <a:t>Try to keep it reasonably simple for users, and easy for admins to manage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3D65A4-C343-6541-A666-B9CD606D1A28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177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JobFlavours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Instead of 8nm, 1nh, 8nh, 1nw, 2nw</a:t>
            </a:r>
            <a:r>
              <a:rPr lang="is-IS" dirty="0" smtClean="0"/>
              <a:t>… espresso, lunchbreak, ma</a:t>
            </a:r>
            <a:r>
              <a:rPr lang="en-GB" dirty="0" err="1" smtClean="0"/>
              <a:t>ñana</a:t>
            </a:r>
            <a:r>
              <a:rPr lang="en-GB" dirty="0" smtClean="0"/>
              <a:t>, </a:t>
            </a:r>
            <a:r>
              <a:rPr lang="en-GB" dirty="0" err="1" smtClean="0"/>
              <a:t>nextweek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Either way “normalised” time is hard for users to understand (“why was my job killed?)</a:t>
            </a:r>
          </a:p>
          <a:p>
            <a:r>
              <a:rPr lang="en-GB" dirty="0" smtClean="0"/>
              <a:t>Job </a:t>
            </a:r>
            <a:r>
              <a:rPr lang="en-GB" dirty="0" err="1" smtClean="0"/>
              <a:t>Classad</a:t>
            </a:r>
            <a:r>
              <a:rPr lang="en-GB" dirty="0" smtClean="0"/>
              <a:t> for </a:t>
            </a:r>
            <a:r>
              <a:rPr lang="en-GB" dirty="0" err="1" smtClean="0"/>
              <a:t>JobFeature</a:t>
            </a:r>
            <a:r>
              <a:rPr lang="en-GB" dirty="0" smtClean="0"/>
              <a:t>, SYSTEM_PERIODIC_REMOVE to kill jobs over threshold</a:t>
            </a:r>
          </a:p>
          <a:p>
            <a:r>
              <a:rPr lang="en-GB" dirty="0" smtClean="0"/>
              <a:t>Machine </a:t>
            </a:r>
            <a:r>
              <a:rPr lang="en-GB" dirty="0" err="1" smtClean="0"/>
              <a:t>Classad</a:t>
            </a:r>
            <a:r>
              <a:rPr lang="en-GB" dirty="0" smtClean="0"/>
              <a:t> for which </a:t>
            </a:r>
            <a:r>
              <a:rPr lang="en-GB" dirty="0" err="1" smtClean="0"/>
              <a:t>JobFlavours</a:t>
            </a:r>
            <a:r>
              <a:rPr lang="en-GB" dirty="0" smtClean="0"/>
              <a:t> to accept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A1CE7D-FB32-9F46-9FFC-D2A72EE6F8C1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917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Espresso </a:t>
            </a:r>
            <a:r>
              <a:rPr lang="en-US" dirty="0" err="1" smtClean="0"/>
              <a:t>JobFlavour</a:t>
            </a:r>
            <a:r>
              <a:rPr lang="en-US" dirty="0" smtClean="0"/>
              <a:t> </a:t>
            </a:r>
            <a:r>
              <a:rPr lang="en-US" dirty="0" err="1" smtClean="0"/>
              <a:t>eg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## Espresso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Definitions</a:t>
            </a:r>
          </a:p>
          <a:p>
            <a:pPr marL="36576" indent="0">
              <a:buNone/>
            </a:pP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Remove espresso jobs after 600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seconds </a:t>
            </a:r>
            <a:r>
              <a:rPr lang="en-US" sz="2000" dirty="0" err="1" smtClean="0">
                <a:latin typeface="Consolas" charset="0"/>
                <a:ea typeface="Consolas" charset="0"/>
                <a:cs typeface="Consolas" charset="0"/>
              </a:rPr>
              <a:t>wallclock</a:t>
            </a:r>
            <a:endParaRPr lang="en-US" sz="2000" dirty="0" smtClean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000" dirty="0" err="1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Remove_Espresso_WallClock</a:t>
            </a:r>
            <a:r>
              <a:rPr lang="en-US" sz="2000" dirty="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= ((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JobFlavour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=?= "espresso") &amp;&amp; 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RemoteWallClockTime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&gt;= 600</a:t>
            </a:r>
            <a:r>
              <a:rPr lang="en-US" sz="2000" dirty="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))</a:t>
            </a:r>
          </a:p>
          <a:p>
            <a:pPr marL="36576" indent="0">
              <a:buNone/>
            </a:pPr>
            <a:endParaRPr lang="en-US" sz="2000" dirty="0" smtClean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Remove espresso jobs after 500MB Resident Set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Size used</a:t>
            </a:r>
          </a:p>
          <a:p>
            <a:pPr marL="36576" indent="0">
              <a:buNone/>
            </a:pPr>
            <a:r>
              <a:rPr lang="en-US" sz="2000" dirty="0" err="1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Remove_Espresso_RSS</a:t>
            </a:r>
            <a:r>
              <a:rPr lang="en-US" sz="2000" dirty="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= ((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JobFlavour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=?= "espresso") &amp;&amp; 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ResidentSetSize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&gt;= 488281</a:t>
            </a:r>
            <a:r>
              <a:rPr lang="en-US" sz="2000" dirty="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))</a:t>
            </a:r>
          </a:p>
          <a:p>
            <a:pPr marL="36576" indent="0">
              <a:buNone/>
            </a:pPr>
            <a:endParaRPr lang="en-US" sz="2000" dirty="0" smtClean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Combine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Expressions</a:t>
            </a:r>
          </a:p>
          <a:p>
            <a:pPr marL="36576" indent="0">
              <a:buNone/>
            </a:pPr>
            <a:r>
              <a:rPr lang="en-US" sz="2000" dirty="0" err="1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Remove_Espresso_Constraints</a:t>
            </a:r>
            <a:r>
              <a:rPr lang="en-US" sz="200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 $(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Remove_Espresso_WallClock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 || $(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Remove_Espresso_RSS</a:t>
            </a:r>
            <a:r>
              <a:rPr lang="en-US" sz="2000" dirty="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36576" indent="0">
              <a:buNone/>
            </a:pPr>
            <a:r>
              <a:rPr lang="en-US" sz="2000" dirty="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SYSTEM_PERIODIC_REMOVE 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= $(</a:t>
            </a:r>
            <a:r>
              <a:rPr lang="en-US" sz="20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Remove_Espresso_Constraints</a:t>
            </a:r>
            <a:r>
              <a:rPr lang="en-US" sz="20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5A0744-C753-EF45-AF92-C294A94B4E69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51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Draining with backfill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Necessary when deleting / rebooting worker nodes</a:t>
            </a:r>
          </a:p>
          <a:p>
            <a:r>
              <a:rPr lang="en-US" sz="3400" dirty="0" smtClean="0"/>
              <a:t>Whilst waiting for long jobs to finish, backfill with shorter jobs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BackfillDraining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 False</a:t>
            </a:r>
          </a:p>
          <a:p>
            <a:pPr marL="36576" indent="0">
              <a:buNone/>
            </a:pP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UnixShutdownTime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 0</a:t>
            </a:r>
          </a:p>
          <a:p>
            <a:pPr marL="36576" indent="0">
              <a:buNone/>
            </a:pPr>
            <a:endParaRPr lang="en-US" sz="2600" dirty="0">
              <a:solidFill>
                <a:schemeClr val="accent6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STARTD_ATTRS = $(STARTD_ATTRS), 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BackfillDraining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UnixShutdownTime</a:t>
            </a:r>
            <a:endParaRPr lang="en-US" sz="2600" dirty="0">
              <a:solidFill>
                <a:schemeClr val="accent6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STARTD.SETTABLE_ATTRS_ADMINISTRATOR = $(STARTD.SETTABLE_ATTRS_ADMINISTRATOR), 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BackfillDraining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UnixShutdownTime</a:t>
            </a:r>
            <a:endParaRPr lang="en-US" sz="2600" dirty="0">
              <a:solidFill>
                <a:schemeClr val="accent6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ENABLE_PERSISTENT_CONFIG = TRUE</a:t>
            </a:r>
          </a:p>
          <a:p>
            <a:pPr marL="36576" indent="0">
              <a:buNone/>
            </a:pP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PERSISTENT_CONFIG_DIR = /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etc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/condor/persistent</a:t>
            </a:r>
          </a:p>
          <a:p>
            <a:pPr marL="36576" indent="0">
              <a:buNone/>
            </a:pPr>
            <a:endParaRPr lang="en-US" sz="2600" dirty="0">
              <a:solidFill>
                <a:schemeClr val="accent6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START = $(START) &amp;&amp; ((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BackfillDraining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=?= False) || (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BackfillDraining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=?= True &amp;&amp; (time() + 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ExpectedJobTime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 &lt;= </a:t>
            </a:r>
            <a:r>
              <a:rPr lang="en-US" sz="2600" dirty="0" err="1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UnixShutdownTime</a:t>
            </a:r>
            <a:r>
              <a:rPr lang="en-US" sz="2600" dirty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))</a:t>
            </a:r>
            <a:endParaRPr lang="en-US" sz="2600" dirty="0">
              <a:solidFill>
                <a:schemeClr val="accent6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9648C8-CD43-1D4A-A764-883CB7111189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093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user enquiries already</a:t>
            </a:r>
          </a:p>
          <a:p>
            <a:r>
              <a:rPr lang="en-US" dirty="0" smtClean="0"/>
              <a:t>Nascent CERN registry</a:t>
            </a:r>
          </a:p>
          <a:p>
            <a:pPr lvl="1"/>
            <a:r>
              <a:rPr lang="en-US" dirty="0" err="1" smtClean="0"/>
              <a:t>docker.cern.ch</a:t>
            </a:r>
            <a:endParaRPr lang="en-US" dirty="0" smtClean="0"/>
          </a:p>
          <a:p>
            <a:r>
              <a:rPr lang="en-US" dirty="0" smtClean="0"/>
              <a:t>Plan to use </a:t>
            </a:r>
            <a:r>
              <a:rPr lang="en-US" dirty="0" err="1" smtClean="0"/>
              <a:t>docker</a:t>
            </a:r>
            <a:r>
              <a:rPr lang="en-US" dirty="0" smtClean="0"/>
              <a:t> universe when some </a:t>
            </a:r>
            <a:r>
              <a:rPr lang="en-US" dirty="0" err="1" smtClean="0"/>
              <a:t>CentOS</a:t>
            </a:r>
            <a:r>
              <a:rPr lang="en-US" dirty="0" smtClean="0"/>
              <a:t> 7 worker nodes</a:t>
            </a:r>
          </a:p>
          <a:p>
            <a:r>
              <a:rPr lang="en-US" dirty="0" smtClean="0"/>
              <a:t>Possible extra tool for heterogeneous worker pools (alongside </a:t>
            </a:r>
            <a:r>
              <a:rPr lang="en-US" dirty="0" err="1" smtClean="0"/>
              <a:t>compat</a:t>
            </a:r>
            <a:r>
              <a:rPr lang="en-US" dirty="0" smtClean="0"/>
              <a:t>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51780B-3B3D-1E42-86EC-F1FEB869DC0C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535" y="110504"/>
            <a:ext cx="4042221" cy="118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34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76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HTCondor</a:t>
            </a:r>
            <a:r>
              <a:rPr lang="en-US" dirty="0" smtClean="0"/>
              <a:t> at CERN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DF1CB8-5942-A544-B053-7014C6683CCA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Ben Jones</a:t>
            </a:r>
          </a:p>
          <a:p>
            <a:r>
              <a:rPr lang="en-US" dirty="0" smtClean="0"/>
              <a:t>Barcelona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Service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 used for both grid and local submissions, HPC on the way</a:t>
            </a:r>
          </a:p>
          <a:p>
            <a:r>
              <a:rPr lang="en-US" dirty="0" smtClean="0"/>
              <a:t>Local public queue open to all CERN users</a:t>
            </a:r>
          </a:p>
          <a:p>
            <a:r>
              <a:rPr lang="en-US" dirty="0" smtClean="0"/>
              <a:t>Wider range of requirements than grid submissions</a:t>
            </a:r>
          </a:p>
          <a:p>
            <a:r>
              <a:rPr lang="en-US" dirty="0" smtClean="0"/>
              <a:t>Migration to </a:t>
            </a:r>
            <a:r>
              <a:rPr lang="en-US" dirty="0" err="1" smtClean="0"/>
              <a:t>HTCondor</a:t>
            </a:r>
            <a:r>
              <a:rPr lang="en-US" dirty="0" smtClean="0"/>
              <a:t> underway, majority still LSF</a:t>
            </a:r>
          </a:p>
          <a:p>
            <a:pPr lvl="1"/>
            <a:r>
              <a:rPr lang="en-US" dirty="0" smtClean="0"/>
              <a:t>Some Grid migrated to </a:t>
            </a:r>
            <a:r>
              <a:rPr lang="en-US" dirty="0" err="1" smtClean="0"/>
              <a:t>HTCondor</a:t>
            </a:r>
            <a:r>
              <a:rPr lang="en-US" dirty="0" smtClean="0"/>
              <a:t> (see Iain’s talk)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7A16F6-7082-6140-9131-2ADB865433F5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36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LSF likes/dislikes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76174"/>
              </p:ext>
            </p:extLst>
          </p:nvPr>
        </p:nvGraphicFramePr>
        <p:xfrm>
          <a:off x="457200" y="1325563"/>
          <a:ext cx="8226426" cy="44432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3213"/>
                <a:gridCol w="4113213"/>
              </a:tblGrid>
              <a:tr h="1110806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Pros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Cons</a:t>
                      </a:r>
                      <a:endParaRPr lang="en-US" sz="3200" dirty="0"/>
                    </a:p>
                  </a:txBody>
                  <a:tcPr/>
                </a:tc>
              </a:tr>
              <a:tr h="111080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Defined queues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based on job length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Slow</a:t>
                      </a:r>
                      <a:r>
                        <a:rPr lang="en-US" sz="2800" baseline="0" dirty="0" smtClean="0"/>
                        <a:t> reconfigure to add/remove machines</a:t>
                      </a:r>
                      <a:endParaRPr lang="en-US" sz="2800" dirty="0"/>
                    </a:p>
                  </a:txBody>
                  <a:tcPr/>
                </a:tc>
              </a:tr>
              <a:tr h="111080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Ability to backfill whilst</a:t>
                      </a:r>
                      <a:r>
                        <a:rPr lang="en-US" sz="2800" baseline="0" dirty="0" smtClean="0"/>
                        <a:t> draining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Limit of 6500 nodes</a:t>
                      </a:r>
                      <a:endParaRPr lang="en-US" sz="2800" dirty="0"/>
                    </a:p>
                  </a:txBody>
                  <a:tcPr/>
                </a:tc>
              </a:tr>
              <a:tr h="111080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Ability</a:t>
                      </a:r>
                      <a:r>
                        <a:rPr lang="en-US" sz="2800" baseline="0" dirty="0" smtClean="0"/>
                        <a:t> to encourage shorter jobs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Slow query / submission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CBF1D7B-19E7-554D-B4D0-2BF08689E0D9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83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Capacity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97" y="1261043"/>
            <a:ext cx="4427538" cy="236363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8127F0B-EB85-504F-92B0-A180098006F2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12" y="3624680"/>
            <a:ext cx="4480823" cy="23696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78824" y="1411941"/>
            <a:ext cx="3576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~80K cores vs ~10K cores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362051" y="3624680"/>
            <a:ext cx="3576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~5.4K nodes vs ~1.4K nodes</a:t>
            </a:r>
          </a:p>
          <a:p>
            <a:endParaRPr lang="en-US" dirty="0"/>
          </a:p>
          <a:p>
            <a:r>
              <a:rPr lang="en-US" dirty="0" err="1" smtClean="0"/>
              <a:t>HTCondor</a:t>
            </a:r>
            <a:r>
              <a:rPr lang="en-US" dirty="0" smtClean="0"/>
              <a:t> nodes 8 core, vs most LSF are 16 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740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400-600K job submissions per day</a:t>
            </a:r>
            <a:endParaRPr lang="en-US" dirty="0"/>
          </a:p>
          <a:p>
            <a:r>
              <a:rPr lang="en-US" dirty="0" smtClean="0"/>
              <a:t>~60K running jobs, ~110K pending</a:t>
            </a:r>
          </a:p>
          <a:p>
            <a:endParaRPr lang="en-US" dirty="0" smtClean="0"/>
          </a:p>
          <a:p>
            <a:r>
              <a:rPr lang="en-US" dirty="0" smtClean="0"/>
              <a:t>“local” submissions range between 40-60% of total</a:t>
            </a:r>
          </a:p>
          <a:p>
            <a:endParaRPr lang="en-US" dirty="0"/>
          </a:p>
          <a:p>
            <a:r>
              <a:rPr lang="en-US" dirty="0" smtClean="0"/>
              <a:t>Primarily Vanilla Universe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F02303-27FF-3A4A-A2EA-710C696B0D8E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51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400-600K job submissions per day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~60K running jobs, ~110K pending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Implies around 10-15 </a:t>
            </a:r>
            <a:r>
              <a:rPr lang="en-US" dirty="0" err="1" smtClean="0">
                <a:solidFill>
                  <a:srgbClr val="FF0000"/>
                </a:solidFill>
              </a:rPr>
              <a:t>schedds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“local” submissions range between 40-60% of total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Local submissions less predictable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Primarily Vanilla Universe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Planning on </a:t>
            </a:r>
            <a:r>
              <a:rPr lang="en-US" dirty="0" err="1" smtClean="0">
                <a:solidFill>
                  <a:srgbClr val="FF0000"/>
                </a:solidFill>
              </a:rPr>
              <a:t>Docker</a:t>
            </a:r>
            <a:r>
              <a:rPr lang="en-US" dirty="0" smtClean="0">
                <a:solidFill>
                  <a:srgbClr val="FF0000"/>
                </a:solidFill>
              </a:rPr>
              <a:t> universe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Parallel universe to be evaluated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58E8F2-DA4C-064F-9EDC-58F6F9FB754E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4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Schedds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map users to </a:t>
            </a:r>
            <a:r>
              <a:rPr lang="en-US" dirty="0" err="1" smtClean="0"/>
              <a:t>schedds</a:t>
            </a:r>
            <a:r>
              <a:rPr lang="en-US" dirty="0"/>
              <a:t> </a:t>
            </a:r>
            <a:r>
              <a:rPr lang="en-US" dirty="0" smtClean="0"/>
              <a:t>(currently)</a:t>
            </a:r>
          </a:p>
          <a:p>
            <a:r>
              <a:rPr lang="en-US" dirty="0" smtClean="0"/>
              <a:t>Want to make it easy &amp; cheap to query, so needs to be static assignment</a:t>
            </a:r>
          </a:p>
          <a:p>
            <a:r>
              <a:rPr lang="en-US" dirty="0" smtClean="0"/>
              <a:t>Currently using zookeeper as the k/v store</a:t>
            </a:r>
          </a:p>
          <a:p>
            <a:pPr lvl="1"/>
            <a:r>
              <a:rPr lang="en-US" dirty="0" smtClean="0"/>
              <a:t>Previous experience with </a:t>
            </a:r>
            <a:r>
              <a:rPr lang="en-US" dirty="0" err="1" smtClean="0"/>
              <a:t>zk</a:t>
            </a:r>
            <a:r>
              <a:rPr lang="en-US" dirty="0" smtClean="0"/>
              <a:t>, we like the availability, has </a:t>
            </a:r>
            <a:r>
              <a:rPr lang="en-US" dirty="0" err="1" smtClean="0"/>
              <a:t>kerberos</a:t>
            </a:r>
            <a:r>
              <a:rPr lang="en-US" dirty="0" smtClean="0"/>
              <a:t> support</a:t>
            </a:r>
          </a:p>
          <a:p>
            <a:r>
              <a:rPr lang="en-US" dirty="0" err="1" smtClean="0"/>
              <a:t>znode</a:t>
            </a:r>
            <a:r>
              <a:rPr lang="en-US" dirty="0" smtClean="0"/>
              <a:t> contains </a:t>
            </a:r>
            <a:r>
              <a:rPr lang="en-US" dirty="0" err="1" smtClean="0"/>
              <a:t>schedd</a:t>
            </a:r>
            <a:endParaRPr lang="en-US" dirty="0"/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htcondor</a:t>
            </a:r>
            <a:r>
              <a:rPr lang="en-US" dirty="0" smtClean="0"/>
              <a:t>/users/$username/{</a:t>
            </a:r>
            <a:r>
              <a:rPr lang="en-US" dirty="0" err="1" smtClean="0"/>
              <a:t>current,old</a:t>
            </a:r>
            <a:r>
              <a:rPr lang="en-US" dirty="0" smtClean="0"/>
              <a:t>}</a:t>
            </a:r>
          </a:p>
          <a:p>
            <a:r>
              <a:rPr lang="en-US" dirty="0" smtClean="0"/>
              <a:t>Old kept for scenarios where we migrate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2A72E9-9638-864C-9407-1BDBC4F55306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60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Schedds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LOCAL_CONFIG_FILE with piped script to contact </a:t>
            </a:r>
            <a:r>
              <a:rPr lang="en-US" dirty="0" err="1" smtClean="0"/>
              <a:t>zk</a:t>
            </a:r>
            <a:r>
              <a:rPr lang="en-US" dirty="0" smtClean="0"/>
              <a:t> on submit/query for </a:t>
            </a:r>
            <a:r>
              <a:rPr lang="en-US" dirty="0" err="1" smtClean="0"/>
              <a:t>schedd</a:t>
            </a:r>
            <a:endParaRPr lang="en-US" dirty="0" smtClean="0"/>
          </a:p>
          <a:p>
            <a:r>
              <a:rPr lang="en-US" dirty="0" smtClean="0"/>
              <a:t>Remapping of users to </a:t>
            </a:r>
            <a:r>
              <a:rPr lang="en-US" dirty="0" err="1" smtClean="0"/>
              <a:t>schedds</a:t>
            </a:r>
            <a:r>
              <a:rPr lang="en-US" dirty="0" smtClean="0"/>
              <a:t> for failures, also to rebalance heavy users</a:t>
            </a:r>
          </a:p>
          <a:p>
            <a:r>
              <a:rPr lang="en-US" dirty="0" smtClean="0"/>
              <a:t>Specific </a:t>
            </a:r>
            <a:r>
              <a:rPr lang="en-US" dirty="0" err="1" smtClean="0"/>
              <a:t>schedds</a:t>
            </a:r>
            <a:r>
              <a:rPr lang="en-US" dirty="0" smtClean="0"/>
              <a:t> for DAG</a:t>
            </a:r>
          </a:p>
          <a:p>
            <a:r>
              <a:rPr lang="en-US" dirty="0" smtClean="0"/>
              <a:t>Trying to decouple use of $HOME for local batch users</a:t>
            </a:r>
          </a:p>
          <a:p>
            <a:pPr lvl="1"/>
            <a:r>
              <a:rPr lang="en-US" dirty="0" smtClean="0"/>
              <a:t>Starting to migrate away from AFS </a:t>
            </a:r>
            <a:r>
              <a:rPr lang="en-US" dirty="0" err="1" smtClean="0"/>
              <a:t>homedirs</a:t>
            </a:r>
            <a:endParaRPr lang="en-US" dirty="0" smtClean="0"/>
          </a:p>
          <a:p>
            <a:pPr lvl="1"/>
            <a:r>
              <a:rPr lang="en-US" dirty="0" smtClean="0"/>
              <a:t>File stage in/out necessary for cloud resources</a:t>
            </a:r>
          </a:p>
          <a:p>
            <a:pPr lvl="1"/>
            <a:r>
              <a:rPr lang="en-US" dirty="0" smtClean="0"/>
              <a:t>May provide our own stage in/out from CEPH S3 and/or EOS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8C37C6-4A9B-C348-B39C-218D9CA83AD7}" type="datetime1">
              <a:rPr lang="en-GB" smtClean="0"/>
              <a:t>28/02/2016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Barcelona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4343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4-3" id="{CBA11114-345D-0A43-81D4-8CCEA925E17D}" vid="{59183B70-47DD-344E-8FB4-6B96F3CE88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10850</TotalTime>
  <Words>760</Words>
  <Application>Microsoft Macintosh PowerPoint</Application>
  <PresentationFormat>On-screen Show (4:3)</PresentationFormat>
  <Paragraphs>157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Consolas</vt:lpstr>
      <vt:lpstr>Optima</vt:lpstr>
      <vt:lpstr>Arial</vt:lpstr>
      <vt:lpstr>CERNCorporate4-3</vt:lpstr>
      <vt:lpstr>PowerPoint Presentation</vt:lpstr>
      <vt:lpstr>HTCondor at CERN</vt:lpstr>
      <vt:lpstr>Batch Service at CERN</vt:lpstr>
      <vt:lpstr>LSF likes/dislikes</vt:lpstr>
      <vt:lpstr>Current Capacity</vt:lpstr>
      <vt:lpstr>Some background</vt:lpstr>
      <vt:lpstr>Some background</vt:lpstr>
      <vt:lpstr>Schedds</vt:lpstr>
      <vt:lpstr>Schedds</vt:lpstr>
      <vt:lpstr>Kerberos</vt:lpstr>
      <vt:lpstr>Accounting Group management</vt:lpstr>
      <vt:lpstr>EZEditor of group</vt:lpstr>
      <vt:lpstr>Jobflavours</vt:lpstr>
      <vt:lpstr>JobFlavours</vt:lpstr>
      <vt:lpstr>Espresso JobFlavour eg</vt:lpstr>
      <vt:lpstr>Draining with backfill</vt:lpstr>
      <vt:lpstr>Docker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44</cp:revision>
  <cp:lastPrinted>2016-02-28T17:21:51Z</cp:lastPrinted>
  <dcterms:created xsi:type="dcterms:W3CDTF">2016-02-22T20:06:11Z</dcterms:created>
  <dcterms:modified xsi:type="dcterms:W3CDTF">2016-03-01T08:56:54Z</dcterms:modified>
</cp:coreProperties>
</file>